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handoutMasterIdLst>
    <p:handoutMasterId r:id="rId58"/>
  </p:handoutMasterIdLst>
  <p:sldIdLst>
    <p:sldId id="256" r:id="rId2"/>
    <p:sldId id="257" r:id="rId3"/>
    <p:sldId id="286" r:id="rId4"/>
    <p:sldId id="287" r:id="rId5"/>
    <p:sldId id="288" r:id="rId6"/>
    <p:sldId id="266" r:id="rId7"/>
    <p:sldId id="268" r:id="rId8"/>
    <p:sldId id="282" r:id="rId9"/>
    <p:sldId id="298" r:id="rId10"/>
    <p:sldId id="290" r:id="rId11"/>
    <p:sldId id="291" r:id="rId12"/>
    <p:sldId id="267" r:id="rId13"/>
    <p:sldId id="292" r:id="rId14"/>
    <p:sldId id="289" r:id="rId15"/>
    <p:sldId id="284" r:id="rId16"/>
    <p:sldId id="293" r:id="rId17"/>
    <p:sldId id="294" r:id="rId18"/>
    <p:sldId id="302" r:id="rId19"/>
    <p:sldId id="303" r:id="rId20"/>
    <p:sldId id="285" r:id="rId21"/>
    <p:sldId id="304" r:id="rId22"/>
    <p:sldId id="305" r:id="rId23"/>
    <p:sldId id="306" r:id="rId24"/>
    <p:sldId id="296" r:id="rId25"/>
    <p:sldId id="295" r:id="rId26"/>
    <p:sldId id="307" r:id="rId27"/>
    <p:sldId id="308" r:id="rId28"/>
    <p:sldId id="309" r:id="rId29"/>
    <p:sldId id="310" r:id="rId30"/>
    <p:sldId id="311" r:id="rId31"/>
    <p:sldId id="312" r:id="rId32"/>
    <p:sldId id="299" r:id="rId33"/>
    <p:sldId id="300" r:id="rId34"/>
    <p:sldId id="301" r:id="rId35"/>
    <p:sldId id="317" r:id="rId36"/>
    <p:sldId id="318" r:id="rId37"/>
    <p:sldId id="319" r:id="rId38"/>
    <p:sldId id="283" r:id="rId39"/>
    <p:sldId id="327" r:id="rId40"/>
    <p:sldId id="328" r:id="rId41"/>
    <p:sldId id="329" r:id="rId42"/>
    <p:sldId id="297" r:id="rId43"/>
    <p:sldId id="313" r:id="rId44"/>
    <p:sldId id="330" r:id="rId45"/>
    <p:sldId id="325" r:id="rId46"/>
    <p:sldId id="316" r:id="rId47"/>
    <p:sldId id="320" r:id="rId48"/>
    <p:sldId id="321" r:id="rId49"/>
    <p:sldId id="322" r:id="rId50"/>
    <p:sldId id="323" r:id="rId51"/>
    <p:sldId id="315" r:id="rId52"/>
    <p:sldId id="324" r:id="rId53"/>
    <p:sldId id="326" r:id="rId54"/>
    <p:sldId id="314" r:id="rId55"/>
    <p:sldId id="281" r:id="rId56"/>
  </p:sldIdLst>
  <p:sldSz cx="12192000" cy="6858000"/>
  <p:notesSz cx="679132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1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BE46"/>
    <a:srgbClr val="393939"/>
    <a:srgbClr val="686868"/>
    <a:srgbClr val="A2A1A1"/>
    <a:srgbClr val="6C6D6C"/>
    <a:srgbClr val="76B729"/>
    <a:srgbClr val="CC2E2A"/>
    <a:srgbClr val="808080"/>
    <a:srgbClr val="1E7DC2"/>
    <a:srgbClr val="006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9" d="100"/>
          <a:sy n="69" d="100"/>
        </p:scale>
        <p:origin x="696" y="66"/>
      </p:cViewPr>
      <p:guideLst/>
    </p:cSldViewPr>
  </p:slideViewPr>
  <p:notesTextViewPr>
    <p:cViewPr>
      <p:scale>
        <a:sx n="1" d="1"/>
        <a:sy n="1" d="1"/>
      </p:scale>
      <p:origin x="0" y="0"/>
    </p:cViewPr>
  </p:notesTextViewPr>
  <p:notesViewPr>
    <p:cSldViewPr snapToGrid="0">
      <p:cViewPr varScale="1">
        <p:scale>
          <a:sx n="113" d="100"/>
          <a:sy n="113" d="100"/>
        </p:scale>
        <p:origin x="337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28.04.2024</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28.04.2024</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7138" y="1199256"/>
            <a:ext cx="1946933" cy="500405"/>
          </a:xfrm>
          <a:prstGeom prst="rect">
            <a:avLst/>
          </a:prstGeom>
        </p:spPr>
      </p:pic>
    </p:spTree>
    <p:extLst>
      <p:ext uri="{BB962C8B-B14F-4D97-AF65-F5344CB8AC3E}">
        <p14:creationId xmlns:p14="http://schemas.microsoft.com/office/powerpoint/2010/main" val="56923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p>
        </p:txBody>
      </p:sp>
      <p:sp>
        <p:nvSpPr>
          <p:cNvPr id="15" name="Текст 14"/>
          <p:cNvSpPr>
            <a:spLocks noGrp="1"/>
          </p:cNvSpPr>
          <p:nvPr>
            <p:ph type="body" sz="quarter" idx="12"/>
          </p:nvPr>
        </p:nvSpPr>
        <p:spPr>
          <a:xfrm>
            <a:off x="1983756" y="3246438"/>
            <a:ext cx="7287244" cy="325321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197424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endParaRPr lang="ru-RU" dirty="0"/>
          </a:p>
        </p:txBody>
      </p:sp>
      <p:sp>
        <p:nvSpPr>
          <p:cNvPr id="15" name="Текст 14"/>
          <p:cNvSpPr>
            <a:spLocks noGrp="1"/>
          </p:cNvSpPr>
          <p:nvPr>
            <p:ph type="body" sz="quarter" idx="12"/>
          </p:nvPr>
        </p:nvSpPr>
        <p:spPr>
          <a:xfrm>
            <a:off x="1983756" y="3827633"/>
            <a:ext cx="4754795" cy="26720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13"/>
          </p:nvPr>
        </p:nvSpPr>
        <p:spPr>
          <a:xfrm>
            <a:off x="6862763" y="3827558"/>
            <a:ext cx="4785540" cy="26716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2" name="Прямоугольник 11"/>
          <p:cNvSpPr/>
          <p:nvPr userDrawn="1"/>
        </p:nvSpPr>
        <p:spPr>
          <a:xfrm>
            <a:off x="1983756" y="3742113"/>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dirty="0"/>
              <a:t>Дополнительная информация</a:t>
            </a:r>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2008109979"/>
      </p:ext>
    </p:extLst>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a:t>Образец заголовка</a:t>
            </a:r>
            <a:endParaRPr lang="ru-RU" dirty="0"/>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dirty="0"/>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dirty="0"/>
          </a:p>
        </p:txBody>
      </p:sp>
      <p:sp>
        <p:nvSpPr>
          <p:cNvPr id="8" name="Прямоугольник 7"/>
          <p:cNvSpPr/>
          <p:nvPr userDrawn="1"/>
        </p:nvSpPr>
        <p:spPr>
          <a:xfrm>
            <a:off x="734658" y="219934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290722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731511" y="755267"/>
            <a:ext cx="1150741" cy="267754"/>
          </a:xfrm>
          <a:prstGeom prst="rect">
            <a:avLst/>
          </a:prstGeom>
        </p:spPr>
      </p:pic>
      <p:pic>
        <p:nvPicPr>
          <p:cNvPr id="8" name="Рисунок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7709" t="-1" b="15745"/>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5131694" cy="1627916"/>
          </a:xfrm>
        </p:spPr>
        <p:txBody>
          <a:bodyPr>
            <a:normAutofit/>
          </a:bodyPr>
          <a:lstStyle>
            <a:lvl1pPr>
              <a:defRPr sz="3600" cap="all" baseline="0"/>
            </a:lvl1pPr>
          </a:lstStyle>
          <a:p>
            <a:r>
              <a:rPr lang="ru-RU"/>
              <a:t>Образец заголовка</a:t>
            </a:r>
          </a:p>
        </p:txBody>
      </p:sp>
      <p:sp>
        <p:nvSpPr>
          <p:cNvPr id="3" name="Объект 2"/>
          <p:cNvSpPr>
            <a:spLocks noGrp="1"/>
          </p:cNvSpPr>
          <p:nvPr>
            <p:ph idx="1"/>
          </p:nvPr>
        </p:nvSpPr>
        <p:spPr>
          <a:xfrm>
            <a:off x="5128656" y="2203955"/>
            <a:ext cx="6585470" cy="397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206407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2592"/>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462319"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558363"/>
            <a:ext cx="1946933" cy="500405"/>
          </a:xfrm>
          <a:prstGeom prst="rect">
            <a:avLst/>
          </a:prstGeom>
        </p:spPr>
      </p:pic>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31407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259529" cy="1048039"/>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220371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65674"/>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a:t>Образец заголовка</a:t>
            </a:r>
            <a:endParaRPr lang="ru-RU" dirty="0"/>
          </a:p>
        </p:txBody>
      </p:sp>
      <p:sp>
        <p:nvSpPr>
          <p:cNvPr id="3" name="Объект 2"/>
          <p:cNvSpPr>
            <a:spLocks noGrp="1"/>
          </p:cNvSpPr>
          <p:nvPr>
            <p:ph idx="1"/>
          </p:nvPr>
        </p:nvSpPr>
        <p:spPr>
          <a:xfrm>
            <a:off x="5956394" y="1491963"/>
            <a:ext cx="5925858" cy="468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0350" y="430860"/>
            <a:ext cx="1621902" cy="416865"/>
          </a:xfrm>
          <a:prstGeom prst="rect">
            <a:avLst/>
          </a:prstGeom>
        </p:spPr>
      </p:pic>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2851833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a:t>Образец заголовка</a:t>
            </a:r>
            <a:endParaRPr lang="ru-RU" dirty="0"/>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120755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 t="-1" b="15745"/>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a:t>Образец заголовка</a:t>
            </a:r>
            <a:endParaRPr lang="ru-RU" dirty="0"/>
          </a:p>
        </p:txBody>
      </p:sp>
      <p:sp>
        <p:nvSpPr>
          <p:cNvPr id="3" name="Объект 2"/>
          <p:cNvSpPr>
            <a:spLocks noGrp="1"/>
          </p:cNvSpPr>
          <p:nvPr>
            <p:ph idx="1"/>
          </p:nvPr>
        </p:nvSpPr>
        <p:spPr>
          <a:xfrm>
            <a:off x="2953124" y="3282805"/>
            <a:ext cx="8929127" cy="289415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Tree>
    <p:extLst>
      <p:ext uri="{BB962C8B-B14F-4D97-AF65-F5344CB8AC3E}">
        <p14:creationId xmlns:p14="http://schemas.microsoft.com/office/powerpoint/2010/main" val="76060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328356" cy="1048039"/>
          </a:xfrm>
        </p:spPr>
        <p:txBody>
          <a:bodyPr>
            <a:normAutofit/>
          </a:bodyPr>
          <a:lstStyle>
            <a:lvl1pPr>
              <a:defRPr sz="3400" cap="all" baseline="0"/>
            </a:lvl1pPr>
          </a:lstStyle>
          <a:p>
            <a:r>
              <a:rPr lang="ru-RU"/>
              <a:t>Образец заголовка</a:t>
            </a:r>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848344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086844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8B346DA7-549E-4F58-939F-F8EB4345D5C7}" type="datetimeFigureOut">
              <a:rPr lang="ru-RU" smtClean="0"/>
              <a:pPr/>
              <a:t>28.04.2024</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a:t>
            </a:r>
          </a:p>
          <a:p>
            <a:pPr lvl="4"/>
            <a:r>
              <a:rPr lang="ru-RU" dirty="0"/>
              <a:t>Пятый</a:t>
            </a:r>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pPr/>
              <a:t>‹#›</a:t>
            </a:fld>
            <a:endParaRPr lang="ru-RU" dirty="0"/>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5" r:id="rId7"/>
    <p:sldLayoutId id="2147483650" r:id="rId8"/>
    <p:sldLayoutId id="2147483651" r:id="rId9"/>
    <p:sldLayoutId id="2147483664" r:id="rId10"/>
    <p:sldLayoutId id="2147483654" r:id="rId11"/>
    <p:sldLayoutId id="2147483655" r:id="rId12"/>
    <p:sldLayoutId id="2147483667" r:id="rId13"/>
  </p:sldLayoutIdLst>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hyperlink" Target="https://stud.lms.tpu.ru/course/view.php?id=753" TargetMode="External"/><Relationship Id="rId2" Type="http://schemas.openxmlformats.org/officeDocument/2006/relationships/hyperlink" Target="mailto:ibrylina@tpu.ru" TargetMode="External"/><Relationship Id="rId1" Type="http://schemas.openxmlformats.org/officeDocument/2006/relationships/slideLayout" Target="../slideLayouts/slideLayout2.xml"/><Relationship Id="rId5" Type="http://schemas.openxmlformats.org/officeDocument/2006/relationships/hyperlink" Target="https://portal.tpu.ru/SHARED/i/IBrylina" TargetMode="External"/><Relationship Id="rId4" Type="http://schemas.openxmlformats.org/officeDocument/2006/relationships/hyperlink" Target="https://us02web.zoom.us/j/3809107563?pwd=djFYcEpQQTdGVDc4QklSRFlvK1B5dz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0455" y="1894703"/>
            <a:ext cx="6760226" cy="903915"/>
          </a:xfrm>
        </p:spPr>
        <p:txBody>
          <a:bodyPr>
            <a:normAutofit/>
          </a:bodyPr>
          <a:lstStyle/>
          <a:p>
            <a:r>
              <a:rPr lang="ru-RU" altLang="ru-RU" sz="2800" b="0" cap="none" dirty="0"/>
              <a:t>История и философия науки</a:t>
            </a:r>
            <a:endParaRPr lang="ru-RU" sz="2800" b="0" cap="none" dirty="0"/>
          </a:p>
        </p:txBody>
      </p:sp>
      <p:sp>
        <p:nvSpPr>
          <p:cNvPr id="3" name="Подзаголовок 2"/>
          <p:cNvSpPr>
            <a:spLocks noGrp="1"/>
          </p:cNvSpPr>
          <p:nvPr>
            <p:ph type="subTitle" idx="1"/>
          </p:nvPr>
        </p:nvSpPr>
        <p:spPr>
          <a:xfrm>
            <a:off x="4970454" y="3297382"/>
            <a:ext cx="6760226" cy="1595893"/>
          </a:xfrm>
        </p:spPr>
        <p:txBody>
          <a:bodyPr>
            <a:normAutofit fontScale="55000" lnSpcReduction="20000"/>
          </a:bodyPr>
          <a:lstStyle/>
          <a:p>
            <a:r>
              <a:rPr lang="ru-RU" altLang="ru-RU" sz="4600" b="1" dirty="0"/>
              <a:t>НАУЧНАЯ КАРТИНА МИРА И НАУЧНАЯ РАЦИОНАЛЬНОСТЬ</a:t>
            </a:r>
          </a:p>
          <a:p>
            <a:br>
              <a:rPr lang="ru-RU" altLang="ru-RU" sz="4600" dirty="0"/>
            </a:br>
            <a:r>
              <a:rPr lang="ru-RU" altLang="ru-RU" sz="3200" dirty="0"/>
              <a:t>ЛЕКЦИЯ 13</a:t>
            </a:r>
            <a:endParaRPr lang="ru-RU" sz="3200" dirty="0"/>
          </a:p>
        </p:txBody>
      </p:sp>
      <p:sp>
        <p:nvSpPr>
          <p:cNvPr id="4" name="Текст 3"/>
          <p:cNvSpPr>
            <a:spLocks noGrp="1"/>
          </p:cNvSpPr>
          <p:nvPr>
            <p:ph type="body" sz="quarter" idx="10"/>
          </p:nvPr>
        </p:nvSpPr>
        <p:spPr/>
        <p:txBody>
          <a:bodyPr>
            <a:normAutofit lnSpcReduction="10000"/>
          </a:bodyPr>
          <a:lstStyle/>
          <a:p>
            <a:r>
              <a:rPr lang="ru-RU" dirty="0"/>
              <a:t>2024</a:t>
            </a:r>
          </a:p>
        </p:txBody>
      </p:sp>
      <p:sp>
        <p:nvSpPr>
          <p:cNvPr id="5" name="Текст 4"/>
          <p:cNvSpPr>
            <a:spLocks noGrp="1"/>
          </p:cNvSpPr>
          <p:nvPr>
            <p:ph type="body" sz="quarter" idx="12"/>
          </p:nvPr>
        </p:nvSpPr>
        <p:spPr>
          <a:xfrm>
            <a:off x="7245927" y="4979008"/>
            <a:ext cx="4267200" cy="808038"/>
          </a:xfrm>
        </p:spPr>
        <p:txBody>
          <a:bodyPr>
            <a:normAutofit/>
          </a:bodyPr>
          <a:lstStyle/>
          <a:p>
            <a:r>
              <a:rPr lang="ru-RU" dirty="0" err="1"/>
              <a:t>Брылина</a:t>
            </a:r>
            <a:r>
              <a:rPr lang="ru-RU" dirty="0"/>
              <a:t> Ирина Владимировна,</a:t>
            </a:r>
          </a:p>
          <a:p>
            <a:r>
              <a:rPr lang="ru-RU" dirty="0"/>
              <a:t>Д.ф.н., профессор ОСГН ШОН</a:t>
            </a:r>
          </a:p>
        </p:txBody>
      </p:sp>
    </p:spTree>
    <p:extLst>
      <p:ext uri="{BB962C8B-B14F-4D97-AF65-F5344CB8AC3E}">
        <p14:creationId xmlns:p14="http://schemas.microsoft.com/office/powerpoint/2010/main" val="336201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020D7A-485B-46FF-94B3-D2F79D8A27D6}"/>
              </a:ext>
            </a:extLst>
          </p:cNvPr>
          <p:cNvSpPr>
            <a:spLocks noGrp="1"/>
          </p:cNvSpPr>
          <p:nvPr>
            <p:ph type="title"/>
          </p:nvPr>
        </p:nvSpPr>
        <p:spPr>
          <a:xfrm>
            <a:off x="1170709" y="303851"/>
            <a:ext cx="8432800" cy="1579005"/>
          </a:xfrm>
        </p:spPr>
        <p:txBody>
          <a:bodyPr/>
          <a:lstStyle/>
          <a:p>
            <a:r>
              <a:rPr lang="ru-RU" dirty="0"/>
              <a:t>ВОПРОСЫ:</a:t>
            </a:r>
          </a:p>
        </p:txBody>
      </p:sp>
      <p:sp>
        <p:nvSpPr>
          <p:cNvPr id="3" name="Текст 2">
            <a:extLst>
              <a:ext uri="{FF2B5EF4-FFF2-40B4-BE49-F238E27FC236}">
                <a16:creationId xmlns:a16="http://schemas.microsoft.com/office/drawing/2014/main" id="{2A731E5F-512F-4C67-A810-473507D04F67}"/>
              </a:ext>
            </a:extLst>
          </p:cNvPr>
          <p:cNvSpPr>
            <a:spLocks noGrp="1"/>
          </p:cNvSpPr>
          <p:nvPr>
            <p:ph type="body" sz="quarter" idx="12"/>
          </p:nvPr>
        </p:nvSpPr>
        <p:spPr>
          <a:xfrm>
            <a:off x="346364" y="2230582"/>
            <a:ext cx="11679381" cy="4627418"/>
          </a:xfrm>
        </p:spPr>
        <p:txBody>
          <a:bodyPr>
            <a:normAutofit/>
          </a:bodyPr>
          <a:lstStyle/>
          <a:p>
            <a:pPr marL="342900" indent="-342900">
              <a:buFont typeface="+mj-lt"/>
              <a:buAutoNum type="arabicPeriod"/>
            </a:pPr>
            <a:r>
              <a:rPr lang="ru-RU" sz="2400" dirty="0"/>
              <a:t>Научная картина мира – основной содержательный компонент стиля научного мышления (вопрос № 45)</a:t>
            </a:r>
          </a:p>
          <a:p>
            <a:pPr marL="457200" lvl="0" indent="-457200">
              <a:buFont typeface="+mj-lt"/>
              <a:buAutoNum type="arabicPeriod"/>
            </a:pPr>
            <a:r>
              <a:rPr lang="ru-RU" sz="2400" dirty="0"/>
              <a:t>Научная рациональность, типы научной рациональности. (вопрос №27)</a:t>
            </a:r>
          </a:p>
          <a:p>
            <a:pPr marL="457200" lvl="0" indent="-457200">
              <a:buFont typeface="+mj-lt"/>
              <a:buAutoNum type="arabicPeriod"/>
            </a:pPr>
            <a:r>
              <a:rPr lang="ru-RU" sz="2400" dirty="0"/>
              <a:t>Понятие, типы и модели научной рациональности. (вопрос №46)</a:t>
            </a:r>
          </a:p>
          <a:p>
            <a:pPr marL="457200" lvl="0" indent="-457200">
              <a:buFont typeface="+mj-lt"/>
              <a:buAutoNum type="arabicPeriod"/>
            </a:pPr>
            <a:r>
              <a:rPr lang="ru-RU" sz="2400" dirty="0"/>
              <a:t>Становление научной рациональности как основной итог 2-й научной революции. (вопрос № 47)</a:t>
            </a:r>
          </a:p>
          <a:p>
            <a:pPr marL="342900" indent="-342900">
              <a:buFont typeface="+mj-lt"/>
              <a:buAutoNum type="arabicPeriod"/>
            </a:pPr>
            <a:r>
              <a:rPr lang="ru-RU" sz="2400" dirty="0"/>
              <a:t>Рациональность научная и коммуникативная. (вопрос №28)</a:t>
            </a:r>
          </a:p>
          <a:p>
            <a:pPr marL="342900" lvl="0" indent="-342900">
              <a:buFont typeface="+mj-lt"/>
              <a:buAutoNum type="arabicPeriod"/>
            </a:pPr>
            <a:r>
              <a:rPr lang="ru-RU" sz="2400" dirty="0"/>
              <a:t>Традиции понимания субъекта в философии науки. (вопрос №54)</a:t>
            </a:r>
          </a:p>
          <a:p>
            <a:pPr marL="342900" lvl="0" indent="-342900">
              <a:buFont typeface="+mj-lt"/>
              <a:buAutoNum type="arabicPeriod"/>
            </a:pPr>
            <a:r>
              <a:rPr lang="ru-RU" sz="2400" dirty="0"/>
              <a:t>Понятие субъекта в классической и неклассической науке. (вопрос №53)</a:t>
            </a:r>
            <a:endParaRPr lang="ru-RU" sz="2400" b="1" dirty="0"/>
          </a:p>
        </p:txBody>
      </p:sp>
    </p:spTree>
    <p:extLst>
      <p:ext uri="{BB962C8B-B14F-4D97-AF65-F5344CB8AC3E}">
        <p14:creationId xmlns:p14="http://schemas.microsoft.com/office/powerpoint/2010/main" val="225726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508C96-7978-4FD4-9E76-7E920117ACA0}"/>
              </a:ext>
            </a:extLst>
          </p:cNvPr>
          <p:cNvSpPr>
            <a:spLocks noGrp="1"/>
          </p:cNvSpPr>
          <p:nvPr>
            <p:ph type="title"/>
          </p:nvPr>
        </p:nvSpPr>
        <p:spPr/>
        <p:txBody>
          <a:bodyPr>
            <a:normAutofit fontScale="90000"/>
          </a:bodyPr>
          <a:lstStyle/>
          <a:p>
            <a:r>
              <a:rPr lang="ru-RU" dirty="0"/>
              <a:t>Научные революции и смена типов рациональности</a:t>
            </a:r>
          </a:p>
        </p:txBody>
      </p:sp>
      <p:sp>
        <p:nvSpPr>
          <p:cNvPr id="3" name="Объект 2">
            <a:extLst>
              <a:ext uri="{FF2B5EF4-FFF2-40B4-BE49-F238E27FC236}">
                <a16:creationId xmlns:a16="http://schemas.microsoft.com/office/drawing/2014/main" id="{50A5E9E1-4AED-48B6-962A-6CAAD30589EE}"/>
              </a:ext>
            </a:extLst>
          </p:cNvPr>
          <p:cNvSpPr>
            <a:spLocks noGrp="1"/>
          </p:cNvSpPr>
          <p:nvPr>
            <p:ph idx="1"/>
          </p:nvPr>
        </p:nvSpPr>
        <p:spPr/>
        <p:txBody>
          <a:bodyPr>
            <a:normAutofit/>
          </a:bodyPr>
          <a:lstStyle/>
          <a:p>
            <a:pPr marL="118872" indent="0">
              <a:buNone/>
            </a:pPr>
            <a:r>
              <a:rPr lang="ru-RU" sz="3600" dirty="0"/>
              <a:t>Основания науки как основа научной революции</a:t>
            </a:r>
          </a:p>
        </p:txBody>
      </p:sp>
    </p:spTree>
    <p:extLst>
      <p:ext uri="{BB962C8B-B14F-4D97-AF65-F5344CB8AC3E}">
        <p14:creationId xmlns:p14="http://schemas.microsoft.com/office/powerpoint/2010/main" val="1862400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E419E-97E0-4670-B0E1-E5CA04D3C731}"/>
              </a:ext>
            </a:extLst>
          </p:cNvPr>
          <p:cNvSpPr>
            <a:spLocks noGrp="1"/>
          </p:cNvSpPr>
          <p:nvPr>
            <p:ph type="title"/>
          </p:nvPr>
        </p:nvSpPr>
        <p:spPr/>
        <p:txBody>
          <a:bodyPr/>
          <a:lstStyle/>
          <a:p>
            <a:r>
              <a:rPr lang="ru-RU" dirty="0" err="1"/>
              <a:t>основаниЯ</a:t>
            </a:r>
            <a:r>
              <a:rPr lang="ru-RU" dirty="0"/>
              <a:t> науки</a:t>
            </a:r>
          </a:p>
        </p:txBody>
      </p:sp>
      <p:sp>
        <p:nvSpPr>
          <p:cNvPr id="3" name="Объект 2">
            <a:extLst>
              <a:ext uri="{FF2B5EF4-FFF2-40B4-BE49-F238E27FC236}">
                <a16:creationId xmlns:a16="http://schemas.microsoft.com/office/drawing/2014/main" id="{A0B7E6AC-BD91-4AAC-958E-A8E87DDEAA2A}"/>
              </a:ext>
            </a:extLst>
          </p:cNvPr>
          <p:cNvSpPr>
            <a:spLocks noGrp="1"/>
          </p:cNvSpPr>
          <p:nvPr>
            <p:ph idx="1"/>
          </p:nvPr>
        </p:nvSpPr>
        <p:spPr/>
        <p:txBody>
          <a:bodyPr>
            <a:normAutofit/>
          </a:bodyPr>
          <a:lstStyle/>
          <a:p>
            <a:r>
              <a:rPr lang="ru-RU" sz="3600" dirty="0"/>
              <a:t>научная картина мира, </a:t>
            </a:r>
          </a:p>
          <a:p>
            <a:r>
              <a:rPr lang="ru-RU" sz="3600" dirty="0"/>
              <a:t>идеалы и нормы науки, </a:t>
            </a:r>
          </a:p>
          <a:p>
            <a:r>
              <a:rPr lang="ru-RU" sz="3600" dirty="0"/>
              <a:t>философско-мировоззренческие их обоснования, которые обеспечивают включение научной картины мира, идеалов и норм в культуру.</a:t>
            </a:r>
          </a:p>
        </p:txBody>
      </p:sp>
    </p:spTree>
    <p:extLst>
      <p:ext uri="{BB962C8B-B14F-4D97-AF65-F5344CB8AC3E}">
        <p14:creationId xmlns:p14="http://schemas.microsoft.com/office/powerpoint/2010/main" val="3737203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3C5541-CB18-43C5-8CD6-6C9535D6FA74}"/>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F7AAD82-DD51-4F1B-BC94-871C679298E2}"/>
              </a:ext>
            </a:extLst>
          </p:cNvPr>
          <p:cNvSpPr>
            <a:spLocks noGrp="1"/>
          </p:cNvSpPr>
          <p:nvPr>
            <p:ph idx="1"/>
          </p:nvPr>
        </p:nvSpPr>
        <p:spPr/>
        <p:txBody>
          <a:bodyPr>
            <a:normAutofit/>
          </a:bodyPr>
          <a:lstStyle/>
          <a:p>
            <a:r>
              <a:rPr lang="ru-RU" sz="2800" b="1" dirty="0"/>
              <a:t>Научная картина </a:t>
            </a:r>
            <a:r>
              <a:rPr lang="ru-RU" sz="3200" b="1" dirty="0"/>
              <a:t>мира </a:t>
            </a:r>
            <a:r>
              <a:rPr lang="ru-RU" sz="3200" dirty="0"/>
              <a:t>– это некоторая предельно обобщенная схема-модель предметной области, которую изучает наука. </a:t>
            </a:r>
          </a:p>
          <a:p>
            <a:r>
              <a:rPr lang="ru-RU" sz="3200" dirty="0"/>
              <a:t>Это основные ее системно-структурные характеристики. Она вводит представления.</a:t>
            </a:r>
          </a:p>
        </p:txBody>
      </p:sp>
    </p:spTree>
    <p:extLst>
      <p:ext uri="{BB962C8B-B14F-4D97-AF65-F5344CB8AC3E}">
        <p14:creationId xmlns:p14="http://schemas.microsoft.com/office/powerpoint/2010/main" val="1905263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B64A94-D77F-479F-A328-231367CFC1AD}"/>
              </a:ext>
            </a:extLst>
          </p:cNvPr>
          <p:cNvSpPr>
            <a:spLocks noGrp="1"/>
          </p:cNvSpPr>
          <p:nvPr>
            <p:ph type="title"/>
          </p:nvPr>
        </p:nvSpPr>
        <p:spPr>
          <a:xfrm>
            <a:off x="254499" y="289997"/>
            <a:ext cx="9499101" cy="1579005"/>
          </a:xfrm>
        </p:spPr>
        <p:txBody>
          <a:bodyPr>
            <a:noAutofit/>
          </a:bodyPr>
          <a:lstStyle/>
          <a:p>
            <a:r>
              <a:rPr lang="ru-RU" dirty="0"/>
              <a:t>1. Научная картина мира – </a:t>
            </a:r>
            <a:br>
              <a:rPr lang="ru-RU" dirty="0"/>
            </a:br>
            <a:r>
              <a:rPr lang="ru-RU" dirty="0"/>
              <a:t>основной содержательный компонент стиля научного мышления </a:t>
            </a:r>
          </a:p>
        </p:txBody>
      </p:sp>
      <p:sp>
        <p:nvSpPr>
          <p:cNvPr id="3" name="Текст 2">
            <a:extLst>
              <a:ext uri="{FF2B5EF4-FFF2-40B4-BE49-F238E27FC236}">
                <a16:creationId xmlns:a16="http://schemas.microsoft.com/office/drawing/2014/main" id="{D3DCF09D-CC29-4FDA-A520-06FF568672D3}"/>
              </a:ext>
            </a:extLst>
          </p:cNvPr>
          <p:cNvSpPr>
            <a:spLocks noGrp="1"/>
          </p:cNvSpPr>
          <p:nvPr>
            <p:ph type="body" sz="quarter" idx="12"/>
          </p:nvPr>
        </p:nvSpPr>
        <p:spPr>
          <a:xfrm>
            <a:off x="110836" y="3228110"/>
            <a:ext cx="5985164" cy="3271544"/>
          </a:xfrm>
        </p:spPr>
        <p:txBody>
          <a:bodyPr>
            <a:noAutofit/>
          </a:bodyPr>
          <a:lstStyle/>
          <a:p>
            <a:r>
              <a:rPr lang="ru-RU" sz="2800" b="1" dirty="0"/>
              <a:t>МИР</a:t>
            </a:r>
          </a:p>
          <a:p>
            <a:r>
              <a:rPr lang="ru-RU" sz="1600" dirty="0"/>
              <a:t>Совокупность всех форм материи в земном и космическом пространстве, вселенная </a:t>
            </a:r>
          </a:p>
          <a:p>
            <a:r>
              <a:rPr lang="ru-RU" sz="1600" dirty="0"/>
              <a:t>Отдельная часть вселенной, планета.</a:t>
            </a:r>
          </a:p>
          <a:p>
            <a:r>
              <a:rPr lang="ru-RU" sz="1600" dirty="0"/>
              <a:t>в узком смысле (в отличие от Вселенной) называется </a:t>
            </a:r>
            <a:r>
              <a:rPr lang="ru-RU" sz="1600" b="1" dirty="0"/>
              <a:t>планета Земля с антропоцентрической, человеческой точки зрения, как сообщество людей</a:t>
            </a:r>
            <a:r>
              <a:rPr lang="ru-RU" sz="1600" dirty="0"/>
              <a:t> («государства мира», «страны мира», «регионы мира», «карта мира» и так далее).</a:t>
            </a:r>
            <a:endParaRPr lang="ru-RU" sz="1600" b="1" dirty="0"/>
          </a:p>
        </p:txBody>
      </p:sp>
      <p:sp>
        <p:nvSpPr>
          <p:cNvPr id="4" name="Текст 3">
            <a:extLst>
              <a:ext uri="{FF2B5EF4-FFF2-40B4-BE49-F238E27FC236}">
                <a16:creationId xmlns:a16="http://schemas.microsoft.com/office/drawing/2014/main" id="{B7DD194E-C2FF-4D6C-80D8-BD6D3B1D453F}"/>
              </a:ext>
            </a:extLst>
          </p:cNvPr>
          <p:cNvSpPr>
            <a:spLocks noGrp="1"/>
          </p:cNvSpPr>
          <p:nvPr>
            <p:ph type="body" sz="quarter" idx="13"/>
          </p:nvPr>
        </p:nvSpPr>
        <p:spPr>
          <a:xfrm>
            <a:off x="6329950" y="3228110"/>
            <a:ext cx="5751214" cy="3629890"/>
          </a:xfrm>
        </p:spPr>
        <p:txBody>
          <a:bodyPr>
            <a:normAutofit/>
          </a:bodyPr>
          <a:lstStyle/>
          <a:p>
            <a:r>
              <a:rPr lang="ru-RU" sz="2800" b="1" dirty="0"/>
              <a:t>КАРТИНА МИРА</a:t>
            </a:r>
          </a:p>
          <a:p>
            <a:pPr marL="0" indent="0">
              <a:buNone/>
            </a:pPr>
            <a:r>
              <a:rPr lang="ru-RU" sz="1700" dirty="0"/>
              <a:t>совокупность основанных на мироощущении, мировосприятии, миропонимании и мировоззрении, целостных и систематизированных  представлений, знаний и мнений человеческих общностей и отдельного человека (мыслящего субъекта) о мире (Земле) и мироздании (Вселенной), а также о познавательных и творческих возможностях, смысле жизни и месте человека в нём.</a:t>
            </a:r>
          </a:p>
          <a:p>
            <a:pPr marL="0" indent="0">
              <a:buNone/>
            </a:pPr>
            <a:endParaRPr lang="ru-RU" sz="2800" b="1" dirty="0"/>
          </a:p>
        </p:txBody>
      </p:sp>
      <p:sp>
        <p:nvSpPr>
          <p:cNvPr id="5" name="Текст 4">
            <a:extLst>
              <a:ext uri="{FF2B5EF4-FFF2-40B4-BE49-F238E27FC236}">
                <a16:creationId xmlns:a16="http://schemas.microsoft.com/office/drawing/2014/main" id="{E691F0E2-BD7F-4B35-B3E3-018D1C5FB7C4}"/>
              </a:ext>
            </a:extLst>
          </p:cNvPr>
          <p:cNvSpPr>
            <a:spLocks noGrp="1"/>
          </p:cNvSpPr>
          <p:nvPr>
            <p:ph type="body" sz="quarter" idx="14"/>
          </p:nvPr>
        </p:nvSpPr>
        <p:spPr>
          <a:xfrm flipV="1">
            <a:off x="1983756" y="2125362"/>
            <a:ext cx="5108575" cy="45719"/>
          </a:xfrm>
        </p:spPr>
        <p:txBody>
          <a:bodyPr>
            <a:normAutofit fontScale="25000" lnSpcReduction="20000"/>
          </a:bodyPr>
          <a:lstStyle/>
          <a:p>
            <a:endParaRPr lang="ru-RU" dirty="0"/>
          </a:p>
        </p:txBody>
      </p:sp>
      <p:sp>
        <p:nvSpPr>
          <p:cNvPr id="6" name="Нижний колонтитул 5">
            <a:extLst>
              <a:ext uri="{FF2B5EF4-FFF2-40B4-BE49-F238E27FC236}">
                <a16:creationId xmlns:a16="http://schemas.microsoft.com/office/drawing/2014/main" id="{E60FE6DF-C04B-44ED-B1D1-44A6576E2638}"/>
              </a:ext>
            </a:extLst>
          </p:cNvPr>
          <p:cNvSpPr>
            <a:spLocks noGrp="1"/>
          </p:cNvSpPr>
          <p:nvPr>
            <p:ph type="ftr" sz="quarter" idx="11"/>
          </p:nvPr>
        </p:nvSpPr>
        <p:spPr/>
        <p:txBody>
          <a:bodyPr/>
          <a:lstStyle/>
          <a:p>
            <a:endParaRPr lang="ru-RU"/>
          </a:p>
        </p:txBody>
      </p:sp>
      <p:sp>
        <p:nvSpPr>
          <p:cNvPr id="7" name="Дата 6">
            <a:extLst>
              <a:ext uri="{FF2B5EF4-FFF2-40B4-BE49-F238E27FC236}">
                <a16:creationId xmlns:a16="http://schemas.microsoft.com/office/drawing/2014/main" id="{5F288FCE-9B91-4B8F-B17B-7B890274ADB9}"/>
              </a:ext>
            </a:extLst>
          </p:cNvPr>
          <p:cNvSpPr>
            <a:spLocks noGrp="1"/>
          </p:cNvSpPr>
          <p:nvPr>
            <p:ph type="dt" sz="half" idx="15"/>
          </p:nvPr>
        </p:nvSpPr>
        <p:spPr/>
        <p:txBody>
          <a:bodyPr/>
          <a:lstStyle/>
          <a:p>
            <a:fld id="{BC155C69-D1E2-46CD-9738-42824A2D1DB9}" type="datetime1">
              <a:rPr lang="ru-RU" smtClean="0"/>
              <a:t>28.04.2024</a:t>
            </a:fld>
            <a:endParaRPr lang="ru-RU"/>
          </a:p>
        </p:txBody>
      </p:sp>
    </p:spTree>
    <p:extLst>
      <p:ext uri="{BB962C8B-B14F-4D97-AF65-F5344CB8AC3E}">
        <p14:creationId xmlns:p14="http://schemas.microsoft.com/office/powerpoint/2010/main" val="1596650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a:extLst>
              <a:ext uri="{FF2B5EF4-FFF2-40B4-BE49-F238E27FC236}">
                <a16:creationId xmlns:a16="http://schemas.microsoft.com/office/drawing/2014/main" id="{7C13515E-0503-474B-A4F1-05A5C9C2D6A7}"/>
              </a:ext>
            </a:extLst>
          </p:cNvPr>
          <p:cNvSpPr>
            <a:spLocks noGrp="1"/>
          </p:cNvSpPr>
          <p:nvPr>
            <p:ph type="title"/>
          </p:nvPr>
        </p:nvSpPr>
        <p:spPr/>
        <p:txBody>
          <a:bodyPr/>
          <a:lstStyle/>
          <a:p>
            <a:r>
              <a:rPr lang="ru-RU" dirty="0"/>
              <a:t>Картина мира </a:t>
            </a:r>
          </a:p>
        </p:txBody>
      </p:sp>
      <p:sp>
        <p:nvSpPr>
          <p:cNvPr id="9" name="Объект 8">
            <a:extLst>
              <a:ext uri="{FF2B5EF4-FFF2-40B4-BE49-F238E27FC236}">
                <a16:creationId xmlns:a16="http://schemas.microsoft.com/office/drawing/2014/main" id="{15969AF4-3078-49AE-9042-363B6971C522}"/>
              </a:ext>
            </a:extLst>
          </p:cNvPr>
          <p:cNvSpPr>
            <a:spLocks noGrp="1"/>
          </p:cNvSpPr>
          <p:nvPr>
            <p:ph idx="1"/>
          </p:nvPr>
        </p:nvSpPr>
        <p:spPr/>
        <p:txBody>
          <a:bodyPr/>
          <a:lstStyle/>
          <a:p>
            <a:pPr marL="0" indent="0">
              <a:buNone/>
            </a:pPr>
            <a:endParaRPr lang="ru-RU" sz="2000" dirty="0"/>
          </a:p>
          <a:p>
            <a:r>
              <a:rPr lang="ru-RU" sz="2400" dirty="0"/>
              <a:t>определяет особый способ восприятия и истолкования событий и явлений;</a:t>
            </a:r>
          </a:p>
          <a:p>
            <a:r>
              <a:rPr lang="ru-RU" sz="2400" dirty="0"/>
              <a:t>представляет собой основу мировосприятия, опираясь на которую человеческие общности и отдельные люди действуют в мире;</a:t>
            </a:r>
          </a:p>
          <a:p>
            <a:r>
              <a:rPr lang="ru-RU" sz="2400" dirty="0"/>
              <a:t>имеет исторически обусловленный характер, что предполагает постоянные изменения картины мира</a:t>
            </a:r>
          </a:p>
        </p:txBody>
      </p:sp>
      <p:sp>
        <p:nvSpPr>
          <p:cNvPr id="6" name="Нижний колонтитул 5">
            <a:extLst>
              <a:ext uri="{FF2B5EF4-FFF2-40B4-BE49-F238E27FC236}">
                <a16:creationId xmlns:a16="http://schemas.microsoft.com/office/drawing/2014/main" id="{0E30BAAD-934D-47A1-B3C0-353DA4174012}"/>
              </a:ext>
            </a:extLst>
          </p:cNvPr>
          <p:cNvSpPr>
            <a:spLocks noGrp="1"/>
          </p:cNvSpPr>
          <p:nvPr>
            <p:ph type="ftr" sz="quarter" idx="11"/>
          </p:nvPr>
        </p:nvSpPr>
        <p:spPr/>
        <p:txBody>
          <a:bodyPr/>
          <a:lstStyle/>
          <a:p>
            <a:endParaRPr lang="ru-RU"/>
          </a:p>
        </p:txBody>
      </p:sp>
      <p:sp>
        <p:nvSpPr>
          <p:cNvPr id="7" name="Дата 6">
            <a:extLst>
              <a:ext uri="{FF2B5EF4-FFF2-40B4-BE49-F238E27FC236}">
                <a16:creationId xmlns:a16="http://schemas.microsoft.com/office/drawing/2014/main" id="{87B69441-2D42-4A43-A80C-29492066E5F0}"/>
              </a:ext>
            </a:extLst>
          </p:cNvPr>
          <p:cNvSpPr>
            <a:spLocks noGrp="1"/>
          </p:cNvSpPr>
          <p:nvPr>
            <p:ph type="dt" sz="half" idx="4294967295"/>
          </p:nvPr>
        </p:nvSpPr>
        <p:spPr>
          <a:xfrm>
            <a:off x="0" y="6492875"/>
            <a:ext cx="1773382" cy="365125"/>
          </a:xfrm>
          <a:prstGeom prst="rect">
            <a:avLst/>
          </a:prstGeom>
        </p:spPr>
        <p:txBody>
          <a:bodyPr/>
          <a:lstStyle/>
          <a:p>
            <a:fld id="{9265C1D9-AE79-43BF-B865-C35FF520A3C6}" type="datetime1">
              <a:rPr lang="ru-RU" smtClean="0"/>
              <a:t>28.04.2024</a:t>
            </a:fld>
            <a:endParaRPr lang="ru-RU" dirty="0"/>
          </a:p>
        </p:txBody>
      </p:sp>
    </p:spTree>
    <p:extLst>
      <p:ext uri="{BB962C8B-B14F-4D97-AF65-F5344CB8AC3E}">
        <p14:creationId xmlns:p14="http://schemas.microsoft.com/office/powerpoint/2010/main" val="1460853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3ABEE9-FC33-4187-A295-C81ED9EF59BC}"/>
              </a:ext>
            </a:extLst>
          </p:cNvPr>
          <p:cNvSpPr>
            <a:spLocks noGrp="1"/>
          </p:cNvSpPr>
          <p:nvPr>
            <p:ph type="title"/>
          </p:nvPr>
        </p:nvSpPr>
        <p:spPr/>
        <p:txBody>
          <a:bodyPr/>
          <a:lstStyle/>
          <a:p>
            <a:endParaRPr lang="ru-RU"/>
          </a:p>
        </p:txBody>
      </p:sp>
      <p:sp>
        <p:nvSpPr>
          <p:cNvPr id="3" name="Текст 2">
            <a:extLst>
              <a:ext uri="{FF2B5EF4-FFF2-40B4-BE49-F238E27FC236}">
                <a16:creationId xmlns:a16="http://schemas.microsoft.com/office/drawing/2014/main" id="{BED7FBFA-0605-4E56-822F-E309223245C2}"/>
              </a:ext>
            </a:extLst>
          </p:cNvPr>
          <p:cNvSpPr>
            <a:spLocks noGrp="1"/>
          </p:cNvSpPr>
          <p:nvPr>
            <p:ph type="body" sz="quarter" idx="12"/>
          </p:nvPr>
        </p:nvSpPr>
        <p:spPr>
          <a:xfrm>
            <a:off x="665019" y="3385324"/>
            <a:ext cx="5430982" cy="3114330"/>
          </a:xfrm>
        </p:spPr>
        <p:txBody>
          <a:bodyPr/>
          <a:lstStyle/>
          <a:p>
            <a:r>
              <a:rPr lang="ru-RU" sz="2000" b="1" dirty="0"/>
              <a:t>Философская картина мира</a:t>
            </a:r>
          </a:p>
          <a:p>
            <a:r>
              <a:rPr lang="ru-RU" sz="2000" b="1" dirty="0"/>
              <a:t> </a:t>
            </a:r>
            <a:r>
              <a:rPr lang="ru-RU" sz="2000" dirty="0"/>
              <a:t>представляет собой систему наиболее общих философских понятий (категорий), принципов, концепций, дающую на определенном историческом этапе представление о мире в целом.</a:t>
            </a:r>
          </a:p>
          <a:p>
            <a:endParaRPr lang="ru-RU" dirty="0"/>
          </a:p>
        </p:txBody>
      </p:sp>
      <p:sp>
        <p:nvSpPr>
          <p:cNvPr id="4" name="Текст 3">
            <a:extLst>
              <a:ext uri="{FF2B5EF4-FFF2-40B4-BE49-F238E27FC236}">
                <a16:creationId xmlns:a16="http://schemas.microsoft.com/office/drawing/2014/main" id="{4F3139CC-DAAF-4ACA-9B3B-D2BC9DEFDC6C}"/>
              </a:ext>
            </a:extLst>
          </p:cNvPr>
          <p:cNvSpPr>
            <a:spLocks noGrp="1"/>
          </p:cNvSpPr>
          <p:nvPr>
            <p:ph type="body" sz="quarter" idx="13"/>
          </p:nvPr>
        </p:nvSpPr>
        <p:spPr>
          <a:xfrm>
            <a:off x="6329950" y="3384896"/>
            <a:ext cx="5318353" cy="3114330"/>
          </a:xfrm>
        </p:spPr>
        <p:txBody>
          <a:bodyPr/>
          <a:lstStyle/>
          <a:p>
            <a:r>
              <a:rPr lang="ru-RU" sz="2000" b="1" dirty="0"/>
              <a:t>Научная картина мира </a:t>
            </a:r>
            <a:r>
              <a:rPr lang="ru-RU" sz="2000" dirty="0"/>
              <a:t>— одно из основополагающих понятий в философии науки — особая форма систематизации знаний, качественное обобщение и мировоззренческий синтез различных научных теорий.</a:t>
            </a:r>
          </a:p>
          <a:p>
            <a:endParaRPr lang="ru-RU" dirty="0"/>
          </a:p>
        </p:txBody>
      </p:sp>
      <p:sp>
        <p:nvSpPr>
          <p:cNvPr id="5" name="Текст 4">
            <a:extLst>
              <a:ext uri="{FF2B5EF4-FFF2-40B4-BE49-F238E27FC236}">
                <a16:creationId xmlns:a16="http://schemas.microsoft.com/office/drawing/2014/main" id="{953F7236-F4D9-4F46-BD6F-42F2465039EF}"/>
              </a:ext>
            </a:extLst>
          </p:cNvPr>
          <p:cNvSpPr>
            <a:spLocks noGrp="1"/>
          </p:cNvSpPr>
          <p:nvPr>
            <p:ph type="body" sz="quarter" idx="14"/>
          </p:nvPr>
        </p:nvSpPr>
        <p:spPr>
          <a:xfrm>
            <a:off x="1983756" y="1869003"/>
            <a:ext cx="5108575" cy="365125"/>
          </a:xfrm>
        </p:spPr>
        <p:txBody>
          <a:bodyPr/>
          <a:lstStyle/>
          <a:p>
            <a:endParaRPr lang="ru-RU"/>
          </a:p>
        </p:txBody>
      </p:sp>
      <p:sp>
        <p:nvSpPr>
          <p:cNvPr id="6" name="Нижний колонтитул 5">
            <a:extLst>
              <a:ext uri="{FF2B5EF4-FFF2-40B4-BE49-F238E27FC236}">
                <a16:creationId xmlns:a16="http://schemas.microsoft.com/office/drawing/2014/main" id="{A89ED9A5-5F97-4B9C-B886-33320E119E10}"/>
              </a:ext>
            </a:extLst>
          </p:cNvPr>
          <p:cNvSpPr>
            <a:spLocks noGrp="1"/>
          </p:cNvSpPr>
          <p:nvPr>
            <p:ph type="ftr" sz="quarter" idx="11"/>
          </p:nvPr>
        </p:nvSpPr>
        <p:spPr/>
        <p:txBody>
          <a:bodyPr/>
          <a:lstStyle/>
          <a:p>
            <a:endParaRPr lang="ru-RU"/>
          </a:p>
        </p:txBody>
      </p:sp>
      <p:sp>
        <p:nvSpPr>
          <p:cNvPr id="7" name="Дата 6">
            <a:extLst>
              <a:ext uri="{FF2B5EF4-FFF2-40B4-BE49-F238E27FC236}">
                <a16:creationId xmlns:a16="http://schemas.microsoft.com/office/drawing/2014/main" id="{DBC58C8D-277B-4461-B80C-1D1499256C5D}"/>
              </a:ext>
            </a:extLst>
          </p:cNvPr>
          <p:cNvSpPr>
            <a:spLocks noGrp="1"/>
          </p:cNvSpPr>
          <p:nvPr>
            <p:ph type="dt" sz="half" idx="15"/>
          </p:nvPr>
        </p:nvSpPr>
        <p:spPr/>
        <p:txBody>
          <a:bodyPr/>
          <a:lstStyle/>
          <a:p>
            <a:fld id="{6B727589-5C4C-4BEF-92EF-008D4E065B1E}" type="datetime1">
              <a:rPr lang="ru-RU" smtClean="0"/>
              <a:t>28.04.2024</a:t>
            </a:fld>
            <a:endParaRPr lang="ru-RU"/>
          </a:p>
        </p:txBody>
      </p:sp>
    </p:spTree>
    <p:extLst>
      <p:ext uri="{BB962C8B-B14F-4D97-AF65-F5344CB8AC3E}">
        <p14:creationId xmlns:p14="http://schemas.microsoft.com/office/powerpoint/2010/main" val="2272900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5A651A-A97E-49B2-97C4-71DBECA1E088}"/>
              </a:ext>
            </a:extLst>
          </p:cNvPr>
          <p:cNvSpPr>
            <a:spLocks noGrp="1"/>
          </p:cNvSpPr>
          <p:nvPr>
            <p:ph type="title"/>
          </p:nvPr>
        </p:nvSpPr>
        <p:spPr/>
        <p:txBody>
          <a:bodyPr/>
          <a:lstStyle/>
          <a:p>
            <a:r>
              <a:rPr lang="ru-RU" sz="3600" dirty="0">
                <a:latin typeface="Arial Black" panose="020B0A04020102020204" pitchFamily="34" charset="0"/>
              </a:rPr>
              <a:t>Научная картина мира </a:t>
            </a:r>
            <a:endParaRPr lang="ru-RU" dirty="0"/>
          </a:p>
        </p:txBody>
      </p:sp>
      <p:sp>
        <p:nvSpPr>
          <p:cNvPr id="3" name="Объект 2">
            <a:extLst>
              <a:ext uri="{FF2B5EF4-FFF2-40B4-BE49-F238E27FC236}">
                <a16:creationId xmlns:a16="http://schemas.microsoft.com/office/drawing/2014/main" id="{9804D190-970E-4E93-9071-3756B51A0E23}"/>
              </a:ext>
            </a:extLst>
          </p:cNvPr>
          <p:cNvSpPr>
            <a:spLocks noGrp="1"/>
          </p:cNvSpPr>
          <p:nvPr>
            <p:ph idx="1"/>
          </p:nvPr>
        </p:nvSpPr>
        <p:spPr>
          <a:xfrm>
            <a:off x="420130" y="1825625"/>
            <a:ext cx="11462122" cy="4547202"/>
          </a:xfrm>
        </p:spPr>
        <p:txBody>
          <a:bodyPr>
            <a:normAutofit fontScale="92500" lnSpcReduction="10000"/>
          </a:bodyPr>
          <a:lstStyle/>
          <a:p>
            <a:pPr algn="just"/>
            <a:r>
              <a:rPr lang="ru-RU" dirty="0"/>
              <a:t>Научная  картина  мира  (НКМ)  –  это  целостная  система  представлений  о  мире,  возникающая  в  результате  мировоззренческого  обобщения  и  синтеза основных естественно-научных понятий и принципов. </a:t>
            </a:r>
            <a:endParaRPr lang="ru-RU" b="1" dirty="0"/>
          </a:p>
          <a:p>
            <a:pPr algn="just"/>
            <a:r>
              <a:rPr lang="ru-RU" dirty="0"/>
              <a:t>НКМ  («схема  объекта»)  –  это  «образы  предмета  исследования,  посредством  которых  фиксируются  основные  системные  характеристики  изучаемых объектов» (В. С. Стёпин). НКМ детерминируется объектом исследования и социокультурными условиями. </a:t>
            </a:r>
            <a:endParaRPr lang="ru-RU" b="1" dirty="0"/>
          </a:p>
          <a:p>
            <a:pPr algn="just"/>
            <a:r>
              <a:rPr lang="ru-RU" dirty="0"/>
              <a:t>Обобщенная  характеристика  предмета  исследования  вводится  в  картине реальности посредством представлений: </a:t>
            </a:r>
            <a:r>
              <a:rPr lang="ru-RU" b="1" dirty="0"/>
              <a:t>1) о фундаментальных объектах, из которых полагаются построенными все другие объекты, изучаемые соответствующей  наукой;  2)  о  типологии  изучаемых  объектов;  3)  об  общих  закономерностях  их  взаимодействия;  4)  о  пространственно-временной  структуре  реальности.  </a:t>
            </a:r>
          </a:p>
          <a:p>
            <a:pPr algn="just"/>
            <a:r>
              <a:rPr lang="ru-RU" dirty="0"/>
              <a:t>Все  эти  представления  могут  быть  описаны  в  системе  онтологических принципов, посредством которых эксплицируется картина исследуемой реальности и которые  выступают  как  основание научных  теорий  соответствующей дисциплины.  </a:t>
            </a:r>
          </a:p>
          <a:p>
            <a:pPr algn="just"/>
            <a:r>
              <a:rPr lang="ru-RU" i="1" dirty="0"/>
              <a:t>НАПРИМЕР,</a:t>
            </a:r>
            <a:r>
              <a:rPr lang="ru-RU" b="1" dirty="0"/>
              <a:t>  картину  физического  мира</a:t>
            </a:r>
            <a:r>
              <a:rPr lang="ru-RU" dirty="0"/>
              <a:t>,  сложившуюся  во  второй половине XVII в. и получившую впоследствии название </a:t>
            </a:r>
            <a:r>
              <a:rPr lang="ru-RU" b="1" dirty="0"/>
              <a:t>механической картины мира</a:t>
            </a:r>
            <a:r>
              <a:rPr lang="ru-RU" dirty="0"/>
              <a:t>,  описывают  такие  принципы:  мир  состоит  из  неделимых  корпускул;  их взаимодействие осуществляется как мгновенная передача сил по прямой; корпускулы и образованные из них тела перемещаются в абсолютном пространстве с течением абсолютного времени.</a:t>
            </a:r>
            <a:endParaRPr lang="ru-RU" b="1" dirty="0"/>
          </a:p>
        </p:txBody>
      </p:sp>
    </p:spTree>
    <p:extLst>
      <p:ext uri="{BB962C8B-B14F-4D97-AF65-F5344CB8AC3E}">
        <p14:creationId xmlns:p14="http://schemas.microsoft.com/office/powerpoint/2010/main" val="363493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337CD0-2FE5-4F60-BAED-9B8B6588D5CF}"/>
              </a:ext>
            </a:extLst>
          </p:cNvPr>
          <p:cNvSpPr>
            <a:spLocks noGrp="1"/>
          </p:cNvSpPr>
          <p:nvPr>
            <p:ph type="title"/>
          </p:nvPr>
        </p:nvSpPr>
        <p:spPr/>
        <p:txBody>
          <a:bodyPr>
            <a:normAutofit fontScale="90000"/>
          </a:bodyPr>
          <a:lstStyle/>
          <a:p>
            <a:r>
              <a:rPr lang="ru-RU" dirty="0"/>
              <a:t>Структура научной картины мира</a:t>
            </a:r>
          </a:p>
        </p:txBody>
      </p:sp>
      <p:sp>
        <p:nvSpPr>
          <p:cNvPr id="3" name="Объект 2">
            <a:extLst>
              <a:ext uri="{FF2B5EF4-FFF2-40B4-BE49-F238E27FC236}">
                <a16:creationId xmlns:a16="http://schemas.microsoft.com/office/drawing/2014/main" id="{7B78148C-6570-4D82-9D14-8F056C17067C}"/>
              </a:ext>
            </a:extLst>
          </p:cNvPr>
          <p:cNvSpPr>
            <a:spLocks noGrp="1"/>
          </p:cNvSpPr>
          <p:nvPr>
            <p:ph idx="1"/>
          </p:nvPr>
        </p:nvSpPr>
        <p:spPr/>
        <p:txBody>
          <a:bodyPr/>
          <a:lstStyle/>
          <a:p>
            <a:r>
              <a:rPr lang="ru-RU" sz="3200" b="1" dirty="0"/>
              <a:t>Парадигма (теоретическое ядро) </a:t>
            </a:r>
            <a:r>
              <a:rPr lang="ru-RU" sz="3200" dirty="0"/>
              <a:t>(принцип сохранения энергии, характеристики фундаментальных констант: пространство, время, вещество, поле)</a:t>
            </a:r>
          </a:p>
          <a:p>
            <a:r>
              <a:rPr lang="ru-RU" sz="3200" b="1" dirty="0"/>
              <a:t>Фундаментальные допущения </a:t>
            </a:r>
            <a:r>
              <a:rPr lang="ru-RU" sz="3200" dirty="0"/>
              <a:t>(скорости большей, чем скорость света не существует)</a:t>
            </a:r>
          </a:p>
          <a:p>
            <a:r>
              <a:rPr lang="ru-RU" sz="3200" b="1" dirty="0"/>
              <a:t>Частные теоретические модели </a:t>
            </a:r>
            <a:r>
              <a:rPr lang="ru-RU" sz="3200" dirty="0"/>
              <a:t>(математическая, физическая и т.д.)</a:t>
            </a:r>
          </a:p>
          <a:p>
            <a:endParaRPr lang="ru-RU" dirty="0"/>
          </a:p>
        </p:txBody>
      </p:sp>
    </p:spTree>
    <p:extLst>
      <p:ext uri="{BB962C8B-B14F-4D97-AF65-F5344CB8AC3E}">
        <p14:creationId xmlns:p14="http://schemas.microsoft.com/office/powerpoint/2010/main" val="339733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C87C5A-B5E3-45D2-B84A-2BF42AC1D659}"/>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5CF1952-6B68-4100-A9B2-DE22D208891B}"/>
              </a:ext>
            </a:extLst>
          </p:cNvPr>
          <p:cNvSpPr>
            <a:spLocks noGrp="1"/>
          </p:cNvSpPr>
          <p:nvPr>
            <p:ph idx="1"/>
          </p:nvPr>
        </p:nvSpPr>
        <p:spPr/>
        <p:txBody>
          <a:bodyPr/>
          <a:lstStyle/>
          <a:p>
            <a:r>
              <a:rPr lang="ru-RU" sz="2400" dirty="0"/>
              <a:t>Однообразным ли является мир в представлении различных наук???</a:t>
            </a:r>
          </a:p>
          <a:p>
            <a:endParaRPr lang="ru-RU" sz="2400" dirty="0"/>
          </a:p>
          <a:p>
            <a:r>
              <a:rPr lang="ru-RU" sz="2400" dirty="0"/>
              <a:t>Изменяется ли картина мира на протяжении развития науки?</a:t>
            </a:r>
          </a:p>
          <a:p>
            <a:endParaRPr lang="ru-RU" dirty="0"/>
          </a:p>
        </p:txBody>
      </p:sp>
    </p:spTree>
    <p:extLst>
      <p:ext uri="{BB962C8B-B14F-4D97-AF65-F5344CB8AC3E}">
        <p14:creationId xmlns:p14="http://schemas.microsoft.com/office/powerpoint/2010/main" val="1547027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2AA28B-26EA-46D3-8FF5-E0B9A0C26F32}"/>
              </a:ext>
            </a:extLst>
          </p:cNvPr>
          <p:cNvSpPr>
            <a:spLocks noGrp="1"/>
          </p:cNvSpPr>
          <p:nvPr>
            <p:ph type="title"/>
          </p:nvPr>
        </p:nvSpPr>
        <p:spPr>
          <a:xfrm>
            <a:off x="838200" y="365126"/>
            <a:ext cx="9259529" cy="535420"/>
          </a:xfrm>
        </p:spPr>
        <p:txBody>
          <a:bodyPr>
            <a:normAutofit fontScale="90000"/>
          </a:bodyPr>
          <a:lstStyle/>
          <a:p>
            <a:r>
              <a:rPr lang="ru-RU" dirty="0"/>
              <a:t>Картины мира</a:t>
            </a:r>
          </a:p>
        </p:txBody>
      </p:sp>
      <p:graphicFrame>
        <p:nvGraphicFramePr>
          <p:cNvPr id="6" name="Объект 5">
            <a:extLst>
              <a:ext uri="{FF2B5EF4-FFF2-40B4-BE49-F238E27FC236}">
                <a16:creationId xmlns:a16="http://schemas.microsoft.com/office/drawing/2014/main" id="{9BD8081F-24E4-4ED7-871B-0F1D943E19B4}"/>
              </a:ext>
            </a:extLst>
          </p:cNvPr>
          <p:cNvGraphicFramePr>
            <a:graphicFrameLocks noGrp="1"/>
          </p:cNvGraphicFramePr>
          <p:nvPr>
            <p:ph idx="1"/>
            <p:extLst>
              <p:ext uri="{D42A27DB-BD31-4B8C-83A1-F6EECF244321}">
                <p14:modId xmlns:p14="http://schemas.microsoft.com/office/powerpoint/2010/main" val="3249666382"/>
              </p:ext>
            </p:extLst>
          </p:nvPr>
        </p:nvGraphicFramePr>
        <p:xfrm>
          <a:off x="0" y="1108364"/>
          <a:ext cx="12192002" cy="5979271"/>
        </p:xfrm>
        <a:graphic>
          <a:graphicData uri="http://schemas.openxmlformats.org/drawingml/2006/table">
            <a:tbl>
              <a:tblPr firstRow="1" bandRow="1">
                <a:tableStyleId>{5C22544A-7EE6-4342-B048-85BDC9FD1C3A}</a:tableStyleId>
              </a:tblPr>
              <a:tblGrid>
                <a:gridCol w="2244436">
                  <a:extLst>
                    <a:ext uri="{9D8B030D-6E8A-4147-A177-3AD203B41FA5}">
                      <a16:colId xmlns:a16="http://schemas.microsoft.com/office/drawing/2014/main" val="3127845096"/>
                    </a:ext>
                  </a:extLst>
                </a:gridCol>
                <a:gridCol w="2320586">
                  <a:extLst>
                    <a:ext uri="{9D8B030D-6E8A-4147-A177-3AD203B41FA5}">
                      <a16:colId xmlns:a16="http://schemas.microsoft.com/office/drawing/2014/main" val="926170389"/>
                    </a:ext>
                  </a:extLst>
                </a:gridCol>
                <a:gridCol w="2469111">
                  <a:extLst>
                    <a:ext uri="{9D8B030D-6E8A-4147-A177-3AD203B41FA5}">
                      <a16:colId xmlns:a16="http://schemas.microsoft.com/office/drawing/2014/main" val="3189913042"/>
                    </a:ext>
                  </a:extLst>
                </a:gridCol>
                <a:gridCol w="2188531">
                  <a:extLst>
                    <a:ext uri="{9D8B030D-6E8A-4147-A177-3AD203B41FA5}">
                      <a16:colId xmlns:a16="http://schemas.microsoft.com/office/drawing/2014/main" val="3932273823"/>
                    </a:ext>
                  </a:extLst>
                </a:gridCol>
                <a:gridCol w="2969338">
                  <a:extLst>
                    <a:ext uri="{9D8B030D-6E8A-4147-A177-3AD203B41FA5}">
                      <a16:colId xmlns:a16="http://schemas.microsoft.com/office/drawing/2014/main" val="1461553973"/>
                    </a:ext>
                  </a:extLst>
                </a:gridCol>
              </a:tblGrid>
              <a:tr h="698371">
                <a:tc>
                  <a:txBody>
                    <a:bodyPr/>
                    <a:lstStyle/>
                    <a:p>
                      <a:r>
                        <a:rPr lang="ru-RU" dirty="0"/>
                        <a:t>критерии</a:t>
                      </a:r>
                    </a:p>
                  </a:txBody>
                  <a:tcPr/>
                </a:tc>
                <a:tc>
                  <a:txBody>
                    <a:bodyPr/>
                    <a:lstStyle/>
                    <a:p>
                      <a:r>
                        <a:rPr lang="ru-RU" dirty="0"/>
                        <a:t>мифология</a:t>
                      </a:r>
                    </a:p>
                  </a:txBody>
                  <a:tcPr/>
                </a:tc>
                <a:tc>
                  <a:txBody>
                    <a:bodyPr/>
                    <a:lstStyle/>
                    <a:p>
                      <a:r>
                        <a:rPr lang="ru-RU" dirty="0"/>
                        <a:t>религия</a:t>
                      </a:r>
                    </a:p>
                  </a:txBody>
                  <a:tcPr/>
                </a:tc>
                <a:tc>
                  <a:txBody>
                    <a:bodyPr/>
                    <a:lstStyle/>
                    <a:p>
                      <a:r>
                        <a:rPr lang="ru-RU" dirty="0"/>
                        <a:t>философия</a:t>
                      </a:r>
                    </a:p>
                  </a:txBody>
                  <a:tcPr/>
                </a:tc>
                <a:tc>
                  <a:txBody>
                    <a:bodyPr/>
                    <a:lstStyle/>
                    <a:p>
                      <a:r>
                        <a:rPr lang="ru-RU" dirty="0"/>
                        <a:t>наука</a:t>
                      </a:r>
                    </a:p>
                  </a:txBody>
                  <a:tcPr/>
                </a:tc>
                <a:extLst>
                  <a:ext uri="{0D108BD9-81ED-4DB2-BD59-A6C34878D82A}">
                    <a16:rowId xmlns:a16="http://schemas.microsoft.com/office/drawing/2014/main" val="1494459555"/>
                  </a:ext>
                </a:extLst>
              </a:tr>
              <a:tr h="674461">
                <a:tc>
                  <a:txBody>
                    <a:bodyPr/>
                    <a:lstStyle/>
                    <a:p>
                      <a:r>
                        <a:rPr lang="ru-RU" dirty="0"/>
                        <a:t>1. Объект</a:t>
                      </a:r>
                    </a:p>
                  </a:txBody>
                  <a:tcPr/>
                </a:tc>
                <a:tc>
                  <a:txBody>
                    <a:bodyPr/>
                    <a:lstStyle/>
                    <a:p>
                      <a:r>
                        <a:rPr lang="ru-RU" dirty="0"/>
                        <a:t>МИР (КОСМОС)</a:t>
                      </a:r>
                    </a:p>
                  </a:txBody>
                  <a:tcPr/>
                </a:tc>
                <a:tc>
                  <a:txBody>
                    <a:bodyPr/>
                    <a:lstStyle/>
                    <a:p>
                      <a:r>
                        <a:rPr lang="ru-RU" dirty="0"/>
                        <a:t>БОГ - МИР</a:t>
                      </a:r>
                    </a:p>
                  </a:txBody>
                  <a:tcPr/>
                </a:tc>
                <a:tc>
                  <a:txBody>
                    <a:bodyPr/>
                    <a:lstStyle/>
                    <a:p>
                      <a:r>
                        <a:rPr lang="ru-RU" dirty="0"/>
                        <a:t>ЧЕЛОВЕК - МИР</a:t>
                      </a:r>
                    </a:p>
                  </a:txBody>
                  <a:tcPr/>
                </a:tc>
                <a:tc>
                  <a:txBody>
                    <a:bodyPr/>
                    <a:lstStyle/>
                    <a:p>
                      <a:r>
                        <a:rPr lang="ru-RU" dirty="0"/>
                        <a:t>МИР</a:t>
                      </a:r>
                    </a:p>
                  </a:txBody>
                  <a:tcPr/>
                </a:tc>
                <a:extLst>
                  <a:ext uri="{0D108BD9-81ED-4DB2-BD59-A6C34878D82A}">
                    <a16:rowId xmlns:a16="http://schemas.microsoft.com/office/drawing/2014/main" val="1143030953"/>
                  </a:ext>
                </a:extLst>
              </a:tr>
              <a:tr h="1360993">
                <a:tc>
                  <a:txBody>
                    <a:bodyPr/>
                    <a:lstStyle/>
                    <a:p>
                      <a:r>
                        <a:rPr lang="ru-RU" dirty="0"/>
                        <a:t>2. Способ познания</a:t>
                      </a:r>
                    </a:p>
                  </a:txBody>
                  <a:tcPr/>
                </a:tc>
                <a:tc>
                  <a:txBody>
                    <a:bodyPr/>
                    <a:lstStyle/>
                    <a:p>
                      <a:r>
                        <a:rPr lang="ru-RU" dirty="0"/>
                        <a:t>Иррациональный (воображение, фантазия)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Иррациональный</a:t>
                      </a:r>
                    </a:p>
                    <a:p>
                      <a:r>
                        <a:rPr lang="ru-RU" dirty="0"/>
                        <a:t>(вера)</a:t>
                      </a:r>
                    </a:p>
                  </a:txBody>
                  <a:tcPr/>
                </a:tc>
                <a:tc>
                  <a:txBody>
                    <a:bodyPr/>
                    <a:lstStyle/>
                    <a:p>
                      <a:r>
                        <a:rPr lang="ru-RU" dirty="0"/>
                        <a:t>Рациональный</a:t>
                      </a:r>
                    </a:p>
                    <a:p>
                      <a:r>
                        <a:rPr lang="ru-RU" dirty="0"/>
                        <a:t>(теоретический)</a:t>
                      </a:r>
                    </a:p>
                    <a:p>
                      <a:r>
                        <a:rPr lang="ru-RU" dirty="0"/>
                        <a:t>(разум)</a:t>
                      </a:r>
                    </a:p>
                  </a:txBody>
                  <a:tcPr/>
                </a:tc>
                <a:tc>
                  <a:txBody>
                    <a:bodyPr/>
                    <a:lstStyle/>
                    <a:p>
                      <a:r>
                        <a:rPr lang="ru-RU" dirty="0"/>
                        <a:t>Теоретический и эмпирический</a:t>
                      </a:r>
                    </a:p>
                    <a:p>
                      <a:r>
                        <a:rPr lang="ru-RU" dirty="0"/>
                        <a:t>(</a:t>
                      </a:r>
                      <a:r>
                        <a:rPr lang="ru-RU" dirty="0" err="1"/>
                        <a:t>разум+опыт</a:t>
                      </a:r>
                      <a:r>
                        <a:rPr lang="ru-RU" dirty="0"/>
                        <a:t>)</a:t>
                      </a:r>
                    </a:p>
                  </a:txBody>
                  <a:tcPr/>
                </a:tc>
                <a:extLst>
                  <a:ext uri="{0D108BD9-81ED-4DB2-BD59-A6C34878D82A}">
                    <a16:rowId xmlns:a16="http://schemas.microsoft.com/office/drawing/2014/main" val="578869413"/>
                  </a:ext>
                </a:extLst>
              </a:tr>
              <a:tr h="3245446">
                <a:tc>
                  <a:txBody>
                    <a:bodyPr/>
                    <a:lstStyle/>
                    <a:p>
                      <a:r>
                        <a:rPr lang="ru-RU" dirty="0"/>
                        <a:t>3. Картины мира</a:t>
                      </a:r>
                    </a:p>
                  </a:txBody>
                  <a:tcPr/>
                </a:tc>
                <a:tc>
                  <a:txBody>
                    <a:bodyPr/>
                    <a:lstStyle/>
                    <a:p>
                      <a:r>
                        <a:rPr lang="ru-RU" dirty="0"/>
                        <a:t>Политеизм</a:t>
                      </a:r>
                    </a:p>
                  </a:txBody>
                  <a:tcPr/>
                </a:tc>
                <a:tc>
                  <a:txBody>
                    <a:bodyPr/>
                    <a:lstStyle/>
                    <a:p>
                      <a:r>
                        <a:rPr lang="ru-RU" dirty="0"/>
                        <a:t>Теизм,</a:t>
                      </a:r>
                    </a:p>
                    <a:p>
                      <a:r>
                        <a:rPr lang="ru-RU" dirty="0"/>
                        <a:t>Пантеизм, </a:t>
                      </a:r>
                    </a:p>
                    <a:p>
                      <a:r>
                        <a:rPr lang="ru-RU" dirty="0"/>
                        <a:t>деизм, </a:t>
                      </a:r>
                    </a:p>
                    <a:p>
                      <a:r>
                        <a:rPr lang="ru-RU" dirty="0"/>
                        <a:t>атеизм</a:t>
                      </a:r>
                    </a:p>
                  </a:txBody>
                  <a:tcPr/>
                </a:tc>
                <a:tc>
                  <a:txBody>
                    <a:bodyPr/>
                    <a:lstStyle/>
                    <a:p>
                      <a:r>
                        <a:rPr lang="ru-RU" dirty="0"/>
                        <a:t>Идеализм – материализм,</a:t>
                      </a:r>
                    </a:p>
                    <a:p>
                      <a:r>
                        <a:rPr lang="ru-RU" dirty="0"/>
                        <a:t>Диалектика – метафизика,</a:t>
                      </a:r>
                    </a:p>
                    <a:p>
                      <a:r>
                        <a:rPr lang="ru-RU" dirty="0"/>
                        <a:t>Рационализм – иррационализм</a:t>
                      </a:r>
                    </a:p>
                    <a:p>
                      <a:endParaRPr lang="ru-RU" dirty="0"/>
                    </a:p>
                    <a:p>
                      <a:endParaRPr lang="ru-RU" dirty="0"/>
                    </a:p>
                    <a:p>
                      <a:endParaRPr lang="ru-RU" dirty="0"/>
                    </a:p>
                    <a:p>
                      <a:endParaRPr lang="ru-RU" dirty="0"/>
                    </a:p>
                  </a:txBody>
                  <a:tcPr/>
                </a:tc>
                <a:tc>
                  <a:txBody>
                    <a:bodyPr/>
                    <a:lstStyle/>
                    <a:p>
                      <a:r>
                        <a:rPr lang="ru-RU" dirty="0"/>
                        <a:t>Гео- и гелиоцентризм,</a:t>
                      </a:r>
                    </a:p>
                    <a:p>
                      <a:r>
                        <a:rPr lang="ru-RU" dirty="0"/>
                        <a:t>механистическая, </a:t>
                      </a:r>
                    </a:p>
                    <a:p>
                      <a:r>
                        <a:rPr lang="ru-RU" dirty="0"/>
                        <a:t>эволюционная, квантово-механистическая, </a:t>
                      </a:r>
                    </a:p>
                    <a:p>
                      <a:r>
                        <a:rPr lang="ru-RU" dirty="0"/>
                        <a:t>электродинамическая,</a:t>
                      </a:r>
                    </a:p>
                    <a:p>
                      <a:r>
                        <a:rPr lang="ru-RU" dirty="0"/>
                        <a:t>эволюционно-синергетическая</a:t>
                      </a:r>
                    </a:p>
                  </a:txBody>
                  <a:tcPr/>
                </a:tc>
                <a:extLst>
                  <a:ext uri="{0D108BD9-81ED-4DB2-BD59-A6C34878D82A}">
                    <a16:rowId xmlns:a16="http://schemas.microsoft.com/office/drawing/2014/main" val="460077884"/>
                  </a:ext>
                </a:extLst>
              </a:tr>
            </a:tbl>
          </a:graphicData>
        </a:graphic>
      </p:graphicFrame>
    </p:spTree>
    <p:extLst>
      <p:ext uri="{BB962C8B-B14F-4D97-AF65-F5344CB8AC3E}">
        <p14:creationId xmlns:p14="http://schemas.microsoft.com/office/powerpoint/2010/main" val="758897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2CAC49-CBDF-496D-A46F-FAD97A79294A}"/>
              </a:ext>
            </a:extLst>
          </p:cNvPr>
          <p:cNvSpPr>
            <a:spLocks noGrp="1"/>
          </p:cNvSpPr>
          <p:nvPr>
            <p:ph type="title"/>
          </p:nvPr>
        </p:nvSpPr>
        <p:spPr/>
        <p:txBody>
          <a:bodyPr/>
          <a:lstStyle/>
          <a:p>
            <a:r>
              <a:rPr lang="ru-RU" dirty="0"/>
              <a:t>Научная картина мира</a:t>
            </a:r>
          </a:p>
        </p:txBody>
      </p:sp>
      <p:sp>
        <p:nvSpPr>
          <p:cNvPr id="3" name="Объект 2">
            <a:extLst>
              <a:ext uri="{FF2B5EF4-FFF2-40B4-BE49-F238E27FC236}">
                <a16:creationId xmlns:a16="http://schemas.microsoft.com/office/drawing/2014/main" id="{F4EDF58A-A189-40A3-BD92-F78354B93646}"/>
              </a:ext>
            </a:extLst>
          </p:cNvPr>
          <p:cNvSpPr>
            <a:spLocks noGrp="1"/>
          </p:cNvSpPr>
          <p:nvPr>
            <p:ph idx="1"/>
          </p:nvPr>
        </p:nvSpPr>
        <p:spPr/>
        <p:txBody>
          <a:bodyPr>
            <a:normAutofit/>
          </a:bodyPr>
          <a:lstStyle/>
          <a:p>
            <a:r>
              <a:rPr lang="ru-RU" sz="3200" dirty="0"/>
              <a:t>Общая научная картина мира</a:t>
            </a:r>
          </a:p>
          <a:p>
            <a:r>
              <a:rPr lang="ru-RU" sz="3200" dirty="0"/>
              <a:t>Естественнонаучная картина мира</a:t>
            </a:r>
          </a:p>
          <a:p>
            <a:r>
              <a:rPr lang="ru-RU" sz="3200" dirty="0" err="1"/>
              <a:t>Частнонаучная</a:t>
            </a:r>
            <a:r>
              <a:rPr lang="ru-RU" sz="3200" dirty="0"/>
              <a:t> картина мира</a:t>
            </a:r>
          </a:p>
          <a:p>
            <a:r>
              <a:rPr lang="ru-RU" sz="3200" dirty="0"/>
              <a:t>Дисциплинарная (специальная) картина мира</a:t>
            </a:r>
          </a:p>
          <a:p>
            <a:r>
              <a:rPr lang="ru-RU" sz="3200" dirty="0"/>
              <a:t>Междисциплинарная картина мира</a:t>
            </a:r>
          </a:p>
          <a:p>
            <a:r>
              <a:rPr lang="ru-RU" sz="3200" dirty="0" err="1"/>
              <a:t>Трансдисциплинарная</a:t>
            </a:r>
            <a:r>
              <a:rPr lang="ru-RU" sz="3200" dirty="0"/>
              <a:t> картина мира</a:t>
            </a:r>
          </a:p>
          <a:p>
            <a:endParaRPr lang="ru-RU" sz="3200" dirty="0"/>
          </a:p>
        </p:txBody>
      </p:sp>
    </p:spTree>
    <p:extLst>
      <p:ext uri="{BB962C8B-B14F-4D97-AF65-F5344CB8AC3E}">
        <p14:creationId xmlns:p14="http://schemas.microsoft.com/office/powerpoint/2010/main" val="1446762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6388E6-3DA3-4DFD-A124-804E0B7B1BF1}"/>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A60B5815-E2B0-47F0-AA57-61403DC3A483}"/>
              </a:ext>
            </a:extLst>
          </p:cNvPr>
          <p:cNvSpPr>
            <a:spLocks noGrp="1"/>
          </p:cNvSpPr>
          <p:nvPr>
            <p:ph idx="1"/>
          </p:nvPr>
        </p:nvSpPr>
        <p:spPr/>
        <p:txBody>
          <a:bodyPr>
            <a:normAutofit/>
          </a:bodyPr>
          <a:lstStyle/>
          <a:p>
            <a:r>
              <a:rPr lang="ru-RU" sz="2400" dirty="0"/>
              <a:t>Итак, первый компонент парадигмы – это научная картина мира, видение объекта, предмета исследования. А еще есть метод исследования, то есть тип деятельности, посредством которой осваивают объект. </a:t>
            </a:r>
          </a:p>
          <a:p>
            <a:r>
              <a:rPr lang="ru-RU" sz="2400" dirty="0"/>
              <a:t>Тип деятельности представлен в виде системы идеалов и норм науки. </a:t>
            </a:r>
            <a:r>
              <a:rPr lang="ru-RU" sz="2400" b="1" dirty="0"/>
              <a:t>Идеалы и нормы науки </a:t>
            </a:r>
            <a:r>
              <a:rPr lang="ru-RU" sz="2400" dirty="0"/>
              <a:t>– это представление о том, каковы идеалы и нормативы, объяснение описания, обоснование доказательности, построение знаний. Все это тоже исторически меняется. В идеалах и нормах есть слой, который дает </a:t>
            </a:r>
            <a:r>
              <a:rPr lang="ru-RU" sz="2400" b="1" dirty="0"/>
              <a:t>общенаучный тип рациональности</a:t>
            </a:r>
            <a:r>
              <a:rPr lang="ru-RU" sz="2400" dirty="0"/>
              <a:t>, то, что отличает науку от ненаучных знаний – но он никогда не бывает в чистом виде. Он всегда связан с некоторым историческим пониманием этих идеалов и норм науки.</a:t>
            </a:r>
          </a:p>
        </p:txBody>
      </p:sp>
    </p:spTree>
    <p:extLst>
      <p:ext uri="{BB962C8B-B14F-4D97-AF65-F5344CB8AC3E}">
        <p14:creationId xmlns:p14="http://schemas.microsoft.com/office/powerpoint/2010/main" val="326473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1D5BFB-D668-4896-885E-4A098F91497D}"/>
              </a:ext>
            </a:extLst>
          </p:cNvPr>
          <p:cNvSpPr>
            <a:spLocks noGrp="1"/>
          </p:cNvSpPr>
          <p:nvPr>
            <p:ph type="title"/>
          </p:nvPr>
        </p:nvSpPr>
        <p:spPr/>
        <p:txBody>
          <a:bodyPr/>
          <a:lstStyle/>
          <a:p>
            <a:r>
              <a:rPr lang="ru-RU" dirty="0"/>
              <a:t>Идеалы и нормы науки</a:t>
            </a:r>
          </a:p>
        </p:txBody>
      </p:sp>
      <p:sp>
        <p:nvSpPr>
          <p:cNvPr id="3" name="Объект 2">
            <a:extLst>
              <a:ext uri="{FF2B5EF4-FFF2-40B4-BE49-F238E27FC236}">
                <a16:creationId xmlns:a16="http://schemas.microsoft.com/office/drawing/2014/main" id="{005EC3BF-5C73-46E6-8E14-FA6C0BD82857}"/>
              </a:ext>
            </a:extLst>
          </p:cNvPr>
          <p:cNvSpPr>
            <a:spLocks noGrp="1"/>
          </p:cNvSpPr>
          <p:nvPr>
            <p:ph idx="1"/>
          </p:nvPr>
        </p:nvSpPr>
        <p:spPr>
          <a:xfrm>
            <a:off x="0" y="1825625"/>
            <a:ext cx="11882252" cy="4547202"/>
          </a:xfrm>
        </p:spPr>
        <p:txBody>
          <a:bodyPr>
            <a:normAutofit lnSpcReduction="10000"/>
          </a:bodyPr>
          <a:lstStyle/>
          <a:p>
            <a:r>
              <a:rPr lang="ru-RU" dirty="0"/>
              <a:t>это то, что задает </a:t>
            </a:r>
            <a:r>
              <a:rPr lang="ru-RU" b="1" dirty="0"/>
              <a:t>макет плетения сети, это схема метода. </a:t>
            </a:r>
            <a:r>
              <a:rPr lang="ru-RU" dirty="0"/>
              <a:t>Если вы задаете неклассический подход, то должны четко эксплицировать, что у вас за сеть и каков способ работы с нею, то есть выявить операции, процедуры и средства деятельности, с помощью которых вы зондируете этот объект. Ибо он проявляет себя через них.</a:t>
            </a:r>
          </a:p>
          <a:p>
            <a:pPr algn="just"/>
            <a:r>
              <a:rPr lang="ru-RU" dirty="0"/>
              <a:t>Идеалы и нормы научного исследования (или «схема метода», как называет данное основание В.С. Стёпин) – это, во-первых, социальные нормативы, которые фиксируют роль науки и ее ценность для общества, а во-вторых, это собственно познавательные установки, то есть идеалы и нормы: </a:t>
            </a:r>
            <a:endParaRPr lang="ru-RU" b="1" dirty="0"/>
          </a:p>
          <a:p>
            <a:pPr algn="just"/>
            <a:r>
              <a:rPr lang="ru-RU" dirty="0"/>
              <a:t>– </a:t>
            </a:r>
            <a:r>
              <a:rPr lang="ru-RU" b="1" dirty="0"/>
              <a:t>описания и объяснения; </a:t>
            </a:r>
          </a:p>
          <a:p>
            <a:pPr algn="just"/>
            <a:r>
              <a:rPr lang="ru-RU" b="1" dirty="0"/>
              <a:t>– доказательности и обоснования; </a:t>
            </a:r>
          </a:p>
          <a:p>
            <a:pPr algn="just"/>
            <a:r>
              <a:rPr lang="ru-RU" b="1" dirty="0"/>
              <a:t>– построения и организации знаний. </a:t>
            </a:r>
          </a:p>
          <a:p>
            <a:pPr algn="just"/>
            <a:r>
              <a:rPr lang="ru-RU" dirty="0"/>
              <a:t>В  разные  исторические  эпохи  по-разному  понимались  природа  научного знания, процедуры его обоснования и стандарты доказательности. Второй уровень  содержания  идеалов  и  норм  исследования  представлен  исторически  изменчивыми установками, которые характеризуют </a:t>
            </a:r>
            <a:r>
              <a:rPr lang="ru-RU" b="1" dirty="0"/>
              <a:t>стиль мышления</a:t>
            </a:r>
            <a:r>
              <a:rPr lang="ru-RU" dirty="0"/>
              <a:t>, доминирующий в науке на определенном историческом этапе ее развития. </a:t>
            </a:r>
            <a:endParaRPr lang="ru-RU" b="1" dirty="0"/>
          </a:p>
          <a:p>
            <a:endParaRPr lang="ru-RU" dirty="0"/>
          </a:p>
        </p:txBody>
      </p:sp>
    </p:spTree>
    <p:extLst>
      <p:ext uri="{BB962C8B-B14F-4D97-AF65-F5344CB8AC3E}">
        <p14:creationId xmlns:p14="http://schemas.microsoft.com/office/powerpoint/2010/main" val="3950380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AB562C-59E0-4B56-874D-87D62EE32BB5}"/>
              </a:ext>
            </a:extLst>
          </p:cNvPr>
          <p:cNvSpPr>
            <a:spLocks noGrp="1"/>
          </p:cNvSpPr>
          <p:nvPr>
            <p:ph type="title"/>
          </p:nvPr>
        </p:nvSpPr>
        <p:spPr>
          <a:xfrm>
            <a:off x="838199" y="396675"/>
            <a:ext cx="8462319" cy="711690"/>
          </a:xfrm>
        </p:spPr>
        <p:txBody>
          <a:bodyPr>
            <a:normAutofit fontScale="90000"/>
          </a:bodyPr>
          <a:lstStyle/>
          <a:p>
            <a:r>
              <a:rPr lang="ru-RU" i="1" dirty="0"/>
              <a:t>ПРИМЕР: Улисс </a:t>
            </a:r>
            <a:r>
              <a:rPr lang="ru-RU" i="1" dirty="0" err="1"/>
              <a:t>Альдрованди</a:t>
            </a:r>
            <a:r>
              <a:rPr lang="ru-RU" i="1" dirty="0"/>
              <a:t> «История змей и драконов»</a:t>
            </a:r>
          </a:p>
        </p:txBody>
      </p:sp>
      <p:sp>
        <p:nvSpPr>
          <p:cNvPr id="3" name="Объект 2">
            <a:extLst>
              <a:ext uri="{FF2B5EF4-FFF2-40B4-BE49-F238E27FC236}">
                <a16:creationId xmlns:a16="http://schemas.microsoft.com/office/drawing/2014/main" id="{2C3471E2-1325-49F8-8F39-AAF72C74939C}"/>
              </a:ext>
            </a:extLst>
          </p:cNvPr>
          <p:cNvSpPr>
            <a:spLocks noGrp="1"/>
          </p:cNvSpPr>
          <p:nvPr>
            <p:ph idx="1"/>
          </p:nvPr>
        </p:nvSpPr>
        <p:spPr>
          <a:xfrm>
            <a:off x="0" y="1108365"/>
            <a:ext cx="12192000" cy="5749635"/>
          </a:xfrm>
        </p:spPr>
        <p:txBody>
          <a:bodyPr>
            <a:noAutofit/>
          </a:bodyPr>
          <a:lstStyle/>
          <a:p>
            <a:r>
              <a:rPr lang="ru-RU" sz="1500" b="1" dirty="0"/>
              <a:t>у Мишеля Фуко в его книге "Слова и вещи" </a:t>
            </a:r>
            <a:r>
              <a:rPr lang="ru-RU" sz="1500" dirty="0"/>
              <a:t>есть упоминание одного ученого-натуралиста эпохи Возрождения </a:t>
            </a:r>
            <a:r>
              <a:rPr lang="ru-RU" sz="1500" b="1" dirty="0" err="1"/>
              <a:t>Альдрованди</a:t>
            </a:r>
            <a:r>
              <a:rPr lang="ru-RU" sz="1500" dirty="0"/>
              <a:t>. </a:t>
            </a:r>
          </a:p>
          <a:p>
            <a:r>
              <a:rPr lang="ru-RU" sz="1500" dirty="0"/>
              <a:t>А в это время еще не изменились нормы средневекового объяснения описания, нормы, господствующие в средневековой науке. И вот однажды </a:t>
            </a:r>
            <a:r>
              <a:rPr lang="ru-RU" sz="1500" b="1" dirty="0"/>
              <a:t>Бюффон</a:t>
            </a:r>
            <a:r>
              <a:rPr lang="ru-RU" sz="1500" dirty="0"/>
              <a:t>, известный натуралист нового времени, читал книгу </a:t>
            </a:r>
            <a:r>
              <a:rPr lang="ru-RU" sz="1500" dirty="0" err="1"/>
              <a:t>Альдрованди</a:t>
            </a:r>
            <a:r>
              <a:rPr lang="ru-RU" sz="1500" dirty="0"/>
              <a:t>, которая называлась </a:t>
            </a:r>
            <a:r>
              <a:rPr lang="ru-RU" sz="1500" b="1" dirty="0"/>
              <a:t>"Все о змеях", </a:t>
            </a:r>
            <a:r>
              <a:rPr lang="ru-RU" sz="1500" dirty="0"/>
              <a:t>тогда любили писать такие фолианты, где помещалось все, что можно рассказать о змее. И Бюффон возмущался, что наряду с тем, что явно идет по ведомству биологии, – виды змей, размножение змей, змеиные яды, лекарства на основе змеиных ядов, – там еще, как он говорит, "какая-то чепуха". Там были сказания о змеях, драконах, тайные знаки, геральдика змеи, астрология змеи, влияние созвездия Змееносца, Дракона на судьбы людей. Но это совсем, как говорится, из другой оперы. </a:t>
            </a:r>
            <a:br>
              <a:rPr lang="ru-RU" sz="1500" dirty="0"/>
            </a:br>
            <a:r>
              <a:rPr lang="ru-RU" sz="1500" dirty="0"/>
              <a:t>Фуко приводит этот случай как </a:t>
            </a:r>
            <a:r>
              <a:rPr lang="ru-RU" sz="1500" b="1" dirty="0"/>
              <a:t>пример изменения идеалов и норм науки</a:t>
            </a:r>
            <a:r>
              <a:rPr lang="ru-RU" sz="1500" dirty="0"/>
              <a:t>. Но я тогда для себя задал такой вопрос: а почему </a:t>
            </a:r>
            <a:r>
              <a:rPr lang="ru-RU" sz="1500" dirty="0" err="1"/>
              <a:t>Альдрованди</a:t>
            </a:r>
            <a:r>
              <a:rPr lang="ru-RU" sz="1500" dirty="0"/>
              <a:t> так думал? И почему не так думал Бюффон? А потому, что идеалы и нормы выражают тип культуры. Наука эпохи средневековья особым образом рассматривала мир. Для нее мир был системой не просто вещей и их взаимодействий. Если бы ученый средневековья просто рассказал, что одна вещь меняет другую и таковы причины этого изменения. "Ну, и что?", сказали бы ему, "ты даешь причинные объяснения, но ты еще не раскрыл сущности". А для этого надо раскрыть тайну божественного помысла. И уж если ты описываешь змей, ты должен идею </a:t>
            </a:r>
            <a:r>
              <a:rPr lang="ru-RU" sz="1500" dirty="0" err="1"/>
              <a:t>змеиности</a:t>
            </a:r>
            <a:r>
              <a:rPr lang="ru-RU" sz="1500" dirty="0"/>
              <a:t> раскрыть. А для этого нужно понять, как Бог написал книгу природы этими своими письменами, где он скрыл тайну божественного творения. То есть, природа рассматривалась как книга, как текст, в котором есть смысл. И этот смысл надо раскрыть. </a:t>
            </a:r>
            <a:r>
              <a:rPr lang="ru-RU" sz="1500" dirty="0" err="1"/>
              <a:t>Альдрованди</a:t>
            </a:r>
            <a:r>
              <a:rPr lang="ru-RU" sz="1500" dirty="0"/>
              <a:t> его и пытается раскрыть. Тогда это было любимое описание, обязательно нужно было рассмотреть все, что связано с идеей змеи, все это расположить в ряд. </a:t>
            </a:r>
            <a:br>
              <a:rPr lang="ru-RU" sz="1500" dirty="0"/>
            </a:br>
            <a:r>
              <a:rPr lang="ru-RU" sz="1500" dirty="0"/>
              <a:t>И более того, когда с этих позиций рассматривают природу, то природа – это уже не просто вещи, а это одновременно знаки божественного промысла, тайна, которая зашифрована и которую нужно расшифровать. А тогда нужно видеть симпатии, антипатии вещей, аналогии, метафоры – те тропы, по которым должен двигаться разум для того, чтобы все эти метафоры и аналогии раскрыть. И тогда любое описание выступает как особый тип классификации. И вы можете – и не только можете, а обязаны, – все, что относится, допустим, к змеям, как к знакам, все это сгруппировать в одном описании. Потому что и сказания о змее – знак, и сама змея – знак, и размножение змей, и яды – знак, во всем есть символика. Так наука была устроена. </a:t>
            </a:r>
          </a:p>
        </p:txBody>
      </p:sp>
    </p:spTree>
    <p:extLst>
      <p:ext uri="{BB962C8B-B14F-4D97-AF65-F5344CB8AC3E}">
        <p14:creationId xmlns:p14="http://schemas.microsoft.com/office/powerpoint/2010/main" val="3185868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8A61E2-4F6A-4979-93D0-31F1C5A7A1D0}"/>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2530D988-B853-46AF-8D8B-8B837DC594DA}"/>
              </a:ext>
            </a:extLst>
          </p:cNvPr>
          <p:cNvPicPr>
            <a:picLocks noGrp="1" noChangeAspect="1"/>
          </p:cNvPicPr>
          <p:nvPr>
            <p:ph idx="1"/>
          </p:nvPr>
        </p:nvPicPr>
        <p:blipFill>
          <a:blip r:embed="rId2"/>
          <a:stretch>
            <a:fillRect/>
          </a:stretch>
        </p:blipFill>
        <p:spPr>
          <a:xfrm>
            <a:off x="1163782" y="152500"/>
            <a:ext cx="8589818" cy="6705499"/>
          </a:xfrm>
          <a:prstGeom prst="rect">
            <a:avLst/>
          </a:prstGeom>
        </p:spPr>
      </p:pic>
    </p:spTree>
    <p:extLst>
      <p:ext uri="{BB962C8B-B14F-4D97-AF65-F5344CB8AC3E}">
        <p14:creationId xmlns:p14="http://schemas.microsoft.com/office/powerpoint/2010/main" val="3516121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983FB-9375-4C20-BA3A-1877A3D97E5F}"/>
              </a:ext>
            </a:extLst>
          </p:cNvPr>
          <p:cNvSpPr>
            <a:spLocks noGrp="1"/>
          </p:cNvSpPr>
          <p:nvPr>
            <p:ph type="title"/>
          </p:nvPr>
        </p:nvSpPr>
        <p:spPr>
          <a:xfrm>
            <a:off x="429491" y="396674"/>
            <a:ext cx="8871027" cy="823785"/>
          </a:xfrm>
        </p:spPr>
        <p:txBody>
          <a:bodyPr>
            <a:normAutofit fontScale="90000"/>
          </a:bodyPr>
          <a:lstStyle/>
          <a:p>
            <a:r>
              <a:rPr lang="ru-RU" sz="3600" dirty="0">
                <a:latin typeface="Arial Black" panose="020B0A04020102020204" pitchFamily="34" charset="0"/>
              </a:rPr>
              <a:t>Философские основания науки</a:t>
            </a:r>
            <a:endParaRPr lang="ru-RU" dirty="0"/>
          </a:p>
        </p:txBody>
      </p:sp>
      <p:sp>
        <p:nvSpPr>
          <p:cNvPr id="3" name="Объект 2">
            <a:extLst>
              <a:ext uri="{FF2B5EF4-FFF2-40B4-BE49-F238E27FC236}">
                <a16:creationId xmlns:a16="http://schemas.microsoft.com/office/drawing/2014/main" id="{57723664-958B-45A2-A994-B75B9762C1C2}"/>
              </a:ext>
            </a:extLst>
          </p:cNvPr>
          <p:cNvSpPr>
            <a:spLocks noGrp="1"/>
          </p:cNvSpPr>
          <p:nvPr>
            <p:ph idx="1"/>
          </p:nvPr>
        </p:nvSpPr>
        <p:spPr>
          <a:xfrm>
            <a:off x="0" y="1440873"/>
            <a:ext cx="11882252" cy="4931954"/>
          </a:xfrm>
        </p:spPr>
        <p:txBody>
          <a:bodyPr>
            <a:normAutofit/>
          </a:bodyPr>
          <a:lstStyle/>
          <a:p>
            <a:pPr algn="just"/>
            <a:r>
              <a:rPr lang="ru-RU" dirty="0"/>
              <a:t>В рамках философских оснований науки можно выделить две взаимосвязанные подсистемы:  </a:t>
            </a:r>
            <a:endParaRPr lang="ru-RU" b="1" dirty="0"/>
          </a:p>
          <a:p>
            <a:pPr algn="just"/>
            <a:r>
              <a:rPr lang="ru-RU" dirty="0"/>
              <a:t>1)  </a:t>
            </a:r>
            <a:r>
              <a:rPr lang="ru-RU" b="1" dirty="0"/>
              <a:t>онтологическую</a:t>
            </a:r>
            <a:r>
              <a:rPr lang="ru-RU" dirty="0"/>
              <a:t>,  представленную  сеткой  категорий,  которые  служат матрицей  понимания  и  познания  исследуемых  объектов  (категории  «вещь», «свойство», «отношение», «процесс», «состояние», «причинность», «необходимость», «случайность», «пространство», «время» и т.п.);  </a:t>
            </a:r>
            <a:endParaRPr lang="ru-RU" b="1" dirty="0"/>
          </a:p>
          <a:p>
            <a:pPr algn="just"/>
            <a:r>
              <a:rPr lang="ru-RU" dirty="0"/>
              <a:t>2) </a:t>
            </a:r>
            <a:r>
              <a:rPr lang="ru-RU" b="1" dirty="0"/>
              <a:t>эпистемологическую</a:t>
            </a:r>
            <a:r>
              <a:rPr lang="ru-RU" dirty="0"/>
              <a:t>, выраженную категориальными схемами, которую характеризуют познавательные процедуры и их результат (понимание истины, метода, знания, объяснения, доказательства, теории, факта и т.п.). </a:t>
            </a:r>
            <a:endParaRPr lang="ru-RU" b="1" dirty="0"/>
          </a:p>
          <a:p>
            <a:pPr algn="just"/>
            <a:r>
              <a:rPr lang="ru-RU" dirty="0"/>
              <a:t>Обе подсистемы исторически развиваются в зависимости от типов объектов, которые осваивает наука, и от эволюции нормативных структур, обеспечивающих освоение таких объектов.  Философия «поставляет» в культуру различные интеллектуальные модели мира,  однако  наука  данной  эпохи  использует  только  какую-то  одну  модель (представление).  Например,  механистическая  картина  мира  строилась  на  субстанциональном  понимании  пространства  и  времени,  а  современная  картина мира – на релятивистской. Механистическая картина мира сводила все движение  к  перемещению,  но  идея  развития  мира  постепенно  проникала  в  науку  с  конца  XVIII  в.  и  уже  неклассическая  наука  ХХ  века  мыслила  движение вполне диалектически.</a:t>
            </a:r>
            <a:endParaRPr lang="ru-RU" b="1" dirty="0"/>
          </a:p>
          <a:p>
            <a:endParaRPr lang="ru-RU" dirty="0"/>
          </a:p>
        </p:txBody>
      </p:sp>
    </p:spTree>
    <p:extLst>
      <p:ext uri="{BB962C8B-B14F-4D97-AF65-F5344CB8AC3E}">
        <p14:creationId xmlns:p14="http://schemas.microsoft.com/office/powerpoint/2010/main" val="936992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2C214-584E-4FF3-99AD-E7E76F29457B}"/>
              </a:ext>
            </a:extLst>
          </p:cNvPr>
          <p:cNvSpPr>
            <a:spLocks noGrp="1"/>
          </p:cNvSpPr>
          <p:nvPr>
            <p:ph type="title"/>
          </p:nvPr>
        </p:nvSpPr>
        <p:spPr>
          <a:xfrm>
            <a:off x="346365" y="396674"/>
            <a:ext cx="8954154" cy="823785"/>
          </a:xfrm>
        </p:spPr>
        <p:txBody>
          <a:bodyPr>
            <a:normAutofit fontScale="90000"/>
          </a:bodyPr>
          <a:lstStyle/>
          <a:p>
            <a:r>
              <a:rPr lang="ru-RU" sz="3600" dirty="0">
                <a:latin typeface="Arial Black" panose="020B0A04020102020204" pitchFamily="34" charset="0"/>
              </a:rPr>
              <a:t>Философские основания науки</a:t>
            </a:r>
            <a:endParaRPr lang="ru-RU" dirty="0"/>
          </a:p>
        </p:txBody>
      </p:sp>
      <p:sp>
        <p:nvSpPr>
          <p:cNvPr id="3" name="Объект 2">
            <a:extLst>
              <a:ext uri="{FF2B5EF4-FFF2-40B4-BE49-F238E27FC236}">
                <a16:creationId xmlns:a16="http://schemas.microsoft.com/office/drawing/2014/main" id="{221DC2C6-468D-4B66-9F00-A2DE4AE39D0C}"/>
              </a:ext>
            </a:extLst>
          </p:cNvPr>
          <p:cNvSpPr>
            <a:spLocks noGrp="1"/>
          </p:cNvSpPr>
          <p:nvPr>
            <p:ph idx="1"/>
          </p:nvPr>
        </p:nvSpPr>
        <p:spPr>
          <a:xfrm>
            <a:off x="554182" y="1825625"/>
            <a:ext cx="11328070" cy="4547202"/>
          </a:xfrm>
        </p:spPr>
        <p:txBody>
          <a:bodyPr>
            <a:normAutofit fontScale="92500" lnSpcReduction="20000"/>
          </a:bodyPr>
          <a:lstStyle/>
          <a:p>
            <a:pPr algn="just"/>
            <a:r>
              <a:rPr lang="ru-RU" sz="2800" b="1" dirty="0"/>
              <a:t>Научные  картины  мира</a:t>
            </a:r>
            <a:r>
              <a:rPr lang="ru-RU" sz="2800" dirty="0"/>
              <a:t>  (схема  объекта),  а также идеалы и нормативные структуры науки (схема метода) не только в период их формирования, но и в последующие периоды перестройки нуждаются  в своеобразной стыковке с господствующим мировоззрением той или иной исторической эпохи, с категориями ее культуры.  </a:t>
            </a:r>
            <a:endParaRPr lang="ru-RU" sz="2800" b="1" dirty="0"/>
          </a:p>
          <a:p>
            <a:pPr algn="just"/>
            <a:r>
              <a:rPr lang="ru-RU" sz="2800" dirty="0"/>
              <a:t>Такую «стыковку» обеспечивают философские основания науки. В их состав входят, наряду с обосновывающими постулатами, также идеи и принципы, которые  обеспечивают  эвристику  поиска.  Эти  принципы  обычно  </a:t>
            </a:r>
            <a:r>
              <a:rPr lang="ru-RU" sz="2800" dirty="0" err="1"/>
              <a:t>целенаправляют</a:t>
            </a:r>
            <a:r>
              <a:rPr lang="ru-RU" sz="2800" dirty="0"/>
              <a:t>  перестройку  нормативных  структур  науки  и  картин  реальности,  а  затем применяются  для  обоснования  полученных  результатов  –  новых  онтологий и новых представлений о методе.</a:t>
            </a:r>
            <a:endParaRPr lang="ru-RU" sz="2800" b="1" dirty="0"/>
          </a:p>
          <a:p>
            <a:endParaRPr lang="ru-RU" dirty="0"/>
          </a:p>
        </p:txBody>
      </p:sp>
    </p:spTree>
    <p:extLst>
      <p:ext uri="{BB962C8B-B14F-4D97-AF65-F5344CB8AC3E}">
        <p14:creationId xmlns:p14="http://schemas.microsoft.com/office/powerpoint/2010/main" val="544991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B3C0CA-F23D-4F0F-9197-FB372114D813}"/>
              </a:ext>
            </a:extLst>
          </p:cNvPr>
          <p:cNvSpPr>
            <a:spLocks noGrp="1"/>
          </p:cNvSpPr>
          <p:nvPr>
            <p:ph type="title"/>
          </p:nvPr>
        </p:nvSpPr>
        <p:spPr/>
        <p:txBody>
          <a:bodyPr>
            <a:normAutofit fontScale="90000"/>
          </a:bodyPr>
          <a:lstStyle/>
          <a:p>
            <a:r>
              <a:rPr lang="ru-RU" dirty="0"/>
              <a:t>философско-мировоззренческие основания</a:t>
            </a:r>
          </a:p>
        </p:txBody>
      </p:sp>
      <p:sp>
        <p:nvSpPr>
          <p:cNvPr id="3" name="Объект 2">
            <a:extLst>
              <a:ext uri="{FF2B5EF4-FFF2-40B4-BE49-F238E27FC236}">
                <a16:creationId xmlns:a16="http://schemas.microsoft.com/office/drawing/2014/main" id="{6503FABE-4DE4-4F76-A0B1-8E06FA02B5F9}"/>
              </a:ext>
            </a:extLst>
          </p:cNvPr>
          <p:cNvSpPr>
            <a:spLocks noGrp="1"/>
          </p:cNvSpPr>
          <p:nvPr>
            <p:ph idx="1"/>
          </p:nvPr>
        </p:nvSpPr>
        <p:spPr>
          <a:xfrm>
            <a:off x="443345" y="1914124"/>
            <a:ext cx="11438906" cy="4547202"/>
          </a:xfrm>
        </p:spPr>
        <p:txBody>
          <a:bodyPr>
            <a:normAutofit/>
          </a:bodyPr>
          <a:lstStyle/>
          <a:p>
            <a:r>
              <a:rPr lang="ru-RU" sz="2000" dirty="0"/>
              <a:t>Юрген </a:t>
            </a:r>
            <a:r>
              <a:rPr lang="ru-RU" sz="2000" dirty="0" err="1"/>
              <a:t>Хабермас</a:t>
            </a:r>
            <a:r>
              <a:rPr lang="ru-RU" sz="2000" dirty="0"/>
              <a:t>: классика полагала, что есть разум и есть мир, и посредника между ними нет, мир прозрачен разуму.</a:t>
            </a:r>
          </a:p>
          <a:p>
            <a:r>
              <a:rPr lang="ru-RU" sz="2000" dirty="0"/>
              <a:t>Если я скажу: первичен разум, вторичен мир и все, что в разуме, то и в мире, то я идеалист. Могу сказать наоборот – первичен мир, вторичен разум. Тогда я – материалист. Но сама идея, что есть параллелизм между мышлением и бытием, что есть адекватное соответствие одно другому, эта идея и у того, и у другого сохраняется. </a:t>
            </a:r>
            <a:br>
              <a:rPr lang="ru-RU" sz="2000" dirty="0"/>
            </a:br>
            <a:r>
              <a:rPr lang="ru-RU" sz="2000" dirty="0"/>
              <a:t>А неклассическая рациональность делает новый ход. Она обнаруживает, что между разумом и бытием есть посредник. Этот </a:t>
            </a:r>
            <a:r>
              <a:rPr lang="ru-RU" sz="2000" b="1" dirty="0"/>
              <a:t>посредник – моя деятельность и язык. </a:t>
            </a:r>
            <a:r>
              <a:rPr lang="ru-RU" sz="2000" dirty="0"/>
              <a:t>Язык, понятый в широком смысле, как языки культуры. То, как они устроены, через это и открывается объект. Изменю я деятельность и язык и смогу осваивать новые объекты. Это очень важная вещь, вся квантово-релятивистская физика основана на этом типе рациональности, на анализе этих процедур и средств деятельности.</a:t>
            </a:r>
          </a:p>
        </p:txBody>
      </p:sp>
    </p:spTree>
    <p:extLst>
      <p:ext uri="{BB962C8B-B14F-4D97-AF65-F5344CB8AC3E}">
        <p14:creationId xmlns:p14="http://schemas.microsoft.com/office/powerpoint/2010/main" val="1698483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25442D-185E-4204-A389-6A8135ECA3F1}"/>
              </a:ext>
            </a:extLst>
          </p:cNvPr>
          <p:cNvSpPr>
            <a:spLocks noGrp="1"/>
          </p:cNvSpPr>
          <p:nvPr>
            <p:ph type="title"/>
          </p:nvPr>
        </p:nvSpPr>
        <p:spPr/>
        <p:txBody>
          <a:bodyPr>
            <a:normAutofit fontScale="90000"/>
          </a:bodyPr>
          <a:lstStyle/>
          <a:p>
            <a:r>
              <a:rPr lang="ru-RU" sz="3600" dirty="0">
                <a:latin typeface="Arial Black" panose="020B0A04020102020204" pitchFamily="34" charset="0"/>
              </a:rPr>
              <a:t>Перестройка оснований науки</a:t>
            </a:r>
            <a:endParaRPr lang="ru-RU" dirty="0"/>
          </a:p>
        </p:txBody>
      </p:sp>
      <p:sp>
        <p:nvSpPr>
          <p:cNvPr id="3" name="Объект 2">
            <a:extLst>
              <a:ext uri="{FF2B5EF4-FFF2-40B4-BE49-F238E27FC236}">
                <a16:creationId xmlns:a16="http://schemas.microsoft.com/office/drawing/2014/main" id="{43BDC527-5DBA-479D-9C4E-438D267A2ED3}"/>
              </a:ext>
            </a:extLst>
          </p:cNvPr>
          <p:cNvSpPr>
            <a:spLocks noGrp="1"/>
          </p:cNvSpPr>
          <p:nvPr>
            <p:ph idx="1"/>
          </p:nvPr>
        </p:nvSpPr>
        <p:spPr>
          <a:xfrm>
            <a:off x="138545" y="1825625"/>
            <a:ext cx="11743707" cy="4547202"/>
          </a:xfrm>
        </p:spPr>
        <p:txBody>
          <a:bodyPr>
            <a:normAutofit lnSpcReduction="10000"/>
          </a:bodyPr>
          <a:lstStyle/>
          <a:p>
            <a:pPr algn="just"/>
            <a:r>
              <a:rPr lang="ru-RU" dirty="0"/>
              <a:t>Обратимся  теперь  к  вопросу,  как  происходит  перестройка оснований науки. Начало этому процессу кладет возрастающее число фактов, не  поддающихся  объяснению  в  рамках  существующей  теории.  Возникают парадоксы, неразрешимые в русле господствующей научной традиции. Так, к примеру, по мере экспансии механистического естествознания в новые области природы  оно  столкнулось  с  целом  рядом  проблем,  которые  требовали  для своего  решения  сначала  внесения  немеханистических  поправок,  а  в дальнейшем  –  коренного  пересмотра  и  решительного  отказа  от механистических воззрений. </a:t>
            </a:r>
            <a:endParaRPr lang="ru-RU" b="1" dirty="0"/>
          </a:p>
          <a:p>
            <a:pPr algn="just"/>
            <a:r>
              <a:rPr lang="ru-RU" dirty="0"/>
              <a:t>В  подобных  драматических  ситуациях  актуализируется  роль философской  рефлексии,  которая  позволяет  пересмотреть  господствующую картину  мира,  соединить  новаторские  научные  идеи  с  жизненным  опытом  и</a:t>
            </a:r>
            <a:r>
              <a:rPr lang="ru-RU" b="1" dirty="0"/>
              <a:t> </a:t>
            </a:r>
            <a:r>
              <a:rPr lang="ru-RU" dirty="0"/>
              <a:t>основаниями  культуры.  Философский  дискурс  способен  осветить  научную</a:t>
            </a:r>
            <a:r>
              <a:rPr lang="ru-RU" b="1" dirty="0"/>
              <a:t> </a:t>
            </a:r>
            <a:r>
              <a:rPr lang="ru-RU" dirty="0"/>
              <a:t>проблему  по-новому  и  очертить  ранее  не  видимые  горизонты  исследования. Следовательно,  философско-методологический  анализ  является  необходимым условием  перестройки  научной  картины  мира  на  этапе  научной  революции. Философия,  будучи  высшим  теоретическим  выражением  универсалий культуры, обнаруживает динамику развития науки в целостном историческом процессе,  проектирует  возможные  новые  способы  постижения  окружающего мира. В этом случае применительно к научному знанию </a:t>
            </a:r>
            <a:r>
              <a:rPr lang="ru-RU" b="1" dirty="0"/>
              <a:t>философия реализует две функции.</a:t>
            </a:r>
          </a:p>
          <a:p>
            <a:endParaRPr lang="ru-RU" dirty="0"/>
          </a:p>
        </p:txBody>
      </p:sp>
    </p:spTree>
    <p:extLst>
      <p:ext uri="{BB962C8B-B14F-4D97-AF65-F5344CB8AC3E}">
        <p14:creationId xmlns:p14="http://schemas.microsoft.com/office/powerpoint/2010/main" val="2381482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B5C028-629B-4123-A7FB-D0567D1B1196}"/>
              </a:ext>
            </a:extLst>
          </p:cNvPr>
          <p:cNvSpPr>
            <a:spLocks noGrp="1"/>
          </p:cNvSpPr>
          <p:nvPr>
            <p:ph type="title"/>
          </p:nvPr>
        </p:nvSpPr>
        <p:spPr/>
        <p:txBody>
          <a:bodyPr>
            <a:normAutofit fontScale="90000"/>
          </a:bodyPr>
          <a:lstStyle/>
          <a:p>
            <a:r>
              <a:rPr lang="ru-RU" sz="3600" dirty="0">
                <a:latin typeface="Arial Black" panose="020B0A04020102020204" pitchFamily="34" charset="0"/>
              </a:rPr>
              <a:t>Перестройка оснований науки</a:t>
            </a:r>
            <a:endParaRPr lang="ru-RU" dirty="0"/>
          </a:p>
        </p:txBody>
      </p:sp>
      <p:sp>
        <p:nvSpPr>
          <p:cNvPr id="3" name="Объект 2">
            <a:extLst>
              <a:ext uri="{FF2B5EF4-FFF2-40B4-BE49-F238E27FC236}">
                <a16:creationId xmlns:a16="http://schemas.microsoft.com/office/drawing/2014/main" id="{3C1D7D52-D63D-4115-AA8C-2BEE510772FB}"/>
              </a:ext>
            </a:extLst>
          </p:cNvPr>
          <p:cNvSpPr>
            <a:spLocks noGrp="1"/>
          </p:cNvSpPr>
          <p:nvPr>
            <p:ph idx="1"/>
          </p:nvPr>
        </p:nvSpPr>
        <p:spPr>
          <a:xfrm>
            <a:off x="526473" y="1825625"/>
            <a:ext cx="11355779" cy="4547202"/>
          </a:xfrm>
        </p:spPr>
        <p:txBody>
          <a:bodyPr/>
          <a:lstStyle/>
          <a:p>
            <a:r>
              <a:rPr lang="ru-RU" b="1" dirty="0"/>
              <a:t>Первая</a:t>
            </a:r>
            <a:r>
              <a:rPr lang="ru-RU" dirty="0"/>
              <a:t>  –  </a:t>
            </a:r>
            <a:r>
              <a:rPr lang="ru-RU" b="1" dirty="0"/>
              <a:t>рефлексивно-критическая</a:t>
            </a:r>
            <a:r>
              <a:rPr lang="ru-RU" dirty="0"/>
              <a:t>,  посредством  которой основополагающие  понятия  и  принципы  науки  рассматриваются  в  контексте исторического  изменения.  Такого  рода  критика,  по  мнению  многих  ученых, служит  важнейшей  предпосылкой  последующей  кардинальной  перестройки </a:t>
            </a:r>
            <a:r>
              <a:rPr lang="ru-RU" dirty="0" err="1"/>
              <a:t>основоположений</a:t>
            </a:r>
            <a:r>
              <a:rPr lang="ru-RU" dirty="0"/>
              <a:t> науки.  </a:t>
            </a:r>
            <a:endParaRPr lang="ru-RU" b="1" dirty="0"/>
          </a:p>
          <a:p>
            <a:r>
              <a:rPr lang="ru-RU" b="1" dirty="0"/>
              <a:t>Вторая </a:t>
            </a:r>
            <a:r>
              <a:rPr lang="ru-RU" dirty="0"/>
              <a:t> </a:t>
            </a:r>
            <a:r>
              <a:rPr lang="ru-RU" b="1" dirty="0"/>
              <a:t>–  проективно-эвристическая</a:t>
            </a:r>
            <a:r>
              <a:rPr lang="ru-RU" dirty="0"/>
              <a:t>,  помогающая  формулировать  новые идеи, выдвигать новые основания исследования, перегруппировывать прежние и  включать  новые  элементы  в  содержание  знания  с  целью  разрешения возникших  парадоксов  и  объяснения  накопленных  фактов.  В.С.  Степин  прав, признавая,  что  новая  картина  мира  не  может  быть  получена  из  нового эмпирического  материала  чисто  индуктивным  путем.  Формирование  новой картины  мира  требует  особых  идей,  которые  формируются  в  сфере философско-методологического  анализа  познавательных  ситуаций  науки  и играют роль весьма общей эвристики, обеспечивающей интенсивное развитие исследования,  выступающей  своеобразным  генератором  категориальных структур, необходимых для освоения новых объектов.</a:t>
            </a:r>
            <a:endParaRPr lang="ru-RU" b="1" dirty="0"/>
          </a:p>
          <a:p>
            <a:endParaRPr lang="ru-RU" dirty="0"/>
          </a:p>
        </p:txBody>
      </p:sp>
    </p:spTree>
    <p:extLst>
      <p:ext uri="{BB962C8B-B14F-4D97-AF65-F5344CB8AC3E}">
        <p14:creationId xmlns:p14="http://schemas.microsoft.com/office/powerpoint/2010/main" val="3091525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4C446C-49BF-48FF-941D-393F8F9745A8}"/>
              </a:ext>
            </a:extLst>
          </p:cNvPr>
          <p:cNvSpPr>
            <a:spLocks noGrp="1"/>
          </p:cNvSpPr>
          <p:nvPr>
            <p:ph type="title"/>
          </p:nvPr>
        </p:nvSpPr>
        <p:spPr/>
        <p:txBody>
          <a:bodyPr>
            <a:normAutofit fontScale="90000"/>
          </a:bodyPr>
          <a:lstStyle/>
          <a:p>
            <a:r>
              <a:rPr lang="ru-RU" sz="3600" dirty="0">
                <a:latin typeface="Arial Black" panose="020B0A04020102020204" pitchFamily="34" charset="0"/>
              </a:rPr>
              <a:t>НАУЧНАЯ РЕВОЛЮЦИЯ КАК ПЕРЕСТРОЙКА ОСНОВАНИЙ НАУКИ </a:t>
            </a:r>
            <a:endParaRPr lang="ru-RU" dirty="0"/>
          </a:p>
        </p:txBody>
      </p:sp>
      <p:sp>
        <p:nvSpPr>
          <p:cNvPr id="3" name="Объект 2">
            <a:extLst>
              <a:ext uri="{FF2B5EF4-FFF2-40B4-BE49-F238E27FC236}">
                <a16:creationId xmlns:a16="http://schemas.microsoft.com/office/drawing/2014/main" id="{BA0752AA-2962-4939-82F1-EED862C2FBE4}"/>
              </a:ext>
            </a:extLst>
          </p:cNvPr>
          <p:cNvSpPr>
            <a:spLocks noGrp="1"/>
          </p:cNvSpPr>
          <p:nvPr>
            <p:ph idx="1"/>
          </p:nvPr>
        </p:nvSpPr>
        <p:spPr>
          <a:xfrm>
            <a:off x="0" y="1825625"/>
            <a:ext cx="12192000" cy="4547202"/>
          </a:xfrm>
        </p:spPr>
        <p:txBody>
          <a:bodyPr>
            <a:normAutofit/>
          </a:bodyPr>
          <a:lstStyle/>
          <a:p>
            <a:pPr algn="just"/>
            <a:r>
              <a:rPr lang="ru-RU" dirty="0"/>
              <a:t>Научные революции – это фундаментальные сдвиги в истории развития науки. Они связаны с именами ученых, открытия которых свидетельствуют об отказе от принятой теории в пользу новой, несовместимой с предыдущими теориями.</a:t>
            </a:r>
          </a:p>
          <a:p>
            <a:pPr algn="just"/>
            <a:r>
              <a:rPr lang="ru-RU" dirty="0"/>
              <a:t>В динамике научного знания особую роль играют этапы развития, связанные  с  перестройкой  исследовательских  стратегий,  задаваемых  основаниями науки.  Эти  этапы,  согласно  видному  отечественному  исследователю  философии науки В.С. Стёпину, и следует считать научными революциями. Согласно его концепции, </a:t>
            </a:r>
            <a:r>
              <a:rPr lang="ru-RU" b="1" dirty="0"/>
              <a:t>научная революция – это перестройка оснований науки, через  которую  осуществляется  отбор  новых  стратегий  научного  исследования, которые  наилучшим  образом  соответствуют  фундаментальным  ценностям  и мировоззренческим структурам, доминирующим в данной культуре. </a:t>
            </a:r>
          </a:p>
          <a:p>
            <a:pPr algn="just"/>
            <a:r>
              <a:rPr lang="ru-RU" dirty="0"/>
              <a:t>Формы научных революций:</a:t>
            </a:r>
          </a:p>
          <a:p>
            <a:pPr algn="just"/>
            <a:r>
              <a:rPr lang="ru-RU" dirty="0"/>
              <a:t>1) глобальные – новый взгляд на мир; </a:t>
            </a:r>
          </a:p>
          <a:p>
            <a:pPr algn="just"/>
            <a:r>
              <a:rPr lang="ru-RU" dirty="0"/>
              <a:t>2) революции в отдельных фундаментальных науках, преобразование основ, но мировоззрение ученых прежнее; </a:t>
            </a:r>
          </a:p>
          <a:p>
            <a:pPr algn="just"/>
            <a:r>
              <a:rPr lang="ru-RU" dirty="0"/>
              <a:t>3) </a:t>
            </a:r>
            <a:r>
              <a:rPr lang="ru-RU" dirty="0" err="1"/>
              <a:t>микрореволюции</a:t>
            </a:r>
            <a:r>
              <a:rPr lang="ru-RU" dirty="0"/>
              <a:t> – создание новых теорий в различных научных областях.</a:t>
            </a:r>
            <a:endParaRPr lang="ru-RU" b="1" dirty="0"/>
          </a:p>
          <a:p>
            <a:endParaRPr lang="ru-RU" dirty="0"/>
          </a:p>
        </p:txBody>
      </p:sp>
    </p:spTree>
    <p:extLst>
      <p:ext uri="{BB962C8B-B14F-4D97-AF65-F5344CB8AC3E}">
        <p14:creationId xmlns:p14="http://schemas.microsoft.com/office/powerpoint/2010/main" val="964137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74B551-3756-47BD-83B2-85659F180365}"/>
              </a:ext>
            </a:extLst>
          </p:cNvPr>
          <p:cNvSpPr>
            <a:spLocks noGrp="1"/>
          </p:cNvSpPr>
          <p:nvPr>
            <p:ph type="title"/>
          </p:nvPr>
        </p:nvSpPr>
        <p:spPr>
          <a:xfrm>
            <a:off x="1" y="289997"/>
            <a:ext cx="9712410" cy="1746621"/>
          </a:xfrm>
        </p:spPr>
        <p:txBody>
          <a:bodyPr>
            <a:normAutofit/>
          </a:bodyPr>
          <a:lstStyle/>
          <a:p>
            <a:r>
              <a:rPr lang="ru-RU" sz="2800" dirty="0"/>
              <a:t>Мировоззренческая ФУНКЦИЯ – социокультурные, </a:t>
            </a:r>
            <a:r>
              <a:rPr lang="ru-RU" sz="2800" dirty="0" err="1"/>
              <a:t>методологоические</a:t>
            </a:r>
            <a:r>
              <a:rPr lang="ru-RU" sz="2800" dirty="0"/>
              <a:t>, этические нормы исследования</a:t>
            </a:r>
          </a:p>
        </p:txBody>
      </p:sp>
      <p:sp>
        <p:nvSpPr>
          <p:cNvPr id="5" name="Текст 4">
            <a:extLst>
              <a:ext uri="{FF2B5EF4-FFF2-40B4-BE49-F238E27FC236}">
                <a16:creationId xmlns:a16="http://schemas.microsoft.com/office/drawing/2014/main" id="{F06B7C56-842C-45E9-A3F7-F48591008DD9}"/>
              </a:ext>
            </a:extLst>
          </p:cNvPr>
          <p:cNvSpPr>
            <a:spLocks noGrp="1"/>
          </p:cNvSpPr>
          <p:nvPr>
            <p:ph type="body" sz="quarter" idx="12"/>
          </p:nvPr>
        </p:nvSpPr>
        <p:spPr/>
        <p:txBody>
          <a:bodyPr/>
          <a:lstStyle/>
          <a:p>
            <a:endParaRPr lang="ru-RU"/>
          </a:p>
        </p:txBody>
      </p:sp>
      <p:pic>
        <p:nvPicPr>
          <p:cNvPr id="8" name="Рисунок 7">
            <a:extLst>
              <a:ext uri="{FF2B5EF4-FFF2-40B4-BE49-F238E27FC236}">
                <a16:creationId xmlns:a16="http://schemas.microsoft.com/office/drawing/2014/main" id="{A736C4F7-A2A2-4D23-AFE1-D5F2D507ED47}"/>
              </a:ext>
            </a:extLst>
          </p:cNvPr>
          <p:cNvPicPr>
            <a:picLocks noChangeAspect="1"/>
          </p:cNvPicPr>
          <p:nvPr/>
        </p:nvPicPr>
        <p:blipFill>
          <a:blip r:embed="rId2"/>
          <a:stretch>
            <a:fillRect/>
          </a:stretch>
        </p:blipFill>
        <p:spPr>
          <a:xfrm>
            <a:off x="7610118" y="3827558"/>
            <a:ext cx="3743268" cy="2591025"/>
          </a:xfrm>
          <a:prstGeom prst="rect">
            <a:avLst/>
          </a:prstGeom>
        </p:spPr>
      </p:pic>
      <p:sp>
        <p:nvSpPr>
          <p:cNvPr id="6" name="Текст 5">
            <a:extLst>
              <a:ext uri="{FF2B5EF4-FFF2-40B4-BE49-F238E27FC236}">
                <a16:creationId xmlns:a16="http://schemas.microsoft.com/office/drawing/2014/main" id="{74DA646A-8CD4-4394-B623-D60E25400A2F}"/>
              </a:ext>
            </a:extLst>
          </p:cNvPr>
          <p:cNvSpPr>
            <a:spLocks noGrp="1"/>
          </p:cNvSpPr>
          <p:nvPr>
            <p:ph type="body" sz="quarter" idx="13"/>
          </p:nvPr>
        </p:nvSpPr>
        <p:spPr/>
        <p:txBody>
          <a:bodyPr/>
          <a:lstStyle/>
          <a:p>
            <a:endParaRPr lang="ru-RU" dirty="0"/>
          </a:p>
        </p:txBody>
      </p:sp>
      <p:sp>
        <p:nvSpPr>
          <p:cNvPr id="7" name="Текст 6">
            <a:extLst>
              <a:ext uri="{FF2B5EF4-FFF2-40B4-BE49-F238E27FC236}">
                <a16:creationId xmlns:a16="http://schemas.microsoft.com/office/drawing/2014/main" id="{68AFA232-4164-4FC9-9772-73F467586CD7}"/>
              </a:ext>
            </a:extLst>
          </p:cNvPr>
          <p:cNvSpPr>
            <a:spLocks noGrp="1"/>
          </p:cNvSpPr>
          <p:nvPr>
            <p:ph type="body" sz="quarter" idx="14"/>
          </p:nvPr>
        </p:nvSpPr>
        <p:spPr>
          <a:xfrm>
            <a:off x="1629976" y="2738948"/>
            <a:ext cx="10018327" cy="642700"/>
          </a:xfrm>
        </p:spPr>
        <p:txBody>
          <a:bodyPr>
            <a:normAutofit/>
          </a:bodyPr>
          <a:lstStyle/>
          <a:p>
            <a:r>
              <a:rPr lang="ru-RU" dirty="0"/>
              <a:t>Картина мира Аристотеля                         Современная картина мира</a:t>
            </a:r>
          </a:p>
          <a:p>
            <a:endParaRPr lang="ru-RU" dirty="0"/>
          </a:p>
          <a:p>
            <a:endParaRPr lang="ru-RU" dirty="0"/>
          </a:p>
        </p:txBody>
      </p:sp>
      <p:pic>
        <p:nvPicPr>
          <p:cNvPr id="4" name="Объект 3">
            <a:extLst>
              <a:ext uri="{FF2B5EF4-FFF2-40B4-BE49-F238E27FC236}">
                <a16:creationId xmlns:a16="http://schemas.microsoft.com/office/drawing/2014/main" id="{DB45785A-9AC4-41E4-B34C-1CC199D9FCA3}"/>
              </a:ext>
            </a:extLst>
          </p:cNvPr>
          <p:cNvPicPr>
            <a:picLocks noGrp="1" noChangeAspect="1"/>
          </p:cNvPicPr>
          <p:nvPr>
            <p:ph idx="4294967295"/>
          </p:nvPr>
        </p:nvPicPr>
        <p:blipFill>
          <a:blip r:embed="rId3"/>
          <a:stretch>
            <a:fillRect/>
          </a:stretch>
        </p:blipFill>
        <p:spPr>
          <a:xfrm>
            <a:off x="1859544" y="3462291"/>
            <a:ext cx="2742108" cy="3395709"/>
          </a:xfrm>
          <a:prstGeom prst="rect">
            <a:avLst/>
          </a:prstGeom>
        </p:spPr>
      </p:pic>
    </p:spTree>
    <p:extLst>
      <p:ext uri="{BB962C8B-B14F-4D97-AF65-F5344CB8AC3E}">
        <p14:creationId xmlns:p14="http://schemas.microsoft.com/office/powerpoint/2010/main" val="2067780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1D71E5-F2E3-466A-8C4D-70BDCE60E806}"/>
              </a:ext>
            </a:extLst>
          </p:cNvPr>
          <p:cNvSpPr>
            <a:spLocks noGrp="1"/>
          </p:cNvSpPr>
          <p:nvPr>
            <p:ph type="title"/>
          </p:nvPr>
        </p:nvSpPr>
        <p:spPr/>
        <p:txBody>
          <a:bodyPr/>
          <a:lstStyle/>
          <a:p>
            <a:r>
              <a:rPr lang="ru-RU" dirty="0"/>
              <a:t>Функции картины мира</a:t>
            </a:r>
          </a:p>
        </p:txBody>
      </p:sp>
      <p:sp>
        <p:nvSpPr>
          <p:cNvPr id="3" name="Объект 2">
            <a:extLst>
              <a:ext uri="{FF2B5EF4-FFF2-40B4-BE49-F238E27FC236}">
                <a16:creationId xmlns:a16="http://schemas.microsoft.com/office/drawing/2014/main" id="{441AC1DD-1A8F-47AE-A809-9DD70465FA63}"/>
              </a:ext>
            </a:extLst>
          </p:cNvPr>
          <p:cNvSpPr>
            <a:spLocks noGrp="1"/>
          </p:cNvSpPr>
          <p:nvPr>
            <p:ph idx="1"/>
          </p:nvPr>
        </p:nvSpPr>
        <p:spPr/>
        <p:txBody>
          <a:bodyPr/>
          <a:lstStyle/>
          <a:p>
            <a:r>
              <a:rPr lang="ru-RU" dirty="0"/>
              <a:t>Нормативная – определяет систему принципов познания Универсума</a:t>
            </a:r>
          </a:p>
          <a:p>
            <a:pPr marL="118872" indent="0">
              <a:buNone/>
            </a:pPr>
            <a:r>
              <a:rPr lang="ru-RU" dirty="0"/>
              <a:t>Ньютон: «Мир познаваем»</a:t>
            </a:r>
          </a:p>
          <a:p>
            <a:pPr marL="118872" indent="0">
              <a:buNone/>
            </a:pPr>
            <a:r>
              <a:rPr lang="ru-RU" dirty="0"/>
              <a:t>Н. Бор: «При описании объекта необходимо делать поправки на средства наблюдения, наблюдателя, процедуру наблюдения»</a:t>
            </a:r>
          </a:p>
          <a:p>
            <a:endParaRPr lang="ru-RU" dirty="0"/>
          </a:p>
        </p:txBody>
      </p:sp>
      <p:pic>
        <p:nvPicPr>
          <p:cNvPr id="4" name="Рисунок 3">
            <a:extLst>
              <a:ext uri="{FF2B5EF4-FFF2-40B4-BE49-F238E27FC236}">
                <a16:creationId xmlns:a16="http://schemas.microsoft.com/office/drawing/2014/main" id="{04EFEC65-6A0B-45FF-A35F-94A3CED7C4F5}"/>
              </a:ext>
            </a:extLst>
          </p:cNvPr>
          <p:cNvPicPr>
            <a:picLocks noChangeAspect="1"/>
          </p:cNvPicPr>
          <p:nvPr/>
        </p:nvPicPr>
        <p:blipFill>
          <a:blip r:embed="rId2"/>
          <a:stretch>
            <a:fillRect/>
          </a:stretch>
        </p:blipFill>
        <p:spPr>
          <a:xfrm>
            <a:off x="838199" y="4364330"/>
            <a:ext cx="2200847" cy="1737511"/>
          </a:xfrm>
          <a:prstGeom prst="rect">
            <a:avLst/>
          </a:prstGeom>
        </p:spPr>
      </p:pic>
      <p:pic>
        <p:nvPicPr>
          <p:cNvPr id="5" name="Рисунок 4">
            <a:extLst>
              <a:ext uri="{FF2B5EF4-FFF2-40B4-BE49-F238E27FC236}">
                <a16:creationId xmlns:a16="http://schemas.microsoft.com/office/drawing/2014/main" id="{8E654A5F-3CE4-4055-B847-651B312508C7}"/>
              </a:ext>
            </a:extLst>
          </p:cNvPr>
          <p:cNvPicPr>
            <a:picLocks noChangeAspect="1"/>
          </p:cNvPicPr>
          <p:nvPr/>
        </p:nvPicPr>
        <p:blipFill>
          <a:blip r:embed="rId3"/>
          <a:stretch>
            <a:fillRect/>
          </a:stretch>
        </p:blipFill>
        <p:spPr>
          <a:xfrm>
            <a:off x="4466692" y="4440536"/>
            <a:ext cx="2566638" cy="1585097"/>
          </a:xfrm>
          <a:prstGeom prst="rect">
            <a:avLst/>
          </a:prstGeom>
        </p:spPr>
      </p:pic>
      <p:pic>
        <p:nvPicPr>
          <p:cNvPr id="6" name="Рисунок 5">
            <a:extLst>
              <a:ext uri="{FF2B5EF4-FFF2-40B4-BE49-F238E27FC236}">
                <a16:creationId xmlns:a16="http://schemas.microsoft.com/office/drawing/2014/main" id="{C3853D11-659A-49DC-A441-9FAEFCA03293}"/>
              </a:ext>
            </a:extLst>
          </p:cNvPr>
          <p:cNvPicPr>
            <a:picLocks noChangeAspect="1"/>
          </p:cNvPicPr>
          <p:nvPr/>
        </p:nvPicPr>
        <p:blipFill>
          <a:blip r:embed="rId4"/>
          <a:stretch>
            <a:fillRect/>
          </a:stretch>
        </p:blipFill>
        <p:spPr>
          <a:xfrm>
            <a:off x="9621237" y="4364330"/>
            <a:ext cx="1450974" cy="1652159"/>
          </a:xfrm>
          <a:prstGeom prst="rect">
            <a:avLst/>
          </a:prstGeom>
        </p:spPr>
      </p:pic>
      <p:pic>
        <p:nvPicPr>
          <p:cNvPr id="8" name="Рисунок 7">
            <a:extLst>
              <a:ext uri="{FF2B5EF4-FFF2-40B4-BE49-F238E27FC236}">
                <a16:creationId xmlns:a16="http://schemas.microsoft.com/office/drawing/2014/main" id="{976A5061-4436-467E-90ED-B67583EC3079}"/>
              </a:ext>
            </a:extLst>
          </p:cNvPr>
          <p:cNvPicPr>
            <a:picLocks noChangeAspect="1"/>
          </p:cNvPicPr>
          <p:nvPr/>
        </p:nvPicPr>
        <p:blipFill>
          <a:blip r:embed="rId5"/>
          <a:stretch>
            <a:fillRect/>
          </a:stretch>
        </p:blipFill>
        <p:spPr>
          <a:xfrm>
            <a:off x="10346724" y="1688519"/>
            <a:ext cx="1298561" cy="774259"/>
          </a:xfrm>
          <a:prstGeom prst="rect">
            <a:avLst/>
          </a:prstGeom>
        </p:spPr>
      </p:pic>
    </p:spTree>
    <p:extLst>
      <p:ext uri="{BB962C8B-B14F-4D97-AF65-F5344CB8AC3E}">
        <p14:creationId xmlns:p14="http://schemas.microsoft.com/office/powerpoint/2010/main" val="301502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A8D7E5-E8FF-481B-9097-582387DF3874}"/>
              </a:ext>
            </a:extLst>
          </p:cNvPr>
          <p:cNvSpPr>
            <a:spLocks noGrp="1"/>
          </p:cNvSpPr>
          <p:nvPr>
            <p:ph type="title"/>
          </p:nvPr>
        </p:nvSpPr>
        <p:spPr/>
        <p:txBody>
          <a:bodyPr/>
          <a:lstStyle/>
          <a:p>
            <a:r>
              <a:rPr lang="ru-RU" dirty="0"/>
              <a:t>Классическая картина мира</a:t>
            </a:r>
          </a:p>
        </p:txBody>
      </p:sp>
      <p:sp>
        <p:nvSpPr>
          <p:cNvPr id="3" name="Объект 2">
            <a:extLst>
              <a:ext uri="{FF2B5EF4-FFF2-40B4-BE49-F238E27FC236}">
                <a16:creationId xmlns:a16="http://schemas.microsoft.com/office/drawing/2014/main" id="{B56681CB-A1D3-4C22-8E29-CD5F0374B25B}"/>
              </a:ext>
            </a:extLst>
          </p:cNvPr>
          <p:cNvSpPr>
            <a:spLocks noGrp="1"/>
          </p:cNvSpPr>
          <p:nvPr>
            <p:ph idx="1"/>
          </p:nvPr>
        </p:nvSpPr>
        <p:spPr/>
        <p:txBody>
          <a:bodyPr/>
          <a:lstStyle/>
          <a:p>
            <a:r>
              <a:rPr lang="ru-RU" sz="2000" b="1" dirty="0">
                <a:solidFill>
                  <a:srgbClr val="002060"/>
                </a:solidFill>
              </a:rPr>
              <a:t>Основа – теория Галилея и Ньютона</a:t>
            </a:r>
          </a:p>
          <a:p>
            <a:pPr lvl="1"/>
            <a:r>
              <a:rPr lang="ru-RU" sz="1800" dirty="0"/>
              <a:t>Пространство – изотропно, время  линейно;</a:t>
            </a:r>
          </a:p>
          <a:p>
            <a:pPr lvl="1"/>
            <a:r>
              <a:rPr lang="ru-RU" sz="1800" dirty="0"/>
              <a:t>Причинно-следственные связи – однозначные (детерминизм Лапласа: всеобъемлющий ум мог бы однозначно предсказывать и вычислять все мировые процессы);</a:t>
            </a:r>
          </a:p>
          <a:p>
            <a:r>
              <a:rPr lang="ru-RU" dirty="0"/>
              <a:t>Мир – совокупность неделимых и неизменных частиц, взаимосвязанных силой тяготения, мгновенно передающейся телу через пустоту;</a:t>
            </a:r>
          </a:p>
          <a:p>
            <a:r>
              <a:rPr lang="ru-RU" dirty="0"/>
              <a:t>Основные понятия, использующиеся для описания механических процессов – «тело», «корпускула»;</a:t>
            </a:r>
          </a:p>
          <a:p>
            <a:r>
              <a:rPr lang="ru-RU" dirty="0"/>
              <a:t>Редукция всех процессов к механическим;</a:t>
            </a:r>
          </a:p>
          <a:p>
            <a:r>
              <a:rPr lang="ru-RU" dirty="0"/>
              <a:t>Истинное познание достигается посредством планомерного  реального или мысленного эксперимента, опирающегося на количественные данные.</a:t>
            </a:r>
          </a:p>
          <a:p>
            <a:endParaRPr lang="ru-RU" dirty="0"/>
          </a:p>
        </p:txBody>
      </p:sp>
    </p:spTree>
    <p:extLst>
      <p:ext uri="{BB962C8B-B14F-4D97-AF65-F5344CB8AC3E}">
        <p14:creationId xmlns:p14="http://schemas.microsoft.com/office/powerpoint/2010/main" val="3570103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BD58A6-03F1-4F4F-A66C-2D0480B01035}"/>
              </a:ext>
            </a:extLst>
          </p:cNvPr>
          <p:cNvSpPr>
            <a:spLocks noGrp="1"/>
          </p:cNvSpPr>
          <p:nvPr>
            <p:ph type="title"/>
          </p:nvPr>
        </p:nvSpPr>
        <p:spPr/>
        <p:txBody>
          <a:bodyPr>
            <a:normAutofit fontScale="90000"/>
          </a:bodyPr>
          <a:lstStyle/>
          <a:p>
            <a:r>
              <a:rPr lang="ru-RU" dirty="0"/>
              <a:t>Неклассическая картина мира</a:t>
            </a:r>
          </a:p>
        </p:txBody>
      </p:sp>
      <p:sp>
        <p:nvSpPr>
          <p:cNvPr id="3" name="Объект 2">
            <a:extLst>
              <a:ext uri="{FF2B5EF4-FFF2-40B4-BE49-F238E27FC236}">
                <a16:creationId xmlns:a16="http://schemas.microsoft.com/office/drawing/2014/main" id="{17D03C18-5F7B-4D8A-AE52-1DFB31524F7A}"/>
              </a:ext>
            </a:extLst>
          </p:cNvPr>
          <p:cNvSpPr>
            <a:spLocks noGrp="1"/>
          </p:cNvSpPr>
          <p:nvPr>
            <p:ph idx="1"/>
          </p:nvPr>
        </p:nvSpPr>
        <p:spPr/>
        <p:txBody>
          <a:bodyPr>
            <a:normAutofit lnSpcReduction="10000"/>
          </a:bodyPr>
          <a:lstStyle/>
          <a:p>
            <a:r>
              <a:rPr lang="ru-RU" dirty="0"/>
              <a:t>30-е </a:t>
            </a:r>
            <a:r>
              <a:rPr lang="ru-RU" dirty="0" err="1"/>
              <a:t>гг</a:t>
            </a:r>
            <a:r>
              <a:rPr lang="ru-RU" dirty="0"/>
              <a:t> </a:t>
            </a:r>
            <a:r>
              <a:rPr lang="en-US" dirty="0"/>
              <a:t>XIX</a:t>
            </a:r>
            <a:r>
              <a:rPr lang="ru-RU" dirty="0"/>
              <a:t> в. – физика, геология и биология</a:t>
            </a:r>
          </a:p>
          <a:p>
            <a:pPr>
              <a:buNone/>
            </a:pPr>
            <a:r>
              <a:rPr lang="ru-RU" b="1" u="sng" dirty="0"/>
              <a:t>Физика  - </a:t>
            </a:r>
            <a:r>
              <a:rPr lang="ru-RU" dirty="0"/>
              <a:t>исследования электрического и магнитного полей (</a:t>
            </a:r>
            <a:r>
              <a:rPr lang="ru-RU" dirty="0" err="1"/>
              <a:t>М.Фарадей</a:t>
            </a:r>
            <a:r>
              <a:rPr lang="ru-RU" dirty="0"/>
              <a:t>, </a:t>
            </a:r>
            <a:r>
              <a:rPr lang="ru-RU" dirty="0" err="1"/>
              <a:t>Д.Максвелл</a:t>
            </a:r>
            <a:r>
              <a:rPr lang="ru-RU" dirty="0"/>
              <a:t>), материя предстает как поле</a:t>
            </a:r>
          </a:p>
          <a:p>
            <a:pPr>
              <a:buNone/>
            </a:pPr>
            <a:r>
              <a:rPr lang="ru-RU" b="1" u="sng" dirty="0"/>
              <a:t>Основные законы мира – законы электродинамики</a:t>
            </a:r>
            <a:r>
              <a:rPr lang="ru-RU" dirty="0"/>
              <a:t> (т.к. они не редуцировались к механическим процессам)</a:t>
            </a:r>
          </a:p>
          <a:p>
            <a:pPr>
              <a:buNone/>
            </a:pPr>
            <a:r>
              <a:rPr lang="ru-RU" b="1" u="sng" dirty="0"/>
              <a:t>Закон сохранения и превращения энергии</a:t>
            </a:r>
            <a:r>
              <a:rPr lang="ru-RU" dirty="0"/>
              <a:t> (</a:t>
            </a:r>
            <a:r>
              <a:rPr lang="ru-RU" dirty="0" err="1"/>
              <a:t>Ю.Майер</a:t>
            </a:r>
            <a:r>
              <a:rPr lang="ru-RU" dirty="0"/>
              <a:t>, </a:t>
            </a:r>
            <a:r>
              <a:rPr lang="ru-RU" dirty="0" err="1"/>
              <a:t>Д.Джоуль</a:t>
            </a:r>
            <a:r>
              <a:rPr lang="ru-RU" dirty="0"/>
              <a:t>, </a:t>
            </a:r>
            <a:r>
              <a:rPr lang="ru-RU" dirty="0" err="1"/>
              <a:t>Э.Ленц</a:t>
            </a:r>
            <a:r>
              <a:rPr lang="ru-RU" dirty="0"/>
              <a:t>) 40-е гг. </a:t>
            </a:r>
            <a:r>
              <a:rPr lang="en-US" dirty="0"/>
              <a:t>XIX</a:t>
            </a:r>
            <a:r>
              <a:rPr lang="ru-RU" dirty="0"/>
              <a:t> в.</a:t>
            </a:r>
            <a:endParaRPr lang="ru-RU" b="1" u="sng" dirty="0"/>
          </a:p>
          <a:p>
            <a:pPr marL="0" indent="0">
              <a:buNone/>
            </a:pPr>
            <a:r>
              <a:rPr lang="ru-RU" b="1" u="sng" dirty="0"/>
              <a:t>Геология </a:t>
            </a:r>
            <a:r>
              <a:rPr lang="ru-RU" dirty="0" err="1"/>
              <a:t>Ч.Лаейль</a:t>
            </a:r>
            <a:r>
              <a:rPr lang="ru-RU" dirty="0"/>
              <a:t> «Основы геологии» - Земля изменяется случайным, бессвязным образом</a:t>
            </a:r>
          </a:p>
          <a:p>
            <a:pPr marL="0" indent="0">
              <a:buNone/>
            </a:pPr>
            <a:r>
              <a:rPr lang="ru-RU" b="1" u="sng" dirty="0"/>
              <a:t>Биология</a:t>
            </a:r>
            <a:r>
              <a:rPr lang="ru-RU" dirty="0"/>
              <a:t> Ж.-Б. Ламарк Эволюция – всеобщий закон развития живой природы</a:t>
            </a:r>
          </a:p>
          <a:p>
            <a:pPr>
              <a:buNone/>
            </a:pPr>
            <a:r>
              <a:rPr lang="ru-RU" dirty="0" err="1"/>
              <a:t>М.Шлейден</a:t>
            </a:r>
            <a:r>
              <a:rPr lang="ru-RU" dirty="0"/>
              <a:t>, </a:t>
            </a:r>
            <a:r>
              <a:rPr lang="ru-RU" dirty="0" err="1"/>
              <a:t>Т.Шванн</a:t>
            </a:r>
            <a:r>
              <a:rPr lang="ru-RU" dirty="0"/>
              <a:t> 1838 – 1839 гг. клеточная теория. Внутреннее единство всего живого, общность происхождения, строения и развития живого</a:t>
            </a:r>
          </a:p>
          <a:p>
            <a:pPr>
              <a:buNone/>
            </a:pPr>
            <a:r>
              <a:rPr lang="ru-RU" dirty="0" err="1"/>
              <a:t>Ч.Дарвин</a:t>
            </a:r>
            <a:r>
              <a:rPr lang="ru-RU" dirty="0"/>
              <a:t> «Происхождение видов путем естественного отбора» (1859) наследственность и изменчивость – причины эволюции,</a:t>
            </a:r>
          </a:p>
          <a:p>
            <a:pPr>
              <a:buNone/>
            </a:pPr>
            <a:r>
              <a:rPr lang="ru-RU" dirty="0"/>
              <a:t>Естественный отбор – движущий фактор эволюции </a:t>
            </a:r>
          </a:p>
        </p:txBody>
      </p:sp>
    </p:spTree>
    <p:extLst>
      <p:ext uri="{BB962C8B-B14F-4D97-AF65-F5344CB8AC3E}">
        <p14:creationId xmlns:p14="http://schemas.microsoft.com/office/powerpoint/2010/main" val="2220944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DA0D09-696E-46AE-A04F-207E9EF00331}"/>
              </a:ext>
            </a:extLst>
          </p:cNvPr>
          <p:cNvSpPr>
            <a:spLocks noGrp="1"/>
          </p:cNvSpPr>
          <p:nvPr>
            <p:ph type="title"/>
          </p:nvPr>
        </p:nvSpPr>
        <p:spPr/>
        <p:txBody>
          <a:bodyPr/>
          <a:lstStyle/>
          <a:p>
            <a:r>
              <a:rPr lang="ru-RU" dirty="0"/>
              <a:t> Принцип неопределенности</a:t>
            </a:r>
          </a:p>
        </p:txBody>
      </p:sp>
      <p:sp>
        <p:nvSpPr>
          <p:cNvPr id="3" name="Объект 2">
            <a:extLst>
              <a:ext uri="{FF2B5EF4-FFF2-40B4-BE49-F238E27FC236}">
                <a16:creationId xmlns:a16="http://schemas.microsoft.com/office/drawing/2014/main" id="{EB612626-A7F2-4263-9792-DE83BBE566D9}"/>
              </a:ext>
            </a:extLst>
          </p:cNvPr>
          <p:cNvSpPr>
            <a:spLocks noGrp="1"/>
          </p:cNvSpPr>
          <p:nvPr>
            <p:ph idx="1"/>
          </p:nvPr>
        </p:nvSpPr>
        <p:spPr/>
        <p:txBody>
          <a:bodyPr/>
          <a:lstStyle/>
          <a:p>
            <a:r>
              <a:rPr lang="ru-RU" dirty="0"/>
              <a:t>В. Гейзенберг</a:t>
            </a:r>
            <a:br>
              <a:rPr lang="ru-RU" dirty="0"/>
            </a:br>
            <a:r>
              <a:rPr lang="ru-RU" i="1" dirty="0"/>
              <a:t>невозможно одновременно с одинаковой точностью определить координату и импульс (скорость) или энергию и время взаимодействия частиц</a:t>
            </a:r>
            <a:endParaRPr lang="ru-RU" dirty="0"/>
          </a:p>
          <a:p>
            <a:endParaRPr lang="ru-RU" dirty="0"/>
          </a:p>
        </p:txBody>
      </p:sp>
    </p:spTree>
    <p:extLst>
      <p:ext uri="{BB962C8B-B14F-4D97-AF65-F5344CB8AC3E}">
        <p14:creationId xmlns:p14="http://schemas.microsoft.com/office/powerpoint/2010/main" val="385847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3487D2-6957-4345-B60F-9AF9FF488AF6}"/>
              </a:ext>
            </a:extLst>
          </p:cNvPr>
          <p:cNvSpPr>
            <a:spLocks noGrp="1"/>
          </p:cNvSpPr>
          <p:nvPr>
            <p:ph type="title"/>
          </p:nvPr>
        </p:nvSpPr>
        <p:spPr/>
        <p:txBody>
          <a:bodyPr/>
          <a:lstStyle/>
          <a:p>
            <a:r>
              <a:rPr lang="ru-RU" dirty="0"/>
              <a:t>Принцип дополнительности</a:t>
            </a:r>
          </a:p>
        </p:txBody>
      </p:sp>
      <p:sp>
        <p:nvSpPr>
          <p:cNvPr id="3" name="Объект 2">
            <a:extLst>
              <a:ext uri="{FF2B5EF4-FFF2-40B4-BE49-F238E27FC236}">
                <a16:creationId xmlns:a16="http://schemas.microsoft.com/office/drawing/2014/main" id="{1D0A41A0-4797-4B0B-941E-E4EC15BC2C43}"/>
              </a:ext>
            </a:extLst>
          </p:cNvPr>
          <p:cNvSpPr>
            <a:spLocks noGrp="1"/>
          </p:cNvSpPr>
          <p:nvPr>
            <p:ph idx="1"/>
          </p:nvPr>
        </p:nvSpPr>
        <p:spPr/>
        <p:txBody>
          <a:bodyPr/>
          <a:lstStyle/>
          <a:p>
            <a:r>
              <a:rPr lang="ru-RU" dirty="0"/>
              <a:t>«...дилемма относительно свойств электронов и фотонов, где мы сталкиваемся с противоречием, которое обнаруживается при сравнении результатов наблюдения над атомным объектом, получаемых с помощью различных экспериментальных установок. Такие эмпирические указания свидетельствуют о наличии соотношений нового типа, не имеющих аналогов в классической физике, которые удобно обозначить термином дополнительность, чтобы подчеркнуть то обстоятельство, что в противоречащих друг другу явлениях мы имеем дело с различными, но одинаково существенными аспектами единого чётко определённого  комплекса сведений об объектах». </a:t>
            </a:r>
          </a:p>
          <a:p>
            <a:endParaRPr lang="ru-RU" dirty="0"/>
          </a:p>
          <a:p>
            <a:r>
              <a:rPr lang="ru-RU" dirty="0"/>
              <a:t>Нильс Бор,  Избранные научные труды. Статьи 1925-1961 гг., Том 2, М., «Наука», 1971 г., с. 393.</a:t>
            </a:r>
          </a:p>
        </p:txBody>
      </p:sp>
    </p:spTree>
    <p:extLst>
      <p:ext uri="{BB962C8B-B14F-4D97-AF65-F5344CB8AC3E}">
        <p14:creationId xmlns:p14="http://schemas.microsoft.com/office/powerpoint/2010/main" val="4219904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6B09D9-BACB-4A8B-B987-47E26791F0BE}"/>
              </a:ext>
            </a:extLst>
          </p:cNvPr>
          <p:cNvSpPr>
            <a:spLocks noGrp="1"/>
          </p:cNvSpPr>
          <p:nvPr>
            <p:ph type="title"/>
          </p:nvPr>
        </p:nvSpPr>
        <p:spPr/>
        <p:txBody>
          <a:bodyPr>
            <a:normAutofit fontScale="90000"/>
          </a:bodyPr>
          <a:lstStyle/>
          <a:p>
            <a:r>
              <a:rPr lang="ru-RU" dirty="0"/>
              <a:t>Неклассическая картина мира</a:t>
            </a:r>
          </a:p>
        </p:txBody>
      </p:sp>
      <p:sp>
        <p:nvSpPr>
          <p:cNvPr id="3" name="Объект 2">
            <a:extLst>
              <a:ext uri="{FF2B5EF4-FFF2-40B4-BE49-F238E27FC236}">
                <a16:creationId xmlns:a16="http://schemas.microsoft.com/office/drawing/2014/main" id="{4CFAAEC9-391A-48ED-9493-325B6C80419C}"/>
              </a:ext>
            </a:extLst>
          </p:cNvPr>
          <p:cNvSpPr>
            <a:spLocks noGrp="1"/>
          </p:cNvSpPr>
          <p:nvPr>
            <p:ph idx="1"/>
          </p:nvPr>
        </p:nvSpPr>
        <p:spPr/>
        <p:txBody>
          <a:bodyPr/>
          <a:lstStyle/>
          <a:p>
            <a:r>
              <a:rPr lang="ru-RU" dirty="0"/>
              <a:t>Пространство и время – свойства материи;</a:t>
            </a:r>
          </a:p>
          <a:p>
            <a:r>
              <a:rPr lang="ru-RU" dirty="0"/>
              <a:t>В мире  действуют статистические закономерности: развитие системы направлено, но в каждый момент времени </a:t>
            </a:r>
            <a:r>
              <a:rPr lang="ru-RU" dirty="0" err="1"/>
              <a:t>недетерминировано</a:t>
            </a:r>
            <a:r>
              <a:rPr lang="ru-RU" dirty="0"/>
              <a:t>. Изменения осуществляются на основании теории вероятности;</a:t>
            </a:r>
          </a:p>
          <a:p>
            <a:r>
              <a:rPr lang="ru-RU" dirty="0"/>
              <a:t>Мир развивается;</a:t>
            </a:r>
          </a:p>
          <a:p>
            <a:r>
              <a:rPr lang="ru-RU" dirty="0"/>
              <a:t>Познание мира зависит от условий познания (принцип неопределенности, принцип дополнительности)</a:t>
            </a:r>
          </a:p>
          <a:p>
            <a:endParaRPr lang="ru-RU" dirty="0"/>
          </a:p>
        </p:txBody>
      </p:sp>
    </p:spTree>
    <p:extLst>
      <p:ext uri="{BB962C8B-B14F-4D97-AF65-F5344CB8AC3E}">
        <p14:creationId xmlns:p14="http://schemas.microsoft.com/office/powerpoint/2010/main" val="3067073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1E26DD-F180-4FC7-A08F-84599E1D0538}"/>
              </a:ext>
            </a:extLst>
          </p:cNvPr>
          <p:cNvSpPr>
            <a:spLocks noGrp="1"/>
          </p:cNvSpPr>
          <p:nvPr>
            <p:ph type="title"/>
          </p:nvPr>
        </p:nvSpPr>
        <p:spPr>
          <a:xfrm>
            <a:off x="207817" y="396674"/>
            <a:ext cx="9559637" cy="823785"/>
          </a:xfrm>
        </p:spPr>
        <p:txBody>
          <a:bodyPr>
            <a:normAutofit fontScale="90000"/>
          </a:bodyPr>
          <a:lstStyle/>
          <a:p>
            <a:r>
              <a:rPr lang="ru-RU" dirty="0" err="1"/>
              <a:t>Постнеклассическая</a:t>
            </a:r>
            <a:r>
              <a:rPr lang="ru-RU" dirty="0"/>
              <a:t> картина мира</a:t>
            </a:r>
          </a:p>
        </p:txBody>
      </p:sp>
      <p:sp>
        <p:nvSpPr>
          <p:cNvPr id="3" name="Объект 2">
            <a:extLst>
              <a:ext uri="{FF2B5EF4-FFF2-40B4-BE49-F238E27FC236}">
                <a16:creationId xmlns:a16="http://schemas.microsoft.com/office/drawing/2014/main" id="{F0A0F38B-365A-4E26-9EE9-67201525BDBB}"/>
              </a:ext>
            </a:extLst>
          </p:cNvPr>
          <p:cNvSpPr>
            <a:spLocks noGrp="1"/>
          </p:cNvSpPr>
          <p:nvPr>
            <p:ph idx="1"/>
          </p:nvPr>
        </p:nvSpPr>
        <p:spPr/>
        <p:txBody>
          <a:bodyPr/>
          <a:lstStyle/>
          <a:p>
            <a:r>
              <a:rPr lang="ru-RU" sz="2400" dirty="0"/>
              <a:t>Неопределенность развития мира</a:t>
            </a:r>
          </a:p>
          <a:p>
            <a:r>
              <a:rPr lang="ru-RU" sz="2400" dirty="0"/>
              <a:t>Мир функционирует по принципу глобального эволюционизма;</a:t>
            </a:r>
          </a:p>
          <a:p>
            <a:r>
              <a:rPr lang="ru-RU" sz="2400" dirty="0"/>
              <a:t>Мир – самоорганизующаяся система;</a:t>
            </a:r>
          </a:p>
          <a:p>
            <a:r>
              <a:rPr lang="ru-RU" sz="2400" dirty="0"/>
              <a:t>Антропный принцип (слабый – человек должен появиться как наблюдатель, сильный – мир создан так, чтобы в нем появился человек)</a:t>
            </a:r>
          </a:p>
          <a:p>
            <a:endParaRPr lang="ru-RU" dirty="0"/>
          </a:p>
        </p:txBody>
      </p:sp>
    </p:spTree>
    <p:extLst>
      <p:ext uri="{BB962C8B-B14F-4D97-AF65-F5344CB8AC3E}">
        <p14:creationId xmlns:p14="http://schemas.microsoft.com/office/powerpoint/2010/main" val="1574303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3D0AE7-C2D4-436C-BA46-810B46C2CA7E}"/>
              </a:ext>
            </a:extLst>
          </p:cNvPr>
          <p:cNvSpPr>
            <a:spLocks noGrp="1"/>
          </p:cNvSpPr>
          <p:nvPr>
            <p:ph type="title"/>
          </p:nvPr>
        </p:nvSpPr>
        <p:spPr/>
        <p:txBody>
          <a:bodyPr/>
          <a:lstStyle/>
          <a:p>
            <a:r>
              <a:rPr lang="ru-RU" dirty="0"/>
              <a:t>Антропный принцип</a:t>
            </a:r>
          </a:p>
        </p:txBody>
      </p:sp>
      <p:sp>
        <p:nvSpPr>
          <p:cNvPr id="4" name="Текст 3">
            <a:extLst>
              <a:ext uri="{FF2B5EF4-FFF2-40B4-BE49-F238E27FC236}">
                <a16:creationId xmlns:a16="http://schemas.microsoft.com/office/drawing/2014/main" id="{80DBBBCB-7BC7-4ADB-8C43-21F3CDD0B2A5}"/>
              </a:ext>
            </a:extLst>
          </p:cNvPr>
          <p:cNvSpPr>
            <a:spLocks noGrp="1"/>
          </p:cNvSpPr>
          <p:nvPr>
            <p:ph type="body" sz="quarter" idx="12"/>
          </p:nvPr>
        </p:nvSpPr>
        <p:spPr/>
        <p:txBody>
          <a:bodyPr/>
          <a:lstStyle/>
          <a:p>
            <a:r>
              <a:rPr lang="ru-RU" dirty="0"/>
              <a:t>Фундаментальные свойства Вселенной таковы, что на определенном этапе ее эволюции должен появиться человек как наблюдатель</a:t>
            </a:r>
          </a:p>
          <a:p>
            <a:endParaRPr lang="ru-RU" dirty="0"/>
          </a:p>
        </p:txBody>
      </p:sp>
      <p:sp>
        <p:nvSpPr>
          <p:cNvPr id="5" name="Текст 4">
            <a:extLst>
              <a:ext uri="{FF2B5EF4-FFF2-40B4-BE49-F238E27FC236}">
                <a16:creationId xmlns:a16="http://schemas.microsoft.com/office/drawing/2014/main" id="{8E3794D9-D0DD-48BD-B39F-5E62C0346D96}"/>
              </a:ext>
            </a:extLst>
          </p:cNvPr>
          <p:cNvSpPr>
            <a:spLocks noGrp="1"/>
          </p:cNvSpPr>
          <p:nvPr>
            <p:ph type="body" sz="quarter" idx="13"/>
          </p:nvPr>
        </p:nvSpPr>
        <p:spPr/>
        <p:txBody>
          <a:bodyPr/>
          <a:lstStyle/>
          <a:p>
            <a:r>
              <a:rPr lang="ru-RU" dirty="0"/>
              <a:t>Фундаментальные свойства Вселенной таковы, что она приспособлена к возникновению и существованию жизни</a:t>
            </a:r>
          </a:p>
          <a:p>
            <a:endParaRPr lang="ru-RU" dirty="0"/>
          </a:p>
        </p:txBody>
      </p:sp>
      <p:sp>
        <p:nvSpPr>
          <p:cNvPr id="6" name="Текст 5">
            <a:extLst>
              <a:ext uri="{FF2B5EF4-FFF2-40B4-BE49-F238E27FC236}">
                <a16:creationId xmlns:a16="http://schemas.microsoft.com/office/drawing/2014/main" id="{6B64BE06-BE60-4A3B-B62F-69D02D8FC550}"/>
              </a:ext>
            </a:extLst>
          </p:cNvPr>
          <p:cNvSpPr>
            <a:spLocks noGrp="1"/>
          </p:cNvSpPr>
          <p:nvPr>
            <p:ph type="body" sz="quarter" idx="14"/>
          </p:nvPr>
        </p:nvSpPr>
        <p:spPr>
          <a:xfrm>
            <a:off x="1983756" y="2959147"/>
            <a:ext cx="8890190" cy="469853"/>
          </a:xfrm>
        </p:spPr>
        <p:txBody>
          <a:bodyPr/>
          <a:lstStyle/>
          <a:p>
            <a:r>
              <a:rPr lang="ru-RU" dirty="0"/>
              <a:t>СИЛЬНЫЙ                                                   СЛАБЫЙ</a:t>
            </a:r>
          </a:p>
        </p:txBody>
      </p:sp>
    </p:spTree>
    <p:extLst>
      <p:ext uri="{BB962C8B-B14F-4D97-AF65-F5344CB8AC3E}">
        <p14:creationId xmlns:p14="http://schemas.microsoft.com/office/powerpoint/2010/main" val="544154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05E5EC-5C34-4B69-89DD-26ABD324A182}"/>
              </a:ext>
            </a:extLst>
          </p:cNvPr>
          <p:cNvSpPr>
            <a:spLocks noGrp="1"/>
          </p:cNvSpPr>
          <p:nvPr>
            <p:ph type="title"/>
          </p:nvPr>
        </p:nvSpPr>
        <p:spPr/>
        <p:txBody>
          <a:bodyPr>
            <a:normAutofit fontScale="90000"/>
          </a:bodyPr>
          <a:lstStyle/>
          <a:p>
            <a:r>
              <a:rPr lang="ru-RU" altLang="ru-RU" dirty="0"/>
              <a:t>Синергетика как наука и научная методология</a:t>
            </a:r>
            <a:br>
              <a:rPr lang="ru-RU" altLang="ru-RU" dirty="0"/>
            </a:br>
            <a:endParaRPr lang="ru-RU" dirty="0"/>
          </a:p>
        </p:txBody>
      </p:sp>
      <p:sp>
        <p:nvSpPr>
          <p:cNvPr id="3" name="Объект 2">
            <a:extLst>
              <a:ext uri="{FF2B5EF4-FFF2-40B4-BE49-F238E27FC236}">
                <a16:creationId xmlns:a16="http://schemas.microsoft.com/office/drawing/2014/main" id="{4C91C65D-4396-4018-A7DE-3F5C59490B11}"/>
              </a:ext>
            </a:extLst>
          </p:cNvPr>
          <p:cNvSpPr>
            <a:spLocks noGrp="1"/>
          </p:cNvSpPr>
          <p:nvPr>
            <p:ph idx="1"/>
          </p:nvPr>
        </p:nvSpPr>
        <p:spPr/>
        <p:txBody>
          <a:bodyPr>
            <a:normAutofit/>
          </a:bodyPr>
          <a:lstStyle/>
          <a:p>
            <a:r>
              <a:rPr lang="ru-RU" dirty="0"/>
              <a:t>Синергетика – теория самоорганизации нелинейных динамических сред</a:t>
            </a:r>
          </a:p>
          <a:p>
            <a:r>
              <a:rPr lang="ru-RU" dirty="0"/>
              <a:t>Бифуркация </a:t>
            </a:r>
          </a:p>
          <a:p>
            <a:r>
              <a:rPr lang="ru-RU" dirty="0"/>
              <a:t>Флуктуация</a:t>
            </a:r>
          </a:p>
          <a:p>
            <a:r>
              <a:rPr lang="ru-RU" dirty="0" err="1"/>
              <a:t>Хаосомность</a:t>
            </a:r>
            <a:endParaRPr lang="ru-RU" dirty="0"/>
          </a:p>
          <a:p>
            <a:r>
              <a:rPr lang="ru-RU" dirty="0"/>
              <a:t>Странные аттракторы</a:t>
            </a:r>
          </a:p>
          <a:p>
            <a:r>
              <a:rPr lang="ru-RU" dirty="0"/>
              <a:t>Нелинейность</a:t>
            </a:r>
          </a:p>
          <a:p>
            <a:r>
              <a:rPr lang="ru-RU" dirty="0"/>
              <a:t>Открытость системы</a:t>
            </a:r>
          </a:p>
          <a:p>
            <a:pPr marL="0" indent="0" algn="ctr">
              <a:buFontTx/>
              <a:buNone/>
            </a:pPr>
            <a:r>
              <a:rPr lang="ru-RU" altLang="ru-RU" dirty="0"/>
              <a:t>Сложностью синергетика понимает способность к самоорганизации, усложнению своей пространственно-временной структуры на макроскопическом уровне в силу происходящих на микроуровне изменений. </a:t>
            </a:r>
          </a:p>
          <a:p>
            <a:endParaRPr lang="ru-RU" dirty="0"/>
          </a:p>
        </p:txBody>
      </p:sp>
    </p:spTree>
    <p:extLst>
      <p:ext uri="{BB962C8B-B14F-4D97-AF65-F5344CB8AC3E}">
        <p14:creationId xmlns:p14="http://schemas.microsoft.com/office/powerpoint/2010/main" val="2937392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7D55F6-24CE-4DDB-BEB6-7C438418A10A}"/>
              </a:ext>
            </a:extLst>
          </p:cNvPr>
          <p:cNvSpPr>
            <a:spLocks noGrp="1"/>
          </p:cNvSpPr>
          <p:nvPr>
            <p:ph type="title"/>
          </p:nvPr>
        </p:nvSpPr>
        <p:spPr/>
        <p:txBody>
          <a:bodyPr/>
          <a:lstStyle/>
          <a:p>
            <a:r>
              <a:rPr lang="ru-RU" dirty="0" err="1"/>
              <a:t>Постнеклассическая</a:t>
            </a:r>
            <a:r>
              <a:rPr lang="ru-RU" dirty="0"/>
              <a:t> НКМ</a:t>
            </a:r>
          </a:p>
        </p:txBody>
      </p:sp>
      <p:sp>
        <p:nvSpPr>
          <p:cNvPr id="3" name="Объект 2">
            <a:extLst>
              <a:ext uri="{FF2B5EF4-FFF2-40B4-BE49-F238E27FC236}">
                <a16:creationId xmlns:a16="http://schemas.microsoft.com/office/drawing/2014/main" id="{05E0673F-C50B-47CF-854F-6489607026E1}"/>
              </a:ext>
            </a:extLst>
          </p:cNvPr>
          <p:cNvSpPr>
            <a:spLocks noGrp="1"/>
          </p:cNvSpPr>
          <p:nvPr>
            <p:ph idx="1"/>
          </p:nvPr>
        </p:nvSpPr>
        <p:spPr>
          <a:xfrm>
            <a:off x="395416" y="1825625"/>
            <a:ext cx="11796584" cy="4547202"/>
          </a:xfrm>
        </p:spPr>
        <p:txBody>
          <a:bodyPr/>
          <a:lstStyle/>
          <a:p>
            <a:r>
              <a:rPr lang="ru-RU" dirty="0"/>
              <a:t>В  фокусе  </a:t>
            </a:r>
            <a:r>
              <a:rPr lang="ru-RU" b="1" dirty="0" err="1"/>
              <a:t>постнеклассической</a:t>
            </a:r>
            <a:r>
              <a:rPr lang="ru-RU" b="1" dirty="0"/>
              <a:t>  НКМ  </a:t>
            </a:r>
            <a:r>
              <a:rPr lang="ru-RU" dirty="0"/>
              <a:t>(вторая  половина  ХХ  в.)  – представление  о  природе  как  о  суперсистеме,  состоящей  из  сложных самоорганизующихся  (динамических)  систем,  находящихся  в  процессе эволюции  и  самоуправляющихся  внутренними  силами.  </a:t>
            </a:r>
          </a:p>
          <a:p>
            <a:r>
              <a:rPr lang="ru-RU" dirty="0"/>
              <a:t>Эволюционным изменениям таких систем свойственна </a:t>
            </a:r>
            <a:r>
              <a:rPr lang="ru-RU" dirty="0" err="1"/>
              <a:t>мультивариантность</a:t>
            </a:r>
            <a:r>
              <a:rPr lang="ru-RU" dirty="0"/>
              <a:t> и альтернативность в  перспективном  (с  точки  зрения  будущего)  плане.  Они  развиваются  по нелинейным, необратимым по времени законам, сочетая в себе противоречивые тенденции: дивергенцию – с конвергенцией, упорядоченность – с хаотизацией, рост  разнообразия  –  с  гомогенизацией.  Динамика,  направление  и  темп эволюционных  изменений  однозначно  не  заданы.  Существенно,  что  любое вмешательство  в  процесс  эволюции  сложноорганизованных  систем  должно ориентироваться  на  собственные  тенденции  их  развития,  в  противном  случае возникает риск их непредсказуемого поведения со всеми вытекающими отсюда последствиями.</a:t>
            </a:r>
            <a:endParaRPr lang="ru-RU" b="1" dirty="0"/>
          </a:p>
          <a:p>
            <a:endParaRPr lang="ru-RU" dirty="0"/>
          </a:p>
        </p:txBody>
      </p:sp>
    </p:spTree>
    <p:extLst>
      <p:ext uri="{BB962C8B-B14F-4D97-AF65-F5344CB8AC3E}">
        <p14:creationId xmlns:p14="http://schemas.microsoft.com/office/powerpoint/2010/main" val="925511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844F3-96EA-4E92-A069-95EE43D66FD5}"/>
              </a:ext>
            </a:extLst>
          </p:cNvPr>
          <p:cNvSpPr>
            <a:spLocks noGrp="1"/>
          </p:cNvSpPr>
          <p:nvPr>
            <p:ph type="title"/>
          </p:nvPr>
        </p:nvSpPr>
        <p:spPr>
          <a:xfrm>
            <a:off x="0" y="396674"/>
            <a:ext cx="11565924" cy="823785"/>
          </a:xfrm>
        </p:spPr>
        <p:txBody>
          <a:bodyPr>
            <a:normAutofit fontScale="90000"/>
          </a:bodyPr>
          <a:lstStyle/>
          <a:p>
            <a:r>
              <a:rPr lang="ru-RU" sz="3600" dirty="0">
                <a:latin typeface="Arial Black" panose="020B0A04020102020204" pitchFamily="34" charset="0"/>
              </a:rPr>
              <a:t>ГЛОБАЛЬНЫЕ НАУЧНЫЕ РЕВОЛЮЦИИ  КАК СМЕНА ТИПОВ НАУЧНОЙ РАЦИОНАЛЬНОСТИ </a:t>
            </a:r>
            <a:endParaRPr lang="ru-RU" dirty="0"/>
          </a:p>
        </p:txBody>
      </p:sp>
      <p:sp>
        <p:nvSpPr>
          <p:cNvPr id="3" name="Объект 2">
            <a:extLst>
              <a:ext uri="{FF2B5EF4-FFF2-40B4-BE49-F238E27FC236}">
                <a16:creationId xmlns:a16="http://schemas.microsoft.com/office/drawing/2014/main" id="{3DCDB281-61BA-4A34-B2DB-329FB7A05242}"/>
              </a:ext>
            </a:extLst>
          </p:cNvPr>
          <p:cNvSpPr>
            <a:spLocks noGrp="1"/>
          </p:cNvSpPr>
          <p:nvPr>
            <p:ph idx="1"/>
          </p:nvPr>
        </p:nvSpPr>
        <p:spPr>
          <a:xfrm>
            <a:off x="0" y="1825625"/>
            <a:ext cx="11882252" cy="4547202"/>
          </a:xfrm>
        </p:spPr>
        <p:txBody>
          <a:bodyPr>
            <a:normAutofit fontScale="92500" lnSpcReduction="10000"/>
          </a:bodyPr>
          <a:lstStyle/>
          <a:p>
            <a:pPr algn="just"/>
            <a:r>
              <a:rPr lang="ru-RU" dirty="0"/>
              <a:t>Перестройка оснований исследования означает изменение самой стратегии научного  поиска.  Однако  всякая  новая  стратегия  утверждается  не  сразу, а в длительной борьбе с прежними установками и традиционным видением реальности. Понимание глобальной научной революции как смены всех оснований науки приводит нас к выводу, что </a:t>
            </a:r>
            <a:r>
              <a:rPr lang="ru-RU" b="1" dirty="0"/>
              <a:t>глобальные научные революции связаны со сменой типов рациональности. </a:t>
            </a:r>
          </a:p>
          <a:p>
            <a:pPr algn="just"/>
            <a:r>
              <a:rPr lang="ru-RU" dirty="0"/>
              <a:t>В современной философии идет переоценка ценностей – происходит осознание </a:t>
            </a:r>
            <a:r>
              <a:rPr lang="ru-RU" dirty="0" err="1"/>
              <a:t>неединственности</a:t>
            </a:r>
            <a:r>
              <a:rPr lang="ru-RU" dirty="0"/>
              <a:t> и неполноты классического рационализма науки, переосмысление культурно-исторического статуса последней. </a:t>
            </a:r>
            <a:endParaRPr lang="ru-RU" b="1" dirty="0"/>
          </a:p>
          <a:p>
            <a:pPr algn="just"/>
            <a:r>
              <a:rPr lang="ru-RU" dirty="0"/>
              <a:t>Произошло  уточнение  самого  понимания  </a:t>
            </a:r>
            <a:r>
              <a:rPr lang="ru-RU" b="1" dirty="0"/>
              <a:t>рациональности </a:t>
            </a:r>
            <a:r>
              <a:rPr lang="ru-RU" dirty="0"/>
              <a:t> как  </a:t>
            </a:r>
            <a:r>
              <a:rPr lang="ru-RU" dirty="0" err="1"/>
              <a:t>ratio</a:t>
            </a:r>
            <a:r>
              <a:rPr lang="ru-RU" dirty="0"/>
              <a:t>,  разумности,  предполагающей </a:t>
            </a:r>
            <a:r>
              <a:rPr lang="ru-RU" b="1" dirty="0"/>
              <a:t> целесообразность,  систематичность,  согласованность, упорядоченность, </a:t>
            </a:r>
            <a:r>
              <a:rPr lang="ru-RU" b="1" dirty="0" err="1"/>
              <a:t>передаваемость</a:t>
            </a:r>
            <a:r>
              <a:rPr lang="ru-RU" b="1" dirty="0"/>
              <a:t> и логичность суждений, действий, поведения.</a:t>
            </a:r>
            <a:r>
              <a:rPr lang="ru-RU" dirty="0"/>
              <a:t>  Стало  очевидным,  что  рациональность  и  логичность  не  совпадают  в полном объеме, как это достаточно долго считалось в европейской традиции. </a:t>
            </a:r>
            <a:endParaRPr lang="ru-RU" b="1" dirty="0"/>
          </a:p>
          <a:p>
            <a:pPr algn="just"/>
            <a:r>
              <a:rPr lang="ru-RU" dirty="0"/>
              <a:t>Законам логики подчиняются и содержательно ошибочные и даже бессмысленные  суждения.  Выяснилось  также,  что  существуют  </a:t>
            </a:r>
            <a:r>
              <a:rPr lang="ru-RU" b="1" dirty="0"/>
              <a:t>рассудочная  рациональность</a:t>
            </a:r>
            <a:r>
              <a:rPr lang="ru-RU" dirty="0"/>
              <a:t>,  жестко  следующая  нормам,  правилам,  критериям,  определениям,  и  </a:t>
            </a:r>
            <a:r>
              <a:rPr lang="ru-RU" b="1" dirty="0"/>
              <a:t>разумная  рациональность</a:t>
            </a:r>
            <a:r>
              <a:rPr lang="ru-RU" dirty="0"/>
              <a:t>,  подвергающая  критическому  анализу  основания  всех правил, критериев и определений, «разрешающая их в ничто», по Гегелю, с тем чтобы, опираясь не только на логику, но и на творческие, интуитивные предпосылки,  двигаться  дальше  –  создавать  новые  понятия,  определения,  нормы и критерии</a:t>
            </a:r>
            <a:endParaRPr lang="ru-RU" b="1" dirty="0"/>
          </a:p>
        </p:txBody>
      </p:sp>
    </p:spTree>
    <p:extLst>
      <p:ext uri="{BB962C8B-B14F-4D97-AF65-F5344CB8AC3E}">
        <p14:creationId xmlns:p14="http://schemas.microsoft.com/office/powerpoint/2010/main" val="3314810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30360-2007-485A-8499-9CDE4C777CA3}"/>
              </a:ext>
            </a:extLst>
          </p:cNvPr>
          <p:cNvSpPr>
            <a:spLocks noGrp="1"/>
          </p:cNvSpPr>
          <p:nvPr>
            <p:ph type="title"/>
          </p:nvPr>
        </p:nvSpPr>
        <p:spPr/>
        <p:txBody>
          <a:bodyPr/>
          <a:lstStyle/>
          <a:p>
            <a:r>
              <a:rPr lang="ru-RU" sz="3600" dirty="0">
                <a:latin typeface="Arial Black" panose="020B0A04020102020204" pitchFamily="34" charset="0"/>
              </a:rPr>
              <a:t>Рациональность</a:t>
            </a:r>
            <a:endParaRPr lang="ru-RU" dirty="0"/>
          </a:p>
        </p:txBody>
      </p:sp>
      <p:sp>
        <p:nvSpPr>
          <p:cNvPr id="3" name="Объект 2">
            <a:extLst>
              <a:ext uri="{FF2B5EF4-FFF2-40B4-BE49-F238E27FC236}">
                <a16:creationId xmlns:a16="http://schemas.microsoft.com/office/drawing/2014/main" id="{06BC205F-A438-495F-9286-4A5538FE6EFB}"/>
              </a:ext>
            </a:extLst>
          </p:cNvPr>
          <p:cNvSpPr>
            <a:spLocks noGrp="1"/>
          </p:cNvSpPr>
          <p:nvPr>
            <p:ph idx="1"/>
          </p:nvPr>
        </p:nvSpPr>
        <p:spPr>
          <a:xfrm>
            <a:off x="1" y="1482436"/>
            <a:ext cx="12095018" cy="5153891"/>
          </a:xfrm>
        </p:spPr>
        <p:txBody>
          <a:bodyPr>
            <a:normAutofit fontScale="77500" lnSpcReduction="20000"/>
          </a:bodyPr>
          <a:lstStyle/>
          <a:p>
            <a:pPr marL="0" indent="0">
              <a:buNone/>
            </a:pPr>
            <a:r>
              <a:rPr lang="ru-RU" b="1" dirty="0">
                <a:latin typeface="Arial" panose="020B0604020202020204" pitchFamily="34" charset="0"/>
                <a:cs typeface="Arial" panose="020B0604020202020204" pitchFamily="34" charset="0"/>
              </a:rPr>
              <a:t>Рациональность</a:t>
            </a:r>
            <a:r>
              <a:rPr lang="ru-RU" dirty="0">
                <a:latin typeface="Arial" panose="020B0604020202020204" pitchFamily="34" charset="0"/>
                <a:cs typeface="Arial" panose="020B0604020202020204" pitchFamily="34" charset="0"/>
              </a:rPr>
              <a:t> – это способность мышления отражать мир разумно, при помощи понятий, наблюдать и работать с идеальными объектами, составляющими основу знания. Оперирование понятиями позволяет науке выполнять главные познавательные функции: </a:t>
            </a:r>
            <a:r>
              <a:rPr lang="ru-RU" b="1" dirty="0">
                <a:latin typeface="Arial" panose="020B0604020202020204" pitchFamily="34" charset="0"/>
                <a:cs typeface="Arial" panose="020B0604020202020204" pitchFamily="34" charset="0"/>
              </a:rPr>
              <a:t>описание, объяснение, предсказание</a:t>
            </a:r>
            <a:r>
              <a:rPr lang="ru-RU" dirty="0">
                <a:latin typeface="Arial" panose="020B0604020202020204" pitchFamily="34" charset="0"/>
                <a:cs typeface="Arial" panose="020B0604020202020204" pitchFamily="34" charset="0"/>
              </a:rPr>
              <a:t>. Научное знание дополняется системностью и доказательностью, логической связью научных понятий и суждений. Основная проблема науки – разработка критериев, оснований и обоснований научного знания.</a:t>
            </a:r>
          </a:p>
          <a:p>
            <a:r>
              <a:rPr lang="ru-RU" dirty="0">
                <a:latin typeface="Arial" panose="020B0604020202020204" pitchFamily="34" charset="0"/>
                <a:cs typeface="Arial" panose="020B0604020202020204" pitchFamily="34" charset="0"/>
              </a:rPr>
              <a:t>Рациональность предполагает разумное </a:t>
            </a:r>
            <a:r>
              <a:rPr lang="ru-RU" dirty="0" err="1">
                <a:latin typeface="Arial" panose="020B0604020202020204" pitchFamily="34" charset="0"/>
                <a:cs typeface="Arial" panose="020B0604020202020204" pitchFamily="34" charset="0"/>
              </a:rPr>
              <a:t>осознавание</a:t>
            </a:r>
            <a:r>
              <a:rPr lang="ru-RU" dirty="0">
                <a:latin typeface="Arial" panose="020B0604020202020204" pitchFamily="34" charset="0"/>
                <a:cs typeface="Arial" panose="020B0604020202020204" pitchFamily="34" charset="0"/>
              </a:rPr>
              <a:t> бытия, мира,  человека.</a:t>
            </a:r>
          </a:p>
          <a:p>
            <a:pPr marL="0" indent="0">
              <a:buNone/>
            </a:pPr>
            <a:r>
              <a:rPr lang="ru-RU" b="1" dirty="0">
                <a:latin typeface="Arial" panose="020B0604020202020204" pitchFamily="34" charset="0"/>
                <a:cs typeface="Arial" panose="020B0604020202020204" pitchFamily="34" charset="0"/>
              </a:rPr>
              <a:t>Признаки научной рациональности</a:t>
            </a:r>
            <a:r>
              <a:rPr lang="ru-RU" dirty="0">
                <a:latin typeface="Arial" panose="020B0604020202020204" pitchFamily="34" charset="0"/>
                <a:cs typeface="Arial" panose="020B0604020202020204" pitchFamily="34" charset="0"/>
              </a:rPr>
              <a:t>: предметность, целесообразность, систематичность, согласованность, упорядоченность, </a:t>
            </a:r>
            <a:r>
              <a:rPr lang="ru-RU" dirty="0" err="1">
                <a:latin typeface="Arial" panose="020B0604020202020204" pitchFamily="34" charset="0"/>
                <a:cs typeface="Arial" panose="020B0604020202020204" pitchFamily="34" charset="0"/>
              </a:rPr>
              <a:t>передаваемость</a:t>
            </a:r>
            <a:r>
              <a:rPr lang="ru-RU" dirty="0">
                <a:latin typeface="Arial" panose="020B0604020202020204" pitchFamily="34" charset="0"/>
                <a:cs typeface="Arial" panose="020B0604020202020204" pitchFamily="34" charset="0"/>
              </a:rPr>
              <a:t>,  определенность,  </a:t>
            </a:r>
            <a:r>
              <a:rPr lang="ru-RU" dirty="0" err="1">
                <a:latin typeface="Arial" panose="020B0604020202020204" pitchFamily="34" charset="0"/>
                <a:cs typeface="Arial" panose="020B0604020202020204" pitchFamily="34" charset="0"/>
              </a:rPr>
              <a:t>проверяемость</a:t>
            </a:r>
            <a:r>
              <a:rPr lang="ru-RU" dirty="0">
                <a:latin typeface="Arial" panose="020B0604020202020204" pitchFamily="34" charset="0"/>
                <a:cs typeface="Arial" panose="020B0604020202020204" pitchFamily="34" charset="0"/>
              </a:rPr>
              <a:t>, совершенствование.</a:t>
            </a:r>
          </a:p>
          <a:p>
            <a:pPr marL="0" indent="0">
              <a:buNone/>
            </a:pPr>
            <a:r>
              <a:rPr lang="ru-RU" b="1" dirty="0">
                <a:latin typeface="Arial" panose="020B0604020202020204" pitchFamily="34" charset="0"/>
                <a:cs typeface="Arial" panose="020B0604020202020204" pitchFamily="34" charset="0"/>
              </a:rPr>
              <a:t>Структура научной рациональности</a:t>
            </a:r>
            <a:r>
              <a:rPr lang="ru-RU" dirty="0">
                <a:latin typeface="Arial" panose="020B0604020202020204" pitchFamily="34" charset="0"/>
                <a:cs typeface="Arial" panose="020B0604020202020204" pitchFamily="34" charset="0"/>
              </a:rPr>
              <a:t>: </a:t>
            </a:r>
          </a:p>
          <a:p>
            <a:r>
              <a:rPr lang="ru-RU" dirty="0">
                <a:latin typeface="Arial" panose="020B0604020202020204" pitchFamily="34" charset="0"/>
                <a:cs typeface="Arial" panose="020B0604020202020204" pitchFamily="34" charset="0"/>
              </a:rPr>
              <a:t>1. Фундаментом научной рациональности являются механизмы осмысления бытия, вырабатывающиеся в ходе практической деятельности, санкционированные нормами культуры и социальными институтами. </a:t>
            </a:r>
          </a:p>
          <a:p>
            <a:r>
              <a:rPr lang="ru-RU" dirty="0">
                <a:latin typeface="Arial" panose="020B0604020202020204" pitchFamily="34" charset="0"/>
                <a:cs typeface="Arial" panose="020B0604020202020204" pitchFamily="34" charset="0"/>
              </a:rPr>
              <a:t>2. Способы обоснования, доказательства и объяснения полученных знаний являются вторым элементом структуры рациональности.</a:t>
            </a:r>
          </a:p>
          <a:p>
            <a:r>
              <a:rPr lang="ru-RU" dirty="0">
                <a:latin typeface="Arial" panose="020B0604020202020204" pitchFamily="34" charset="0"/>
                <a:cs typeface="Arial" panose="020B0604020202020204" pitchFamily="34" charset="0"/>
              </a:rPr>
              <a:t>3. Демонстрация в мире: описание, передача, закрепление знаний позволяют рациональности оказывать воздействие на общество.</a:t>
            </a:r>
          </a:p>
          <a:p>
            <a:pPr marL="0" indent="0">
              <a:buNone/>
            </a:pPr>
            <a:r>
              <a:rPr lang="ru-RU" b="1" dirty="0">
                <a:latin typeface="Arial" panose="020B0604020202020204" pitchFamily="34" charset="0"/>
                <a:cs typeface="Arial" panose="020B0604020202020204" pitchFamily="34" charset="0"/>
              </a:rPr>
              <a:t>Типами рациональности человека являются</a:t>
            </a:r>
            <a:r>
              <a:rPr lang="ru-RU" dirty="0">
                <a:latin typeface="Arial" panose="020B0604020202020204" pitchFamily="34" charset="0"/>
                <a:cs typeface="Arial" panose="020B0604020202020204" pitchFamily="34" charset="0"/>
              </a:rPr>
              <a:t>: рассудочная (нормы, правила) и разумная (критика и создание нового продукта).</a:t>
            </a:r>
          </a:p>
          <a:p>
            <a:pPr marL="0" indent="0">
              <a:buNone/>
            </a:pPr>
            <a:r>
              <a:rPr lang="ru-RU" b="1" dirty="0">
                <a:latin typeface="Arial" panose="020B0604020202020204" pitchFamily="34" charset="0"/>
                <a:cs typeface="Arial" panose="020B0604020202020204" pitchFamily="34" charset="0"/>
              </a:rPr>
              <a:t>Виды научной рациональности</a:t>
            </a:r>
            <a:r>
              <a:rPr lang="ru-RU" dirty="0">
                <a:latin typeface="Arial" panose="020B0604020202020204" pitchFamily="34" charset="0"/>
                <a:cs typeface="Arial" panose="020B0604020202020204" pitchFamily="34" charset="0"/>
              </a:rPr>
              <a:t>: </a:t>
            </a:r>
          </a:p>
          <a:p>
            <a:r>
              <a:rPr lang="ru-RU" dirty="0">
                <a:latin typeface="Arial" panose="020B0604020202020204" pitchFamily="34" charset="0"/>
                <a:cs typeface="Arial" panose="020B0604020202020204" pitchFamily="34" charset="0"/>
              </a:rPr>
              <a:t>1. Логико-математическая рациональность характеризуется идеальной предметностью, конструктивной однозначностью, формальной доказательностью и аналитической </a:t>
            </a:r>
            <a:r>
              <a:rPr lang="ru-RU" dirty="0" err="1">
                <a:latin typeface="Arial" panose="020B0604020202020204" pitchFamily="34" charset="0"/>
                <a:cs typeface="Arial" panose="020B0604020202020204" pitchFamily="34" charset="0"/>
              </a:rPr>
              <a:t>проверяемостью</a:t>
            </a:r>
            <a:r>
              <a:rPr lang="ru-RU" dirty="0">
                <a:latin typeface="Arial" panose="020B0604020202020204" pitchFamily="34" charset="0"/>
                <a:cs typeface="Arial" panose="020B0604020202020204" pitchFamily="34" charset="0"/>
              </a:rPr>
              <a:t>.</a:t>
            </a:r>
          </a:p>
          <a:p>
            <a:r>
              <a:rPr lang="ru-RU" dirty="0">
                <a:latin typeface="Arial" panose="020B0604020202020204" pitchFamily="34" charset="0"/>
                <a:cs typeface="Arial" panose="020B0604020202020204" pitchFamily="34" charset="0"/>
              </a:rPr>
              <a:t>2. Естественно-научная рациональность отличается эмпирической предметностью, наблюдаемостью, логической доказательностью, проверкой опытом.</a:t>
            </a:r>
          </a:p>
          <a:p>
            <a:r>
              <a:rPr lang="ru-RU" dirty="0">
                <a:latin typeface="Arial" panose="020B0604020202020204" pitchFamily="34" charset="0"/>
                <a:cs typeface="Arial" panose="020B0604020202020204" pitchFamily="34" charset="0"/>
              </a:rPr>
              <a:t>3. Инженерно-техническая рациональность включает вещественную предметность, конструктивную системность, проверку опытом, </a:t>
            </a:r>
            <a:r>
              <a:rPr lang="ru-RU" dirty="0" err="1">
                <a:latin typeface="Arial" panose="020B0604020202020204" pitchFamily="34" charset="0"/>
                <a:cs typeface="Arial" panose="020B0604020202020204" pitchFamily="34" charset="0"/>
              </a:rPr>
              <a:t>проективность</a:t>
            </a:r>
            <a:r>
              <a:rPr lang="ru-RU" dirty="0">
                <a:latin typeface="Arial" panose="020B0604020202020204" pitchFamily="34" charset="0"/>
                <a:cs typeface="Arial" panose="020B0604020202020204" pitchFamily="34" charset="0"/>
              </a:rPr>
              <a:t>, системную надежность, практическую эффективность. </a:t>
            </a:r>
          </a:p>
          <a:p>
            <a:r>
              <a:rPr lang="ru-RU" dirty="0">
                <a:latin typeface="Arial" panose="020B0604020202020204" pitchFamily="34" charset="0"/>
                <a:cs typeface="Arial" panose="020B0604020202020204" pitchFamily="34" charset="0"/>
              </a:rPr>
              <a:t>4. Гуманитарно-социальная рациональность отличается </a:t>
            </a:r>
            <a:r>
              <a:rPr lang="ru-RU" dirty="0" err="1">
                <a:latin typeface="Arial" panose="020B0604020202020204" pitchFamily="34" charset="0"/>
                <a:cs typeface="Arial" panose="020B0604020202020204" pitchFamily="34" charset="0"/>
              </a:rPr>
              <a:t>рефлексивностью</a:t>
            </a:r>
            <a:r>
              <a:rPr lang="ru-RU" dirty="0">
                <a:latin typeface="Arial" panose="020B0604020202020204" pitchFamily="34" charset="0"/>
                <a:cs typeface="Arial" panose="020B0604020202020204" pitchFamily="34" charset="0"/>
              </a:rPr>
              <a:t>, целостностью конструкции, социокультурной обоснованностью, адаптивной полезностью.</a:t>
            </a:r>
          </a:p>
          <a:p>
            <a:endParaRPr lang="ru-RU" dirty="0"/>
          </a:p>
        </p:txBody>
      </p:sp>
    </p:spTree>
    <p:extLst>
      <p:ext uri="{BB962C8B-B14F-4D97-AF65-F5344CB8AC3E}">
        <p14:creationId xmlns:p14="http://schemas.microsoft.com/office/powerpoint/2010/main" val="2861720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60C481-0CEE-4AA3-B06B-04F430AB6291}"/>
              </a:ext>
            </a:extLst>
          </p:cNvPr>
          <p:cNvSpPr>
            <a:spLocks noGrp="1"/>
          </p:cNvSpPr>
          <p:nvPr>
            <p:ph type="title"/>
          </p:nvPr>
        </p:nvSpPr>
        <p:spPr/>
        <p:txBody>
          <a:bodyPr/>
          <a:lstStyle/>
          <a:p>
            <a:r>
              <a:rPr lang="ru-RU" sz="3600" dirty="0">
                <a:latin typeface="Arial Black" panose="020B0A04020102020204" pitchFamily="34" charset="0"/>
              </a:rPr>
              <a:t>Рациональность</a:t>
            </a:r>
            <a:endParaRPr lang="ru-RU" dirty="0"/>
          </a:p>
        </p:txBody>
      </p:sp>
      <p:sp>
        <p:nvSpPr>
          <p:cNvPr id="3" name="Объект 2">
            <a:extLst>
              <a:ext uri="{FF2B5EF4-FFF2-40B4-BE49-F238E27FC236}">
                <a16:creationId xmlns:a16="http://schemas.microsoft.com/office/drawing/2014/main" id="{B06BAF3E-2334-4AB3-B00C-614D5B3F5379}"/>
              </a:ext>
            </a:extLst>
          </p:cNvPr>
          <p:cNvSpPr>
            <a:spLocks noGrp="1"/>
          </p:cNvSpPr>
          <p:nvPr>
            <p:ph idx="1"/>
          </p:nvPr>
        </p:nvSpPr>
        <p:spPr>
          <a:xfrm>
            <a:off x="193964" y="1825625"/>
            <a:ext cx="11688288" cy="4547202"/>
          </a:xfrm>
        </p:spPr>
        <p:txBody>
          <a:bodyPr>
            <a:normAutofit fontScale="85000" lnSpcReduction="10000"/>
          </a:bodyPr>
          <a:lstStyle/>
          <a:p>
            <a:r>
              <a:rPr lang="ru-RU" dirty="0"/>
              <a:t>В.С. Стёпин  выделяет следующие критерии рациональности: </a:t>
            </a:r>
            <a:endParaRPr lang="ru-RU" b="1" dirty="0"/>
          </a:p>
          <a:p>
            <a:r>
              <a:rPr lang="ru-RU" b="1" dirty="0"/>
              <a:t>1) характер идеалов и норм познания в данный период времени, фиксирующий способ познавательного отношения субъекта к миру; </a:t>
            </a:r>
          </a:p>
          <a:p>
            <a:r>
              <a:rPr lang="ru-RU" b="1" dirty="0"/>
              <a:t>2) тип системной организации осваиваемых объектов; </a:t>
            </a:r>
          </a:p>
          <a:p>
            <a:r>
              <a:rPr lang="ru-RU" b="1" dirty="0"/>
              <a:t>3) способ философско-методологической рефлексии. </a:t>
            </a:r>
          </a:p>
          <a:p>
            <a:pPr marL="0" indent="0">
              <a:buNone/>
            </a:pPr>
            <a:r>
              <a:rPr lang="ru-RU" dirty="0"/>
              <a:t>На  основании  этих  критериев  он  описывает  следующие  </a:t>
            </a:r>
            <a:r>
              <a:rPr lang="ru-RU" b="1" dirty="0"/>
              <a:t>исторические типы  научной рациональности</a:t>
            </a:r>
            <a:r>
              <a:rPr lang="ru-RU" dirty="0"/>
              <a:t>:  </a:t>
            </a:r>
          </a:p>
          <a:p>
            <a:r>
              <a:rPr lang="ru-RU" b="1" dirty="0"/>
              <a:t>1)  классический  (</a:t>
            </a:r>
            <a:r>
              <a:rPr lang="ru-RU" b="1" dirty="0" err="1"/>
              <a:t>додисциплинарная</a:t>
            </a:r>
            <a:r>
              <a:rPr lang="ru-RU" b="1" dirty="0"/>
              <a:t>  и  дисциплинарная наука); </a:t>
            </a:r>
          </a:p>
          <a:p>
            <a:r>
              <a:rPr lang="ru-RU" b="1" dirty="0"/>
              <a:t>2) неклассический (неклассическая наука); </a:t>
            </a:r>
          </a:p>
          <a:p>
            <a:r>
              <a:rPr lang="ru-RU" b="1" dirty="0"/>
              <a:t>3) </a:t>
            </a:r>
            <a:r>
              <a:rPr lang="ru-RU" b="1" dirty="0" err="1"/>
              <a:t>постнеклассический</a:t>
            </a:r>
            <a:r>
              <a:rPr lang="ru-RU" b="1" dirty="0"/>
              <a:t> (</a:t>
            </a:r>
            <a:r>
              <a:rPr lang="ru-RU" b="1" dirty="0" err="1"/>
              <a:t>постнеклассическая</a:t>
            </a:r>
            <a:r>
              <a:rPr lang="ru-RU" b="1" dirty="0"/>
              <a:t> наука). </a:t>
            </a:r>
          </a:p>
          <a:p>
            <a:pPr marL="0" indent="0">
              <a:buNone/>
            </a:pPr>
            <a:r>
              <a:rPr lang="ru-RU" dirty="0"/>
              <a:t>Главные особенности этих типов: </a:t>
            </a:r>
            <a:endParaRPr lang="ru-RU" b="1" dirty="0"/>
          </a:p>
          <a:p>
            <a:r>
              <a:rPr lang="ru-RU" dirty="0"/>
              <a:t>1) классический тип рациональности предполагает, прежде всего, </a:t>
            </a:r>
            <a:r>
              <a:rPr lang="ru-RU" b="1" dirty="0"/>
              <a:t>принцип объективности</a:t>
            </a:r>
            <a:r>
              <a:rPr lang="ru-RU" dirty="0"/>
              <a:t>: все, что не относится к объекту познания, вынесено за пределы рефлексии; </a:t>
            </a:r>
            <a:endParaRPr lang="ru-RU" b="1" dirty="0"/>
          </a:p>
          <a:p>
            <a:r>
              <a:rPr lang="ru-RU" dirty="0"/>
              <a:t>2)  в  неклассической  науке  уже  осмыслена  </a:t>
            </a:r>
            <a:r>
              <a:rPr lang="ru-RU" b="1" dirty="0"/>
              <a:t>связь  знаний  с  характером средств </a:t>
            </a:r>
            <a:r>
              <a:rPr lang="ru-RU" b="1" dirty="0" err="1"/>
              <a:t>операциональной</a:t>
            </a:r>
            <a:r>
              <a:rPr lang="ru-RU" b="1" dirty="0"/>
              <a:t> деятельности; </a:t>
            </a:r>
          </a:p>
          <a:p>
            <a:r>
              <a:rPr lang="ru-RU" dirty="0"/>
              <a:t>3) в  </a:t>
            </a:r>
            <a:r>
              <a:rPr lang="ru-RU" dirty="0" err="1"/>
              <a:t>постнеклассической</a:t>
            </a:r>
            <a:r>
              <a:rPr lang="ru-RU" dirty="0"/>
              <a:t>  науке  (</a:t>
            </a:r>
            <a:r>
              <a:rPr lang="ru-RU" dirty="0" err="1"/>
              <a:t>постнеклассической</a:t>
            </a:r>
            <a:r>
              <a:rPr lang="ru-RU" dirty="0"/>
              <a:t>  рациональности) учтена </a:t>
            </a:r>
            <a:r>
              <a:rPr lang="ru-RU" b="1" dirty="0"/>
              <a:t>соотнесенность получаемых знаний со средствами познавательной деятельности и ценностно-целевыми структурами</a:t>
            </a:r>
            <a:r>
              <a:rPr lang="ru-RU" dirty="0"/>
              <a:t>. </a:t>
            </a:r>
            <a:endParaRPr lang="ru-RU" b="1" dirty="0"/>
          </a:p>
          <a:p>
            <a:endParaRPr lang="ru-RU" dirty="0"/>
          </a:p>
        </p:txBody>
      </p:sp>
    </p:spTree>
    <p:extLst>
      <p:ext uri="{BB962C8B-B14F-4D97-AF65-F5344CB8AC3E}">
        <p14:creationId xmlns:p14="http://schemas.microsoft.com/office/powerpoint/2010/main" val="1575623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9258EE-2A61-4000-9DEB-E05B03236817}"/>
              </a:ext>
            </a:extLst>
          </p:cNvPr>
          <p:cNvSpPr>
            <a:spLocks noGrp="1"/>
          </p:cNvSpPr>
          <p:nvPr>
            <p:ph type="title"/>
          </p:nvPr>
        </p:nvSpPr>
        <p:spPr/>
        <p:txBody>
          <a:bodyPr>
            <a:normAutofit fontScale="90000"/>
          </a:bodyPr>
          <a:lstStyle/>
          <a:p>
            <a:r>
              <a:rPr lang="ru-RU" dirty="0"/>
              <a:t>ТИПЫ НАУЧНОЙ РАЦИОНАЛЬНОСТИ</a:t>
            </a:r>
          </a:p>
        </p:txBody>
      </p:sp>
      <p:sp>
        <p:nvSpPr>
          <p:cNvPr id="3" name="Объект 2">
            <a:extLst>
              <a:ext uri="{FF2B5EF4-FFF2-40B4-BE49-F238E27FC236}">
                <a16:creationId xmlns:a16="http://schemas.microsoft.com/office/drawing/2014/main" id="{8874F5BF-5592-4296-BD31-2E648CDC1242}"/>
              </a:ext>
            </a:extLst>
          </p:cNvPr>
          <p:cNvSpPr>
            <a:spLocks noGrp="1"/>
          </p:cNvSpPr>
          <p:nvPr>
            <p:ph idx="1"/>
          </p:nvPr>
        </p:nvSpPr>
        <p:spPr>
          <a:xfrm>
            <a:off x="0" y="1080654"/>
            <a:ext cx="12192000" cy="5777345"/>
          </a:xfrm>
        </p:spPr>
        <p:txBody>
          <a:bodyPr>
            <a:noAutofit/>
          </a:bodyPr>
          <a:lstStyle/>
          <a:p>
            <a:pPr marL="0" indent="0">
              <a:buNone/>
            </a:pPr>
            <a:r>
              <a:rPr lang="ru-RU" sz="1700" dirty="0"/>
              <a:t>Современная, дисциплинарно организованная наука, различает </a:t>
            </a:r>
            <a:r>
              <a:rPr lang="ru-RU" sz="1700" b="1" dirty="0"/>
              <a:t>три типа научной рациональности</a:t>
            </a:r>
            <a:r>
              <a:rPr lang="ru-RU" sz="1700" dirty="0"/>
              <a:t>. </a:t>
            </a:r>
          </a:p>
          <a:p>
            <a:r>
              <a:rPr lang="ru-RU" sz="1700" dirty="0"/>
              <a:t>Первая – это </a:t>
            </a:r>
            <a:r>
              <a:rPr lang="ru-RU" sz="1700" b="1" dirty="0"/>
              <a:t>классическая рациональность</a:t>
            </a:r>
            <a:r>
              <a:rPr lang="ru-RU" sz="1700" dirty="0"/>
              <a:t>: механика и ее парадигмы. </a:t>
            </a:r>
          </a:p>
          <a:p>
            <a:r>
              <a:rPr lang="ru-RU" sz="1700" dirty="0"/>
              <a:t>Вторая – </a:t>
            </a:r>
            <a:r>
              <a:rPr lang="ru-RU" sz="1700" b="1" dirty="0"/>
              <a:t>неклассическая рациональность</a:t>
            </a:r>
            <a:r>
              <a:rPr lang="ru-RU" sz="1700" dirty="0"/>
              <a:t> </a:t>
            </a:r>
          </a:p>
          <a:p>
            <a:r>
              <a:rPr lang="ru-RU" sz="1700" dirty="0"/>
              <a:t>третий тип рождается сейчас - </a:t>
            </a:r>
            <a:r>
              <a:rPr lang="ru-RU" sz="1700" b="1" dirty="0" err="1"/>
              <a:t>постнеклассический</a:t>
            </a:r>
            <a:r>
              <a:rPr lang="ru-RU" sz="1700" dirty="0"/>
              <a:t>. </a:t>
            </a:r>
          </a:p>
          <a:p>
            <a:r>
              <a:rPr lang="ru-RU" sz="1700" dirty="0"/>
              <a:t>Итак, </a:t>
            </a:r>
            <a:r>
              <a:rPr lang="ru-RU" sz="1700" b="1" dirty="0"/>
              <a:t>деятельность и объект</a:t>
            </a:r>
            <a:r>
              <a:rPr lang="ru-RU" sz="1700" dirty="0"/>
              <a:t>. Объект всегда рассматривается через деятельность. А деятельность предполагает </a:t>
            </a:r>
            <a:r>
              <a:rPr lang="ru-RU" sz="1700" b="1" dirty="0"/>
              <a:t>субъекта с его </a:t>
            </a:r>
            <a:r>
              <a:rPr lang="ru-RU" sz="1700" b="1" dirty="0" err="1"/>
              <a:t>внутринаучными</a:t>
            </a:r>
            <a:r>
              <a:rPr lang="ru-RU" sz="1700" b="1" dirty="0"/>
              <a:t> ценностями и целями</a:t>
            </a:r>
            <a:r>
              <a:rPr lang="ru-RU" sz="1700" dirty="0"/>
              <a:t>. Эти ценности и цели говорят: ищи истину, наращивай истинное знание. Отсюда два этических запрета: запрет на искажение истины и запрет на плагиат. </a:t>
            </a:r>
          </a:p>
          <a:p>
            <a:r>
              <a:rPr lang="ru-RU" sz="1700" dirty="0"/>
              <a:t>Это первое – субъект с его ценностями и целями. </a:t>
            </a:r>
          </a:p>
          <a:p>
            <a:r>
              <a:rPr lang="ru-RU" sz="1700" dirty="0"/>
              <a:t>Затем – средства деятельности и операции. Это то, с помощью чего осваивается объект. </a:t>
            </a:r>
          </a:p>
          <a:p>
            <a:r>
              <a:rPr lang="ru-RU" sz="1700" dirty="0"/>
              <a:t>И, наконец, сам объект. Складывается ряд – </a:t>
            </a:r>
            <a:r>
              <a:rPr lang="ru-RU" sz="1700" b="1" dirty="0"/>
              <a:t>СУБЪЕКТ, СРЕДСТВА/ОПЕРАЦИИ И ОБЪЕКТ</a:t>
            </a:r>
            <a:r>
              <a:rPr lang="ru-RU" sz="1700" dirty="0"/>
              <a:t>, как то, что преобразуется в некий продукт, из одного состояния с помощью операций и деятельности переводится в другое. </a:t>
            </a:r>
          </a:p>
          <a:p>
            <a:r>
              <a:rPr lang="ru-RU" sz="1700" dirty="0"/>
              <a:t>Классика брала только </a:t>
            </a:r>
            <a:r>
              <a:rPr lang="ru-RU" sz="1700" b="1" dirty="0"/>
              <a:t>объект,</a:t>
            </a:r>
            <a:r>
              <a:rPr lang="ru-RU" sz="1700" dirty="0"/>
              <a:t> а все остальное выносила за скобки. </a:t>
            </a:r>
          </a:p>
          <a:p>
            <a:r>
              <a:rPr lang="ru-RU" sz="1700" dirty="0" err="1"/>
              <a:t>Неклассика</a:t>
            </a:r>
            <a:r>
              <a:rPr lang="ru-RU" sz="1700" dirty="0"/>
              <a:t> взяла </a:t>
            </a:r>
            <a:r>
              <a:rPr lang="ru-RU" sz="1700" b="1" dirty="0"/>
              <a:t>средства и объект</a:t>
            </a:r>
            <a:r>
              <a:rPr lang="ru-RU" sz="1700" dirty="0"/>
              <a:t>, отношение объекта к средствам, и сказала, что условием получения истины является четко осознание, рефлексия над средствами и операциями деятельности. </a:t>
            </a:r>
          </a:p>
          <a:p>
            <a:r>
              <a:rPr lang="ru-RU" sz="1700" dirty="0" err="1"/>
              <a:t>постнеклассика</a:t>
            </a:r>
            <a:r>
              <a:rPr lang="ru-RU" sz="1700" dirty="0"/>
              <a:t> говорит, что этого мало, что еще нужно </a:t>
            </a:r>
            <a:r>
              <a:rPr lang="ru-RU" sz="1700" b="1" dirty="0"/>
              <a:t>ценности науки связать с социальными ценностями и целями, с гуманистическими идеалами</a:t>
            </a:r>
            <a:r>
              <a:rPr lang="ru-RU" sz="1700" dirty="0"/>
              <a:t>, что не всякая установка на поиск истины проходит.</a:t>
            </a:r>
          </a:p>
        </p:txBody>
      </p:sp>
    </p:spTree>
    <p:extLst>
      <p:ext uri="{BB962C8B-B14F-4D97-AF65-F5344CB8AC3E}">
        <p14:creationId xmlns:p14="http://schemas.microsoft.com/office/powerpoint/2010/main" val="3690791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D862F2-75A3-464F-916E-636DD163CD35}"/>
              </a:ext>
            </a:extLst>
          </p:cNvPr>
          <p:cNvSpPr>
            <a:spLocks noGrp="1"/>
          </p:cNvSpPr>
          <p:nvPr>
            <p:ph type="title"/>
          </p:nvPr>
        </p:nvSpPr>
        <p:spPr>
          <a:xfrm>
            <a:off x="1" y="396674"/>
            <a:ext cx="11516496" cy="823785"/>
          </a:xfrm>
        </p:spPr>
        <p:txBody>
          <a:bodyPr>
            <a:normAutofit fontScale="90000"/>
          </a:bodyPr>
          <a:lstStyle/>
          <a:p>
            <a:r>
              <a:rPr lang="ru-RU" sz="3600" dirty="0">
                <a:latin typeface="Arial Black" panose="020B0A04020102020204" pitchFamily="34" charset="0"/>
              </a:rPr>
              <a:t>Классический тип научной рациональности (XVI в. – </a:t>
            </a:r>
            <a:r>
              <a:rPr lang="ru-RU" sz="3600" cap="none" dirty="0">
                <a:latin typeface="Arial Black" panose="020B0A04020102020204" pitchFamily="34" charset="0"/>
              </a:rPr>
              <a:t>пер. пол</a:t>
            </a:r>
            <a:r>
              <a:rPr lang="ru-RU" sz="3600" dirty="0">
                <a:latin typeface="Arial Black" panose="020B0A04020102020204" pitchFamily="34" charset="0"/>
              </a:rPr>
              <a:t>. XIX в.)</a:t>
            </a:r>
            <a:endParaRPr lang="ru-RU" dirty="0"/>
          </a:p>
        </p:txBody>
      </p:sp>
      <p:sp>
        <p:nvSpPr>
          <p:cNvPr id="3" name="Объект 2">
            <a:extLst>
              <a:ext uri="{FF2B5EF4-FFF2-40B4-BE49-F238E27FC236}">
                <a16:creationId xmlns:a16="http://schemas.microsoft.com/office/drawing/2014/main" id="{B0296184-7C2B-426B-80F3-4E3843ABFDE3}"/>
              </a:ext>
            </a:extLst>
          </p:cNvPr>
          <p:cNvSpPr>
            <a:spLocks noGrp="1"/>
          </p:cNvSpPr>
          <p:nvPr>
            <p:ph idx="1"/>
          </p:nvPr>
        </p:nvSpPr>
        <p:spPr>
          <a:xfrm>
            <a:off x="0" y="1551709"/>
            <a:ext cx="12192000" cy="4821118"/>
          </a:xfrm>
        </p:spPr>
        <p:txBody>
          <a:bodyPr>
            <a:normAutofit fontScale="92500" lnSpcReduction="20000"/>
          </a:bodyPr>
          <a:lstStyle/>
          <a:p>
            <a:pPr algn="just"/>
            <a:r>
              <a:rPr lang="ru-RU" b="1" dirty="0">
                <a:latin typeface="Times New Roman" panose="02020603050405020304" pitchFamily="18" charset="0"/>
                <a:cs typeface="Times New Roman" panose="02020603050405020304" pitchFamily="18" charset="0"/>
              </a:rPr>
              <a:t>Классический тип научной рациональности (XVI в. – пер. пол. XIX в.),</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соответствует классической науке в двух её состояниях – </a:t>
            </a:r>
            <a:r>
              <a:rPr lang="ru-RU" dirty="0" err="1">
                <a:latin typeface="Times New Roman" panose="02020603050405020304" pitchFamily="18" charset="0"/>
                <a:cs typeface="Times New Roman" panose="02020603050405020304" pitchFamily="18" charset="0"/>
              </a:rPr>
              <a:t>додисциплинарном</a:t>
            </a:r>
            <a:r>
              <a:rPr lang="ru-RU" dirty="0">
                <a:latin typeface="Times New Roman" panose="02020603050405020304" pitchFamily="18" charset="0"/>
                <a:cs typeface="Times New Roman" panose="02020603050405020304" pitchFamily="18" charset="0"/>
              </a:rPr>
              <a:t> и дисциплинарно организованном. Основными объектами исследования являются простые системы как </a:t>
            </a:r>
            <a:r>
              <a:rPr lang="ru-RU" dirty="0" err="1">
                <a:latin typeface="Times New Roman" panose="02020603050405020304" pitchFamily="18" charset="0"/>
                <a:cs typeface="Times New Roman" panose="02020603050405020304" pitchFamily="18" charset="0"/>
              </a:rPr>
              <a:t>самотождественные</a:t>
            </a:r>
            <a:r>
              <a:rPr lang="ru-RU" dirty="0">
                <a:latin typeface="Times New Roman" panose="02020603050405020304" pitchFamily="18" charset="0"/>
                <a:cs typeface="Times New Roman" panose="02020603050405020304" pitchFamily="18" charset="0"/>
              </a:rPr>
              <a:t> вещи или тела. Исследователь </a:t>
            </a:r>
            <a:r>
              <a:rPr lang="ru-RU" dirty="0" err="1">
                <a:latin typeface="Times New Roman" panose="02020603050405020304" pitchFamily="18" charset="0"/>
                <a:cs typeface="Times New Roman" panose="02020603050405020304" pitchFamily="18" charset="0"/>
              </a:rPr>
              <a:t>дистанцирован</a:t>
            </a:r>
            <a:r>
              <a:rPr lang="ru-RU" dirty="0">
                <a:latin typeface="Times New Roman" panose="02020603050405020304" pitchFamily="18" charset="0"/>
                <a:cs typeface="Times New Roman" panose="02020603050405020304" pitchFamily="18" charset="0"/>
              </a:rPr>
              <a:t> от объекта. Его внимание центрируется на  объекте, который тождественен сам себе. Считается, что часть (элемент) внутри целого и вне его обладает одними и теми же свойствами. Соотношение вещи и процесса: вещь (тело) рассматривается как нечто первичное по отношению к процессу, а процесс трактуется как воздействие одной вещи на другую. Причинность всегда имеет следствия. Пространство и время рассматриваются как нечто внешнее по отношению к системе (объекту).</a:t>
            </a:r>
          </a:p>
          <a:p>
            <a:pPr algn="just"/>
            <a:r>
              <a:rPr lang="ru-RU" dirty="0">
                <a:latin typeface="Times New Roman" panose="02020603050405020304" pitchFamily="18" charset="0"/>
                <a:cs typeface="Times New Roman" panose="02020603050405020304" pitchFamily="18" charset="0"/>
              </a:rPr>
              <a:t>Состояние движения объектов никак не сказывается на характеристиках пространства и времени. Идеалы и нормы исследования определяются механической картиной мира.</a:t>
            </a:r>
          </a:p>
          <a:p>
            <a:pPr algn="just">
              <a:lnSpc>
                <a:spcPct val="120000"/>
              </a:lnSpc>
            </a:pPr>
            <a:r>
              <a:rPr lang="ru-RU" b="1" dirty="0">
                <a:latin typeface="Times New Roman" panose="02020603050405020304" pitchFamily="18" charset="0"/>
                <a:cs typeface="Times New Roman" panose="02020603050405020304" pitchFamily="18" charset="0"/>
              </a:rPr>
              <a:t>Черты классической рациональности</a:t>
            </a:r>
            <a:r>
              <a:rPr lang="ru-RU" dirty="0">
                <a:latin typeface="Times New Roman" panose="02020603050405020304" pitchFamily="18" charset="0"/>
                <a:cs typeface="Times New Roman" panose="02020603050405020304" pitchFamily="18" charset="0"/>
              </a:rPr>
              <a:t>:</a:t>
            </a:r>
          </a:p>
          <a:p>
            <a:pPr algn="just">
              <a:lnSpc>
                <a:spcPct val="120000"/>
              </a:lnSpc>
            </a:pPr>
            <a:r>
              <a:rPr lang="ru-RU" dirty="0">
                <a:latin typeface="Times New Roman" panose="02020603050405020304" pitchFamily="18" charset="0"/>
                <a:cs typeface="Times New Roman" panose="02020603050405020304" pitchFamily="18" charset="0"/>
              </a:rPr>
              <a:t>1) объективность; 2) элиминирование всего, относящегося к субъекту, средствам и операциям его деятельности; 3) рассмотрение целей и ценностей науки как доминирующих  мировоззренческих установок и ценностных ориентаций; 4) представление о мире как о бесконечном абсолютном пространстве, имеющем три измерения и протекающем в абсолютном времени; 5) редукционизм – сведение всего сложного к простому и неделимому; 6) социальная нейтральность науки; 7) вера в авторитет разума, способного постигнуть порядок природы; 8) фундаментализм как уверенность в том, что всякое («подлинное») знание может и должно найти со временем абсолютно твердые и неизменные основания; 9) </a:t>
            </a:r>
            <a:r>
              <a:rPr lang="ru-RU" dirty="0" err="1">
                <a:latin typeface="Times New Roman" panose="02020603050405020304" pitchFamily="18" charset="0"/>
                <a:cs typeface="Times New Roman" panose="02020603050405020304" pitchFamily="18" charset="0"/>
              </a:rPr>
              <a:t>кумулятивность</a:t>
            </a:r>
            <a:r>
              <a:rPr lang="ru-RU" dirty="0">
                <a:latin typeface="Times New Roman" panose="02020603050405020304" pitchFamily="18" charset="0"/>
                <a:cs typeface="Times New Roman" panose="02020603050405020304" pitchFamily="18" charset="0"/>
              </a:rPr>
              <a:t> – последовательность, линейность развития с однозначной причинностью. Прошлое изначально определяет настоящее, а настоящее – будущее.</a:t>
            </a:r>
          </a:p>
          <a:p>
            <a:endParaRPr lang="ru-RU" dirty="0"/>
          </a:p>
        </p:txBody>
      </p:sp>
    </p:spTree>
    <p:extLst>
      <p:ext uri="{BB962C8B-B14F-4D97-AF65-F5344CB8AC3E}">
        <p14:creationId xmlns:p14="http://schemas.microsoft.com/office/powerpoint/2010/main" val="126982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AF92FD-27A7-4844-928D-AA78901C4A4A}"/>
              </a:ext>
            </a:extLst>
          </p:cNvPr>
          <p:cNvSpPr>
            <a:spLocks noGrp="1"/>
          </p:cNvSpPr>
          <p:nvPr>
            <p:ph type="title"/>
          </p:nvPr>
        </p:nvSpPr>
        <p:spPr>
          <a:xfrm>
            <a:off x="0" y="396674"/>
            <a:ext cx="11044053" cy="823785"/>
          </a:xfrm>
        </p:spPr>
        <p:txBody>
          <a:bodyPr>
            <a:normAutofit fontScale="90000"/>
          </a:bodyPr>
          <a:lstStyle/>
          <a:p>
            <a:r>
              <a:rPr lang="ru-RU" sz="3600" dirty="0">
                <a:latin typeface="Arial Black" panose="020B0A04020102020204" pitchFamily="34" charset="0"/>
              </a:rPr>
              <a:t>Неклассический тип рациональности (20 – 30 гг. ХХ в. – пер. пол. ХХ в.) </a:t>
            </a:r>
            <a:endParaRPr lang="ru-RU" dirty="0"/>
          </a:p>
        </p:txBody>
      </p:sp>
      <p:sp>
        <p:nvSpPr>
          <p:cNvPr id="3" name="Объект 2">
            <a:extLst>
              <a:ext uri="{FF2B5EF4-FFF2-40B4-BE49-F238E27FC236}">
                <a16:creationId xmlns:a16="http://schemas.microsoft.com/office/drawing/2014/main" id="{5CFEE298-CE57-481A-B411-88531E73A444}"/>
              </a:ext>
            </a:extLst>
          </p:cNvPr>
          <p:cNvSpPr>
            <a:spLocks noGrp="1"/>
          </p:cNvSpPr>
          <p:nvPr>
            <p:ph idx="1"/>
          </p:nvPr>
        </p:nvSpPr>
        <p:spPr>
          <a:xfrm>
            <a:off x="0" y="1482436"/>
            <a:ext cx="12192000" cy="5375563"/>
          </a:xfrm>
        </p:spPr>
        <p:txBody>
          <a:bodyPr>
            <a:normAutofit fontScale="92500" lnSpcReduction="20000"/>
          </a:bodyPr>
          <a:lstStyle/>
          <a:p>
            <a:pPr marL="0" indent="0">
              <a:buNone/>
            </a:pPr>
            <a:r>
              <a:rPr lang="ru-RU" dirty="0"/>
              <a:t>учитывает связи между знаниями об объекте и характером средств и операций деятельности. Экспликация этих связей рассматривается в качестве условий объективного описания и объяснения мира. Связи между </a:t>
            </a:r>
            <a:r>
              <a:rPr lang="ru-RU" dirty="0" err="1"/>
              <a:t>внутринаучными</a:t>
            </a:r>
            <a:r>
              <a:rPr lang="ru-RU" dirty="0"/>
              <a:t> социальными ценностями и целями имплицитно определяют характер знаний (определяют, что именно и каким способом мы выделяем и осмысливаем в мире).</a:t>
            </a:r>
          </a:p>
          <a:p>
            <a:r>
              <a:rPr lang="ru-RU" b="1" dirty="0"/>
              <a:t>Черты неклассической рациональности</a:t>
            </a:r>
            <a:r>
              <a:rPr lang="ru-RU" dirty="0"/>
              <a:t>:</a:t>
            </a:r>
          </a:p>
          <a:p>
            <a:r>
              <a:rPr lang="ru-RU" dirty="0"/>
              <a:t>1) принцип наблюдаемости: объектом науки становится само наблюдение. Субъект познания рассматривается в непосредственной связи со средствами познавательной деятельности и самим объектом познания;</a:t>
            </a:r>
          </a:p>
          <a:p>
            <a:r>
              <a:rPr lang="ru-RU" dirty="0"/>
              <a:t>2) корреляция между постулатами науки и характеристиками метода, посредством которого осваивается объект;</a:t>
            </a:r>
          </a:p>
          <a:p>
            <a:r>
              <a:rPr lang="ru-RU" dirty="0"/>
              <a:t>3) системность: новый образ объекта, рассматриваемый как сложная система, несводимость состояний целого к сумме состояний его частей;</a:t>
            </a:r>
          </a:p>
          <a:p>
            <a:r>
              <a:rPr lang="ru-RU" dirty="0"/>
              <a:t>4) относительность истинности теорий и картины природы;</a:t>
            </a:r>
          </a:p>
          <a:p>
            <a:r>
              <a:rPr lang="ru-RU" dirty="0"/>
              <a:t>5) расширение поля исследуемых объектов;</a:t>
            </a:r>
          </a:p>
          <a:p>
            <a:r>
              <a:rPr lang="ru-RU" dirty="0"/>
              <a:t>6) исследование сложно организованных систем;</a:t>
            </a:r>
          </a:p>
          <a:p>
            <a:r>
              <a:rPr lang="ru-RU" dirty="0"/>
              <a:t>7) важную роль при описании динамики системы начинают играть категории случайности, возможности и действительности;</a:t>
            </a:r>
          </a:p>
          <a:p>
            <a:r>
              <a:rPr lang="ru-RU" dirty="0"/>
              <a:t>8) объект познания понимается не как тело, а как процесс, воспроизводящий устойчивые состояния; материя не инертное начало, которое можно заставить изменяться лишь извне, а начало активное, содержащее свою активность и закон (форму) этой активности внутри самой себя;</a:t>
            </a:r>
          </a:p>
          <a:p>
            <a:r>
              <a:rPr lang="ru-RU" dirty="0"/>
              <a:t>9) институционализация науки.</a:t>
            </a:r>
          </a:p>
          <a:p>
            <a:endParaRPr lang="ru-RU" dirty="0"/>
          </a:p>
        </p:txBody>
      </p:sp>
    </p:spTree>
    <p:extLst>
      <p:ext uri="{BB962C8B-B14F-4D97-AF65-F5344CB8AC3E}">
        <p14:creationId xmlns:p14="http://schemas.microsoft.com/office/powerpoint/2010/main" val="1659500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346374-691A-4477-85EE-379315BD156D}"/>
              </a:ext>
            </a:extLst>
          </p:cNvPr>
          <p:cNvSpPr>
            <a:spLocks noGrp="1"/>
          </p:cNvSpPr>
          <p:nvPr>
            <p:ph type="title"/>
          </p:nvPr>
        </p:nvSpPr>
        <p:spPr>
          <a:xfrm>
            <a:off x="0" y="396674"/>
            <a:ext cx="10750377" cy="823785"/>
          </a:xfrm>
        </p:spPr>
        <p:txBody>
          <a:bodyPr>
            <a:normAutofit fontScale="90000"/>
          </a:bodyPr>
          <a:lstStyle/>
          <a:p>
            <a:r>
              <a:rPr lang="ru-RU" sz="3600" dirty="0" err="1">
                <a:latin typeface="Arial Black" panose="020B0A04020102020204" pitchFamily="34" charset="0"/>
              </a:rPr>
              <a:t>Постнеклассическая</a:t>
            </a:r>
            <a:r>
              <a:rPr lang="ru-RU" sz="3600" dirty="0">
                <a:latin typeface="Arial Black" panose="020B0A04020102020204" pitchFamily="34" charset="0"/>
              </a:rPr>
              <a:t> рациональность</a:t>
            </a:r>
            <a:r>
              <a:rPr lang="ru-RU" sz="3600" dirty="0"/>
              <a:t> </a:t>
            </a:r>
            <a:r>
              <a:rPr lang="ru-RU" sz="3600" dirty="0">
                <a:latin typeface="Arial Black" panose="020B0A04020102020204" pitchFamily="34" charset="0"/>
              </a:rPr>
              <a:t>(</a:t>
            </a:r>
            <a:r>
              <a:rPr lang="ru-RU" sz="3600" b="0" cap="none" dirty="0">
                <a:latin typeface="Arial Black" panose="020B0A04020102020204" pitchFamily="34" charset="0"/>
              </a:rPr>
              <a:t>посл. треть </a:t>
            </a:r>
            <a:r>
              <a:rPr lang="ru-RU" sz="3600" dirty="0">
                <a:latin typeface="Arial Black" panose="020B0A04020102020204" pitchFamily="34" charset="0"/>
              </a:rPr>
              <a:t>ХХ в. – </a:t>
            </a:r>
            <a:r>
              <a:rPr lang="ru-RU" sz="3600" cap="none" dirty="0">
                <a:latin typeface="Arial Black" panose="020B0A04020102020204" pitchFamily="34" charset="0"/>
              </a:rPr>
              <a:t>н. время</a:t>
            </a:r>
            <a:r>
              <a:rPr lang="ru-RU" sz="3600" dirty="0">
                <a:latin typeface="Arial Black" panose="020B0A04020102020204" pitchFamily="34" charset="0"/>
              </a:rPr>
              <a:t>)</a:t>
            </a:r>
            <a:endParaRPr lang="ru-RU" dirty="0"/>
          </a:p>
        </p:txBody>
      </p:sp>
      <p:sp>
        <p:nvSpPr>
          <p:cNvPr id="3" name="Объект 2">
            <a:extLst>
              <a:ext uri="{FF2B5EF4-FFF2-40B4-BE49-F238E27FC236}">
                <a16:creationId xmlns:a16="http://schemas.microsoft.com/office/drawing/2014/main" id="{D472AB42-53E4-4EDB-BF21-02C3E147D575}"/>
              </a:ext>
            </a:extLst>
          </p:cNvPr>
          <p:cNvSpPr>
            <a:spLocks noGrp="1"/>
          </p:cNvSpPr>
          <p:nvPr>
            <p:ph idx="1"/>
          </p:nvPr>
        </p:nvSpPr>
        <p:spPr>
          <a:xfrm>
            <a:off x="152400" y="1825625"/>
            <a:ext cx="11729852" cy="4547202"/>
          </a:xfrm>
        </p:spPr>
        <p:txBody>
          <a:bodyPr/>
          <a:lstStyle/>
          <a:p>
            <a:pPr algn="just"/>
            <a:r>
              <a:rPr lang="ru-RU" sz="2000" dirty="0"/>
              <a:t>В.С. Стёпин в коллективной монографии «</a:t>
            </a:r>
            <a:r>
              <a:rPr lang="ru-RU" sz="2000" dirty="0" err="1"/>
              <a:t>Постнеклассическая</a:t>
            </a:r>
            <a:r>
              <a:rPr lang="ru-RU" sz="2000" dirty="0"/>
              <a:t> методология: становление, развитие, принципы, перспективы» предлагает идею выделения особого </a:t>
            </a:r>
            <a:r>
              <a:rPr lang="ru-RU" sz="2000" dirty="0" err="1"/>
              <a:t>постнеклассического</a:t>
            </a:r>
            <a:r>
              <a:rPr lang="ru-RU" sz="2000" dirty="0"/>
              <a:t> периода в качестве ответа на  осознание  ограниченности  возможности  не  только  классической,  но  и  не-классической научной методологии в контексте исследования сложных систем. Ведь если системы, называемые «простыми», или «малыми», могут быть адекватно изучены в рамках какой-либо отдельной науки, то саморегулирующиеся и тем более саморазвивающиеся «сложные» («большие») системы требуют для своего  изучения  «ресурсы  междисциплинарных  и  </a:t>
            </a:r>
            <a:r>
              <a:rPr lang="ru-RU" sz="2000" dirty="0" err="1"/>
              <a:t>трансдисциплинарных</a:t>
            </a:r>
            <a:r>
              <a:rPr lang="ru-RU" sz="2000" dirty="0"/>
              <a:t>  подходов, неклассических и </a:t>
            </a:r>
            <a:r>
              <a:rPr lang="ru-RU" sz="2000" dirty="0" err="1"/>
              <a:t>постнеклассических</a:t>
            </a:r>
            <a:r>
              <a:rPr lang="ru-RU" sz="2000" dirty="0"/>
              <a:t> методологий».</a:t>
            </a:r>
            <a:endParaRPr lang="ru-RU" sz="2000" b="1" dirty="0"/>
          </a:p>
          <a:p>
            <a:pPr algn="just"/>
            <a:r>
              <a:rPr lang="ru-RU" sz="2000" dirty="0"/>
              <a:t>Не  менее  важно  отметить,  что,  согласно  мысли  В.  С.  Стёпина,  в  рамках </a:t>
            </a:r>
            <a:r>
              <a:rPr lang="ru-RU" sz="2000" dirty="0" err="1"/>
              <a:t>постнеклассической</a:t>
            </a:r>
            <a:r>
              <a:rPr lang="ru-RU" sz="2000" dirty="0"/>
              <a:t> научной рациональности произошло осознание необходимости учёта того факта, что любое знание, в т.ч. и научное, соотнесено (со средствами и/или методами познавательной  деятельности)  и  ценностно-целевыми  структурами. </a:t>
            </a:r>
            <a:endParaRPr lang="ru-RU" sz="2000" b="1" dirty="0"/>
          </a:p>
          <a:p>
            <a:endParaRPr lang="ru-RU" dirty="0"/>
          </a:p>
        </p:txBody>
      </p:sp>
    </p:spTree>
    <p:extLst>
      <p:ext uri="{BB962C8B-B14F-4D97-AF65-F5344CB8AC3E}">
        <p14:creationId xmlns:p14="http://schemas.microsoft.com/office/powerpoint/2010/main" val="2642332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104825D8-DAD9-49D2-9C3E-21E1BCFECE58}"/>
              </a:ext>
            </a:extLst>
          </p:cNvPr>
          <p:cNvGraphicFramePr>
            <a:graphicFrameLocks noGrp="1"/>
          </p:cNvGraphicFramePr>
          <p:nvPr>
            <p:extLst>
              <p:ext uri="{D42A27DB-BD31-4B8C-83A1-F6EECF244321}">
                <p14:modId xmlns:p14="http://schemas.microsoft.com/office/powerpoint/2010/main" val="4245000507"/>
              </p:ext>
            </p:extLst>
          </p:nvPr>
        </p:nvGraphicFramePr>
        <p:xfrm>
          <a:off x="0" y="2"/>
          <a:ext cx="12192000" cy="6857998"/>
        </p:xfrm>
        <a:graphic>
          <a:graphicData uri="http://schemas.openxmlformats.org/drawingml/2006/table">
            <a:tbl>
              <a:tblPr firstRow="1" bandRow="1"/>
              <a:tblGrid>
                <a:gridCol w="3472405">
                  <a:extLst>
                    <a:ext uri="{9D8B030D-6E8A-4147-A177-3AD203B41FA5}">
                      <a16:colId xmlns:a16="http://schemas.microsoft.com/office/drawing/2014/main" val="5616440"/>
                    </a:ext>
                  </a:extLst>
                </a:gridCol>
                <a:gridCol w="1954836">
                  <a:extLst>
                    <a:ext uri="{9D8B030D-6E8A-4147-A177-3AD203B41FA5}">
                      <a16:colId xmlns:a16="http://schemas.microsoft.com/office/drawing/2014/main" val="3626593465"/>
                    </a:ext>
                  </a:extLst>
                </a:gridCol>
                <a:gridCol w="3716759">
                  <a:extLst>
                    <a:ext uri="{9D8B030D-6E8A-4147-A177-3AD203B41FA5}">
                      <a16:colId xmlns:a16="http://schemas.microsoft.com/office/drawing/2014/main" val="3717174473"/>
                    </a:ext>
                  </a:extLst>
                </a:gridCol>
                <a:gridCol w="3048000">
                  <a:extLst>
                    <a:ext uri="{9D8B030D-6E8A-4147-A177-3AD203B41FA5}">
                      <a16:colId xmlns:a16="http://schemas.microsoft.com/office/drawing/2014/main" val="2737106278"/>
                    </a:ext>
                  </a:extLst>
                </a:gridCol>
              </a:tblGrid>
              <a:tr h="1971212">
                <a:tc>
                  <a:txBody>
                    <a:bodyPr/>
                    <a:lstStyle>
                      <a:lvl1pPr marL="0" algn="l" defTabSz="914400" rtl="0" eaLnBrk="1" latinLnBrk="0" hangingPunct="1">
                        <a:defRPr sz="1800" b="1" kern="1200">
                          <a:solidFill>
                            <a:schemeClr val="lt1"/>
                          </a:solidFill>
                          <a:latin typeface="Corbel"/>
                        </a:defRPr>
                      </a:lvl1pPr>
                      <a:lvl2pPr marL="457200" algn="l" defTabSz="914400" rtl="0" eaLnBrk="1" latinLnBrk="0" hangingPunct="1">
                        <a:defRPr sz="1800" b="1" kern="1200">
                          <a:solidFill>
                            <a:schemeClr val="lt1"/>
                          </a:solidFill>
                          <a:latin typeface="Corbel"/>
                        </a:defRPr>
                      </a:lvl2pPr>
                      <a:lvl3pPr marL="914400" algn="l" defTabSz="914400" rtl="0" eaLnBrk="1" latinLnBrk="0" hangingPunct="1">
                        <a:defRPr sz="1800" b="1" kern="1200">
                          <a:solidFill>
                            <a:schemeClr val="lt1"/>
                          </a:solidFill>
                          <a:latin typeface="Corbel"/>
                        </a:defRPr>
                      </a:lvl3pPr>
                      <a:lvl4pPr marL="1371600" algn="l" defTabSz="914400" rtl="0" eaLnBrk="1" latinLnBrk="0" hangingPunct="1">
                        <a:defRPr sz="1800" b="1" kern="1200">
                          <a:solidFill>
                            <a:schemeClr val="lt1"/>
                          </a:solidFill>
                          <a:latin typeface="Corbel"/>
                        </a:defRPr>
                      </a:lvl4pPr>
                      <a:lvl5pPr marL="1828800" algn="l" defTabSz="914400" rtl="0" eaLnBrk="1" latinLnBrk="0" hangingPunct="1">
                        <a:defRPr sz="1800" b="1" kern="1200">
                          <a:solidFill>
                            <a:schemeClr val="lt1"/>
                          </a:solidFill>
                          <a:latin typeface="Corbel"/>
                        </a:defRPr>
                      </a:lvl5pPr>
                      <a:lvl6pPr marL="2286000" algn="l" defTabSz="914400" rtl="0" eaLnBrk="1" latinLnBrk="0" hangingPunct="1">
                        <a:defRPr sz="1800" b="1" kern="1200">
                          <a:solidFill>
                            <a:schemeClr val="lt1"/>
                          </a:solidFill>
                          <a:latin typeface="Corbel"/>
                        </a:defRPr>
                      </a:lvl6pPr>
                      <a:lvl7pPr marL="2743200" algn="l" defTabSz="914400" rtl="0" eaLnBrk="1" latinLnBrk="0" hangingPunct="1">
                        <a:defRPr sz="1800" b="1" kern="1200">
                          <a:solidFill>
                            <a:schemeClr val="lt1"/>
                          </a:solidFill>
                          <a:latin typeface="Corbel"/>
                        </a:defRPr>
                      </a:lvl7pPr>
                      <a:lvl8pPr marL="3200400" algn="l" defTabSz="914400" rtl="0" eaLnBrk="1" latinLnBrk="0" hangingPunct="1">
                        <a:defRPr sz="1800" b="1" kern="1200">
                          <a:solidFill>
                            <a:schemeClr val="lt1"/>
                          </a:solidFill>
                          <a:latin typeface="Corbel"/>
                        </a:defRPr>
                      </a:lvl8pPr>
                      <a:lvl9pPr marL="3657600" algn="l" defTabSz="914400" rtl="0" eaLnBrk="1" latinLnBrk="0" hangingPunct="1">
                        <a:defRPr sz="1800" b="1" kern="1200">
                          <a:solidFill>
                            <a:schemeClr val="lt1"/>
                          </a:solidFill>
                          <a:latin typeface="Corbel"/>
                        </a:defRPr>
                      </a:lvl9pPr>
                    </a:lstStyle>
                    <a:p>
                      <a:r>
                        <a:rPr lang="ru-RU" sz="2800" dirty="0"/>
                        <a:t>Научная</a:t>
                      </a:r>
                      <a:r>
                        <a:rPr lang="ru-RU" sz="2800" baseline="0" dirty="0"/>
                        <a:t> картина мира</a:t>
                      </a:r>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0AD00"/>
                    </a:solidFill>
                  </a:tcPr>
                </a:tc>
                <a:tc>
                  <a:txBody>
                    <a:bodyPr/>
                    <a:lstStyle>
                      <a:lvl1pPr marL="0" algn="l" defTabSz="914400" rtl="0" eaLnBrk="1" latinLnBrk="0" hangingPunct="1">
                        <a:defRPr sz="1800" b="1" kern="1200">
                          <a:solidFill>
                            <a:schemeClr val="lt1"/>
                          </a:solidFill>
                          <a:latin typeface="Corbel"/>
                        </a:defRPr>
                      </a:lvl1pPr>
                      <a:lvl2pPr marL="457200" algn="l" defTabSz="914400" rtl="0" eaLnBrk="1" latinLnBrk="0" hangingPunct="1">
                        <a:defRPr sz="1800" b="1" kern="1200">
                          <a:solidFill>
                            <a:schemeClr val="lt1"/>
                          </a:solidFill>
                          <a:latin typeface="Corbel"/>
                        </a:defRPr>
                      </a:lvl2pPr>
                      <a:lvl3pPr marL="914400" algn="l" defTabSz="914400" rtl="0" eaLnBrk="1" latinLnBrk="0" hangingPunct="1">
                        <a:defRPr sz="1800" b="1" kern="1200">
                          <a:solidFill>
                            <a:schemeClr val="lt1"/>
                          </a:solidFill>
                          <a:latin typeface="Corbel"/>
                        </a:defRPr>
                      </a:lvl3pPr>
                      <a:lvl4pPr marL="1371600" algn="l" defTabSz="914400" rtl="0" eaLnBrk="1" latinLnBrk="0" hangingPunct="1">
                        <a:defRPr sz="1800" b="1" kern="1200">
                          <a:solidFill>
                            <a:schemeClr val="lt1"/>
                          </a:solidFill>
                          <a:latin typeface="Corbel"/>
                        </a:defRPr>
                      </a:lvl4pPr>
                      <a:lvl5pPr marL="1828800" algn="l" defTabSz="914400" rtl="0" eaLnBrk="1" latinLnBrk="0" hangingPunct="1">
                        <a:defRPr sz="1800" b="1" kern="1200">
                          <a:solidFill>
                            <a:schemeClr val="lt1"/>
                          </a:solidFill>
                          <a:latin typeface="Corbel"/>
                        </a:defRPr>
                      </a:lvl5pPr>
                      <a:lvl6pPr marL="2286000" algn="l" defTabSz="914400" rtl="0" eaLnBrk="1" latinLnBrk="0" hangingPunct="1">
                        <a:defRPr sz="1800" b="1" kern="1200">
                          <a:solidFill>
                            <a:schemeClr val="lt1"/>
                          </a:solidFill>
                          <a:latin typeface="Corbel"/>
                        </a:defRPr>
                      </a:lvl6pPr>
                      <a:lvl7pPr marL="2743200" algn="l" defTabSz="914400" rtl="0" eaLnBrk="1" latinLnBrk="0" hangingPunct="1">
                        <a:defRPr sz="1800" b="1" kern="1200">
                          <a:solidFill>
                            <a:schemeClr val="lt1"/>
                          </a:solidFill>
                          <a:latin typeface="Corbel"/>
                        </a:defRPr>
                      </a:lvl7pPr>
                      <a:lvl8pPr marL="3200400" algn="l" defTabSz="914400" rtl="0" eaLnBrk="1" latinLnBrk="0" hangingPunct="1">
                        <a:defRPr sz="1800" b="1" kern="1200">
                          <a:solidFill>
                            <a:schemeClr val="lt1"/>
                          </a:solidFill>
                          <a:latin typeface="Corbel"/>
                        </a:defRPr>
                      </a:lvl8pPr>
                      <a:lvl9pPr marL="3657600" algn="l" defTabSz="914400" rtl="0" eaLnBrk="1" latinLnBrk="0" hangingPunct="1">
                        <a:defRPr sz="1800" b="1" kern="1200">
                          <a:solidFill>
                            <a:schemeClr val="lt1"/>
                          </a:solidFill>
                          <a:latin typeface="Corbel"/>
                        </a:defRPr>
                      </a:lvl9pPr>
                    </a:lstStyle>
                    <a:p>
                      <a:r>
                        <a:rPr lang="ru-RU" sz="2800" dirty="0"/>
                        <a:t>Время</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0AD00"/>
                    </a:solidFill>
                  </a:tcPr>
                </a:tc>
                <a:tc>
                  <a:txBody>
                    <a:bodyPr/>
                    <a:lstStyle>
                      <a:lvl1pPr marL="0" algn="l" defTabSz="914400" rtl="0" eaLnBrk="1" latinLnBrk="0" hangingPunct="1">
                        <a:defRPr sz="1800" b="1" kern="1200">
                          <a:solidFill>
                            <a:schemeClr val="lt1"/>
                          </a:solidFill>
                          <a:latin typeface="Corbel"/>
                        </a:defRPr>
                      </a:lvl1pPr>
                      <a:lvl2pPr marL="457200" algn="l" defTabSz="914400" rtl="0" eaLnBrk="1" latinLnBrk="0" hangingPunct="1">
                        <a:defRPr sz="1800" b="1" kern="1200">
                          <a:solidFill>
                            <a:schemeClr val="lt1"/>
                          </a:solidFill>
                          <a:latin typeface="Corbel"/>
                        </a:defRPr>
                      </a:lvl2pPr>
                      <a:lvl3pPr marL="914400" algn="l" defTabSz="914400" rtl="0" eaLnBrk="1" latinLnBrk="0" hangingPunct="1">
                        <a:defRPr sz="1800" b="1" kern="1200">
                          <a:solidFill>
                            <a:schemeClr val="lt1"/>
                          </a:solidFill>
                          <a:latin typeface="Corbel"/>
                        </a:defRPr>
                      </a:lvl3pPr>
                      <a:lvl4pPr marL="1371600" algn="l" defTabSz="914400" rtl="0" eaLnBrk="1" latinLnBrk="0" hangingPunct="1">
                        <a:defRPr sz="1800" b="1" kern="1200">
                          <a:solidFill>
                            <a:schemeClr val="lt1"/>
                          </a:solidFill>
                          <a:latin typeface="Corbel"/>
                        </a:defRPr>
                      </a:lvl4pPr>
                      <a:lvl5pPr marL="1828800" algn="l" defTabSz="914400" rtl="0" eaLnBrk="1" latinLnBrk="0" hangingPunct="1">
                        <a:defRPr sz="1800" b="1" kern="1200">
                          <a:solidFill>
                            <a:schemeClr val="lt1"/>
                          </a:solidFill>
                          <a:latin typeface="Corbel"/>
                        </a:defRPr>
                      </a:lvl5pPr>
                      <a:lvl6pPr marL="2286000" algn="l" defTabSz="914400" rtl="0" eaLnBrk="1" latinLnBrk="0" hangingPunct="1">
                        <a:defRPr sz="1800" b="1" kern="1200">
                          <a:solidFill>
                            <a:schemeClr val="lt1"/>
                          </a:solidFill>
                          <a:latin typeface="Corbel"/>
                        </a:defRPr>
                      </a:lvl6pPr>
                      <a:lvl7pPr marL="2743200" algn="l" defTabSz="914400" rtl="0" eaLnBrk="1" latinLnBrk="0" hangingPunct="1">
                        <a:defRPr sz="1800" b="1" kern="1200">
                          <a:solidFill>
                            <a:schemeClr val="lt1"/>
                          </a:solidFill>
                          <a:latin typeface="Corbel"/>
                        </a:defRPr>
                      </a:lvl7pPr>
                      <a:lvl8pPr marL="3200400" algn="l" defTabSz="914400" rtl="0" eaLnBrk="1" latinLnBrk="0" hangingPunct="1">
                        <a:defRPr sz="1800" b="1" kern="1200">
                          <a:solidFill>
                            <a:schemeClr val="lt1"/>
                          </a:solidFill>
                          <a:latin typeface="Corbel"/>
                        </a:defRPr>
                      </a:lvl8pPr>
                      <a:lvl9pPr marL="3657600" algn="l" defTabSz="914400" rtl="0" eaLnBrk="1" latinLnBrk="0" hangingPunct="1">
                        <a:defRPr sz="1800" b="1" kern="1200">
                          <a:solidFill>
                            <a:schemeClr val="lt1"/>
                          </a:solidFill>
                          <a:latin typeface="Corbe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800" dirty="0"/>
                        <a:t>Научная рациональность</a:t>
                      </a:r>
                    </a:p>
                    <a:p>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0AD00"/>
                    </a:solidFill>
                  </a:tcPr>
                </a:tc>
                <a:tc>
                  <a:txBody>
                    <a:bodyPr/>
                    <a:lstStyle>
                      <a:lvl1pPr marL="0" algn="l" defTabSz="914400" rtl="0" eaLnBrk="1" latinLnBrk="0" hangingPunct="1">
                        <a:defRPr sz="1800" b="1" kern="1200">
                          <a:solidFill>
                            <a:schemeClr val="lt1"/>
                          </a:solidFill>
                          <a:latin typeface="Corbel"/>
                        </a:defRPr>
                      </a:lvl1pPr>
                      <a:lvl2pPr marL="457200" algn="l" defTabSz="914400" rtl="0" eaLnBrk="1" latinLnBrk="0" hangingPunct="1">
                        <a:defRPr sz="1800" b="1" kern="1200">
                          <a:solidFill>
                            <a:schemeClr val="lt1"/>
                          </a:solidFill>
                          <a:latin typeface="Corbel"/>
                        </a:defRPr>
                      </a:lvl2pPr>
                      <a:lvl3pPr marL="914400" algn="l" defTabSz="914400" rtl="0" eaLnBrk="1" latinLnBrk="0" hangingPunct="1">
                        <a:defRPr sz="1800" b="1" kern="1200">
                          <a:solidFill>
                            <a:schemeClr val="lt1"/>
                          </a:solidFill>
                          <a:latin typeface="Corbel"/>
                        </a:defRPr>
                      </a:lvl3pPr>
                      <a:lvl4pPr marL="1371600" algn="l" defTabSz="914400" rtl="0" eaLnBrk="1" latinLnBrk="0" hangingPunct="1">
                        <a:defRPr sz="1800" b="1" kern="1200">
                          <a:solidFill>
                            <a:schemeClr val="lt1"/>
                          </a:solidFill>
                          <a:latin typeface="Corbel"/>
                        </a:defRPr>
                      </a:lvl4pPr>
                      <a:lvl5pPr marL="1828800" algn="l" defTabSz="914400" rtl="0" eaLnBrk="1" latinLnBrk="0" hangingPunct="1">
                        <a:defRPr sz="1800" b="1" kern="1200">
                          <a:solidFill>
                            <a:schemeClr val="lt1"/>
                          </a:solidFill>
                          <a:latin typeface="Corbel"/>
                        </a:defRPr>
                      </a:lvl5pPr>
                      <a:lvl6pPr marL="2286000" algn="l" defTabSz="914400" rtl="0" eaLnBrk="1" latinLnBrk="0" hangingPunct="1">
                        <a:defRPr sz="1800" b="1" kern="1200">
                          <a:solidFill>
                            <a:schemeClr val="lt1"/>
                          </a:solidFill>
                          <a:latin typeface="Corbel"/>
                        </a:defRPr>
                      </a:lvl6pPr>
                      <a:lvl7pPr marL="2743200" algn="l" defTabSz="914400" rtl="0" eaLnBrk="1" latinLnBrk="0" hangingPunct="1">
                        <a:defRPr sz="1800" b="1" kern="1200">
                          <a:solidFill>
                            <a:schemeClr val="lt1"/>
                          </a:solidFill>
                          <a:latin typeface="Corbel"/>
                        </a:defRPr>
                      </a:lvl7pPr>
                      <a:lvl8pPr marL="3200400" algn="l" defTabSz="914400" rtl="0" eaLnBrk="1" latinLnBrk="0" hangingPunct="1">
                        <a:defRPr sz="1800" b="1" kern="1200">
                          <a:solidFill>
                            <a:schemeClr val="lt1"/>
                          </a:solidFill>
                          <a:latin typeface="Corbel"/>
                        </a:defRPr>
                      </a:lvl8pPr>
                      <a:lvl9pPr marL="3657600" algn="l" defTabSz="914400" rtl="0" eaLnBrk="1" latinLnBrk="0" hangingPunct="1">
                        <a:defRPr sz="1800" b="1" kern="1200">
                          <a:solidFill>
                            <a:schemeClr val="lt1"/>
                          </a:solidFill>
                          <a:latin typeface="Corbel"/>
                        </a:defRPr>
                      </a:lvl9pPr>
                    </a:lstStyle>
                    <a:p>
                      <a:r>
                        <a:rPr lang="ru-RU" sz="2800" dirty="0"/>
                        <a:t>Физическая картина</a:t>
                      </a:r>
                      <a:r>
                        <a:rPr lang="ru-RU" sz="2800" baseline="0" dirty="0"/>
                        <a:t> мира</a:t>
                      </a:r>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0AD00"/>
                    </a:solidFill>
                  </a:tcPr>
                </a:tc>
                <a:extLst>
                  <a:ext uri="{0D108BD9-81ED-4DB2-BD59-A6C34878D82A}">
                    <a16:rowId xmlns:a16="http://schemas.microsoft.com/office/drawing/2014/main" val="3360182203"/>
                  </a:ext>
                </a:extLst>
              </a:tr>
              <a:tr h="1061423">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Классическая</a:t>
                      </a:r>
                    </a:p>
                    <a:p>
                      <a:endParaRPr lang="ru-RU"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Втор. пол. 17</a:t>
                      </a:r>
                      <a:r>
                        <a:rPr lang="ru-RU" sz="2800" baseline="0" dirty="0"/>
                        <a:t> в.</a:t>
                      </a:r>
                      <a:endParaRPr lang="ru-RU"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классическая</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механическая</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extLst>
                  <a:ext uri="{0D108BD9-81ED-4DB2-BD59-A6C34878D82A}">
                    <a16:rowId xmlns:a16="http://schemas.microsoft.com/office/drawing/2014/main" val="2463536774"/>
                  </a:ext>
                </a:extLst>
              </a:tr>
              <a:tr h="2309045">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Неклассическая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2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Конец 19 в.</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2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неклассическая</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2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800" dirty="0"/>
                        <a:t>Электродинамическая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2800" dirty="0"/>
                        <a:t>Квантово-</a:t>
                      </a:r>
                      <a:r>
                        <a:rPr lang="ru-RU" sz="2800" dirty="0" err="1"/>
                        <a:t>релятивисткая</a:t>
                      </a:r>
                      <a:endParaRPr lang="ru-RU" sz="2800" dirty="0"/>
                    </a:p>
                    <a:p>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20000"/>
                      </a:srgbClr>
                    </a:solidFill>
                  </a:tcPr>
                </a:tc>
                <a:extLst>
                  <a:ext uri="{0D108BD9-81ED-4DB2-BD59-A6C34878D82A}">
                    <a16:rowId xmlns:a16="http://schemas.microsoft.com/office/drawing/2014/main" val="2733197215"/>
                  </a:ext>
                </a:extLst>
              </a:tr>
              <a:tr h="1516318">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err="1"/>
                        <a:t>Постнеклассическая</a:t>
                      </a:r>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Первая пол. 20</a:t>
                      </a:r>
                      <a:r>
                        <a:rPr lang="ru-RU" sz="2800" baseline="0" dirty="0"/>
                        <a:t> в.</a:t>
                      </a:r>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err="1"/>
                        <a:t>постнеклассическая</a:t>
                      </a:r>
                      <a:endParaRPr lang="ru-RU" sz="28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tc>
                  <a:txBody>
                    <a:bodyPr/>
                    <a:lstStyle>
                      <a:lvl1pPr marL="0" algn="l" defTabSz="914400" rtl="0" eaLnBrk="1" latinLnBrk="0" hangingPunct="1">
                        <a:defRPr sz="1800" kern="1200">
                          <a:solidFill>
                            <a:schemeClr val="dk1"/>
                          </a:solidFill>
                          <a:latin typeface="Corbel"/>
                        </a:defRPr>
                      </a:lvl1pPr>
                      <a:lvl2pPr marL="457200" algn="l" defTabSz="914400" rtl="0" eaLnBrk="1" latinLnBrk="0" hangingPunct="1">
                        <a:defRPr sz="1800" kern="1200">
                          <a:solidFill>
                            <a:schemeClr val="dk1"/>
                          </a:solidFill>
                          <a:latin typeface="Corbel"/>
                        </a:defRPr>
                      </a:lvl2pPr>
                      <a:lvl3pPr marL="914400" algn="l" defTabSz="914400" rtl="0" eaLnBrk="1" latinLnBrk="0" hangingPunct="1">
                        <a:defRPr sz="1800" kern="1200">
                          <a:solidFill>
                            <a:schemeClr val="dk1"/>
                          </a:solidFill>
                          <a:latin typeface="Corbel"/>
                        </a:defRPr>
                      </a:lvl3pPr>
                      <a:lvl4pPr marL="1371600" algn="l" defTabSz="914400" rtl="0" eaLnBrk="1" latinLnBrk="0" hangingPunct="1">
                        <a:defRPr sz="1800" kern="1200">
                          <a:solidFill>
                            <a:schemeClr val="dk1"/>
                          </a:solidFill>
                          <a:latin typeface="Corbel"/>
                        </a:defRPr>
                      </a:lvl4pPr>
                      <a:lvl5pPr marL="1828800" algn="l" defTabSz="914400" rtl="0" eaLnBrk="1" latinLnBrk="0" hangingPunct="1">
                        <a:defRPr sz="1800" kern="1200">
                          <a:solidFill>
                            <a:schemeClr val="dk1"/>
                          </a:solidFill>
                          <a:latin typeface="Corbel"/>
                        </a:defRPr>
                      </a:lvl5pPr>
                      <a:lvl6pPr marL="2286000" algn="l" defTabSz="914400" rtl="0" eaLnBrk="1" latinLnBrk="0" hangingPunct="1">
                        <a:defRPr sz="1800" kern="1200">
                          <a:solidFill>
                            <a:schemeClr val="dk1"/>
                          </a:solidFill>
                          <a:latin typeface="Corbel"/>
                        </a:defRPr>
                      </a:lvl6pPr>
                      <a:lvl7pPr marL="2743200" algn="l" defTabSz="914400" rtl="0" eaLnBrk="1" latinLnBrk="0" hangingPunct="1">
                        <a:defRPr sz="1800" kern="1200">
                          <a:solidFill>
                            <a:schemeClr val="dk1"/>
                          </a:solidFill>
                          <a:latin typeface="Corbel"/>
                        </a:defRPr>
                      </a:lvl7pPr>
                      <a:lvl8pPr marL="3200400" algn="l" defTabSz="914400" rtl="0" eaLnBrk="1" latinLnBrk="0" hangingPunct="1">
                        <a:defRPr sz="1800" kern="1200">
                          <a:solidFill>
                            <a:schemeClr val="dk1"/>
                          </a:solidFill>
                          <a:latin typeface="Corbel"/>
                        </a:defRPr>
                      </a:lvl8pPr>
                      <a:lvl9pPr marL="3657600" algn="l" defTabSz="914400" rtl="0" eaLnBrk="1" latinLnBrk="0" hangingPunct="1">
                        <a:defRPr sz="1800" kern="1200">
                          <a:solidFill>
                            <a:schemeClr val="dk1"/>
                          </a:solidFill>
                          <a:latin typeface="Corbel"/>
                        </a:defRPr>
                      </a:lvl9pPr>
                    </a:lstStyle>
                    <a:p>
                      <a:r>
                        <a:rPr lang="ru-RU" sz="2800" dirty="0"/>
                        <a:t>Эволюционно-синергетическая</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0AD00">
                        <a:tint val="40000"/>
                      </a:srgbClr>
                    </a:solidFill>
                  </a:tcPr>
                </a:tc>
                <a:extLst>
                  <a:ext uri="{0D108BD9-81ED-4DB2-BD59-A6C34878D82A}">
                    <a16:rowId xmlns:a16="http://schemas.microsoft.com/office/drawing/2014/main" val="3486314573"/>
                  </a:ext>
                </a:extLst>
              </a:tr>
            </a:tbl>
          </a:graphicData>
        </a:graphic>
      </p:graphicFrame>
    </p:spTree>
    <p:extLst>
      <p:ext uri="{BB962C8B-B14F-4D97-AF65-F5344CB8AC3E}">
        <p14:creationId xmlns:p14="http://schemas.microsoft.com/office/powerpoint/2010/main" val="2414951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4EB27-EE97-410E-900E-9E15CD56462A}"/>
              </a:ext>
            </a:extLst>
          </p:cNvPr>
          <p:cNvSpPr>
            <a:spLocks noGrp="1"/>
          </p:cNvSpPr>
          <p:nvPr>
            <p:ph type="title"/>
          </p:nvPr>
        </p:nvSpPr>
        <p:spPr/>
        <p:txBody>
          <a:bodyPr/>
          <a:lstStyle/>
          <a:p>
            <a:r>
              <a:rPr lang="ru-RU" dirty="0"/>
              <a:t>Интервью Стёпина В.С.</a:t>
            </a:r>
          </a:p>
        </p:txBody>
      </p:sp>
      <p:sp>
        <p:nvSpPr>
          <p:cNvPr id="3" name="Объект 2">
            <a:extLst>
              <a:ext uri="{FF2B5EF4-FFF2-40B4-BE49-F238E27FC236}">
                <a16:creationId xmlns:a16="http://schemas.microsoft.com/office/drawing/2014/main" id="{90BEB8DD-1DA3-4BE4-BC6E-8402C1D9CA96}"/>
              </a:ext>
            </a:extLst>
          </p:cNvPr>
          <p:cNvSpPr>
            <a:spLocks noGrp="1"/>
          </p:cNvSpPr>
          <p:nvPr>
            <p:ph idx="1"/>
          </p:nvPr>
        </p:nvSpPr>
        <p:spPr/>
        <p:txBody>
          <a:bodyPr/>
          <a:lstStyle/>
          <a:p>
            <a:r>
              <a:rPr lang="en-US" dirty="0"/>
              <a:t>http://chronos.msu.ru/old/RREPORTS/styopin_struktura.htm</a:t>
            </a:r>
            <a:endParaRPr lang="ru-RU" dirty="0"/>
          </a:p>
        </p:txBody>
      </p:sp>
    </p:spTree>
    <p:extLst>
      <p:ext uri="{BB962C8B-B14F-4D97-AF65-F5344CB8AC3E}">
        <p14:creationId xmlns:p14="http://schemas.microsoft.com/office/powerpoint/2010/main" val="783365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8EA546-47BC-44D0-9DB9-9479FACD731A}"/>
              </a:ext>
            </a:extLst>
          </p:cNvPr>
          <p:cNvSpPr>
            <a:spLocks noGrp="1"/>
          </p:cNvSpPr>
          <p:nvPr>
            <p:ph type="title"/>
          </p:nvPr>
        </p:nvSpPr>
        <p:spPr>
          <a:xfrm>
            <a:off x="0" y="396674"/>
            <a:ext cx="11044051" cy="823785"/>
          </a:xfrm>
        </p:spPr>
        <p:txBody>
          <a:bodyPr>
            <a:noAutofit/>
          </a:bodyPr>
          <a:lstStyle/>
          <a:p>
            <a:pPr marL="342900" lvl="0" indent="-342900"/>
            <a:r>
              <a:rPr lang="ru-RU" sz="2400" dirty="0"/>
              <a:t>Традиции понимания субъекта в философии науки.</a:t>
            </a:r>
            <a:br>
              <a:rPr lang="ru-RU" sz="2400" dirty="0"/>
            </a:br>
            <a:r>
              <a:rPr lang="ru-RU" sz="2400" dirty="0"/>
              <a:t>Понятие субъекта в классической и неклассической науке.</a:t>
            </a:r>
          </a:p>
        </p:txBody>
      </p:sp>
      <p:sp>
        <p:nvSpPr>
          <p:cNvPr id="3" name="Объект 2">
            <a:extLst>
              <a:ext uri="{FF2B5EF4-FFF2-40B4-BE49-F238E27FC236}">
                <a16:creationId xmlns:a16="http://schemas.microsoft.com/office/drawing/2014/main" id="{90678E03-8D0D-4036-8E15-9F42F44624C8}"/>
              </a:ext>
            </a:extLst>
          </p:cNvPr>
          <p:cNvSpPr>
            <a:spLocks noGrp="1"/>
          </p:cNvSpPr>
          <p:nvPr>
            <p:ph idx="1"/>
          </p:nvPr>
        </p:nvSpPr>
        <p:spPr>
          <a:xfrm>
            <a:off x="0" y="1825625"/>
            <a:ext cx="12192000" cy="4547202"/>
          </a:xfrm>
        </p:spPr>
        <p:txBody>
          <a:bodyPr>
            <a:normAutofit/>
          </a:bodyPr>
          <a:lstStyle/>
          <a:p>
            <a:pPr marL="0" indent="0">
              <a:buNone/>
            </a:pPr>
            <a:endParaRPr lang="ru-RU" sz="2000" b="1" dirty="0"/>
          </a:p>
        </p:txBody>
      </p:sp>
      <p:graphicFrame>
        <p:nvGraphicFramePr>
          <p:cNvPr id="4" name="Таблица 3">
            <a:extLst>
              <a:ext uri="{FF2B5EF4-FFF2-40B4-BE49-F238E27FC236}">
                <a16:creationId xmlns:a16="http://schemas.microsoft.com/office/drawing/2014/main" id="{DC4E5DCE-E4BB-48A4-8077-618648C1136A}"/>
              </a:ext>
            </a:extLst>
          </p:cNvPr>
          <p:cNvGraphicFramePr>
            <a:graphicFrameLocks noGrp="1"/>
          </p:cNvGraphicFramePr>
          <p:nvPr>
            <p:extLst>
              <p:ext uri="{D42A27DB-BD31-4B8C-83A1-F6EECF244321}">
                <p14:modId xmlns:p14="http://schemas.microsoft.com/office/powerpoint/2010/main" val="2125138162"/>
              </p:ext>
            </p:extLst>
          </p:nvPr>
        </p:nvGraphicFramePr>
        <p:xfrm>
          <a:off x="0" y="1825625"/>
          <a:ext cx="12192000" cy="4547202"/>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3059168262"/>
                    </a:ext>
                  </a:extLst>
                </a:gridCol>
                <a:gridCol w="4821382">
                  <a:extLst>
                    <a:ext uri="{9D8B030D-6E8A-4147-A177-3AD203B41FA5}">
                      <a16:colId xmlns:a16="http://schemas.microsoft.com/office/drawing/2014/main" val="2961861267"/>
                    </a:ext>
                  </a:extLst>
                </a:gridCol>
                <a:gridCol w="3560618">
                  <a:extLst>
                    <a:ext uri="{9D8B030D-6E8A-4147-A177-3AD203B41FA5}">
                      <a16:colId xmlns:a16="http://schemas.microsoft.com/office/drawing/2014/main" val="7816952"/>
                    </a:ext>
                  </a:extLst>
                </a:gridCol>
              </a:tblGrid>
              <a:tr h="1498776">
                <a:tc>
                  <a:txBody>
                    <a:bodyPr/>
                    <a:lstStyle/>
                    <a:p>
                      <a:r>
                        <a:rPr lang="ru-RU" sz="1800" b="1" dirty="0"/>
                        <a:t>Классическая наука </a:t>
                      </a:r>
                      <a:endParaRPr lang="ru-RU" dirty="0"/>
                    </a:p>
                  </a:txBody>
                  <a:tcPr/>
                </a:tc>
                <a:tc>
                  <a:txBody>
                    <a:bodyPr/>
                    <a:lstStyle/>
                    <a:p>
                      <a:pPr algn="ctr"/>
                      <a:r>
                        <a:rPr lang="en-US" sz="1800" b="1" dirty="0"/>
                        <a:t>O – S</a:t>
                      </a:r>
                      <a:r>
                        <a:rPr lang="ru-RU" sz="1800" b="1" dirty="0"/>
                        <a:t> </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dirty="0"/>
                        <a:t>(Объект- Субъект)</a:t>
                      </a:r>
                    </a:p>
                    <a:p>
                      <a:endParaRPr lang="ru-RU" dirty="0"/>
                    </a:p>
                  </a:txBody>
                  <a:tcPr/>
                </a:tc>
                <a:extLst>
                  <a:ext uri="{0D108BD9-81ED-4DB2-BD59-A6C34878D82A}">
                    <a16:rowId xmlns:a16="http://schemas.microsoft.com/office/drawing/2014/main" val="372131731"/>
                  </a:ext>
                </a:extLst>
              </a:tr>
              <a:tr h="1498776">
                <a:tc>
                  <a:txBody>
                    <a:bodyPr/>
                    <a:lstStyle/>
                    <a:p>
                      <a:r>
                        <a:rPr lang="ru-RU" sz="1800" b="1" dirty="0"/>
                        <a:t>Неклассическая  наука </a:t>
                      </a:r>
                      <a:endParaRPr lang="ru-RU" dirty="0"/>
                    </a:p>
                  </a:txBody>
                  <a:tcPr/>
                </a:tc>
                <a:tc>
                  <a:txBody>
                    <a:bodyPr/>
                    <a:lstStyle/>
                    <a:p>
                      <a:pPr algn="ctr"/>
                      <a:r>
                        <a:rPr lang="en-US" sz="1800" b="1" dirty="0"/>
                        <a:t>O</a:t>
                      </a:r>
                      <a:r>
                        <a:rPr lang="ru-RU" sz="1800" b="1" dirty="0"/>
                        <a:t> </a:t>
                      </a:r>
                      <a:r>
                        <a:rPr lang="en-US" sz="1800" b="1" dirty="0"/>
                        <a:t>–</a:t>
                      </a:r>
                      <a:r>
                        <a:rPr lang="ru-RU" sz="1800" b="1" dirty="0"/>
                        <a:t> средства познания</a:t>
                      </a:r>
                      <a:r>
                        <a:rPr lang="en-US" sz="1800" b="1" dirty="0"/>
                        <a:t> </a:t>
                      </a:r>
                      <a:r>
                        <a:rPr lang="ru-RU" sz="1800" b="1" dirty="0"/>
                        <a:t>–</a:t>
                      </a:r>
                      <a:r>
                        <a:rPr lang="en-US" sz="1800" b="1" dirty="0"/>
                        <a:t> S </a:t>
                      </a:r>
                      <a:endParaRPr lang="ru-RU" dirty="0"/>
                    </a:p>
                  </a:txBody>
                  <a:tcPr/>
                </a:tc>
                <a:tc>
                  <a:txBody>
                    <a:bodyPr/>
                    <a:lstStyle/>
                    <a:p>
                      <a:r>
                        <a:rPr lang="ru-RU" sz="1800" b="1" dirty="0"/>
                        <a:t>(наблюдаемое- наблюдатель)</a:t>
                      </a:r>
                      <a:endParaRPr lang="ru-RU" dirty="0"/>
                    </a:p>
                  </a:txBody>
                  <a:tcPr/>
                </a:tc>
                <a:extLst>
                  <a:ext uri="{0D108BD9-81ED-4DB2-BD59-A6C34878D82A}">
                    <a16:rowId xmlns:a16="http://schemas.microsoft.com/office/drawing/2014/main" val="416107615"/>
                  </a:ext>
                </a:extLst>
              </a:tr>
              <a:tr h="1549650">
                <a:tc>
                  <a:txBody>
                    <a:bodyPr/>
                    <a:lstStyle/>
                    <a:p>
                      <a:r>
                        <a:rPr lang="ru-RU" sz="1800" b="1" dirty="0" err="1"/>
                        <a:t>Постнеклассическая</a:t>
                      </a:r>
                      <a:r>
                        <a:rPr lang="ru-RU" sz="1800" b="1" dirty="0"/>
                        <a:t> наука </a:t>
                      </a:r>
                      <a:endParaRPr lang="ru-RU" dirty="0"/>
                    </a:p>
                  </a:txBody>
                  <a:tcPr/>
                </a:tc>
                <a:tc>
                  <a:txBody>
                    <a:bodyPr/>
                    <a:lstStyle/>
                    <a:p>
                      <a:pPr algn="ctr"/>
                      <a:r>
                        <a:rPr lang="en-US" sz="1800" b="1" dirty="0"/>
                        <a:t>O – </a:t>
                      </a:r>
                      <a:r>
                        <a:rPr lang="ru-RU" sz="1800" b="1" dirty="0"/>
                        <a:t>средства </a:t>
                      </a:r>
                      <a:r>
                        <a:rPr lang="ru-RU" sz="1800" b="1" dirty="0" err="1"/>
                        <a:t>познания+язык</a:t>
                      </a:r>
                      <a:r>
                        <a:rPr lang="en-US" sz="1800" b="1" dirty="0"/>
                        <a:t> - S </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a:t>
                      </a:r>
                      <a:r>
                        <a:rPr lang="ru-RU" sz="1800" b="1" dirty="0"/>
                        <a:t>Я – Другой</a:t>
                      </a:r>
                      <a:r>
                        <a:rPr lang="en-US" sz="1800" b="1" dirty="0"/>
                        <a:t>)</a:t>
                      </a:r>
                      <a:endParaRPr lang="ru-RU" sz="18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dirty="0"/>
                        <a:t>Концепт «Смерть субъекта» (М. Фуко»)</a:t>
                      </a:r>
                      <a:endParaRPr lang="ru-RU" dirty="0"/>
                    </a:p>
                  </a:txBody>
                  <a:tcPr/>
                </a:tc>
                <a:extLst>
                  <a:ext uri="{0D108BD9-81ED-4DB2-BD59-A6C34878D82A}">
                    <a16:rowId xmlns:a16="http://schemas.microsoft.com/office/drawing/2014/main" val="2484766628"/>
                  </a:ext>
                </a:extLst>
              </a:tr>
            </a:tbl>
          </a:graphicData>
        </a:graphic>
      </p:graphicFrame>
    </p:spTree>
    <p:extLst>
      <p:ext uri="{BB962C8B-B14F-4D97-AF65-F5344CB8AC3E}">
        <p14:creationId xmlns:p14="http://schemas.microsoft.com/office/powerpoint/2010/main" val="10152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BF679-0C4C-461A-9CD9-6F061F3D52E5}"/>
              </a:ext>
            </a:extLst>
          </p:cNvPr>
          <p:cNvSpPr>
            <a:spLocks noGrp="1"/>
          </p:cNvSpPr>
          <p:nvPr>
            <p:ph type="title"/>
          </p:nvPr>
        </p:nvSpPr>
        <p:spPr/>
        <p:txBody>
          <a:bodyPr>
            <a:normAutofit fontScale="90000"/>
          </a:bodyPr>
          <a:lstStyle/>
          <a:p>
            <a:r>
              <a:rPr lang="ru-RU" sz="3600" dirty="0">
                <a:latin typeface="Arial Black" panose="020B0A04020102020204" pitchFamily="34" charset="0"/>
              </a:rPr>
              <a:t>МОДЕЛЬ </a:t>
            </a:r>
            <a:r>
              <a:rPr lang="ru-RU" sz="3600" dirty="0" err="1">
                <a:latin typeface="Arial Black" panose="020B0A04020102020204" pitchFamily="34" charset="0"/>
              </a:rPr>
              <a:t>коммуникативнОЙ</a:t>
            </a:r>
            <a:r>
              <a:rPr lang="ru-RU" sz="3600" dirty="0">
                <a:latin typeface="Arial Black" panose="020B0A04020102020204" pitchFamily="34" charset="0"/>
              </a:rPr>
              <a:t> </a:t>
            </a:r>
            <a:r>
              <a:rPr lang="ru-RU" sz="3200" dirty="0" err="1">
                <a:latin typeface="Arial Black" panose="020B0A04020102020204" pitchFamily="34" charset="0"/>
              </a:rPr>
              <a:t>РациональностИ</a:t>
            </a:r>
            <a:endParaRPr lang="ru-RU" dirty="0"/>
          </a:p>
        </p:txBody>
      </p:sp>
      <p:sp>
        <p:nvSpPr>
          <p:cNvPr id="3" name="Объект 2">
            <a:extLst>
              <a:ext uri="{FF2B5EF4-FFF2-40B4-BE49-F238E27FC236}">
                <a16:creationId xmlns:a16="http://schemas.microsoft.com/office/drawing/2014/main" id="{17E02935-2B20-4013-95A1-70168B56D508}"/>
              </a:ext>
            </a:extLst>
          </p:cNvPr>
          <p:cNvSpPr>
            <a:spLocks noGrp="1"/>
          </p:cNvSpPr>
          <p:nvPr>
            <p:ph idx="1"/>
          </p:nvPr>
        </p:nvSpPr>
        <p:spPr/>
        <p:txBody>
          <a:bodyPr>
            <a:normAutofit/>
          </a:bodyPr>
          <a:lstStyle/>
          <a:p>
            <a:pPr algn="just"/>
            <a:r>
              <a:rPr lang="ru-RU" sz="2000" b="1" dirty="0"/>
              <a:t>Ю. </a:t>
            </a:r>
            <a:r>
              <a:rPr lang="ru-RU" sz="2000" b="1" dirty="0" err="1"/>
              <a:t>Хабермас</a:t>
            </a:r>
            <a:r>
              <a:rPr lang="ru-RU" sz="2000" b="1" dirty="0"/>
              <a:t> «Теория коммуникативного действия», 1981.</a:t>
            </a:r>
            <a:endParaRPr lang="ru-RU" sz="2000" dirty="0"/>
          </a:p>
          <a:p>
            <a:pPr algn="just"/>
            <a:r>
              <a:rPr lang="ru-RU" sz="2000" dirty="0"/>
              <a:t>Наибольший интерес в рамках исследования норм научной рациональности представляют </a:t>
            </a:r>
            <a:r>
              <a:rPr lang="ru-RU" sz="2000" b="1" dirty="0"/>
              <a:t>коммуникативные модели рациональности</a:t>
            </a:r>
            <a:r>
              <a:rPr lang="ru-RU" sz="2000" dirty="0"/>
              <a:t>, так как в рамках этой парадигмы признается и обосновывается сам факт существования рациональности как одной из основополагающих ценностей и целей европейской культуры и, по крайней мере, предполагается проблема существования норм и правил, признаваемых и принимаемых участниками коммуникативного отношения для осуществления рационального дискурса, в том числе и научного. </a:t>
            </a:r>
          </a:p>
          <a:p>
            <a:pPr algn="just"/>
            <a:r>
              <a:rPr lang="ru-RU" sz="2000" dirty="0"/>
              <a:t>Первым авторитетом в исследовании коммуникативной рациональности по праву считается немецкий мыслитель </a:t>
            </a:r>
            <a:r>
              <a:rPr lang="ru-RU" sz="2000" b="1" dirty="0"/>
              <a:t>Ю. </a:t>
            </a:r>
            <a:r>
              <a:rPr lang="ru-RU" sz="2000" b="1" dirty="0" err="1"/>
              <a:t>Хабермас</a:t>
            </a:r>
            <a:r>
              <a:rPr lang="ru-RU" sz="2000" b="1" dirty="0"/>
              <a:t>. </a:t>
            </a:r>
            <a:r>
              <a:rPr lang="ru-RU" sz="2000" dirty="0"/>
              <a:t>Осуществляя сопоставление понятий «коммуникация» и «рациональность», он предлагает ограничить </a:t>
            </a:r>
            <a:r>
              <a:rPr lang="ru-RU" sz="2000" b="1" dirty="0"/>
              <a:t>поиск новой рациональности сферой коммуникации.</a:t>
            </a:r>
          </a:p>
        </p:txBody>
      </p:sp>
    </p:spTree>
    <p:extLst>
      <p:ext uri="{BB962C8B-B14F-4D97-AF65-F5344CB8AC3E}">
        <p14:creationId xmlns:p14="http://schemas.microsoft.com/office/powerpoint/2010/main" val="739463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13608D-89C4-405F-98DD-C45306FA79A6}"/>
              </a:ext>
            </a:extLst>
          </p:cNvPr>
          <p:cNvSpPr>
            <a:spLocks noGrp="1"/>
          </p:cNvSpPr>
          <p:nvPr>
            <p:ph type="title"/>
          </p:nvPr>
        </p:nvSpPr>
        <p:spPr/>
        <p:txBody>
          <a:bodyPr>
            <a:normAutofit fontScale="90000"/>
          </a:bodyPr>
          <a:lstStyle/>
          <a:p>
            <a:r>
              <a:rPr lang="ru-RU" sz="3600" dirty="0">
                <a:latin typeface="Arial Black" panose="020B0A04020102020204" pitchFamily="34" charset="0"/>
              </a:rPr>
              <a:t>Рациональность научная и коммуникативная</a:t>
            </a:r>
            <a:endParaRPr lang="ru-RU" dirty="0"/>
          </a:p>
        </p:txBody>
      </p:sp>
      <p:sp>
        <p:nvSpPr>
          <p:cNvPr id="3" name="Объект 2">
            <a:extLst>
              <a:ext uri="{FF2B5EF4-FFF2-40B4-BE49-F238E27FC236}">
                <a16:creationId xmlns:a16="http://schemas.microsoft.com/office/drawing/2014/main" id="{7A36A0F1-88E5-4824-97DD-04EA3C59B139}"/>
              </a:ext>
            </a:extLst>
          </p:cNvPr>
          <p:cNvSpPr>
            <a:spLocks noGrp="1"/>
          </p:cNvSpPr>
          <p:nvPr>
            <p:ph idx="1"/>
          </p:nvPr>
        </p:nvSpPr>
        <p:spPr>
          <a:xfrm>
            <a:off x="180109" y="1825625"/>
            <a:ext cx="11702143" cy="4547202"/>
          </a:xfrm>
        </p:spPr>
        <p:txBody>
          <a:bodyPr>
            <a:normAutofit/>
          </a:bodyPr>
          <a:lstStyle/>
          <a:p>
            <a:r>
              <a:rPr lang="ru-RU" b="1" dirty="0"/>
              <a:t>Классический тип рациональности </a:t>
            </a:r>
            <a:r>
              <a:rPr lang="ru-RU" dirty="0"/>
              <a:t>предполагал, что </a:t>
            </a:r>
            <a:r>
              <a:rPr lang="ru-RU" b="1" dirty="0"/>
              <a:t>субъект познания </a:t>
            </a:r>
            <a:r>
              <a:rPr lang="ru-RU" dirty="0"/>
              <a:t>обладает «могущественным рефлексивным сознанием», которое не имеет границ в познании себя и окружающего мира.</a:t>
            </a:r>
          </a:p>
          <a:p>
            <a:r>
              <a:rPr lang="ru-RU" dirty="0"/>
              <a:t>Считалось, что существует ряд критериев, которые позволяют субъекту проводить различие между научным и обыденным (</a:t>
            </a:r>
            <a:r>
              <a:rPr lang="ru-RU" dirty="0" err="1"/>
              <a:t>вненаучным</a:t>
            </a:r>
            <a:r>
              <a:rPr lang="ru-RU" dirty="0"/>
              <a:t>) знанием, а также заблуждением (</a:t>
            </a:r>
            <a:r>
              <a:rPr lang="ru-RU" dirty="0" err="1"/>
              <a:t>псевдознанием</a:t>
            </a:r>
            <a:r>
              <a:rPr lang="ru-RU" dirty="0"/>
              <a:t>). </a:t>
            </a:r>
          </a:p>
          <a:p>
            <a:r>
              <a:rPr lang="ru-RU" dirty="0"/>
              <a:t>Полагалось также наличие у субъекта особого, строго определенного метода познавательной деятельности, необходимого для получения истинного знания об объекте. </a:t>
            </a:r>
          </a:p>
          <a:p>
            <a:r>
              <a:rPr lang="ru-RU" dirty="0"/>
              <a:t>Эпистемологическими основаниями рационального познания выступали наблюдение и экспериментирование с объектами, тогда как познающий разум обладал статусом</a:t>
            </a:r>
            <a:br>
              <a:rPr lang="ru-RU" dirty="0"/>
            </a:br>
            <a:r>
              <a:rPr lang="ru-RU" dirty="0"/>
              <a:t>суверенности. </a:t>
            </a:r>
          </a:p>
          <a:p>
            <a:r>
              <a:rPr lang="ru-RU" dirty="0"/>
              <a:t>Согласно В.С. Степину, «в идеале познающий разум трактовался как </a:t>
            </a:r>
            <a:r>
              <a:rPr lang="ru-RU" dirty="0" err="1"/>
              <a:t>дистанцированный</a:t>
            </a:r>
            <a:r>
              <a:rPr lang="ru-RU" dirty="0"/>
              <a:t> от вещей», детерминированный только свойствами и характеристиками изучаемых объектов.</a:t>
            </a:r>
            <a:br>
              <a:rPr lang="ru-RU" dirty="0"/>
            </a:br>
            <a:r>
              <a:rPr lang="ru-RU" b="1" dirty="0"/>
              <a:t>В теории коммуникации данный подход совпадает с ИНФОРМАЦИОННОЙ ТРАКТОВКОЙ ПРОЦЕССА КОММУНИКАЦИИ (МОНОЛОГ)</a:t>
            </a:r>
            <a:endParaRPr lang="ru-RU" sz="2800" b="1" dirty="0"/>
          </a:p>
        </p:txBody>
      </p:sp>
    </p:spTree>
    <p:extLst>
      <p:ext uri="{BB962C8B-B14F-4D97-AF65-F5344CB8AC3E}">
        <p14:creationId xmlns:p14="http://schemas.microsoft.com/office/powerpoint/2010/main" val="2786296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4598F2-431A-4B46-BADB-26D382EC683E}"/>
              </a:ext>
            </a:extLst>
          </p:cNvPr>
          <p:cNvSpPr>
            <a:spLocks noGrp="1"/>
          </p:cNvSpPr>
          <p:nvPr>
            <p:ph type="title"/>
          </p:nvPr>
        </p:nvSpPr>
        <p:spPr/>
        <p:txBody>
          <a:bodyPr/>
          <a:lstStyle/>
          <a:p>
            <a:r>
              <a:rPr lang="ru-RU" dirty="0"/>
              <a:t>Модели </a:t>
            </a:r>
          </a:p>
        </p:txBody>
      </p:sp>
      <p:sp>
        <p:nvSpPr>
          <p:cNvPr id="3" name="Объект 2">
            <a:extLst>
              <a:ext uri="{FF2B5EF4-FFF2-40B4-BE49-F238E27FC236}">
                <a16:creationId xmlns:a16="http://schemas.microsoft.com/office/drawing/2014/main" id="{105D7BAB-B00F-4410-BBEA-5661E66B9C9A}"/>
              </a:ext>
            </a:extLst>
          </p:cNvPr>
          <p:cNvSpPr>
            <a:spLocks noGrp="1"/>
          </p:cNvSpPr>
          <p:nvPr>
            <p:ph idx="1"/>
          </p:nvPr>
        </p:nvSpPr>
        <p:spPr>
          <a:xfrm>
            <a:off x="1" y="1759526"/>
            <a:ext cx="12192000" cy="5098473"/>
          </a:xfrm>
        </p:spPr>
        <p:txBody>
          <a:bodyPr>
            <a:noAutofit/>
          </a:bodyPr>
          <a:lstStyle/>
          <a:p>
            <a:r>
              <a:rPr lang="ru-RU" sz="2400" dirty="0"/>
              <a:t>с позиции </a:t>
            </a:r>
            <a:r>
              <a:rPr lang="ru-RU" sz="2400" b="1" dirty="0"/>
              <a:t>неклассической науки коммуникация </a:t>
            </a:r>
            <a:r>
              <a:rPr lang="ru-RU" sz="2400" dirty="0"/>
              <a:t>стала рассматриваться не как определенное информационное воздействие на субъект, а в качестве </a:t>
            </a:r>
            <a:r>
              <a:rPr lang="ru-RU" sz="2400" b="1" dirty="0"/>
              <a:t>результата интеракции разных субъектов</a:t>
            </a:r>
            <a:r>
              <a:rPr lang="ru-RU" sz="2400" dirty="0"/>
              <a:t>, в ходе которой и появляются разные смыслы и значения.</a:t>
            </a:r>
          </a:p>
          <a:p>
            <a:pPr marL="0" indent="0">
              <a:buNone/>
            </a:pPr>
            <a:r>
              <a:rPr lang="ru-RU" sz="2400" dirty="0"/>
              <a:t>К данной парадигме коммуникации, по мнению В. В. Васильковой, можно отнести:</a:t>
            </a:r>
          </a:p>
          <a:p>
            <a:r>
              <a:rPr lang="ru-RU" sz="2400" b="1" dirty="0"/>
              <a:t>феноменологический</a:t>
            </a:r>
            <a:r>
              <a:rPr lang="ru-RU" sz="2400" dirty="0"/>
              <a:t> (коммуникация как живой диалог и проживание живого опыта), </a:t>
            </a:r>
          </a:p>
          <a:p>
            <a:r>
              <a:rPr lang="ru-RU" sz="2400" b="1" dirty="0"/>
              <a:t>семиотический</a:t>
            </a:r>
            <a:r>
              <a:rPr lang="ru-RU" sz="2400" dirty="0"/>
              <a:t> (коммуникация как процесс совместной выработки знаков и значений субъектами), </a:t>
            </a:r>
          </a:p>
          <a:p>
            <a:r>
              <a:rPr lang="ru-RU" sz="2400" b="1" dirty="0"/>
              <a:t>критический </a:t>
            </a:r>
            <a:r>
              <a:rPr lang="ru-RU" sz="2400" dirty="0"/>
              <a:t>(коммуникация как процесс критического осмысления идеологии власти с целью противостояния ей) и другие подходы (модели).</a:t>
            </a:r>
          </a:p>
        </p:txBody>
      </p:sp>
    </p:spTree>
    <p:extLst>
      <p:ext uri="{BB962C8B-B14F-4D97-AF65-F5344CB8AC3E}">
        <p14:creationId xmlns:p14="http://schemas.microsoft.com/office/powerpoint/2010/main" val="26124632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93DE68-080B-4DC9-85BC-8BA5FF9B9D36}"/>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50C64C4A-A09A-4C33-B3D1-8B134B5BA2F2}"/>
              </a:ext>
            </a:extLst>
          </p:cNvPr>
          <p:cNvSpPr>
            <a:spLocks noGrp="1"/>
          </p:cNvSpPr>
          <p:nvPr>
            <p:ph idx="1"/>
          </p:nvPr>
        </p:nvSpPr>
        <p:spPr>
          <a:xfrm>
            <a:off x="221673" y="1825625"/>
            <a:ext cx="11873345" cy="4547202"/>
          </a:xfrm>
        </p:spPr>
        <p:txBody>
          <a:bodyPr>
            <a:normAutofit fontScale="92500" lnSpcReduction="10000"/>
          </a:bodyPr>
          <a:lstStyle/>
          <a:p>
            <a:r>
              <a:rPr lang="ru-RU" b="1" dirty="0"/>
              <a:t>Согласно </a:t>
            </a:r>
            <a:r>
              <a:rPr lang="ru-RU" b="1" dirty="0" err="1"/>
              <a:t>постнеклассической</a:t>
            </a:r>
            <a:r>
              <a:rPr lang="ru-RU" b="1" dirty="0"/>
              <a:t> эпистемологии </a:t>
            </a:r>
            <a:r>
              <a:rPr lang="ru-RU" dirty="0"/>
              <a:t>(термин В.С. Степина), человек как субъект рационально-познавательной деятельности действует, опираясь на свое </a:t>
            </a:r>
            <a:r>
              <a:rPr lang="ru-RU" b="1" dirty="0"/>
              <a:t>проектно-конструктивное мышление</a:t>
            </a:r>
            <a:r>
              <a:rPr lang="ru-RU" dirty="0"/>
              <a:t>, которое является открытым для дальнейшего пересмотра, в отличие от установки классики на завершенную констатацию некоторого факта. На смену поиску абсолютной истины приходит подход, предполагающий равенство разных точек зрения, практику конструирования субъектом не только научных понятий, но и самих исследуемых объектов.</a:t>
            </a:r>
          </a:p>
          <a:p>
            <a:r>
              <a:rPr lang="ru-RU" dirty="0"/>
              <a:t>Сегодня при рассмотрении процессов познания во внимание принимаются природные комплексы, в которые человек включен в качестве компонента, т. е. речь идет о неких </a:t>
            </a:r>
            <a:r>
              <a:rPr lang="ru-RU" b="1" dirty="0"/>
              <a:t>«</a:t>
            </a:r>
            <a:r>
              <a:rPr lang="ru-RU" b="1" dirty="0" err="1"/>
              <a:t>человекоразмерных</a:t>
            </a:r>
            <a:r>
              <a:rPr lang="ru-RU" b="1" dirty="0"/>
              <a:t>» объектах</a:t>
            </a:r>
            <a:r>
              <a:rPr lang="ru-RU" dirty="0"/>
              <a:t>. В подобной ситуации возникает необходимость выявления связей </a:t>
            </a:r>
            <a:r>
              <a:rPr lang="ru-RU" dirty="0" err="1"/>
              <a:t>внутринаучных</a:t>
            </a:r>
            <a:r>
              <a:rPr lang="ru-RU" dirty="0"/>
              <a:t> ценностей, таких как поиск истины и рост знаний, с ценностями </a:t>
            </a:r>
            <a:r>
              <a:rPr lang="ru-RU" dirty="0" err="1"/>
              <a:t>вненаучного</a:t>
            </a:r>
            <a:r>
              <a:rPr lang="ru-RU" dirty="0"/>
              <a:t>, </a:t>
            </a:r>
            <a:r>
              <a:rPr lang="ru-RU" dirty="0" err="1"/>
              <a:t>общесоциального</a:t>
            </a:r>
            <a:r>
              <a:rPr lang="ru-RU" dirty="0"/>
              <a:t> характера.</a:t>
            </a:r>
            <a:br>
              <a:rPr lang="ru-RU" dirty="0"/>
            </a:br>
            <a:r>
              <a:rPr lang="ru-RU" dirty="0"/>
              <a:t>В связи с происходящими в науке трансформациями </a:t>
            </a:r>
            <a:r>
              <a:rPr lang="ru-RU" b="1" dirty="0"/>
              <a:t>мотивационно-смысловая структура субъекта </a:t>
            </a:r>
            <a:r>
              <a:rPr lang="ru-RU" dirty="0"/>
              <a:t>научно-познавательной деятельности начинает влиять на характер познания больше, чем исходные установки и предпосылки. Данная структура будет включать особенности индивидуальной психики субъекта познания, его личностные предпочтения и т.д. </a:t>
            </a:r>
          </a:p>
          <a:p>
            <a:r>
              <a:rPr lang="ru-RU" dirty="0"/>
              <a:t>Более того, подобная деятельность – это сложный процесс взаимодействия различных субъективных позиций, исследовательских программ при условии признания их своеобразия и специфичности.</a:t>
            </a:r>
            <a:br>
              <a:rPr lang="ru-RU" dirty="0"/>
            </a:br>
            <a:r>
              <a:rPr lang="ru-RU" dirty="0"/>
              <a:t>Особое внимание сегодня уделяется такой форме коммуникации, </a:t>
            </a:r>
            <a:r>
              <a:rPr lang="ru-RU" b="1" dirty="0"/>
              <a:t>как дискурс, т.е. вербальной коммуникативной практике</a:t>
            </a:r>
          </a:p>
        </p:txBody>
      </p:sp>
    </p:spTree>
    <p:extLst>
      <p:ext uri="{BB962C8B-B14F-4D97-AF65-F5344CB8AC3E}">
        <p14:creationId xmlns:p14="http://schemas.microsoft.com/office/powerpoint/2010/main" val="2684078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416E1A-5A98-4D95-90F4-8B7A85DFA626}"/>
              </a:ext>
            </a:extLst>
          </p:cNvPr>
          <p:cNvSpPr>
            <a:spLocks noGrp="1"/>
          </p:cNvSpPr>
          <p:nvPr>
            <p:ph type="title"/>
          </p:nvPr>
        </p:nvSpPr>
        <p:spPr/>
        <p:txBody>
          <a:bodyPr/>
          <a:lstStyle/>
          <a:p>
            <a:r>
              <a:rPr lang="ru-RU" dirty="0"/>
              <a:t>правила дискурса </a:t>
            </a:r>
          </a:p>
        </p:txBody>
      </p:sp>
      <p:sp>
        <p:nvSpPr>
          <p:cNvPr id="3" name="Объект 2">
            <a:extLst>
              <a:ext uri="{FF2B5EF4-FFF2-40B4-BE49-F238E27FC236}">
                <a16:creationId xmlns:a16="http://schemas.microsoft.com/office/drawing/2014/main" id="{B8575853-2EF3-4091-B1FB-603E1A5D7458}"/>
              </a:ext>
            </a:extLst>
          </p:cNvPr>
          <p:cNvSpPr>
            <a:spLocks noGrp="1"/>
          </p:cNvSpPr>
          <p:nvPr>
            <p:ph idx="1"/>
          </p:nvPr>
        </p:nvSpPr>
        <p:spPr>
          <a:xfrm>
            <a:off x="290945" y="1825625"/>
            <a:ext cx="11591307" cy="4547202"/>
          </a:xfrm>
        </p:spPr>
        <p:txBody>
          <a:bodyPr>
            <a:normAutofit/>
          </a:bodyPr>
          <a:lstStyle/>
          <a:p>
            <a:r>
              <a:rPr lang="ru-RU" sz="2400" dirty="0"/>
              <a:t>каждый владеющий языком и дееспособный субъект может принять участие в дискурсе;</a:t>
            </a:r>
            <a:br>
              <a:rPr lang="ru-RU" sz="2400" dirty="0"/>
            </a:br>
            <a:r>
              <a:rPr lang="ru-RU" sz="2400" dirty="0">
                <a:sym typeface="Symbol" panose="05050102010706020507" pitchFamily="18" charset="2"/>
              </a:rPr>
              <a:t></a:t>
            </a:r>
            <a:r>
              <a:rPr lang="ru-RU" sz="2400" dirty="0"/>
              <a:t> каждый может поставить под вопрос любое утверждение;</a:t>
            </a:r>
            <a:br>
              <a:rPr lang="ru-RU" sz="2400" dirty="0"/>
            </a:br>
            <a:r>
              <a:rPr lang="ru-RU" sz="2400" dirty="0">
                <a:sym typeface="Symbol" panose="05050102010706020507" pitchFamily="18" charset="2"/>
              </a:rPr>
              <a:t></a:t>
            </a:r>
            <a:r>
              <a:rPr lang="ru-RU" sz="2400" dirty="0"/>
              <a:t> каждый может вводить в дискурс любое утверждение;</a:t>
            </a:r>
            <a:br>
              <a:rPr lang="ru-RU" sz="2400" dirty="0"/>
            </a:br>
            <a:r>
              <a:rPr lang="ru-RU" sz="2400" dirty="0">
                <a:sym typeface="Symbol" panose="05050102010706020507" pitchFamily="18" charset="2"/>
              </a:rPr>
              <a:t></a:t>
            </a:r>
            <a:r>
              <a:rPr lang="ru-RU" sz="2400" dirty="0"/>
              <a:t> каждый может выражать свои установки, желания и потребности.</a:t>
            </a:r>
            <a:br>
              <a:rPr lang="ru-RU" sz="2400" dirty="0"/>
            </a:br>
            <a:endParaRPr lang="ru-RU" sz="2400" dirty="0"/>
          </a:p>
          <a:p>
            <a:pPr>
              <a:buFont typeface="Symbol" panose="05050102010706020507" pitchFamily="18" charset="2"/>
              <a:buChar char="·"/>
            </a:pPr>
            <a:r>
              <a:rPr lang="ru-RU" sz="2400" dirty="0"/>
              <a:t>При таком подходе становится возможным достижение консенсуса посредством преодоления участниками своих субъективных взглядов в пользу рационально мотивированного согласия. Важными становятся как языковые, так и внеязыковые практики, которые порождают ту или иную форму коммуникации участников дискурса.</a:t>
            </a:r>
            <a:br>
              <a:rPr lang="ru-RU" sz="2400" dirty="0"/>
            </a:br>
            <a:endParaRPr lang="ru-RU" sz="2400" dirty="0"/>
          </a:p>
        </p:txBody>
      </p:sp>
    </p:spTree>
    <p:extLst>
      <p:ext uri="{BB962C8B-B14F-4D97-AF65-F5344CB8AC3E}">
        <p14:creationId xmlns:p14="http://schemas.microsoft.com/office/powerpoint/2010/main" val="3692688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D3B519-6EE9-419D-B101-1769BD61516F}"/>
              </a:ext>
            </a:extLst>
          </p:cNvPr>
          <p:cNvSpPr>
            <a:spLocks noGrp="1"/>
          </p:cNvSpPr>
          <p:nvPr>
            <p:ph type="title"/>
          </p:nvPr>
        </p:nvSpPr>
        <p:spPr/>
        <p:txBody>
          <a:bodyPr/>
          <a:lstStyle/>
          <a:p>
            <a:r>
              <a:rPr lang="ru-RU" dirty="0"/>
              <a:t>ОТЛИЧИЯ</a:t>
            </a:r>
          </a:p>
        </p:txBody>
      </p:sp>
      <p:sp>
        <p:nvSpPr>
          <p:cNvPr id="3" name="Объект 2">
            <a:extLst>
              <a:ext uri="{FF2B5EF4-FFF2-40B4-BE49-F238E27FC236}">
                <a16:creationId xmlns:a16="http://schemas.microsoft.com/office/drawing/2014/main" id="{9174D647-94FF-4D8B-9425-16D5D9EB0154}"/>
              </a:ext>
            </a:extLst>
          </p:cNvPr>
          <p:cNvSpPr>
            <a:spLocks noGrp="1"/>
          </p:cNvSpPr>
          <p:nvPr>
            <p:ph idx="1"/>
          </p:nvPr>
        </p:nvSpPr>
        <p:spPr>
          <a:xfrm>
            <a:off x="1" y="1787235"/>
            <a:ext cx="12192000" cy="4585591"/>
          </a:xfrm>
        </p:spPr>
        <p:txBody>
          <a:bodyPr>
            <a:normAutofit fontScale="92500" lnSpcReduction="20000"/>
          </a:bodyPr>
          <a:lstStyle/>
          <a:p>
            <a:r>
              <a:rPr lang="ru-RU" dirty="0"/>
              <a:t>1. Если при </a:t>
            </a:r>
            <a:r>
              <a:rPr lang="ru-RU" b="1" dirty="0"/>
              <a:t>классическом подходе </a:t>
            </a:r>
            <a:r>
              <a:rPr lang="ru-RU" dirty="0"/>
              <a:t>предметом рациональной коммуникации являлся процесс передачи </a:t>
            </a:r>
            <a:r>
              <a:rPr lang="ru-RU" b="1" dirty="0"/>
              <a:t>информации об объекте, существующем независимо от субъекта </a:t>
            </a:r>
            <a:r>
              <a:rPr lang="ru-RU" dirty="0"/>
              <a:t>познавательной деятельности, то </a:t>
            </a:r>
            <a:r>
              <a:rPr lang="ru-RU" b="1" dirty="0"/>
              <a:t>в современной науке </a:t>
            </a:r>
            <a:r>
              <a:rPr lang="ru-RU" dirty="0"/>
              <a:t>предметом рационального познания становится </a:t>
            </a:r>
            <a:r>
              <a:rPr lang="ru-RU" b="1" dirty="0"/>
              <a:t>объект, включенный в деятельность по выработке рационального знания на основании имеющихся средств познания и предпосылок</a:t>
            </a:r>
            <a:r>
              <a:rPr lang="ru-RU" dirty="0"/>
              <a:t>; причем процесс коммуникации предоставляет возможность разнообразного </a:t>
            </a:r>
            <a:r>
              <a:rPr lang="ru-RU" b="1" dirty="0"/>
              <a:t>конструирования смыслов и их интерпретации.</a:t>
            </a:r>
          </a:p>
          <a:p>
            <a:r>
              <a:rPr lang="ru-RU" dirty="0"/>
              <a:t>2. </a:t>
            </a:r>
            <a:r>
              <a:rPr lang="ru-RU" b="1" dirty="0"/>
              <a:t>Классическая парадигма </a:t>
            </a:r>
            <a:r>
              <a:rPr lang="ru-RU" dirty="0"/>
              <a:t>более ориентирована на изучение </a:t>
            </a:r>
            <a:r>
              <a:rPr lang="ru-RU" b="1" dirty="0"/>
              <a:t>информационного воздействия</a:t>
            </a:r>
            <a:r>
              <a:rPr lang="ru-RU" dirty="0"/>
              <a:t>, тогда как </a:t>
            </a:r>
            <a:r>
              <a:rPr lang="ru-RU" b="1" dirty="0"/>
              <a:t>современная – на изучение </a:t>
            </a:r>
            <a:r>
              <a:rPr lang="ru-RU" b="1" dirty="0" err="1"/>
              <a:t>дискурсного</a:t>
            </a:r>
            <a:r>
              <a:rPr lang="ru-RU" b="1" dirty="0"/>
              <a:t> подхода </a:t>
            </a:r>
            <a:r>
              <a:rPr lang="ru-RU" dirty="0"/>
              <a:t>и достижение в ходе него рационально мотивированного согласия.</a:t>
            </a:r>
          </a:p>
          <a:p>
            <a:r>
              <a:rPr lang="ru-RU" dirty="0"/>
              <a:t>3. Для </a:t>
            </a:r>
            <a:r>
              <a:rPr lang="ru-RU" b="1" dirty="0"/>
              <a:t>классической рациональности </a:t>
            </a:r>
            <a:r>
              <a:rPr lang="ru-RU" dirty="0"/>
              <a:t>был характерен </a:t>
            </a:r>
            <a:r>
              <a:rPr lang="ru-RU" b="1" dirty="0"/>
              <a:t>«</a:t>
            </a:r>
            <a:r>
              <a:rPr lang="ru-RU" b="1" dirty="0" err="1"/>
              <a:t>монологизм</a:t>
            </a:r>
            <a:r>
              <a:rPr lang="ru-RU" b="1" dirty="0"/>
              <a:t>», </a:t>
            </a:r>
            <a:r>
              <a:rPr lang="ru-RU" dirty="0"/>
              <a:t>то есть отстаивание единственно правильной позиции с точки зрения рационального познания, тогда как сегодня процесс рациональной коммуникации ориентирован на </a:t>
            </a:r>
            <a:r>
              <a:rPr lang="ru-RU" b="1" dirty="0"/>
              <a:t>«</a:t>
            </a:r>
            <a:r>
              <a:rPr lang="ru-RU" b="1" dirty="0" err="1"/>
              <a:t>диалогизм</a:t>
            </a:r>
            <a:r>
              <a:rPr lang="ru-RU" b="1" dirty="0"/>
              <a:t>», </a:t>
            </a:r>
            <a:r>
              <a:rPr lang="ru-RU" dirty="0"/>
              <a:t>т.е. на признание правомерности существования различных, не сводимых друг к другу позиций в процессе познания.</a:t>
            </a:r>
          </a:p>
          <a:p>
            <a:r>
              <a:rPr lang="ru-RU" dirty="0"/>
              <a:t>4. В отличие от классической науки, сегодня происходит «ослабление прежних идеалов доказательного знания, …</a:t>
            </a:r>
            <a:r>
              <a:rPr lang="ru-RU" b="1" dirty="0"/>
              <a:t>приоритетными стали процедуры аргументации и аргументированного знания</a:t>
            </a:r>
            <a:r>
              <a:rPr lang="ru-RU" dirty="0"/>
              <a:t>», полученного </a:t>
            </a:r>
            <a:r>
              <a:rPr lang="ru-RU" b="1" dirty="0"/>
              <a:t>в ходе социальной коммуникации.</a:t>
            </a:r>
          </a:p>
          <a:p>
            <a:br>
              <a:rPr lang="ru-RU" b="1" dirty="0"/>
            </a:br>
            <a:r>
              <a:rPr lang="ru-RU" dirty="0"/>
              <a:t>Отсюда и современная культура мышления формируется как </a:t>
            </a:r>
            <a:r>
              <a:rPr lang="ru-RU" b="1" dirty="0"/>
              <a:t>переход от разума законодательного, </a:t>
            </a:r>
            <a:r>
              <a:rPr lang="ru-RU" dirty="0"/>
              <a:t>базирующегося на некоем устойчивом содержании доминирующих в обществе идеологий, </a:t>
            </a:r>
            <a:r>
              <a:rPr lang="ru-RU" b="1" dirty="0"/>
              <a:t>к разуму коммуникативному</a:t>
            </a:r>
            <a:r>
              <a:rPr lang="ru-RU" dirty="0"/>
              <a:t>, опирающемуся на множественность и открытость системы рационального познания.</a:t>
            </a:r>
          </a:p>
          <a:p>
            <a:endParaRPr lang="ru-RU" dirty="0"/>
          </a:p>
        </p:txBody>
      </p:sp>
    </p:spTree>
    <p:extLst>
      <p:ext uri="{BB962C8B-B14F-4D97-AF65-F5344CB8AC3E}">
        <p14:creationId xmlns:p14="http://schemas.microsoft.com/office/powerpoint/2010/main" val="1841284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F74835-7085-44B3-BE66-58BE7BD1E758}"/>
              </a:ext>
            </a:extLst>
          </p:cNvPr>
          <p:cNvSpPr>
            <a:spLocks noGrp="1"/>
          </p:cNvSpPr>
          <p:nvPr>
            <p:ph type="title"/>
          </p:nvPr>
        </p:nvSpPr>
        <p:spPr/>
        <p:txBody>
          <a:bodyPr>
            <a:normAutofit fontScale="90000"/>
          </a:bodyPr>
          <a:lstStyle/>
          <a:p>
            <a:r>
              <a:rPr lang="ru-RU" dirty="0"/>
              <a:t>Рациональная коммуникация и коммуникативная рациональность</a:t>
            </a:r>
          </a:p>
        </p:txBody>
      </p:sp>
      <p:sp>
        <p:nvSpPr>
          <p:cNvPr id="3" name="Объект 2">
            <a:extLst>
              <a:ext uri="{FF2B5EF4-FFF2-40B4-BE49-F238E27FC236}">
                <a16:creationId xmlns:a16="http://schemas.microsoft.com/office/drawing/2014/main" id="{7834F1C1-E649-4AAE-A34D-02C201A74B9B}"/>
              </a:ext>
            </a:extLst>
          </p:cNvPr>
          <p:cNvSpPr>
            <a:spLocks noGrp="1"/>
          </p:cNvSpPr>
          <p:nvPr>
            <p:ph idx="1"/>
          </p:nvPr>
        </p:nvSpPr>
        <p:spPr>
          <a:xfrm>
            <a:off x="1" y="1825625"/>
            <a:ext cx="12192000" cy="4547202"/>
          </a:xfrm>
        </p:spPr>
        <p:txBody>
          <a:bodyPr>
            <a:normAutofit lnSpcReduction="10000"/>
          </a:bodyPr>
          <a:lstStyle/>
          <a:p>
            <a:r>
              <a:rPr lang="ru-RU" sz="2800" dirty="0"/>
              <a:t>для классической науки свойственен линейный характер коммуникации (т.е. однонаправленный), </a:t>
            </a:r>
          </a:p>
          <a:p>
            <a:r>
              <a:rPr lang="ru-RU" sz="2800" dirty="0"/>
              <a:t>для неклассической – рассмотрение коммуникации как результата интеракции </a:t>
            </a:r>
            <a:r>
              <a:rPr lang="ru-RU" sz="2800" b="1" dirty="0"/>
              <a:t>субъекта и объекта (+ средства познания), </a:t>
            </a:r>
          </a:p>
          <a:p>
            <a:r>
              <a:rPr lang="ru-RU" sz="2800" dirty="0"/>
              <a:t>для современной – достижение в ходе дискурса </a:t>
            </a:r>
            <a:r>
              <a:rPr lang="ru-RU" sz="2800" b="1" dirty="0"/>
              <a:t>рационально мотивированного согласия его участниками. </a:t>
            </a:r>
            <a:r>
              <a:rPr lang="ru-RU" sz="2800" dirty="0"/>
              <a:t>Коммуникативная рациональность способствует осуществлению скоординированных действий </a:t>
            </a:r>
            <a:r>
              <a:rPr lang="ru-RU" sz="2800" b="1" dirty="0"/>
              <a:t>субъектов </a:t>
            </a:r>
            <a:r>
              <a:rPr lang="ru-RU" sz="2800" dirty="0"/>
              <a:t>процесса коммуникации в качестве средства социализации и гармонизации их отношений.</a:t>
            </a:r>
          </a:p>
          <a:p>
            <a:endParaRPr lang="ru-RU" dirty="0"/>
          </a:p>
        </p:txBody>
      </p:sp>
    </p:spTree>
    <p:extLst>
      <p:ext uri="{BB962C8B-B14F-4D97-AF65-F5344CB8AC3E}">
        <p14:creationId xmlns:p14="http://schemas.microsoft.com/office/powerpoint/2010/main" val="659205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338A90-4EEA-41A5-BACA-187EC92BADDD}"/>
              </a:ext>
            </a:extLst>
          </p:cNvPr>
          <p:cNvSpPr>
            <a:spLocks noGrp="1"/>
          </p:cNvSpPr>
          <p:nvPr>
            <p:ph type="title"/>
          </p:nvPr>
        </p:nvSpPr>
        <p:spPr/>
        <p:txBody>
          <a:bodyPr>
            <a:normAutofit fontScale="90000"/>
          </a:bodyPr>
          <a:lstStyle/>
          <a:p>
            <a:r>
              <a:rPr lang="ru-RU" sz="3600" dirty="0"/>
              <a:t>Коммуникативная рациональность</a:t>
            </a:r>
            <a:endParaRPr lang="ru-RU" dirty="0"/>
          </a:p>
        </p:txBody>
      </p:sp>
      <p:sp>
        <p:nvSpPr>
          <p:cNvPr id="3" name="Объект 2">
            <a:extLst>
              <a:ext uri="{FF2B5EF4-FFF2-40B4-BE49-F238E27FC236}">
                <a16:creationId xmlns:a16="http://schemas.microsoft.com/office/drawing/2014/main" id="{198D41CE-CC01-4240-984B-DF7DDF45BE4F}"/>
              </a:ext>
            </a:extLst>
          </p:cNvPr>
          <p:cNvSpPr>
            <a:spLocks noGrp="1"/>
          </p:cNvSpPr>
          <p:nvPr>
            <p:ph idx="1"/>
          </p:nvPr>
        </p:nvSpPr>
        <p:spPr/>
        <p:txBody>
          <a:bodyPr>
            <a:normAutofit/>
          </a:bodyPr>
          <a:lstStyle/>
          <a:p>
            <a:r>
              <a:rPr lang="ru-RU" sz="2800" dirty="0"/>
              <a:t>Коммуникативная рациональность позволяет участникам дискурса «поддерживать общение, имеющее определенную целевую направленность», даже если они не могут прийти к консенсусу, однако всеми силами стремятся достичь его. </a:t>
            </a:r>
          </a:p>
          <a:p>
            <a:r>
              <a:rPr lang="ru-RU" sz="2800" dirty="0"/>
              <a:t>Она способствует осуществлению скоординированных коммуникативных действий участниками процесса коммуникации, т.е. выступает средством не только социализации, но и гармонизации субъект-объектных и субъект-субъектных отношений. </a:t>
            </a:r>
          </a:p>
        </p:txBody>
      </p:sp>
    </p:spTree>
    <p:extLst>
      <p:ext uri="{BB962C8B-B14F-4D97-AF65-F5344CB8AC3E}">
        <p14:creationId xmlns:p14="http://schemas.microsoft.com/office/powerpoint/2010/main" val="3281857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CB05F5-90EF-4FAA-84F2-E026F733EFEC}"/>
              </a:ext>
            </a:extLst>
          </p:cNvPr>
          <p:cNvSpPr>
            <a:spLocks noGrp="1"/>
          </p:cNvSpPr>
          <p:nvPr>
            <p:ph type="title"/>
          </p:nvPr>
        </p:nvSpPr>
        <p:spPr/>
        <p:txBody>
          <a:bodyPr>
            <a:normAutofit fontScale="90000"/>
          </a:bodyPr>
          <a:lstStyle/>
          <a:p>
            <a:r>
              <a:rPr lang="ru-RU" sz="3600" dirty="0">
                <a:latin typeface="Arial Black" panose="020B0A04020102020204" pitchFamily="34" charset="0"/>
              </a:rPr>
              <a:t>Модель коллективной рациональности</a:t>
            </a:r>
            <a:endParaRPr lang="ru-RU" dirty="0"/>
          </a:p>
        </p:txBody>
      </p:sp>
      <p:sp>
        <p:nvSpPr>
          <p:cNvPr id="3" name="Объект 2">
            <a:extLst>
              <a:ext uri="{FF2B5EF4-FFF2-40B4-BE49-F238E27FC236}">
                <a16:creationId xmlns:a16="http://schemas.microsoft.com/office/drawing/2014/main" id="{44B3F46D-30ED-4470-A344-4C5AC405F8F0}"/>
              </a:ext>
            </a:extLst>
          </p:cNvPr>
          <p:cNvSpPr>
            <a:spLocks noGrp="1"/>
          </p:cNvSpPr>
          <p:nvPr>
            <p:ph idx="1"/>
          </p:nvPr>
        </p:nvSpPr>
        <p:spPr>
          <a:xfrm>
            <a:off x="540327" y="1825625"/>
            <a:ext cx="11341925" cy="4547202"/>
          </a:xfrm>
        </p:spPr>
        <p:txBody>
          <a:bodyPr>
            <a:normAutofit lnSpcReduction="10000"/>
          </a:bodyPr>
          <a:lstStyle/>
          <a:p>
            <a:r>
              <a:rPr lang="ru-RU" b="1" dirty="0"/>
              <a:t>Пол </a:t>
            </a:r>
            <a:r>
              <a:rPr lang="ru-RU" b="1" dirty="0" err="1"/>
              <a:t>Тагард</a:t>
            </a:r>
            <a:r>
              <a:rPr lang="ru-RU" b="1" dirty="0"/>
              <a:t>: модель коллективной рациональности (модель «ЗК»)</a:t>
            </a:r>
          </a:p>
          <a:p>
            <a:r>
              <a:rPr lang="ru-RU" dirty="0"/>
              <a:t>Известный канадский философ </a:t>
            </a:r>
            <a:r>
              <a:rPr lang="ru-RU" i="1" dirty="0"/>
              <a:t>Пол </a:t>
            </a:r>
            <a:r>
              <a:rPr lang="ru-RU" i="1" dirty="0" err="1"/>
              <a:t>Тагард</a:t>
            </a:r>
            <a:r>
              <a:rPr lang="ru-RU" dirty="0"/>
              <a:t> разработал </a:t>
            </a:r>
            <a:r>
              <a:rPr lang="ru-RU" b="1" dirty="0"/>
              <a:t>модель коллективной научной рациональности. </a:t>
            </a:r>
          </a:p>
          <a:p>
            <a:r>
              <a:rPr lang="ru-RU" dirty="0"/>
              <a:t>Наука не является чисто индивидуальной деятельностью, поскольку ученые тесно взаимодействуют между собой. При этом коллективная рациональность несводима к сумме индивидуальных.</a:t>
            </a:r>
          </a:p>
          <a:p>
            <a:r>
              <a:rPr lang="ru-RU" dirty="0" err="1"/>
              <a:t>Тагард</a:t>
            </a:r>
            <a:r>
              <a:rPr lang="ru-RU" dirty="0"/>
              <a:t> называет свою модель «3К», так как она сводится к формуле:</a:t>
            </a:r>
          </a:p>
          <a:p>
            <a:pPr marL="0" indent="0">
              <a:buNone/>
            </a:pPr>
            <a:r>
              <a:rPr lang="ru-RU" dirty="0"/>
              <a:t> </a:t>
            </a:r>
            <a:r>
              <a:rPr lang="ru-RU" b="1" dirty="0"/>
              <a:t>«КОНСЕНСУС = КОГЕРЕНЦИЯ + КОММУНИКАЦИЯ»</a:t>
            </a:r>
            <a:r>
              <a:rPr lang="ru-RU" dirty="0"/>
              <a:t>. Он полагает, что модели, основанные на формальной логике и теории вероятностей, слишком далеки от реальной научной практики, поэтому они создают впечатление, что ученые иррациональны в своих действиях.</a:t>
            </a:r>
          </a:p>
          <a:p>
            <a:r>
              <a:rPr lang="ru-RU" dirty="0"/>
              <a:t>Ученые рассматриваются в модели прежде всего как субъекты, ищущие научных </a:t>
            </a:r>
            <a:r>
              <a:rPr lang="ru-RU" i="1" dirty="0"/>
              <a:t>объяснений</a:t>
            </a:r>
            <a:r>
              <a:rPr lang="ru-RU" dirty="0"/>
              <a:t>, а именно — объяснений связных и хорошо проработанных. Разногласия ученых связаны не только с различием индивидуальных убеждений, но и с несовершенной коммуникацией. Однако при продолжающихся взаимодействиях вполне может наступить согласие по поводу гипотезы или теории, так как ученые получают в свое распоряжение одни и те же свидетельства и аргументы.</a:t>
            </a:r>
          </a:p>
          <a:p>
            <a:endParaRPr lang="ru-RU" dirty="0"/>
          </a:p>
        </p:txBody>
      </p:sp>
    </p:spTree>
    <p:extLst>
      <p:ext uri="{BB962C8B-B14F-4D97-AF65-F5344CB8AC3E}">
        <p14:creationId xmlns:p14="http://schemas.microsoft.com/office/powerpoint/2010/main" val="34473844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847D67-C940-44F9-8418-9B1E492491C7}"/>
              </a:ext>
            </a:extLst>
          </p:cNvPr>
          <p:cNvSpPr>
            <a:spLocks noGrp="1"/>
          </p:cNvSpPr>
          <p:nvPr>
            <p:ph type="title"/>
          </p:nvPr>
        </p:nvSpPr>
        <p:spPr>
          <a:xfrm>
            <a:off x="-1" y="485173"/>
            <a:ext cx="9725891" cy="823785"/>
          </a:xfrm>
        </p:spPr>
        <p:txBody>
          <a:bodyPr>
            <a:normAutofit fontScale="90000"/>
          </a:bodyPr>
          <a:lstStyle/>
          <a:p>
            <a:r>
              <a:rPr lang="ru-RU" dirty="0"/>
              <a:t>Коммуникация:</a:t>
            </a:r>
            <a:br>
              <a:rPr lang="ru-RU" dirty="0"/>
            </a:br>
            <a:r>
              <a:rPr lang="ru-RU" dirty="0"/>
              <a:t>Рациональная и коммуникативная</a:t>
            </a:r>
          </a:p>
        </p:txBody>
      </p:sp>
      <p:sp>
        <p:nvSpPr>
          <p:cNvPr id="3" name="Объект 2">
            <a:extLst>
              <a:ext uri="{FF2B5EF4-FFF2-40B4-BE49-F238E27FC236}">
                <a16:creationId xmlns:a16="http://schemas.microsoft.com/office/drawing/2014/main" id="{7CDC8C80-7CCB-4808-83E9-85B643CB57C6}"/>
              </a:ext>
            </a:extLst>
          </p:cNvPr>
          <p:cNvSpPr>
            <a:spLocks noGrp="1"/>
          </p:cNvSpPr>
          <p:nvPr>
            <p:ph idx="1"/>
          </p:nvPr>
        </p:nvSpPr>
        <p:spPr>
          <a:xfrm>
            <a:off x="277091" y="1825625"/>
            <a:ext cx="11734800" cy="4547202"/>
          </a:xfrm>
        </p:spPr>
        <p:txBody>
          <a:bodyPr>
            <a:noAutofit/>
          </a:bodyPr>
          <a:lstStyle/>
          <a:p>
            <a:r>
              <a:rPr lang="ru-RU" sz="2800" dirty="0"/>
              <a:t>в последнее десятилетие ученые подчеркивают, что </a:t>
            </a:r>
            <a:r>
              <a:rPr lang="ru-RU" sz="2800" b="1" dirty="0"/>
              <a:t>парадигма коммуникативной рациональности </a:t>
            </a:r>
            <a:r>
              <a:rPr lang="ru-RU" sz="2800" dirty="0"/>
              <a:t>утвердилась в социально-гуманитарном познании как </a:t>
            </a:r>
            <a:r>
              <a:rPr lang="ru-RU" sz="2800" b="1" dirty="0"/>
              <a:t>преобладающее методологическое направление </a:t>
            </a:r>
            <a:r>
              <a:rPr lang="ru-RU" sz="2800" dirty="0"/>
              <a:t>и как важнейшая характеристика социокультурного контекста науки. Она позволяет преодолеть замкнутость, жесткую </a:t>
            </a:r>
            <a:r>
              <a:rPr lang="ru-RU" sz="2800" dirty="0" err="1"/>
              <a:t>регламентированность</a:t>
            </a:r>
            <a:r>
              <a:rPr lang="ru-RU" sz="2800" dirty="0"/>
              <a:t> и догматизм в науке и открывает перед научным сообществом новые перспективы в познании сложных проблем современности.</a:t>
            </a:r>
          </a:p>
        </p:txBody>
      </p:sp>
    </p:spTree>
    <p:extLst>
      <p:ext uri="{BB962C8B-B14F-4D97-AF65-F5344CB8AC3E}">
        <p14:creationId xmlns:p14="http://schemas.microsoft.com/office/powerpoint/2010/main" val="3458020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5248C2-47EB-403D-A178-D44CE2360B68}"/>
              </a:ext>
            </a:extLst>
          </p:cNvPr>
          <p:cNvSpPr>
            <a:spLocks noGrp="1"/>
          </p:cNvSpPr>
          <p:nvPr>
            <p:ph type="title"/>
          </p:nvPr>
        </p:nvSpPr>
        <p:spPr/>
        <p:txBody>
          <a:bodyPr/>
          <a:lstStyle/>
          <a:p>
            <a:endParaRPr lang="ru-RU" dirty="0"/>
          </a:p>
        </p:txBody>
      </p:sp>
      <p:sp>
        <p:nvSpPr>
          <p:cNvPr id="3" name="Текст 2">
            <a:extLst>
              <a:ext uri="{FF2B5EF4-FFF2-40B4-BE49-F238E27FC236}">
                <a16:creationId xmlns:a16="http://schemas.microsoft.com/office/drawing/2014/main" id="{B8ACCA0D-8C80-4B1A-9894-BCFC3B8B1400}"/>
              </a:ext>
            </a:extLst>
          </p:cNvPr>
          <p:cNvSpPr>
            <a:spLocks noGrp="1"/>
          </p:cNvSpPr>
          <p:nvPr>
            <p:ph type="body" sz="quarter" idx="12"/>
          </p:nvPr>
        </p:nvSpPr>
        <p:spPr>
          <a:xfrm>
            <a:off x="838200" y="2743200"/>
            <a:ext cx="8432800" cy="3756453"/>
          </a:xfrm>
        </p:spPr>
        <p:txBody>
          <a:bodyPr>
            <a:normAutofit lnSpcReduction="10000"/>
          </a:bodyPr>
          <a:lstStyle/>
          <a:p>
            <a:pPr marL="0" indent="0" algn="ctr">
              <a:buFontTx/>
              <a:buNone/>
              <a:defRPr/>
            </a:pPr>
            <a:r>
              <a:rPr lang="ru-RU" b="1" u="sng" dirty="0">
                <a:hlinkClick r:id="rId2"/>
              </a:rPr>
              <a:t>КОНТАКТЫ:</a:t>
            </a:r>
          </a:p>
          <a:p>
            <a:pPr>
              <a:defRPr/>
            </a:pPr>
            <a:r>
              <a:rPr lang="ru-RU" b="1" u="sng" dirty="0"/>
              <a:t>Электронный курс:</a:t>
            </a:r>
            <a:endParaRPr lang="ru-RU" b="1" dirty="0">
              <a:hlinkClick r:id="rId3"/>
            </a:endParaRPr>
          </a:p>
          <a:p>
            <a:pPr marL="525780" indent="-457200">
              <a:defRPr/>
            </a:pPr>
            <a:r>
              <a:rPr lang="en-US" altLang="ru-RU" b="1" u="sng" dirty="0"/>
              <a:t>E-mail: </a:t>
            </a:r>
            <a:r>
              <a:rPr lang="en-US" altLang="ru-RU" u="sng" dirty="0">
                <a:hlinkClick r:id="rId2"/>
              </a:rPr>
              <a:t>ibrylina@tpu.ru</a:t>
            </a:r>
            <a:endParaRPr lang="ru-RU" altLang="ru-RU" u="sng" dirty="0"/>
          </a:p>
          <a:p>
            <a:pPr marL="525780" indent="-457200">
              <a:defRPr/>
            </a:pPr>
            <a:r>
              <a:rPr lang="en-US" b="1" u="sng" dirty="0"/>
              <a:t>ZOOM:</a:t>
            </a:r>
          </a:p>
          <a:p>
            <a:pPr>
              <a:defRPr/>
            </a:pPr>
            <a:r>
              <a:rPr lang="en-US" u="sng" dirty="0">
                <a:hlinkClick r:id="rId4"/>
              </a:rPr>
              <a:t>https</a:t>
            </a:r>
            <a:r>
              <a:rPr lang="ru-RU" u="sng" dirty="0">
                <a:hlinkClick r:id="rId4"/>
              </a:rPr>
              <a:t>://</a:t>
            </a:r>
            <a:r>
              <a:rPr lang="en-US" u="sng" dirty="0">
                <a:hlinkClick r:id="rId4"/>
              </a:rPr>
              <a:t>us</a:t>
            </a:r>
            <a:r>
              <a:rPr lang="ru-RU" u="sng" dirty="0">
                <a:hlinkClick r:id="rId4"/>
              </a:rPr>
              <a:t>02</a:t>
            </a:r>
            <a:r>
              <a:rPr lang="en-US" u="sng" dirty="0">
                <a:hlinkClick r:id="rId4"/>
              </a:rPr>
              <a:t>web</a:t>
            </a:r>
            <a:r>
              <a:rPr lang="ru-RU" u="sng" dirty="0">
                <a:hlinkClick r:id="rId4"/>
              </a:rPr>
              <a:t>.</a:t>
            </a:r>
            <a:r>
              <a:rPr lang="en-US" u="sng" dirty="0">
                <a:hlinkClick r:id="rId4"/>
              </a:rPr>
              <a:t>zoom</a:t>
            </a:r>
            <a:r>
              <a:rPr lang="ru-RU" u="sng" dirty="0">
                <a:hlinkClick r:id="rId4"/>
              </a:rPr>
              <a:t>.</a:t>
            </a:r>
            <a:r>
              <a:rPr lang="en-US" u="sng" dirty="0">
                <a:hlinkClick r:id="rId4"/>
              </a:rPr>
              <a:t>us</a:t>
            </a:r>
            <a:r>
              <a:rPr lang="ru-RU" u="sng" dirty="0">
                <a:hlinkClick r:id="rId4"/>
              </a:rPr>
              <a:t>/</a:t>
            </a:r>
            <a:r>
              <a:rPr lang="en-US" u="sng" dirty="0">
                <a:hlinkClick r:id="rId4"/>
              </a:rPr>
              <a:t>j</a:t>
            </a:r>
            <a:r>
              <a:rPr lang="ru-RU" u="sng" dirty="0">
                <a:hlinkClick r:id="rId4"/>
              </a:rPr>
              <a:t>/3809107563?</a:t>
            </a:r>
            <a:r>
              <a:rPr lang="en-US" u="sng" dirty="0" err="1">
                <a:hlinkClick r:id="rId4"/>
              </a:rPr>
              <a:t>pwd</a:t>
            </a:r>
            <a:r>
              <a:rPr lang="ru-RU" u="sng" dirty="0">
                <a:hlinkClick r:id="rId4"/>
              </a:rPr>
              <a:t>=</a:t>
            </a:r>
            <a:r>
              <a:rPr lang="en-US" u="sng" dirty="0" err="1">
                <a:hlinkClick r:id="rId4"/>
              </a:rPr>
              <a:t>djFYcEpQQTdGVDc</a:t>
            </a:r>
            <a:r>
              <a:rPr lang="ru-RU" u="sng" dirty="0">
                <a:hlinkClick r:id="rId4"/>
              </a:rPr>
              <a:t>4</a:t>
            </a:r>
            <a:r>
              <a:rPr lang="en-US" u="sng" dirty="0" err="1">
                <a:hlinkClick r:id="rId4"/>
              </a:rPr>
              <a:t>QklSRFlvK</a:t>
            </a:r>
            <a:r>
              <a:rPr lang="ru-RU" u="sng" dirty="0">
                <a:hlinkClick r:id="rId4"/>
              </a:rPr>
              <a:t>1</a:t>
            </a:r>
            <a:r>
              <a:rPr lang="en-US" u="sng" dirty="0">
                <a:hlinkClick r:id="rId4"/>
              </a:rPr>
              <a:t>B</a:t>
            </a:r>
            <a:r>
              <a:rPr lang="ru-RU" u="sng" dirty="0">
                <a:hlinkClick r:id="rId4"/>
              </a:rPr>
              <a:t>5</a:t>
            </a:r>
            <a:r>
              <a:rPr lang="en-US" u="sng" dirty="0" err="1">
                <a:hlinkClick r:id="rId4"/>
              </a:rPr>
              <a:t>dz</a:t>
            </a:r>
            <a:r>
              <a:rPr lang="ru-RU" u="sng" dirty="0">
                <a:hlinkClick r:id="rId4"/>
              </a:rPr>
              <a:t>09</a:t>
            </a:r>
            <a:endParaRPr lang="ru-RU" dirty="0"/>
          </a:p>
          <a:p>
            <a:pPr>
              <a:defRPr/>
            </a:pPr>
            <a:r>
              <a:rPr lang="ru-RU" b="1" u="sng" dirty="0"/>
              <a:t>Персональный сайт:</a:t>
            </a:r>
          </a:p>
          <a:p>
            <a:pPr marL="0" indent="0">
              <a:buFontTx/>
              <a:buNone/>
              <a:defRPr/>
            </a:pPr>
            <a:r>
              <a:rPr lang="en-US" u="sng" dirty="0">
                <a:hlinkClick r:id="rId5"/>
              </a:rPr>
              <a:t>https://portal.tpu.ru/SHARED/i/IBrylina</a:t>
            </a:r>
            <a:endParaRPr lang="ru-RU" u="sng" dirty="0"/>
          </a:p>
          <a:p>
            <a:pPr algn="ctr">
              <a:buNone/>
              <a:defRPr/>
            </a:pPr>
            <a:endParaRPr lang="ru-RU" altLang="ru-RU" sz="2400" b="1" i="1" dirty="0">
              <a:solidFill>
                <a:srgbClr val="00CC00"/>
              </a:solidFill>
              <a:latin typeface="Calibri" panose="020F0502020204030204" pitchFamily="34" charset="0"/>
            </a:endParaRPr>
          </a:p>
          <a:p>
            <a:pPr algn="ctr">
              <a:buNone/>
              <a:defRPr/>
            </a:pPr>
            <a:r>
              <a:rPr lang="ru-RU" altLang="ru-RU" sz="3200" b="1" i="1" dirty="0">
                <a:solidFill>
                  <a:srgbClr val="00CC00"/>
                </a:solidFill>
                <a:latin typeface="Calibri" panose="020F0502020204030204" pitchFamily="34" charset="0"/>
              </a:rPr>
              <a:t>БЛАГОДАРЮ ЗА ВНИМАНИЕ!</a:t>
            </a:r>
          </a:p>
          <a:p>
            <a:endParaRPr lang="ru-RU" dirty="0"/>
          </a:p>
        </p:txBody>
      </p:sp>
    </p:spTree>
    <p:extLst>
      <p:ext uri="{BB962C8B-B14F-4D97-AF65-F5344CB8AC3E}">
        <p14:creationId xmlns:p14="http://schemas.microsoft.com/office/powerpoint/2010/main" val="1351645450"/>
      </p:ext>
    </p:extLst>
  </p:cSld>
  <p:clrMapOvr>
    <a:masterClrMapping/>
  </p:clrMapOvr>
</p:sld>
</file>

<file path=ppt/theme/theme1.xml><?xml version="1.0" encoding="utf-8"?>
<a:theme xmlns:a="http://schemas.openxmlformats.org/drawingml/2006/main" name="Тема Office">
  <a:themeElements>
    <a:clrScheme name="ТПУ2022">
      <a:dk1>
        <a:sysClr val="windowText" lastClr="000000"/>
      </a:dk1>
      <a:lt1>
        <a:sysClr val="window" lastClr="FFFFFF"/>
      </a:lt1>
      <a:dk2>
        <a:srgbClr val="6C6D6C"/>
      </a:dk2>
      <a:lt2>
        <a:srgbClr val="E7E6E6"/>
      </a:lt2>
      <a:accent1>
        <a:srgbClr val="6B6C6B"/>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ПУ Бумага 2022" id="{55A60C95-F522-4BAC-9770-FCA24AF08DF3}" vid="{57619226-B091-43B9-B026-5A27E7D46D1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ШАБЛОН_ТПУ_бумага_2022</Template>
  <TotalTime>4526</TotalTime>
  <Words>5427</Words>
  <Application>Microsoft Office PowerPoint</Application>
  <PresentationFormat>Широкоэкранный</PresentationFormat>
  <Paragraphs>337</Paragraphs>
  <Slides>55</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55</vt:i4>
      </vt:variant>
    </vt:vector>
  </HeadingPairs>
  <TitlesOfParts>
    <vt:vector size="64" baseType="lpstr">
      <vt:lpstr>Arial</vt:lpstr>
      <vt:lpstr>Arial Black</vt:lpstr>
      <vt:lpstr>Calibri</vt:lpstr>
      <vt:lpstr>Corbel</vt:lpstr>
      <vt:lpstr>Symbol</vt:lpstr>
      <vt:lpstr>Times New Roman</vt:lpstr>
      <vt:lpstr>Verdana</vt:lpstr>
      <vt:lpstr>Wingdings</vt:lpstr>
      <vt:lpstr>Тема Office</vt:lpstr>
      <vt:lpstr>История и философия науки</vt:lpstr>
      <vt:lpstr>ВОПРОСЫ:</vt:lpstr>
      <vt:lpstr>Научные революции и смена типов рациональности</vt:lpstr>
      <vt:lpstr>основаниЯ науки</vt:lpstr>
      <vt:lpstr>Презентация PowerPoint</vt:lpstr>
      <vt:lpstr>1. Научная картина мира –  основной содержательный компонент стиля научного мышления </vt:lpstr>
      <vt:lpstr>Картина мира </vt:lpstr>
      <vt:lpstr>Презентация PowerPoint</vt:lpstr>
      <vt:lpstr>Научная картина мира </vt:lpstr>
      <vt:lpstr>Структура научной картины мира</vt:lpstr>
      <vt:lpstr>Презентация PowerPoint</vt:lpstr>
      <vt:lpstr>Картины мира</vt:lpstr>
      <vt:lpstr>Научная картина мира</vt:lpstr>
      <vt:lpstr>Презентация PowerPoint</vt:lpstr>
      <vt:lpstr>Идеалы и нормы науки</vt:lpstr>
      <vt:lpstr>ПРИМЕР: Улисс Альдрованди «История змей и драконов»</vt:lpstr>
      <vt:lpstr>Презентация PowerPoint</vt:lpstr>
      <vt:lpstr>Философские основания науки</vt:lpstr>
      <vt:lpstr>Философские основания науки</vt:lpstr>
      <vt:lpstr>философско-мировоззренческие основания</vt:lpstr>
      <vt:lpstr>Перестройка оснований науки</vt:lpstr>
      <vt:lpstr>Перестройка оснований науки</vt:lpstr>
      <vt:lpstr>НАУЧНАЯ РЕВОЛЮЦИЯ КАК ПЕРЕСТРОЙКА ОСНОВАНИЙ НАУКИ </vt:lpstr>
      <vt:lpstr>Мировоззренческая ФУНКЦИЯ – социокультурные, методологоические, этические нормы исследования</vt:lpstr>
      <vt:lpstr>Функции картины мира</vt:lpstr>
      <vt:lpstr>Классическая картина мира</vt:lpstr>
      <vt:lpstr>Неклассическая картина мира</vt:lpstr>
      <vt:lpstr> Принцип неопределенности</vt:lpstr>
      <vt:lpstr>Принцип дополнительности</vt:lpstr>
      <vt:lpstr>Неклассическая картина мира</vt:lpstr>
      <vt:lpstr>Постнеклассическая картина мира</vt:lpstr>
      <vt:lpstr>Антропный принцип</vt:lpstr>
      <vt:lpstr>Синергетика как наука и научная методология </vt:lpstr>
      <vt:lpstr>Постнеклассическая НКМ</vt:lpstr>
      <vt:lpstr>ГЛОБАЛЬНЫЕ НАУЧНЫЕ РЕВОЛЮЦИИ  КАК СМЕНА ТИПОВ НАУЧНОЙ РАЦИОНАЛЬНОСТИ </vt:lpstr>
      <vt:lpstr>Рациональность</vt:lpstr>
      <vt:lpstr>Рациональность</vt:lpstr>
      <vt:lpstr>ТИПЫ НАУЧНОЙ РАЦИОНАЛЬНОСТИ</vt:lpstr>
      <vt:lpstr>Классический тип научной рациональности (XVI в. – пер. пол. XIX в.)</vt:lpstr>
      <vt:lpstr>Неклассический тип рациональности (20 – 30 гг. ХХ в. – пер. пол. ХХ в.) </vt:lpstr>
      <vt:lpstr>Постнеклассическая рациональность (посл. треть ХХ в. – н. время)</vt:lpstr>
      <vt:lpstr>Презентация PowerPoint</vt:lpstr>
      <vt:lpstr>Интервью Стёпина В.С.</vt:lpstr>
      <vt:lpstr>Традиции понимания субъекта в философии науки. Понятие субъекта в классической и неклассической науке.</vt:lpstr>
      <vt:lpstr>МОДЕЛЬ коммуникативнОЙ РациональностИ</vt:lpstr>
      <vt:lpstr>Рациональность научная и коммуникативная</vt:lpstr>
      <vt:lpstr>Модели </vt:lpstr>
      <vt:lpstr>Презентация PowerPoint</vt:lpstr>
      <vt:lpstr>правила дискурса </vt:lpstr>
      <vt:lpstr>ОТЛИЧИЯ</vt:lpstr>
      <vt:lpstr>Рациональная коммуникация и коммуникативная рациональность</vt:lpstr>
      <vt:lpstr>Коммуникативная рациональность</vt:lpstr>
      <vt:lpstr>Модель коллективной рациональности</vt:lpstr>
      <vt:lpstr>Коммуникация: Рациональная и коммуникативная</vt:lpstr>
      <vt:lpstr>Презентация PowerPoint</vt:lpstr>
    </vt:vector>
  </TitlesOfParts>
  <Compan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Сычевская Ольга Витальевна</dc:creator>
  <cp:lastModifiedBy>Пользователь Windows</cp:lastModifiedBy>
  <cp:revision>73</cp:revision>
  <cp:lastPrinted>2021-08-02T01:21:27Z</cp:lastPrinted>
  <dcterms:created xsi:type="dcterms:W3CDTF">2022-09-15T08:49:06Z</dcterms:created>
  <dcterms:modified xsi:type="dcterms:W3CDTF">2024-04-28T08:28:03Z</dcterms:modified>
</cp:coreProperties>
</file>