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2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72" r:id="rId13"/>
    <p:sldId id="273" r:id="rId14"/>
    <p:sldId id="268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69" r:id="rId24"/>
    <p:sldId id="270" r:id="rId25"/>
    <p:sldId id="271" r:id="rId26"/>
    <p:sldId id="284" r:id="rId27"/>
    <p:sldId id="285" r:id="rId28"/>
    <p:sldId id="286" r:id="rId29"/>
    <p:sldId id="287" r:id="rId30"/>
    <p:sldId id="288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16B68-2D0A-4860-B07A-B3C377654DBD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37C72-6E78-4823-8C39-28ABFBE69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76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 2 пол.20 в. наука и технологии имели отраслевой характер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7C72-6E78-4823-8C39-28ABFBE69B3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НБИК+социальные</a:t>
            </a:r>
            <a:r>
              <a:rPr lang="ru-RU" baseline="0" dirty="0" smtClean="0"/>
              <a:t> технологии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7C72-6E78-4823-8C39-28ABFBE69B3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Сплошные – структуры, полностью заполняющие </a:t>
            </a:r>
            <a:r>
              <a:rPr lang="ru-RU" dirty="0" err="1" smtClean="0"/>
              <a:t>про-во</a:t>
            </a:r>
            <a:r>
              <a:rPr lang="ru-RU" dirty="0" smtClean="0"/>
              <a:t>; в зависим. От формы подразделяются на </a:t>
            </a:r>
            <a:r>
              <a:rPr lang="ru-RU" dirty="0" err="1" smtClean="0"/>
              <a:t>Нанокластеры</a:t>
            </a:r>
            <a:r>
              <a:rPr lang="ru-RU" dirty="0" smtClean="0"/>
              <a:t> – трехмерные, </a:t>
            </a:r>
            <a:r>
              <a:rPr lang="ru-RU" dirty="0" err="1" smtClean="0"/>
              <a:t>нанопленки</a:t>
            </a:r>
            <a:r>
              <a:rPr lang="ru-RU" baseline="0" dirty="0" smtClean="0"/>
              <a:t> – двумерные; </a:t>
            </a:r>
            <a:r>
              <a:rPr lang="ru-RU" baseline="0" dirty="0" err="1" smtClean="0"/>
              <a:t>нанонити</a:t>
            </a:r>
            <a:r>
              <a:rPr lang="ru-RU" baseline="0" dirty="0" smtClean="0"/>
              <a:t> – одномерные, квантовые точки - </a:t>
            </a:r>
            <a:r>
              <a:rPr lang="ru-RU" baseline="0" dirty="0" err="1" smtClean="0"/>
              <a:t>нольмерные</a:t>
            </a:r>
            <a:endParaRPr lang="ru-RU" baseline="0" dirty="0" smtClean="0"/>
          </a:p>
          <a:p>
            <a:endParaRPr lang="ru-RU" dirty="0" smtClean="0"/>
          </a:p>
          <a:p>
            <a:r>
              <a:rPr lang="ru-RU" dirty="0" smtClean="0"/>
              <a:t>Пористые – молекула атомов которых образуют нечто</a:t>
            </a:r>
            <a:r>
              <a:rPr lang="ru-RU" baseline="0" dirty="0" smtClean="0"/>
              <a:t> вроде сетки, в которой есть пустоты.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7C72-6E78-4823-8C39-28ABFBE69B3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ru-RU" dirty="0" smtClean="0"/>
              <a:t>Например, золото обычное и нано- по хим. Составу – одинаковое, по свойствам</a:t>
            </a:r>
            <a:r>
              <a:rPr lang="ru-RU" baseline="0" dirty="0" smtClean="0"/>
              <a:t> – различное.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Чем меньше размер частицы, тем больше общая площадь поверхности, тем большее кол-во атомов оказывается на </a:t>
            </a:r>
            <a:r>
              <a:rPr lang="ru-RU" baseline="0" dirty="0" err="1" smtClean="0"/>
              <a:t>поврехности</a:t>
            </a:r>
            <a:r>
              <a:rPr lang="ru-RU" baseline="0" dirty="0" smtClean="0"/>
              <a:t>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4. М. проникать </a:t>
            </a:r>
            <a:r>
              <a:rPr lang="ru-RU" baseline="0" dirty="0" err="1" smtClean="0"/>
              <a:t>сквазь</a:t>
            </a:r>
            <a:r>
              <a:rPr lang="ru-RU" baseline="0" dirty="0" smtClean="0"/>
              <a:t> клеточные мембраны, принося пользу и вред.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7C72-6E78-4823-8C39-28ABFBE69B3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Брукс: Интеллект возник в результате адаптации организма к среде.</a:t>
            </a:r>
          </a:p>
        </p:txBody>
      </p:sp>
      <p:sp>
        <p:nvSpPr>
          <p:cNvPr id="1095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68BF7-D15E-4642-98CD-3360608EDB9B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D02642-DCC6-419B-91AA-93AD63015531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Брейн-компьютерный</a:t>
            </a:r>
            <a:r>
              <a:rPr lang="ru-RU" dirty="0" smtClean="0"/>
              <a:t> интерфейс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7C72-6E78-4823-8C39-28ABFBE69B3B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 научиться управлять сигналами</a:t>
            </a:r>
            <a:r>
              <a:rPr lang="ru-RU" baseline="0" dirty="0" smtClean="0"/>
              <a:t> </a:t>
            </a:r>
            <a:r>
              <a:rPr lang="ru-RU" dirty="0" smtClean="0"/>
              <a:t>мозга, чтобы направлять</a:t>
            </a:r>
            <a:r>
              <a:rPr lang="ru-RU" baseline="0" dirty="0" smtClean="0"/>
              <a:t> предмет в нужном направлении. Например, машинку. + у внешнего предмета свои характеристики. </a:t>
            </a:r>
            <a:r>
              <a:rPr lang="ru-RU" dirty="0" smtClean="0"/>
              <a:t>Система с обратной связью – человек видит, добивается результата или нет. Вопрос: сможет ли мозг</a:t>
            </a:r>
            <a:r>
              <a:rPr lang="ru-RU" baseline="0" dirty="0" smtClean="0"/>
              <a:t> найти такие механизмы, которые не заложены в него эволюционно?</a:t>
            </a:r>
            <a:endParaRPr lang="ru-RU" dirty="0" smtClean="0"/>
          </a:p>
          <a:p>
            <a:r>
              <a:rPr lang="en-US" dirty="0" smtClean="0"/>
              <a:t>http://univertv.ru/video/psihologiya/psihofiziologiya/shkola_v_buduwee_nauk_o_mozge_i_intellekte_1/interfejs_mozgkompyuter_teoreticheskaya_kolliziya_eksperimentalnaya_paradigma_praktich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7C72-6E78-4823-8C39-28ABFBE69B3B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http://www.gosbook.ru/node/18668</a:t>
            </a:r>
            <a:r>
              <a:rPr lang="ru-RU" dirty="0" smtClean="0"/>
              <a:t> – презентация про биотехнологии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7C72-6E78-4823-8C39-28ABFBE69B3B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youtube.com/watch?v=vnsF67W_Pl4&amp;feature=related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iportal.ru/downloads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nivertv.ru/video/psihologiya/modelirovanie_psihicheskih_processov/iskusstvennyj_intellekt_novye_rubezhi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4qynaVvWqsc&amp;feature=related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2045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Ардашкин Игорь Борисович,</a:t>
            </a:r>
          </a:p>
          <a:p>
            <a:r>
              <a:rPr lang="ru-RU" dirty="0" smtClean="0"/>
              <a:t>Профессор кафедры философии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Философские проблемы науки и техники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НБИК-технологии</a:t>
            </a:r>
            <a:r>
              <a:rPr lang="ru-RU" dirty="0" smtClean="0"/>
              <a:t> – тренд</a:t>
            </a:r>
            <a:r>
              <a:rPr lang="en-US" dirty="0" smtClean="0"/>
              <a:t> XXI</a:t>
            </a:r>
            <a:r>
              <a:rPr lang="ru-RU" dirty="0" smtClean="0"/>
              <a:t> века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0"/>
            <a:ext cx="598914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н.</a:t>
            </a:r>
            <a:r>
              <a:rPr lang="en-US" sz="3600" dirty="0" smtClean="0">
                <a:solidFill>
                  <a:srgbClr val="002060"/>
                </a:solidFill>
              </a:rPr>
              <a:t>XXI</a:t>
            </a:r>
            <a:r>
              <a:rPr lang="ru-RU" sz="3600" dirty="0" smtClean="0">
                <a:solidFill>
                  <a:srgbClr val="002060"/>
                </a:solidFill>
              </a:rPr>
              <a:t> вв. – конвергенция 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(взаимопроникновение) 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наук и технологий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9899" y="1700808"/>
            <a:ext cx="84241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solidFill>
                  <a:srgbClr val="002060"/>
                </a:solidFill>
              </a:rPr>
              <a:t>НБИК (</a:t>
            </a:r>
            <a:r>
              <a:rPr lang="en-US" sz="2400" b="1" u="sng" dirty="0" smtClean="0">
                <a:solidFill>
                  <a:srgbClr val="002060"/>
                </a:solidFill>
              </a:rPr>
              <a:t>NBIC</a:t>
            </a:r>
            <a:r>
              <a:rPr lang="ru-RU" sz="2400" b="1" u="sng" dirty="0" smtClean="0">
                <a:solidFill>
                  <a:srgbClr val="002060"/>
                </a:solidFill>
              </a:rPr>
              <a:t>)- технологии </a:t>
            </a:r>
            <a:r>
              <a:rPr lang="ru-RU" dirty="0" smtClean="0"/>
              <a:t>– основанные на изучении сознания </a:t>
            </a:r>
          </a:p>
          <a:p>
            <a:r>
              <a:rPr lang="ru-RU" dirty="0" smtClean="0"/>
              <a:t>человека, поведения животных и человека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590800"/>
            <a:ext cx="68294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2-я пол. </a:t>
            </a:r>
            <a:r>
              <a:rPr lang="en-US" dirty="0" smtClean="0"/>
              <a:t>XX</a:t>
            </a:r>
            <a:r>
              <a:rPr lang="ru-RU" dirty="0" smtClean="0"/>
              <a:t>в. Появление первой </a:t>
            </a:r>
            <a:r>
              <a:rPr lang="ru-RU" dirty="0" err="1" smtClean="0"/>
              <a:t>надотраслевой</a:t>
            </a:r>
            <a:r>
              <a:rPr lang="ru-RU" smtClean="0"/>
              <a:t> технологии -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90650" y="2129631"/>
            <a:ext cx="63627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Нанотехнологии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4941168"/>
            <a:ext cx="4040188" cy="14478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Парадигма – совокупность методов, представлений, технических средств, определяющих научное исследование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Создание материалов, которые характеризуются свойствами, не существующими в природе.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ran_nan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1412776"/>
            <a:ext cx="4320480" cy="3965814"/>
          </a:xfrm>
          <a:prstGeom prst="rect">
            <a:avLst/>
          </a:prstGeom>
        </p:spPr>
      </p:pic>
      <p:sp>
        <p:nvSpPr>
          <p:cNvPr id="8" name="Стрелка вправо с вырезом 7"/>
          <p:cNvSpPr/>
          <p:nvPr/>
        </p:nvSpPr>
        <p:spPr>
          <a:xfrm>
            <a:off x="1619672" y="3717032"/>
            <a:ext cx="1368152" cy="4320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39552" y="4365104"/>
            <a:ext cx="3594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смена научной парадигмы</a:t>
            </a:r>
            <a:endParaRPr lang="ru-RU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Научная парадигма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 к. </a:t>
            </a:r>
            <a:r>
              <a:rPr lang="en-US" dirty="0" smtClean="0"/>
              <a:t>XX</a:t>
            </a:r>
            <a:r>
              <a:rPr lang="ru-RU" dirty="0" smtClean="0"/>
              <a:t> в.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ЦЕЛЬ - изучение структуры мира, не зависящего от человека;</a:t>
            </a:r>
          </a:p>
          <a:p>
            <a:r>
              <a:rPr lang="ru-RU" dirty="0" smtClean="0"/>
              <a:t>КАК – эмпирическими методами, мысленный эксперимент;</a:t>
            </a:r>
          </a:p>
          <a:p>
            <a:r>
              <a:rPr lang="ru-RU" dirty="0" smtClean="0"/>
              <a:t>КТО – специалист в одной-двух областях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XXI</a:t>
            </a:r>
            <a:r>
              <a:rPr lang="ru-RU" dirty="0" smtClean="0"/>
              <a:t> в.</a:t>
            </a: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ЦЕЛЬ – воссоздание природных элементов, создание новых качеств;</a:t>
            </a:r>
          </a:p>
          <a:p>
            <a:r>
              <a:rPr lang="ru-RU" dirty="0" smtClean="0"/>
              <a:t>КАК – компьютерное моделирование;</a:t>
            </a:r>
          </a:p>
          <a:p>
            <a:endParaRPr lang="ru-RU" dirty="0" smtClean="0"/>
          </a:p>
          <a:p>
            <a:r>
              <a:rPr lang="ru-RU" dirty="0" smtClean="0"/>
              <a:t>КТО – интегрированные научные коллективы (биологи, физики, инженеры)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Культура </a:t>
            </a:r>
            <a:r>
              <a:rPr lang="ru-RU" dirty="0" err="1" smtClean="0"/>
              <a:t>нанотехнологий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Создание новой продукции во всех сферах экономики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Новый социально-экономический уклад общества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Природа человека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Соединение технического и живого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Создание антропоморфных технических систем</a:t>
            </a:r>
            <a:endParaRPr lang="ru-RU" dirty="0"/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1403648" y="2852936"/>
            <a:ext cx="1872208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5796136" y="2780928"/>
            <a:ext cx="1872208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627784" y="4797152"/>
            <a:ext cx="3406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Философская составляющая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347864" y="6488668"/>
            <a:ext cx="258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НБИКС - технологии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>
            <a:off x="6300192" y="6165304"/>
            <a:ext cx="1296144" cy="69269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>
            <a:off x="1331640" y="6237312"/>
            <a:ext cx="1440160" cy="6206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«Запуск будущего» </a:t>
            </a:r>
            <a:br>
              <a:rPr lang="ru-RU" dirty="0" smtClean="0"/>
            </a:br>
            <a:r>
              <a:rPr lang="ru-RU" sz="2200" dirty="0" smtClean="0"/>
              <a:t>(М.В. Ковальчук «Российские </a:t>
            </a:r>
            <a:r>
              <a:rPr lang="ru-RU" sz="2200" dirty="0" err="1" smtClean="0"/>
              <a:t>нанотехнологии</a:t>
            </a:r>
            <a:r>
              <a:rPr lang="ru-RU" sz="2200" dirty="0" smtClean="0"/>
              <a:t>» № 1-2 2011)</a:t>
            </a:r>
            <a:endParaRPr lang="ru-RU" sz="2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43012" y="1758156"/>
            <a:ext cx="66579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63428" y="1752600"/>
            <a:ext cx="6617144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79712" y="332656"/>
            <a:ext cx="57423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Основные направления исследований в рамках </a:t>
            </a:r>
            <a:r>
              <a:rPr lang="ru-RU" sz="3600" dirty="0" err="1" smtClean="0"/>
              <a:t>НБИК-технологий</a:t>
            </a:r>
            <a:endParaRPr lang="ru-RU" sz="3600" dirty="0"/>
          </a:p>
        </p:txBody>
      </p:sp>
      <p:pic>
        <p:nvPicPr>
          <p:cNvPr id="10" name="Рисунок 9" descr="611883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3429000"/>
            <a:ext cx="4112604" cy="2881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err="1" smtClean="0"/>
              <a:t>Нанотехнологии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450499"/>
          </a:xfrm>
        </p:spPr>
        <p:txBody>
          <a:bodyPr/>
          <a:lstStyle/>
          <a:p>
            <a:pPr>
              <a:buNone/>
            </a:pPr>
            <a:r>
              <a:rPr lang="ru-RU" dirty="0" err="1" smtClean="0"/>
              <a:t>Наночастицы</a:t>
            </a:r>
            <a:r>
              <a:rPr lang="ru-RU" dirty="0" smtClean="0"/>
              <a:t> - диапазон от 1 до 100 нм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Материалы, состоящие из таких частиц и свойства которых определяются </a:t>
            </a:r>
            <a:r>
              <a:rPr lang="ru-RU" dirty="0" err="1" smtClean="0"/>
              <a:t>наночастицами</a:t>
            </a:r>
            <a:r>
              <a:rPr lang="ru-RU" dirty="0" smtClean="0"/>
              <a:t> – </a:t>
            </a:r>
            <a:r>
              <a:rPr lang="ru-RU" dirty="0" err="1" smtClean="0"/>
              <a:t>наноматериалы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transdermal_nan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819525"/>
            <a:ext cx="3810000" cy="3038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</a:t>
            </a:r>
            <a:r>
              <a:rPr lang="ru-RU" dirty="0" err="1" smtClean="0"/>
              <a:t>наноструктур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Сплошные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err="1" smtClean="0"/>
              <a:t>Нанокластеры</a:t>
            </a:r>
            <a:r>
              <a:rPr lang="ru-RU" dirty="0" smtClean="0"/>
              <a:t>, </a:t>
            </a:r>
            <a:r>
              <a:rPr lang="ru-RU" dirty="0" err="1" smtClean="0"/>
              <a:t>нанокристалы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Нанопленки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Нанонити</a:t>
            </a:r>
            <a:r>
              <a:rPr lang="ru-RU" dirty="0" smtClean="0"/>
              <a:t>, </a:t>
            </a:r>
            <a:r>
              <a:rPr lang="ru-RU" dirty="0" err="1" smtClean="0"/>
              <a:t>нановолокна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Квантовые точки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Пористые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err="1" smtClean="0"/>
              <a:t>Нанотрубки</a:t>
            </a:r>
            <a:r>
              <a:rPr lang="ru-RU" dirty="0" smtClean="0"/>
              <a:t>, объемные </a:t>
            </a:r>
            <a:r>
              <a:rPr lang="ru-RU" dirty="0" err="1" smtClean="0"/>
              <a:t>наноструктуры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</a:t>
            </a:r>
            <a:r>
              <a:rPr lang="ru-RU" dirty="0" err="1" smtClean="0"/>
              <a:t>свойста</a:t>
            </a:r>
            <a:r>
              <a:rPr lang="ru-RU" dirty="0" smtClean="0"/>
              <a:t> </a:t>
            </a:r>
            <a:r>
              <a:rPr lang="ru-RU" dirty="0" err="1" smtClean="0"/>
              <a:t>наноструктур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Обладают отличными по сравнению с объемным телом свойствами;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Большая роль поверхностных эффектов;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Зависимость свойств от размера;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Способность взаимодействовать с биологически активными молекулами.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Информационные технологии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Создание автоматизированного производства;</a:t>
            </a:r>
          </a:p>
          <a:p>
            <a:r>
              <a:rPr lang="ru-RU" dirty="0" smtClean="0"/>
              <a:t>Создание средств хранения, производства, обмена информацией;</a:t>
            </a:r>
          </a:p>
          <a:p>
            <a:r>
              <a:rPr lang="ru-RU" dirty="0" smtClean="0"/>
              <a:t>Создание интеллектуальных технических систем.</a:t>
            </a:r>
            <a:endParaRPr lang="ru-RU" dirty="0"/>
          </a:p>
        </p:txBody>
      </p:sp>
      <p:pic>
        <p:nvPicPr>
          <p:cNvPr id="4" name="Рисунок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3861048"/>
            <a:ext cx="3810000" cy="27241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Искусственный интеллект?</a:t>
            </a:r>
            <a:endParaRPr lang="ru-RU" dirty="0"/>
          </a:p>
        </p:txBody>
      </p:sp>
      <p:sp>
        <p:nvSpPr>
          <p:cNvPr id="4301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8DAE974-12FA-42D6-A7B3-F5898D088136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43012" name="Прямоугольник 7"/>
          <p:cNvSpPr>
            <a:spLocks noChangeArrowheads="1"/>
          </p:cNvSpPr>
          <p:nvPr/>
        </p:nvSpPr>
        <p:spPr bwMode="auto">
          <a:xfrm>
            <a:off x="2339975" y="6210300"/>
            <a:ext cx="4572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2"/>
              </a:rPr>
              <a:t>http://www.youtube.com/watch?v=vnsF67W_Pl4&amp;feature=related</a:t>
            </a:r>
            <a:endParaRPr lang="ru-RU"/>
          </a:p>
        </p:txBody>
      </p:sp>
      <p:pic>
        <p:nvPicPr>
          <p:cNvPr id="43013" name="Рисунок 4" descr="15307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268413"/>
            <a:ext cx="46609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Эволюция исследований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37686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1957г. Герберт </a:t>
            </a:r>
            <a:r>
              <a:rPr lang="ru-RU" dirty="0" err="1" smtClean="0"/>
              <a:t>Саймон</a:t>
            </a:r>
            <a:r>
              <a:rPr lang="ru-RU" dirty="0" smtClean="0"/>
              <a:t>: «Через 10 лет машины, обладающие  ИИ смогут решить 4  задачи:</a:t>
            </a:r>
          </a:p>
          <a:p>
            <a:pPr marL="624078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Обыграть в шахматы мирового чемпиона;</a:t>
            </a:r>
          </a:p>
          <a:p>
            <a:pPr marL="624078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Разработать и доказать важную математическую теорему;</a:t>
            </a:r>
          </a:p>
          <a:p>
            <a:pPr marL="624078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Сочинить мелодию, которая будет эстетической для восприятия человека;</a:t>
            </a:r>
          </a:p>
          <a:p>
            <a:pPr marL="624078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Воспроизвести речь человека».</a:t>
            </a:r>
          </a:p>
          <a:p>
            <a:pPr marL="624078" indent="-51435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624078" indent="-51435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b="1" dirty="0" smtClean="0">
                <a:solidFill>
                  <a:srgbClr val="00B050"/>
                </a:solidFill>
              </a:rPr>
              <a:t>«Старый добрый искусственный интеллект»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4403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E709F4B-FA23-4B90-A241-D39AC30B038B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5" name="Стрелка вниз 4"/>
          <p:cNvSpPr/>
          <p:nvPr/>
        </p:nvSpPr>
        <p:spPr>
          <a:xfrm>
            <a:off x="3924300" y="5445125"/>
            <a:ext cx="11525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«Старый добрый искусственный интеллект»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Технология, основанная на исключении биологии: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Используя правила формальной логики, генерируя синтаксис, можно придти к пониманию и производству смысла;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(Например: прилагательное-существительное-глагол: маленькая девочка рисует, плохой человек убивает, грамотный учитель объясняет);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Неважно на каком субстрате: механическом или органическом будет создан ИИ.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>
                <a:hlinkClick r:id="rId2"/>
              </a:rPr>
              <a:t>http://www.aiportal.ru/downloads/</a:t>
            </a:r>
            <a:r>
              <a:rPr lang="ru-RU" dirty="0" smtClean="0"/>
              <a:t> (программы-собеседники, экспертные системы)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ru-RU" dirty="0"/>
          </a:p>
        </p:txBody>
      </p:sp>
      <p:sp>
        <p:nvSpPr>
          <p:cNvPr id="4505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CBCBC32-7738-410F-8F95-2F21FC023FD9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Конец 80-х гг. – новая волна ИИ</a:t>
            </a:r>
            <a:endParaRPr lang="ru-RU" dirty="0"/>
          </a:p>
        </p:txBody>
      </p:sp>
      <p:sp>
        <p:nvSpPr>
          <p:cNvPr id="4608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b="1" smtClean="0"/>
              <a:t>Брукс:</a:t>
            </a:r>
          </a:p>
          <a:p>
            <a:pPr eaLnBrk="1" hangingPunct="1"/>
            <a:r>
              <a:rPr lang="ru-RU" smtClean="0"/>
              <a:t>ИИ, базирующийся на понимании биологии и эволюционных механизмов</a:t>
            </a:r>
          </a:p>
          <a:p>
            <a:pPr eaLnBrk="1" hangingPunct="1"/>
            <a:r>
              <a:rPr lang="ru-RU" smtClean="0"/>
              <a:t>Изучение соотношения мозг-тело-среда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b="1" smtClean="0"/>
              <a:t>Конрад Лоренц:</a:t>
            </a:r>
          </a:p>
          <a:p>
            <a:pPr eaLnBrk="1" hangingPunct="1"/>
            <a:r>
              <a:rPr lang="ru-RU" smtClean="0"/>
              <a:t>«Почему происходит так, что все обучение приводит к адаптивным результатам?»</a:t>
            </a:r>
          </a:p>
          <a:p>
            <a:pPr eaLnBrk="1" hangingPunct="1"/>
            <a:r>
              <a:rPr lang="ru-RU" smtClean="0"/>
              <a:t>Существует некоторые «весы», которые позволяют оценить необходимость адаптации </a:t>
            </a:r>
          </a:p>
          <a:p>
            <a:pPr eaLnBrk="1" hangingPunct="1">
              <a:buFont typeface="Wingdings 3" pitchFamily="18" charset="2"/>
              <a:buNone/>
            </a:pPr>
            <a:endParaRPr lang="ru-RU" smtClean="0"/>
          </a:p>
        </p:txBody>
      </p:sp>
      <p:sp>
        <p:nvSpPr>
          <p:cNvPr id="4608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17F83AA-361B-4B9E-9A6E-B71DC92E141A}" type="slidenum">
              <a:rPr lang="ru-RU" smtClean="0"/>
              <a:pPr/>
              <a:t>18</a:t>
            </a:fld>
            <a:endParaRPr lang="ru-RU" smtClean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916238" y="5661025"/>
            <a:ext cx="6477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39975" y="6092825"/>
            <a:ext cx="6480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Необходимо воспроизвести  систему с онтогенезом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DD77683-C6DE-4D90-BC83-BCF27FB5B896}" type="slidenum">
              <a:rPr lang="ru-RU" smtClean="0"/>
              <a:pPr/>
              <a:t>19</a:t>
            </a:fld>
            <a:endParaRPr lang="ru-RU" smtClean="0"/>
          </a:p>
        </p:txBody>
      </p:sp>
      <p:pic>
        <p:nvPicPr>
          <p:cNvPr id="5" name="Рисунок 4" descr="evol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5988" y="2133600"/>
            <a:ext cx="5688012" cy="203041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47108" name="Рисунок 5" descr="8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348163"/>
            <a:ext cx="3524250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TextBox 7"/>
          <p:cNvSpPr txBox="1">
            <a:spLocks noChangeArrowheads="1"/>
          </p:cNvSpPr>
          <p:nvPr/>
        </p:nvSpPr>
        <p:spPr bwMode="auto">
          <a:xfrm>
            <a:off x="204788" y="476250"/>
            <a:ext cx="89392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2060"/>
                </a:solidFill>
              </a:rPr>
              <a:t>Необходимо воспроизвести развитие вида – </a:t>
            </a:r>
            <a:r>
              <a:rPr lang="ru-RU" sz="2400" b="1">
                <a:solidFill>
                  <a:srgbClr val="002060"/>
                </a:solidFill>
              </a:rPr>
              <a:t>эволюцию,</a:t>
            </a:r>
          </a:p>
          <a:p>
            <a:r>
              <a:rPr lang="ru-RU" sz="2400">
                <a:solidFill>
                  <a:srgbClr val="002060"/>
                </a:solidFill>
              </a:rPr>
              <a:t>способность передавать механизмы адаптации посредством </a:t>
            </a:r>
          </a:p>
          <a:p>
            <a:r>
              <a:rPr lang="ru-RU" sz="2400">
                <a:solidFill>
                  <a:srgbClr val="002060"/>
                </a:solidFill>
              </a:rPr>
              <a:t>наследственности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850" y="1989138"/>
            <a:ext cx="345757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/>
              <a:t>Новый подход:</a:t>
            </a:r>
          </a:p>
          <a:p>
            <a:pPr>
              <a:buFont typeface="Arial" charset="0"/>
              <a:buChar char="•"/>
            </a:pPr>
            <a:r>
              <a:rPr lang="ru-RU" sz="2000"/>
              <a:t>Наличие органов чувств;</a:t>
            </a:r>
          </a:p>
          <a:p>
            <a:pPr>
              <a:buFont typeface="Arial" charset="0"/>
              <a:buChar char="•"/>
            </a:pPr>
            <a:r>
              <a:rPr lang="ru-RU" sz="2000"/>
              <a:t>Быстрой адаптации;</a:t>
            </a:r>
          </a:p>
          <a:p>
            <a:pPr>
              <a:buFont typeface="Arial" charset="0"/>
              <a:buChar char="•"/>
            </a:pPr>
            <a:r>
              <a:rPr lang="ru-RU" sz="2000"/>
              <a:t>Эволюционные механизмы</a:t>
            </a:r>
          </a:p>
          <a:p>
            <a:r>
              <a:rPr lang="ru-RU" sz="2000"/>
              <a:t>адаптации;</a:t>
            </a:r>
          </a:p>
          <a:p>
            <a:pPr>
              <a:buFont typeface="Arial" charset="0"/>
              <a:buChar char="•"/>
            </a:pPr>
            <a:r>
              <a:rPr lang="ru-RU" sz="2000"/>
              <a:t>Знание об устройстве </a:t>
            </a:r>
          </a:p>
          <a:p>
            <a:r>
              <a:rPr lang="ru-RU" sz="2000"/>
              <a:t>«мозгов».</a:t>
            </a:r>
          </a:p>
          <a:p>
            <a:endParaRPr lang="ru-RU" sz="2000"/>
          </a:p>
          <a:p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13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hlinkClick r:id="rId3"/>
              </a:rPr>
              <a:t>http://univertv.ru/video/psihologiya/modelirovanie_psihicheskih_processov/iskusstvennyj_intellekt_novye_rubezhi/</a:t>
            </a:r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en-US" smtClean="0">
                <a:hlinkClick r:id="rId4"/>
              </a:rPr>
              <a:t>http://www.youtube.com/watch?v=4qynaVvWqsc&amp;feature=related</a:t>
            </a:r>
            <a:endParaRPr lang="ru-RU" smtClean="0"/>
          </a:p>
        </p:txBody>
      </p:sp>
      <p:sp>
        <p:nvSpPr>
          <p:cNvPr id="4813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0642AF1-5921-4ABF-AD5A-1CE7C5843855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Когнитивные технологии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556792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03848" y="6165304"/>
            <a:ext cx="3177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Нейронные сети человека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Когнитивные технологии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Изучение принципов работы нейронных сетей головного мозга;</a:t>
            </a:r>
          </a:p>
          <a:p>
            <a:r>
              <a:rPr lang="ru-RU" dirty="0" smtClean="0"/>
              <a:t>Изучение работы памяти;</a:t>
            </a:r>
          </a:p>
          <a:p>
            <a:r>
              <a:rPr lang="ru-RU" dirty="0" smtClean="0"/>
              <a:t>Принципы формирования смыслов;</a:t>
            </a:r>
          </a:p>
          <a:p>
            <a:r>
              <a:rPr lang="ru-RU" dirty="0" smtClean="0"/>
              <a:t>Взаимосвязь языка и мышления;</a:t>
            </a:r>
          </a:p>
          <a:p>
            <a:r>
              <a:rPr lang="ru-RU" dirty="0" smtClean="0"/>
              <a:t>Взаимосвязь мышления и тела.</a:t>
            </a:r>
          </a:p>
          <a:p>
            <a:endParaRPr lang="ru-RU" dirty="0" smtClean="0"/>
          </a:p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Когнитивная революция</a:t>
            </a:r>
          </a:p>
          <a:p>
            <a:pPr algn="ctr"/>
            <a:r>
              <a:rPr lang="ru-RU" b="1" i="1" dirty="0" err="1" smtClean="0">
                <a:solidFill>
                  <a:schemeClr val="accent4">
                    <a:lumMod val="75000"/>
                  </a:schemeClr>
                </a:solidFill>
              </a:rPr>
              <a:t>Дж.Брунер</a:t>
            </a: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, Дж.Миллер, </a:t>
            </a:r>
            <a:r>
              <a:rPr lang="ru-RU" b="1" i="1" dirty="0" err="1" smtClean="0">
                <a:solidFill>
                  <a:schemeClr val="accent4">
                    <a:lumMod val="75000"/>
                  </a:schemeClr>
                </a:solidFill>
              </a:rPr>
              <a:t>У.Найссер</a:t>
            </a: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, Ж.Пиаже, </a:t>
            </a:r>
            <a:r>
              <a:rPr lang="ru-RU" b="1" i="1" dirty="0" err="1" smtClean="0">
                <a:solidFill>
                  <a:schemeClr val="accent4">
                    <a:lumMod val="75000"/>
                  </a:schemeClr>
                </a:solidFill>
              </a:rPr>
              <a:t>А.Ньюэлл</a:t>
            </a: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b="1" i="1" dirty="0" err="1" smtClean="0">
                <a:solidFill>
                  <a:schemeClr val="accent4">
                    <a:lumMod val="75000"/>
                  </a:schemeClr>
                </a:solidFill>
              </a:rPr>
              <a:t>Г.Саймон</a:t>
            </a:r>
            <a:endParaRPr lang="ru-RU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1950-1970 гг. 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XX</a:t>
            </a: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 в.</a:t>
            </a:r>
            <a:endParaRPr lang="ru-RU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БОС-тренинг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Метод, который дает возможность научиться управлять активностью своих физиологических параметров (</a:t>
            </a:r>
            <a:r>
              <a:rPr lang="ru-RU" dirty="0" err="1" smtClean="0"/>
              <a:t>Энцефолограмма</a:t>
            </a:r>
            <a:r>
              <a:rPr lang="ru-RU" dirty="0" smtClean="0"/>
              <a:t> мозга, сердцебиение, температура тела)</a:t>
            </a:r>
          </a:p>
          <a:p>
            <a:endParaRPr lang="ru-RU" dirty="0" smtClean="0"/>
          </a:p>
          <a:p>
            <a:r>
              <a:rPr lang="ru-RU" dirty="0" smtClean="0"/>
              <a:t>Человек может использовать </a:t>
            </a:r>
            <a:r>
              <a:rPr lang="ru-RU" dirty="0" err="1" smtClean="0"/>
              <a:t>энцефолограмму</a:t>
            </a:r>
            <a:r>
              <a:rPr lang="ru-RU" dirty="0" smtClean="0"/>
              <a:t> как сигнал</a:t>
            </a:r>
          </a:p>
          <a:p>
            <a:endParaRPr lang="ru-RU" dirty="0" smtClean="0"/>
          </a:p>
          <a:p>
            <a:r>
              <a:rPr lang="en-US" dirty="0" smtClean="0"/>
              <a:t>BCI</a:t>
            </a:r>
            <a:endParaRPr lang="ru-RU" dirty="0"/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3131840" y="3717032"/>
            <a:ext cx="1728192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с вырезом 4"/>
          <p:cNvSpPr/>
          <p:nvPr/>
        </p:nvSpPr>
        <p:spPr>
          <a:xfrm>
            <a:off x="3131840" y="5157192"/>
            <a:ext cx="1728192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BCI – </a:t>
            </a:r>
            <a:r>
              <a:rPr lang="ru-RU" dirty="0" smtClean="0"/>
              <a:t>как направить сигнал в нужное русло?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04629379_brain-speech-synthesizer-diagram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60535" y="2438400"/>
            <a:ext cx="3770017" cy="3687763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BCI</a:t>
            </a:r>
            <a:r>
              <a:rPr lang="ru-RU" dirty="0" smtClean="0"/>
              <a:t> – технологии для осуществления коммуникаций между мозгом и электронным или </a:t>
            </a:r>
            <a:r>
              <a:rPr lang="ru-RU" dirty="0" err="1" smtClean="0"/>
              <a:t>электро-механическими</a:t>
            </a:r>
            <a:r>
              <a:rPr lang="ru-RU" dirty="0" smtClean="0"/>
              <a:t> устройствами без посредства периферических нервов и мышц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Компания «</a:t>
            </a:r>
            <a:r>
              <a:rPr lang="ru-RU" dirty="0" err="1" smtClean="0"/>
              <a:t>Нейроком</a:t>
            </a:r>
            <a:r>
              <a:rPr lang="ru-RU" dirty="0" smtClean="0"/>
              <a:t>» Россия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Тесты оценки профессионально важных психофизиологических качеств:</a:t>
            </a:r>
          </a:p>
          <a:p>
            <a:r>
              <a:rPr lang="ru-RU" dirty="0" smtClean="0"/>
              <a:t>1.	Уровень восприятия скорости и расстояния</a:t>
            </a:r>
          </a:p>
          <a:p>
            <a:r>
              <a:rPr lang="ru-RU" dirty="0" smtClean="0"/>
              <a:t>2.	Оценка склонности к риску	</a:t>
            </a:r>
          </a:p>
          <a:p>
            <a:r>
              <a:rPr lang="ru-RU" dirty="0" smtClean="0"/>
              <a:t>3.	Распределение внимания	</a:t>
            </a:r>
          </a:p>
          <a:p>
            <a:r>
              <a:rPr lang="ru-RU" dirty="0" smtClean="0"/>
              <a:t>4.	Эмоциональная устойчивость	</a:t>
            </a:r>
          </a:p>
          <a:p>
            <a:r>
              <a:rPr lang="ru-RU" dirty="0" smtClean="0"/>
              <a:t>5.	Сложная двигательная реакция </a:t>
            </a:r>
          </a:p>
          <a:p>
            <a:r>
              <a:rPr lang="ru-RU" dirty="0" smtClean="0"/>
              <a:t>6.	Оценка бдительности	</a:t>
            </a:r>
          </a:p>
          <a:p>
            <a:r>
              <a:rPr lang="ru-RU" dirty="0" smtClean="0"/>
              <a:t>7.	Концентрация внимания	</a:t>
            </a:r>
          </a:p>
          <a:p>
            <a:r>
              <a:rPr lang="ru-RU" dirty="0" smtClean="0"/>
              <a:t>8.	Оценка </a:t>
            </a:r>
            <a:r>
              <a:rPr lang="ru-RU" dirty="0" err="1" smtClean="0"/>
              <a:t>монотоноустойчивости</a:t>
            </a:r>
            <a:endParaRPr lang="ru-RU" dirty="0" smtClean="0"/>
          </a:p>
          <a:p>
            <a:r>
              <a:rPr lang="ru-RU" dirty="0" smtClean="0"/>
              <a:t>9.	Оценка динамики работоспособности</a:t>
            </a:r>
          </a:p>
          <a:p>
            <a:r>
              <a:rPr lang="ru-RU" dirty="0" smtClean="0"/>
              <a:t>10.	Оценка глазомера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Биотехнологии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700808"/>
            <a:ext cx="4570809" cy="457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Биотехнологии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Продление  качественной жизни (до 100 лет; до 300 и более)</a:t>
            </a:r>
          </a:p>
          <a:p>
            <a:pPr lvl="2"/>
            <a:r>
              <a:rPr lang="ru-RU" dirty="0" smtClean="0"/>
              <a:t>Направления: избавления от «</a:t>
            </a:r>
            <a:r>
              <a:rPr lang="ru-RU" dirty="0" err="1" smtClean="0"/>
              <a:t>возрастозависимых</a:t>
            </a:r>
            <a:r>
              <a:rPr lang="ru-RU" dirty="0" smtClean="0"/>
              <a:t>» заболеваний; </a:t>
            </a:r>
            <a:r>
              <a:rPr lang="ru-RU" dirty="0" err="1" smtClean="0"/>
              <a:t>трансгуманизм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Геномика</a:t>
            </a:r>
            <a:r>
              <a:rPr lang="ru-RU" dirty="0" smtClean="0"/>
              <a:t> – понимание работы генов, возникновения мутаций, генетических болезней (</a:t>
            </a:r>
            <a:r>
              <a:rPr lang="ru-RU" dirty="0" err="1" smtClean="0"/>
              <a:t>секвенирование</a:t>
            </a:r>
            <a:r>
              <a:rPr lang="ru-RU" dirty="0" smtClean="0"/>
              <a:t> генома, скрининг).</a:t>
            </a:r>
          </a:p>
          <a:p>
            <a:r>
              <a:rPr lang="ru-RU" dirty="0" err="1" smtClean="0"/>
              <a:t>РНК-Интерференция</a:t>
            </a:r>
            <a:r>
              <a:rPr lang="ru-RU" dirty="0" smtClean="0"/>
              <a:t> – механизм подавления экспрессии гена.</a:t>
            </a:r>
          </a:p>
          <a:p>
            <a:pPr>
              <a:buNone/>
            </a:pPr>
            <a:endParaRPr lang="ru-RU" dirty="0" smtClean="0"/>
          </a:p>
          <a:p>
            <a:pPr lvl="2"/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/>
          <a:lstStyle/>
          <a:p>
            <a:r>
              <a:rPr lang="ru-RU" dirty="0" smtClean="0"/>
              <a:t>Новая фармакология;</a:t>
            </a:r>
          </a:p>
          <a:p>
            <a:r>
              <a:rPr lang="ru-RU" dirty="0" err="1" smtClean="0"/>
              <a:t>Биотехнологическая</a:t>
            </a:r>
            <a:r>
              <a:rPr lang="ru-RU" dirty="0" smtClean="0"/>
              <a:t> революция в еде;</a:t>
            </a:r>
          </a:p>
          <a:p>
            <a:r>
              <a:rPr lang="ru-RU" dirty="0" smtClean="0"/>
              <a:t>Генная инженерия.</a:t>
            </a:r>
            <a:endParaRPr lang="ru-RU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876" y="2564904"/>
            <a:ext cx="2751306" cy="2016224"/>
          </a:xfrm>
          <a:prstGeom prst="rect">
            <a:avLst/>
          </a:prstGeom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3068960"/>
            <a:ext cx="2880320" cy="243174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Футуристические сценарии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Улучшение человека: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Постчеловек</a:t>
            </a:r>
            <a:r>
              <a:rPr lang="ru-RU" dirty="0" smtClean="0"/>
              <a:t>»: загрузка человека в компьютер;</a:t>
            </a:r>
          </a:p>
          <a:p>
            <a:r>
              <a:rPr lang="ru-RU" dirty="0" smtClean="0"/>
              <a:t>Создание искусственных органов и полностью искусственного человека (</a:t>
            </a:r>
            <a:r>
              <a:rPr lang="ru-RU" dirty="0" err="1" smtClean="0"/>
              <a:t>трансгуманизм</a:t>
            </a:r>
            <a:r>
              <a:rPr lang="ru-RU" dirty="0" smtClean="0"/>
              <a:t>, киборг) (см. </a:t>
            </a:r>
            <a:r>
              <a:rPr lang="en-US" dirty="0" smtClean="0">
                <a:hlinkClick r:id="rId2"/>
              </a:rPr>
              <a:t>www.2045.ru</a:t>
            </a:r>
            <a:r>
              <a:rPr lang="ru-RU" dirty="0" smtClean="0"/>
              <a:t>, Российское </a:t>
            </a:r>
            <a:r>
              <a:rPr lang="ru-RU" dirty="0" err="1" smtClean="0"/>
              <a:t>траннсгуманистическое</a:t>
            </a:r>
            <a:r>
              <a:rPr lang="ru-RU" dirty="0" smtClean="0"/>
              <a:t> </a:t>
            </a:r>
            <a:r>
              <a:rPr lang="ru-RU" dirty="0" err="1" smtClean="0"/>
              <a:t>об-во</a:t>
            </a:r>
            <a:r>
              <a:rPr lang="ru-RU" dirty="0" smtClean="0"/>
              <a:t>, </a:t>
            </a:r>
            <a:r>
              <a:rPr lang="ru-RU" dirty="0" err="1" smtClean="0"/>
              <a:t>С.Лем</a:t>
            </a:r>
            <a:r>
              <a:rPr lang="ru-RU" dirty="0" smtClean="0"/>
              <a:t> «Существуете ли Вы м-р Джонс?»);</a:t>
            </a:r>
          </a:p>
          <a:p>
            <a:r>
              <a:rPr lang="ru-RU" dirty="0" smtClean="0"/>
              <a:t>Создание» человека с заданными свойствами (</a:t>
            </a:r>
            <a:r>
              <a:rPr lang="ru-RU" dirty="0" err="1" smtClean="0"/>
              <a:t>Ф.Фукуяма</a:t>
            </a:r>
            <a:r>
              <a:rPr lang="ru-RU" dirty="0" smtClean="0"/>
              <a:t> «Наше </a:t>
            </a:r>
            <a:r>
              <a:rPr lang="ru-RU" dirty="0" err="1" smtClean="0"/>
              <a:t>постчеловеческое</a:t>
            </a:r>
            <a:r>
              <a:rPr lang="ru-RU" dirty="0" smtClean="0"/>
              <a:t> будущее»).</a:t>
            </a:r>
            <a:endParaRPr lang="ru-RU" dirty="0"/>
          </a:p>
        </p:txBody>
      </p:sp>
      <p:pic>
        <p:nvPicPr>
          <p:cNvPr id="4" name="Рисунок 3" descr="211845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2213" y="5157192"/>
            <a:ext cx="2651787" cy="1988840"/>
          </a:xfrm>
          <a:prstGeom prst="rect">
            <a:avLst/>
          </a:prstGeom>
        </p:spPr>
      </p:pic>
      <p:pic>
        <p:nvPicPr>
          <p:cNvPr id="5" name="Рисунок 4" descr="BUBKA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196752"/>
            <a:ext cx="1338114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 человека в 21 веке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Быстрые и значительные изменения в разных сферах человеческой жизни.</a:t>
            </a:r>
          </a:p>
          <a:p>
            <a:r>
              <a:rPr lang="ru-RU" dirty="0" smtClean="0"/>
              <a:t>Человеческий организм не успевает к ним приспособиться.</a:t>
            </a:r>
          </a:p>
          <a:p>
            <a:pPr>
              <a:buNone/>
            </a:pPr>
            <a:r>
              <a:rPr lang="ru-RU" dirty="0" smtClean="0"/>
              <a:t>(Изменение в питании; потребление фармацевтических препаратов; среда обитания, образ жизни, глобализация мира).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930</TotalTime>
  <Words>979</Words>
  <Application>Microsoft Office PowerPoint</Application>
  <PresentationFormat>Экран (4:3)</PresentationFormat>
  <Paragraphs>175</Paragraphs>
  <Slides>30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Аптека</vt:lpstr>
      <vt:lpstr>Философские проблемы науки и техники</vt:lpstr>
      <vt:lpstr>НБИК-технологии – тренд XXI века</vt:lpstr>
      <vt:lpstr>Презентация PowerPoint</vt:lpstr>
      <vt:lpstr>2-я пол. XXв. Появление первой надотраслевой технологии - </vt:lpstr>
      <vt:lpstr>Нанотехнологии</vt:lpstr>
      <vt:lpstr>Научная парадигма</vt:lpstr>
      <vt:lpstr>Результаты</vt:lpstr>
      <vt:lpstr>«Запуск будущего»  (М.В. Ковальчук «Российские нанотехнологии» № 1-2 2011)</vt:lpstr>
      <vt:lpstr>Презентация PowerPoint</vt:lpstr>
      <vt:lpstr>Презентация PowerPoint</vt:lpstr>
      <vt:lpstr>Нанотехнологии </vt:lpstr>
      <vt:lpstr>Классификация наноструктур</vt:lpstr>
      <vt:lpstr>Общие свойста наноструктур</vt:lpstr>
      <vt:lpstr>Информационные технологии</vt:lpstr>
      <vt:lpstr>Искусственный интеллект?</vt:lpstr>
      <vt:lpstr>Эволюция исследований</vt:lpstr>
      <vt:lpstr>«Старый добрый искусственный интеллект»</vt:lpstr>
      <vt:lpstr>Конец 80-х гг. – новая волна ИИ</vt:lpstr>
      <vt:lpstr>Презентация PowerPoint</vt:lpstr>
      <vt:lpstr>Презентация PowerPoint</vt:lpstr>
      <vt:lpstr>Когнитивные технологии</vt:lpstr>
      <vt:lpstr>Когнитивные технологии</vt:lpstr>
      <vt:lpstr>БОС-тренинг</vt:lpstr>
      <vt:lpstr>BCI – как направить сигнал в нужное русло?</vt:lpstr>
      <vt:lpstr>Компания «Нейроком» Россия</vt:lpstr>
      <vt:lpstr>Биотехнологии</vt:lpstr>
      <vt:lpstr>Биотехнологии</vt:lpstr>
      <vt:lpstr>Презентация PowerPoint</vt:lpstr>
      <vt:lpstr>Футуристические сценарии</vt:lpstr>
      <vt:lpstr>Проблемы человека в 21 веке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Философские проблемы науки и техники</dc:title>
  <dc:creator>Марина</dc:creator>
  <cp:lastModifiedBy>User</cp:lastModifiedBy>
  <cp:revision>87</cp:revision>
  <dcterms:created xsi:type="dcterms:W3CDTF">2012-04-18T03:47:24Z</dcterms:created>
  <dcterms:modified xsi:type="dcterms:W3CDTF">2015-06-15T16:41:44Z</dcterms:modified>
</cp:coreProperties>
</file>