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2" r:id="rId9"/>
    <p:sldId id="265" r:id="rId10"/>
    <p:sldId id="264" r:id="rId11"/>
    <p:sldId id="266" r:id="rId12"/>
    <p:sldId id="268" r:id="rId13"/>
    <p:sldId id="269" r:id="rId14"/>
    <p:sldId id="270" r:id="rId15"/>
    <p:sldId id="26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FDD-B42D-430A-A090-BCB2B9871CE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7D5D-69AB-481B-9E79-DA96E5CD47B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AB14A-6BBF-4BB5-8DE4-A5FF66E948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DAE3E-1AFE-4578-9EC9-E30FB8C21E2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D7F7-1F5A-481F-B218-7D737228626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164B-A9E6-4D22-8DC8-8EF72F75054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F0F1-F4B3-4FB5-9535-D176EA3B822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E7A8-BB99-40F1-B5DD-3A994BE9903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BEE-3B66-4504-A5C3-15C6BFD030F4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D3E45-5E90-466E-964F-376E11B6716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F00C-DD9D-4370-B326-BB2555B175C4}" type="slidenum">
              <a:rPr lang="ru-RU" altLang="ru-RU" smtClean="0"/>
              <a:pPr/>
              <a:t>‹#›</a:t>
            </a:fld>
            <a:endParaRPr lang="ru-RU" alt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CE8ED6A-D12A-476F-A2D0-47326207641C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ic.academic.ru/dic.nsf/enc_philosophy/726" TargetMode="External"/><Relationship Id="rId2" Type="http://schemas.openxmlformats.org/officeDocument/2006/relationships/hyperlink" Target="http://dic.academic.ru/dic.nsf/enc_philosophy/94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ic.academic.ru/dic.nsf/enc_philosophy/453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085" y="1412776"/>
            <a:ext cx="8785225" cy="363176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endParaRPr lang="ru-RU" altLang="ru-RU" sz="1800" dirty="0"/>
          </a:p>
          <a:p>
            <a:pPr algn="ctr"/>
            <a:endParaRPr lang="ru-RU" altLang="ru-RU" sz="1800" dirty="0"/>
          </a:p>
          <a:p>
            <a:pPr algn="ctr"/>
            <a:r>
              <a:rPr lang="ru-RU" altLang="ru-RU" sz="2800" b="1" dirty="0" smtClean="0"/>
              <a:t>Методология науки       </a:t>
            </a:r>
            <a:r>
              <a:rPr lang="ru-RU" altLang="ru-RU" sz="2800" dirty="0" smtClean="0"/>
              <a:t>                                                                           </a:t>
            </a:r>
            <a:endParaRPr lang="ru-RU" altLang="ru-RU" sz="2800" dirty="0"/>
          </a:p>
          <a:p>
            <a:endParaRPr lang="ru-RU" altLang="ru-RU" sz="2800" dirty="0"/>
          </a:p>
          <a:p>
            <a:endParaRPr lang="ru-RU" altLang="ru-RU" sz="2800" dirty="0"/>
          </a:p>
          <a:p>
            <a:pPr algn="r"/>
            <a:r>
              <a:rPr lang="ru-RU" altLang="ru-RU" sz="2800" dirty="0" smtClean="0"/>
              <a:t>Ардашкин Игорь Борисович,</a:t>
            </a:r>
          </a:p>
          <a:p>
            <a:pPr algn="r"/>
            <a:r>
              <a:rPr lang="ru-RU" altLang="ru-RU" sz="2800" dirty="0" smtClean="0"/>
              <a:t>Профессор кафедры философии</a:t>
            </a:r>
            <a:endParaRPr lang="ru-RU" altLang="ru-RU" sz="2800" dirty="0"/>
          </a:p>
          <a:p>
            <a:endParaRPr lang="ru-RU" altLang="ru-RU" sz="1800" dirty="0"/>
          </a:p>
          <a:p>
            <a:endParaRPr lang="ru-RU" altLang="ru-RU" sz="1800" dirty="0"/>
          </a:p>
          <a:p>
            <a:pPr algn="ctr"/>
            <a:endParaRPr lang="ru-RU" alt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 dirty="0" smtClean="0"/>
              <a:t>1. </a:t>
            </a:r>
            <a:r>
              <a:rPr lang="ru-RU" altLang="ru-RU" sz="2800" dirty="0"/>
              <a:t>Метод и методология</a:t>
            </a:r>
          </a:p>
          <a:p>
            <a:pPr>
              <a:buFontTx/>
              <a:buNone/>
            </a:pPr>
            <a:r>
              <a:rPr lang="ru-RU" altLang="ru-RU" sz="2800" dirty="0" smtClean="0"/>
              <a:t>2. </a:t>
            </a:r>
            <a:r>
              <a:rPr lang="ru-RU" altLang="ru-RU" sz="2800" dirty="0"/>
              <a:t>Виды методов познания</a:t>
            </a:r>
          </a:p>
          <a:p>
            <a:pPr>
              <a:buFontTx/>
              <a:buNone/>
            </a:pPr>
            <a:r>
              <a:rPr lang="ru-RU" altLang="ru-RU" sz="2800" dirty="0" smtClean="0"/>
              <a:t>3. </a:t>
            </a:r>
            <a:r>
              <a:rPr lang="ru-RU" altLang="ru-RU" sz="2800" dirty="0"/>
              <a:t>Некоторые методы, приемы и средства научного исследования, применяемые на разных его</a:t>
            </a:r>
          </a:p>
          <a:p>
            <a:pPr>
              <a:buFontTx/>
              <a:buNone/>
            </a:pPr>
            <a:r>
              <a:rPr lang="ru-RU" altLang="ru-RU" sz="2800" dirty="0"/>
              <a:t>этапах и уровнях</a:t>
            </a:r>
          </a:p>
          <a:p>
            <a:pPr>
              <a:buFontTx/>
              <a:buNone/>
            </a:pPr>
            <a:endParaRPr lang="ru-RU" altLang="ru-RU" dirty="0"/>
          </a:p>
          <a:p>
            <a:pPr>
              <a:buFontTx/>
              <a:buNone/>
            </a:pPr>
            <a:endParaRPr lang="ru-RU" altLang="ru-RU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r>
              <a:rPr lang="ru-RU" altLang="ru-RU" sz="2800" b="1"/>
              <a:t>Содержание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81075"/>
            <a:ext cx="8496300" cy="561657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1400" dirty="0"/>
              <a:t>Познавательное отношение человека к миру осуществляется в различных формах - </a:t>
            </a:r>
            <a:r>
              <a:rPr lang="ru-RU" altLang="ru-RU" sz="1400" u="sng" dirty="0"/>
              <a:t>в форме</a:t>
            </a:r>
          </a:p>
          <a:p>
            <a:pPr>
              <a:buFontTx/>
              <a:buNone/>
            </a:pPr>
            <a:r>
              <a:rPr lang="ru-RU" altLang="ru-RU" sz="1400" u="sng" dirty="0"/>
              <a:t>обыденного познания, познания художественного, религиозного, наконец, в форме научного</a:t>
            </a:r>
          </a:p>
          <a:p>
            <a:pPr>
              <a:buFontTx/>
              <a:buNone/>
            </a:pPr>
            <a:r>
              <a:rPr lang="ru-RU" altLang="ru-RU" sz="1400" u="sng" dirty="0"/>
              <a:t>познания.</a:t>
            </a:r>
            <a:r>
              <a:rPr lang="ru-RU" altLang="ru-RU" sz="1400" dirty="0"/>
              <a:t> </a:t>
            </a:r>
            <a:r>
              <a:rPr lang="ru-RU" altLang="ru-RU" sz="1400" u="sng" dirty="0"/>
              <a:t>Первые три области</a:t>
            </a:r>
            <a:r>
              <a:rPr lang="ru-RU" altLang="ru-RU" sz="1400" dirty="0"/>
              <a:t> познания рассматриваются в отличие от науки как </a:t>
            </a:r>
            <a:r>
              <a:rPr lang="ru-RU" altLang="ru-RU" sz="1400" u="sng" dirty="0" err="1"/>
              <a:t>вненаучные</a:t>
            </a:r>
            <a:endParaRPr lang="ru-RU" altLang="ru-RU" sz="1400" u="sng" dirty="0"/>
          </a:p>
          <a:p>
            <a:pPr>
              <a:buFontTx/>
              <a:buNone/>
            </a:pPr>
            <a:r>
              <a:rPr lang="ru-RU" altLang="ru-RU" sz="1400" u="sng" dirty="0"/>
              <a:t>формы.</a:t>
            </a:r>
          </a:p>
          <a:p>
            <a:pPr>
              <a:buFontTx/>
              <a:buNone/>
            </a:pPr>
            <a:r>
              <a:rPr lang="ru-RU" altLang="ru-RU" sz="1400" dirty="0"/>
              <a:t>Научное познание выросло из познания обыденного, но в настоящее время эти две формы</a:t>
            </a:r>
          </a:p>
          <a:p>
            <a:pPr>
              <a:buFontTx/>
              <a:buNone/>
            </a:pPr>
            <a:r>
              <a:rPr lang="ru-RU" altLang="ru-RU" sz="1400" dirty="0"/>
              <a:t>познания довольно далеко отстоят друг от друга. </a:t>
            </a:r>
          </a:p>
          <a:p>
            <a:pPr>
              <a:buFontTx/>
              <a:buNone/>
            </a:pPr>
            <a:r>
              <a:rPr lang="ru-RU" altLang="ru-RU" sz="1400" dirty="0"/>
              <a:t>Но что же собой представляет наука? Прежде чем ответить на этот вопрос, необходимо отметить,</a:t>
            </a:r>
          </a:p>
          <a:p>
            <a:pPr>
              <a:buFontTx/>
              <a:buNone/>
            </a:pPr>
            <a:r>
              <a:rPr lang="ru-RU" altLang="ru-RU" sz="1400" dirty="0"/>
              <a:t>что ее рождение есть результат истории, итог углубления разделения труда, автоматизации</a:t>
            </a:r>
          </a:p>
          <a:p>
            <a:pPr>
              <a:buFontTx/>
              <a:buNone/>
            </a:pPr>
            <a:r>
              <a:rPr lang="ru-RU" altLang="ru-RU" sz="1400" dirty="0"/>
              <a:t>различных отраслей духовной деятельности и духовного </a:t>
            </a:r>
            <a:r>
              <a:rPr lang="ru-RU" altLang="ru-RU" sz="1400" dirty="0" smtClean="0"/>
              <a:t>производства.</a:t>
            </a:r>
            <a:endParaRPr lang="ru-RU" altLang="ru-RU" sz="28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endParaRPr lang="ru-RU" altLang="ru-RU" sz="2800" b="1" dirty="0"/>
          </a:p>
        </p:txBody>
      </p:sp>
      <p:pic>
        <p:nvPicPr>
          <p:cNvPr id="4100" name="Picture 4" descr="philosophy1_book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500438"/>
            <a:ext cx="3529012" cy="265747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08050"/>
            <a:ext cx="8642350" cy="5689600"/>
          </a:xfrm>
        </p:spPr>
        <p:txBody>
          <a:bodyPr/>
          <a:lstStyle/>
          <a:p>
            <a:pPr marL="609600" indent="-609600">
              <a:buFontTx/>
              <a:buAutoNum type="arabicParenR"/>
            </a:pPr>
            <a:r>
              <a:rPr lang="ru-RU" altLang="ru-RU" sz="1600" b="1" dirty="0"/>
              <a:t>Обыденное познание</a:t>
            </a:r>
            <a:r>
              <a:rPr lang="ru-RU" altLang="ru-RU" sz="1600" dirty="0"/>
              <a:t> -  познание, реализуемое в повседневной жизненной практике. В некоторой степени схоже с познанием научным: приходится опираться на определенные выявленные закономерности жизни;  </a:t>
            </a:r>
          </a:p>
          <a:p>
            <a:pPr marL="609600" indent="-609600">
              <a:buFontTx/>
              <a:buAutoNum type="arabicParenR"/>
            </a:pPr>
            <a:r>
              <a:rPr lang="ru-RU" altLang="ru-RU" sz="1600" b="1" dirty="0"/>
              <a:t>Религиозное познание</a:t>
            </a:r>
            <a:r>
              <a:rPr lang="ru-RU" altLang="ru-RU" sz="1600" dirty="0"/>
              <a:t> - в отличие от науки, коей свойственна готовность к </a:t>
            </a:r>
            <a:r>
              <a:rPr lang="ru-RU" altLang="ru-RU" sz="1600" dirty="0" err="1"/>
              <a:t>самоопровержению</a:t>
            </a:r>
            <a:r>
              <a:rPr lang="ru-RU" altLang="ru-RU" sz="1600" dirty="0"/>
              <a:t> (далеко не всегда реализуемая) — вплоть до базовых принципов, религиозное знание — в рамках любой конфессии — обычно направлено на утверждение и подтверждение исходных догматов, символа веры, а также в познании религиозном мир рассматривается как проявление божественных замыслов и сил, тогда как в науке он рассматривается как относительно самостоятельная реальность. </a:t>
            </a:r>
          </a:p>
          <a:p>
            <a:pPr marL="609600" indent="-609600">
              <a:buFontTx/>
              <a:buAutoNum type="arabicParenR"/>
            </a:pPr>
            <a:r>
              <a:rPr lang="ru-RU" altLang="ru-RU" sz="1600" b="1" dirty="0"/>
              <a:t>Художественное познание</a:t>
            </a:r>
            <a:r>
              <a:rPr lang="ru-RU" altLang="ru-RU" sz="1600" dirty="0"/>
              <a:t> - </a:t>
            </a:r>
            <a:r>
              <a:rPr lang="ru-RU" altLang="ru-RU" sz="1600" u="sng" dirty="0">
                <a:hlinkClick r:id="rId2"/>
              </a:rPr>
              <a:t>познание</a:t>
            </a:r>
            <a:r>
              <a:rPr lang="ru-RU" altLang="ru-RU" sz="1600" dirty="0"/>
              <a:t> объективной и субъективной реальности человеком (не художником), обладающим врожденной способностью к образному видению мира и воспринимающему </a:t>
            </a:r>
            <a:r>
              <a:rPr lang="ru-RU" altLang="ru-RU" sz="1600" u="sng" dirty="0">
                <a:hlinkClick r:id="rId3"/>
              </a:rPr>
              <a:t>мир</a:t>
            </a:r>
            <a:r>
              <a:rPr lang="ru-RU" altLang="ru-RU" sz="1600" dirty="0"/>
              <a:t> в «прекрасной оболочке», как субъективно-выразительно окрашенный (примером такого «видения» может служить </a:t>
            </a:r>
            <a:r>
              <a:rPr lang="ru-RU" altLang="ru-RU" sz="1600" u="sng" dirty="0">
                <a:hlinkClick r:id="rId4"/>
              </a:rPr>
              <a:t>модель</a:t>
            </a:r>
            <a:r>
              <a:rPr lang="ru-RU" altLang="ru-RU" sz="1600" dirty="0"/>
              <a:t> атома, предложенная Н. Бором и охарактеризованная А. Эйнштейном как «работа высшей музыкальности»). </a:t>
            </a:r>
          </a:p>
          <a:p>
            <a:pPr marL="609600" indent="-609600">
              <a:buFontTx/>
              <a:buAutoNum type="arabicParenR"/>
            </a:pPr>
            <a:r>
              <a:rPr lang="ru-RU" altLang="ru-RU" sz="1600" b="1" dirty="0"/>
              <a:t>Научное познание</a:t>
            </a:r>
            <a:r>
              <a:rPr lang="ru-RU" altLang="ru-RU" sz="1600" dirty="0"/>
              <a:t> - </a:t>
            </a:r>
            <a:r>
              <a:rPr lang="ru-RU" altLang="ru-RU" sz="1600" i="1" dirty="0"/>
              <a:t>это вид и уровень познания, направленный на производство истинных знаний о действительности, открытие объективных законов на основе обобщения реальных факто</a:t>
            </a:r>
            <a:r>
              <a:rPr lang="ru-RU" altLang="ru-RU" sz="1400" i="1" dirty="0"/>
              <a:t>в.</a:t>
            </a:r>
            <a:r>
              <a:rPr lang="ru-RU" altLang="ru-RU" sz="1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41425"/>
            <a:ext cx="8362950" cy="56165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1. У науки свой, особый набор объектов познания в отличие от познания обыденного. Наука ориентирована, в конечном счете, на познание сущности предметов и процессов, что вовсе не свойственно обыденному познанию.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2. Научное познание требует выработки особых языков науки.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3. В отличие от обыденного познания научное вырабатывает свои методы и формы, свой инструментарий исследования.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4. Для научного познания характерна планомерность, системность, логическая организованность, обоснованность результатов исследования.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5. Наконец, отличны в науке и обыденном познании и способы обоснования истинности </a:t>
            </a:r>
            <a:r>
              <a:rPr lang="ru-RU" altLang="ru-RU" sz="1600" dirty="0" smtClean="0"/>
              <a:t>знаний.</a:t>
            </a:r>
            <a:endParaRPr lang="ru-RU" altLang="ru-RU" sz="1600" dirty="0"/>
          </a:p>
        </p:txBody>
      </p:sp>
      <p:pic>
        <p:nvPicPr>
          <p:cNvPr id="5124" name="Picture 4" descr="105350213_large_Qel9dLMyM5k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149725"/>
            <a:ext cx="2898775" cy="23082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2-kursyi-menedzher-po-personalu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573463"/>
            <a:ext cx="2887663" cy="216693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675"/>
            <a:ext cx="8362950" cy="4752975"/>
          </a:xfrm>
        </p:spPr>
        <p:txBody>
          <a:bodyPr>
            <a:normAutofit/>
          </a:bodyPr>
          <a:lstStyle/>
          <a:p>
            <a:pPr marL="609600" indent="-609600">
              <a:buFontTx/>
              <a:buNone/>
            </a:pPr>
            <a:r>
              <a:rPr lang="ru-RU" altLang="ru-RU" dirty="0"/>
              <a:t>1) Отражение внешних признаков познаваемого объекта</a:t>
            </a:r>
          </a:p>
          <a:p>
            <a:pPr marL="609600" indent="-609600">
              <a:buFontTx/>
              <a:buNone/>
            </a:pPr>
            <a:r>
              <a:rPr lang="ru-RU" altLang="ru-RU" dirty="0"/>
              <a:t>2) Формулировка возможных ответов на возникающие вопросы </a:t>
            </a:r>
          </a:p>
          <a:p>
            <a:pPr marL="609600" indent="-609600">
              <a:buFontTx/>
              <a:buNone/>
            </a:pPr>
            <a:r>
              <a:rPr lang="ru-RU" altLang="ru-RU" dirty="0"/>
              <a:t>3) Теоретическое обобщение результатов наблюдений </a:t>
            </a:r>
          </a:p>
          <a:p>
            <a:pPr marL="609600" indent="-609600">
              <a:buFontTx/>
              <a:buNone/>
            </a:pPr>
            <a:r>
              <a:rPr lang="ru-RU" altLang="ru-RU" dirty="0"/>
              <a:t>4) Построение предложений, основанных на </a:t>
            </a:r>
            <a:r>
              <a:rPr lang="ru-RU" altLang="ru-RU" dirty="0" smtClean="0"/>
              <a:t>опыте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435975" cy="63373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1400" dirty="0"/>
              <a:t>Итак, </a:t>
            </a:r>
            <a:r>
              <a:rPr lang="ru-RU" altLang="ru-RU" sz="1400" b="1" dirty="0"/>
              <a:t>МЕТОД</a:t>
            </a:r>
            <a:r>
              <a:rPr lang="ru-RU" altLang="ru-RU" sz="1400" dirty="0"/>
              <a:t> (в той или иной своей форме) — </a:t>
            </a:r>
            <a:r>
              <a:rPr lang="ru-RU" altLang="ru-RU" sz="1400" b="1" dirty="0"/>
              <a:t>ЭТО СОВОКУПНОСТЬ ОПРЕДЕЛЕННЫХ ПРАВИЛ, СПОСОБОВ, НОРМ ПОЗНАНИЯ И ДЕЙСТВИЯ.</a:t>
            </a:r>
            <a:r>
              <a:rPr lang="ru-RU" altLang="ru-RU" sz="1400" dirty="0"/>
              <a:t> Он есть система предписаний, принципов, требований, которые ориентируют субъекта на решение конкретной задачи, достижение определенного результата в данной сфере деятельности. Он дисциплинирует поиск истины, позволяет (если правильный) экономить силы и время, двигаться к цели кратчайшим путем. Основная функция метода — регулирование познавательной и иных форм деятельности.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 dirty="0"/>
              <a:t>Любой метод разрабатывается на основе определенной теории, которая тем самым выступает его необходимой предпосылкой. Эффективность, сила каждого метода обусловлены содержательностью, глубиной, фундаментальностью теории, которая «сжимается в метод». В свою очередь, метод расширяется в систему, т. е. используется для дальнейшего углубления и развертывания знания, его материализации в практике.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 dirty="0"/>
              <a:t>Метод существует, развивается только в сложной диалектике субъективного и объективного, при определяющей роли последнего. В этом смысле любой метод прежде всего объективен, содержателен, </a:t>
            </a:r>
            <a:r>
              <a:rPr lang="ru-RU" altLang="ru-RU" sz="1400" dirty="0" err="1"/>
              <a:t>фактичен</a:t>
            </a:r>
            <a:r>
              <a:rPr lang="ru-RU" altLang="ru-RU" sz="1400" dirty="0"/>
              <a:t>. Вместе с тем он одновременно субъективен, но не как совокупность умозрительных приемов, правил и процедур, а как продолжение и завершение объективности, из которой он вырастает.</a:t>
            </a:r>
            <a:r>
              <a:rPr lang="en-US" altLang="ru-RU" sz="1400" dirty="0"/>
              <a:t>[6]</a:t>
            </a:r>
            <a:endParaRPr lang="ru-RU" alt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908050"/>
            <a:ext cx="8362950" cy="568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1400" b="1" u="sng" dirty="0"/>
              <a:t>Метод</a:t>
            </a:r>
            <a:r>
              <a:rPr lang="ru-RU" altLang="ru-RU" sz="1400" dirty="0"/>
              <a:t> (от греч. </a:t>
            </a:r>
            <a:r>
              <a:rPr lang="ru-RU" altLang="ru-RU" sz="1400" dirty="0" err="1"/>
              <a:t>методос</a:t>
            </a:r>
            <a:r>
              <a:rPr lang="ru-RU" altLang="ru-RU" sz="1400" dirty="0"/>
              <a:t>) в самом широком смысле слова — «путь к чему-либо», способ социальной деятельности в любой ее форме, а не только в познавательной. Понятие «</a:t>
            </a:r>
            <a:r>
              <a:rPr lang="ru-RU" altLang="ru-RU" sz="1400" u="sng" dirty="0"/>
              <a:t>методология</a:t>
            </a:r>
            <a:r>
              <a:rPr lang="ru-RU" altLang="ru-RU" sz="1400" dirty="0"/>
              <a:t>» имеет два основных значения: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 dirty="0"/>
              <a:t>1) система определенных способов, приемов и операций, применяемых в той или иной сфере деятельности (в науке, политике, искусстве и т. п.);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 dirty="0"/>
              <a:t>2) учение об этой системе, теория метода. Так, методология науки исследует структуру и развитие научного знания, средства и методы научного исследования, способы обоснования его результатов, механизмы и формы реализации знания в практике. Однако неверно сводить полностью методологическое к рациональному. «Все сущее не делится на разум без остатка», так как существуют и внерациональные средства и приемы познания.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561975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. Метод 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и методология</a:t>
            </a:r>
          </a:p>
        </p:txBody>
      </p:sp>
      <p:pic>
        <p:nvPicPr>
          <p:cNvPr id="8196" name="Picture 4" descr="20556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213100"/>
            <a:ext cx="2805113" cy="3260725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362950" cy="54721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1400"/>
              <a:t>В современной науке все методы научного познания ПО СТЕПЕНИ ОБЩНОСТИ И СФЕРЕ ДЕЙСТВИЯ делят на пять основных групп: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/>
              <a:t>I. </a:t>
            </a:r>
            <a:r>
              <a:rPr lang="ru-RU" altLang="ru-RU" sz="1400" b="1" u="sng"/>
              <a:t>ФИЛОСОФСКИЕ МЕТОДЫ</a:t>
            </a:r>
            <a:r>
              <a:rPr lang="ru-RU" altLang="ru-RU" sz="1400"/>
              <a:t>, среди которых наиболее древними являются диалектический и метафизический. К их числу также относятся аналитический, интуитивный, феноменологический, герменевтический и др.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/>
              <a:t>В решении очень сложного вопроса О МЕТОДОЛОГИЧЕСКОЙ РОЛИ ФИЛОСОФИИ в научном познании сложились две крайние модели: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/>
              <a:t>Во-первых, УМОЗРИТЕЛЬНО-ФИЛОСОФСКИЙ ПОДХОД (натурфилософия, историософия и т. п.), при котором исходные положения научных теорий выводятся непосредственно из философских принципов, минуя анализ специального — фактического и концептуального — материала данной науки (Шеллинг, Гегель). Во-вторых, ПОЗИТИВИЗМ, согласно которому «наука сама себе философия».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400"/>
              <a:t>В первой модели роль философии в частно-научном познании абсолютизируется, во второй — принижается или даже вовсе отвергается. И хотя обе крайности дали определенные позитивные результаты, однако указанная проблема не была решена.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19137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.Виды 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методов познания</a:t>
            </a:r>
          </a:p>
        </p:txBody>
      </p:sp>
      <p:pic>
        <p:nvPicPr>
          <p:cNvPr id="11268" name="Picture 4" descr="index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292600"/>
            <a:ext cx="2663825" cy="210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362950" cy="6264275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ru-RU" altLang="ru-RU" sz="1400" dirty="0"/>
              <a:t>II</a:t>
            </a:r>
            <a:r>
              <a:rPr lang="ru-RU" altLang="ru-RU" sz="1800" dirty="0"/>
              <a:t>. </a:t>
            </a:r>
            <a:r>
              <a:rPr lang="ru-RU" altLang="ru-RU" sz="1800" b="1" u="sng" dirty="0"/>
              <a:t>ОБЩЕНАУЧНЫЕ ПОДХОДЫ И МЕТОДЫ ИССЛЕДОВАНИЯ.</a:t>
            </a:r>
            <a:r>
              <a:rPr lang="ru-RU" altLang="ru-RU" sz="1800" dirty="0"/>
              <a:t> Они широко развиваются и применяются в науке XX. в. и представляют собой своеобразную промежуточную методологию между философией и фундаментальными теоретико-методологическими положениями специальных наук. К общенаучным чаде всего относят такие понятия, как информация, модель, изоморфизм (от греч. </a:t>
            </a:r>
            <a:r>
              <a:rPr lang="ru-RU" altLang="ru-RU" sz="1800" dirty="0" err="1"/>
              <a:t>изос</a:t>
            </a:r>
            <a:r>
              <a:rPr lang="ru-RU" altLang="ru-RU" sz="1800" dirty="0"/>
              <a:t> — одинаковый и морфо — форма), структура, функция, система, элемент и т. д.</a:t>
            </a:r>
          </a:p>
          <a:p>
            <a:pPr>
              <a:buFontTx/>
              <a:buNone/>
            </a:pPr>
            <a:r>
              <a:rPr lang="ru-RU" altLang="ru-RU" sz="1800" dirty="0"/>
              <a:t>На основе общенаучных понятий и концепций формулируются соответствующие методы и принципы познания, которые и обеспечивают связь и оптимальное взаимодействие философской методологии со специально-научным знанием и его методами. К числу общенаучных принципов и подходов относятся системный и структурно-функциональный, кибернетический, вероятностный, моделирование. формализация и др. Важная роль названных подходов состоит в том, что в силу своего промежуточного характера они опосредствуют </a:t>
            </a:r>
            <a:r>
              <a:rPr lang="ru-RU" altLang="ru-RU" sz="1800" dirty="0" err="1"/>
              <a:t>взаимопереход</a:t>
            </a:r>
            <a:r>
              <a:rPr lang="ru-RU" altLang="ru-RU" sz="1800" dirty="0"/>
              <a:t> философского и </a:t>
            </a:r>
            <a:r>
              <a:rPr lang="ru-RU" altLang="ru-RU" sz="1800" dirty="0" err="1"/>
              <a:t>частнонаучного</a:t>
            </a:r>
            <a:r>
              <a:rPr lang="ru-RU" altLang="ru-RU" sz="1800" dirty="0"/>
              <a:t> знания (и соответствующих методов).</a:t>
            </a:r>
          </a:p>
          <a:p>
            <a:pPr>
              <a:buFontTx/>
              <a:buNone/>
            </a:pPr>
            <a:r>
              <a:rPr lang="ru-RU" altLang="ru-RU" sz="1800" dirty="0"/>
              <a:t>III. </a:t>
            </a:r>
            <a:r>
              <a:rPr lang="ru-RU" altLang="ru-RU" sz="1800" b="1" u="sng" dirty="0"/>
              <a:t>ЧАСТНОНАУЧНЫЕ МЕТОДЫ,</a:t>
            </a:r>
            <a:r>
              <a:rPr lang="ru-RU" altLang="ru-RU" sz="1800" dirty="0"/>
              <a:t> т. е. совокупность способов, принципов познания, исследовательских приемов и процедур, применяемых в той или иной отрасли науки, соответствующей данной основной форме движения материи. Это методы </a:t>
            </a:r>
            <a:r>
              <a:rPr lang="ru-RU" altLang="ru-RU" sz="1800" dirty="0" err="1"/>
              <a:t>механики,физики,химии</a:t>
            </a:r>
            <a:r>
              <a:rPr lang="ru-RU" altLang="ru-RU" sz="1800" dirty="0"/>
              <a:t>, биологии и гуманитарных (социальных) наук.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916832"/>
            <a:ext cx="8291513" cy="3239641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altLang="ru-RU" sz="1800" dirty="0"/>
              <a:t>IV. </a:t>
            </a:r>
            <a:r>
              <a:rPr lang="ru-RU" altLang="ru-RU" sz="1800" b="1" u="sng" dirty="0"/>
              <a:t>ДИСЦИПЛИНАРНЫЕ МЕТОДЫ,</a:t>
            </a:r>
            <a:r>
              <a:rPr lang="ru-RU" altLang="ru-RU" sz="1800" dirty="0"/>
              <a:t> т. е. системы приемов, применяемых в той или иной дисциплине, входящей в какую-либо отрасль науки или возникшей на стыке наук. Каждая фундаментальная наука, как мы уже выяснили, представляет собой комплекс дисциплин, которые имеют специфический предмет и своеобразные методы исследования.</a:t>
            </a:r>
          </a:p>
          <a:p>
            <a:pPr>
              <a:buFontTx/>
              <a:buNone/>
            </a:pPr>
            <a:r>
              <a:rPr lang="ru-RU" altLang="ru-RU" sz="1800" dirty="0"/>
              <a:t>V. </a:t>
            </a:r>
            <a:r>
              <a:rPr lang="ru-RU" altLang="ru-RU" sz="1800" b="1" u="sng" dirty="0"/>
              <a:t>МЕТОДЫ МЕЖДИСЦИПЛИНАРНОГО ИССЛЕДОВАНИЯ</a:t>
            </a:r>
            <a:r>
              <a:rPr lang="ru-RU" altLang="ru-RU" sz="1800" dirty="0"/>
              <a:t> как совокупность ряда синтетических, интегративных способов (возникших в результате сочетания элементов различных уровней методологии), нацеленных главным образом на стыки научных дисциплин</a:t>
            </a:r>
            <a:r>
              <a:rPr lang="ru-RU" altLang="ru-RU" sz="1800" dirty="0" smtClean="0"/>
              <a:t>.</a:t>
            </a:r>
            <a:endParaRPr lang="ru-RU" alt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362950" cy="49688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b="1" dirty="0"/>
              <a:t>НАУЧНЫМИ МЕТОДАМ ЭМПИРИЧЕСКОГО ИССЛЕДОВАНИЯ</a:t>
            </a:r>
            <a:r>
              <a:rPr lang="ru-RU" altLang="ru-RU" dirty="0"/>
              <a:t> являются </a:t>
            </a:r>
            <a:r>
              <a:rPr lang="ru-RU" altLang="ru-RU" b="1" dirty="0"/>
              <a:t>НАБЛЮДЕНИЕ</a:t>
            </a:r>
            <a:r>
              <a:rPr lang="ru-RU" altLang="ru-RU" dirty="0"/>
              <a:t> — целенаправленное восприятие явлений действительности (связанное с их описанием и измерением), </a:t>
            </a:r>
            <a:r>
              <a:rPr lang="ru-RU" altLang="ru-RU" b="1" dirty="0"/>
              <a:t>СРАВНЕНИЕ и ЭКСПЕРИМЕНТ</a:t>
            </a:r>
            <a:r>
              <a:rPr lang="ru-RU" altLang="ru-RU" dirty="0"/>
              <a:t>, где происходит активное вмешательство в протекание изучаемых процессов.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dirty="0"/>
              <a:t>Среди НАУЧНЫХ МЕТОДОВ ТЕОРЕТИЧЕСКОГО ИССЛЕДОВАНИЯ чаще всего выделяют формализацию, аксиоматический и гипотетико-дедуктивный методы;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362950" cy="706437"/>
          </a:xfrm>
        </p:spPr>
        <p:txBody>
          <a:bodyPr>
            <a:normAutofit fontScale="90000"/>
          </a:bodyPr>
          <a:lstStyle/>
          <a:p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.Некоторые 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методы, приемы и средства научного исследования, применяемые на разных его этапах и уровнях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362950" cy="62642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000" dirty="0"/>
              <a:t>1. </a:t>
            </a:r>
            <a:r>
              <a:rPr lang="ru-RU" altLang="ru-RU" sz="2000" b="1" u="sng" dirty="0"/>
              <a:t>ФОРМАЛИЗАЦИЯ</a:t>
            </a:r>
            <a:r>
              <a:rPr lang="ru-RU" altLang="ru-RU" sz="2000" dirty="0"/>
              <a:t> — отображение содержательного знания в знаковой форме (формализованный язык). Он создается для точного выражения мыслей с целью исключения возможности неоднозначного понимания. При формализации рассуждения об объектах переносятся в плоскость оперирования знаками (формулами). Отношения знаков заменяют собой высказывания о свойствах и отношениях предметов. Формализации играет существенную роль в уточнении научных понятий. Однако формальный метод — даже при последовательном его проведении — не охватывает всех проблем логики научного познания (на что уповали логические позитивисты).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 dirty="0"/>
              <a:t>2. </a:t>
            </a:r>
            <a:r>
              <a:rPr lang="ru-RU" altLang="ru-RU" sz="2000" b="1" u="sng" dirty="0"/>
              <a:t>АКСИОМАТИЧЕСКИЙ МЕТОД</a:t>
            </a:r>
            <a:r>
              <a:rPr lang="ru-RU" altLang="ru-RU" sz="2000" dirty="0"/>
              <a:t> — способ построения научной теории, основанный на некоторых исходных положениях-аксиомах (постулатах), из которых все остальные утверждения этой теории выводятся чисто логическим путем, посредством доказательства. Для вывода теорем из аксиом (и вообще одних формул из других) формулируются специальные правила вывода.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 dirty="0"/>
              <a:t>3. </a:t>
            </a:r>
            <a:r>
              <a:rPr lang="ru-RU" altLang="ru-RU" sz="2000" b="1" u="sng" dirty="0"/>
              <a:t>ГИПОТЕТИКО-ДЕДУКТИВНЫЙ МЕТОД</a:t>
            </a:r>
            <a:r>
              <a:rPr lang="ru-RU" altLang="ru-RU" sz="2000" dirty="0"/>
              <a:t> — способ теоретического исследования, сущность которого заключается в создании системы дедуктивно связанных между собой гипотез, из которых в конечном счете выводятся утверждения об эмпирических фактах. Тем самым этот метод основан на выведении (дедукции) заключений из гипотез и других посылок, истинностное значение которых неизвестно. А это значит, что заключение, полученное на основе данного метода, неизбежно будет иметь лишь вероятностный характер.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8"/>
            <a:ext cx="8291512" cy="547211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1. </a:t>
            </a:r>
            <a:r>
              <a:rPr lang="ru-RU" altLang="ru-RU" sz="1600" b="1" u="sng" dirty="0"/>
              <a:t>АНАЛИЗ</a:t>
            </a:r>
            <a:r>
              <a:rPr lang="ru-RU" altLang="ru-RU" sz="1600" dirty="0"/>
              <a:t> — реальное или мысленное разделение объекта на составные части и СИНТЕЗ — их объединение в единое целое.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2. </a:t>
            </a:r>
            <a:r>
              <a:rPr lang="ru-RU" altLang="ru-RU" sz="1600" b="1" u="sng" dirty="0"/>
              <a:t>АБСТРАГИРОВАНИЕ</a:t>
            </a:r>
            <a:r>
              <a:rPr lang="ru-RU" altLang="ru-RU" sz="1600" dirty="0"/>
              <a:t> — процесс отвлечения от ряда свойств и отношений изучаемого явления с одновременным выделением интересующих исследователя свойств.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3. </a:t>
            </a:r>
            <a:r>
              <a:rPr lang="ru-RU" altLang="ru-RU" sz="1600" b="1" u="sng" dirty="0"/>
              <a:t>ИДЕАЛИЗАЦИЯ </a:t>
            </a:r>
            <a:r>
              <a:rPr lang="ru-RU" altLang="ru-RU" sz="1600" dirty="0"/>
              <a:t>— мыслительная процедура, связанная с образованием абстрактных (идеализированных) объектов, принципиально не осуществимых в действительности («точка», «идеальный газ», «абсолютно черное тело» и т. п.). Данные объекты не есть «чистые фикции», а весьма сложное и очень опосредованное выражение реальных процессов. Они представляют собой некоторые предельные случаи последних, служат средством их анализа и построения теоретических представлений о них. Идеализация тесно связана с абстрагированием и мысленным экспериментом.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4. </a:t>
            </a:r>
            <a:r>
              <a:rPr lang="ru-RU" altLang="ru-RU" sz="1600" b="1" u="sng" dirty="0"/>
              <a:t>ИНДУКЦИЯ</a:t>
            </a:r>
            <a:r>
              <a:rPr lang="ru-RU" altLang="ru-RU" sz="1600" dirty="0"/>
              <a:t> — движение мысли от единичного (опыта, фактов) к общему (их обобщениям в выводах) и</a:t>
            </a:r>
            <a:r>
              <a:rPr lang="ru-RU" altLang="ru-RU" sz="1600" b="1" u="sng" dirty="0"/>
              <a:t> ДЕДУКЦИЯ</a:t>
            </a:r>
            <a:r>
              <a:rPr lang="ru-RU" altLang="ru-RU" sz="1600" dirty="0"/>
              <a:t> — восхождение процесса познания от общего к единичному.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5. </a:t>
            </a:r>
            <a:r>
              <a:rPr lang="ru-RU" altLang="ru-RU" sz="1600" b="1" u="sng" dirty="0"/>
              <a:t>АНАЛОГИЯ </a:t>
            </a:r>
            <a:r>
              <a:rPr lang="ru-RU" altLang="ru-RU" sz="1600" dirty="0"/>
              <a:t>(соответствие, сходство) — установление сходства в некоторых сторонах, свойствах и отношениях между нетождественными объектами. На основании выявленного сходства делается соответствующий вывод — умозаключение по аналогии. Его общая схема: объект В обладает признаками а, в, с, д; объект С обладает признаками в, с, д; следовательно,, объект С, возможно, обладает признаком а. Тем самым аналогия дает не достоверное, а вероятное знание.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00" dirty="0"/>
              <a:t>6. </a:t>
            </a:r>
            <a:r>
              <a:rPr lang="ru-RU" altLang="ru-RU" sz="1600" b="1" u="sng" dirty="0"/>
              <a:t>МОДЕЛИРОВАНИЕ</a:t>
            </a:r>
            <a:r>
              <a:rPr lang="ru-RU" altLang="ru-RU" sz="1600" dirty="0"/>
              <a:t> — метод исследования определенных объектов путем воспроизведения их характеристик на другом объекте — модели, которая представляет собой аналог того или иного фрагмента действительности (вещного или мыслительного) — оригинала модели. Между моделью и объектом, интересующим исследователя, должно существовать известное подобие (сходство) в физических характеристиках, структуре, функциях и др. Формы моделирования весьма многообразны. Например, предметное (физическое) и знаковое. Важной формой последнего является математическое (компьютерное) моделирование.</a:t>
            </a:r>
            <a:r>
              <a:rPr lang="en-US" altLang="ru-RU" sz="1600" dirty="0"/>
              <a:t>[8]</a:t>
            </a:r>
            <a:endParaRPr lang="ru-RU" altLang="ru-RU" sz="1600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18487" cy="777875"/>
          </a:xfrm>
        </p:spPr>
        <p:txBody>
          <a:bodyPr>
            <a:normAutofit fontScale="90000"/>
          </a:bodyPr>
          <a:lstStyle/>
          <a:p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ОБЩЕЛОГИЧЕСКИЕ 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</a:rPr>
              <a:t>МЕТОДЫ И ПРИЕМЫ </a:t>
            </a: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ИССЛЕДОВАНИЯ</a:t>
            </a:r>
            <a:r>
              <a:rPr lang="ru-RU" altLang="ru-RU" sz="2800" b="1" dirty="0"/>
              <a:t/>
            </a:r>
            <a:br>
              <a:rPr lang="ru-RU" altLang="ru-RU" sz="2800" b="1" dirty="0"/>
            </a:br>
            <a:endParaRPr lang="ru-RU" alt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1800" dirty="0"/>
              <a:t>Специфика научного знания обусловлена многозвенной структурой, элементами которой выступают изучаемые явления, чув­ственные образы, мысли, собственные, общие и понятийные име­на, единичные и универсальные высказывания. </a:t>
            </a:r>
          </a:p>
          <a:p>
            <a:pPr>
              <a:buFontTx/>
              <a:buNone/>
            </a:pPr>
            <a:r>
              <a:rPr lang="ru-RU" altLang="ru-RU" sz="1800" dirty="0"/>
              <a:t>И можно сказать, что в научном познании функционирует сложная, динамичная, целостная, субординированная система многообразных методов разных уровней, сфер действий, направленности и т. п., которые всегда реализуются с учетом конкретных условий. 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19137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Выводы</a:t>
            </a:r>
            <a:endParaRPr lang="ru-RU" alt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317" name="Picture 5" descr="Ajaxfileupload_d8c82a3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3644279"/>
            <a:ext cx="2519983" cy="251998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151</TotalTime>
  <Words>1672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Метод и методология</vt:lpstr>
      <vt:lpstr>2.Виды методов познания</vt:lpstr>
      <vt:lpstr>Презентация PowerPoint</vt:lpstr>
      <vt:lpstr>Презентация PowerPoint</vt:lpstr>
      <vt:lpstr>3.Некоторые методы, приемы и средства научного исследования, применяемые на разных его этапах и уровнях</vt:lpstr>
      <vt:lpstr>Презентация PowerPoint</vt:lpstr>
      <vt:lpstr>ОБЩЕЛОГИЧЕСКИЕ МЕТОДЫ И ПРИЕМЫ ИССЛЕДОВАНИЯ 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www.MRMARKER.ru</dc:creator>
  <cp:lastModifiedBy>User</cp:lastModifiedBy>
  <cp:revision>5</cp:revision>
  <dcterms:created xsi:type="dcterms:W3CDTF">2013-12-17T16:12:08Z</dcterms:created>
  <dcterms:modified xsi:type="dcterms:W3CDTF">2015-06-15T16:38:44Z</dcterms:modified>
</cp:coreProperties>
</file>