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58" autoAdjust="0"/>
  </p:normalViewPr>
  <p:slideViewPr>
    <p:cSldViewPr>
      <p:cViewPr>
        <p:scale>
          <a:sx n="70" d="100"/>
          <a:sy n="70" d="100"/>
        </p:scale>
        <p:origin x="-2814" y="-9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5E7B6-6907-44D1-AF06-ECF4873AC3F8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2CE01-B07F-48F6-AB7B-337C20C595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172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F75-E662-4CF8-9052-3E430DBE55DE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FB3A-6D28-43EB-96DE-45AB5C1AB948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B5A7-71A8-49AA-90A8-92B40ABCD75C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BC35-5DFE-46A8-9844-CDC0172E328A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B615C-C23C-4373-9E1C-99E445EA46BF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7F29-A7E5-4C43-A6F6-7B414764767D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AF99E-532C-471C-855F-C18192BAD0E8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6926-77E9-4CBF-BC12-4F751DC2CC29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F01E-7A3A-4731-B99B-3F3999FB2582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8897B-923C-4EFF-A793-F062E3803C48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0958-22E7-43EB-B495-A8EEB1FF534E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6F067-E9C2-4998-972C-4F689D54C899}" type="datetime1">
              <a:rPr lang="ru-RU" smtClean="0"/>
              <a:pPr>
                <a:defRPr/>
              </a:pPr>
              <a:t>25.05.2015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5BE8F-992D-476B-A88A-DC68923CC6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19529-8A03-4864-A9E5-77FCF07C3302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2915816" y="2134597"/>
            <a:ext cx="3816772" cy="9813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Лекция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16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3502749"/>
            <a:ext cx="7344816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РЕЗЬБОВЫЕ СОЕДИНЕНИЯ</a:t>
            </a:r>
            <a:endParaRPr lang="ru-RU" sz="36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400" i="1" dirty="0"/>
              <a:t>Резьбовые соединения </a:t>
            </a:r>
            <a:r>
              <a:rPr lang="ru-RU" sz="2400" dirty="0"/>
              <a:t>– это разъемные соединения деталей с </a:t>
            </a:r>
            <a:r>
              <a:rPr lang="ru-RU" sz="2400" dirty="0" smtClean="0"/>
              <a:t>помощью резьбы </a:t>
            </a:r>
            <a:r>
              <a:rPr lang="ru-RU" sz="2400" dirty="0"/>
              <a:t>или резьбовых крепежных деталей – винтов, болтов, шпилек, гаек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r>
              <a:rPr lang="ru-RU" sz="2400" i="1" dirty="0"/>
              <a:t>Болт </a:t>
            </a:r>
            <a:r>
              <a:rPr lang="ru-RU" sz="2400" dirty="0"/>
              <a:t>– крепежная деталь в виде стержня с головкой и резьбой, на </a:t>
            </a:r>
            <a:r>
              <a:rPr lang="ru-RU" sz="2400" dirty="0" smtClean="0"/>
              <a:t>которую </a:t>
            </a:r>
            <a:r>
              <a:rPr lang="ru-RU" sz="2400" dirty="0"/>
              <a:t>навинчивают крепежную </a:t>
            </a:r>
            <a:r>
              <a:rPr lang="ru-RU" sz="2400" dirty="0" smtClean="0"/>
              <a:t>гайку.</a:t>
            </a:r>
            <a:endParaRPr lang="ru-RU" sz="2400" dirty="0"/>
          </a:p>
          <a:p>
            <a:pPr marL="0" indent="0">
              <a:buNone/>
            </a:pPr>
            <a:r>
              <a:rPr lang="ru-RU" sz="2400" i="1" dirty="0"/>
              <a:t>Гайка </a:t>
            </a:r>
            <a:r>
              <a:rPr lang="ru-RU" sz="2400" dirty="0"/>
              <a:t>– это деталь с резьбовым отверстием, навинчиваемая на винт и</a:t>
            </a:r>
          </a:p>
          <a:p>
            <a:pPr marL="0" indent="0">
              <a:buNone/>
            </a:pPr>
            <a:r>
              <a:rPr lang="ru-RU" sz="2400" dirty="0"/>
              <a:t>имеющая форму, приспособленную для захвата ключом или рукой.</a:t>
            </a:r>
          </a:p>
          <a:p>
            <a:pPr marL="0" indent="0">
              <a:buNone/>
            </a:pPr>
            <a:r>
              <a:rPr lang="ru-RU" sz="2400" i="1" dirty="0"/>
              <a:t>Достоинства резьбовых соединений:</a:t>
            </a:r>
          </a:p>
          <a:p>
            <a:pPr marL="0" indent="0">
              <a:buNone/>
            </a:pPr>
            <a:r>
              <a:rPr lang="ru-RU" sz="2400" dirty="0"/>
              <a:t>возможность создания больших осевых сил благодаря клиновому </a:t>
            </a:r>
            <a:r>
              <a:rPr lang="ru-RU" sz="2400" dirty="0" smtClean="0"/>
              <a:t>действию </a:t>
            </a:r>
            <a:r>
              <a:rPr lang="ru-RU" sz="2400" dirty="0"/>
              <a:t>резьбы;</a:t>
            </a:r>
          </a:p>
          <a:p>
            <a:pPr marL="0" indent="0">
              <a:buNone/>
            </a:pPr>
            <a:r>
              <a:rPr lang="ru-RU" sz="2400" dirty="0"/>
              <a:t>возможность фиксирования зажима в любом положении </a:t>
            </a:r>
            <a:r>
              <a:rPr lang="ru-RU" sz="2400" dirty="0" smtClean="0"/>
              <a:t>благодаря самоторможению;</a:t>
            </a:r>
          </a:p>
          <a:p>
            <a:pPr marL="0" indent="0">
              <a:buNone/>
            </a:pPr>
            <a:r>
              <a:rPr lang="ru-RU" sz="2400" dirty="0"/>
              <a:t>небольшие габариты и простота изготовления;</a:t>
            </a:r>
          </a:p>
          <a:p>
            <a:pPr marL="0" indent="0">
              <a:buNone/>
            </a:pPr>
            <a:r>
              <a:rPr lang="ru-RU" sz="2400" dirty="0"/>
              <a:t>надежность и удобство сборки и разборки;</a:t>
            </a:r>
          </a:p>
          <a:p>
            <a:pPr marL="0" indent="0">
              <a:buNone/>
            </a:pPr>
            <a:r>
              <a:rPr lang="ru-RU" sz="2400" dirty="0"/>
              <a:t>возможность точной установки соединяемых деталей и любой степени</a:t>
            </a:r>
          </a:p>
          <a:p>
            <a:pPr marL="0" indent="0">
              <a:buNone/>
            </a:pPr>
            <a:r>
              <a:rPr lang="ru-RU" sz="2400" dirty="0"/>
              <a:t>затяжки крепежными деталями.</a:t>
            </a:r>
          </a:p>
          <a:p>
            <a:pPr marL="0" indent="0">
              <a:buNone/>
            </a:pPr>
            <a:r>
              <a:rPr lang="ru-RU" sz="2400" i="1" dirty="0"/>
              <a:t>Недостаток – </a:t>
            </a:r>
            <a:r>
              <a:rPr lang="ru-RU" sz="2400" dirty="0"/>
              <a:t>наличие концентратов напряжения, понижающих </a:t>
            </a:r>
            <a:r>
              <a:rPr lang="ru-RU" sz="2400" dirty="0" smtClean="0"/>
              <a:t>их прочность</a:t>
            </a:r>
            <a:r>
              <a:rPr lang="ru-RU" sz="2400" dirty="0"/>
              <a:t>.</a:t>
            </a:r>
            <a:endParaRPr lang="ru-RU" sz="2400" dirty="0" smtClean="0"/>
          </a:p>
          <a:p>
            <a:pPr marL="0" indent="0">
              <a:buNone/>
            </a:pPr>
            <a:endParaRPr lang="ru-RU" sz="21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dirty="0"/>
              <a:t>РЕЗЬБОВЫЕ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1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dirty="0"/>
              <a:t>РЕЗЬБОВЫЕ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76872"/>
            <a:ext cx="6362700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32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700" dirty="0"/>
              <a:t>диаметр резьбы (винта и гайки): наружный </a:t>
            </a:r>
            <a:r>
              <a:rPr lang="ru-RU" sz="1700" i="1" dirty="0"/>
              <a:t>d</a:t>
            </a:r>
            <a:r>
              <a:rPr lang="ru-RU" sz="1700" dirty="0"/>
              <a:t>, </a:t>
            </a:r>
            <a:r>
              <a:rPr lang="ru-RU" sz="1700" i="1" dirty="0"/>
              <a:t>D</a:t>
            </a:r>
            <a:r>
              <a:rPr lang="ru-RU" sz="1700" dirty="0"/>
              <a:t>; средний </a:t>
            </a:r>
            <a:r>
              <a:rPr lang="ru-RU" sz="1700" i="1" dirty="0"/>
              <a:t>d</a:t>
            </a:r>
            <a:r>
              <a:rPr lang="ru-RU" sz="1700" dirty="0"/>
              <a:t>2, </a:t>
            </a:r>
            <a:r>
              <a:rPr lang="ru-RU" sz="1700" i="1" dirty="0"/>
              <a:t>D</a:t>
            </a:r>
            <a:r>
              <a:rPr lang="ru-RU" sz="1700" dirty="0"/>
              <a:t>2; </a:t>
            </a:r>
            <a:r>
              <a:rPr lang="ru-RU" sz="1700" dirty="0" smtClean="0"/>
              <a:t>внутренний </a:t>
            </a:r>
            <a:r>
              <a:rPr lang="en-US" sz="1700" i="1" dirty="0"/>
              <a:t>d</a:t>
            </a:r>
            <a:r>
              <a:rPr lang="en-US" sz="1700" dirty="0"/>
              <a:t>1, </a:t>
            </a:r>
            <a:r>
              <a:rPr lang="en-US" sz="1700" i="1" dirty="0"/>
              <a:t>D</a:t>
            </a:r>
            <a:r>
              <a:rPr lang="en-US" sz="1700" dirty="0"/>
              <a:t>1;</a:t>
            </a:r>
          </a:p>
          <a:p>
            <a:pPr marL="0" indent="0">
              <a:buNone/>
            </a:pPr>
            <a:r>
              <a:rPr lang="ru-RU" sz="1700" dirty="0"/>
              <a:t>профиль резьбы – это профиль выступа и канавки резьбы в </a:t>
            </a:r>
            <a:r>
              <a:rPr lang="ru-RU" sz="1700" dirty="0" smtClean="0"/>
              <a:t>плоскости ее </a:t>
            </a:r>
            <a:r>
              <a:rPr lang="ru-RU" sz="1700" dirty="0"/>
              <a:t>осевого сечения;</a:t>
            </a:r>
          </a:p>
          <a:p>
            <a:pPr marL="0" indent="0">
              <a:buNone/>
            </a:pPr>
            <a:r>
              <a:rPr lang="ru-RU" sz="1700" dirty="0"/>
              <a:t>угол профиля α – угол между смежными боковыми сторонами </a:t>
            </a:r>
            <a:r>
              <a:rPr lang="ru-RU" sz="1700" dirty="0" smtClean="0"/>
              <a:t>резьбы осевого </a:t>
            </a:r>
            <a:r>
              <a:rPr lang="ru-RU" sz="1700" dirty="0"/>
              <a:t>смещения;</a:t>
            </a:r>
          </a:p>
          <a:p>
            <a:pPr marL="0" indent="0">
              <a:buNone/>
            </a:pPr>
            <a:r>
              <a:rPr lang="ru-RU" sz="1700" dirty="0"/>
              <a:t>рабочая высота профиля </a:t>
            </a:r>
            <a:r>
              <a:rPr lang="ru-RU" sz="1700" i="1" dirty="0"/>
              <a:t>h</a:t>
            </a:r>
            <a:r>
              <a:rPr lang="ru-RU" sz="1700" dirty="0"/>
              <a:t>, по которой соприкасаются витки </a:t>
            </a:r>
            <a:r>
              <a:rPr lang="ru-RU" sz="1700" dirty="0" smtClean="0"/>
              <a:t>винта и </a:t>
            </a:r>
            <a:r>
              <a:rPr lang="ru-RU" sz="1700" dirty="0"/>
              <a:t>гайки;</a:t>
            </a:r>
          </a:p>
          <a:p>
            <a:pPr marL="0" indent="0">
              <a:buNone/>
            </a:pPr>
            <a:r>
              <a:rPr lang="ru-RU" sz="1700" dirty="0"/>
              <a:t>шаг резьбы </a:t>
            </a:r>
            <a:r>
              <a:rPr lang="ru-RU" sz="1700" i="1" dirty="0"/>
              <a:t>p </a:t>
            </a:r>
            <a:r>
              <a:rPr lang="ru-RU" sz="1700" dirty="0"/>
              <a:t>– расстояние по линии, параллельной оси резьбы </a:t>
            </a:r>
            <a:r>
              <a:rPr lang="ru-RU" sz="1700" dirty="0" smtClean="0"/>
              <a:t>между средними </a:t>
            </a:r>
            <a:r>
              <a:rPr lang="ru-RU" sz="1700" dirty="0"/>
              <a:t>точками ближайших одноименных боковых сторон профиля </a:t>
            </a:r>
            <a:r>
              <a:rPr lang="ru-RU" sz="1700" dirty="0" smtClean="0"/>
              <a:t>резьбы</a:t>
            </a:r>
            <a:r>
              <a:rPr lang="ru-RU" sz="1700" dirty="0"/>
              <a:t>, лежащими в одной осевой плоскости по одну сторону от оси резьбы.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Основные параметры резьбы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149080"/>
            <a:ext cx="4608512" cy="2566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618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Крепежные резьбы. </a:t>
            </a:r>
            <a:endParaRPr lang="ru-RU" sz="1800" b="1" dirty="0" smtClean="0"/>
          </a:p>
          <a:p>
            <a:pPr marL="0" indent="0">
              <a:buNone/>
            </a:pPr>
            <a:r>
              <a:rPr lang="ru-RU" sz="1800" dirty="0" smtClean="0"/>
              <a:t>М </a:t>
            </a:r>
            <a:r>
              <a:rPr lang="ru-RU" sz="1800" dirty="0"/>
              <a:t>е т р и ч е с к а я р е з ь б а </a:t>
            </a:r>
            <a:r>
              <a:rPr lang="ru-RU" sz="1800" dirty="0" smtClean="0"/>
              <a:t>является </a:t>
            </a:r>
            <a:r>
              <a:rPr lang="ru-RU" sz="1800" dirty="0"/>
              <a:t>основной крепежной резьбой. Она имеет треугольный </a:t>
            </a:r>
            <a:r>
              <a:rPr lang="ru-RU" sz="1800" dirty="0" smtClean="0"/>
              <a:t>профиль с </a:t>
            </a:r>
            <a:r>
              <a:rPr lang="ru-RU" sz="1800" dirty="0"/>
              <a:t>α = 60º, бывает с крупным и мелким шагом: </a:t>
            </a:r>
            <a:r>
              <a:rPr lang="ru-RU" sz="1800" i="1" dirty="0"/>
              <a:t>d </a:t>
            </a:r>
            <a:r>
              <a:rPr lang="ru-RU" sz="1800" dirty="0"/>
              <a:t>= 1–600 мм, </a:t>
            </a:r>
            <a:r>
              <a:rPr lang="ru-RU" sz="1800" i="1" dirty="0"/>
              <a:t>p </a:t>
            </a:r>
            <a:r>
              <a:rPr lang="ru-RU" sz="1800" dirty="0"/>
              <a:t>= 0,2– 6 </a:t>
            </a:r>
            <a:r>
              <a:rPr lang="ru-RU" sz="1800" dirty="0" smtClean="0"/>
              <a:t>мм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Д </a:t>
            </a:r>
            <a:r>
              <a:rPr lang="ru-RU" sz="1800" dirty="0"/>
              <a:t>ю й м о в а я р е з ь б а </a:t>
            </a:r>
            <a:r>
              <a:rPr lang="ru-RU" sz="1800" dirty="0" smtClean="0"/>
              <a:t>. В </a:t>
            </a:r>
            <a:r>
              <a:rPr lang="ru-RU" sz="1800" dirty="0"/>
              <a:t>России ее применяют </a:t>
            </a:r>
            <a:r>
              <a:rPr lang="ru-RU" sz="1800" dirty="0" smtClean="0"/>
              <a:t>для импортных </a:t>
            </a:r>
            <a:r>
              <a:rPr lang="ru-RU" sz="1800" dirty="0"/>
              <a:t>машин: α = 55º, диаметр – в дюймах, шаг – число ниток </a:t>
            </a:r>
            <a:r>
              <a:rPr lang="ru-RU" sz="1800" dirty="0" smtClean="0"/>
              <a:t>резьбы на </a:t>
            </a:r>
            <a:r>
              <a:rPr lang="ru-RU" sz="1800" dirty="0"/>
              <a:t>длине в 1 дюйм. При </a:t>
            </a:r>
            <a:r>
              <a:rPr lang="ru-RU" sz="1800" dirty="0" smtClean="0"/>
              <a:t>обозначении </a:t>
            </a:r>
            <a:r>
              <a:rPr lang="ru-RU" sz="1800" dirty="0"/>
              <a:t>указывают наружную резьбу в дюймах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dirty="0"/>
              <a:t>Ч а с о в а я р е з ь б а является разновидностью </a:t>
            </a:r>
            <a:r>
              <a:rPr lang="ru-RU" sz="1800" dirty="0" smtClean="0"/>
              <a:t>метрической:</a:t>
            </a:r>
          </a:p>
          <a:p>
            <a:pPr marL="0" indent="0">
              <a:buNone/>
            </a:pPr>
            <a:r>
              <a:rPr lang="ru-RU" sz="1800" i="1" dirty="0" smtClean="0"/>
              <a:t>d </a:t>
            </a:r>
            <a:r>
              <a:rPr lang="ru-RU" sz="1800" dirty="0"/>
              <a:t>= 0,25–0,9 мм; </a:t>
            </a:r>
            <a:r>
              <a:rPr lang="ru-RU" sz="1800" i="1" dirty="0"/>
              <a:t>p </a:t>
            </a:r>
            <a:r>
              <a:rPr lang="ru-RU" sz="1800" dirty="0"/>
              <a:t>= 0,075–0,225 мм.</a:t>
            </a:r>
            <a:endParaRPr lang="ru-RU" sz="17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Классификация </a:t>
            </a:r>
            <a:r>
              <a:rPr lang="ru-RU" b="1" dirty="0" err="1"/>
              <a:t>резьб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08920"/>
            <a:ext cx="2462311" cy="210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975" y="2708919"/>
            <a:ext cx="2463155" cy="2079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81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Крепежно-уплотняющие резьбы</a:t>
            </a:r>
            <a:r>
              <a:rPr lang="ru-RU" sz="1800" b="1" dirty="0" smtClean="0"/>
              <a:t>.</a:t>
            </a:r>
          </a:p>
          <a:p>
            <a:pPr marL="0" indent="0">
              <a:buNone/>
            </a:pPr>
            <a:r>
              <a:rPr lang="ru-RU" sz="1800" spc="-150" dirty="0" smtClean="0"/>
              <a:t>Т </a:t>
            </a:r>
            <a:r>
              <a:rPr lang="ru-RU" sz="1800" spc="-150" dirty="0"/>
              <a:t>р у б н ы е </a:t>
            </a:r>
            <a:r>
              <a:rPr lang="ru-RU" sz="1800" spc="-150" dirty="0" smtClean="0"/>
              <a:t> ц </a:t>
            </a:r>
            <a:r>
              <a:rPr lang="ru-RU" sz="1800" spc="-150" dirty="0"/>
              <a:t>и л и н д р и ч е с к и е </a:t>
            </a:r>
            <a:r>
              <a:rPr lang="ru-RU" sz="1800" spc="-150" dirty="0" smtClean="0"/>
              <a:t> и  к </a:t>
            </a:r>
            <a:r>
              <a:rPr lang="ru-RU" sz="1800" spc="-150" dirty="0"/>
              <a:t>о н и ч е с к и </a:t>
            </a:r>
            <a:r>
              <a:rPr lang="ru-RU" sz="1800" spc="-150" dirty="0" smtClean="0"/>
              <a:t>е  р </a:t>
            </a:r>
            <a:r>
              <a:rPr lang="ru-RU" sz="1800" spc="-150" dirty="0"/>
              <a:t>е з ь б ы </a:t>
            </a:r>
            <a:r>
              <a:rPr lang="ru-RU" sz="1800" spc="-150" dirty="0" smtClean="0"/>
              <a:t> </a:t>
            </a:r>
            <a:r>
              <a:rPr lang="ru-RU" sz="1800" dirty="0" smtClean="0"/>
              <a:t>представляют </a:t>
            </a:r>
            <a:r>
              <a:rPr lang="ru-RU" sz="1800" dirty="0"/>
              <a:t>собой мелкие дюймовые </a:t>
            </a:r>
            <a:r>
              <a:rPr lang="ru-RU" sz="1800" dirty="0" smtClean="0"/>
              <a:t>резьбы (число </a:t>
            </a:r>
            <a:r>
              <a:rPr lang="ru-RU" sz="1800" dirty="0"/>
              <a:t>ниток резьбы на 1 дюйм – от 28 до 11), нарезаемые в основном </a:t>
            </a:r>
            <a:r>
              <a:rPr lang="ru-RU" sz="1800" dirty="0" smtClean="0"/>
              <a:t>на трубах </a:t>
            </a:r>
            <a:r>
              <a:rPr lang="ru-RU" sz="1800" dirty="0"/>
              <a:t>и арматуре трубопроводов с </a:t>
            </a:r>
            <a:r>
              <a:rPr lang="ru-RU" sz="1800" i="1" dirty="0"/>
              <a:t>d </a:t>
            </a:r>
            <a:r>
              <a:rPr lang="ru-RU" sz="1800" dirty="0"/>
              <a:t>=1/8</a:t>
            </a:r>
            <a:r>
              <a:rPr lang="ru-RU" sz="1800" i="1" dirty="0"/>
              <a:t>" </a:t>
            </a:r>
            <a:r>
              <a:rPr lang="ru-RU" sz="1800" dirty="0"/>
              <a:t>− 6</a:t>
            </a:r>
            <a:r>
              <a:rPr lang="ru-RU" sz="1800" i="1" dirty="0"/>
              <a:t>" </a:t>
            </a:r>
            <a:r>
              <a:rPr lang="ru-RU" sz="1800" dirty="0"/>
              <a:t>.</a:t>
            </a:r>
            <a:endParaRPr lang="ru-RU" sz="17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Классификация </a:t>
            </a:r>
            <a:r>
              <a:rPr lang="ru-RU" b="1" dirty="0" err="1"/>
              <a:t>резьб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38" y="3127999"/>
            <a:ext cx="8301558" cy="2973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63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К о н и ч е с к а я д ю й м о в а я р е з ь б а является </a:t>
            </a:r>
            <a:r>
              <a:rPr lang="ru-RU" sz="1800" dirty="0" smtClean="0"/>
              <a:t>разновидностью дюймовой </a:t>
            </a:r>
            <a:r>
              <a:rPr lang="ru-RU" sz="1800" dirty="0"/>
              <a:t>резьбы. Нарезают ее на конических поверхностях резьбовых </a:t>
            </a:r>
            <a:r>
              <a:rPr lang="ru-RU" sz="1800" dirty="0" smtClean="0"/>
              <a:t>изделий </a:t>
            </a:r>
            <a:r>
              <a:rPr lang="ru-RU" sz="1800" dirty="0"/>
              <a:t>с наружным диаметром </a:t>
            </a:r>
            <a:r>
              <a:rPr lang="ru-RU" sz="1800" i="1" dirty="0"/>
              <a:t>d </a:t>
            </a:r>
            <a:r>
              <a:rPr lang="ru-RU" sz="1800" dirty="0"/>
              <a:t>= 1/16″–2″. Такая резьба обеспечивает </a:t>
            </a:r>
            <a:r>
              <a:rPr lang="ru-RU" sz="1800" dirty="0" smtClean="0"/>
              <a:t>герметичность </a:t>
            </a:r>
            <a:r>
              <a:rPr lang="ru-RU" sz="1800" dirty="0"/>
              <a:t>соединений, ее применение позволяет резко сократить время </a:t>
            </a:r>
            <a:r>
              <a:rPr lang="ru-RU" sz="1800" dirty="0" smtClean="0"/>
              <a:t>на завинчивание </a:t>
            </a:r>
            <a:r>
              <a:rPr lang="ru-RU" sz="1800" dirty="0"/>
              <a:t>и отвинчивание (уменьшается угол относительного </a:t>
            </a:r>
            <a:r>
              <a:rPr lang="ru-RU" sz="1800" dirty="0" smtClean="0"/>
              <a:t>поворота винта </a:t>
            </a:r>
            <a:r>
              <a:rPr lang="ru-RU" sz="1800" dirty="0"/>
              <a:t>или гайки</a:t>
            </a:r>
            <a:r>
              <a:rPr lang="ru-RU" sz="1800" dirty="0" smtClean="0"/>
              <a:t>).</a:t>
            </a:r>
          </a:p>
          <a:p>
            <a:pPr marL="0" indent="0">
              <a:buNone/>
            </a:pPr>
            <a:r>
              <a:rPr lang="ru-RU" sz="1800" dirty="0" err="1" smtClean="0"/>
              <a:t>Кр</a:t>
            </a:r>
            <a:r>
              <a:rPr lang="ru-RU" sz="1800" dirty="0" smtClean="0"/>
              <a:t> </a:t>
            </a:r>
            <a:r>
              <a:rPr lang="ru-RU" sz="1800" dirty="0"/>
              <a:t>у г л а я р е з ь б а </a:t>
            </a:r>
            <a:r>
              <a:rPr lang="ru-RU" sz="1800" dirty="0" smtClean="0"/>
              <a:t>применяется </a:t>
            </a:r>
            <a:r>
              <a:rPr lang="ru-RU" sz="1800" dirty="0"/>
              <a:t>для резьбовых </a:t>
            </a:r>
            <a:r>
              <a:rPr lang="ru-RU" sz="1800" dirty="0" smtClean="0"/>
              <a:t>соединений</a:t>
            </a:r>
            <a:r>
              <a:rPr lang="ru-RU" sz="1800" dirty="0"/>
              <a:t>, несущих большие динамические нагрузки (вагонные сцепки), </a:t>
            </a:r>
            <a:r>
              <a:rPr lang="ru-RU" sz="1800" dirty="0" smtClean="0"/>
              <a:t>в загрязненной </a:t>
            </a:r>
            <a:r>
              <a:rPr lang="ru-RU" sz="1800" dirty="0"/>
              <a:t>среде с частым отвинчиванием (пожарная арматура), а также </a:t>
            </a:r>
            <a:r>
              <a:rPr lang="ru-RU" sz="1800" dirty="0" smtClean="0"/>
              <a:t>в тонкостенных </a:t>
            </a:r>
            <a:r>
              <a:rPr lang="ru-RU" sz="1800" dirty="0"/>
              <a:t>изделиях, требующих герметичности или хорошего </a:t>
            </a:r>
            <a:r>
              <a:rPr lang="ru-RU" sz="1800" dirty="0" smtClean="0"/>
              <a:t>контакта (патрон </a:t>
            </a:r>
            <a:r>
              <a:rPr lang="ru-RU" sz="1800" dirty="0"/>
              <a:t>и цоколь электролампы и т. п</a:t>
            </a:r>
            <a:r>
              <a:rPr lang="ru-RU" sz="1800" dirty="0" smtClean="0"/>
              <a:t>.)</a:t>
            </a:r>
          </a:p>
          <a:p>
            <a:pPr marL="0" indent="0">
              <a:buNone/>
            </a:pPr>
            <a:endParaRPr lang="ru-RU" sz="1800" b="1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Классификация </a:t>
            </a:r>
            <a:r>
              <a:rPr lang="ru-RU" b="1" dirty="0" err="1"/>
              <a:t>резьб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286250"/>
            <a:ext cx="3770759" cy="247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278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Ходовые резьбы. </a:t>
            </a:r>
            <a:endParaRPr lang="ru-RU" sz="1800" b="1" dirty="0" smtClean="0"/>
          </a:p>
          <a:p>
            <a:pPr marL="0" indent="0">
              <a:buNone/>
            </a:pPr>
            <a:r>
              <a:rPr lang="ru-RU" sz="1800" dirty="0" smtClean="0"/>
              <a:t>П </a:t>
            </a:r>
            <a:r>
              <a:rPr lang="ru-RU" sz="1800" dirty="0"/>
              <a:t>р я м о у г о л ь н а я р е з ь б а </a:t>
            </a:r>
            <a:r>
              <a:rPr lang="ru-RU" sz="1800" dirty="0" smtClean="0"/>
              <a:t>имеет прямоугольный </a:t>
            </a:r>
            <a:r>
              <a:rPr lang="ru-RU" sz="1800" dirty="0"/>
              <a:t>или квадратный профиль, </a:t>
            </a:r>
            <a:r>
              <a:rPr lang="ru-RU" sz="1800" i="1" dirty="0"/>
              <a:t>d </a:t>
            </a:r>
            <a:r>
              <a:rPr lang="ru-RU" sz="1800" dirty="0"/>
              <a:t>и </a:t>
            </a:r>
            <a:r>
              <a:rPr lang="ru-RU" sz="1800" i="1" dirty="0"/>
              <a:t>p </a:t>
            </a:r>
            <a:r>
              <a:rPr lang="ru-RU" sz="1800" dirty="0"/>
              <a:t>– в миллиметрах. Эта </a:t>
            </a:r>
            <a:r>
              <a:rPr lang="ru-RU" sz="1800" dirty="0" smtClean="0"/>
              <a:t>резьба не </a:t>
            </a:r>
            <a:r>
              <a:rPr lang="ru-RU" sz="1800" dirty="0"/>
              <a:t>стандартизована и применяется сравнительно редко.</a:t>
            </a:r>
            <a:endParaRPr lang="ru-RU" sz="1800" b="1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Классификация </a:t>
            </a:r>
            <a:r>
              <a:rPr lang="ru-RU" b="1" dirty="0" err="1"/>
              <a:t>резьб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293" y="3068960"/>
            <a:ext cx="41910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023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 smtClean="0"/>
              <a:t>Тр</a:t>
            </a:r>
            <a:r>
              <a:rPr lang="ru-RU" sz="1800" dirty="0" smtClean="0"/>
              <a:t> </a:t>
            </a:r>
            <a:r>
              <a:rPr lang="ru-RU" sz="1800" dirty="0"/>
              <a:t>а п е ц е и д а л ь н а я р е з ь б а </a:t>
            </a:r>
            <a:r>
              <a:rPr lang="ru-RU" sz="1800" dirty="0" smtClean="0"/>
              <a:t>широко применяется в </a:t>
            </a:r>
            <a:r>
              <a:rPr lang="ru-RU" sz="1800" dirty="0"/>
              <a:t>передачах винт – гайка. Она имеет симметричный профиль с α = 30º. </a:t>
            </a:r>
            <a:r>
              <a:rPr lang="ru-RU" sz="1800" dirty="0" smtClean="0"/>
              <a:t>По сравнению </a:t>
            </a:r>
            <a:r>
              <a:rPr lang="ru-RU" sz="1800" dirty="0"/>
              <a:t>с прямоугольной трапецеидальная резьба имеет </a:t>
            </a:r>
            <a:r>
              <a:rPr lang="ru-RU" sz="1800" dirty="0" err="1" smtClean="0"/>
              <a:t>бóльшую</a:t>
            </a:r>
            <a:r>
              <a:rPr lang="ru-RU" sz="1800" dirty="0" smtClean="0"/>
              <a:t> прочность</a:t>
            </a:r>
            <a:r>
              <a:rPr lang="ru-RU" sz="1800" dirty="0"/>
              <a:t>. При использовании гайки, разъемной по осевой плоскости, </a:t>
            </a:r>
            <a:r>
              <a:rPr lang="ru-RU" sz="1800" dirty="0" smtClean="0"/>
              <a:t>такая резьба </a:t>
            </a:r>
            <a:r>
              <a:rPr lang="ru-RU" sz="1800" dirty="0"/>
              <a:t>позволяет выбирать зазоры путем радиального сближения </a:t>
            </a:r>
            <a:r>
              <a:rPr lang="ru-RU" sz="1800" dirty="0" smtClean="0"/>
              <a:t>половин гайки </a:t>
            </a:r>
            <a:r>
              <a:rPr lang="ru-RU" sz="1800" dirty="0"/>
              <a:t>и тем самым устранять </a:t>
            </a:r>
            <a:r>
              <a:rPr lang="ru-RU" sz="1800" dirty="0" err="1"/>
              <a:t>люфтовый</a:t>
            </a:r>
            <a:r>
              <a:rPr lang="ru-RU" sz="1800" dirty="0"/>
              <a:t> ход при износе резьбы.</a:t>
            </a:r>
            <a:endParaRPr lang="ru-RU" sz="1800" b="1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Классификация </a:t>
            </a:r>
            <a:r>
              <a:rPr lang="ru-RU" b="1" dirty="0" err="1"/>
              <a:t>резьб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500" y="3573016"/>
            <a:ext cx="4905375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855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У п о р н а я р е з ь б </a:t>
            </a:r>
            <a:r>
              <a:rPr lang="ru-RU" sz="1800" dirty="0" smtClean="0"/>
              <a:t>а) </a:t>
            </a:r>
            <a:r>
              <a:rPr lang="ru-RU" sz="1800" dirty="0"/>
              <a:t>используется в нажимных винтах </a:t>
            </a:r>
            <a:r>
              <a:rPr lang="ru-RU" sz="1800" dirty="0" smtClean="0"/>
              <a:t>с большой </a:t>
            </a:r>
            <a:r>
              <a:rPr lang="ru-RU" sz="1800" dirty="0"/>
              <a:t>односторонней осевой нагрузкой. Резьба имеет </a:t>
            </a:r>
            <a:r>
              <a:rPr lang="ru-RU" sz="1800" dirty="0" smtClean="0"/>
              <a:t>несимметричный профиль</a:t>
            </a:r>
            <a:r>
              <a:rPr lang="ru-RU" sz="1800" dirty="0"/>
              <a:t>. Закругление повышает прочность винта</a:t>
            </a:r>
            <a:endParaRPr lang="ru-RU" sz="1800" b="1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Классификация </a:t>
            </a:r>
            <a:r>
              <a:rPr lang="ru-RU" b="1" dirty="0" err="1"/>
              <a:t>резьб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80928"/>
            <a:ext cx="474345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11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Соединение, нагруженное отрывающей силой и затянутое </a:t>
            </a:r>
            <a:r>
              <a:rPr lang="ru-RU" sz="1800" b="1" dirty="0" smtClean="0"/>
              <a:t>при сборке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Расчет одиночных болтов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845820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550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b="1" dirty="0" smtClean="0"/>
          </a:p>
          <a:p>
            <a:pPr marL="0" indent="0">
              <a:buNone/>
            </a:pPr>
            <a:endParaRPr lang="ru-RU" sz="1800" b="1" dirty="0"/>
          </a:p>
          <a:p>
            <a:pPr marL="0" indent="0">
              <a:buNone/>
            </a:pPr>
            <a:endParaRPr lang="ru-RU" sz="1800" b="1" dirty="0" smtClean="0"/>
          </a:p>
          <a:p>
            <a:pPr marL="0" indent="0">
              <a:buNone/>
            </a:pPr>
            <a:endParaRPr lang="ru-RU" sz="1800" b="1" dirty="0"/>
          </a:p>
          <a:p>
            <a:pPr marL="0" indent="0">
              <a:buNone/>
            </a:pPr>
            <a:endParaRPr lang="ru-RU" sz="1800" b="1" dirty="0" smtClean="0"/>
          </a:p>
          <a:p>
            <a:pPr marL="0" indent="0">
              <a:buNone/>
            </a:pPr>
            <a:endParaRPr lang="ru-RU" sz="1800" i="1" dirty="0" smtClean="0"/>
          </a:p>
          <a:p>
            <a:pPr marL="0" indent="0">
              <a:buNone/>
            </a:pPr>
            <a:r>
              <a:rPr lang="ru-RU" sz="1800" i="1" dirty="0" err="1" smtClean="0"/>
              <a:t>F</a:t>
            </a:r>
            <a:r>
              <a:rPr lang="ru-RU" sz="1800" dirty="0" err="1" smtClean="0"/>
              <a:t>р</a:t>
            </a:r>
            <a:r>
              <a:rPr lang="ru-RU" sz="1800" dirty="0" smtClean="0"/>
              <a:t> </a:t>
            </a:r>
            <a:r>
              <a:rPr lang="ru-RU" sz="1800" dirty="0"/>
              <a:t>– внешняя нагрузка, приходящаяся на один болт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где </a:t>
            </a:r>
            <a:r>
              <a:rPr lang="ru-RU" sz="1800" i="1" dirty="0" err="1"/>
              <a:t>S</a:t>
            </a:r>
            <a:r>
              <a:rPr lang="ru-RU" sz="1800" dirty="0" err="1"/>
              <a:t>т</a:t>
            </a:r>
            <a:r>
              <a:rPr lang="ru-RU" sz="1800" dirty="0"/>
              <a:t> – требуемый коэффициент запаса прочности</a:t>
            </a:r>
            <a:endParaRPr lang="ru-RU" sz="1800" dirty="0" smtClean="0"/>
          </a:p>
          <a:p>
            <a:pPr marL="0" indent="0">
              <a:buNone/>
            </a:pPr>
            <a:endParaRPr lang="ru-RU" sz="1800" b="1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Расчет одиночных болтов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791756"/>
            <a:ext cx="24098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548" y="2387854"/>
            <a:ext cx="214312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480" y="4077072"/>
            <a:ext cx="13049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008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Соединение, нагруженное поперечными силами, </a:t>
            </a:r>
            <a:r>
              <a:rPr lang="ru-RU" sz="1800" b="1" dirty="0" smtClean="0"/>
              <a:t>сдвигающими детали </a:t>
            </a:r>
            <a:r>
              <a:rPr lang="ru-RU" sz="1800" b="1" dirty="0"/>
              <a:t>в </a:t>
            </a:r>
            <a:r>
              <a:rPr lang="ru-RU" sz="1800" b="1" dirty="0" smtClean="0"/>
              <a:t>стыке</a:t>
            </a:r>
          </a:p>
          <a:p>
            <a:pPr marL="0" indent="0">
              <a:buNone/>
            </a:pPr>
            <a:r>
              <a:rPr lang="ru-RU" sz="1800" dirty="0"/>
              <a:t>Б о л т ы п о с т а в л е н ы с з а з о р о м</a:t>
            </a:r>
            <a:endParaRPr lang="ru-RU" sz="1800" b="1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Расчет одиночных болтов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564904"/>
            <a:ext cx="3360649" cy="3423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429000"/>
            <a:ext cx="2038350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256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Расчет одиночных болтов</a:t>
            </a:r>
            <a:endParaRPr lang="ru-RU" b="1" i="1" dirty="0" smtClean="0"/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0000" cy="4616152"/>
          </a:xfrm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800" b="1" dirty="0" smtClean="0"/>
              <a:t>Соединение, нагруженное поперечными силами, сдвигающими детали в стыке</a:t>
            </a:r>
          </a:p>
          <a:p>
            <a:pPr marL="0" indent="0">
              <a:buNone/>
            </a:pPr>
            <a:r>
              <a:rPr lang="ru-RU" sz="1800" dirty="0" smtClean="0"/>
              <a:t>Б о л т ы п о с т а в л е н ы б е з </a:t>
            </a:r>
            <a:r>
              <a:rPr lang="ru-RU" sz="1800" dirty="0" err="1" smtClean="0"/>
              <a:t>з</a:t>
            </a:r>
            <a:r>
              <a:rPr lang="ru-RU" sz="1800" dirty="0" smtClean="0"/>
              <a:t> а з о р а</a:t>
            </a:r>
          </a:p>
          <a:p>
            <a:pPr marL="0" indent="0">
              <a:buNone/>
            </a:pPr>
            <a:r>
              <a:rPr lang="ru-RU" sz="1800" dirty="0" smtClean="0"/>
              <a:t>Болты проверяются на срез. Всю нагрузку будет принимать диаметр с натягом </a:t>
            </a:r>
            <a:r>
              <a:rPr lang="en-US" sz="1800" i="1" dirty="0" smtClean="0"/>
              <a:t>d</a:t>
            </a:r>
            <a:r>
              <a:rPr lang="ru-RU" sz="1800" dirty="0" smtClean="0"/>
              <a:t>н: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де </a:t>
            </a:r>
            <a:r>
              <a:rPr lang="ru-RU" sz="1800" dirty="0"/>
              <a:t>[τ]ср – для стальных болтов, [τ]ср = 0,2–0,3[σ]т; </a:t>
            </a:r>
            <a:r>
              <a:rPr lang="ru-RU" sz="1800" i="1" dirty="0"/>
              <a:t>i </a:t>
            </a:r>
            <a:r>
              <a:rPr lang="ru-RU" sz="1800" dirty="0"/>
              <a:t>= 2 при соединении трех</a:t>
            </a:r>
          </a:p>
          <a:p>
            <a:pPr marL="0" indent="0">
              <a:buNone/>
            </a:pPr>
            <a:r>
              <a:rPr lang="ru-RU" sz="1800" dirty="0"/>
              <a:t>деталей, </a:t>
            </a:r>
            <a:r>
              <a:rPr lang="ru-RU" sz="1800" i="1" dirty="0"/>
              <a:t>i </a:t>
            </a:r>
            <a:r>
              <a:rPr lang="ru-RU" sz="1800" dirty="0"/>
              <a:t>=1 при соединении двух деталей.</a:t>
            </a: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b="1" dirty="0" smtClean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88163"/>
            <a:ext cx="3810000" cy="2900874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279" y="3861048"/>
            <a:ext cx="197167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821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Внешняя сила проходит через центр тяжести соединения</a:t>
            </a:r>
            <a:endParaRPr lang="ru-RU" sz="1800" b="1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Расчет группы болтов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108" y="5805264"/>
            <a:ext cx="614362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88840"/>
            <a:ext cx="4837534" cy="3555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952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Нагрузка соединения сдвигает детали в стыке.</a:t>
            </a:r>
          </a:p>
          <a:p>
            <a:pPr marL="0" indent="0">
              <a:buNone/>
            </a:pPr>
            <a:r>
              <a:rPr lang="ru-RU" sz="1800" spc="-100" dirty="0"/>
              <a:t>Б о л т ы </a:t>
            </a:r>
            <a:r>
              <a:rPr lang="ru-RU" sz="1800" spc="-100" dirty="0" smtClean="0"/>
              <a:t> с  з </a:t>
            </a:r>
            <a:r>
              <a:rPr lang="ru-RU" sz="1800" spc="-100" dirty="0"/>
              <a:t>а з о р о м </a:t>
            </a:r>
            <a:r>
              <a:rPr lang="ru-RU" sz="1800" spc="-100" dirty="0" smtClean="0"/>
              <a:t>и  </a:t>
            </a:r>
            <a:r>
              <a:rPr lang="ru-RU" sz="1800" spc="-100" dirty="0"/>
              <a:t>н а г р у ж е н ы </a:t>
            </a:r>
            <a:r>
              <a:rPr lang="ru-RU" sz="1800" spc="-100" dirty="0" smtClean="0"/>
              <a:t> к </a:t>
            </a:r>
            <a:r>
              <a:rPr lang="ru-RU" sz="1800" spc="-100" dirty="0"/>
              <a:t>р у т я щ и м </a:t>
            </a:r>
            <a:r>
              <a:rPr lang="ru-RU" sz="1800" spc="-100" dirty="0" smtClean="0"/>
              <a:t> </a:t>
            </a:r>
            <a:r>
              <a:rPr lang="ru-RU" sz="1800" spc="-100" dirty="0" err="1" smtClean="0"/>
              <a:t>м</a:t>
            </a:r>
            <a:r>
              <a:rPr lang="ru-RU" sz="1800" spc="-100" dirty="0" smtClean="0"/>
              <a:t> </a:t>
            </a:r>
            <a:r>
              <a:rPr lang="ru-RU" sz="1800" spc="-100" dirty="0"/>
              <a:t>о м </a:t>
            </a:r>
            <a:r>
              <a:rPr lang="ru-RU" sz="1800" spc="-100" dirty="0" err="1" smtClean="0"/>
              <a:t>ен</a:t>
            </a:r>
            <a:r>
              <a:rPr lang="ru-RU" sz="1800" spc="-100" dirty="0" smtClean="0"/>
              <a:t> </a:t>
            </a:r>
            <a:r>
              <a:rPr lang="ru-RU" sz="1800" spc="-100" dirty="0"/>
              <a:t>т о м </a:t>
            </a:r>
            <a:r>
              <a:rPr lang="ru-RU" sz="1800" spc="-100" dirty="0" smtClean="0"/>
              <a:t>  в  о </a:t>
            </a:r>
            <a:r>
              <a:rPr lang="ru-RU" sz="1800" spc="-100" dirty="0"/>
              <a:t>б л а с т </a:t>
            </a:r>
            <a:r>
              <a:rPr lang="ru-RU" sz="1800" spc="-100" dirty="0" smtClean="0"/>
              <a:t>и  </a:t>
            </a:r>
            <a:r>
              <a:rPr lang="ru-RU" sz="1800" spc="-100" dirty="0"/>
              <a:t>с т ы к </a:t>
            </a:r>
            <a:r>
              <a:rPr lang="ru-RU" sz="1800" spc="-100" dirty="0" smtClean="0"/>
              <a:t>а</a:t>
            </a:r>
          </a:p>
          <a:p>
            <a:pPr marL="0" indent="0">
              <a:buNone/>
            </a:pPr>
            <a:endParaRPr lang="ru-RU" sz="1800" spc="-100" dirty="0"/>
          </a:p>
          <a:p>
            <a:pPr marL="0" indent="0">
              <a:buNone/>
            </a:pPr>
            <a:endParaRPr lang="ru-RU" sz="1800" spc="-100" dirty="0" smtClean="0"/>
          </a:p>
          <a:p>
            <a:pPr marL="0" indent="0">
              <a:buNone/>
            </a:pPr>
            <a:endParaRPr lang="ru-RU" sz="1800" spc="-100" dirty="0"/>
          </a:p>
          <a:p>
            <a:pPr marL="0" indent="0">
              <a:buNone/>
            </a:pPr>
            <a:endParaRPr lang="ru-RU" sz="1800" spc="-100" dirty="0" smtClean="0"/>
          </a:p>
          <a:p>
            <a:pPr marL="0" indent="0">
              <a:buNone/>
            </a:pPr>
            <a:r>
              <a:rPr lang="ru-RU" sz="1800" dirty="0"/>
              <a:t>Б о л т ы б е з </a:t>
            </a:r>
            <a:r>
              <a:rPr lang="ru-RU" sz="1800" dirty="0" err="1"/>
              <a:t>з</a:t>
            </a:r>
            <a:r>
              <a:rPr lang="ru-RU" sz="1800" dirty="0"/>
              <a:t> а з о р а д л я к о л ь ц е в о г о с т ы к </a:t>
            </a:r>
            <a:r>
              <a:rPr lang="ru-RU" sz="1800" dirty="0" smtClean="0"/>
              <a:t>а рассчитываются </a:t>
            </a:r>
            <a:r>
              <a:rPr lang="ru-RU" sz="1800" dirty="0"/>
              <a:t>на срез по </a:t>
            </a:r>
            <a:r>
              <a:rPr lang="ru-RU" sz="1800" dirty="0" smtClean="0"/>
              <a:t>усилию</a:t>
            </a:r>
          </a:p>
          <a:p>
            <a:pPr marL="0" indent="0">
              <a:buNone/>
            </a:pPr>
            <a:endParaRPr lang="ru-RU" sz="1800" spc="-100" dirty="0"/>
          </a:p>
          <a:p>
            <a:pPr marL="0" indent="0">
              <a:buNone/>
            </a:pPr>
            <a:endParaRPr lang="ru-RU" sz="1800" spc="-100" dirty="0" smtClean="0"/>
          </a:p>
          <a:p>
            <a:pPr marL="0" indent="0">
              <a:buNone/>
            </a:pPr>
            <a:r>
              <a:rPr lang="ru-RU" sz="1800" dirty="0"/>
              <a:t>Для стыка произвольной симметричной </a:t>
            </a:r>
            <a:r>
              <a:rPr lang="ru-RU" sz="1800" dirty="0" smtClean="0"/>
              <a:t>формы</a:t>
            </a:r>
          </a:p>
          <a:p>
            <a:pPr marL="0" indent="0">
              <a:buNone/>
            </a:pPr>
            <a:endParaRPr lang="ru-RU" sz="1800" spc="-100" dirty="0" smtClean="0"/>
          </a:p>
          <a:p>
            <a:pPr marL="0" indent="0">
              <a:buNone/>
            </a:pPr>
            <a:endParaRPr lang="ru-RU" sz="1800" b="1" spc="-1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Расчет группы болтов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449773"/>
            <a:ext cx="1828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125" y="4005064"/>
            <a:ext cx="107632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762" y="5301208"/>
            <a:ext cx="1495425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62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Нагрузка соединения раскрывает стык деталей. </a:t>
            </a:r>
            <a:r>
              <a:rPr lang="ru-RU" sz="1800" dirty="0"/>
              <a:t>Соединение </a:t>
            </a:r>
            <a:r>
              <a:rPr lang="ru-RU" sz="1800" dirty="0" smtClean="0"/>
              <a:t>нагружено </a:t>
            </a:r>
            <a:r>
              <a:rPr lang="ru-RU" sz="1800" dirty="0"/>
              <a:t>изгибающим моментом </a:t>
            </a:r>
            <a:r>
              <a:rPr lang="ru-RU" sz="1800" i="1" dirty="0"/>
              <a:t>М</a:t>
            </a:r>
            <a:r>
              <a:rPr lang="ru-RU" sz="1800" dirty="0"/>
              <a:t>, открывающими </a:t>
            </a:r>
            <a:r>
              <a:rPr lang="ru-RU" sz="1800" i="1" dirty="0"/>
              <a:t>F</a:t>
            </a:r>
            <a:r>
              <a:rPr lang="ru-RU" sz="1200" i="1" dirty="0"/>
              <a:t>Y</a:t>
            </a:r>
            <a:r>
              <a:rPr lang="ru-RU" sz="1800" i="1" dirty="0"/>
              <a:t> </a:t>
            </a:r>
            <a:r>
              <a:rPr lang="ru-RU" sz="1800" dirty="0"/>
              <a:t>и срезывающими </a:t>
            </a:r>
            <a:r>
              <a:rPr lang="ru-RU" sz="1800" i="1" dirty="0" smtClean="0"/>
              <a:t>F</a:t>
            </a:r>
            <a:r>
              <a:rPr lang="ru-RU" sz="1200" i="1" dirty="0" smtClean="0"/>
              <a:t>X</a:t>
            </a:r>
            <a:r>
              <a:rPr lang="ru-RU" sz="1800" i="1" dirty="0" smtClean="0"/>
              <a:t> </a:t>
            </a:r>
            <a:r>
              <a:rPr lang="ru-RU" sz="1800" dirty="0" smtClean="0"/>
              <a:t>усилиями</a:t>
            </a:r>
            <a:r>
              <a:rPr lang="ru-RU" sz="1800" dirty="0"/>
              <a:t>.</a:t>
            </a:r>
            <a:endParaRPr lang="ru-RU" sz="1800" spc="-100" dirty="0" smtClean="0"/>
          </a:p>
          <a:p>
            <a:pPr marL="0" indent="0">
              <a:buNone/>
            </a:pPr>
            <a:endParaRPr lang="ru-RU" sz="1800" spc="-100" dirty="0" smtClean="0"/>
          </a:p>
          <a:p>
            <a:pPr marL="0" indent="0">
              <a:buNone/>
            </a:pPr>
            <a:endParaRPr lang="ru-RU" sz="1800" spc="-100" dirty="0" smtClean="0"/>
          </a:p>
          <a:p>
            <a:pPr marL="0" indent="0">
              <a:buNone/>
            </a:pPr>
            <a:endParaRPr lang="ru-RU" sz="1800" spc="-100" dirty="0" smtClean="0"/>
          </a:p>
          <a:p>
            <a:pPr marL="0" indent="0">
              <a:buNone/>
            </a:pPr>
            <a:endParaRPr lang="ru-RU" sz="1800" b="1" spc="-1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Расчет группы болтов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2924175"/>
            <a:ext cx="421005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554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Проверка резьбы по напряжениям среза. </a:t>
            </a:r>
            <a:r>
              <a:rPr lang="ru-RU" sz="1800" dirty="0"/>
              <a:t>Если материал гаек и </a:t>
            </a:r>
            <a:r>
              <a:rPr lang="ru-RU" sz="1800" dirty="0" smtClean="0"/>
              <a:t>болтов </a:t>
            </a:r>
            <a:r>
              <a:rPr lang="ru-RU" sz="1800" dirty="0"/>
              <a:t>одинаков, то наиболее вероятный срез витков – по внутреннему </a:t>
            </a:r>
            <a:r>
              <a:rPr lang="ru-RU" sz="1800" dirty="0" smtClean="0"/>
              <a:t>диаметру болта </a:t>
            </a:r>
            <a:r>
              <a:rPr lang="en-US" sz="1800" i="1" dirty="0"/>
              <a:t>d</a:t>
            </a:r>
            <a:r>
              <a:rPr lang="en-US" sz="1800" dirty="0"/>
              <a:t>1</a:t>
            </a:r>
            <a:r>
              <a:rPr lang="en-US" sz="1800" dirty="0" smtClean="0"/>
              <a:t>:</a:t>
            </a:r>
            <a:endParaRPr lang="ru-RU" sz="1800" dirty="0" smtClean="0"/>
          </a:p>
          <a:p>
            <a:pPr marL="0" indent="0">
              <a:buNone/>
            </a:pPr>
            <a:endParaRPr lang="ru-RU" sz="1800" spc="-100" dirty="0"/>
          </a:p>
          <a:p>
            <a:pPr marL="0" indent="0">
              <a:buNone/>
            </a:pPr>
            <a:endParaRPr lang="ru-RU" sz="1800" spc="-100" dirty="0" smtClean="0"/>
          </a:p>
          <a:p>
            <a:pPr marL="0" indent="0">
              <a:buNone/>
            </a:pPr>
            <a:endParaRPr lang="ru-RU" sz="1800" spc="-100" dirty="0"/>
          </a:p>
          <a:p>
            <a:pPr marL="0" indent="0">
              <a:buNone/>
            </a:pPr>
            <a:r>
              <a:rPr lang="ru-RU" sz="1800" dirty="0"/>
              <a:t>где </a:t>
            </a:r>
            <a:r>
              <a:rPr lang="ru-RU" sz="1800" i="1" dirty="0"/>
              <a:t>K </a:t>
            </a:r>
            <a:r>
              <a:rPr lang="ru-RU" sz="1800" dirty="0"/>
              <a:t>– коэффициент неполноты резьбы; для треугольной резьбы </a:t>
            </a:r>
            <a:r>
              <a:rPr lang="ru-RU" sz="1800" i="1" dirty="0"/>
              <a:t>K </a:t>
            </a:r>
            <a:r>
              <a:rPr lang="ru-RU" sz="1800" dirty="0"/>
              <a:t>= 0,75,</a:t>
            </a:r>
          </a:p>
          <a:p>
            <a:pPr marL="0" indent="0">
              <a:buNone/>
            </a:pPr>
            <a:r>
              <a:rPr lang="ru-RU" sz="1800" dirty="0"/>
              <a:t>для прямоугольной – </a:t>
            </a:r>
            <a:r>
              <a:rPr lang="ru-RU" sz="1800" i="1" dirty="0"/>
              <a:t>K </a:t>
            </a:r>
            <a:r>
              <a:rPr lang="ru-RU" sz="1800" dirty="0"/>
              <a:t>= 0,5, для трапецеидальной – </a:t>
            </a:r>
            <a:r>
              <a:rPr lang="ru-RU" sz="1800" i="1" dirty="0"/>
              <a:t>K </a:t>
            </a:r>
            <a:r>
              <a:rPr lang="ru-RU" sz="1800" dirty="0"/>
              <a:t>= 0,65; </a:t>
            </a:r>
            <a:r>
              <a:rPr lang="ru-RU" sz="1800" i="1" dirty="0"/>
              <a:t>Н </a:t>
            </a:r>
            <a:r>
              <a:rPr lang="ru-RU" sz="1800" dirty="0"/>
              <a:t>– высота</a:t>
            </a:r>
          </a:p>
          <a:p>
            <a:pPr marL="0" indent="0">
              <a:buNone/>
            </a:pPr>
            <a:r>
              <a:rPr lang="ru-RU" sz="1800" dirty="0"/>
              <a:t>гайки, </a:t>
            </a:r>
            <a:r>
              <a:rPr lang="ru-RU" sz="1800" i="1" dirty="0"/>
              <a:t>Н </a:t>
            </a:r>
            <a:r>
              <a:rPr lang="ru-RU" sz="1800" dirty="0"/>
              <a:t>= 0,53</a:t>
            </a:r>
            <a:r>
              <a:rPr lang="ru-RU" sz="1800" i="1" dirty="0"/>
              <a:t>d</a:t>
            </a:r>
            <a:r>
              <a:rPr lang="ru-RU" sz="1800" dirty="0"/>
              <a:t>; </a:t>
            </a:r>
            <a:r>
              <a:rPr lang="ru-RU" sz="1800" i="1" dirty="0" err="1"/>
              <a:t>Km</a:t>
            </a:r>
            <a:r>
              <a:rPr lang="ru-RU" sz="1800" i="1" dirty="0"/>
              <a:t> </a:t>
            </a:r>
            <a:r>
              <a:rPr lang="ru-RU" sz="1800" dirty="0"/>
              <a:t>– коэффициент, учитывающий неравномерность </a:t>
            </a:r>
            <a:r>
              <a:rPr lang="ru-RU" sz="1800" dirty="0" smtClean="0"/>
              <a:t>распределения </a:t>
            </a:r>
            <a:r>
              <a:rPr lang="ru-RU" sz="1800" dirty="0"/>
              <a:t>нагрузки по </a:t>
            </a:r>
            <a:r>
              <a:rPr lang="ru-RU" sz="1800" dirty="0" smtClean="0"/>
              <a:t>виткам, ( </a:t>
            </a:r>
            <a:r>
              <a:rPr lang="el-GR" sz="1800" dirty="0" smtClean="0"/>
              <a:t>τ</a:t>
            </a:r>
            <a:r>
              <a:rPr lang="ru-RU" sz="1400" dirty="0" smtClean="0"/>
              <a:t>ср</a:t>
            </a:r>
            <a:r>
              <a:rPr lang="ru-RU" sz="1800" dirty="0"/>
              <a:t>)</a:t>
            </a:r>
            <a:r>
              <a:rPr lang="el-GR" sz="1800" dirty="0" smtClean="0"/>
              <a:t> </a:t>
            </a:r>
            <a:r>
              <a:rPr lang="el-GR" sz="1800" dirty="0"/>
              <a:t>= (0,2–0,3)σ</a:t>
            </a:r>
            <a:r>
              <a:rPr lang="ru-RU" sz="1400" dirty="0"/>
              <a:t>т</a:t>
            </a:r>
            <a:r>
              <a:rPr lang="ru-RU" sz="1800" dirty="0"/>
              <a:t> </a:t>
            </a:r>
            <a:r>
              <a:rPr lang="ru-RU" sz="1800" dirty="0" smtClean="0"/>
              <a:t> -допускаемое </a:t>
            </a:r>
            <a:r>
              <a:rPr lang="ru-RU" sz="1800" dirty="0"/>
              <a:t>напряжение среза.</a:t>
            </a:r>
            <a:endParaRPr lang="ru-RU" sz="1800" spc="-100" dirty="0" smtClean="0"/>
          </a:p>
          <a:p>
            <a:pPr marL="0" indent="0">
              <a:buNone/>
            </a:pPr>
            <a:endParaRPr lang="ru-RU" sz="1800" spc="-100" dirty="0" smtClean="0"/>
          </a:p>
          <a:p>
            <a:pPr marL="0" indent="0">
              <a:buNone/>
            </a:pPr>
            <a:endParaRPr lang="ru-RU" sz="1800" spc="-100" dirty="0" smtClean="0"/>
          </a:p>
          <a:p>
            <a:pPr marL="0" indent="0">
              <a:buNone/>
            </a:pPr>
            <a:endParaRPr lang="ru-RU" sz="1800" b="1" spc="-1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Расчеты резьбы на прочность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960" y="2186420"/>
            <a:ext cx="299085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701" y="4869160"/>
            <a:ext cx="287655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942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Проверка резьбы по напряжениям смятия (для ходовых </a:t>
            </a:r>
            <a:r>
              <a:rPr lang="ru-RU" sz="1800" b="1" dirty="0" err="1"/>
              <a:t>резьб</a:t>
            </a:r>
            <a:r>
              <a:rPr lang="ru-RU" sz="1800" b="1" dirty="0" smtClean="0"/>
              <a:t>)</a:t>
            </a:r>
          </a:p>
          <a:p>
            <a:pPr marL="0" indent="0">
              <a:buNone/>
            </a:pPr>
            <a:endParaRPr lang="ru-RU" sz="1800" b="1" dirty="0"/>
          </a:p>
          <a:p>
            <a:pPr marL="0" indent="0">
              <a:buNone/>
            </a:pPr>
            <a:endParaRPr lang="ru-RU" sz="1800" b="1" dirty="0" smtClean="0"/>
          </a:p>
          <a:p>
            <a:pPr marL="0" indent="0">
              <a:buNone/>
            </a:pPr>
            <a:endParaRPr lang="ru-RU" sz="1800" b="1" dirty="0"/>
          </a:p>
          <a:p>
            <a:pPr marL="0" indent="0">
              <a:buNone/>
            </a:pPr>
            <a:endParaRPr lang="ru-RU" sz="1800" b="1" dirty="0" smtClean="0"/>
          </a:p>
          <a:p>
            <a:pPr marL="0" indent="0">
              <a:buNone/>
            </a:pPr>
            <a:r>
              <a:rPr lang="ru-RU" sz="1800" dirty="0"/>
              <a:t>где </a:t>
            </a:r>
            <a:r>
              <a:rPr lang="ru-RU" sz="1800" dirty="0" smtClean="0"/>
              <a:t>[σ</a:t>
            </a:r>
            <a:r>
              <a:rPr lang="ru-RU" sz="1800" dirty="0"/>
              <a:t> </a:t>
            </a:r>
            <a:r>
              <a:rPr lang="ru-RU" sz="1400" dirty="0"/>
              <a:t>см</a:t>
            </a:r>
            <a:r>
              <a:rPr lang="ru-RU" sz="1800" dirty="0" smtClean="0"/>
              <a:t> </a:t>
            </a:r>
            <a:r>
              <a:rPr lang="ru-RU" sz="1800" dirty="0"/>
              <a:t>]</a:t>
            </a:r>
            <a:r>
              <a:rPr lang="ru-RU" sz="1800" dirty="0" smtClean="0"/>
              <a:t>– </a:t>
            </a:r>
            <a:r>
              <a:rPr lang="ru-RU" sz="1800" dirty="0"/>
              <a:t>допускаемое напряжение смятия; для углеродистых сталей</a:t>
            </a:r>
            <a:endParaRPr lang="ru-RU" sz="1800" b="1" dirty="0" smtClean="0"/>
          </a:p>
          <a:p>
            <a:pPr marL="0" indent="0">
              <a:buNone/>
            </a:pPr>
            <a:endParaRPr lang="ru-RU" sz="1800" spc="-100" dirty="0" smtClean="0"/>
          </a:p>
          <a:p>
            <a:pPr marL="0" indent="0">
              <a:buNone/>
            </a:pPr>
            <a:endParaRPr lang="ru-RU" sz="1800" spc="-100" dirty="0" smtClean="0"/>
          </a:p>
          <a:p>
            <a:pPr marL="0" indent="0">
              <a:buNone/>
            </a:pPr>
            <a:endParaRPr lang="ru-RU" sz="1800" b="1" spc="-100" dirty="0" smtClean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Расчеты резьбы на прочность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88840"/>
            <a:ext cx="3895725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102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2532</TotalTime>
  <Words>1144</Words>
  <Application>Microsoft Office PowerPoint</Application>
  <PresentationFormat>Экран (4:3)</PresentationFormat>
  <Paragraphs>130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РЕЗЬБОВЫЕ СОЕДИНЕНИЯ</vt:lpstr>
      <vt:lpstr>РЕЗЬБОВЫЕ СОЕДИНЕНИЯ</vt:lpstr>
      <vt:lpstr>Основные параметры резьбы</vt:lpstr>
      <vt:lpstr>Классификация резьб</vt:lpstr>
      <vt:lpstr>Классификация резьб</vt:lpstr>
      <vt:lpstr>Классификация резьб</vt:lpstr>
      <vt:lpstr>Классификация резьб</vt:lpstr>
      <vt:lpstr>Классификация резьб</vt:lpstr>
      <vt:lpstr>Классификация резьб</vt:lpstr>
      <vt:lpstr>Расчет одиночных болтов</vt:lpstr>
      <vt:lpstr>Расчет одиночных болтов</vt:lpstr>
      <vt:lpstr>Расчет одиночных болтов</vt:lpstr>
      <vt:lpstr>Расчет одиночных болтов</vt:lpstr>
      <vt:lpstr>Расчет группы болтов</vt:lpstr>
      <vt:lpstr>Расчет группы болтов</vt:lpstr>
      <vt:lpstr>Расчет группы болтов</vt:lpstr>
      <vt:lpstr>Расчеты резьбы на прочность</vt:lpstr>
      <vt:lpstr>Расчеты резьбы на прочность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Томилин</dc:creator>
  <cp:lastModifiedBy>gur</cp:lastModifiedBy>
  <cp:revision>144</cp:revision>
  <dcterms:created xsi:type="dcterms:W3CDTF">2012-08-26T10:21:57Z</dcterms:created>
  <dcterms:modified xsi:type="dcterms:W3CDTF">2015-05-25T08:01:04Z</dcterms:modified>
</cp:coreProperties>
</file>