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58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7B6-6907-44D1-AF06-ECF4873AC3F8}" type="datetimeFigureOut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CE01-B07F-48F6-AB7B-337C20C595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F75-E662-4CF8-9052-3E430DBE55D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FB3A-6D28-43EB-96DE-45AB5C1AB9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B5A7-71A8-49AA-90A8-92B40ABCD75C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BC35-5DFE-46A8-9844-CDC0172E328A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615C-C23C-4373-9E1C-99E445EA46BF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7F29-A7E5-4C43-A6F6-7B414764767D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F99E-532C-471C-855F-C18192BAD0E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6926-77E9-4CBF-BC12-4F751DC2CC29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F01E-7A3A-4731-B99B-3F3999FB258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897B-923C-4EFF-A793-F062E3803C48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0958-22E7-43EB-B495-A8EEB1FF534E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6F067-E9C2-4998-972C-4F689D54C899}" type="datetime1">
              <a:rPr lang="ru-RU" smtClean="0"/>
              <a:pPr>
                <a:defRPr/>
              </a:pPr>
              <a:t>25.05.2015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5BE8F-992D-476B-A88A-DC68923CC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19529-8A03-4864-A9E5-77FCF07C3302}" type="datetime1">
              <a:rPr lang="ru-RU" smtClean="0"/>
              <a:pPr/>
              <a:t>25.05.2015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915816" y="2134597"/>
            <a:ext cx="3816772" cy="981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Лекция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15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502749"/>
            <a:ext cx="7344816" cy="17543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РАЗЪЕМНЫЕ СОЕДИНЕНИЯ ДЛЯ ПЕРЕДАЧИ</a:t>
            </a:r>
          </a:p>
          <a:p>
            <a:pPr algn="ctr"/>
            <a:r>
              <a:rPr lang="ru-RU" sz="3600" dirty="0"/>
              <a:t>КРУТЯЩЕГО МОМЕНТА</a:t>
            </a:r>
            <a:endParaRPr lang="ru-RU" sz="36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100" i="1" dirty="0"/>
              <a:t>Шпонка </a:t>
            </a:r>
            <a:r>
              <a:rPr lang="ru-RU" sz="2100" dirty="0"/>
              <a:t>– это деталь, устанавливаемая в пазах двух </a:t>
            </a:r>
            <a:r>
              <a:rPr lang="ru-RU" sz="2100" dirty="0" smtClean="0"/>
              <a:t>соприкасающихся деталей </a:t>
            </a:r>
            <a:r>
              <a:rPr lang="ru-RU" sz="2100" dirty="0"/>
              <a:t>и препятствующая </a:t>
            </a:r>
            <a:r>
              <a:rPr lang="ru-RU" sz="2100" dirty="0" smtClean="0"/>
              <a:t>относительному </a:t>
            </a:r>
            <a:r>
              <a:rPr lang="ru-RU" sz="2100" dirty="0"/>
              <a:t>повороту или сдвигу этих </a:t>
            </a:r>
            <a:r>
              <a:rPr lang="ru-RU" sz="2100" dirty="0" smtClean="0"/>
              <a:t>деталей.</a:t>
            </a:r>
          </a:p>
          <a:p>
            <a:pPr marL="0" indent="0">
              <a:buNone/>
            </a:pPr>
            <a:r>
              <a:rPr lang="ru-RU" sz="2100" i="1" dirty="0"/>
              <a:t>Достоинства шпоночного соединения – </a:t>
            </a:r>
            <a:r>
              <a:rPr lang="ru-RU" sz="2100" dirty="0"/>
              <a:t>конструктивная простота </a:t>
            </a:r>
            <a:r>
              <a:rPr lang="ru-RU" sz="2100" dirty="0" smtClean="0"/>
              <a:t>и сравнительная </a:t>
            </a:r>
            <a:r>
              <a:rPr lang="ru-RU" sz="2100" dirty="0"/>
              <a:t>легкость сборки и разборки.</a:t>
            </a:r>
          </a:p>
          <a:p>
            <a:pPr marL="0" indent="0">
              <a:buNone/>
            </a:pPr>
            <a:r>
              <a:rPr lang="ru-RU" sz="2100" i="1" dirty="0"/>
              <a:t>Недостатки шпоночного соединения</a:t>
            </a:r>
            <a:r>
              <a:rPr lang="ru-RU" sz="2100" i="1" dirty="0" smtClean="0"/>
              <a:t>:</a:t>
            </a:r>
          </a:p>
          <a:p>
            <a:r>
              <a:rPr lang="ru-RU" sz="2100" dirty="0"/>
              <a:t>1. Ослабление вала.</a:t>
            </a:r>
          </a:p>
          <a:p>
            <a:r>
              <a:rPr lang="ru-RU" sz="2100" dirty="0"/>
              <a:t>2. Необходимость применения длинных ступиц.</a:t>
            </a:r>
          </a:p>
          <a:p>
            <a:r>
              <a:rPr lang="ru-RU" sz="2100" dirty="0"/>
              <a:t>3. Технологическая сложность обеспечения необходимой точности, </a:t>
            </a:r>
            <a:r>
              <a:rPr lang="ru-RU" sz="2100" dirty="0" smtClean="0"/>
              <a:t>которая </a:t>
            </a:r>
            <a:r>
              <a:rPr lang="ru-RU" sz="2100" dirty="0"/>
              <a:t>заключается в соблюдении двух технологических параметров:</a:t>
            </a:r>
          </a:p>
          <a:p>
            <a:r>
              <a:rPr lang="ru-RU" sz="2100" dirty="0"/>
              <a:t>а) симметрия плоскости шпоночных пазов относительно плоскости вала;</a:t>
            </a:r>
          </a:p>
          <a:p>
            <a:r>
              <a:rPr lang="ru-RU" sz="2100" dirty="0"/>
              <a:t>б) отсутствие перекоса шпонки на валу.</a:t>
            </a:r>
          </a:p>
          <a:p>
            <a:r>
              <a:rPr lang="ru-RU" sz="2100" dirty="0"/>
              <a:t>4. При любом способе сборки шпоночного соединения заметно </a:t>
            </a:r>
            <a:r>
              <a:rPr lang="ru-RU" sz="2100" dirty="0" smtClean="0"/>
              <a:t>возрастает </a:t>
            </a:r>
            <a:r>
              <a:rPr lang="ru-RU" sz="2100" dirty="0"/>
              <a:t>торцевое биение сидящей на валу детали, особенно заметное при </a:t>
            </a:r>
            <a:r>
              <a:rPr lang="ru-RU" sz="2100" dirty="0" smtClean="0"/>
              <a:t>коротких </a:t>
            </a:r>
            <a:r>
              <a:rPr lang="ru-RU" sz="2100" dirty="0"/>
              <a:t>ступицах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Ненапряженные </a:t>
            </a:r>
            <a:r>
              <a:rPr lang="ru-RU" sz="2800" b="1" dirty="0" smtClean="0"/>
              <a:t>соединения</a:t>
            </a:r>
          </a:p>
          <a:p>
            <a:pPr marL="0" indent="0">
              <a:buNone/>
            </a:pPr>
            <a:r>
              <a:rPr lang="ru-RU" sz="2800" dirty="0"/>
              <a:t>наиболее часто используются шпонки двух типов:</a:t>
            </a:r>
          </a:p>
          <a:p>
            <a:r>
              <a:rPr lang="ru-RU" sz="2800" i="1" dirty="0"/>
              <a:t>призматические </a:t>
            </a:r>
            <a:r>
              <a:rPr lang="ru-RU" sz="2800" dirty="0"/>
              <a:t>для диаметров валов свыше 5 мм;</a:t>
            </a:r>
          </a:p>
          <a:p>
            <a:r>
              <a:rPr lang="ru-RU" sz="2800" i="1" dirty="0"/>
              <a:t>сегментные </a:t>
            </a:r>
            <a:r>
              <a:rPr lang="ru-RU" sz="2800" dirty="0"/>
              <a:t>для диаметров валов от 13 до 58 мм.</a:t>
            </a:r>
          </a:p>
          <a:p>
            <a:pPr marL="0" indent="0">
              <a:buNone/>
            </a:pPr>
            <a:r>
              <a:rPr lang="ru-RU" sz="2800" dirty="0"/>
              <a:t>По конструкции применяются шпонки двух исполнений:</a:t>
            </a:r>
          </a:p>
          <a:p>
            <a:r>
              <a:rPr lang="ru-RU" sz="2800" dirty="0"/>
              <a:t>при термообработке вала и втулки – </a:t>
            </a:r>
            <a:r>
              <a:rPr lang="ru-RU" sz="2800" i="1" dirty="0"/>
              <a:t>исполнение 1</a:t>
            </a:r>
            <a:r>
              <a:rPr lang="ru-RU" sz="2800" dirty="0"/>
              <a:t>;</a:t>
            </a:r>
          </a:p>
          <a:p>
            <a:r>
              <a:rPr lang="ru-RU" sz="2800" dirty="0"/>
              <a:t>при термообработке только вала – </a:t>
            </a:r>
            <a:r>
              <a:rPr lang="ru-RU" sz="2800" i="1" dirty="0"/>
              <a:t>исполнение 2</a:t>
            </a:r>
            <a:r>
              <a:rPr lang="ru-RU" sz="2800" dirty="0"/>
              <a:t>.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9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 р и з м а т и ч е с к и е ш п о н к </a:t>
            </a:r>
            <a:r>
              <a:rPr lang="ru-RU" sz="2400" dirty="0" smtClean="0"/>
              <a:t>и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58" y="2060848"/>
            <a:ext cx="7019131" cy="223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25" y="4479252"/>
            <a:ext cx="7427564" cy="210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87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 е г м е н т н ы е ш п о н к </a:t>
            </a:r>
            <a:r>
              <a:rPr lang="ru-RU" sz="2400" dirty="0" smtClean="0"/>
              <a:t>и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77021"/>
            <a:ext cx="7911340" cy="254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617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Напряженные </a:t>
            </a:r>
            <a:r>
              <a:rPr lang="ru-RU" sz="2400" b="1" dirty="0" smtClean="0"/>
              <a:t>соединения</a:t>
            </a:r>
          </a:p>
          <a:p>
            <a:pPr marL="0" indent="0">
              <a:buNone/>
            </a:pPr>
            <a:r>
              <a:rPr lang="ru-RU" sz="2400" dirty="0"/>
              <a:t>К л и н о в а я в р е з н а я ш п о н к а </a:t>
            </a:r>
            <a:r>
              <a:rPr lang="ru-RU" sz="2400" dirty="0" smtClean="0"/>
              <a:t>применяется в </a:t>
            </a:r>
            <a:r>
              <a:rPr lang="ru-RU" sz="2400" dirty="0"/>
              <a:t>тихоходных передачах, хорошо воспринимает ударные и </a:t>
            </a:r>
            <a:r>
              <a:rPr lang="ru-RU" sz="2400" dirty="0" smtClean="0"/>
              <a:t>знакопеременные нагрузки</a:t>
            </a:r>
            <a:r>
              <a:rPr lang="ru-RU" sz="2400" dirty="0"/>
              <a:t>. Работает широкими гранями, по боковым граням имеется зазор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16" y="3501008"/>
            <a:ext cx="4808215" cy="317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0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К л и н о в а я ф р и к ц и о н </a:t>
            </a:r>
            <a:r>
              <a:rPr lang="ru-RU" sz="2400" dirty="0" err="1"/>
              <a:t>н</a:t>
            </a:r>
            <a:r>
              <a:rPr lang="ru-RU" sz="2400" dirty="0"/>
              <a:t> а я ш п о н к </a:t>
            </a:r>
            <a:r>
              <a:rPr lang="ru-RU" sz="2400" dirty="0" smtClean="0"/>
              <a:t>а применяется при </a:t>
            </a:r>
            <a:r>
              <a:rPr lang="ru-RU" sz="2400" dirty="0"/>
              <a:t>необходимости частой перестановки в угловом и осевом направлениях.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7051"/>
            <a:ext cx="7859935" cy="279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49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kern="0" dirty="0"/>
              <a:t>К л и н о в а я </a:t>
            </a:r>
            <a:r>
              <a:rPr lang="ru-RU" sz="1800" kern="0" dirty="0" smtClean="0"/>
              <a:t> т </a:t>
            </a:r>
            <a:r>
              <a:rPr lang="ru-RU" sz="1800" kern="0" dirty="0"/>
              <a:t>а н г е н ц и а л ь н а я </a:t>
            </a:r>
            <a:r>
              <a:rPr lang="ru-RU" sz="1800" kern="0" dirty="0" smtClean="0"/>
              <a:t> ш </a:t>
            </a:r>
            <a:r>
              <a:rPr lang="ru-RU" sz="1800" kern="0" dirty="0"/>
              <a:t>п о н к а </a:t>
            </a:r>
            <a:r>
              <a:rPr lang="ru-RU" sz="1800" dirty="0" smtClean="0"/>
              <a:t>представляет </a:t>
            </a:r>
            <a:r>
              <a:rPr lang="ru-RU" sz="1800" dirty="0"/>
              <a:t>собой два клина с уклоном 1:100 каждый. </a:t>
            </a:r>
            <a:r>
              <a:rPr lang="ru-RU" sz="1800" dirty="0" smtClean="0"/>
              <a:t>Работают </a:t>
            </a:r>
            <a:r>
              <a:rPr lang="ru-RU" sz="1800" dirty="0"/>
              <a:t>узкими гранями. Натяг между </a:t>
            </a:r>
            <a:r>
              <a:rPr lang="ru-RU" sz="1800" dirty="0" smtClean="0"/>
              <a:t>валом и </a:t>
            </a:r>
            <a:r>
              <a:rPr lang="ru-RU" sz="1800" dirty="0"/>
              <a:t>ступицей создается, в отличие от клиновых врезных шпонок, не в </a:t>
            </a:r>
            <a:r>
              <a:rPr lang="ru-RU" sz="1800" dirty="0" smtClean="0"/>
              <a:t>радиальном</a:t>
            </a:r>
            <a:r>
              <a:rPr lang="ru-RU" sz="1800" dirty="0"/>
              <a:t>, а в касательном (тангенциальном) направлении </a:t>
            </a:r>
            <a:r>
              <a:rPr lang="ru-RU" sz="1800" dirty="0" smtClean="0"/>
              <a:t>относительным осевым </a:t>
            </a:r>
            <a:r>
              <a:rPr lang="ru-RU" sz="1800" dirty="0"/>
              <a:t>смещением клиньев. Применяются для диаметров валов </a:t>
            </a:r>
            <a:r>
              <a:rPr lang="ru-RU" sz="1800" i="1" dirty="0" err="1"/>
              <a:t>d</a:t>
            </a:r>
            <a:r>
              <a:rPr lang="ru-RU" sz="1800" dirty="0" err="1"/>
              <a:t>в</a:t>
            </a:r>
            <a:r>
              <a:rPr lang="ru-RU" sz="1800" dirty="0"/>
              <a:t> &gt; 60 </a:t>
            </a:r>
            <a:r>
              <a:rPr lang="ru-RU" sz="1800" dirty="0" smtClean="0"/>
              <a:t>мм при </a:t>
            </a:r>
            <a:r>
              <a:rPr lang="ru-RU" sz="1800" dirty="0"/>
              <a:t>передаче больших крутящих моментов с переменным режимом работы.</a:t>
            </a:r>
          </a:p>
          <a:p>
            <a:pPr marL="0" indent="0">
              <a:buNone/>
            </a:pPr>
            <a:r>
              <a:rPr lang="ru-RU" sz="1800" dirty="0"/>
              <a:t>Ставятся шпонки под углом 120–135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Шпоночные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17032"/>
            <a:ext cx="6192688" cy="278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2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Шлицевые соединения образуются выступами – зубьями на валу и </a:t>
            </a:r>
            <a:r>
              <a:rPr lang="ru-RU" sz="2400" dirty="0" smtClean="0"/>
              <a:t>соответствующими впадинами (пазами) в ступице.</a:t>
            </a:r>
          </a:p>
          <a:p>
            <a:pPr marL="0" indent="0">
              <a:buNone/>
            </a:pPr>
            <a:r>
              <a:rPr lang="ru-RU" sz="2400" dirty="0"/>
              <a:t>Шлицевые соединения классифицируют как соединения с </a:t>
            </a:r>
            <a:r>
              <a:rPr lang="ru-RU" sz="2400" dirty="0" err="1" smtClean="0"/>
              <a:t>прямобочными</a:t>
            </a:r>
            <a:r>
              <a:rPr lang="ru-RU" sz="2400" dirty="0" smtClean="0"/>
              <a:t> </a:t>
            </a:r>
            <a:r>
              <a:rPr lang="ru-RU" sz="2400" dirty="0"/>
              <a:t>зубьями </a:t>
            </a:r>
            <a:r>
              <a:rPr lang="ru-RU" sz="2400" dirty="0" smtClean="0"/>
              <a:t>(а</a:t>
            </a:r>
            <a:r>
              <a:rPr lang="ru-RU" sz="2400" dirty="0"/>
              <a:t>), с </a:t>
            </a:r>
            <a:r>
              <a:rPr lang="ru-RU" sz="2400" dirty="0" err="1"/>
              <a:t>эвольвентными</a:t>
            </a:r>
            <a:r>
              <a:rPr lang="ru-RU" sz="2400" dirty="0"/>
              <a:t> зубьями </a:t>
            </a:r>
            <a:r>
              <a:rPr lang="ru-RU" sz="2400" dirty="0" smtClean="0"/>
              <a:t>(б</a:t>
            </a:r>
            <a:r>
              <a:rPr lang="ru-RU" sz="2400" dirty="0"/>
              <a:t>), с </a:t>
            </a:r>
            <a:r>
              <a:rPr lang="ru-RU" sz="2400" dirty="0" smtClean="0"/>
              <a:t>треугольными </a:t>
            </a:r>
            <a:r>
              <a:rPr lang="ru-RU" sz="2400" dirty="0"/>
              <a:t>зубьями </a:t>
            </a:r>
            <a:r>
              <a:rPr lang="ru-RU" sz="2400" dirty="0" smtClean="0"/>
              <a:t>(в</a:t>
            </a:r>
            <a:r>
              <a:rPr lang="ru-RU" sz="2400" dirty="0"/>
              <a:t>).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Шлицевые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01008"/>
            <a:ext cx="4392488" cy="316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4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i="1" dirty="0"/>
              <a:t>Достоинства шлицевых соединений по сравнению со шпоночными</a:t>
            </a:r>
            <a:r>
              <a:rPr lang="ru-RU" sz="2400" dirty="0"/>
              <a:t>:</a:t>
            </a:r>
          </a:p>
          <a:p>
            <a:r>
              <a:rPr lang="ru-RU" sz="2400" dirty="0"/>
              <a:t>1. Обеспечивается лучшее центрирование соединяемых деталей и </a:t>
            </a:r>
            <a:r>
              <a:rPr lang="ru-RU" sz="2400" dirty="0" smtClean="0"/>
              <a:t>более точное </a:t>
            </a:r>
            <a:r>
              <a:rPr lang="ru-RU" sz="2400" dirty="0"/>
              <a:t>направление при осевом перемещении.</a:t>
            </a:r>
          </a:p>
          <a:p>
            <a:r>
              <a:rPr lang="ru-RU" sz="2400" dirty="0"/>
              <a:t>2. Уменьшается число деталей соединения. Шлицевое соединение </a:t>
            </a:r>
            <a:r>
              <a:rPr lang="ru-RU" sz="2400" dirty="0" smtClean="0"/>
              <a:t>образуют </a:t>
            </a:r>
            <a:r>
              <a:rPr lang="ru-RU" sz="2400" dirty="0"/>
              <a:t>две детали, шпоночное – три-четыре.</a:t>
            </a:r>
          </a:p>
          <a:p>
            <a:r>
              <a:rPr lang="ru-RU" sz="2400" dirty="0"/>
              <a:t>3. При одинаковых габаритах допускают передачу больших </a:t>
            </a:r>
            <a:r>
              <a:rPr lang="ru-RU" sz="2400" dirty="0" smtClean="0"/>
              <a:t>вращающих моментов за счет большей поверхности контакта.</a:t>
            </a:r>
          </a:p>
          <a:p>
            <a:r>
              <a:rPr lang="ru-RU" sz="2400" dirty="0" smtClean="0"/>
              <a:t>4</a:t>
            </a:r>
            <a:r>
              <a:rPr lang="ru-RU" sz="2400" dirty="0"/>
              <a:t>. Обеспечивается высокая надежность при динамических и </a:t>
            </a:r>
            <a:r>
              <a:rPr lang="ru-RU" sz="2400" dirty="0" smtClean="0"/>
              <a:t>реверсивных </a:t>
            </a:r>
            <a:r>
              <a:rPr lang="ru-RU" sz="2400" dirty="0"/>
              <a:t>нагрузках вследствие равномерного распределения </a:t>
            </a:r>
            <a:r>
              <a:rPr lang="ru-RU" sz="2400" dirty="0" smtClean="0"/>
              <a:t>нагрузки по </a:t>
            </a:r>
            <a:r>
              <a:rPr lang="ru-RU" sz="2400" dirty="0"/>
              <a:t>зубьям.</a:t>
            </a:r>
          </a:p>
          <a:p>
            <a:r>
              <a:rPr lang="ru-RU" sz="2400" dirty="0"/>
              <a:t>5. Вал зубьями ослабляется незначительно. Шлицевый вал можно </a:t>
            </a:r>
            <a:r>
              <a:rPr lang="ru-RU" sz="2400" dirty="0" smtClean="0"/>
              <a:t>рассчитывать </a:t>
            </a:r>
            <a:r>
              <a:rPr lang="ru-RU" sz="2400" dirty="0"/>
              <a:t>на прочность так же, как гладкий, диаметр которого равен </a:t>
            </a:r>
            <a:r>
              <a:rPr lang="ru-RU" sz="2400" dirty="0" smtClean="0"/>
              <a:t>внутреннему </a:t>
            </a:r>
            <a:r>
              <a:rPr lang="ru-RU" sz="2400" dirty="0"/>
              <a:t>диаметру зубчатого вала.</a:t>
            </a:r>
          </a:p>
          <a:p>
            <a:r>
              <a:rPr lang="ru-RU" sz="2400" dirty="0"/>
              <a:t>6. Уменьшается длина </a:t>
            </a:r>
            <a:r>
              <a:rPr lang="ru-RU" sz="2400" dirty="0" smtClean="0"/>
              <a:t>ступицы.</a:t>
            </a:r>
          </a:p>
          <a:p>
            <a:pPr marL="0" indent="0">
              <a:buNone/>
            </a:pPr>
            <a:r>
              <a:rPr lang="ru-RU" sz="2400" i="1" dirty="0"/>
              <a:t>Недостатками шлицевых соединений по сравнению со шпоночными </a:t>
            </a:r>
            <a:r>
              <a:rPr lang="ru-RU" sz="2400" dirty="0" smtClean="0"/>
              <a:t>является </a:t>
            </a:r>
            <a:r>
              <a:rPr lang="ru-RU" sz="2400" dirty="0"/>
              <a:t>более сложная технология изготовления, а следовательно, и более </a:t>
            </a:r>
            <a:r>
              <a:rPr lang="ru-RU" sz="2400" dirty="0" smtClean="0"/>
              <a:t>высокая </a:t>
            </a:r>
            <a:r>
              <a:rPr lang="ru-RU" sz="2400" dirty="0"/>
              <a:t>стоимость.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Шлицевые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7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Штифтовые соединения используются в конструкциях:</a:t>
            </a:r>
          </a:p>
          <a:p>
            <a:r>
              <a:rPr lang="ru-RU" sz="2000" dirty="0"/>
              <a:t>1) для передачи крутящего момента с одновременной фиксацией </a:t>
            </a:r>
            <a:r>
              <a:rPr lang="ru-RU" sz="2000" dirty="0" smtClean="0"/>
              <a:t>положения </a:t>
            </a:r>
            <a:r>
              <a:rPr lang="ru-RU" sz="2000" dirty="0"/>
              <a:t>деталей по отношению друг к другу;</a:t>
            </a:r>
          </a:p>
          <a:p>
            <a:r>
              <a:rPr lang="ru-RU" sz="2000" dirty="0"/>
              <a:t>2) для передачи сдвигающих сил и фиксации взаимного положения </a:t>
            </a:r>
            <a:r>
              <a:rPr lang="ru-RU" sz="2000" dirty="0" smtClean="0"/>
              <a:t>деталей </a:t>
            </a:r>
            <a:r>
              <a:rPr lang="ru-RU" sz="2000" dirty="0"/>
              <a:t>при повторной сборке.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Штифтовые соединения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79294"/>
            <a:ext cx="3731692" cy="284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12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Шпоночные соединения. </a:t>
            </a:r>
            <a:r>
              <a:rPr lang="ru-RU" sz="2400" dirty="0"/>
              <a:t>С е г м е н т н ы е ш п о н к и проверяются на </a:t>
            </a:r>
            <a:r>
              <a:rPr lang="ru-RU" sz="2400" dirty="0" smtClean="0"/>
              <a:t>работоспособность </a:t>
            </a:r>
            <a:r>
              <a:rPr lang="ru-RU" sz="2400" dirty="0"/>
              <a:t>по напряжениям смятия и среза по </a:t>
            </a:r>
            <a:r>
              <a:rPr lang="ru-RU" sz="2400" dirty="0" smtClean="0"/>
              <a:t>формулам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1900" dirty="0" smtClean="0"/>
              <a:t>где </a:t>
            </a:r>
            <a:r>
              <a:rPr lang="ru-RU" sz="1900" i="1" dirty="0"/>
              <a:t>Т </a:t>
            </a:r>
            <a:r>
              <a:rPr lang="ru-RU" sz="1900" dirty="0"/>
              <a:t>– крутящий момент, Н ⋅ мм; </a:t>
            </a:r>
            <a:r>
              <a:rPr lang="ru-RU" sz="1900" i="1" dirty="0"/>
              <a:t>Z </a:t>
            </a:r>
            <a:r>
              <a:rPr lang="ru-RU" sz="1900" dirty="0"/>
              <a:t>– число шпонок; </a:t>
            </a:r>
            <a:r>
              <a:rPr lang="ru-RU" sz="1900" i="1" dirty="0"/>
              <a:t>k </a:t>
            </a:r>
            <a:r>
              <a:rPr lang="ru-RU" sz="1900" dirty="0"/>
              <a:t>– высота </a:t>
            </a:r>
            <a:r>
              <a:rPr lang="ru-RU" sz="1900" dirty="0" smtClean="0"/>
              <a:t>выступающей части </a:t>
            </a:r>
            <a:r>
              <a:rPr lang="ru-RU" sz="1900" dirty="0"/>
              <a:t>шпонки, мм; </a:t>
            </a:r>
            <a:r>
              <a:rPr lang="ru-RU" sz="1900" i="1" dirty="0"/>
              <a:t>l </a:t>
            </a:r>
            <a:r>
              <a:rPr lang="ru-RU" sz="1900" dirty="0"/>
              <a:t>– длина шпонки, мм; </a:t>
            </a:r>
            <a:r>
              <a:rPr lang="ru-RU" sz="1900" i="1" dirty="0"/>
              <a:t>d </a:t>
            </a:r>
            <a:r>
              <a:rPr lang="ru-RU" sz="1900" dirty="0"/>
              <a:t>– диаметр вала, мм; </a:t>
            </a:r>
            <a:r>
              <a:rPr lang="ru-RU" sz="1900" i="1" dirty="0"/>
              <a:t>b </a:t>
            </a:r>
            <a:r>
              <a:rPr lang="ru-RU" sz="1900" dirty="0"/>
              <a:t>– ширина </a:t>
            </a:r>
            <a:r>
              <a:rPr lang="ru-RU" sz="1900" dirty="0" smtClean="0"/>
              <a:t>шпонки</a:t>
            </a:r>
            <a:r>
              <a:rPr lang="ru-RU" sz="1900" dirty="0"/>
              <a:t>, мм.</a:t>
            </a:r>
          </a:p>
          <a:p>
            <a:pPr marL="0" indent="0">
              <a:buNone/>
            </a:pPr>
            <a:r>
              <a:rPr lang="ru-RU" sz="1900" dirty="0"/>
              <a:t>Если в соединении возникает перегрузка, т. е. </a:t>
            </a:r>
            <a:r>
              <a:rPr lang="ru-RU" sz="1900" dirty="0" err="1"/>
              <a:t>σ</a:t>
            </a:r>
            <a:r>
              <a:rPr lang="ru-RU" sz="1300" dirty="0" err="1"/>
              <a:t>см</a:t>
            </a:r>
            <a:r>
              <a:rPr lang="ru-RU" sz="1900" dirty="0"/>
              <a:t>/[σ]</a:t>
            </a:r>
            <a:r>
              <a:rPr lang="ru-RU" sz="1300" dirty="0"/>
              <a:t>см</a:t>
            </a:r>
            <a:r>
              <a:rPr lang="ru-RU" sz="1900" dirty="0"/>
              <a:t> &gt; 1,1 или</a:t>
            </a:r>
          </a:p>
          <a:p>
            <a:pPr marL="0" indent="0">
              <a:buNone/>
            </a:pPr>
            <a:r>
              <a:rPr lang="ru-RU" sz="1900" dirty="0" err="1"/>
              <a:t>τ</a:t>
            </a:r>
            <a:r>
              <a:rPr lang="ru-RU" sz="1300" dirty="0" err="1"/>
              <a:t>ср</a:t>
            </a:r>
            <a:r>
              <a:rPr lang="ru-RU" sz="1900" dirty="0"/>
              <a:t>/[τ]</a:t>
            </a:r>
            <a:r>
              <a:rPr lang="ru-RU" sz="1300" dirty="0"/>
              <a:t>ср</a:t>
            </a:r>
            <a:r>
              <a:rPr lang="ru-RU" sz="1900" dirty="0"/>
              <a:t> &gt; 1,1, следует увеличить число сегментных шпонок до двух либо </a:t>
            </a:r>
            <a:r>
              <a:rPr lang="ru-RU" sz="1900" dirty="0" smtClean="0"/>
              <a:t>перейти </a:t>
            </a:r>
            <a:r>
              <a:rPr lang="ru-RU" sz="1900" dirty="0"/>
              <a:t>на соединение призматической шпонкой. При недогрузке более 20 </a:t>
            </a:r>
            <a:r>
              <a:rPr lang="ru-RU" sz="1900" dirty="0" smtClean="0"/>
              <a:t>% уменьшаются </a:t>
            </a:r>
            <a:r>
              <a:rPr lang="ru-RU" sz="1900" dirty="0"/>
              <a:t>размеры шпонки</a:t>
            </a:r>
            <a:r>
              <a:rPr lang="ru-RU" sz="2400" dirty="0"/>
              <a:t>.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П р и з м а т и ч е с к и е ш п о н к и проверяются на </a:t>
            </a:r>
            <a:r>
              <a:rPr lang="ru-RU" sz="2400" dirty="0" smtClean="0"/>
              <a:t>работоспособность </a:t>
            </a:r>
            <a:r>
              <a:rPr lang="ru-RU" sz="2400" dirty="0"/>
              <a:t>по напряжениям смятия и среза </a:t>
            </a:r>
            <a:r>
              <a:rPr lang="ru-RU" sz="2400" dirty="0" smtClean="0"/>
              <a:t>также.</a:t>
            </a:r>
            <a:endParaRPr lang="ru-RU" sz="2400" dirty="0"/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Условия работоспособности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68" y="2420888"/>
            <a:ext cx="441007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Шлицевые соединения. </a:t>
            </a:r>
            <a:r>
              <a:rPr lang="ru-RU" sz="2400" dirty="0"/>
              <a:t>В машиностроительных конструкциях </a:t>
            </a:r>
            <a:r>
              <a:rPr lang="ru-RU" sz="2400" dirty="0" smtClean="0"/>
              <a:t>наиболее </a:t>
            </a:r>
            <a:r>
              <a:rPr lang="ru-RU" sz="2400" dirty="0"/>
              <a:t>широко применяются два вида шлицевых соединений: </a:t>
            </a:r>
            <a:r>
              <a:rPr lang="ru-RU" sz="2400" dirty="0" err="1" smtClean="0"/>
              <a:t>прямобочные</a:t>
            </a:r>
            <a:r>
              <a:rPr lang="ru-RU" sz="2400" dirty="0" smtClean="0"/>
              <a:t> и </a:t>
            </a:r>
            <a:r>
              <a:rPr lang="ru-RU" sz="2400" dirty="0" err="1"/>
              <a:t>эвольвентные</a:t>
            </a:r>
            <a:r>
              <a:rPr lang="ru-RU" sz="2400" dirty="0"/>
              <a:t>. Эти соединения по назначению разделяются на три группы:</a:t>
            </a:r>
          </a:p>
          <a:p>
            <a:pPr marL="0" indent="0">
              <a:buNone/>
            </a:pPr>
            <a:r>
              <a:rPr lang="ru-RU" sz="2400" dirty="0" smtClean="0"/>
              <a:t>неподвижные</a:t>
            </a:r>
            <a:r>
              <a:rPr lang="ru-RU" sz="2400" dirty="0"/>
              <a:t>, подвижные не под нагрузкой, подвижные под нагрузкой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/>
              <a:t>Напряжения смятия вычисляются по следующим зависимостям:</a:t>
            </a:r>
          </a:p>
          <a:p>
            <a:r>
              <a:rPr lang="ru-RU" sz="2400" dirty="0"/>
              <a:t>а) для </a:t>
            </a:r>
            <a:r>
              <a:rPr lang="ru-RU" sz="2400" dirty="0" err="1"/>
              <a:t>прямобочного</a:t>
            </a:r>
            <a:r>
              <a:rPr lang="ru-RU" sz="2400" dirty="0"/>
              <a:t> соединения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Условия работоспособности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57192"/>
            <a:ext cx="48768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41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б) для </a:t>
            </a:r>
            <a:r>
              <a:rPr lang="ru-RU" sz="2400" dirty="0" err="1"/>
              <a:t>эвольвентного</a:t>
            </a:r>
            <a:r>
              <a:rPr lang="ru-RU" sz="2400" dirty="0"/>
              <a:t> соединения при центрировании по </a:t>
            </a:r>
            <a:r>
              <a:rPr lang="ru-RU" sz="2400" dirty="0" smtClean="0"/>
              <a:t>наружному диаметру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в) для </a:t>
            </a:r>
            <a:r>
              <a:rPr lang="ru-RU" sz="2400" dirty="0" err="1"/>
              <a:t>эвольвентного</a:t>
            </a:r>
            <a:r>
              <a:rPr lang="ru-RU" sz="2400" dirty="0"/>
              <a:t> соединения при центрировании по боковым </a:t>
            </a:r>
            <a:r>
              <a:rPr lang="ru-RU" sz="2400" dirty="0" smtClean="0"/>
              <a:t>поверхностям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где </a:t>
            </a:r>
            <a:r>
              <a:rPr lang="ru-RU" sz="2400" i="1" dirty="0"/>
              <a:t>Т </a:t>
            </a:r>
            <a:r>
              <a:rPr lang="ru-RU" sz="2400" dirty="0"/>
              <a:t>– передаваемый крутящий момент, Н ⋅ мм; </a:t>
            </a:r>
            <a:r>
              <a:rPr lang="ru-RU" sz="2400" i="1" dirty="0"/>
              <a:t>Z </a:t>
            </a:r>
            <a:r>
              <a:rPr lang="ru-RU" sz="2400" dirty="0"/>
              <a:t>– число шлицев; </a:t>
            </a:r>
            <a:r>
              <a:rPr lang="ru-RU" sz="2400" i="1" dirty="0"/>
              <a:t>D </a:t>
            </a:r>
            <a:r>
              <a:rPr lang="ru-RU" sz="2400" dirty="0"/>
              <a:t>– </a:t>
            </a:r>
            <a:r>
              <a:rPr lang="ru-RU" sz="2400" dirty="0" smtClean="0"/>
              <a:t>наружный </a:t>
            </a:r>
            <a:r>
              <a:rPr lang="ru-RU" sz="2400" dirty="0"/>
              <a:t>диаметр шлицев, мм; </a:t>
            </a:r>
            <a:r>
              <a:rPr lang="ru-RU" sz="2400" i="1" dirty="0"/>
              <a:t>d </a:t>
            </a:r>
            <a:r>
              <a:rPr lang="ru-RU" sz="2400" dirty="0"/>
              <a:t>– внутренний диаметр шлицев, мм; </a:t>
            </a:r>
            <a:r>
              <a:rPr lang="ru-RU" sz="2400" i="1" dirty="0"/>
              <a:t>f </a:t>
            </a:r>
            <a:r>
              <a:rPr lang="ru-RU" sz="2400" dirty="0"/>
              <a:t>– </a:t>
            </a:r>
            <a:r>
              <a:rPr lang="ru-RU" sz="2400" dirty="0" smtClean="0"/>
              <a:t>высота </a:t>
            </a:r>
            <a:r>
              <a:rPr lang="ru-RU" sz="2400" dirty="0"/>
              <a:t>фаски, мм; </a:t>
            </a:r>
            <a:r>
              <a:rPr lang="ru-RU" sz="2400" i="1" dirty="0" err="1"/>
              <a:t>l</a:t>
            </a:r>
            <a:r>
              <a:rPr lang="ru-RU" sz="2400" dirty="0" err="1"/>
              <a:t>см</a:t>
            </a:r>
            <a:r>
              <a:rPr lang="ru-RU" sz="2400" dirty="0"/>
              <a:t> – длина смятия ступицы детали, мм; </a:t>
            </a:r>
            <a:r>
              <a:rPr lang="ru-RU" sz="2400" i="1" dirty="0"/>
              <a:t>m </a:t>
            </a:r>
            <a:r>
              <a:rPr lang="ru-RU" sz="2400" dirty="0"/>
              <a:t>– </a:t>
            </a:r>
            <a:r>
              <a:rPr lang="ru-RU" sz="2400" dirty="0" smtClean="0"/>
              <a:t>модуль </a:t>
            </a:r>
            <a:r>
              <a:rPr lang="ru-RU" sz="2400" dirty="0" err="1" smtClean="0"/>
              <a:t>эвольвентных</a:t>
            </a:r>
            <a:r>
              <a:rPr lang="ru-RU" sz="2400" dirty="0" smtClean="0"/>
              <a:t> </a:t>
            </a:r>
            <a:r>
              <a:rPr lang="ru-RU" sz="2400" dirty="0"/>
              <a:t>шлицев, мм.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Условия работоспособности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97" y="2132856"/>
            <a:ext cx="43815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49080"/>
            <a:ext cx="24955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7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556792"/>
            <a:ext cx="8229600" cy="4925144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Штифтовые соединения.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dirty="0" smtClean="0"/>
              <a:t>Ш </a:t>
            </a:r>
            <a:r>
              <a:rPr lang="ru-RU" sz="2400" dirty="0"/>
              <a:t>т и ф т ы, п е р е д а ю щ и е к р у т </a:t>
            </a:r>
            <a:r>
              <a:rPr lang="ru-RU" sz="2400" dirty="0" smtClean="0"/>
              <a:t>я щ </a:t>
            </a:r>
            <a:r>
              <a:rPr lang="ru-RU" sz="2400" dirty="0"/>
              <a:t>и й м о м е н т, выбираются в зависимости от диаметра </a:t>
            </a:r>
            <a:r>
              <a:rPr lang="ru-RU" sz="2400" dirty="0" smtClean="0"/>
              <a:t>вала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где </a:t>
            </a:r>
            <a:r>
              <a:rPr lang="ru-RU" sz="2400" i="1" dirty="0"/>
              <a:t>Т </a:t>
            </a:r>
            <a:r>
              <a:rPr lang="ru-RU" sz="2400" dirty="0"/>
              <a:t>– передаваемый валом крутящий момент, </a:t>
            </a:r>
            <a:r>
              <a:rPr lang="ru-RU" sz="2400" dirty="0" err="1"/>
              <a:t>Н⋅мм</a:t>
            </a:r>
            <a:r>
              <a:rPr lang="ru-RU" sz="2400" dirty="0"/>
              <a:t>; </a:t>
            </a:r>
            <a:r>
              <a:rPr lang="ru-RU" sz="2400" i="1" dirty="0" err="1"/>
              <a:t>d</a:t>
            </a:r>
            <a:r>
              <a:rPr lang="ru-RU" sz="2400" dirty="0" err="1"/>
              <a:t>в</a:t>
            </a:r>
            <a:r>
              <a:rPr lang="ru-RU" sz="2400" dirty="0"/>
              <a:t> – диаметр вала, </a:t>
            </a:r>
            <a:r>
              <a:rPr lang="ru-RU" sz="2400" dirty="0" smtClean="0"/>
              <a:t>мм; </a:t>
            </a:r>
            <a:r>
              <a:rPr lang="en-US" sz="2400" i="1" dirty="0" smtClean="0"/>
              <a:t>d</a:t>
            </a:r>
            <a:r>
              <a:rPr lang="ru-RU" sz="2400" dirty="0"/>
              <a:t>ш – диаметр штифта, мм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/>
              <a:t>Ф и к с и р у ю щ и е ш т и ф т ы (для фиксации положения </a:t>
            </a:r>
            <a:r>
              <a:rPr lang="ru-RU" sz="2400" dirty="0" smtClean="0"/>
              <a:t>детали и </a:t>
            </a:r>
            <a:r>
              <a:rPr lang="ru-RU" sz="2400" dirty="0"/>
              <a:t>передачи сдвигающих сил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где </a:t>
            </a:r>
            <a:r>
              <a:rPr lang="ru-RU" sz="2400" i="1" dirty="0"/>
              <a:t>F </a:t>
            </a:r>
            <a:r>
              <a:rPr lang="ru-RU" sz="2400" dirty="0"/>
              <a:t>– сдвигающая сила, Н.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Условия работоспособности</a:t>
            </a:r>
            <a:endParaRPr lang="ru-RU" b="1" i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47909"/>
            <a:ext cx="16383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26" y="4659013"/>
            <a:ext cx="154305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19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2432</TotalTime>
  <Words>1001</Words>
  <Application>Microsoft Office PowerPoint</Application>
  <PresentationFormat>Экран (4:3)</PresentationFormat>
  <Paragraphs>96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Шпоночные соединения</vt:lpstr>
      <vt:lpstr>Шпоночные соединения</vt:lpstr>
      <vt:lpstr>Шпоночные соединения</vt:lpstr>
      <vt:lpstr>Шпоночные соединения</vt:lpstr>
      <vt:lpstr>Шпоночные соединения</vt:lpstr>
      <vt:lpstr>Шпоночные соединения</vt:lpstr>
      <vt:lpstr>Шпоночные соединения</vt:lpstr>
      <vt:lpstr>Шлицевые соединения</vt:lpstr>
      <vt:lpstr>Шлицевые соединения</vt:lpstr>
      <vt:lpstr>Штифтовые соединения</vt:lpstr>
      <vt:lpstr>Условия работоспособности</vt:lpstr>
      <vt:lpstr>Условия работоспособности</vt:lpstr>
      <vt:lpstr>Условия работоспособности</vt:lpstr>
      <vt:lpstr>Условия работоспособности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Томилин</dc:creator>
  <cp:lastModifiedBy>gur</cp:lastModifiedBy>
  <cp:revision>131</cp:revision>
  <dcterms:created xsi:type="dcterms:W3CDTF">2012-08-26T10:21:57Z</dcterms:created>
  <dcterms:modified xsi:type="dcterms:W3CDTF">2015-05-25T08:04:44Z</dcterms:modified>
</cp:coreProperties>
</file>