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8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58" autoAdjust="0"/>
  </p:normalViewPr>
  <p:slideViewPr>
    <p:cSldViewPr>
      <p:cViewPr>
        <p:scale>
          <a:sx n="70" d="100"/>
          <a:sy n="70" d="100"/>
        </p:scale>
        <p:origin x="-2814" y="-9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5E7B6-6907-44D1-AF06-ECF4873AC3F8}" type="datetimeFigureOut">
              <a:rPr lang="ru-RU" smtClean="0"/>
              <a:pPr/>
              <a:t>21.05.2015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2CE01-B07F-48F6-AB7B-337C20C595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172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07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072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072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072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072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072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072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072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072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072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0722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0722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0722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0722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072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2F75-E662-4CF8-9052-3E430DBE55DE}" type="datetime1">
              <a:rPr lang="ru-RU" smtClean="0"/>
              <a:pPr/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FB3A-6D28-43EB-96DE-45AB5C1AB948}" type="datetime1">
              <a:rPr lang="ru-RU" smtClean="0"/>
              <a:pPr/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B5A7-71A8-49AA-90A8-92B40ABCD75C}" type="datetime1">
              <a:rPr lang="ru-RU" smtClean="0"/>
              <a:pPr/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BC35-5DFE-46A8-9844-CDC0172E328A}" type="datetime1">
              <a:rPr lang="ru-RU" smtClean="0"/>
              <a:pPr/>
              <a:t>21.05.2015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B615C-C23C-4373-9E1C-99E445EA46BF}" type="datetime1">
              <a:rPr lang="ru-RU" smtClean="0"/>
              <a:pPr/>
              <a:t>21.05.2015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7F29-A7E5-4C43-A6F6-7B414764767D}" type="datetime1">
              <a:rPr lang="ru-RU" smtClean="0"/>
              <a:pPr/>
              <a:t>21.05.2015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AF99E-532C-471C-855F-C18192BAD0E8}" type="datetime1">
              <a:rPr lang="ru-RU" smtClean="0"/>
              <a:pPr/>
              <a:t>21.05.2015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6926-77E9-4CBF-BC12-4F751DC2CC29}" type="datetime1">
              <a:rPr lang="ru-RU" smtClean="0"/>
              <a:pPr/>
              <a:t>21.05.2015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F01E-7A3A-4731-B99B-3F3999FB2582}" type="datetime1">
              <a:rPr lang="ru-RU" smtClean="0"/>
              <a:pPr/>
              <a:t>21.05.2015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8897B-923C-4EFF-A793-F062E3803C48}" type="datetime1">
              <a:rPr lang="ru-RU" smtClean="0"/>
              <a:pPr/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0958-22E7-43EB-B495-A8EEB1FF534E}" type="datetime1">
              <a:rPr lang="ru-RU" smtClean="0"/>
              <a:pPr/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6F067-E9C2-4998-972C-4F689D54C899}" type="datetime1">
              <a:rPr lang="ru-RU" smtClean="0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5BE8F-992D-476B-A88A-DC68923CC6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19529-8A03-4864-A9E5-77FCF07C3302}" type="datetime1">
              <a:rPr lang="ru-RU" smtClean="0"/>
              <a:pPr/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5"/>
          <p:cNvSpPr>
            <a:spLocks noChangeArrowheads="1" noChangeShapeType="1" noTextEdit="1"/>
          </p:cNvSpPr>
          <p:nvPr/>
        </p:nvSpPr>
        <p:spPr bwMode="auto">
          <a:xfrm>
            <a:off x="2915816" y="2134597"/>
            <a:ext cx="3816772" cy="9813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Лекция </a:t>
            </a:r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14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3502749"/>
            <a:ext cx="7344816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i="1" dirty="0" smtClean="0"/>
              <a:t>Подшипники</a:t>
            </a:r>
            <a:endParaRPr lang="ru-RU" sz="3600" i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/>
              <a:t>Подшипники качения </a:t>
            </a:r>
            <a:r>
              <a:rPr lang="ru-RU" sz="2800" dirty="0"/>
              <a:t>– это опоры вращающихся или качающихся </a:t>
            </a:r>
            <a:r>
              <a:rPr lang="ru-RU" sz="2800" dirty="0" smtClean="0"/>
              <a:t>деталей</a:t>
            </a:r>
            <a:r>
              <a:rPr lang="ru-RU" sz="2800" dirty="0"/>
              <a:t>, использующие элементы качения (шарики или ролики) и </a:t>
            </a:r>
            <a:r>
              <a:rPr lang="ru-RU" sz="2800" dirty="0" smtClean="0"/>
              <a:t>работающие на </a:t>
            </a:r>
            <a:r>
              <a:rPr lang="ru-RU" sz="2800" dirty="0"/>
              <a:t>основе трения качения.</a:t>
            </a:r>
            <a:endParaRPr lang="ru-RU" sz="28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ru-RU" b="1" i="1" dirty="0" smtClean="0"/>
              <a:t>Подшипники качения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356992"/>
            <a:ext cx="4524375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/>
              <a:t>По форме тел качения различают</a:t>
            </a:r>
            <a:r>
              <a:rPr lang="ru-RU" dirty="0" smtClean="0"/>
              <a:t>:</a:t>
            </a:r>
          </a:p>
          <a:p>
            <a:r>
              <a:rPr lang="ru-RU" i="1" dirty="0"/>
              <a:t>шариковые подшипники </a:t>
            </a:r>
            <a:r>
              <a:rPr lang="ru-RU" dirty="0" smtClean="0"/>
              <a:t>Они </a:t>
            </a:r>
            <a:r>
              <a:rPr lang="ru-RU" dirty="0"/>
              <a:t>наиболее быстроходные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i="1" dirty="0"/>
              <a:t>роликовые подшипники </a:t>
            </a:r>
            <a:r>
              <a:rPr lang="ru-RU" dirty="0"/>
              <a:t>имеют большую грузоподъемность. В </a:t>
            </a:r>
            <a:r>
              <a:rPr lang="ru-RU" dirty="0" smtClean="0"/>
              <a:t>зависимости </a:t>
            </a:r>
            <a:r>
              <a:rPr lang="ru-RU" dirty="0"/>
              <a:t>от формы роликов бывают:</a:t>
            </a:r>
          </a:p>
          <a:p>
            <a:r>
              <a:rPr lang="ru-RU" dirty="0"/>
              <a:t>с цилиндрическими короткими </a:t>
            </a:r>
            <a:r>
              <a:rPr lang="ru-RU" dirty="0" smtClean="0"/>
              <a:t>роликами;</a:t>
            </a:r>
            <a:endParaRPr lang="ru-RU" dirty="0"/>
          </a:p>
          <a:p>
            <a:r>
              <a:rPr lang="ru-RU" dirty="0"/>
              <a:t>цилиндрическими длинными </a:t>
            </a:r>
            <a:r>
              <a:rPr lang="ru-RU" dirty="0" smtClean="0"/>
              <a:t>роликами;</a:t>
            </a:r>
            <a:endParaRPr lang="ru-RU" dirty="0"/>
          </a:p>
          <a:p>
            <a:r>
              <a:rPr lang="ru-RU" dirty="0"/>
              <a:t>игольчатыми </a:t>
            </a:r>
            <a:r>
              <a:rPr lang="ru-RU" dirty="0" smtClean="0"/>
              <a:t>роликами;</a:t>
            </a:r>
            <a:endParaRPr lang="ru-RU" dirty="0"/>
          </a:p>
          <a:p>
            <a:r>
              <a:rPr lang="ru-RU" dirty="0"/>
              <a:t>бочкообразными </a:t>
            </a:r>
            <a:r>
              <a:rPr lang="ru-RU" dirty="0" smtClean="0"/>
              <a:t>роликами;</a:t>
            </a:r>
            <a:r>
              <a:rPr lang="en-US" dirty="0"/>
              <a:t> </a:t>
            </a:r>
            <a:endParaRPr lang="ru-RU" dirty="0" smtClean="0"/>
          </a:p>
          <a:p>
            <a:r>
              <a:rPr lang="ru-RU" dirty="0" smtClean="0"/>
              <a:t>коническими роликами;</a:t>
            </a:r>
            <a:endParaRPr lang="ru-RU" dirty="0"/>
          </a:p>
          <a:p>
            <a:r>
              <a:rPr lang="ru-RU" dirty="0"/>
              <a:t>комбинированными </a:t>
            </a:r>
            <a:r>
              <a:rPr lang="ru-RU" dirty="0" smtClean="0"/>
              <a:t>роликами, </a:t>
            </a:r>
            <a:r>
              <a:rPr lang="ru-RU" dirty="0"/>
              <a:t>с небольшой </a:t>
            </a:r>
            <a:r>
              <a:rPr lang="ru-RU" dirty="0" smtClean="0"/>
              <a:t>выпуклостью </a:t>
            </a:r>
            <a:r>
              <a:rPr lang="ru-RU" dirty="0"/>
              <a:t>поверхности (7–30 мкм на сторону);</a:t>
            </a:r>
          </a:p>
          <a:p>
            <a:r>
              <a:rPr lang="ru-RU" dirty="0"/>
              <a:t>витыми или пустотелыми </a:t>
            </a:r>
            <a:r>
              <a:rPr lang="ru-RU" dirty="0" smtClean="0"/>
              <a:t>роликами.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i="1" dirty="0"/>
              <a:t>Классификация подшипников качения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772816"/>
            <a:ext cx="704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924944"/>
            <a:ext cx="8763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434333"/>
            <a:ext cx="14478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788" y="3791520"/>
            <a:ext cx="17145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320" y="4054797"/>
            <a:ext cx="647700" cy="619125"/>
          </a:xfrm>
          <a:prstGeom prst="rect">
            <a:avLst/>
          </a:prstGeom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084" y="4077841"/>
            <a:ext cx="14573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188" y="4693741"/>
            <a:ext cx="11144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369371"/>
            <a:ext cx="292417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16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/>
              <a:t>По направлению воспринимаемой нагрузки изготавливают</a:t>
            </a:r>
            <a:r>
              <a:rPr lang="ru-RU" sz="2800" b="1" dirty="0" smtClean="0"/>
              <a:t>:</a:t>
            </a:r>
          </a:p>
          <a:p>
            <a:r>
              <a:rPr lang="ru-RU" sz="2000" i="1" dirty="0"/>
              <a:t>радиальные подшипники</a:t>
            </a:r>
            <a:r>
              <a:rPr lang="ru-RU" sz="2000" dirty="0"/>
              <a:t>, предназначенные для восприятия </a:t>
            </a:r>
            <a:r>
              <a:rPr lang="ru-RU" sz="2000" dirty="0" smtClean="0"/>
              <a:t>радиальных сил</a:t>
            </a:r>
            <a:r>
              <a:rPr lang="ru-RU" sz="2000" dirty="0"/>
              <a:t>; некоторые типы могут воспринимать и осевые силы.</a:t>
            </a:r>
            <a:endParaRPr lang="ru-RU" sz="20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ru-RU" b="1" i="1" dirty="0" smtClean="0"/>
              <a:t>Подшипники качения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140968"/>
            <a:ext cx="4032672" cy="293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550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/>
              <a:t>По направлению воспринимаемой нагрузки изготавливают</a:t>
            </a:r>
            <a:r>
              <a:rPr lang="ru-RU" sz="2800" b="1" dirty="0" smtClean="0"/>
              <a:t>:</a:t>
            </a:r>
          </a:p>
          <a:p>
            <a:r>
              <a:rPr lang="ru-RU" sz="2000" i="1" dirty="0"/>
              <a:t>упорные подшипники </a:t>
            </a:r>
            <a:r>
              <a:rPr lang="ru-RU" sz="2000" dirty="0" smtClean="0"/>
              <a:t>, </a:t>
            </a:r>
            <a:r>
              <a:rPr lang="ru-RU" sz="2000" dirty="0"/>
              <a:t>предназначенные для восприятия </a:t>
            </a:r>
            <a:r>
              <a:rPr lang="ru-RU" sz="2000" dirty="0" smtClean="0"/>
              <a:t>осевых </a:t>
            </a:r>
            <a:r>
              <a:rPr lang="ru-RU" sz="2000" dirty="0"/>
              <a:t>сил;</a:t>
            </a:r>
            <a:endParaRPr lang="ru-RU" sz="20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ru-RU" b="1" i="1" dirty="0" smtClean="0"/>
              <a:t>Подшипники качения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56992"/>
            <a:ext cx="387667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191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/>
              <a:t>По направлению воспринимаемой нагрузки изготавливают</a:t>
            </a:r>
            <a:r>
              <a:rPr lang="ru-RU" sz="2800" b="1" dirty="0" smtClean="0"/>
              <a:t>:</a:t>
            </a:r>
          </a:p>
          <a:p>
            <a:r>
              <a:rPr lang="ru-RU" sz="1800" i="1" dirty="0"/>
              <a:t>радиально-упорные подшипники </a:t>
            </a:r>
            <a:r>
              <a:rPr lang="ru-RU" sz="1800" dirty="0"/>
              <a:t>– </a:t>
            </a:r>
            <a:r>
              <a:rPr lang="ru-RU" sz="1800" dirty="0" smtClean="0"/>
              <a:t>шарикоподшипник и роликоподшипник. </a:t>
            </a:r>
            <a:r>
              <a:rPr lang="ru-RU" sz="1800" dirty="0"/>
              <a:t>Предназначены для восприятия </a:t>
            </a:r>
            <a:r>
              <a:rPr lang="ru-RU" sz="1800" dirty="0" smtClean="0"/>
              <a:t>комбинированной </a:t>
            </a:r>
            <a:r>
              <a:rPr lang="ru-RU" sz="1800" dirty="0"/>
              <a:t>(с учетом угла наклона осей тел качения α) радиальной и </a:t>
            </a:r>
            <a:r>
              <a:rPr lang="ru-RU" sz="1800" dirty="0" smtClean="0"/>
              <a:t>осевой нагрузки</a:t>
            </a:r>
            <a:r>
              <a:rPr lang="ru-RU" sz="1800" dirty="0"/>
              <a:t>. Подшипники регулируемых типов без осевой силы работать не </a:t>
            </a:r>
            <a:r>
              <a:rPr lang="ru-RU" sz="1800" dirty="0" smtClean="0"/>
              <a:t>могут</a:t>
            </a:r>
            <a:r>
              <a:rPr lang="ru-RU" sz="1800" dirty="0"/>
              <a:t>;</a:t>
            </a:r>
          </a:p>
          <a:p>
            <a:r>
              <a:rPr lang="ru-RU" sz="1800" i="1" dirty="0"/>
              <a:t>упорно-радиальные подшипники </a:t>
            </a:r>
            <a:r>
              <a:rPr lang="ru-RU" sz="1800" dirty="0"/>
              <a:t>– для восприятия осевых </a:t>
            </a:r>
            <a:r>
              <a:rPr lang="ru-RU" sz="1800" dirty="0" smtClean="0"/>
              <a:t>и небольших радиальных </a:t>
            </a:r>
            <a:r>
              <a:rPr lang="ru-RU" sz="1800" dirty="0"/>
              <a:t>нагрузок.</a:t>
            </a:r>
            <a:endParaRPr lang="ru-RU" sz="18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ru-RU" b="1" i="1" dirty="0" smtClean="0"/>
              <a:t>Подшипники качения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5" y="4005064"/>
            <a:ext cx="2304256" cy="2669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42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200" dirty="0"/>
              <a:t>По числу рядов тел качения выпускают:</a:t>
            </a:r>
          </a:p>
          <a:p>
            <a:r>
              <a:rPr lang="ru-RU" sz="2200" i="1" dirty="0"/>
              <a:t>однорядные </a:t>
            </a:r>
            <a:r>
              <a:rPr lang="ru-RU" sz="2200" i="1" dirty="0" smtClean="0"/>
              <a:t>подшипники</a:t>
            </a:r>
            <a:r>
              <a:rPr lang="ru-RU" sz="2200" dirty="0" smtClean="0"/>
              <a:t>;</a:t>
            </a:r>
            <a:endParaRPr lang="ru-RU" sz="2200" dirty="0"/>
          </a:p>
          <a:p>
            <a:r>
              <a:rPr lang="ru-RU" sz="2200" i="1" dirty="0"/>
              <a:t>двухрядные </a:t>
            </a:r>
            <a:r>
              <a:rPr lang="ru-RU" sz="2200" i="1" dirty="0" smtClean="0"/>
              <a:t>подшипники</a:t>
            </a:r>
            <a:r>
              <a:rPr lang="ru-RU" sz="2200" dirty="0" smtClean="0"/>
              <a:t>;</a:t>
            </a:r>
            <a:endParaRPr lang="ru-RU" sz="2200" dirty="0"/>
          </a:p>
          <a:p>
            <a:r>
              <a:rPr lang="ru-RU" sz="2200" i="1" dirty="0"/>
              <a:t>многорядные подшипники</a:t>
            </a:r>
            <a:r>
              <a:rPr lang="ru-RU" sz="2200" dirty="0" smtClean="0"/>
              <a:t>.</a:t>
            </a:r>
          </a:p>
          <a:p>
            <a:pPr marL="0" indent="0">
              <a:buNone/>
            </a:pPr>
            <a:r>
              <a:rPr lang="ru-RU" sz="2200" dirty="0"/>
              <a:t>По признаку </a:t>
            </a:r>
            <a:r>
              <a:rPr lang="ru-RU" sz="2200" dirty="0" err="1"/>
              <a:t>самоустанавливаемости</a:t>
            </a:r>
            <a:r>
              <a:rPr lang="ru-RU" sz="2200" dirty="0"/>
              <a:t> бывают:</a:t>
            </a:r>
          </a:p>
          <a:p>
            <a:r>
              <a:rPr lang="ru-RU" sz="2200" i="1" dirty="0"/>
              <a:t>несамоустанавливающиеся </a:t>
            </a:r>
            <a:r>
              <a:rPr lang="ru-RU" sz="2200" i="1" dirty="0" smtClean="0"/>
              <a:t>подшипники;</a:t>
            </a:r>
          </a:p>
          <a:p>
            <a:endParaRPr lang="ru-RU" sz="2200" i="1" dirty="0"/>
          </a:p>
          <a:p>
            <a:r>
              <a:rPr lang="ru-RU" sz="2200" i="1" dirty="0" smtClean="0"/>
              <a:t>самоустанавливающиеся подшипники</a:t>
            </a:r>
          </a:p>
          <a:p>
            <a:endParaRPr lang="ru-RU" sz="2200" i="1" dirty="0" smtClean="0"/>
          </a:p>
          <a:p>
            <a:endParaRPr lang="ru-RU" sz="2200" i="1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Например</a:t>
            </a:r>
            <a:r>
              <a:rPr lang="ru-RU" sz="2000" dirty="0"/>
              <a:t>, </a:t>
            </a:r>
            <a:r>
              <a:rPr lang="ru-RU" sz="2000" dirty="0" smtClean="0"/>
              <a:t>сферические </a:t>
            </a:r>
            <a:r>
              <a:rPr lang="ru-RU" sz="2000" dirty="0" err="1"/>
              <a:t>самоустанавливаются</a:t>
            </a:r>
            <a:r>
              <a:rPr lang="ru-RU" sz="2000" dirty="0"/>
              <a:t> при </a:t>
            </a:r>
            <a:r>
              <a:rPr lang="ru-RU" sz="2000" dirty="0" smtClean="0"/>
              <a:t>неточном </a:t>
            </a:r>
            <a:r>
              <a:rPr lang="ru-RU" sz="2000" dirty="0"/>
              <a:t>угловом расположении осей </a:t>
            </a:r>
            <a:r>
              <a:rPr lang="ru-RU" sz="2000" dirty="0" smtClean="0"/>
              <a:t>вала и </a:t>
            </a:r>
            <a:r>
              <a:rPr lang="ru-RU" sz="2000" dirty="0"/>
              <a:t>отверстия в корпусе.</a:t>
            </a:r>
          </a:p>
          <a:p>
            <a:endParaRPr lang="ru-RU" sz="18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ru-RU" b="1" i="1" dirty="0" smtClean="0"/>
              <a:t>Подшипники качения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07399"/>
            <a:ext cx="2493640" cy="1397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381" y="4005064"/>
            <a:ext cx="1925166" cy="136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59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/>
              <a:t>По радиальным габаритным размерам производят подшипники </a:t>
            </a:r>
            <a:r>
              <a:rPr lang="ru-RU" sz="1400" dirty="0" smtClean="0"/>
              <a:t>качения</a:t>
            </a:r>
            <a:r>
              <a:rPr lang="ru-RU" sz="1400" dirty="0"/>
              <a:t>:</a:t>
            </a:r>
          </a:p>
          <a:p>
            <a:r>
              <a:rPr lang="ru-RU" sz="1400" i="1" dirty="0"/>
              <a:t>сверхлегкие </a:t>
            </a:r>
            <a:r>
              <a:rPr lang="ru-RU" sz="1400" dirty="0"/>
              <a:t>(две серии);</a:t>
            </a:r>
          </a:p>
          <a:p>
            <a:r>
              <a:rPr lang="ru-RU" sz="1400" i="1" dirty="0"/>
              <a:t>особо легкие </a:t>
            </a:r>
            <a:r>
              <a:rPr lang="ru-RU" sz="1400" dirty="0"/>
              <a:t>(две серии</a:t>
            </a:r>
            <a:r>
              <a:rPr lang="ru-RU" sz="1400" dirty="0" smtClean="0"/>
              <a:t>);</a:t>
            </a:r>
            <a:endParaRPr lang="ru-RU" sz="1400" dirty="0"/>
          </a:p>
          <a:p>
            <a:r>
              <a:rPr lang="ru-RU" sz="1400" i="1" dirty="0"/>
              <a:t>легкие и легкие </a:t>
            </a:r>
            <a:r>
              <a:rPr lang="ru-RU" sz="1400" i="1" dirty="0" smtClean="0"/>
              <a:t>широкие</a:t>
            </a:r>
            <a:r>
              <a:rPr lang="ru-RU" sz="1400" dirty="0" smtClean="0"/>
              <a:t>;</a:t>
            </a:r>
            <a:endParaRPr lang="ru-RU" sz="1400" dirty="0"/>
          </a:p>
          <a:p>
            <a:r>
              <a:rPr lang="ru-RU" sz="1400" i="1" dirty="0"/>
              <a:t>средние и средние </a:t>
            </a:r>
            <a:r>
              <a:rPr lang="ru-RU" sz="1400" i="1" dirty="0" smtClean="0"/>
              <a:t>широкие</a:t>
            </a:r>
            <a:r>
              <a:rPr lang="ru-RU" sz="1400" dirty="0" smtClean="0"/>
              <a:t>;</a:t>
            </a:r>
            <a:endParaRPr lang="ru-RU" sz="1400" dirty="0"/>
          </a:p>
          <a:p>
            <a:r>
              <a:rPr lang="ru-RU" sz="1400" i="1" dirty="0"/>
              <a:t>тяжелые </a:t>
            </a:r>
            <a:r>
              <a:rPr lang="ru-RU" sz="1400" dirty="0" smtClean="0"/>
              <a:t>;</a:t>
            </a:r>
            <a:endParaRPr lang="ru-RU" sz="1400" dirty="0"/>
          </a:p>
          <a:p>
            <a:r>
              <a:rPr lang="ru-RU" sz="1400" i="1" dirty="0"/>
              <a:t>особо тяжелые</a:t>
            </a:r>
            <a:r>
              <a:rPr lang="ru-RU" sz="1400" dirty="0"/>
              <a:t>.</a:t>
            </a:r>
          </a:p>
          <a:p>
            <a:pPr marL="0" indent="0">
              <a:buNone/>
            </a:pPr>
            <a:r>
              <a:rPr lang="ru-RU" sz="1400" dirty="0"/>
              <a:t>По ширине одного и того же диаметра подшипники бывают:</a:t>
            </a:r>
          </a:p>
          <a:p>
            <a:r>
              <a:rPr lang="ru-RU" sz="1400" i="1" dirty="0"/>
              <a:t>узкие</a:t>
            </a:r>
            <a:r>
              <a:rPr lang="ru-RU" sz="1400" dirty="0"/>
              <a:t>;</a:t>
            </a:r>
          </a:p>
          <a:p>
            <a:r>
              <a:rPr lang="ru-RU" sz="1400" i="1" dirty="0"/>
              <a:t>нормальные</a:t>
            </a:r>
            <a:r>
              <a:rPr lang="ru-RU" sz="1400" dirty="0"/>
              <a:t>;</a:t>
            </a:r>
          </a:p>
          <a:p>
            <a:r>
              <a:rPr lang="ru-RU" sz="1400" i="1" dirty="0"/>
              <a:t>широкие</a:t>
            </a:r>
            <a:r>
              <a:rPr lang="ru-RU" sz="1400" dirty="0"/>
              <a:t>;</a:t>
            </a:r>
          </a:p>
          <a:p>
            <a:r>
              <a:rPr lang="ru-RU" sz="1400" i="1" dirty="0"/>
              <a:t>особо широкие</a:t>
            </a:r>
            <a:r>
              <a:rPr lang="ru-RU" sz="1400" dirty="0"/>
              <a:t>.</a:t>
            </a:r>
          </a:p>
          <a:p>
            <a:pPr marL="0" indent="0">
              <a:buNone/>
            </a:pPr>
            <a:r>
              <a:rPr lang="ru-RU" sz="1400" dirty="0"/>
              <a:t>По степени точности ГОСТ 520–89 предусматривает пять классов </a:t>
            </a:r>
            <a:r>
              <a:rPr lang="ru-RU" sz="1400" dirty="0" smtClean="0"/>
              <a:t>точности </a:t>
            </a:r>
            <a:r>
              <a:rPr lang="ru-RU" sz="1400" dirty="0"/>
              <a:t>(в порядке возрастания):</a:t>
            </a:r>
          </a:p>
          <a:p>
            <a:r>
              <a:rPr lang="ru-RU" sz="1400" i="1" dirty="0"/>
              <a:t>нормальной точности </a:t>
            </a:r>
            <a:r>
              <a:rPr lang="ru-RU" sz="1400" dirty="0"/>
              <a:t>– 0;</a:t>
            </a:r>
          </a:p>
          <a:p>
            <a:r>
              <a:rPr lang="ru-RU" sz="1400" i="1" dirty="0"/>
              <a:t>повышенной </a:t>
            </a:r>
            <a:r>
              <a:rPr lang="ru-RU" sz="1400" dirty="0"/>
              <a:t>– 6;</a:t>
            </a:r>
          </a:p>
          <a:p>
            <a:r>
              <a:rPr lang="ru-RU" sz="1400" i="1" dirty="0"/>
              <a:t>высокой </a:t>
            </a:r>
            <a:r>
              <a:rPr lang="ru-RU" sz="1400" dirty="0"/>
              <a:t>– 5;</a:t>
            </a:r>
          </a:p>
          <a:p>
            <a:r>
              <a:rPr lang="ru-RU" sz="1400" i="1" dirty="0"/>
              <a:t>прецизионной </a:t>
            </a:r>
            <a:r>
              <a:rPr lang="ru-RU" sz="1400" dirty="0"/>
              <a:t>– 4;</a:t>
            </a:r>
          </a:p>
          <a:p>
            <a:r>
              <a:rPr lang="ru-RU" sz="1400" i="1" dirty="0"/>
              <a:t>сверхпрецизионной </a:t>
            </a:r>
            <a:r>
              <a:rPr lang="ru-RU" sz="1400" dirty="0"/>
              <a:t>– 2.</a:t>
            </a:r>
          </a:p>
          <a:p>
            <a:pPr marL="0" indent="0">
              <a:buNone/>
            </a:pPr>
            <a:r>
              <a:rPr lang="ru-RU" sz="1400" dirty="0"/>
              <a:t>Подшипники качения могут выполняться с коническими </a:t>
            </a:r>
            <a:r>
              <a:rPr lang="ru-RU" sz="1400" dirty="0" smtClean="0"/>
              <a:t>посадочными отверстиями </a:t>
            </a:r>
            <a:r>
              <a:rPr lang="ru-RU" sz="1400" dirty="0"/>
              <a:t>(угол конуса 1 : 12).</a:t>
            </a:r>
            <a:endParaRPr lang="ru-RU" sz="14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ru-RU" b="1" i="1" dirty="0" smtClean="0"/>
              <a:t>Подшипники качения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29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i="1" dirty="0"/>
              <a:t>Характер и причины отказов подшипников качения</a:t>
            </a:r>
            <a:r>
              <a:rPr lang="ru-RU" sz="1400" dirty="0"/>
              <a:t>:</a:t>
            </a:r>
          </a:p>
          <a:p>
            <a:r>
              <a:rPr lang="ru-RU" sz="1400" dirty="0"/>
              <a:t>1. Усталостное </a:t>
            </a:r>
            <a:r>
              <a:rPr lang="ru-RU" sz="1400" dirty="0" err="1"/>
              <a:t>выкрашивание</a:t>
            </a:r>
            <a:r>
              <a:rPr lang="ru-RU" sz="1400" dirty="0"/>
              <a:t> рабочих поверхностей колец и тел </a:t>
            </a:r>
            <a:r>
              <a:rPr lang="ru-RU" sz="1400" dirty="0" smtClean="0"/>
              <a:t>качения </a:t>
            </a:r>
            <a:r>
              <a:rPr lang="ru-RU" sz="1400" dirty="0"/>
              <a:t>в виде раковин или отслаивания под действием переменных </a:t>
            </a:r>
            <a:r>
              <a:rPr lang="ru-RU" sz="1400" dirty="0" smtClean="0"/>
              <a:t>контактных напряжений</a:t>
            </a:r>
            <a:r>
              <a:rPr lang="ru-RU" sz="1400" dirty="0"/>
              <a:t>. Его обычно наблюдают после длительной работы. </a:t>
            </a:r>
            <a:r>
              <a:rPr lang="ru-RU" sz="1400" dirty="0" smtClean="0"/>
              <a:t>Сопровождается </a:t>
            </a:r>
            <a:r>
              <a:rPr lang="ru-RU" sz="1400" dirty="0"/>
              <a:t>повышенным шумом и вибрациями.</a:t>
            </a:r>
          </a:p>
          <a:p>
            <a:r>
              <a:rPr lang="ru-RU" sz="1400" dirty="0"/>
              <a:t>2. Смятие рабочих поверхностей дорожек и тел качения (</a:t>
            </a:r>
            <a:r>
              <a:rPr lang="ru-RU" sz="1400" dirty="0" smtClean="0"/>
              <a:t>образование лунок </a:t>
            </a:r>
            <a:r>
              <a:rPr lang="ru-RU" sz="1400" dirty="0"/>
              <a:t>и вмятин) вследствие местных пластических деформаций под </a:t>
            </a:r>
            <a:r>
              <a:rPr lang="ru-RU" sz="1400" dirty="0" smtClean="0"/>
              <a:t>действием </a:t>
            </a:r>
            <a:r>
              <a:rPr lang="ru-RU" sz="1400" dirty="0"/>
              <a:t>ударных или значительных статических нагрузок.</a:t>
            </a:r>
          </a:p>
          <a:p>
            <a:r>
              <a:rPr lang="ru-RU" sz="1400" dirty="0"/>
              <a:t>3. Абразивное изнашивание вследствие плохой защиты подшипника </a:t>
            </a:r>
            <a:r>
              <a:rPr lang="ru-RU" sz="1400" dirty="0" smtClean="0"/>
              <a:t>от попадания </a:t>
            </a:r>
            <a:r>
              <a:rPr lang="ru-RU" sz="1400" dirty="0"/>
              <a:t>абразивных частиц.</a:t>
            </a:r>
          </a:p>
          <a:p>
            <a:r>
              <a:rPr lang="ru-RU" sz="1400" dirty="0"/>
              <a:t>4. Разрушение сепараторов от действия центробежных сил и </a:t>
            </a:r>
            <a:r>
              <a:rPr lang="ru-RU" sz="1400" dirty="0" smtClean="0"/>
              <a:t>воздействия </a:t>
            </a:r>
            <a:r>
              <a:rPr lang="ru-RU" sz="1400" dirty="0"/>
              <a:t>на сепаратор </a:t>
            </a:r>
            <a:r>
              <a:rPr lang="ru-RU" sz="1400" dirty="0" err="1" smtClean="0"/>
              <a:t>разноразмерных</a:t>
            </a:r>
            <a:r>
              <a:rPr lang="ru-RU" sz="1400" dirty="0" smtClean="0"/>
              <a:t> </a:t>
            </a:r>
            <a:r>
              <a:rPr lang="ru-RU" sz="1400" dirty="0"/>
              <a:t>тел качения.</a:t>
            </a:r>
          </a:p>
          <a:p>
            <a:r>
              <a:rPr lang="ru-RU" sz="1400" dirty="0" smtClean="0"/>
              <a:t>5. Разрушение колец и тел качения из-за перекосов колец или действия больших динамических нагрузок.</a:t>
            </a:r>
          </a:p>
          <a:p>
            <a:pPr marL="0" indent="0">
              <a:buNone/>
            </a:pPr>
            <a:r>
              <a:rPr lang="ru-RU" sz="1400" i="1" dirty="0"/>
              <a:t>Основными критериями работоспособности </a:t>
            </a:r>
            <a:r>
              <a:rPr lang="ru-RU" sz="1400" dirty="0"/>
              <a:t>являются:</a:t>
            </a:r>
          </a:p>
          <a:p>
            <a:r>
              <a:rPr lang="ru-RU" sz="1400" dirty="0"/>
              <a:t>долговечность по динамической грузоподъемности (</a:t>
            </a:r>
            <a:r>
              <a:rPr lang="ru-RU" sz="1400" dirty="0" smtClean="0"/>
              <a:t>рассчитывают подшипники </a:t>
            </a:r>
            <a:r>
              <a:rPr lang="ru-RU" sz="1400" dirty="0"/>
              <a:t>с частотой вращения кольца </a:t>
            </a:r>
            <a:r>
              <a:rPr lang="ru-RU" sz="1400" i="1" dirty="0"/>
              <a:t>n </a:t>
            </a:r>
            <a:r>
              <a:rPr lang="ru-RU" sz="1400" dirty="0"/>
              <a:t>≥ 1 об/мин);</a:t>
            </a:r>
          </a:p>
          <a:p>
            <a:r>
              <a:rPr lang="ru-RU" sz="1400" dirty="0"/>
              <a:t>статическая грузоподъемность (рассчитывают </a:t>
            </a:r>
            <a:r>
              <a:rPr lang="ru-RU" sz="1400" dirty="0" err="1"/>
              <a:t>невращающиеся</a:t>
            </a:r>
            <a:r>
              <a:rPr lang="ru-RU" sz="1400" dirty="0"/>
              <a:t> и </a:t>
            </a:r>
            <a:r>
              <a:rPr lang="ru-RU" sz="1400" dirty="0" smtClean="0"/>
              <a:t>медленно </a:t>
            </a:r>
            <a:r>
              <a:rPr lang="ru-RU" sz="1400" dirty="0"/>
              <a:t>вращающиеся подшипники с частотой вращения кольца </a:t>
            </a:r>
            <a:r>
              <a:rPr lang="ru-RU" sz="1400" i="1" dirty="0"/>
              <a:t>n </a:t>
            </a:r>
            <a:r>
              <a:rPr lang="ru-RU" sz="1400" dirty="0"/>
              <a:t>≤ 1 об/мин).</a:t>
            </a:r>
            <a:endParaRPr lang="ru-RU" sz="14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3200" b="1" dirty="0"/>
              <a:t>Виды разрушений и критерии </a:t>
            </a:r>
            <a:r>
              <a:rPr lang="ru-RU" sz="3200" b="1" dirty="0" smtClean="0"/>
              <a:t>работоспособности подшипников качения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246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/>
              <a:t>Расчетная долговечность подшипников (срок службы) при 90%-</a:t>
            </a:r>
            <a:r>
              <a:rPr lang="ru-RU" sz="1400" dirty="0" smtClean="0"/>
              <a:t>ном уровне </a:t>
            </a:r>
            <a:r>
              <a:rPr lang="ru-RU" sz="1400" dirty="0"/>
              <a:t>надежности, млн. об</a:t>
            </a:r>
            <a:r>
              <a:rPr lang="ru-RU" sz="1400" dirty="0" smtClean="0"/>
              <a:t>.:</a:t>
            </a:r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r>
              <a:rPr lang="ru-RU" sz="1400" dirty="0"/>
              <a:t>где </a:t>
            </a:r>
            <a:r>
              <a:rPr lang="ru-RU" sz="1400" i="1" dirty="0"/>
              <a:t>С </a:t>
            </a:r>
            <a:r>
              <a:rPr lang="ru-RU" sz="1400" dirty="0"/>
              <a:t>− динамическая грузоподъемность, Н; </a:t>
            </a:r>
            <a:r>
              <a:rPr lang="ru-RU" sz="1400" i="1" dirty="0"/>
              <a:t>PE </a:t>
            </a:r>
            <a:r>
              <a:rPr lang="ru-RU" sz="1400" dirty="0"/>
              <a:t>− эквивалентная (</a:t>
            </a:r>
            <a:r>
              <a:rPr lang="ru-RU" sz="1400" dirty="0" smtClean="0"/>
              <a:t>приведенная) нагрузка</a:t>
            </a:r>
            <a:r>
              <a:rPr lang="ru-RU" sz="1400" dirty="0"/>
              <a:t>, Н; </a:t>
            </a:r>
            <a:r>
              <a:rPr lang="ru-RU" sz="1400" i="1" dirty="0"/>
              <a:t>m </a:t>
            </a:r>
            <a:r>
              <a:rPr lang="ru-RU" sz="1400" dirty="0"/>
              <a:t>− показатель степени; для шариковых подшипников </a:t>
            </a:r>
            <a:r>
              <a:rPr lang="ru-RU" sz="1400" i="1" dirty="0"/>
              <a:t>m </a:t>
            </a:r>
            <a:r>
              <a:rPr lang="ru-RU" sz="1400" dirty="0"/>
              <a:t>= 3, </a:t>
            </a:r>
            <a:r>
              <a:rPr lang="ru-RU" sz="1400" dirty="0" smtClean="0"/>
              <a:t>для роликовых </a:t>
            </a:r>
            <a:r>
              <a:rPr lang="ru-RU" sz="1400" dirty="0"/>
              <a:t>подшипников </a:t>
            </a:r>
            <a:r>
              <a:rPr lang="en-US" sz="1400" i="1" dirty="0"/>
              <a:t>m </a:t>
            </a:r>
            <a:r>
              <a:rPr lang="en-US" sz="1400" dirty="0"/>
              <a:t>= 10/3</a:t>
            </a:r>
            <a:r>
              <a:rPr lang="en-US" sz="1400" dirty="0" smtClean="0"/>
              <a:t>.</a:t>
            </a:r>
            <a:endParaRPr lang="ru-RU" sz="1400" dirty="0" smtClean="0"/>
          </a:p>
          <a:p>
            <a:pPr marL="0" indent="0">
              <a:buNone/>
            </a:pPr>
            <a:r>
              <a:rPr lang="ru-RU" sz="1400" dirty="0"/>
              <a:t>Эквивалентная нагрузка </a:t>
            </a:r>
            <a:r>
              <a:rPr lang="ru-RU" sz="1400" i="1" dirty="0"/>
              <a:t>P</a:t>
            </a:r>
            <a:r>
              <a:rPr lang="ru-RU" sz="1050" i="1" dirty="0"/>
              <a:t>E</a:t>
            </a:r>
            <a:r>
              <a:rPr lang="ru-RU" sz="1400" i="1" dirty="0"/>
              <a:t> </a:t>
            </a:r>
            <a:r>
              <a:rPr lang="ru-RU" sz="1400" dirty="0"/>
              <a:t>определяется по </a:t>
            </a:r>
            <a:r>
              <a:rPr lang="ru-RU" sz="1400" dirty="0" smtClean="0"/>
              <a:t>формуле:</a:t>
            </a:r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r>
              <a:rPr lang="ru-RU" sz="1400" dirty="0"/>
              <a:t>где </a:t>
            </a:r>
            <a:r>
              <a:rPr lang="ru-RU" sz="1400" i="1" dirty="0"/>
              <a:t>х </a:t>
            </a:r>
            <a:r>
              <a:rPr lang="ru-RU" sz="1400" dirty="0"/>
              <a:t>и </a:t>
            </a:r>
            <a:r>
              <a:rPr lang="ru-RU" sz="1400" i="1" dirty="0"/>
              <a:t>y </a:t>
            </a:r>
            <a:r>
              <a:rPr lang="ru-RU" sz="1400" dirty="0"/>
              <a:t>– коэффициенты, учитывающие радиальную и осевую </a:t>
            </a:r>
            <a:r>
              <a:rPr lang="ru-RU" sz="1400" dirty="0" smtClean="0"/>
              <a:t>нагрузку (указываются </a:t>
            </a:r>
            <a:r>
              <a:rPr lang="ru-RU" sz="1400" dirty="0"/>
              <a:t>в каталоге в зависимости от типа подшипника); v – </a:t>
            </a:r>
            <a:r>
              <a:rPr lang="ru-RU" sz="1400" dirty="0" smtClean="0"/>
              <a:t>коэффициент </a:t>
            </a:r>
            <a:r>
              <a:rPr lang="ru-RU" sz="1400" dirty="0"/>
              <a:t>вращающегося кольца; при вращении внутреннего кольца v = 1, при </a:t>
            </a:r>
            <a:r>
              <a:rPr lang="ru-RU" sz="1400" dirty="0" smtClean="0"/>
              <a:t>вращении </a:t>
            </a:r>
            <a:r>
              <a:rPr lang="ru-RU" sz="1400" dirty="0"/>
              <a:t>наружного кольца v = 1,2; </a:t>
            </a:r>
            <a:r>
              <a:rPr lang="ru-RU" sz="1400" i="1" dirty="0"/>
              <a:t>F</a:t>
            </a:r>
            <a:r>
              <a:rPr lang="ru-RU" sz="1050" i="1" dirty="0"/>
              <a:t>R</a:t>
            </a:r>
            <a:r>
              <a:rPr lang="ru-RU" sz="1400" i="1" dirty="0"/>
              <a:t> </a:t>
            </a:r>
            <a:r>
              <a:rPr lang="ru-RU" sz="1400" dirty="0"/>
              <a:t>и </a:t>
            </a:r>
            <a:r>
              <a:rPr lang="ru-RU" sz="1400" i="1" dirty="0"/>
              <a:t>F</a:t>
            </a:r>
            <a:r>
              <a:rPr lang="ru-RU" sz="1050" i="1" dirty="0"/>
              <a:t>A</a:t>
            </a:r>
            <a:r>
              <a:rPr lang="ru-RU" sz="1400" i="1" dirty="0"/>
              <a:t> </a:t>
            </a:r>
            <a:r>
              <a:rPr lang="ru-RU" sz="1400" dirty="0"/>
              <a:t>– радиальная и осевая нагрузка </a:t>
            </a:r>
            <a:r>
              <a:rPr lang="ru-RU" sz="1400" dirty="0" smtClean="0"/>
              <a:t>на подшипник</a:t>
            </a:r>
            <a:r>
              <a:rPr lang="ru-RU" sz="1400" dirty="0"/>
              <a:t>, Н; </a:t>
            </a:r>
            <a:r>
              <a:rPr lang="ru-RU" sz="1400" i="1" dirty="0" err="1"/>
              <a:t>K</a:t>
            </a:r>
            <a:r>
              <a:rPr lang="ru-RU" sz="1050" dirty="0" err="1"/>
              <a:t>б</a:t>
            </a:r>
            <a:r>
              <a:rPr lang="ru-RU" sz="1400" dirty="0"/>
              <a:t> – коэффициент безопасности, учитывающий влияние </a:t>
            </a:r>
            <a:r>
              <a:rPr lang="ru-RU" sz="1400" dirty="0" smtClean="0"/>
              <a:t>характера </a:t>
            </a:r>
            <a:r>
              <a:rPr lang="ru-RU" sz="1400" dirty="0"/>
              <a:t>нагрузки и условий эксплуатации; </a:t>
            </a:r>
            <a:r>
              <a:rPr lang="ru-RU" sz="1400" i="1" dirty="0" err="1"/>
              <a:t>K</a:t>
            </a:r>
            <a:r>
              <a:rPr lang="ru-RU" sz="1050" i="1" dirty="0" err="1"/>
              <a:t>t</a:t>
            </a:r>
            <a:r>
              <a:rPr lang="ru-RU" sz="1400" i="1" dirty="0"/>
              <a:t> </a:t>
            </a:r>
            <a:r>
              <a:rPr lang="ru-RU" sz="1400" dirty="0"/>
              <a:t>– коэффициент, </a:t>
            </a:r>
            <a:r>
              <a:rPr lang="ru-RU" sz="1400" dirty="0" smtClean="0"/>
              <a:t>учитывающий влияние </a:t>
            </a:r>
            <a:r>
              <a:rPr lang="ru-RU" sz="1400" dirty="0"/>
              <a:t>температуры на долговечность подшипника.</a:t>
            </a:r>
            <a:endParaRPr lang="ru-RU" sz="14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3200" b="1" dirty="0"/>
              <a:t>Расчет подшипников качения на долговечность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844824"/>
            <a:ext cx="12954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095" y="3396233"/>
            <a:ext cx="218122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013176"/>
            <a:ext cx="4381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232250"/>
            <a:ext cx="20955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5232250"/>
            <a:ext cx="1152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64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/>
              <a:t>Статическая грузоподъемность подшипника </a:t>
            </a:r>
            <a:r>
              <a:rPr lang="ru-RU" sz="1600" i="1" dirty="0"/>
              <a:t>С</a:t>
            </a:r>
            <a:r>
              <a:rPr lang="ru-RU" sz="1200" dirty="0"/>
              <a:t>0</a:t>
            </a:r>
            <a:r>
              <a:rPr lang="ru-RU" sz="1600" dirty="0"/>
              <a:t>, Н, – это такая </a:t>
            </a:r>
            <a:r>
              <a:rPr lang="ru-RU" sz="1600" dirty="0" smtClean="0"/>
              <a:t>статическая </a:t>
            </a:r>
            <a:r>
              <a:rPr lang="ru-RU" sz="1600" dirty="0"/>
              <a:t>нагрузка, при которой общая остаточная деформация тела </a:t>
            </a:r>
            <a:r>
              <a:rPr lang="ru-RU" sz="1600" dirty="0" smtClean="0"/>
              <a:t>качения или </a:t>
            </a:r>
            <a:r>
              <a:rPr lang="ru-RU" sz="1600" dirty="0"/>
              <a:t>колец в наиболее нагруженной зоне не превышает 0,0001 диаметра </a:t>
            </a:r>
            <a:r>
              <a:rPr lang="ru-RU" sz="1600" dirty="0" smtClean="0"/>
              <a:t>тела качения </a:t>
            </a:r>
            <a:r>
              <a:rPr lang="ru-RU" sz="1600" dirty="0"/>
              <a:t>при частоте вращения до 1 об/мин</a:t>
            </a:r>
            <a:r>
              <a:rPr lang="ru-RU" sz="1600" dirty="0" smtClean="0"/>
              <a:t>.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r>
              <a:rPr lang="ru-RU" sz="1600" dirty="0"/>
              <a:t>где </a:t>
            </a:r>
            <a:r>
              <a:rPr lang="ru-RU" sz="1600" i="1" dirty="0"/>
              <a:t>Р</a:t>
            </a:r>
            <a:r>
              <a:rPr lang="ru-RU" sz="1100" dirty="0"/>
              <a:t>0</a:t>
            </a:r>
            <a:r>
              <a:rPr lang="ru-RU" sz="1600" dirty="0"/>
              <a:t> – эквивалентная статическая нагрузка, Н</a:t>
            </a:r>
            <a:r>
              <a:rPr lang="ru-RU" sz="1600" dirty="0" smtClean="0"/>
              <a:t>.</a:t>
            </a:r>
          </a:p>
          <a:p>
            <a:pPr marL="0" indent="0">
              <a:buNone/>
            </a:pPr>
            <a:r>
              <a:rPr lang="ru-RU" sz="1600" dirty="0"/>
              <a:t>Для радиальных шарикоподшипников и радиально-упорных </a:t>
            </a:r>
            <a:r>
              <a:rPr lang="ru-RU" sz="1600" dirty="0" err="1" smtClean="0"/>
              <a:t>шарико</a:t>
            </a:r>
            <a:r>
              <a:rPr lang="ru-RU" sz="1600" dirty="0" smtClean="0"/>
              <a:t>- и роликоподшипников: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 smtClean="0"/>
              <a:t>где </a:t>
            </a:r>
            <a:r>
              <a:rPr lang="ru-RU" sz="1600" i="1" dirty="0"/>
              <a:t>F</a:t>
            </a:r>
            <a:r>
              <a:rPr lang="ru-RU" sz="1100" i="1" dirty="0"/>
              <a:t>R</a:t>
            </a:r>
            <a:r>
              <a:rPr lang="ru-RU" sz="1600" i="1" dirty="0"/>
              <a:t> </a:t>
            </a:r>
            <a:r>
              <a:rPr lang="ru-RU" sz="1600" dirty="0" err="1"/>
              <a:t>max</a:t>
            </a:r>
            <a:r>
              <a:rPr lang="ru-RU" sz="1600" dirty="0"/>
              <a:t> и </a:t>
            </a:r>
            <a:r>
              <a:rPr lang="ru-RU" sz="1600" i="1" dirty="0"/>
              <a:t>F</a:t>
            </a:r>
            <a:r>
              <a:rPr lang="ru-RU" sz="1100" i="1" dirty="0"/>
              <a:t>A</a:t>
            </a:r>
            <a:r>
              <a:rPr lang="ru-RU" sz="1600" i="1" dirty="0"/>
              <a:t> </a:t>
            </a:r>
            <a:r>
              <a:rPr lang="ru-RU" sz="1600" dirty="0" err="1"/>
              <a:t>max</a:t>
            </a:r>
            <a:r>
              <a:rPr lang="ru-RU" sz="1600" dirty="0"/>
              <a:t> – максимальные радиальная и осевая нагрузки, Н; </a:t>
            </a:r>
            <a:r>
              <a:rPr lang="ru-RU" sz="1600" i="1" dirty="0"/>
              <a:t>х</a:t>
            </a:r>
            <a:r>
              <a:rPr lang="ru-RU" sz="1100" dirty="0"/>
              <a:t>0</a:t>
            </a:r>
            <a:r>
              <a:rPr lang="ru-RU" sz="1600" dirty="0"/>
              <a:t> и </a:t>
            </a:r>
            <a:r>
              <a:rPr lang="ru-RU" sz="1600" i="1" dirty="0"/>
              <a:t>y</a:t>
            </a:r>
            <a:r>
              <a:rPr lang="ru-RU" sz="1100" dirty="0"/>
              <a:t>0</a:t>
            </a:r>
            <a:r>
              <a:rPr lang="ru-RU" sz="1600" dirty="0"/>
              <a:t> </a:t>
            </a:r>
            <a:r>
              <a:rPr lang="ru-RU" sz="1600" dirty="0" smtClean="0"/>
              <a:t>– коэффициенты </a:t>
            </a:r>
            <a:r>
              <a:rPr lang="ru-RU" sz="1600" dirty="0"/>
              <a:t>радиальной и осевой нагрузки (указываются в </a:t>
            </a:r>
            <a:r>
              <a:rPr lang="ru-RU" sz="1600" dirty="0" err="1" smtClean="0"/>
              <a:t>каталогев</a:t>
            </a:r>
            <a:r>
              <a:rPr lang="ru-RU" sz="1600" dirty="0" smtClean="0"/>
              <a:t> </a:t>
            </a:r>
            <a:r>
              <a:rPr lang="ru-RU" sz="1600" dirty="0"/>
              <a:t>зависимости от типа подшипника).</a:t>
            </a:r>
            <a:endParaRPr lang="ru-RU" sz="1600" dirty="0" smtClean="0"/>
          </a:p>
          <a:p>
            <a:pPr marL="0" indent="0">
              <a:buNone/>
            </a:pPr>
            <a:endParaRPr lang="ru-RU" sz="14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3200" b="1" dirty="0"/>
              <a:t>Статическая грузоподъемность подшипников качения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521" y="2636912"/>
            <a:ext cx="7715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243" y="4248522"/>
            <a:ext cx="22288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647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/>
              <a:t>Опорные устройства скольжения для вращающихся деталей (</a:t>
            </a:r>
            <a:r>
              <a:rPr lang="ru-RU" sz="2800" dirty="0" smtClean="0"/>
              <a:t>валов,</a:t>
            </a:r>
            <a:r>
              <a:rPr lang="en-US" sz="2800" dirty="0" smtClean="0"/>
              <a:t> </a:t>
            </a:r>
            <a:r>
              <a:rPr lang="ru-RU" sz="2800" dirty="0" smtClean="0"/>
              <a:t>осей </a:t>
            </a:r>
            <a:r>
              <a:rPr lang="ru-RU" sz="2800" dirty="0"/>
              <a:t>и др.) называются </a:t>
            </a:r>
            <a:r>
              <a:rPr lang="ru-RU" sz="2800" i="1" dirty="0"/>
              <a:t>подшипниками</a:t>
            </a:r>
            <a:r>
              <a:rPr lang="ru-RU" sz="2800" dirty="0"/>
              <a:t>, для поступательного движения </a:t>
            </a:r>
            <a:r>
              <a:rPr lang="ru-RU" sz="2800" dirty="0" smtClean="0"/>
              <a:t>–</a:t>
            </a:r>
            <a:r>
              <a:rPr lang="en-US" sz="2800" dirty="0" smtClean="0"/>
              <a:t> </a:t>
            </a:r>
            <a:r>
              <a:rPr lang="ru-RU" sz="2800" i="1" dirty="0" smtClean="0"/>
              <a:t>направляющими </a:t>
            </a:r>
            <a:r>
              <a:rPr lang="ru-RU" sz="2800" i="1" dirty="0"/>
              <a:t>скольжения</a:t>
            </a:r>
            <a:r>
              <a:rPr lang="ru-RU" sz="2800" dirty="0"/>
              <a:t>.</a:t>
            </a:r>
            <a:endParaRPr lang="ru-RU" sz="28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3200" b="1" dirty="0"/>
              <a:t>ПОДШИПНИКИ СКОЛЬЖЕНИЯ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501008"/>
            <a:ext cx="718185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4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sz="2400" b="1" dirty="0"/>
              <a:t>Достоинства подшипников скольжения:</a:t>
            </a:r>
          </a:p>
          <a:p>
            <a:pPr marL="0" indent="0" algn="just">
              <a:buNone/>
            </a:pPr>
            <a:r>
              <a:rPr lang="ru-RU" sz="2400" dirty="0"/>
              <a:t>имеют повышенную долговечность в высокоскоростных механизмах;</a:t>
            </a:r>
          </a:p>
          <a:p>
            <a:pPr marL="0" indent="0" algn="just">
              <a:buNone/>
            </a:pPr>
            <a:r>
              <a:rPr lang="ru-RU" sz="2400" dirty="0"/>
              <a:t>хорошо воспринимают вибрационные и ударные нагрузки;</a:t>
            </a:r>
          </a:p>
          <a:p>
            <a:pPr marL="0" indent="0" algn="just">
              <a:buNone/>
            </a:pPr>
            <a:r>
              <a:rPr lang="ru-RU" sz="2400" dirty="0"/>
              <a:t>работают бесшумно;</a:t>
            </a:r>
          </a:p>
          <a:p>
            <a:pPr marL="0" indent="0" algn="just">
              <a:buNone/>
            </a:pPr>
            <a:r>
              <a:rPr lang="ru-RU" sz="2400" dirty="0"/>
              <a:t>имеют сравнительно малые радиальные размеры;</a:t>
            </a:r>
          </a:p>
          <a:p>
            <a:pPr marL="0" indent="0" algn="just">
              <a:buNone/>
            </a:pPr>
            <a:r>
              <a:rPr lang="ru-RU" sz="2400" dirty="0"/>
              <a:t>допускают установку на шейки коленчатых валов.</a:t>
            </a:r>
          </a:p>
          <a:p>
            <a:pPr marL="0" indent="0" algn="just">
              <a:buNone/>
            </a:pPr>
            <a:r>
              <a:rPr lang="ru-RU" sz="2400" b="1" dirty="0"/>
              <a:t>Недостатки подшипников скольжения:</a:t>
            </a:r>
          </a:p>
          <a:p>
            <a:pPr marL="0" indent="0" algn="just">
              <a:buNone/>
            </a:pPr>
            <a:r>
              <a:rPr lang="ru-RU" sz="2400" dirty="0"/>
              <a:t>в процессе работы требуют постоянного контроля за состоянием </a:t>
            </a:r>
            <a:r>
              <a:rPr lang="ru-RU" sz="2400" dirty="0" smtClean="0"/>
              <a:t>смазочного </a:t>
            </a:r>
            <a:r>
              <a:rPr lang="ru-RU" sz="2400" dirty="0"/>
              <a:t>материала и возможностью перегрева;</a:t>
            </a:r>
          </a:p>
          <a:p>
            <a:pPr marL="0" indent="0" algn="just">
              <a:buNone/>
            </a:pPr>
            <a:r>
              <a:rPr lang="ru-RU" sz="2400" dirty="0"/>
              <a:t>имеют сравнительно большие осевые размеры;</a:t>
            </a:r>
          </a:p>
          <a:p>
            <a:pPr marL="0" indent="0" algn="just">
              <a:buNone/>
            </a:pPr>
            <a:r>
              <a:rPr lang="ru-RU" sz="2400" dirty="0"/>
              <a:t>имеют значительные потери на трение в период пуска и при </a:t>
            </a:r>
            <a:r>
              <a:rPr lang="ru-RU" sz="2400" dirty="0" smtClean="0"/>
              <a:t>несовершенной </a:t>
            </a:r>
            <a:r>
              <a:rPr lang="ru-RU" sz="2400" dirty="0"/>
              <a:t>смазке;</a:t>
            </a:r>
          </a:p>
          <a:p>
            <a:pPr marL="0" indent="0" algn="just">
              <a:buNone/>
            </a:pPr>
            <a:r>
              <a:rPr lang="ru-RU" sz="2400" dirty="0"/>
              <a:t>требуют большой расход смазочного материала, его очистку и охлаждение.</a:t>
            </a:r>
            <a:endParaRPr lang="ru-RU" sz="24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3200" b="1" dirty="0"/>
              <a:t>ПОДШИПНИКИ СКОЛЬЖЕНИЯ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40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24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3200" b="1" dirty="0"/>
              <a:t>Конструкции подшипников скольжения.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09578"/>
            <a:ext cx="4711799" cy="2564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667" y="2564904"/>
            <a:ext cx="3701777" cy="3648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072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по направлению воспринимаемой нагрузки:</a:t>
            </a:r>
          </a:p>
          <a:p>
            <a:r>
              <a:rPr lang="ru-RU" sz="2400" i="1" dirty="0" smtClean="0"/>
              <a:t>радиальные</a:t>
            </a:r>
            <a:r>
              <a:rPr lang="ru-RU" sz="2400" dirty="0" smtClean="0"/>
              <a:t>;</a:t>
            </a:r>
            <a:endParaRPr lang="ru-RU" sz="2400" dirty="0"/>
          </a:p>
          <a:p>
            <a:r>
              <a:rPr lang="ru-RU" sz="2400" i="1" dirty="0" smtClean="0"/>
              <a:t>упорные</a:t>
            </a:r>
            <a:r>
              <a:rPr lang="ru-RU" sz="2400" i="1" dirty="0"/>
              <a:t>;</a:t>
            </a:r>
            <a:endParaRPr lang="ru-RU" sz="2400" dirty="0"/>
          </a:p>
          <a:p>
            <a:r>
              <a:rPr lang="ru-RU" sz="2400" i="1" dirty="0" smtClean="0"/>
              <a:t>радиально-упорные</a:t>
            </a:r>
            <a:r>
              <a:rPr lang="ru-RU" sz="2400" dirty="0" smtClean="0"/>
              <a:t>;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по конструкции корпуса:</a:t>
            </a:r>
          </a:p>
          <a:p>
            <a:r>
              <a:rPr lang="ru-RU" sz="2400" i="1" dirty="0"/>
              <a:t>с разъемным корпусом</a:t>
            </a:r>
            <a:r>
              <a:rPr lang="ru-RU" sz="2400" dirty="0"/>
              <a:t>;</a:t>
            </a:r>
          </a:p>
          <a:p>
            <a:r>
              <a:rPr lang="ru-RU" sz="2400" i="1" dirty="0"/>
              <a:t>неразъемным корпусом</a:t>
            </a:r>
            <a:r>
              <a:rPr lang="ru-RU" sz="2400" dirty="0"/>
              <a:t>;</a:t>
            </a:r>
          </a:p>
          <a:p>
            <a:pPr marL="0" indent="0">
              <a:buNone/>
            </a:pPr>
            <a:r>
              <a:rPr lang="ru-RU" sz="2400" dirty="0"/>
              <a:t>по конструкции вкладышей (втулок):</a:t>
            </a:r>
          </a:p>
          <a:p>
            <a:r>
              <a:rPr lang="ru-RU" sz="2400" i="1" dirty="0"/>
              <a:t>с регулируемым зазором</a:t>
            </a:r>
            <a:r>
              <a:rPr lang="ru-RU" sz="2400" dirty="0"/>
              <a:t>;</a:t>
            </a:r>
          </a:p>
          <a:p>
            <a:r>
              <a:rPr lang="ru-RU" sz="2400" i="1" dirty="0"/>
              <a:t>нерегулируемым зазором</a:t>
            </a:r>
            <a:r>
              <a:rPr lang="ru-RU" sz="2400" dirty="0"/>
              <a:t>.</a:t>
            </a:r>
            <a:endParaRPr lang="ru-RU" sz="24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3200" b="1" dirty="0"/>
              <a:t>Классификация подшипников скольжения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510080"/>
            <a:ext cx="3375330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030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Основными требованиями, предъявляемыми к материалу </a:t>
            </a:r>
            <a:r>
              <a:rPr lang="ru-RU" sz="2800" dirty="0" smtClean="0"/>
              <a:t>вкладыша, являются</a:t>
            </a:r>
            <a:r>
              <a:rPr lang="ru-RU" sz="2800" dirty="0"/>
              <a:t>:</a:t>
            </a:r>
          </a:p>
          <a:p>
            <a:pPr marL="0" indent="0">
              <a:buNone/>
            </a:pPr>
            <a:r>
              <a:rPr lang="ru-RU" sz="2800" dirty="0"/>
              <a:t>1. Малый коэффициент трения </a:t>
            </a:r>
            <a:r>
              <a:rPr lang="ru-RU" sz="2800" i="1" dirty="0"/>
              <a:t>f </a:t>
            </a:r>
            <a:r>
              <a:rPr lang="ru-RU" sz="2800" dirty="0"/>
              <a:t>в паре с валом.</a:t>
            </a:r>
          </a:p>
          <a:p>
            <a:pPr marL="0" indent="0">
              <a:buNone/>
            </a:pPr>
            <a:r>
              <a:rPr lang="ru-RU" sz="2800" dirty="0"/>
              <a:t>2. Износоустойчивость.</a:t>
            </a:r>
          </a:p>
          <a:p>
            <a:pPr marL="0" indent="0">
              <a:buNone/>
            </a:pPr>
            <a:r>
              <a:rPr lang="ru-RU" sz="2800" dirty="0"/>
              <a:t>3. </a:t>
            </a:r>
            <a:r>
              <a:rPr lang="ru-RU" sz="2800" dirty="0" err="1"/>
              <a:t>Прирабатываемость</a:t>
            </a:r>
            <a:r>
              <a:rPr lang="ru-RU" sz="2800" dirty="0"/>
              <a:t>.</a:t>
            </a:r>
          </a:p>
          <a:p>
            <a:pPr marL="0" indent="0">
              <a:buNone/>
            </a:pPr>
            <a:r>
              <a:rPr lang="ru-RU" sz="2800" dirty="0"/>
              <a:t>4. </a:t>
            </a:r>
            <a:r>
              <a:rPr lang="ru-RU" sz="2800" dirty="0" err="1"/>
              <a:t>Смачиваемость</a:t>
            </a:r>
            <a:r>
              <a:rPr lang="ru-RU" sz="2800" dirty="0"/>
              <a:t> маслом.</a:t>
            </a:r>
          </a:p>
          <a:p>
            <a:pPr marL="0" indent="0">
              <a:buNone/>
            </a:pPr>
            <a:r>
              <a:rPr lang="ru-RU" sz="2800" dirty="0"/>
              <a:t>5. Теплопроводность.</a:t>
            </a:r>
          </a:p>
          <a:p>
            <a:pPr marL="0" indent="0">
              <a:buNone/>
            </a:pPr>
            <a:r>
              <a:rPr lang="ru-RU" sz="2800" dirty="0"/>
              <a:t>Вкладыши подшипников скольжения бывают металлические, </a:t>
            </a:r>
            <a:r>
              <a:rPr lang="ru-RU" sz="2800" dirty="0" smtClean="0"/>
              <a:t>металлокерамические </a:t>
            </a:r>
            <a:r>
              <a:rPr lang="ru-RU" sz="2800" dirty="0"/>
              <a:t>и неметаллические.</a:t>
            </a:r>
            <a:endParaRPr lang="ru-RU" sz="28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sz="3200" b="1" dirty="0"/>
              <a:t>Материалы, применяемые для изготовления</a:t>
            </a:r>
            <a:br>
              <a:rPr lang="ru-RU" sz="3200" b="1" dirty="0"/>
            </a:br>
            <a:r>
              <a:rPr lang="ru-RU" sz="3200" b="1" dirty="0"/>
              <a:t>подшипников скольжения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360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/>
              <a:t>Граничное трение характеризуется очень тонким слоем смазки (</a:t>
            </a:r>
            <a:r>
              <a:rPr lang="ru-RU" sz="2800" dirty="0" smtClean="0"/>
              <a:t>менее 0,1 </a:t>
            </a:r>
            <a:r>
              <a:rPr lang="ru-RU" sz="2800" dirty="0" err="1"/>
              <a:t>мк</a:t>
            </a:r>
            <a:r>
              <a:rPr lang="ru-RU" sz="2800" dirty="0"/>
              <a:t>), разделяющим трущиеся поверхности. Пограничный тонкий </a:t>
            </a:r>
            <a:r>
              <a:rPr lang="ru-RU" sz="2800" dirty="0" smtClean="0"/>
              <a:t>слой смазки </a:t>
            </a:r>
            <a:r>
              <a:rPr lang="ru-RU" sz="2800" dirty="0"/>
              <a:t>обладает особыми свойствами, зависящими от природы и </a:t>
            </a:r>
            <a:r>
              <a:rPr lang="ru-RU" sz="2800" dirty="0" smtClean="0"/>
              <a:t>состояния трущихся </a:t>
            </a:r>
            <a:r>
              <a:rPr lang="ru-RU" sz="2800" dirty="0"/>
              <a:t>поверхностей, и образует устойчивые пленки на поверхностях </a:t>
            </a:r>
            <a:r>
              <a:rPr lang="ru-RU" sz="2800" dirty="0" smtClean="0"/>
              <a:t>деталей.</a:t>
            </a:r>
          </a:p>
          <a:p>
            <a:pPr marL="0" indent="0">
              <a:buNone/>
            </a:pPr>
            <a:r>
              <a:rPr lang="ru-RU" sz="2800" dirty="0"/>
              <a:t>Полужидкостное трение – смешанное.</a:t>
            </a:r>
          </a:p>
          <a:p>
            <a:pPr marL="0" indent="0">
              <a:buNone/>
            </a:pPr>
            <a:r>
              <a:rPr lang="ru-RU" sz="2800" dirty="0"/>
              <a:t>Жидкостное трение возникает лишь в специальных подшипниках </a:t>
            </a:r>
            <a:r>
              <a:rPr lang="ru-RU" sz="2800" dirty="0" smtClean="0"/>
              <a:t>при соблюдении </a:t>
            </a:r>
            <a:r>
              <a:rPr lang="ru-RU" sz="2800" dirty="0"/>
              <a:t>определенных условий. </a:t>
            </a:r>
            <a:endParaRPr lang="ru-RU" sz="28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2800" b="1" dirty="0"/>
              <a:t>Виды разрушений и критерии работоспособности</a:t>
            </a:r>
            <a:br>
              <a:rPr lang="ru-RU" sz="2800" b="1" dirty="0"/>
            </a:br>
            <a:r>
              <a:rPr lang="ru-RU" sz="2800" b="1" dirty="0"/>
              <a:t>подшипников скольжения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172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19256" cy="4781128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100" dirty="0"/>
              <a:t>Подшипники скольжения могут выйти из строя по следующим </a:t>
            </a:r>
            <a:r>
              <a:rPr lang="ru-RU" sz="2100" dirty="0" smtClean="0"/>
              <a:t>причинам</a:t>
            </a:r>
            <a:r>
              <a:rPr lang="ru-RU" sz="2100" dirty="0"/>
              <a:t>:</a:t>
            </a:r>
          </a:p>
          <a:p>
            <a:r>
              <a:rPr lang="ru-RU" sz="2100" dirty="0"/>
              <a:t>1. Абразивный износ является результатом работы подшипников </a:t>
            </a:r>
            <a:r>
              <a:rPr lang="ru-RU" sz="2100" dirty="0" smtClean="0"/>
              <a:t>скольжения </a:t>
            </a:r>
            <a:r>
              <a:rPr lang="ru-RU" sz="2100" dirty="0"/>
              <a:t>в условиях граничного (</a:t>
            </a:r>
            <a:r>
              <a:rPr lang="ru-RU" sz="2100" dirty="0" err="1"/>
              <a:t>полупускового</a:t>
            </a:r>
            <a:r>
              <a:rPr lang="ru-RU" sz="2100" dirty="0"/>
              <a:t>) трения, а также </a:t>
            </a:r>
            <a:r>
              <a:rPr lang="ru-RU" sz="2100" dirty="0" smtClean="0"/>
              <a:t>следствием попадания </a:t>
            </a:r>
            <a:r>
              <a:rPr lang="ru-RU" sz="2100" dirty="0"/>
              <a:t>со смазкой абразивных частиц.</a:t>
            </a:r>
          </a:p>
          <a:p>
            <a:r>
              <a:rPr lang="ru-RU" sz="2100" dirty="0"/>
              <a:t>2. Задир или заедание возникают при перегреве из-за понижения </a:t>
            </a:r>
            <a:r>
              <a:rPr lang="ru-RU" sz="2100" dirty="0" smtClean="0"/>
              <a:t>вязкости </a:t>
            </a:r>
            <a:r>
              <a:rPr lang="ru-RU" sz="2100" dirty="0"/>
              <a:t>масла: масляная пленка местами разрывается, образуется </a:t>
            </a:r>
            <a:r>
              <a:rPr lang="ru-RU" sz="2100" dirty="0" smtClean="0"/>
              <a:t>металлический </a:t>
            </a:r>
            <a:r>
              <a:rPr lang="ru-RU" sz="2100" dirty="0"/>
              <a:t>контакт с температурными пиками. Причиной заедания могут </a:t>
            </a:r>
            <a:r>
              <a:rPr lang="ru-RU" sz="2100" dirty="0" smtClean="0"/>
              <a:t>служить перекосы </a:t>
            </a:r>
            <a:r>
              <a:rPr lang="ru-RU" sz="2100" dirty="0"/>
              <a:t>валов, а также перегрузки, которые тоже приводят к </a:t>
            </a:r>
            <a:r>
              <a:rPr lang="ru-RU" sz="2100" dirty="0" smtClean="0"/>
              <a:t>выдавливанию смазки</a:t>
            </a:r>
            <a:r>
              <a:rPr lang="ru-RU" sz="2100" dirty="0"/>
              <a:t>.</a:t>
            </a:r>
          </a:p>
          <a:p>
            <a:r>
              <a:rPr lang="ru-RU" sz="2100" dirty="0"/>
              <a:t>3. Усталостное </a:t>
            </a:r>
            <a:r>
              <a:rPr lang="ru-RU" sz="2100" dirty="0" err="1"/>
              <a:t>выкрашивание</a:t>
            </a:r>
            <a:r>
              <a:rPr lang="ru-RU" sz="2100" dirty="0"/>
              <a:t> поверхности происходит довольно </a:t>
            </a:r>
            <a:r>
              <a:rPr lang="ru-RU" sz="2100" dirty="0" smtClean="0"/>
              <a:t>редко и </a:t>
            </a:r>
            <a:r>
              <a:rPr lang="ru-RU" sz="2100" dirty="0"/>
              <a:t>в основном характерно при действии нагрузок по </a:t>
            </a:r>
            <a:r>
              <a:rPr lang="ru-RU" sz="2100" dirty="0" err="1"/>
              <a:t>отнулевому</a:t>
            </a:r>
            <a:r>
              <a:rPr lang="ru-RU" sz="2100" dirty="0"/>
              <a:t> (</a:t>
            </a:r>
            <a:r>
              <a:rPr lang="ru-RU" sz="2100" dirty="0" smtClean="0"/>
              <a:t>пульсирующему</a:t>
            </a:r>
            <a:r>
              <a:rPr lang="ru-RU" sz="2100" dirty="0"/>
              <a:t>) циклу.</a:t>
            </a:r>
          </a:p>
          <a:p>
            <a:r>
              <a:rPr lang="ru-RU" sz="2100" dirty="0"/>
              <a:t>4. Коррозия рабочих поверхностей</a:t>
            </a:r>
            <a:r>
              <a:rPr lang="ru-RU" sz="2100" dirty="0" smtClean="0"/>
              <a:t>.</a:t>
            </a:r>
            <a:endParaRPr lang="ru-RU" sz="21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2800" b="1" dirty="0"/>
              <a:t>Виды разрушений и критерии работоспособности</a:t>
            </a:r>
            <a:br>
              <a:rPr lang="ru-RU" sz="2800" b="1" dirty="0"/>
            </a:br>
            <a:r>
              <a:rPr lang="ru-RU" sz="2800" b="1" dirty="0"/>
              <a:t>подшипников скольжения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694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19256" cy="4781128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/>
              <a:t>Критериями работоспособности подшипников в условиях </a:t>
            </a:r>
            <a:r>
              <a:rPr lang="ru-RU" dirty="0" smtClean="0"/>
              <a:t>несовершенной </a:t>
            </a:r>
            <a:r>
              <a:rPr lang="ru-RU" dirty="0"/>
              <a:t>смазки (граничная и полужидкостная) является износостойкость и </a:t>
            </a:r>
            <a:r>
              <a:rPr lang="ru-RU" dirty="0" smtClean="0"/>
              <a:t>сопротивление </a:t>
            </a:r>
            <a:r>
              <a:rPr lang="ru-RU" dirty="0"/>
              <a:t>заеданию.</a:t>
            </a:r>
          </a:p>
          <a:p>
            <a:pPr marL="0" indent="0">
              <a:buNone/>
            </a:pPr>
            <a:r>
              <a:rPr lang="ru-RU" dirty="0"/>
              <a:t>Для жидкостного трения таким критерием является сохранение </a:t>
            </a:r>
            <a:r>
              <a:rPr lang="ru-RU" dirty="0" smtClean="0"/>
              <a:t>минимальной </a:t>
            </a:r>
            <a:r>
              <a:rPr lang="ru-RU" dirty="0"/>
              <a:t>толщины масляного слоя при заданных режимах работы (</a:t>
            </a:r>
            <a:r>
              <a:rPr lang="ru-RU" dirty="0" smtClean="0"/>
              <a:t>угловая скорость</a:t>
            </a:r>
            <a:r>
              <a:rPr lang="ru-RU" dirty="0"/>
              <a:t>, удельное давление, температура и вязкость масла).</a:t>
            </a:r>
            <a:endParaRPr lang="ru-RU" sz="28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2800" b="1" dirty="0"/>
              <a:t>Виды разрушений и критерии работоспособности</a:t>
            </a:r>
            <a:br>
              <a:rPr lang="ru-RU" sz="2800" b="1" dirty="0"/>
            </a:br>
            <a:r>
              <a:rPr lang="ru-RU" sz="2800" b="1" dirty="0"/>
              <a:t>подшипников скольжения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620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19256" cy="4781128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/>
              <a:t>Расчет по удельному давлению </a:t>
            </a:r>
            <a:r>
              <a:rPr lang="ru-RU" dirty="0"/>
              <a:t>гарантирует </a:t>
            </a:r>
            <a:r>
              <a:rPr lang="ru-RU" dirty="0" err="1"/>
              <a:t>невыдавливаемость</a:t>
            </a:r>
            <a:r>
              <a:rPr lang="ru-RU" dirty="0"/>
              <a:t> </a:t>
            </a:r>
            <a:r>
              <a:rPr lang="ru-RU" dirty="0" smtClean="0"/>
              <a:t>смазки: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ru-RU" sz="2800" dirty="0" smtClean="0"/>
              <a:t>где </a:t>
            </a:r>
            <a:r>
              <a:rPr lang="ru-RU" sz="2800" i="1" dirty="0"/>
              <a:t>F</a:t>
            </a:r>
            <a:r>
              <a:rPr lang="ru-RU" sz="2000" i="1" dirty="0"/>
              <a:t>R</a:t>
            </a:r>
            <a:r>
              <a:rPr lang="ru-RU" sz="2800" i="1" dirty="0"/>
              <a:t> </a:t>
            </a:r>
            <a:r>
              <a:rPr lang="ru-RU" sz="2800" dirty="0"/>
              <a:t>– радиальная нагрузка на подшипнике, H; </a:t>
            </a:r>
            <a:r>
              <a:rPr lang="ru-RU" sz="2800" i="1" dirty="0"/>
              <a:t>d </a:t>
            </a:r>
            <a:r>
              <a:rPr lang="ru-RU" sz="2800" dirty="0"/>
              <a:t>и </a:t>
            </a:r>
            <a:r>
              <a:rPr lang="ru-RU" sz="2800" i="1" dirty="0"/>
              <a:t>l </a:t>
            </a:r>
            <a:r>
              <a:rPr lang="ru-RU" sz="2800" dirty="0"/>
              <a:t>– диаметр и длина </a:t>
            </a:r>
            <a:r>
              <a:rPr lang="ru-RU" sz="2800" dirty="0" smtClean="0"/>
              <a:t>подшипника</a:t>
            </a:r>
            <a:r>
              <a:rPr lang="ru-RU" sz="2800" dirty="0"/>
              <a:t>, мм; [</a:t>
            </a:r>
            <a:r>
              <a:rPr lang="ru-RU" sz="2800" i="1" dirty="0"/>
              <a:t>p</a:t>
            </a:r>
            <a:r>
              <a:rPr lang="ru-RU" sz="2800" dirty="0"/>
              <a:t>] – давление, выше которого не происходит быстрый </a:t>
            </a:r>
            <a:r>
              <a:rPr lang="ru-RU" sz="2800" dirty="0" smtClean="0"/>
              <a:t>износ</a:t>
            </a:r>
            <a:r>
              <a:rPr lang="en-US" sz="2800" dirty="0" smtClean="0"/>
              <a:t> </a:t>
            </a:r>
            <a:r>
              <a:rPr lang="ru-RU" sz="2800" dirty="0"/>
              <a:t>(вплоть до заедания); </a:t>
            </a:r>
            <a:r>
              <a:rPr lang="ru-RU" sz="2800" dirty="0" smtClean="0"/>
              <a:t>в</a:t>
            </a:r>
            <a:r>
              <a:rPr lang="en-US" sz="2800" dirty="0" smtClean="0"/>
              <a:t> </a:t>
            </a:r>
            <a:r>
              <a:rPr lang="ru-RU" sz="2800" dirty="0" smtClean="0"/>
              <a:t>зависимости </a:t>
            </a:r>
            <a:r>
              <a:rPr lang="ru-RU" sz="2800" dirty="0"/>
              <a:t>от материала вкладыша и </a:t>
            </a:r>
            <a:r>
              <a:rPr lang="ru-RU" sz="2800" dirty="0" smtClean="0"/>
              <a:t>вала</a:t>
            </a:r>
            <a:r>
              <a:rPr lang="en-US" sz="2800" dirty="0" smtClean="0"/>
              <a:t> [</a:t>
            </a:r>
            <a:r>
              <a:rPr lang="en-US" sz="2800" i="1" dirty="0" smtClean="0"/>
              <a:t>p</a:t>
            </a:r>
            <a:r>
              <a:rPr lang="en-US" sz="2800" dirty="0"/>
              <a:t>] = (2–10) </a:t>
            </a:r>
            <a:r>
              <a:rPr lang="ru-RU" sz="2800" dirty="0"/>
              <a:t>МПа.</a:t>
            </a:r>
            <a:endParaRPr lang="en-US" sz="2800" dirty="0" smtClean="0"/>
          </a:p>
          <a:p>
            <a:pPr marL="0" indent="0">
              <a:buNone/>
            </a:pPr>
            <a:endParaRPr lang="ru-RU" sz="28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2800" b="1" dirty="0"/>
              <a:t>Расчеты подшипников скольжения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788" y="2708920"/>
            <a:ext cx="18764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693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19256" cy="4781128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/>
              <a:t>Расчет по отсутствию заедания </a:t>
            </a:r>
            <a:r>
              <a:rPr lang="ru-RU" sz="2800" dirty="0"/>
              <a:t>гарантирует нормальный </a:t>
            </a:r>
            <a:r>
              <a:rPr lang="ru-RU" sz="2800" dirty="0" smtClean="0"/>
              <a:t>тепловой</a:t>
            </a:r>
            <a:r>
              <a:rPr lang="en-US" sz="2800" dirty="0" smtClean="0"/>
              <a:t> </a:t>
            </a:r>
            <a:r>
              <a:rPr lang="ru-RU" sz="2800" dirty="0" smtClean="0"/>
              <a:t>режим </a:t>
            </a:r>
            <a:r>
              <a:rPr lang="ru-RU" sz="2800" dirty="0"/>
              <a:t>и отсутствие заедания.</a:t>
            </a:r>
          </a:p>
          <a:p>
            <a:pPr marL="0" indent="0">
              <a:buNone/>
            </a:pPr>
            <a:r>
              <a:rPr lang="ru-RU" sz="2800" dirty="0"/>
              <a:t>Удельный теплоотвод вычисляют по </a:t>
            </a:r>
            <a:r>
              <a:rPr lang="ru-RU" sz="2800" dirty="0" smtClean="0"/>
              <a:t>формуле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ru-RU" sz="2800" dirty="0"/>
              <a:t>где </a:t>
            </a:r>
            <a:r>
              <a:rPr lang="en-US" sz="2800" i="1" dirty="0"/>
              <a:t>f </a:t>
            </a:r>
            <a:r>
              <a:rPr lang="en-US" sz="2800" dirty="0"/>
              <a:t>– </a:t>
            </a:r>
            <a:r>
              <a:rPr lang="ru-RU" sz="2800" dirty="0"/>
              <a:t>коэффициент трения.</a:t>
            </a:r>
          </a:p>
          <a:p>
            <a:pPr marL="0" indent="0">
              <a:buNone/>
            </a:pPr>
            <a:r>
              <a:rPr lang="ru-RU" sz="2800" dirty="0"/>
              <a:t>Так как </a:t>
            </a:r>
            <a:r>
              <a:rPr lang="ru-RU" sz="2800" i="1" dirty="0"/>
              <a:t>f </a:t>
            </a:r>
            <a:r>
              <a:rPr lang="ru-RU" sz="2800" dirty="0"/>
              <a:t>– величина постоянная, </a:t>
            </a:r>
            <a:r>
              <a:rPr lang="ru-RU" sz="2800" i="1" dirty="0" err="1"/>
              <a:t>pv</a:t>
            </a:r>
            <a:r>
              <a:rPr lang="ru-RU" sz="2800" i="1" dirty="0"/>
              <a:t> </a:t>
            </a:r>
            <a:r>
              <a:rPr lang="ru-RU" sz="2800" dirty="0"/>
              <a:t>≤ [</a:t>
            </a:r>
            <a:r>
              <a:rPr lang="ru-RU" sz="2800" i="1" dirty="0" err="1"/>
              <a:t>pv</a:t>
            </a:r>
            <a:r>
              <a:rPr lang="ru-RU" sz="2800" dirty="0" smtClean="0"/>
              <a:t>].</a:t>
            </a:r>
            <a:endParaRPr lang="ru-RU" sz="28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2800" b="1" dirty="0"/>
              <a:t>Расчеты подшипников скольжения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768" y="3429000"/>
            <a:ext cx="1704975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378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19256" cy="4781128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/>
              <a:t>Расчет при полужидкостном трении. </a:t>
            </a:r>
            <a:r>
              <a:rPr lang="ru-RU" sz="2800" dirty="0"/>
              <a:t>К таким подшипникам </a:t>
            </a:r>
            <a:r>
              <a:rPr lang="ru-RU" sz="2800" dirty="0" smtClean="0"/>
              <a:t>относятся </a:t>
            </a:r>
            <a:r>
              <a:rPr lang="ru-RU" sz="2800" dirty="0"/>
              <a:t>опоры грубых тихоходных механизмов и машин с частыми </a:t>
            </a:r>
            <a:r>
              <a:rPr lang="ru-RU" sz="2800" dirty="0" smtClean="0"/>
              <a:t>пусками</a:t>
            </a:r>
            <a:r>
              <a:rPr lang="en-US" sz="2800" dirty="0" smtClean="0"/>
              <a:t> </a:t>
            </a:r>
            <a:r>
              <a:rPr lang="ru-RU" sz="2800" dirty="0" smtClean="0"/>
              <a:t>и </a:t>
            </a:r>
            <a:r>
              <a:rPr lang="ru-RU" sz="2800" dirty="0"/>
              <a:t>остановками, работающих при неустановившемся режиме </a:t>
            </a:r>
            <a:r>
              <a:rPr lang="ru-RU" sz="2800" dirty="0" err="1"/>
              <a:t>нагружения</a:t>
            </a:r>
            <a:r>
              <a:rPr lang="ru-RU" sz="2800" dirty="0"/>
              <a:t> </a:t>
            </a:r>
            <a:r>
              <a:rPr lang="ru-RU" sz="2800" dirty="0" smtClean="0"/>
              <a:t>или</a:t>
            </a:r>
            <a:r>
              <a:rPr lang="en-US" sz="2800" dirty="0" smtClean="0"/>
              <a:t> </a:t>
            </a:r>
            <a:r>
              <a:rPr lang="ru-RU" sz="2800" dirty="0" smtClean="0"/>
              <a:t>плохих </a:t>
            </a:r>
            <a:r>
              <a:rPr lang="ru-RU" sz="2800" dirty="0"/>
              <a:t>условиях подвода смазки</a:t>
            </a:r>
            <a:r>
              <a:rPr lang="ru-RU" sz="2800" dirty="0" smtClean="0"/>
              <a:t>.</a:t>
            </a:r>
            <a:endParaRPr lang="en-US" sz="2800" dirty="0" smtClean="0"/>
          </a:p>
          <a:p>
            <a:pPr marL="0" indent="0">
              <a:buNone/>
            </a:pPr>
            <a:r>
              <a:rPr lang="ru-RU" sz="2800" dirty="0" smtClean="0"/>
              <a:t>Расчет </a:t>
            </a:r>
            <a:r>
              <a:rPr lang="ru-RU" sz="2800" dirty="0"/>
              <a:t>проводят по среднему удельному давлению, которое </a:t>
            </a:r>
            <a:r>
              <a:rPr lang="ru-RU" sz="2800" dirty="0" smtClean="0"/>
              <a:t>обеспечивает </a:t>
            </a:r>
            <a:r>
              <a:rPr lang="ru-RU" sz="2800" dirty="0"/>
              <a:t>достаточную износостойкость и предотвращение заедания.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2800" b="1" dirty="0"/>
              <a:t>Расчеты подшипников скольжения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047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19256" cy="4781128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/>
              <a:t>Расчет для жидкостного трения </a:t>
            </a:r>
            <a:r>
              <a:rPr lang="ru-RU" sz="2800" dirty="0"/>
              <a:t>производится при условии </a:t>
            </a:r>
            <a:r>
              <a:rPr lang="ru-RU" sz="2800" dirty="0" smtClean="0"/>
              <a:t>разделения </a:t>
            </a:r>
            <a:r>
              <a:rPr lang="ru-RU" sz="2800" dirty="0"/>
              <a:t>цапфы и подшипника масляной пленкой, толщина которой для </a:t>
            </a:r>
            <a:r>
              <a:rPr lang="ru-RU" sz="2800" dirty="0" smtClean="0"/>
              <a:t>заданных</a:t>
            </a:r>
            <a:r>
              <a:rPr lang="en-US" sz="2800" dirty="0" smtClean="0"/>
              <a:t> </a:t>
            </a:r>
            <a:r>
              <a:rPr lang="ru-RU" sz="2800" dirty="0" smtClean="0"/>
              <a:t>условий </a:t>
            </a:r>
            <a:r>
              <a:rPr lang="ru-RU" sz="2800" dirty="0"/>
              <a:t>работы должна быть больше суммы </a:t>
            </a:r>
            <a:r>
              <a:rPr lang="ru-RU" sz="2800" dirty="0" smtClean="0"/>
              <a:t>микронеровностей обработанных </a:t>
            </a:r>
            <a:r>
              <a:rPr lang="ru-RU" sz="2800" dirty="0"/>
              <a:t>поверхностей </a:t>
            </a:r>
            <a:r>
              <a:rPr lang="ru-RU" sz="2800" dirty="0" smtClean="0"/>
              <a:t>цапфы </a:t>
            </a:r>
            <a:r>
              <a:rPr lang="ru-RU" sz="2800" dirty="0"/>
              <a:t>и подшипника</a:t>
            </a:r>
            <a:r>
              <a:rPr lang="ru-RU" sz="2800" dirty="0" smtClean="0"/>
              <a:t>.</a:t>
            </a:r>
            <a:endParaRPr lang="en-US" sz="2800" dirty="0" smtClean="0"/>
          </a:p>
          <a:p>
            <a:pPr marL="0" indent="0">
              <a:buNone/>
            </a:pPr>
            <a:r>
              <a:rPr lang="ru-RU" sz="2800" dirty="0" smtClean="0"/>
              <a:t>Толщина масляного слоя </a:t>
            </a:r>
            <a:r>
              <a:rPr lang="ru-RU" sz="2800" dirty="0"/>
              <a:t>установившемся режиме </a:t>
            </a:r>
            <a:r>
              <a:rPr lang="ru-RU" sz="2800" dirty="0" smtClean="0"/>
              <a:t>работы:</a:t>
            </a:r>
          </a:p>
          <a:p>
            <a:pPr marL="0" indent="0">
              <a:buNone/>
            </a:pPr>
            <a:r>
              <a:rPr lang="ru-RU" sz="2000" dirty="0"/>
              <a:t>где </a:t>
            </a:r>
            <a:r>
              <a:rPr lang="ru-RU" sz="2000" i="1" dirty="0" err="1"/>
              <a:t>K</a:t>
            </a:r>
            <a:r>
              <a:rPr lang="ru-RU" sz="1400" i="1" dirty="0" err="1"/>
              <a:t>h</a:t>
            </a:r>
            <a:r>
              <a:rPr lang="ru-RU" sz="1400" i="1" dirty="0"/>
              <a:t> </a:t>
            </a:r>
            <a:r>
              <a:rPr lang="ru-RU" sz="2000" dirty="0"/>
              <a:t>– коэффициент запаса, учитывающий изгиб цапфы и неточности </a:t>
            </a:r>
            <a:r>
              <a:rPr lang="ru-RU" sz="2000" dirty="0" smtClean="0"/>
              <a:t>изготовления </a:t>
            </a:r>
            <a:r>
              <a:rPr lang="ru-RU" sz="2000" dirty="0"/>
              <a:t>и сборки, </a:t>
            </a:r>
            <a:r>
              <a:rPr lang="ru-RU" sz="2000" i="1" dirty="0" err="1"/>
              <a:t>K</a:t>
            </a:r>
            <a:r>
              <a:rPr lang="ru-RU" sz="1400" i="1" dirty="0" err="1"/>
              <a:t>h</a:t>
            </a:r>
            <a:r>
              <a:rPr lang="ru-RU" sz="2000" i="1" dirty="0"/>
              <a:t> </a:t>
            </a:r>
            <a:r>
              <a:rPr lang="ru-RU" sz="2000" dirty="0"/>
              <a:t>≥ 2; </a:t>
            </a:r>
            <a:r>
              <a:rPr lang="ru-RU" sz="2000" i="1" dirty="0"/>
              <a:t>R</a:t>
            </a:r>
            <a:r>
              <a:rPr lang="ru-RU" sz="1400" i="1" dirty="0"/>
              <a:t>z</a:t>
            </a:r>
            <a:r>
              <a:rPr lang="ru-RU" sz="1400" dirty="0"/>
              <a:t>1</a:t>
            </a:r>
            <a:r>
              <a:rPr lang="ru-RU" sz="2000" dirty="0"/>
              <a:t> и </a:t>
            </a:r>
            <a:r>
              <a:rPr lang="ru-RU" sz="2000" i="1" dirty="0"/>
              <a:t>R</a:t>
            </a:r>
            <a:r>
              <a:rPr lang="ru-RU" sz="1400" i="1" dirty="0"/>
              <a:t>z</a:t>
            </a:r>
            <a:r>
              <a:rPr lang="ru-RU" sz="1400" dirty="0"/>
              <a:t>2</a:t>
            </a:r>
            <a:r>
              <a:rPr lang="ru-RU" sz="2000" dirty="0"/>
              <a:t> – микронеровности цапфы и вкладыша.</a:t>
            </a:r>
            <a:endParaRPr lang="ru-RU" sz="2000" dirty="0" smtClean="0"/>
          </a:p>
          <a:p>
            <a:pPr marL="0" indent="0">
              <a:buNone/>
            </a:pPr>
            <a:endParaRPr lang="ru-RU" sz="28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2800" b="1" dirty="0"/>
              <a:t>Расчеты подшипников скольжения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797152"/>
            <a:ext cx="25431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442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19256" cy="4781128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1. Выбирают отношение </a:t>
            </a:r>
            <a:r>
              <a:rPr lang="ru-RU" sz="2800" i="1" dirty="0"/>
              <a:t>l</a:t>
            </a:r>
            <a:r>
              <a:rPr lang="ru-RU" sz="2800" dirty="0"/>
              <a:t>/</a:t>
            </a:r>
            <a:r>
              <a:rPr lang="ru-RU" sz="2800" i="1" dirty="0"/>
              <a:t>d </a:t>
            </a:r>
            <a:r>
              <a:rPr lang="ru-RU" sz="2800" dirty="0"/>
              <a:t>= 0,5–1. Короткие подшипники (</a:t>
            </a:r>
            <a:r>
              <a:rPr lang="ru-RU" sz="2800" i="1" dirty="0"/>
              <a:t>l</a:t>
            </a:r>
            <a:r>
              <a:rPr lang="ru-RU" sz="2800" dirty="0"/>
              <a:t>/</a:t>
            </a:r>
            <a:r>
              <a:rPr lang="ru-RU" sz="2800" i="1" dirty="0"/>
              <a:t>d </a:t>
            </a:r>
            <a:r>
              <a:rPr lang="ru-RU" sz="2800" dirty="0"/>
              <a:t>&lt; </a:t>
            </a:r>
            <a:r>
              <a:rPr lang="ru-RU" sz="2800" dirty="0" smtClean="0"/>
              <a:t>0,4) обладают </a:t>
            </a:r>
            <a:r>
              <a:rPr lang="ru-RU" sz="2800" dirty="0"/>
              <a:t>малой грузоподъемностью. Длинные подшипники (</a:t>
            </a:r>
            <a:r>
              <a:rPr lang="ru-RU" sz="2800" i="1" dirty="0"/>
              <a:t>l</a:t>
            </a:r>
            <a:r>
              <a:rPr lang="ru-RU" sz="2800" dirty="0"/>
              <a:t>/</a:t>
            </a:r>
            <a:r>
              <a:rPr lang="ru-RU" sz="2800" i="1" dirty="0"/>
              <a:t>d </a:t>
            </a:r>
            <a:r>
              <a:rPr lang="ru-RU" sz="2800" dirty="0"/>
              <a:t>&gt; 1) </a:t>
            </a:r>
            <a:r>
              <a:rPr lang="ru-RU" sz="2800" dirty="0" smtClean="0"/>
              <a:t>требуют повышенной </a:t>
            </a:r>
            <a:r>
              <a:rPr lang="ru-RU" sz="2800" dirty="0"/>
              <a:t>точности и жестких валов.</a:t>
            </a:r>
          </a:p>
          <a:p>
            <a:pPr marL="0" indent="0">
              <a:buNone/>
            </a:pPr>
            <a:r>
              <a:rPr lang="ru-RU" sz="2800" dirty="0"/>
              <a:t>При выборе </a:t>
            </a:r>
            <a:r>
              <a:rPr lang="ru-RU" sz="2800" i="1" dirty="0"/>
              <a:t>l</a:t>
            </a:r>
            <a:r>
              <a:rPr lang="ru-RU" sz="2800" dirty="0"/>
              <a:t>/</a:t>
            </a:r>
            <a:r>
              <a:rPr lang="ru-RU" sz="2800" i="1" dirty="0"/>
              <a:t>d </a:t>
            </a:r>
            <a:r>
              <a:rPr lang="ru-RU" sz="2800" dirty="0"/>
              <a:t>учитывают также габариты, массу, перекосы валов и </a:t>
            </a:r>
            <a:r>
              <a:rPr lang="ru-RU" sz="2800" dirty="0" smtClean="0"/>
              <a:t>др. </a:t>
            </a:r>
          </a:p>
          <a:p>
            <a:pPr marL="0" indent="0">
              <a:buNone/>
            </a:pPr>
            <a:r>
              <a:rPr lang="ru-RU" sz="2800" dirty="0" smtClean="0"/>
              <a:t>При </a:t>
            </a:r>
            <a:r>
              <a:rPr lang="ru-RU" sz="2800" dirty="0"/>
              <a:t>этом используют зависимости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2800" b="1" dirty="0"/>
              <a:t>Расчеты подшипников скольжения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788" y="4941168"/>
            <a:ext cx="28098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521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19256" cy="4781128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2. Вычисляют среднее значение относительного зазора</a:t>
            </a:r>
            <a:r>
              <a:rPr lang="ru-RU" sz="2800" dirty="0" smtClean="0"/>
              <a:t>: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где </a:t>
            </a:r>
            <a:r>
              <a:rPr lang="ru-RU" sz="2800" i="1" dirty="0"/>
              <a:t>v </a:t>
            </a:r>
            <a:r>
              <a:rPr lang="ru-RU" sz="2800" dirty="0"/>
              <a:t>– окружная скорость цапфы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r>
              <a:rPr lang="ru-RU" sz="2800" dirty="0"/>
              <a:t>3. Выбирают сорт масла. В подшипниках общего назначения </a:t>
            </a:r>
            <a:r>
              <a:rPr lang="ru-RU" sz="2800" dirty="0" smtClean="0"/>
              <a:t>рекомендуют </a:t>
            </a:r>
            <a:r>
              <a:rPr lang="ru-RU" sz="2800" dirty="0"/>
              <a:t>масла индустриальные 45, 30, 20 и турбинное 25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r>
              <a:rPr lang="ru-RU" sz="2800" dirty="0"/>
              <a:t>4. Подсчитывают коэффициент </a:t>
            </a:r>
            <a:r>
              <a:rPr lang="ru-RU" sz="2800" dirty="0" err="1"/>
              <a:t>нагруженности</a:t>
            </a:r>
            <a:r>
              <a:rPr lang="ru-RU" sz="2800" dirty="0"/>
              <a:t> подшипника по формуле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2800" b="1" dirty="0"/>
              <a:t>Расчеты подшипников скольжения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492896"/>
            <a:ext cx="2381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805264"/>
            <a:ext cx="362902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830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19256" cy="5141168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5. Определяют минимальный слой масла</a:t>
            </a:r>
            <a:r>
              <a:rPr lang="ru-RU" sz="2800" dirty="0" smtClean="0"/>
              <a:t>: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1800" i="1" dirty="0"/>
              <a:t>Относительный эксцентриситет</a:t>
            </a:r>
            <a:r>
              <a:rPr lang="ru-RU" sz="1800" dirty="0"/>
              <a:t> </a:t>
            </a:r>
            <a:r>
              <a:rPr lang="el-GR" sz="1800" dirty="0" smtClean="0"/>
              <a:t>χ</a:t>
            </a:r>
            <a:r>
              <a:rPr lang="ru-RU" sz="1800" dirty="0" smtClean="0"/>
              <a:t> определяет </a:t>
            </a:r>
            <a:r>
              <a:rPr lang="ru-RU" sz="1800" dirty="0"/>
              <a:t>положение цапфы в подшипнике при режиме жидкостного трения. </a:t>
            </a:r>
            <a:endParaRPr lang="ru-RU" sz="1800" dirty="0"/>
          </a:p>
          <a:p>
            <a:pPr marL="0" indent="0">
              <a:buNone/>
            </a:pPr>
            <a:r>
              <a:rPr lang="ru-RU" sz="2800" dirty="0"/>
              <a:t>6. Выявляют критическое значение масляного слоя</a:t>
            </a:r>
            <a:r>
              <a:rPr lang="ru-RU" sz="2800" dirty="0" smtClean="0"/>
              <a:t>: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 algn="just">
              <a:buNone/>
            </a:pPr>
            <a:r>
              <a:rPr lang="ru-RU" sz="1800" dirty="0"/>
              <a:t>где </a:t>
            </a:r>
            <a:r>
              <a:rPr lang="ru-RU" sz="1800" i="1" dirty="0"/>
              <a:t>Rz</a:t>
            </a:r>
            <a:r>
              <a:rPr lang="ru-RU" sz="1800" dirty="0"/>
              <a:t>1 и </a:t>
            </a:r>
            <a:r>
              <a:rPr lang="ru-RU" sz="1800" i="1" dirty="0"/>
              <a:t>Rz</a:t>
            </a:r>
            <a:r>
              <a:rPr lang="ru-RU" sz="1800" dirty="0"/>
              <a:t>2 – шероховатости поверхности соответственно вала и </a:t>
            </a:r>
            <a:r>
              <a:rPr lang="ru-RU" sz="1800" dirty="0" smtClean="0"/>
              <a:t>вкладыша, которые </a:t>
            </a:r>
            <a:r>
              <a:rPr lang="ru-RU" sz="1800" dirty="0"/>
              <a:t>принимают по ГОСТ 278 в пределах 6,3–0,2 мкм. Рекомендуют </a:t>
            </a:r>
            <a:r>
              <a:rPr lang="ru-RU" sz="1800" dirty="0" smtClean="0"/>
              <a:t>обработать </a:t>
            </a:r>
            <a:r>
              <a:rPr lang="ru-RU" sz="1800" dirty="0"/>
              <a:t>цапфу не ниже </a:t>
            </a:r>
            <a:r>
              <a:rPr lang="ru-RU" sz="1800" i="1" dirty="0" err="1"/>
              <a:t>Rz</a:t>
            </a:r>
            <a:r>
              <a:rPr lang="ru-RU" sz="1800" i="1" dirty="0"/>
              <a:t> </a:t>
            </a:r>
            <a:r>
              <a:rPr lang="ru-RU" sz="1800" dirty="0"/>
              <a:t>= 6,3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2800" dirty="0"/>
              <a:t>7. Определяют коэффициент запаса надежности по толщине </a:t>
            </a:r>
            <a:r>
              <a:rPr lang="ru-RU" sz="2800" dirty="0" smtClean="0"/>
              <a:t>масляного слоя</a:t>
            </a:r>
            <a:r>
              <a:rPr lang="ru-RU" sz="2800" dirty="0"/>
              <a:t>: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2800" b="1" dirty="0"/>
              <a:t>Расчеты подшипников скольжения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26</a:t>
            </a:fld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060848"/>
            <a:ext cx="2438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489" y="3648075"/>
            <a:ext cx="2124075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589240"/>
            <a:ext cx="2581275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729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19256" cy="5141168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/>
              <a:t>Тепловой расчет </a:t>
            </a:r>
            <a:r>
              <a:rPr lang="ru-RU" sz="2800" dirty="0"/>
              <a:t>для быстроходных подшипников скольжения </a:t>
            </a:r>
            <a:r>
              <a:rPr lang="ru-RU" sz="2800" dirty="0" smtClean="0"/>
              <a:t>имеет решающее </a:t>
            </a:r>
            <a:r>
              <a:rPr lang="ru-RU" sz="2800" dirty="0"/>
              <a:t>значение. Тепловым расчетом окончательно устанавливаются </a:t>
            </a:r>
            <a:r>
              <a:rPr lang="ru-RU" sz="2800" dirty="0" smtClean="0"/>
              <a:t>необходимый </a:t>
            </a:r>
            <a:r>
              <a:rPr lang="ru-RU" sz="2800" dirty="0"/>
              <a:t>зазор и давление масла при условии, что температура </a:t>
            </a:r>
            <a:r>
              <a:rPr lang="ru-RU" sz="2800" dirty="0" smtClean="0"/>
              <a:t>подшипника </a:t>
            </a:r>
            <a:r>
              <a:rPr lang="ru-RU" sz="2800" dirty="0"/>
              <a:t>не превысит допустимой величины [</a:t>
            </a:r>
            <a:r>
              <a:rPr lang="ru-RU" sz="2800" i="1" dirty="0"/>
              <a:t>t</a:t>
            </a:r>
            <a:r>
              <a:rPr lang="ru-RU" sz="2800" dirty="0"/>
              <a:t>], ºC. Расчет ведется на </a:t>
            </a:r>
            <a:r>
              <a:rPr lang="ru-RU" sz="2800" dirty="0" smtClean="0"/>
              <a:t>основе теплового </a:t>
            </a:r>
            <a:r>
              <a:rPr lang="ru-RU" sz="2800" dirty="0"/>
              <a:t>баланса: тепловыделение равно теплоотдаче.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2800" b="1" dirty="0"/>
              <a:t>Расчеты подшипников скольжения</a:t>
            </a:r>
            <a:endParaRPr lang="ru-RU" sz="3200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327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2301</TotalTime>
  <Words>1594</Words>
  <Application>Microsoft Office PowerPoint</Application>
  <PresentationFormat>Экран (4:3)</PresentationFormat>
  <Paragraphs>218</Paragraphs>
  <Slides>27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Подшипники качения</vt:lpstr>
      <vt:lpstr>Классификация подшипников качения</vt:lpstr>
      <vt:lpstr>Подшипники качения</vt:lpstr>
      <vt:lpstr>Подшипники качения</vt:lpstr>
      <vt:lpstr>Подшипники качения</vt:lpstr>
      <vt:lpstr>Подшипники качения</vt:lpstr>
      <vt:lpstr>Подшипники качения</vt:lpstr>
      <vt:lpstr>Виды разрушений и критерии работоспособности подшипников качения</vt:lpstr>
      <vt:lpstr>Расчет подшипников качения на долговечность</vt:lpstr>
      <vt:lpstr>Статическая грузоподъемность подшипников качения</vt:lpstr>
      <vt:lpstr>ПОДШИПНИКИ СКОЛЬЖЕНИЯ</vt:lpstr>
      <vt:lpstr>ПОДШИПНИКИ СКОЛЬЖЕНИЯ</vt:lpstr>
      <vt:lpstr>Конструкции подшипников скольжения.</vt:lpstr>
      <vt:lpstr>Классификация подшипников скольжения</vt:lpstr>
      <vt:lpstr>Материалы, применяемые для изготовления подшипников скольжения</vt:lpstr>
      <vt:lpstr>Виды разрушений и критерии работоспособности подшипников скольжения</vt:lpstr>
      <vt:lpstr>Виды разрушений и критерии работоспособности подшипников скольжения</vt:lpstr>
      <vt:lpstr>Виды разрушений и критерии работоспособности подшипников скольжения</vt:lpstr>
      <vt:lpstr>Расчеты подшипников скольжения</vt:lpstr>
      <vt:lpstr>Расчеты подшипников скольжения</vt:lpstr>
      <vt:lpstr>Расчеты подшипников скольжения</vt:lpstr>
      <vt:lpstr>Расчеты подшипников скольжения</vt:lpstr>
      <vt:lpstr>Расчеты подшипников скольжения</vt:lpstr>
      <vt:lpstr>Расчеты подшипников скольжения</vt:lpstr>
      <vt:lpstr>Расчеты подшипников скольжения</vt:lpstr>
      <vt:lpstr>Расчеты подшипников скольжения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Томилин</dc:creator>
  <cp:lastModifiedBy>gur</cp:lastModifiedBy>
  <cp:revision>117</cp:revision>
  <dcterms:created xsi:type="dcterms:W3CDTF">2012-08-26T10:21:57Z</dcterms:created>
  <dcterms:modified xsi:type="dcterms:W3CDTF">2015-05-21T06:46:19Z</dcterms:modified>
</cp:coreProperties>
</file>