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5E7B6-6907-44D1-AF06-ECF4873AC3F8}" type="datetimeFigureOut">
              <a:rPr lang="ru-RU" smtClean="0"/>
              <a:pPr/>
              <a:t>07.05.2015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2CE01-B07F-48F6-AB7B-337C20C595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172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F75-E662-4CF8-9052-3E430DBE55DE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FB3A-6D28-43EB-96DE-45AB5C1AB948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B5A7-71A8-49AA-90A8-92B40ABCD75C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BC35-5DFE-46A8-9844-CDC0172E328A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B615C-C23C-4373-9E1C-99E445EA46BF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7F29-A7E5-4C43-A6F6-7B414764767D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AF99E-532C-471C-855F-C18192BAD0E8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6926-77E9-4CBF-BC12-4F751DC2CC29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F01E-7A3A-4731-B99B-3F3999FB2582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897B-923C-4EFF-A793-F062E3803C48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0958-22E7-43EB-B495-A8EEB1FF534E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6F067-E9C2-4998-972C-4F689D54C899}" type="datetime1">
              <a:rPr lang="ru-RU" smtClean="0"/>
              <a:pPr>
                <a:defRPr/>
              </a:pPr>
              <a:t>07.05.2015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5BE8F-992D-476B-A88A-DC68923CC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19529-8A03-4864-A9E5-77FCF07C3302}" type="datetime1">
              <a:rPr lang="ru-RU" smtClean="0"/>
              <a:pPr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2915816" y="2134597"/>
            <a:ext cx="3816772" cy="9813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Лекция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13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502749"/>
            <a:ext cx="7344816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/>
              <a:t>Валы и оси</a:t>
            </a:r>
            <a:endParaRPr lang="ru-RU" sz="36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/>
              <a:t>Валы</a:t>
            </a:r>
            <a:r>
              <a:rPr lang="ru-RU" dirty="0" smtClean="0"/>
              <a:t> – это детали, служащие для передачи вращающего момента вдоль своей оси и удержания расположенных на них других деталей (колеса, шкивы,  звездочки  и  другие  вращающиеся  детали  машин)  и  восприятия  действующих сил.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/>
              <a:t>Оси</a:t>
            </a:r>
            <a:r>
              <a:rPr lang="ru-RU" dirty="0" smtClean="0"/>
              <a:t>  –  это  детали,  которые  только  удерживают  установленные  на  них детали  и  воспринимают  действующие  на  эти  детали  силы  (ось  не  передает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полезного крутящего момента). 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ru-RU" b="1" i="1" dirty="0" smtClean="0"/>
              <a:t>Основные понятия и определения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По назначению различают: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 smtClean="0"/>
              <a:t>валы  передач</a:t>
            </a:r>
            <a:r>
              <a:rPr lang="ru-RU" sz="2000" dirty="0" smtClean="0"/>
              <a:t>,  на  которых  устанавливают  колеса,  шкивы,  звездочки, муфты,  подшипники  и  другие  детали  передач.;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 smtClean="0"/>
              <a:t>коренные  валы</a:t>
            </a:r>
            <a:r>
              <a:rPr lang="ru-RU" sz="2000" dirty="0" smtClean="0"/>
              <a:t>,  на  которых  устанавливают не только детали передач, но и рабочие органы машины (шатуны, диски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турбин и др.). 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Классификация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929066"/>
            <a:ext cx="52959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071942"/>
            <a:ext cx="25241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По форме поперечного сечения изготавливают: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 smtClean="0"/>
              <a:t>сплошные валы</a:t>
            </a:r>
            <a:r>
              <a:rPr lang="ru-RU" sz="2000" dirty="0" smtClean="0"/>
              <a:t>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 smtClean="0"/>
              <a:t>полые  валы  </a:t>
            </a:r>
            <a:r>
              <a:rPr lang="ru-RU" sz="2000" dirty="0" smtClean="0"/>
              <a:t>обеспечивают  уменьшение  веса  или  размещение  внутри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Другой детали.  В  крупносерийном  производстве  применяют  полые  сварные валы из намотанной ленты.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По форме геометрической оси выпускают: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 smtClean="0"/>
              <a:t>прямые валы</a:t>
            </a:r>
            <a:r>
              <a:rPr lang="ru-RU" sz="2000" dirty="0" smtClean="0"/>
              <a:t>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а) </a:t>
            </a:r>
            <a:r>
              <a:rPr lang="ru-RU" sz="2000" b="1" dirty="0" smtClean="0"/>
              <a:t>постоянного  диаметра</a:t>
            </a:r>
            <a:r>
              <a:rPr lang="ru-RU" sz="2000" dirty="0" smtClean="0"/>
              <a:t>.  Такие  валы  менее  трудоемки в изготовлении и создают меньшую концентрацию напряжений; 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б) </a:t>
            </a:r>
            <a:r>
              <a:rPr lang="ru-RU" sz="2000" b="1" dirty="0" smtClean="0"/>
              <a:t>ступенчатые</a:t>
            </a:r>
            <a:r>
              <a:rPr lang="ru-RU" sz="2000" dirty="0" smtClean="0"/>
              <a:t>.  Исходя  из  условия  прочности  целесообразно конструировать валы переменного сечения, приближающиеся по форме к телам равного сопротивления. Ступенчатая форма удобна для изготовления и сборки, уступы могут воспринимать большие осевые силы; 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Классификация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5786454"/>
            <a:ext cx="37052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/>
              <a:t>в) </a:t>
            </a:r>
            <a:r>
              <a:rPr lang="ru-RU" sz="1600" b="1" dirty="0" smtClean="0"/>
              <a:t>с  фланцами</a:t>
            </a:r>
            <a:r>
              <a:rPr lang="ru-RU" sz="1600" dirty="0" smtClean="0"/>
              <a:t>.  Длинные  валы  являются  составными,  соединенными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/>
              <a:t>фланцами;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/>
              <a:t>г) </a:t>
            </a:r>
            <a:r>
              <a:rPr lang="ru-RU" sz="1600" b="1" dirty="0" smtClean="0"/>
              <a:t>с нарезанными шестернями </a:t>
            </a:r>
            <a:r>
              <a:rPr lang="ru-RU" sz="1600" dirty="0" smtClean="0"/>
              <a:t>(вал-шестерня);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коленчатые  валы </a:t>
            </a:r>
            <a:r>
              <a:rPr lang="ru-RU" sz="1600" dirty="0" smtClean="0"/>
              <a:t> в  кривошипно-шатунных  передачах  служат     для     преобразования     вращательного     движения     в     возвратно-поступательное или наоборот;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гибкие  валы </a:t>
            </a:r>
            <a:r>
              <a:rPr lang="ru-RU" sz="1600" dirty="0" smtClean="0"/>
              <a:t>,  представляющие  собой  многозаходные  витые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/>
              <a:t>из проволок пружины кручения, применяют для передачи момента между узлами машин, меняющими свое относительное положение в работе (переносной инструмент, тахометр, зубоврачебные бормашины и т. п.). 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Классификация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143248"/>
            <a:ext cx="4624386" cy="1447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5500702"/>
            <a:ext cx="3500462" cy="12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/>
              <a:t>По внешнему очертанию поперечного сечения валы бывают: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гладкие;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шпоночные;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шлицевые;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профильные;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эксцентриковые.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/>
              <a:t>По  относительной  скорости  вращения  и  по  расположению  в  узле  (редукторе) производят валы: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быстроходные и входные (ведущие) (поз. 1);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среднескоростные и промежуточные (поз. 2);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тихоходные и выходные (ведомые) (поз. 3). 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Классификация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786190"/>
            <a:ext cx="324802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 Оси могут быть неподвижными и вращающимися вместе с насаженными на них деталями. Вращающиеся оси обеспечивают лучшие условия работы подшипников, неподвижные дешевле, но требуют встройки подшипников во вращающиеся на осях детали. 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Классификация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4214818"/>
            <a:ext cx="226695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Конструкции  валов  и  осей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sz="half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1 – шпонка призматическая, 2 – шлицы, 3 – цапфа, 4 – пята, 5 – цилиндрическая поверхность, 6 – коническая поверхность, 7 – уступ, 8 – </a:t>
            </a:r>
            <a:r>
              <a:rPr lang="ru-RU" sz="2400" dirty="0" err="1" smtClean="0"/>
              <a:t>заплечик</a:t>
            </a:r>
            <a:r>
              <a:rPr lang="ru-RU" sz="2400" dirty="0" smtClean="0"/>
              <a:t>, 9 – канавка под стопорное кольцо, 10 – резьбовой участок, 11 – галтель, 12 – канавка, 13 – фаска,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14 – центровое отверстие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071622"/>
            <a:ext cx="4038600" cy="3583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/>
              <a:t>Предварительные  расчеты.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где Т – крутящий момент, возникающий в расчетном сечении вала и обычно численно равный передаваемому вращающему моменту;  [</a:t>
            </a:r>
            <a:r>
              <a:rPr lang="el-GR" sz="1400" dirty="0" smtClean="0"/>
              <a:t>τ</a:t>
            </a:r>
            <a:r>
              <a:rPr lang="ru-RU" sz="1400" dirty="0" smtClean="0"/>
              <a:t>]</a:t>
            </a:r>
            <a:r>
              <a:rPr lang="ru-RU" sz="1400" dirty="0" err="1" smtClean="0"/>
              <a:t>кр</a:t>
            </a:r>
            <a:r>
              <a:rPr lang="ru-RU" sz="1400" dirty="0" smtClean="0"/>
              <a:t> – допускаемое напряжение на кручение; для входных валов [</a:t>
            </a:r>
            <a:r>
              <a:rPr lang="el-GR" sz="1400" dirty="0" smtClean="0"/>
              <a:t>τ</a:t>
            </a:r>
            <a:r>
              <a:rPr lang="ru-RU" sz="1400" dirty="0" smtClean="0"/>
              <a:t>]</a:t>
            </a:r>
            <a:r>
              <a:rPr lang="ru-RU" sz="1400" dirty="0" err="1" smtClean="0"/>
              <a:t>кр</a:t>
            </a:r>
            <a:r>
              <a:rPr lang="ru-RU" sz="1400" dirty="0" smtClean="0"/>
              <a:t>    = 10–13 МПа, для промежуточных – [</a:t>
            </a:r>
            <a:r>
              <a:rPr lang="el-GR" sz="1400" dirty="0" smtClean="0"/>
              <a:t>τ</a:t>
            </a:r>
            <a:r>
              <a:rPr lang="ru-RU" sz="1400" dirty="0" smtClean="0"/>
              <a:t>]</a:t>
            </a:r>
            <a:r>
              <a:rPr lang="ru-RU" sz="1400" dirty="0" err="1" smtClean="0"/>
              <a:t>кр</a:t>
            </a:r>
            <a:r>
              <a:rPr lang="ru-RU" sz="1400" dirty="0" smtClean="0"/>
              <a:t> = 10–20 МПа, для выходных – [</a:t>
            </a:r>
            <a:r>
              <a:rPr lang="el-GR" sz="1400" dirty="0" smtClean="0"/>
              <a:t>τ</a:t>
            </a:r>
            <a:r>
              <a:rPr lang="ru-RU" sz="1400" dirty="0" smtClean="0"/>
              <a:t>]</a:t>
            </a:r>
            <a:r>
              <a:rPr lang="ru-RU" sz="1400" dirty="0" err="1" smtClean="0"/>
              <a:t>кр</a:t>
            </a:r>
            <a:r>
              <a:rPr lang="ru-RU" sz="1400" dirty="0" smtClean="0"/>
              <a:t>   = 25–35 МПа.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					 (</a:t>
            </a:r>
            <a:r>
              <a:rPr lang="el-GR" sz="1400" dirty="0" smtClean="0"/>
              <a:t>α</a:t>
            </a:r>
            <a:r>
              <a:rPr lang="ru-RU" sz="1400" dirty="0" smtClean="0"/>
              <a:t> </a:t>
            </a:r>
            <a:r>
              <a:rPr lang="ru-RU" sz="1050" dirty="0" err="1" smtClean="0"/>
              <a:t>wi</a:t>
            </a:r>
            <a:r>
              <a:rPr lang="ru-RU" sz="1400" dirty="0" smtClean="0"/>
              <a:t>  – межосевое расстояние </a:t>
            </a:r>
            <a:r>
              <a:rPr lang="ru-RU" sz="1400" dirty="0" err="1" smtClean="0"/>
              <a:t>i-й</a:t>
            </a:r>
            <a:r>
              <a:rPr lang="ru-RU" sz="1400" dirty="0" smtClean="0"/>
              <a:t> ступени)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					где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 Расчеты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143116"/>
            <a:ext cx="13811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857628"/>
            <a:ext cx="11906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4214818"/>
            <a:ext cx="13906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4500570"/>
            <a:ext cx="170497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5286388"/>
            <a:ext cx="17430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5572140"/>
            <a:ext cx="7334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 smtClean="0"/>
              <a:t>Расчет  на  выносливость</a:t>
            </a:r>
            <a:endParaRPr lang="en-US" sz="2000" b="1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000" b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	</a:t>
            </a:r>
            <a:r>
              <a:rPr lang="en-US" sz="4000" b="1" dirty="0" smtClean="0"/>
              <a:t>D</a:t>
            </a:r>
            <a:r>
              <a:rPr lang="ru-RU" sz="2000" b="1" dirty="0" smtClean="0"/>
              <a:t>оп</a:t>
            </a:r>
            <a:r>
              <a:rPr lang="en-US" sz="2400" b="1" dirty="0" smtClean="0"/>
              <a:t>=</a:t>
            </a:r>
          </a:p>
          <a:p>
            <a:pPr marL="0" indent="0">
              <a:buNone/>
            </a:pPr>
            <a:r>
              <a:rPr lang="ru-RU" sz="1600" dirty="0" smtClean="0"/>
              <a:t>где </a:t>
            </a:r>
            <a:r>
              <a:rPr lang="ru-RU" sz="1600" i="1" dirty="0" err="1"/>
              <a:t>K</a:t>
            </a:r>
            <a:r>
              <a:rPr lang="ru-RU" sz="1600" dirty="0" err="1"/>
              <a:t>σ</a:t>
            </a:r>
            <a:r>
              <a:rPr lang="ru-RU" sz="1600" dirty="0"/>
              <a:t> – эффективный коэффициент концентрации напряжений в данном </a:t>
            </a:r>
            <a:r>
              <a:rPr lang="ru-RU" sz="1600" dirty="0" smtClean="0"/>
              <a:t>сечении</a:t>
            </a:r>
            <a:r>
              <a:rPr lang="ru-RU" sz="1600" dirty="0"/>
              <a:t>; </a:t>
            </a:r>
            <a:r>
              <a:rPr lang="ru-RU" sz="1600" i="1" dirty="0"/>
              <a:t>W </a:t>
            </a:r>
            <a:r>
              <a:rPr lang="ru-RU" sz="1600" dirty="0"/>
              <a:t>– осевой момент сопротивления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 marL="0" indent="0">
              <a:buNone/>
            </a:pPr>
            <a:r>
              <a:rPr lang="ru-RU" sz="1600" dirty="0"/>
              <a:t>Для опасных сечений валов определяют запасы выносливости</a:t>
            </a:r>
            <a:r>
              <a:rPr lang="ru-RU" sz="1600" dirty="0" smtClean="0"/>
              <a:t>:</a:t>
            </a:r>
            <a:endParaRPr lang="en-US" sz="1600" dirty="0" smtClean="0"/>
          </a:p>
          <a:p>
            <a:pPr marL="0" indent="0">
              <a:buNone/>
            </a:pPr>
            <a:r>
              <a:rPr lang="ru-RU" sz="1600" dirty="0"/>
              <a:t>по нормальным </a:t>
            </a:r>
            <a:r>
              <a:rPr lang="ru-RU" sz="1600" dirty="0" smtClean="0"/>
              <a:t>напряжениям</a:t>
            </a:r>
            <a:r>
              <a:rPr lang="en-US" sz="1600" dirty="0" smtClean="0"/>
              <a:t> </a:t>
            </a:r>
            <a:endParaRPr lang="ru-RU" sz="1600" b="1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 Расчеты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04864"/>
            <a:ext cx="204787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581128"/>
            <a:ext cx="28194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по касательным </a:t>
            </a:r>
            <a:r>
              <a:rPr lang="ru-RU" sz="1600" dirty="0" smtClean="0"/>
              <a:t>напряжениям</a:t>
            </a:r>
            <a:endParaRPr lang="en-US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buNone/>
            </a:pPr>
            <a:r>
              <a:rPr lang="ru-RU" sz="1600" dirty="0"/>
              <a:t>г</a:t>
            </a:r>
            <a:r>
              <a:rPr lang="ru-RU" sz="1600" dirty="0" smtClean="0"/>
              <a:t>де</a:t>
            </a:r>
            <a:r>
              <a:rPr lang="en-US" sz="1600" dirty="0" smtClean="0"/>
              <a:t>                      </a:t>
            </a:r>
            <a:r>
              <a:rPr lang="ru-RU" sz="1600" dirty="0"/>
              <a:t>– пределы выносливости при изгибе и кручении с </a:t>
            </a:r>
            <a:r>
              <a:rPr lang="ru-RU" sz="1600" dirty="0" smtClean="0"/>
              <a:t>симметричным</a:t>
            </a:r>
            <a:r>
              <a:rPr lang="en-US" sz="1600" dirty="0" smtClean="0"/>
              <a:t> </a:t>
            </a:r>
            <a:r>
              <a:rPr lang="ru-RU" sz="1600" dirty="0" smtClean="0"/>
              <a:t>циклом </a:t>
            </a:r>
            <a:r>
              <a:rPr lang="ru-RU" sz="1600" dirty="0" err="1"/>
              <a:t>нагружения</a:t>
            </a:r>
            <a:r>
              <a:rPr lang="ru-RU" sz="1600" dirty="0" smtClean="0"/>
              <a:t>;</a:t>
            </a:r>
          </a:p>
          <a:p>
            <a:pPr marL="0" indent="0">
              <a:buNone/>
            </a:pPr>
            <a:r>
              <a:rPr lang="ru-RU" sz="1600" dirty="0" smtClean="0"/>
              <a:t>	– </a:t>
            </a:r>
            <a:r>
              <a:rPr lang="ru-RU" sz="1600" dirty="0"/>
              <a:t>эффективные приведенные </a:t>
            </a:r>
            <a:r>
              <a:rPr lang="ru-RU" sz="1600" dirty="0" smtClean="0"/>
              <a:t>коэффициенты концентрации </a:t>
            </a:r>
            <a:r>
              <a:rPr lang="ru-RU" sz="1600" dirty="0"/>
              <a:t>напряжений при изгибе и кручении</a:t>
            </a:r>
            <a:r>
              <a:rPr lang="ru-RU" sz="1600" dirty="0" smtClean="0"/>
              <a:t>;</a:t>
            </a:r>
          </a:p>
          <a:p>
            <a:pPr marL="0" indent="0">
              <a:buNone/>
            </a:pPr>
            <a:r>
              <a:rPr lang="ru-RU" sz="1600" dirty="0"/>
              <a:t>	</a:t>
            </a:r>
            <a:r>
              <a:rPr lang="ru-RU" sz="1600" dirty="0" smtClean="0"/>
              <a:t>– </a:t>
            </a:r>
            <a:r>
              <a:rPr lang="ru-RU" sz="1600" dirty="0"/>
              <a:t>коэффициенты, </a:t>
            </a:r>
            <a:r>
              <a:rPr lang="ru-RU" sz="1600" dirty="0" smtClean="0"/>
              <a:t>учитывающие абсолютные </a:t>
            </a:r>
            <a:r>
              <a:rPr lang="ru-RU" sz="1600" dirty="0"/>
              <a:t>размеры поперечного сечения при изгибе и кручении</a:t>
            </a:r>
            <a:r>
              <a:rPr lang="ru-RU" sz="1600" dirty="0" smtClean="0"/>
              <a:t>;</a:t>
            </a:r>
          </a:p>
          <a:p>
            <a:pPr marL="0" indent="0">
              <a:buNone/>
            </a:pPr>
            <a:r>
              <a:rPr lang="en-US" sz="1600" i="1" dirty="0" err="1"/>
              <a:t>k</a:t>
            </a:r>
            <a:r>
              <a:rPr lang="en-US" sz="1100" i="1" dirty="0" err="1"/>
              <a:t>F</a:t>
            </a:r>
            <a:r>
              <a:rPr lang="en-US" sz="1600" i="1" dirty="0"/>
              <a:t> </a:t>
            </a:r>
            <a:r>
              <a:rPr lang="en-US" sz="1600" dirty="0"/>
              <a:t>– </a:t>
            </a:r>
            <a:r>
              <a:rPr lang="ru-RU" sz="1600" dirty="0" smtClean="0"/>
              <a:t>коэффициент </a:t>
            </a:r>
            <a:r>
              <a:rPr lang="ru-RU" sz="1600" dirty="0"/>
              <a:t>влияния шероховатости поверхности; </a:t>
            </a:r>
            <a:r>
              <a:rPr lang="ru-RU" sz="1600" i="1" dirty="0" err="1"/>
              <a:t>k</a:t>
            </a:r>
            <a:r>
              <a:rPr lang="ru-RU" sz="1050" i="1" dirty="0" err="1"/>
              <a:t>V</a:t>
            </a:r>
            <a:r>
              <a:rPr lang="ru-RU" sz="1600" i="1" dirty="0"/>
              <a:t> </a:t>
            </a:r>
            <a:r>
              <a:rPr lang="ru-RU" sz="1600" dirty="0"/>
              <a:t>– коэффициент </a:t>
            </a:r>
            <a:r>
              <a:rPr lang="ru-RU" sz="1600" dirty="0" smtClean="0"/>
              <a:t>влияния поверхностного </a:t>
            </a:r>
            <a:r>
              <a:rPr lang="ru-RU" sz="1600" dirty="0"/>
              <a:t>упрочнения.</a:t>
            </a:r>
            <a:endParaRPr lang="ru-RU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b="1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 Расчеты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16832"/>
            <a:ext cx="2513632" cy="835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19" y="2852936"/>
            <a:ext cx="783332" cy="308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61" y="3356992"/>
            <a:ext cx="787127" cy="31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3979628"/>
            <a:ext cx="649412" cy="271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73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по касательным </a:t>
            </a:r>
            <a:r>
              <a:rPr lang="ru-RU" sz="1600" dirty="0" smtClean="0"/>
              <a:t>напряжениям</a:t>
            </a:r>
            <a:endParaRPr lang="en-US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buNone/>
            </a:pPr>
            <a:r>
              <a:rPr lang="ru-RU" sz="1600" dirty="0"/>
              <a:t>г</a:t>
            </a:r>
            <a:r>
              <a:rPr lang="ru-RU" sz="1600" dirty="0" smtClean="0"/>
              <a:t>де</a:t>
            </a:r>
            <a:r>
              <a:rPr lang="en-US" sz="1600" dirty="0" smtClean="0"/>
              <a:t>                      </a:t>
            </a:r>
            <a:r>
              <a:rPr lang="ru-RU" sz="1600" dirty="0"/>
              <a:t>– пределы выносливости при изгибе и кручении с </a:t>
            </a:r>
            <a:r>
              <a:rPr lang="ru-RU" sz="1600" dirty="0" smtClean="0"/>
              <a:t>симметричным</a:t>
            </a:r>
            <a:r>
              <a:rPr lang="en-US" sz="1600" dirty="0" smtClean="0"/>
              <a:t> </a:t>
            </a:r>
            <a:r>
              <a:rPr lang="ru-RU" sz="1600" dirty="0" smtClean="0"/>
              <a:t>циклом 	</a:t>
            </a:r>
            <a:r>
              <a:rPr lang="ru-RU" sz="1600" dirty="0" err="1" smtClean="0"/>
              <a:t>нагружения</a:t>
            </a:r>
            <a:r>
              <a:rPr lang="ru-RU" sz="1600" dirty="0" smtClean="0"/>
              <a:t>;	</a:t>
            </a:r>
          </a:p>
          <a:p>
            <a:pPr marL="0" indent="0">
              <a:buNone/>
            </a:pPr>
            <a:r>
              <a:rPr lang="ru-RU" sz="1600" dirty="0" smtClean="0"/>
              <a:t>	– </a:t>
            </a:r>
            <a:r>
              <a:rPr lang="ru-RU" sz="1600" dirty="0"/>
              <a:t>эффективные приведенные </a:t>
            </a:r>
            <a:r>
              <a:rPr lang="ru-RU" sz="1600" dirty="0" smtClean="0"/>
              <a:t>коэффициенты концентрации </a:t>
            </a:r>
            <a:r>
              <a:rPr lang="ru-RU" sz="1600" dirty="0"/>
              <a:t>напряжений при </a:t>
            </a:r>
            <a:r>
              <a:rPr lang="ru-RU" sz="1600" dirty="0" smtClean="0"/>
              <a:t>	изгибе </a:t>
            </a:r>
            <a:r>
              <a:rPr lang="ru-RU" sz="1600" dirty="0"/>
              <a:t>и </a:t>
            </a:r>
            <a:r>
              <a:rPr lang="ru-RU" sz="1600" dirty="0" smtClean="0"/>
              <a:t>кручении;</a:t>
            </a:r>
          </a:p>
          <a:p>
            <a:pPr marL="0" indent="0">
              <a:buNone/>
            </a:pPr>
            <a:r>
              <a:rPr lang="ru-RU" sz="1600" dirty="0"/>
              <a:t>	</a:t>
            </a:r>
            <a:r>
              <a:rPr lang="ru-RU" sz="1600" dirty="0" smtClean="0"/>
              <a:t>- коэффициенты чувствительности </a:t>
            </a:r>
            <a:r>
              <a:rPr lang="ru-RU" sz="1600" dirty="0"/>
              <a:t>материала к асимметрии цикла </a:t>
            </a:r>
            <a:r>
              <a:rPr lang="ru-RU" sz="1600" dirty="0" err="1"/>
              <a:t>нагружения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			</a:t>
            </a:r>
          </a:p>
          <a:p>
            <a:pPr marL="0" indent="0">
              <a:buNone/>
            </a:pPr>
            <a:r>
              <a:rPr lang="ru-RU" sz="1600" dirty="0" smtClean="0"/>
              <a:t>                                                 где      </a:t>
            </a:r>
            <a:r>
              <a:rPr lang="ru-RU" sz="1600" i="1" dirty="0" smtClean="0"/>
              <a:t>      </a:t>
            </a:r>
            <a:r>
              <a:rPr lang="ru-RU" sz="1600" dirty="0" smtClean="0"/>
              <a:t>– </a:t>
            </a:r>
            <a:r>
              <a:rPr lang="ru-RU" sz="1600" dirty="0"/>
              <a:t>коэффициенты концентрации напряжений при </a:t>
            </a:r>
            <a:r>
              <a:rPr lang="ru-RU" sz="1600" dirty="0" smtClean="0"/>
              <a:t>		          изгибе и  кручении</a:t>
            </a:r>
            <a:r>
              <a:rPr lang="ru-RU" sz="1600" dirty="0"/>
              <a:t>, связанные с конструкцией вала</a:t>
            </a:r>
            <a:r>
              <a:rPr lang="ru-RU" sz="1600" dirty="0" smtClean="0"/>
              <a:t>;                 –                   		          коэффициенты</a:t>
            </a:r>
            <a:r>
              <a:rPr lang="ru-RU" sz="1600" dirty="0"/>
              <a:t>, </a:t>
            </a:r>
            <a:r>
              <a:rPr lang="ru-RU" sz="1600" dirty="0" smtClean="0"/>
              <a:t>учитывающие абсолютные </a:t>
            </a:r>
            <a:r>
              <a:rPr lang="ru-RU" sz="1600" dirty="0"/>
              <a:t>размеры поперечного </a:t>
            </a:r>
            <a:r>
              <a:rPr lang="ru-RU" sz="1600" dirty="0" smtClean="0"/>
              <a:t>                 	                              сечения </a:t>
            </a:r>
            <a:r>
              <a:rPr lang="ru-RU" sz="1600" dirty="0"/>
              <a:t>при изгибе и кручении; </a:t>
            </a:r>
            <a:r>
              <a:rPr lang="ru-RU" sz="1600" i="1" dirty="0" err="1"/>
              <a:t>k</a:t>
            </a:r>
            <a:r>
              <a:rPr lang="ru-RU" sz="1000" i="1" dirty="0" err="1"/>
              <a:t>F</a:t>
            </a:r>
            <a:r>
              <a:rPr lang="ru-RU" sz="1600" i="1" dirty="0"/>
              <a:t> </a:t>
            </a:r>
            <a:r>
              <a:rPr lang="ru-RU" sz="1600" dirty="0"/>
              <a:t>– </a:t>
            </a:r>
            <a:r>
              <a:rPr lang="ru-RU" sz="1600" dirty="0" smtClean="0"/>
              <a:t>коэффициент </a:t>
            </a:r>
            <a:r>
              <a:rPr lang="ru-RU" sz="1600" dirty="0"/>
              <a:t>влияния </a:t>
            </a:r>
            <a:r>
              <a:rPr lang="ru-RU" sz="1600" dirty="0" smtClean="0"/>
              <a:t>              		          шероховатости </a:t>
            </a:r>
            <a:r>
              <a:rPr lang="ru-RU" sz="1600" dirty="0"/>
              <a:t>поверхности; </a:t>
            </a:r>
            <a:r>
              <a:rPr lang="ru-RU" sz="1600" i="1" dirty="0" err="1"/>
              <a:t>k</a:t>
            </a:r>
            <a:r>
              <a:rPr lang="ru-RU" sz="1000" i="1" dirty="0" err="1"/>
              <a:t>V</a:t>
            </a:r>
            <a:r>
              <a:rPr lang="ru-RU" sz="1600" i="1" dirty="0"/>
              <a:t> </a:t>
            </a:r>
            <a:r>
              <a:rPr lang="ru-RU" sz="1600" dirty="0"/>
              <a:t>– коэффициент </a:t>
            </a:r>
            <a:r>
              <a:rPr lang="ru-RU" sz="1600" dirty="0" smtClean="0"/>
              <a:t>влияния поверхностного </a:t>
            </a:r>
            <a:r>
              <a:rPr lang="ru-RU" sz="1600" dirty="0"/>
              <a:t>упрочнения.</a:t>
            </a:r>
            <a:endParaRPr lang="ru-RU" sz="16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 Расчеты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16832"/>
            <a:ext cx="2513632" cy="835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87" y="2698529"/>
            <a:ext cx="783332" cy="308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26" y="3429000"/>
            <a:ext cx="787127" cy="31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98" y="3996620"/>
            <a:ext cx="591778" cy="224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21088"/>
            <a:ext cx="2123306" cy="16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514" y="4806525"/>
            <a:ext cx="495871" cy="24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043201"/>
            <a:ext cx="616074" cy="30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20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Общий запас выносливости для </a:t>
            </a:r>
            <a:r>
              <a:rPr lang="ru-RU" sz="1600" dirty="0" smtClean="0"/>
              <a:t>валов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/>
              <a:t>Расчет на статическую </a:t>
            </a:r>
            <a:r>
              <a:rPr lang="ru-RU" sz="1600" b="1" dirty="0" smtClean="0"/>
              <a:t>прочность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/>
              <a:t>	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/>
              <a:t>	</a:t>
            </a:r>
            <a:r>
              <a:rPr lang="ru-RU" sz="1600" b="1" dirty="0" smtClean="0"/>
              <a:t>	      </a:t>
            </a:r>
            <a:r>
              <a:rPr lang="en-US" b="1" dirty="0" smtClean="0"/>
              <a:t>D</a:t>
            </a:r>
            <a:r>
              <a:rPr lang="ru-RU" sz="1600" b="1" dirty="0"/>
              <a:t>оп</a:t>
            </a:r>
            <a:r>
              <a:rPr lang="en-US" sz="1800" b="1" dirty="0" smtClean="0"/>
              <a:t>=</a:t>
            </a:r>
            <a:endParaRPr lang="ru-RU" sz="1800" b="1" dirty="0" smtClean="0"/>
          </a:p>
          <a:p>
            <a:pPr marL="0" indent="0">
              <a:buNone/>
            </a:pPr>
            <a:r>
              <a:rPr lang="ru-RU" sz="1800" dirty="0"/>
              <a:t>где </a:t>
            </a:r>
            <a:r>
              <a:rPr lang="ru-RU" sz="1800" i="1" dirty="0" err="1"/>
              <a:t>M</a:t>
            </a:r>
            <a:r>
              <a:rPr lang="ru-RU" sz="1200" dirty="0" err="1"/>
              <a:t>max</a:t>
            </a:r>
            <a:r>
              <a:rPr lang="ru-RU" sz="1800" dirty="0"/>
              <a:t> , </a:t>
            </a:r>
            <a:r>
              <a:rPr lang="ru-RU" sz="1800" i="1" dirty="0" err="1"/>
              <a:t>T</a:t>
            </a:r>
            <a:r>
              <a:rPr lang="ru-RU" sz="1200" dirty="0" err="1"/>
              <a:t>max</a:t>
            </a:r>
            <a:r>
              <a:rPr lang="ru-RU" sz="1800" dirty="0"/>
              <a:t> – изгибающий и крутящий моменты в сечении от наибольших</a:t>
            </a:r>
          </a:p>
          <a:p>
            <a:pPr marL="0" indent="0">
              <a:buNone/>
            </a:pPr>
            <a:r>
              <a:rPr lang="ru-RU" sz="1800" dirty="0"/>
              <a:t>кратковременных нагрузок.</a:t>
            </a:r>
            <a:endParaRPr lang="en-US" sz="1800" b="1" dirty="0"/>
          </a:p>
          <a:p>
            <a:pPr marL="0" indent="0">
              <a:buNone/>
            </a:pPr>
            <a:r>
              <a:rPr lang="ru-RU" sz="1600" b="1" dirty="0"/>
              <a:t>Частные коэффициенты запаса прочности:</a:t>
            </a:r>
          </a:p>
          <a:p>
            <a:r>
              <a:rPr lang="ru-RU" sz="1600" dirty="0"/>
              <a:t>по нормальным </a:t>
            </a:r>
            <a:r>
              <a:rPr lang="ru-RU" sz="1600" dirty="0" smtClean="0"/>
              <a:t>напряжениям </a:t>
            </a:r>
          </a:p>
          <a:p>
            <a:endParaRPr lang="ru-RU" sz="1600" dirty="0"/>
          </a:p>
          <a:p>
            <a:r>
              <a:rPr lang="ru-RU" sz="1600" dirty="0"/>
              <a:t>по касательным напряжениям</a:t>
            </a:r>
            <a:endParaRPr lang="ru-RU" sz="16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 Расчеты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88840"/>
            <a:ext cx="2475533" cy="80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68960"/>
            <a:ext cx="200025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37" y="5013176"/>
            <a:ext cx="1227386" cy="587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290" y="5603613"/>
            <a:ext cx="1038679" cy="568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5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/>
              <a:t>Расчет на </a:t>
            </a:r>
            <a:r>
              <a:rPr lang="ru-RU" sz="1600" b="1" dirty="0" smtClean="0"/>
              <a:t>жесткость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b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b="1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b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b="1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b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b="1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b="1" dirty="0"/>
          </a:p>
          <a:p>
            <a:pPr marL="0" indent="0">
              <a:buNone/>
            </a:pPr>
            <a:r>
              <a:rPr lang="ru-RU" sz="1600" dirty="0"/>
              <a:t>Задача расчета на крутильную жесткость (для гладкого вала) </a:t>
            </a:r>
            <a:r>
              <a:rPr lang="ru-RU" sz="1600" dirty="0" smtClean="0"/>
              <a:t>сводится к </a:t>
            </a:r>
            <a:r>
              <a:rPr lang="ru-RU" sz="1600" dirty="0"/>
              <a:t>определению угла закручивания:</a:t>
            </a:r>
            <a:endParaRPr lang="ru-RU" sz="1600" b="1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dirty="0"/>
              <a:t>где </a:t>
            </a:r>
            <a:r>
              <a:rPr lang="ru-RU" sz="1600" i="1" dirty="0"/>
              <a:t>Т </a:t>
            </a:r>
            <a:r>
              <a:rPr lang="ru-RU" sz="1600" dirty="0"/>
              <a:t>– крутящий момент на валу; </a:t>
            </a:r>
            <a:r>
              <a:rPr lang="ru-RU" sz="1600" i="1" dirty="0"/>
              <a:t>l </a:t>
            </a:r>
            <a:r>
              <a:rPr lang="ru-RU" sz="1600" dirty="0"/>
              <a:t>– длина свободного участка </a:t>
            </a:r>
            <a:r>
              <a:rPr lang="ru-RU" sz="1600" dirty="0" smtClean="0"/>
              <a:t>вала; </a:t>
            </a:r>
            <a:r>
              <a:rPr lang="ru-RU" sz="1600" i="1" dirty="0" smtClean="0"/>
              <a:t>G </a:t>
            </a:r>
            <a:r>
              <a:rPr lang="ru-RU" sz="1600" dirty="0"/>
              <a:t>– модуль упругости второго рода (сдвига); </a:t>
            </a:r>
            <a:r>
              <a:rPr lang="ru-RU" sz="1600" i="1" dirty="0" err="1"/>
              <a:t>J</a:t>
            </a:r>
            <a:r>
              <a:rPr lang="ru-RU" sz="1600" dirty="0" err="1"/>
              <a:t>ρ</a:t>
            </a:r>
            <a:r>
              <a:rPr lang="ru-RU" sz="1600" dirty="0"/>
              <a:t> – полярный момент </a:t>
            </a:r>
            <a:r>
              <a:rPr lang="ru-RU" sz="1600" dirty="0" err="1" smtClean="0"/>
              <a:t>инер</a:t>
            </a:r>
            <a:r>
              <a:rPr lang="ru-RU" sz="1600" dirty="0" smtClean="0"/>
              <a:t> </a:t>
            </a:r>
            <a:r>
              <a:rPr lang="ru-RU" sz="1600" dirty="0" err="1" smtClean="0"/>
              <a:t>ции</a:t>
            </a:r>
            <a:r>
              <a:rPr lang="ru-RU" sz="1600" dirty="0" smtClean="0"/>
              <a:t> </a:t>
            </a:r>
            <a:r>
              <a:rPr lang="ru-RU" sz="1600" dirty="0"/>
              <a:t>сечения вала; [ϕ] – максимально допустимый угол закручивания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r>
              <a:rPr lang="ru-RU" sz="1600" b="1" dirty="0"/>
              <a:t>Расчет валов на </a:t>
            </a:r>
            <a:r>
              <a:rPr lang="ru-RU" sz="1600" b="1" dirty="0" smtClean="0"/>
              <a:t>колебания</a:t>
            </a:r>
          </a:p>
          <a:p>
            <a:pPr marL="0" indent="0">
              <a:buNone/>
            </a:pPr>
            <a:r>
              <a:rPr lang="ru-RU" sz="1600" dirty="0"/>
              <a:t>где </a:t>
            </a:r>
            <a:r>
              <a:rPr lang="ru-RU" sz="1600" i="1" dirty="0"/>
              <a:t>f </a:t>
            </a:r>
            <a:r>
              <a:rPr lang="ru-RU" sz="1600" dirty="0"/>
              <a:t>– частота поперечных колебаний, Гц.</a:t>
            </a:r>
            <a:endParaRPr lang="ru-RU" sz="16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i="1" dirty="0" smtClean="0"/>
              <a:t> Расчеты валов и осей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41" y="1988840"/>
            <a:ext cx="4389686" cy="181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365104"/>
            <a:ext cx="1801168" cy="77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805264"/>
            <a:ext cx="1289869" cy="492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61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2915816" y="2134597"/>
            <a:ext cx="3816772" cy="9813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Лекция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13,5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502749"/>
            <a:ext cx="7344816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/>
              <a:t>Муфты</a:t>
            </a:r>
            <a:endParaRPr lang="ru-RU" sz="36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7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Муфты предназначены для передачи </a:t>
            </a:r>
            <a:r>
              <a:rPr lang="ru-RU" dirty="0" smtClean="0"/>
              <a:t>механической </a:t>
            </a:r>
            <a:r>
              <a:rPr lang="ru-RU" dirty="0"/>
              <a:t>энергии – </a:t>
            </a:r>
            <a:r>
              <a:rPr lang="ru-RU" dirty="0" smtClean="0"/>
              <a:t>крутящего </a:t>
            </a:r>
            <a:r>
              <a:rPr lang="ru-RU" dirty="0"/>
              <a:t>момента между </a:t>
            </a:r>
            <a:r>
              <a:rPr lang="ru-RU" dirty="0" smtClean="0"/>
              <a:t>двумя </a:t>
            </a:r>
            <a:r>
              <a:rPr lang="ru-RU" dirty="0"/>
              <a:t>соединенными валами. </a:t>
            </a: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ru-RU" b="1" i="1" dirty="0" smtClean="0"/>
              <a:t>Основные понятия и определения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140968"/>
            <a:ext cx="3590356" cy="276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5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Классификация муфт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8013545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83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2025</TotalTime>
  <Words>722</Words>
  <Application>Microsoft Office PowerPoint</Application>
  <PresentationFormat>Экран (4:3)</PresentationFormat>
  <Paragraphs>141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Основные понятия и определения</vt:lpstr>
      <vt:lpstr>Классификация валов и осей</vt:lpstr>
      <vt:lpstr>Классификация валов и осей</vt:lpstr>
      <vt:lpstr>Классификация валов и осей</vt:lpstr>
      <vt:lpstr>Классификация валов и осей</vt:lpstr>
      <vt:lpstr>Классификация валов и осей</vt:lpstr>
      <vt:lpstr>Конструкции  валов  и  осей</vt:lpstr>
      <vt:lpstr> Расчеты валов и осей</vt:lpstr>
      <vt:lpstr> Расчеты валов и осей</vt:lpstr>
      <vt:lpstr> Расчеты валов и осей</vt:lpstr>
      <vt:lpstr> Расчеты валов и осей</vt:lpstr>
      <vt:lpstr> Расчеты валов и осей</vt:lpstr>
      <vt:lpstr> Расчеты валов и осей</vt:lpstr>
      <vt:lpstr>Презентация PowerPoint</vt:lpstr>
      <vt:lpstr>Основные понятия и определения</vt:lpstr>
      <vt:lpstr>Классификация муфт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Томилин</dc:creator>
  <cp:lastModifiedBy>gur</cp:lastModifiedBy>
  <cp:revision>92</cp:revision>
  <dcterms:created xsi:type="dcterms:W3CDTF">2012-08-26T10:21:57Z</dcterms:created>
  <dcterms:modified xsi:type="dcterms:W3CDTF">2015-05-07T09:17:52Z</dcterms:modified>
</cp:coreProperties>
</file>