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8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3" r:id="rId20"/>
    <p:sldId id="292" r:id="rId21"/>
    <p:sldId id="294" r:id="rId22"/>
    <p:sldId id="295" r:id="rId23"/>
    <p:sldId id="296" r:id="rId24"/>
    <p:sldId id="297" r:id="rId25"/>
    <p:sldId id="29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58" autoAdjust="0"/>
  </p:normalViewPr>
  <p:slideViewPr>
    <p:cSldViewPr>
      <p:cViewPr>
        <p:scale>
          <a:sx n="70" d="100"/>
          <a:sy n="70" d="100"/>
        </p:scale>
        <p:origin x="-2814" y="-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5E7B6-6907-44D1-AF06-ECF4873AC3F8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2CE01-B07F-48F6-AB7B-337C20C595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172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F75-E662-4CF8-9052-3E430DBE55DE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FB3A-6D28-43EB-96DE-45AB5C1AB948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B5A7-71A8-49AA-90A8-92B40ABCD75C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BC35-5DFE-46A8-9844-CDC0172E328A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B615C-C23C-4373-9E1C-99E445EA46BF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7F29-A7E5-4C43-A6F6-7B414764767D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AF99E-532C-471C-855F-C18192BAD0E8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6926-77E9-4CBF-BC12-4F751DC2CC29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F01E-7A3A-4731-B99B-3F3999FB2582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8897B-923C-4EFF-A793-F062E3803C48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0958-22E7-43EB-B495-A8EEB1FF534E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19529-8A03-4864-A9E5-77FCF07C3302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2915816" y="2134597"/>
            <a:ext cx="3816772" cy="9813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Лекция </a:t>
            </a:r>
            <a:r>
              <a:rPr lang="en-US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17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3502749"/>
            <a:ext cx="7344816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НЕРАЗЪЕМНЫЕ СОЕДИНЕНИЯ</a:t>
            </a:r>
            <a:endParaRPr lang="ru-RU" sz="36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/>
              <a:t>Сварным соединением </a:t>
            </a:r>
            <a:r>
              <a:rPr lang="ru-RU" sz="3600" dirty="0"/>
              <a:t>называется неразъемное соединение, </a:t>
            </a:r>
            <a:r>
              <a:rPr lang="ru-RU" sz="3600" dirty="0" smtClean="0"/>
              <a:t>состоящее</a:t>
            </a:r>
            <a:r>
              <a:rPr lang="en-US" sz="3600" dirty="0" smtClean="0"/>
              <a:t> </a:t>
            </a:r>
            <a:r>
              <a:rPr lang="ru-RU" sz="3600" dirty="0" smtClean="0"/>
              <a:t>из </a:t>
            </a:r>
            <a:r>
              <a:rPr lang="ru-RU" sz="3600" dirty="0"/>
              <a:t>двух деталей и соединяющего их сварного шва</a:t>
            </a:r>
            <a:r>
              <a:rPr lang="ru-RU" sz="3600" dirty="0" smtClean="0"/>
              <a:t>.</a:t>
            </a:r>
            <a:endParaRPr lang="en-US" sz="3600" dirty="0" smtClean="0"/>
          </a:p>
          <a:p>
            <a:pPr marL="0" indent="0">
              <a:buNone/>
            </a:pPr>
            <a:r>
              <a:rPr lang="ru-RU" sz="3600" dirty="0"/>
              <a:t>По взаимному расположению </a:t>
            </a:r>
            <a:r>
              <a:rPr lang="ru-RU" sz="3600" dirty="0" smtClean="0"/>
              <a:t>сварные</a:t>
            </a:r>
            <a:r>
              <a:rPr lang="en-US" sz="3600" dirty="0" smtClean="0"/>
              <a:t> </a:t>
            </a:r>
            <a:r>
              <a:rPr lang="ru-RU" sz="3600" dirty="0" smtClean="0"/>
              <a:t>соединения </a:t>
            </a:r>
            <a:r>
              <a:rPr lang="ru-RU" sz="3600" dirty="0"/>
              <a:t>делятся на стыковые – условное обозначение С, </a:t>
            </a:r>
            <a:r>
              <a:rPr lang="ru-RU" sz="3600" dirty="0" err="1"/>
              <a:t>нахлесточные</a:t>
            </a:r>
            <a:r>
              <a:rPr lang="ru-RU" sz="3600" dirty="0"/>
              <a:t> </a:t>
            </a:r>
            <a:r>
              <a:rPr lang="ru-RU" sz="3600" dirty="0" smtClean="0"/>
              <a:t>–</a:t>
            </a:r>
            <a:r>
              <a:rPr lang="en-US" sz="3600" dirty="0" smtClean="0"/>
              <a:t> </a:t>
            </a:r>
            <a:r>
              <a:rPr lang="ru-RU" sz="3600" dirty="0" smtClean="0"/>
              <a:t>Н</a:t>
            </a:r>
            <a:r>
              <a:rPr lang="ru-RU" sz="3600" dirty="0"/>
              <a:t>, тавровые – Т и угловые – </a:t>
            </a:r>
            <a:r>
              <a:rPr lang="ru-RU" sz="3600" dirty="0" smtClean="0"/>
              <a:t>У. </a:t>
            </a:r>
            <a:endParaRPr lang="ru-RU" sz="36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Сварные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/>
              <a:t>Стыковые сварные соединения </a:t>
            </a:r>
            <a:r>
              <a:rPr lang="ru-RU" sz="2400" dirty="0" smtClean="0"/>
              <a:t> </a:t>
            </a:r>
            <a:r>
              <a:rPr lang="ru-RU" sz="2400" dirty="0"/>
              <a:t>– типичные сварные </a:t>
            </a:r>
            <a:r>
              <a:rPr lang="ru-RU" sz="2400" dirty="0" smtClean="0"/>
              <a:t>соединения</a:t>
            </a:r>
            <a:r>
              <a:rPr lang="ru-RU" sz="2400" dirty="0"/>
              <a:t>, в </a:t>
            </a:r>
            <a:r>
              <a:rPr lang="ru-RU" sz="2400" dirty="0" smtClean="0"/>
              <a:t>которых </a:t>
            </a:r>
            <a:r>
              <a:rPr lang="ru-RU" sz="2400" dirty="0"/>
              <a:t>торцы или кромки </a:t>
            </a:r>
            <a:r>
              <a:rPr lang="ru-RU" sz="2400" dirty="0" smtClean="0"/>
              <a:t>соединяемых </a:t>
            </a:r>
            <a:r>
              <a:rPr lang="ru-RU" sz="2400" dirty="0"/>
              <a:t>деталей </a:t>
            </a:r>
            <a:r>
              <a:rPr lang="ru-RU" sz="2400" dirty="0" smtClean="0"/>
              <a:t>располагаются </a:t>
            </a:r>
            <a:r>
              <a:rPr lang="ru-RU" sz="2400" dirty="0"/>
              <a:t>так, что поверхность одной детали </a:t>
            </a:r>
            <a:r>
              <a:rPr lang="ru-RU" sz="2400" dirty="0" smtClean="0"/>
              <a:t>является </a:t>
            </a:r>
            <a:r>
              <a:rPr lang="ru-RU" sz="2400" dirty="0"/>
              <a:t>продолжением </a:t>
            </a:r>
            <a:r>
              <a:rPr lang="ru-RU" sz="2400" dirty="0" smtClean="0"/>
              <a:t>поверхности </a:t>
            </a:r>
            <a:r>
              <a:rPr lang="ru-RU" sz="2800" dirty="0"/>
              <a:t>другой детали.</a:t>
            </a:r>
            <a:endParaRPr lang="ru-RU" sz="28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Сварные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417" y="3212976"/>
            <a:ext cx="5770612" cy="3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1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err="1"/>
              <a:t>Нахлесточные</a:t>
            </a:r>
            <a:r>
              <a:rPr lang="ru-RU" sz="2000" b="1" dirty="0"/>
              <a:t> сварные соединения </a:t>
            </a:r>
            <a:r>
              <a:rPr lang="ru-RU" sz="2000" dirty="0" smtClean="0"/>
              <a:t>широко применяют при </a:t>
            </a:r>
            <a:r>
              <a:rPr lang="ru-RU" sz="2000" dirty="0"/>
              <a:t>изготовлении различных строительных конструкций – </a:t>
            </a:r>
            <a:r>
              <a:rPr lang="ru-RU" sz="2000" dirty="0" smtClean="0"/>
              <a:t>колонн</a:t>
            </a:r>
            <a:r>
              <a:rPr lang="ru-RU" sz="2000" dirty="0"/>
              <a:t>, </a:t>
            </a:r>
            <a:r>
              <a:rPr lang="ru-RU" sz="2000" dirty="0" smtClean="0"/>
              <a:t>мачт, ферм </a:t>
            </a:r>
            <a:r>
              <a:rPr lang="ru-RU" sz="2000" dirty="0"/>
              <a:t>и др. Один элемент соединения накладывается на другой. Величина </a:t>
            </a:r>
            <a:r>
              <a:rPr lang="ru-RU" sz="2000" dirty="0" smtClean="0"/>
              <a:t>перекрытия </a:t>
            </a:r>
            <a:r>
              <a:rPr lang="ru-RU" sz="2000" dirty="0"/>
              <a:t>должна быть не менее удвоенной суммы толщин свариваемых </a:t>
            </a:r>
            <a:r>
              <a:rPr lang="ru-RU" sz="2000" dirty="0" smtClean="0"/>
              <a:t>кромок </a:t>
            </a:r>
            <a:r>
              <a:rPr lang="ru-RU" sz="2000" dirty="0"/>
              <a:t>изделия. Листы при сварке заваривают с обеих сторон, </a:t>
            </a:r>
            <a:r>
              <a:rPr lang="ru-RU" sz="2000" dirty="0" smtClean="0"/>
              <a:t>чтобы не </a:t>
            </a:r>
            <a:r>
              <a:rPr lang="ru-RU" sz="2000" dirty="0"/>
              <a:t>допустить проникновения влаги в зазор между свариваемыми листами.</a:t>
            </a:r>
            <a:endParaRPr lang="ru-RU" sz="20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Сварные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867" y="3789040"/>
            <a:ext cx="7054205" cy="289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91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Тавровые сварные соединения </a:t>
            </a:r>
            <a:r>
              <a:rPr lang="ru-RU" sz="2000" dirty="0" smtClean="0"/>
              <a:t> </a:t>
            </a:r>
            <a:r>
              <a:rPr lang="ru-RU" sz="2000" dirty="0"/>
              <a:t>– это соединения, при </a:t>
            </a:r>
            <a:r>
              <a:rPr lang="ru-RU" sz="2000" dirty="0" smtClean="0"/>
              <a:t>которых </a:t>
            </a:r>
            <a:r>
              <a:rPr lang="ru-RU" sz="2000" dirty="0"/>
              <a:t>торец одного элемента примыкает к поверхности другого элемента </a:t>
            </a:r>
            <a:r>
              <a:rPr lang="ru-RU" sz="2000" dirty="0" smtClean="0"/>
              <a:t>свариваемой </a:t>
            </a:r>
            <a:r>
              <a:rPr lang="ru-RU" sz="2000" dirty="0"/>
              <a:t>конструкции под некоторым углом (чаще всего под </a:t>
            </a:r>
            <a:r>
              <a:rPr lang="ru-RU" sz="2000" dirty="0" smtClean="0"/>
              <a:t> прямым).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Сварные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852936"/>
            <a:ext cx="5474940" cy="3516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38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Угловые сварные соединения </a:t>
            </a:r>
            <a:r>
              <a:rPr lang="ru-RU" sz="2400" dirty="0" smtClean="0"/>
              <a:t> </a:t>
            </a:r>
            <a:r>
              <a:rPr lang="ru-RU" sz="2400" dirty="0"/>
              <a:t>при малых </a:t>
            </a:r>
            <a:r>
              <a:rPr lang="ru-RU" sz="2400" dirty="0" smtClean="0"/>
              <a:t>толщинах (</a:t>
            </a:r>
            <a:r>
              <a:rPr lang="ru-RU" sz="2400" i="1" dirty="0" smtClean="0"/>
              <a:t>S </a:t>
            </a:r>
            <a:r>
              <a:rPr lang="ru-RU" sz="2400" dirty="0"/>
              <a:t>= 2–8 мм) выполняют ручной сваркой, при средних толщинах (</a:t>
            </a:r>
            <a:r>
              <a:rPr lang="ru-RU" sz="2400" i="1" dirty="0"/>
              <a:t>S </a:t>
            </a:r>
            <a:r>
              <a:rPr lang="ru-RU" sz="2400" dirty="0"/>
              <a:t>= 6–14 мм</a:t>
            </a:r>
            <a:r>
              <a:rPr lang="ru-RU" sz="2400" dirty="0" smtClean="0"/>
              <a:t>) – </a:t>
            </a:r>
            <a:r>
              <a:rPr lang="ru-RU" sz="2400" dirty="0"/>
              <a:t>полуавтоматической сваркой, при значительных толщинах (</a:t>
            </a:r>
            <a:r>
              <a:rPr lang="ru-RU" sz="2400" i="1" dirty="0"/>
              <a:t>S </a:t>
            </a:r>
            <a:r>
              <a:rPr lang="ru-RU" sz="2400" dirty="0"/>
              <a:t>= 10–40 мм) </a:t>
            </a:r>
            <a:r>
              <a:rPr lang="ru-RU" sz="2400" dirty="0" smtClean="0"/>
              <a:t>– автоматической </a:t>
            </a:r>
            <a:r>
              <a:rPr lang="ru-RU" sz="2400" dirty="0"/>
              <a:t>и полуавтоматической сваркой.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Сварные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17032"/>
            <a:ext cx="7258050" cy="2769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573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по положению относительно действующей силы: </a:t>
            </a:r>
            <a:r>
              <a:rPr lang="ru-RU" sz="3600" i="1" dirty="0" smtClean="0"/>
              <a:t>фланговый (а)</a:t>
            </a:r>
            <a:r>
              <a:rPr lang="ru-RU" sz="3600" dirty="0" smtClean="0"/>
              <a:t>, </a:t>
            </a:r>
            <a:r>
              <a:rPr lang="ru-RU" sz="3600" i="1" dirty="0" smtClean="0"/>
              <a:t>лобовой (б)</a:t>
            </a:r>
            <a:r>
              <a:rPr lang="ru-RU" sz="3600" dirty="0" smtClean="0"/>
              <a:t>, </a:t>
            </a:r>
            <a:r>
              <a:rPr lang="ru-RU" sz="3600" i="1" dirty="0" smtClean="0"/>
              <a:t>косой (в)</a:t>
            </a:r>
            <a:r>
              <a:rPr lang="ru-RU" sz="3600" dirty="0" smtClean="0"/>
              <a:t>;</a:t>
            </a:r>
            <a:endParaRPr lang="ru-RU" sz="36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 smtClean="0"/>
              <a:t>Классификация сварных швов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248074"/>
            <a:ext cx="5776145" cy="341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92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по положению в пространстве: </a:t>
            </a:r>
            <a:r>
              <a:rPr lang="ru-RU" sz="3600" i="1" dirty="0"/>
              <a:t>нижний </a:t>
            </a:r>
            <a:r>
              <a:rPr lang="ru-RU" sz="3600" i="1" dirty="0" smtClean="0"/>
              <a:t>(а)</a:t>
            </a:r>
            <a:r>
              <a:rPr lang="ru-RU" sz="3600" dirty="0" smtClean="0"/>
              <a:t>, </a:t>
            </a:r>
            <a:r>
              <a:rPr lang="ru-RU" sz="3600" i="1" dirty="0" smtClean="0"/>
              <a:t>горизонтальный (б)</a:t>
            </a:r>
            <a:r>
              <a:rPr lang="ru-RU" sz="3600" dirty="0" smtClean="0"/>
              <a:t>, </a:t>
            </a:r>
            <a:r>
              <a:rPr lang="ru-RU" sz="3600" i="1" dirty="0"/>
              <a:t>вертикальный </a:t>
            </a:r>
            <a:r>
              <a:rPr lang="ru-RU" sz="3600" i="1" dirty="0" smtClean="0"/>
              <a:t>(в)</a:t>
            </a:r>
            <a:r>
              <a:rPr lang="ru-RU" sz="3600" dirty="0" smtClean="0"/>
              <a:t>, </a:t>
            </a:r>
            <a:r>
              <a:rPr lang="ru-RU" sz="3600" i="1" dirty="0" smtClean="0"/>
              <a:t>потолочный (г)</a:t>
            </a:r>
            <a:r>
              <a:rPr lang="ru-RU" sz="3600" dirty="0" smtClean="0"/>
              <a:t>;</a:t>
            </a:r>
            <a:endParaRPr lang="ru-RU" sz="36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 smtClean="0"/>
              <a:t>Классификация сварных швов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68318"/>
            <a:ext cx="8215858" cy="2416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417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по внешней форме: </a:t>
            </a:r>
            <a:r>
              <a:rPr lang="ru-RU" sz="3600" i="1" dirty="0" smtClean="0"/>
              <a:t>выпуклый</a:t>
            </a:r>
            <a:r>
              <a:rPr lang="ru-RU" sz="3600" dirty="0" smtClean="0"/>
              <a:t>, </a:t>
            </a:r>
            <a:r>
              <a:rPr lang="ru-RU" sz="3600" i="1" dirty="0" smtClean="0"/>
              <a:t>нормальный</a:t>
            </a:r>
            <a:r>
              <a:rPr lang="ru-RU" sz="3600" dirty="0" smtClean="0"/>
              <a:t>, </a:t>
            </a:r>
            <a:r>
              <a:rPr lang="ru-RU" sz="3600" i="1" dirty="0" smtClean="0"/>
              <a:t>вогнутый </a:t>
            </a:r>
            <a:r>
              <a:rPr lang="ru-RU" sz="3600" dirty="0" smtClean="0"/>
              <a:t>;</a:t>
            </a:r>
            <a:endParaRPr lang="ru-RU" sz="36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 smtClean="0"/>
              <a:t>Классификация сварных швов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80928"/>
            <a:ext cx="4540771" cy="3632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457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3600" dirty="0"/>
              <a:t>по протяженности: </a:t>
            </a:r>
            <a:r>
              <a:rPr lang="ru-RU" sz="3600" i="1" dirty="0" smtClean="0"/>
              <a:t>непрерывистый</a:t>
            </a:r>
            <a:r>
              <a:rPr lang="ru-RU" sz="3600" dirty="0" smtClean="0"/>
              <a:t> (</a:t>
            </a:r>
            <a:r>
              <a:rPr lang="ru-RU" sz="3600" i="1" dirty="0" smtClean="0"/>
              <a:t>а</a:t>
            </a:r>
            <a:r>
              <a:rPr lang="ru-RU" sz="3600" dirty="0"/>
              <a:t>), </a:t>
            </a:r>
            <a:r>
              <a:rPr lang="ru-RU" sz="3600" i="1" dirty="0" smtClean="0"/>
              <a:t>прерывистый </a:t>
            </a:r>
            <a:r>
              <a:rPr lang="ru-RU" sz="3600" dirty="0" smtClean="0"/>
              <a:t>(</a:t>
            </a:r>
            <a:r>
              <a:rPr lang="ru-RU" sz="3600" i="1" dirty="0" smtClean="0"/>
              <a:t>б</a:t>
            </a:r>
            <a:r>
              <a:rPr lang="ru-RU" sz="3600" dirty="0"/>
              <a:t>).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 smtClean="0"/>
              <a:t>Классификация сварных швов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2996952"/>
            <a:ext cx="6875115" cy="3553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27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endParaRPr lang="ru-RU" sz="3600" dirty="0" smtClean="0"/>
          </a:p>
          <a:p>
            <a:endParaRPr lang="ru-RU" sz="36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dirty="0" smtClean="0"/>
              <a:t>где </a:t>
            </a:r>
            <a:r>
              <a:rPr lang="ru-RU" i="1" dirty="0" err="1"/>
              <a:t>l</a:t>
            </a:r>
            <a:r>
              <a:rPr lang="ru-RU" sz="2400" dirty="0" err="1"/>
              <a:t>ш</a:t>
            </a:r>
            <a:r>
              <a:rPr lang="ru-RU" dirty="0"/>
              <a:t> – длина шва, мм; </a:t>
            </a:r>
            <a:r>
              <a:rPr lang="ru-RU" i="1" dirty="0"/>
              <a:t>S </a:t>
            </a:r>
            <a:r>
              <a:rPr lang="ru-RU" dirty="0"/>
              <a:t>– толщина листа, мм; </a:t>
            </a:r>
            <a:r>
              <a:rPr lang="ru-RU" i="1" dirty="0" err="1"/>
              <a:t>W</a:t>
            </a:r>
            <a:r>
              <a:rPr lang="ru-RU" sz="2400" dirty="0" err="1"/>
              <a:t>ш</a:t>
            </a:r>
            <a:r>
              <a:rPr lang="ru-RU" dirty="0"/>
              <a:t> – момент </a:t>
            </a:r>
            <a:r>
              <a:rPr lang="ru-RU" dirty="0" smtClean="0"/>
              <a:t>сопротивления сварного </a:t>
            </a:r>
            <a:r>
              <a:rPr lang="ru-RU" dirty="0"/>
              <a:t>шва, мм3; [σ]′ – допускаемое напряжение материала сварного </a:t>
            </a:r>
            <a:r>
              <a:rPr lang="ru-RU" dirty="0" smtClean="0"/>
              <a:t>шва, Н/мм2</a:t>
            </a:r>
            <a:r>
              <a:rPr lang="ru-RU" dirty="0"/>
              <a:t>.</a:t>
            </a:r>
            <a:endParaRPr lang="ru-RU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Оценка работоспособности сварных швов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88840"/>
            <a:ext cx="412031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27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endParaRPr lang="ru-RU" sz="3600" dirty="0" smtClean="0"/>
          </a:p>
          <a:p>
            <a:endParaRPr lang="ru-RU" sz="36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dirty="0"/>
              <a:t>где 0,7</a:t>
            </a:r>
            <a:r>
              <a:rPr lang="ru-RU" i="1" dirty="0"/>
              <a:t>K </a:t>
            </a:r>
            <a:r>
              <a:rPr lang="ru-RU" dirty="0"/>
              <a:t>– расчетное значение катета шва, мм; [τ]′ – допускаемое </a:t>
            </a:r>
            <a:r>
              <a:rPr lang="ru-RU" dirty="0" smtClean="0"/>
              <a:t>напряжение среза </a:t>
            </a:r>
            <a:r>
              <a:rPr lang="ru-RU" dirty="0"/>
              <a:t>материала сварного шва, Н/мм2.</a:t>
            </a:r>
            <a:endParaRPr lang="ru-RU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Оценка работоспособности сварных швов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6086429" cy="145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737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charRg st="4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Допускаемые напряжения для сварного шва выбираются в </a:t>
            </a:r>
            <a:r>
              <a:rPr lang="ru-RU" dirty="0" smtClean="0"/>
              <a:t>зависимости от </a:t>
            </a:r>
            <a:r>
              <a:rPr lang="ru-RU" dirty="0"/>
              <a:t>величины допускаемого напряжения для основного материала [σ], </a:t>
            </a:r>
            <a:r>
              <a:rPr lang="ru-RU" dirty="0" smtClean="0"/>
              <a:t>путем понижения </a:t>
            </a:r>
            <a:r>
              <a:rPr lang="ru-RU" dirty="0"/>
              <a:t>на величину коэффициента качества шва </a:t>
            </a:r>
            <a:r>
              <a:rPr lang="ru-RU" i="1" dirty="0" err="1"/>
              <a:t>K</a:t>
            </a:r>
            <a:r>
              <a:rPr lang="ru-RU" sz="2400" dirty="0" err="1"/>
              <a:t>ш</a:t>
            </a:r>
            <a:r>
              <a:rPr lang="ru-RU" dirty="0"/>
              <a:t>:</a:t>
            </a:r>
            <a:endParaRPr lang="ru-RU" dirty="0" smtClean="0"/>
          </a:p>
          <a:p>
            <a:endParaRPr lang="ru-RU" sz="36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Оценка работоспособности сварных швов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4293096"/>
            <a:ext cx="19431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83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000" dirty="0"/>
              <a:t>Основным скрепляющим элементом заклепочных соединений </a:t>
            </a:r>
            <a:r>
              <a:rPr lang="ru-RU" sz="3000" dirty="0" smtClean="0"/>
              <a:t>является заклепка</a:t>
            </a:r>
            <a:r>
              <a:rPr lang="ru-RU" sz="3000" dirty="0"/>
              <a:t>. Она представляет собой короткий цилиндрический </a:t>
            </a:r>
            <a:r>
              <a:rPr lang="ru-RU" sz="3000" dirty="0" smtClean="0"/>
              <a:t>стержень длиной </a:t>
            </a:r>
            <a:r>
              <a:rPr lang="ru-RU" sz="3000" i="1" dirty="0"/>
              <a:t>L</a:t>
            </a:r>
            <a:r>
              <a:rPr lang="ru-RU" sz="3000" dirty="0"/>
              <a:t>, диаметром </a:t>
            </a:r>
            <a:r>
              <a:rPr lang="ru-RU" sz="3000" i="1" dirty="0"/>
              <a:t>d</a:t>
            </a:r>
            <a:r>
              <a:rPr lang="ru-RU" sz="3000" dirty="0"/>
              <a:t>, на одном конце которого находится головка </a:t>
            </a:r>
            <a:r>
              <a:rPr lang="ru-RU" sz="3000" dirty="0" smtClean="0"/>
              <a:t>диаметром </a:t>
            </a:r>
            <a:r>
              <a:rPr lang="ru-RU" sz="3000" i="1" dirty="0"/>
              <a:t>D</a:t>
            </a:r>
            <a:r>
              <a:rPr lang="ru-RU" sz="3000" dirty="0"/>
              <a:t>, высотой </a:t>
            </a:r>
            <a:r>
              <a:rPr lang="ru-RU" sz="3000" i="1" dirty="0"/>
              <a:t>Н</a:t>
            </a:r>
            <a:r>
              <a:rPr lang="ru-RU" sz="3000" dirty="0"/>
              <a:t>, а для некоторых видов – с углом конуса α</a:t>
            </a:r>
            <a:endParaRPr lang="ru-RU" sz="3000" dirty="0"/>
          </a:p>
          <a:p>
            <a:pPr marL="0" indent="0">
              <a:buNone/>
            </a:pPr>
            <a:r>
              <a:rPr lang="ru-RU" sz="3000" dirty="0"/>
              <a:t>Головки заклепок могут иметь сферическую, коническую или </a:t>
            </a:r>
            <a:r>
              <a:rPr lang="ru-RU" sz="3000" dirty="0" err="1" smtClean="0"/>
              <a:t>коническо</a:t>
            </a:r>
            <a:r>
              <a:rPr lang="ru-RU" sz="3000" dirty="0" smtClean="0"/>
              <a:t>-сферическую </a:t>
            </a:r>
            <a:r>
              <a:rPr lang="ru-RU" sz="3000" dirty="0"/>
              <a:t>форму. В зависимости от этого различают головки </a:t>
            </a:r>
            <a:r>
              <a:rPr lang="ru-RU" sz="3000" i="1" dirty="0" smtClean="0"/>
              <a:t>полукруглые </a:t>
            </a:r>
            <a:r>
              <a:rPr lang="ru-RU" sz="3000" dirty="0" smtClean="0"/>
              <a:t>(</a:t>
            </a:r>
            <a:r>
              <a:rPr lang="ru-RU" sz="3000" i="1" dirty="0" smtClean="0"/>
              <a:t>а</a:t>
            </a:r>
            <a:r>
              <a:rPr lang="ru-RU" sz="3000" dirty="0"/>
              <a:t>), </a:t>
            </a:r>
            <a:r>
              <a:rPr lang="ru-RU" sz="3000" i="1" dirty="0"/>
              <a:t>потайные </a:t>
            </a:r>
            <a:r>
              <a:rPr lang="ru-RU" sz="3000" dirty="0" smtClean="0"/>
              <a:t>(</a:t>
            </a:r>
            <a:r>
              <a:rPr lang="ru-RU" sz="3000" i="1" dirty="0" smtClean="0"/>
              <a:t>б</a:t>
            </a:r>
            <a:r>
              <a:rPr lang="ru-RU" sz="3000" dirty="0"/>
              <a:t>), </a:t>
            </a:r>
            <a:r>
              <a:rPr lang="ru-RU" sz="3000" i="1" dirty="0"/>
              <a:t>полупотайные </a:t>
            </a:r>
            <a:r>
              <a:rPr lang="ru-RU" sz="3000" dirty="0" smtClean="0"/>
              <a:t>(</a:t>
            </a:r>
            <a:r>
              <a:rPr lang="ru-RU" sz="3000" i="1" dirty="0" smtClean="0"/>
              <a:t>в</a:t>
            </a:r>
            <a:r>
              <a:rPr lang="ru-RU" sz="3000" dirty="0"/>
              <a:t>) </a:t>
            </a:r>
            <a:r>
              <a:rPr lang="ru-RU" sz="3000" dirty="0" smtClean="0"/>
              <a:t>и </a:t>
            </a:r>
            <a:r>
              <a:rPr lang="ru-RU" sz="3000" i="1" dirty="0" smtClean="0"/>
              <a:t>плоские </a:t>
            </a:r>
            <a:r>
              <a:rPr lang="ru-RU" sz="3000" dirty="0" smtClean="0"/>
              <a:t>(</a:t>
            </a:r>
            <a:r>
              <a:rPr lang="ru-RU" sz="3000" i="1" dirty="0" smtClean="0"/>
              <a:t>г</a:t>
            </a:r>
            <a:r>
              <a:rPr lang="ru-RU" sz="3000" dirty="0"/>
              <a:t>).</a:t>
            </a:r>
            <a:endParaRPr lang="ru-RU" sz="3000" dirty="0" smtClean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Заклепочные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18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Заклепочные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614364" cy="4430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22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i="1" dirty="0"/>
              <a:t>Достоинства заклепочных соединений в сравнении со сварными</a:t>
            </a:r>
            <a:r>
              <a:rPr lang="ru-RU" sz="2400" dirty="0"/>
              <a:t>:</a:t>
            </a:r>
          </a:p>
          <a:p>
            <a:r>
              <a:rPr lang="ru-RU" sz="2400" dirty="0"/>
              <a:t>1. Стабильность качества соединения. Надежная работа при </a:t>
            </a:r>
            <a:r>
              <a:rPr lang="ru-RU" sz="2400" dirty="0" smtClean="0"/>
              <a:t>ударных и </a:t>
            </a:r>
            <a:r>
              <a:rPr lang="ru-RU" sz="2400" dirty="0"/>
              <a:t>вибрационных нагрузках.</a:t>
            </a:r>
          </a:p>
          <a:p>
            <a:r>
              <a:rPr lang="ru-RU" sz="2400" dirty="0"/>
              <a:t>2. Надежный и простой визуальный контроль качества.</a:t>
            </a:r>
          </a:p>
          <a:p>
            <a:r>
              <a:rPr lang="ru-RU" sz="2400" dirty="0"/>
              <a:t>3. Возможность соединения деталей из </a:t>
            </a:r>
            <a:r>
              <a:rPr lang="ru-RU" sz="2400" dirty="0" err="1"/>
              <a:t>несвариваемых</a:t>
            </a:r>
            <a:r>
              <a:rPr lang="ru-RU" sz="2400" dirty="0"/>
              <a:t> или </a:t>
            </a:r>
            <a:r>
              <a:rPr lang="ru-RU" sz="2400" dirty="0" smtClean="0"/>
              <a:t>подверженных </a:t>
            </a:r>
            <a:r>
              <a:rPr lang="ru-RU" sz="2400" dirty="0"/>
              <a:t>короблению материалов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i="1" dirty="0"/>
              <a:t>Недостатки заклепочных соединений</a:t>
            </a:r>
            <a:r>
              <a:rPr lang="ru-RU" sz="2400" dirty="0"/>
              <a:t>:</a:t>
            </a:r>
          </a:p>
          <a:p>
            <a:r>
              <a:rPr lang="ru-RU" sz="2400" dirty="0"/>
              <a:t>1. Ослабление деталей отверстиями и в связи с этим </a:t>
            </a:r>
            <a:r>
              <a:rPr lang="ru-RU" sz="2400" dirty="0" smtClean="0"/>
              <a:t>повышенный расход </a:t>
            </a:r>
            <a:r>
              <a:rPr lang="ru-RU" sz="2400" dirty="0"/>
              <a:t>металла.</a:t>
            </a:r>
          </a:p>
          <a:p>
            <a:r>
              <a:rPr lang="ru-RU" sz="2400" dirty="0"/>
              <a:t>2. Менее удобные конструктивные формы и трудность </a:t>
            </a:r>
            <a:r>
              <a:rPr lang="ru-RU" sz="2400" dirty="0" smtClean="0"/>
              <a:t>автоматизации процесса </a:t>
            </a:r>
            <a:r>
              <a:rPr lang="ru-RU" sz="2400" dirty="0"/>
              <a:t>склепывания.</a:t>
            </a: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Заклепочные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7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Технология выполнения заклепочного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75" y="2348880"/>
            <a:ext cx="4591050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043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где </a:t>
            </a:r>
            <a:r>
              <a:rPr lang="ru-RU" sz="2800" i="1" dirty="0"/>
              <a:t>F </a:t>
            </a:r>
            <a:r>
              <a:rPr lang="ru-RU" sz="2800" dirty="0"/>
              <a:t>– срезающая сила, Н; </a:t>
            </a:r>
            <a:r>
              <a:rPr lang="ru-RU" sz="2800" i="1" dirty="0"/>
              <a:t>d </a:t>
            </a:r>
            <a:r>
              <a:rPr lang="ru-RU" sz="2800" dirty="0"/>
              <a:t>– диаметр заклепки, мм; </a:t>
            </a:r>
            <a:r>
              <a:rPr lang="ru-RU" sz="2800" i="1" dirty="0"/>
              <a:t>Z </a:t>
            </a:r>
            <a:r>
              <a:rPr lang="ru-RU" sz="2800" dirty="0"/>
              <a:t>– количество </a:t>
            </a:r>
            <a:r>
              <a:rPr lang="ru-RU" sz="2800" dirty="0" smtClean="0"/>
              <a:t>заклепок</a:t>
            </a:r>
            <a:r>
              <a:rPr lang="ru-RU" sz="2800" dirty="0"/>
              <a:t>; </a:t>
            </a:r>
            <a:r>
              <a:rPr lang="ru-RU" sz="2800" i="1" dirty="0"/>
              <a:t>I </a:t>
            </a:r>
            <a:r>
              <a:rPr lang="ru-RU" sz="2800" dirty="0"/>
              <a:t>– число плоскостей среза; [τ]</a:t>
            </a:r>
            <a:r>
              <a:rPr lang="ru-RU" sz="1800" dirty="0"/>
              <a:t>ср</a:t>
            </a:r>
            <a:r>
              <a:rPr lang="ru-RU" sz="2800" dirty="0"/>
              <a:t> – допускаемое напряжение среза, Н/мм2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/>
              <a:t>где </a:t>
            </a:r>
            <a:r>
              <a:rPr lang="ru-RU" sz="2800" i="1" dirty="0"/>
              <a:t>S </a:t>
            </a:r>
            <a:r>
              <a:rPr lang="ru-RU" sz="2800" dirty="0"/>
              <a:t>– минимальная толщина соединяемых деталей, мм; [σ]</a:t>
            </a:r>
            <a:r>
              <a:rPr lang="ru-RU" sz="2000" dirty="0"/>
              <a:t>см</a:t>
            </a:r>
            <a:r>
              <a:rPr lang="ru-RU" sz="2800" dirty="0"/>
              <a:t> – </a:t>
            </a:r>
            <a:r>
              <a:rPr lang="ru-RU" sz="2800" dirty="0" smtClean="0"/>
              <a:t>допускаемое напряжение </a:t>
            </a:r>
            <a:r>
              <a:rPr lang="ru-RU" sz="2800" dirty="0"/>
              <a:t>смятия, Н/мм2.</a:t>
            </a:r>
            <a:endParaRPr lang="ru-RU" sz="2800" dirty="0" smtClean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Оценка работоспособности заклепочных соединений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731" y="1700483"/>
            <a:ext cx="24955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306" y="4221088"/>
            <a:ext cx="246697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70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8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3500" dirty="0"/>
              <a:t>В соединениях деталей с гарантированным натягом взаимное </a:t>
            </a:r>
            <a:r>
              <a:rPr lang="ru-RU" sz="3500" dirty="0" smtClean="0"/>
              <a:t>смещение их </a:t>
            </a:r>
            <a:r>
              <a:rPr lang="ru-RU" sz="3500" dirty="0"/>
              <a:t>относительно друг друга </a:t>
            </a:r>
            <a:r>
              <a:rPr lang="ru-RU" sz="3500" dirty="0" smtClean="0"/>
              <a:t>предотвращается силами трения на поверхности контакта.</a:t>
            </a:r>
          </a:p>
          <a:p>
            <a:pPr marL="0" indent="0">
              <a:buNone/>
            </a:pPr>
            <a:r>
              <a:rPr lang="ru-RU" dirty="0"/>
              <a:t>Соединения с натягом можно разделить на две группы:</a:t>
            </a:r>
          </a:p>
          <a:p>
            <a:r>
              <a:rPr lang="ru-RU" dirty="0"/>
              <a:t>соединение деталей по цилиндрическим или коническим </a:t>
            </a:r>
            <a:r>
              <a:rPr lang="ru-RU" dirty="0" smtClean="0"/>
              <a:t>поверхностям</a:t>
            </a:r>
            <a:r>
              <a:rPr lang="ru-RU" dirty="0"/>
              <a:t>, причем одна деталь охватывает другую (наиболее распространено);</a:t>
            </a:r>
          </a:p>
          <a:p>
            <a:r>
              <a:rPr lang="ru-RU" dirty="0"/>
              <a:t>соединения деталей по плоскости с помощью </a:t>
            </a:r>
            <a:r>
              <a:rPr lang="ru-RU" i="1" dirty="0"/>
              <a:t>стяжных колей</a:t>
            </a:r>
            <a:r>
              <a:rPr lang="ru-RU" dirty="0"/>
              <a:t>.</a:t>
            </a:r>
            <a:endParaRPr lang="ru-RU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Соединение деталей с гарантированным натягом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69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8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где </a:t>
            </a:r>
            <a:r>
              <a:rPr lang="ru-RU" i="1" dirty="0"/>
              <a:t>F </a:t>
            </a:r>
            <a:r>
              <a:rPr lang="ru-RU" dirty="0"/>
              <a:t>– действующее усилие, Н; </a:t>
            </a:r>
            <a:r>
              <a:rPr lang="ru-RU" i="1" dirty="0"/>
              <a:t>b </a:t>
            </a:r>
            <a:r>
              <a:rPr lang="ru-RU" dirty="0"/>
              <a:t>и </a:t>
            </a:r>
            <a:r>
              <a:rPr lang="ru-RU" i="1" dirty="0"/>
              <a:t>l </a:t>
            </a:r>
            <a:r>
              <a:rPr lang="ru-RU" dirty="0"/>
              <a:t>– длина и ширина нахлестки, мм</a:t>
            </a:r>
            <a:r>
              <a:rPr lang="ru-RU" dirty="0" smtClean="0"/>
              <a:t>; [</a:t>
            </a:r>
            <a:r>
              <a:rPr lang="ru-RU" dirty="0"/>
              <a:t>τ]′</a:t>
            </a:r>
            <a:r>
              <a:rPr lang="ru-RU" sz="2400" dirty="0" err="1"/>
              <a:t>cр</a:t>
            </a:r>
            <a:r>
              <a:rPr lang="ru-RU" dirty="0"/>
              <a:t> – допускаемое напряжение среза материала шва; для клея </a:t>
            </a:r>
            <a:r>
              <a:rPr lang="ru-RU" dirty="0" smtClean="0"/>
              <a:t>БФ-2 [τ</a:t>
            </a:r>
            <a:r>
              <a:rPr lang="ru-RU" dirty="0"/>
              <a:t>]′</a:t>
            </a:r>
            <a:r>
              <a:rPr lang="ru-RU" sz="2400" dirty="0" err="1"/>
              <a:t>cр</a:t>
            </a:r>
            <a:r>
              <a:rPr lang="ru-RU" dirty="0"/>
              <a:t> = 15–20 МПа, для клея БФ-4 [τ]′</a:t>
            </a:r>
            <a:r>
              <a:rPr lang="ru-RU" sz="2400" dirty="0" err="1"/>
              <a:t>cр</a:t>
            </a:r>
            <a:r>
              <a:rPr lang="ru-RU" dirty="0"/>
              <a:t> = 25–30 МПа.</a:t>
            </a:r>
            <a:endParaRPr lang="ru-RU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Клеевые и паяные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16831"/>
            <a:ext cx="3304381" cy="165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66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8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600" i="1" dirty="0"/>
              <a:t>Достоинства соединений с гарантированным натягом </a:t>
            </a:r>
            <a:r>
              <a:rPr lang="ru-RU" sz="3600" dirty="0"/>
              <a:t>в </a:t>
            </a:r>
            <a:r>
              <a:rPr lang="ru-RU" sz="3600" dirty="0" smtClean="0"/>
              <a:t>сравнении с </a:t>
            </a:r>
            <a:r>
              <a:rPr lang="ru-RU" sz="3600" dirty="0"/>
              <a:t>другими соединениями, передающими усилия или моменты:</a:t>
            </a:r>
          </a:p>
          <a:p>
            <a:pPr marL="0" indent="0">
              <a:buNone/>
            </a:pPr>
            <a:r>
              <a:rPr lang="ru-RU" sz="3600" dirty="0"/>
              <a:t>1. Возможность работать с большими нагрузками.</a:t>
            </a:r>
          </a:p>
          <a:p>
            <a:pPr marL="0" indent="0">
              <a:buNone/>
            </a:pPr>
            <a:r>
              <a:rPr lang="ru-RU" sz="3600" dirty="0"/>
              <a:t>2. Хорошее восприятие ударных нагрузок (шпоночные соединения </a:t>
            </a:r>
            <a:r>
              <a:rPr lang="ru-RU" sz="3600" dirty="0" smtClean="0"/>
              <a:t>в таких </a:t>
            </a:r>
            <a:r>
              <a:rPr lang="ru-RU" sz="3600" dirty="0"/>
              <a:t>условиях обминаются).</a:t>
            </a:r>
          </a:p>
          <a:p>
            <a:pPr marL="0" indent="0">
              <a:buNone/>
            </a:pPr>
            <a:r>
              <a:rPr lang="ru-RU" sz="3600" dirty="0"/>
              <a:t>3. Просты в изготовлении и не ослабляют сечение вала.</a:t>
            </a:r>
          </a:p>
          <a:p>
            <a:pPr marL="0" indent="0">
              <a:buNone/>
            </a:pPr>
            <a:endParaRPr lang="ru-RU" sz="3600" i="1" dirty="0" smtClean="0"/>
          </a:p>
          <a:p>
            <a:pPr marL="0" indent="0">
              <a:buNone/>
            </a:pPr>
            <a:r>
              <a:rPr lang="ru-RU" sz="3600" i="1" dirty="0" smtClean="0"/>
              <a:t>Недостатком </a:t>
            </a:r>
            <a:r>
              <a:rPr lang="ru-RU" sz="3600" dirty="0"/>
              <a:t>таких соединений являются трудности при сборке и </a:t>
            </a:r>
            <a:r>
              <a:rPr lang="ru-RU" sz="3600" dirty="0" smtClean="0"/>
              <a:t>разборке</a:t>
            </a:r>
            <a:r>
              <a:rPr lang="ru-RU" sz="3600" dirty="0"/>
              <a:t>: появляются повреждения посадочных мест и ослабления посадки, </a:t>
            </a:r>
            <a:r>
              <a:rPr lang="ru-RU" sz="3600" dirty="0" smtClean="0"/>
              <a:t>отличающиеся </a:t>
            </a:r>
            <a:r>
              <a:rPr lang="ru-RU" sz="3600" dirty="0"/>
              <a:t>большим рассеиванием прочности из-за действительных </a:t>
            </a:r>
            <a:r>
              <a:rPr lang="ru-RU" sz="3600" dirty="0" smtClean="0"/>
              <a:t>размеров </a:t>
            </a:r>
            <a:r>
              <a:rPr lang="ru-RU" sz="3600" dirty="0"/>
              <a:t>вала и отверстия в пределах допуска.</a:t>
            </a:r>
            <a:endParaRPr lang="ru-RU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Соединение деталей с гарантированным натягом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28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8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По </a:t>
            </a:r>
            <a:r>
              <a:rPr lang="ru-RU" sz="3600" dirty="0"/>
              <a:t>способу сборки различают:</a:t>
            </a:r>
          </a:p>
          <a:p>
            <a:r>
              <a:rPr lang="ru-RU" sz="3600" i="1" dirty="0"/>
              <a:t>соединения, собираемые запрессовкой</a:t>
            </a:r>
            <a:r>
              <a:rPr lang="ru-RU" sz="3600" dirty="0"/>
              <a:t>;</a:t>
            </a:r>
          </a:p>
          <a:p>
            <a:r>
              <a:rPr lang="ru-RU" sz="3600" i="1" dirty="0"/>
              <a:t>соединения с нагревом охватывающей поверхности</a:t>
            </a:r>
            <a:r>
              <a:rPr lang="ru-RU" sz="3600" dirty="0"/>
              <a:t>;</a:t>
            </a:r>
          </a:p>
          <a:p>
            <a:r>
              <a:rPr lang="ru-RU" sz="3600" i="1" dirty="0"/>
              <a:t>соединения с охлаждением вала</a:t>
            </a:r>
            <a:r>
              <a:rPr lang="ru-RU" sz="3600" dirty="0"/>
              <a:t>.</a:t>
            </a:r>
            <a:endParaRPr lang="ru-RU" sz="40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Соединение деталей с гарантированным натягом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80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8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0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Соединение деталей с гарантированным натягом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87681"/>
            <a:ext cx="5544616" cy="4907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83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8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При </a:t>
            </a:r>
            <a:r>
              <a:rPr lang="ru-RU" dirty="0" err="1"/>
              <a:t>нагружении</a:t>
            </a:r>
            <a:r>
              <a:rPr lang="ru-RU" dirty="0"/>
              <a:t> </a:t>
            </a:r>
            <a:r>
              <a:rPr lang="ru-RU" dirty="0" smtClean="0"/>
              <a:t>соединения </a:t>
            </a:r>
            <a:r>
              <a:rPr lang="ru-RU" dirty="0"/>
              <a:t>осевой </a:t>
            </a:r>
            <a:r>
              <a:rPr lang="ru-RU" dirty="0" smtClean="0"/>
              <a:t>силой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где </a:t>
            </a:r>
            <a:r>
              <a:rPr lang="ru-RU" sz="2400" i="1" dirty="0"/>
              <a:t>d </a:t>
            </a:r>
            <a:r>
              <a:rPr lang="ru-RU" sz="2400" dirty="0"/>
              <a:t>– диаметр посадочной поверхности, мм; </a:t>
            </a:r>
            <a:r>
              <a:rPr lang="ru-RU" sz="2400" i="1" dirty="0"/>
              <a:t>l </a:t>
            </a:r>
            <a:r>
              <a:rPr lang="ru-RU" sz="2400" dirty="0"/>
              <a:t>– длина посадочной </a:t>
            </a:r>
            <a:r>
              <a:rPr lang="ru-RU" sz="2400" dirty="0" smtClean="0"/>
              <a:t>поверхности</a:t>
            </a:r>
            <a:r>
              <a:rPr lang="ru-RU" sz="2400" dirty="0"/>
              <a:t>, мм; </a:t>
            </a:r>
            <a:r>
              <a:rPr lang="ru-RU" sz="2400" i="1" dirty="0"/>
              <a:t>p </a:t>
            </a:r>
            <a:r>
              <a:rPr lang="ru-RU" sz="2400" dirty="0"/>
              <a:t>– давление на контактной поверхности, мм; </a:t>
            </a:r>
            <a:r>
              <a:rPr lang="ru-RU" sz="2400" i="1" dirty="0"/>
              <a:t>f </a:t>
            </a:r>
            <a:r>
              <a:rPr lang="ru-RU" sz="2400" dirty="0"/>
              <a:t>– </a:t>
            </a:r>
            <a:r>
              <a:rPr lang="ru-RU" sz="2400" dirty="0" smtClean="0"/>
              <a:t>коэффициент трения </a:t>
            </a:r>
            <a:r>
              <a:rPr lang="ru-RU" sz="2400" dirty="0"/>
              <a:t>скольжения; </a:t>
            </a:r>
            <a:r>
              <a:rPr lang="ru-RU" sz="2400" i="1" dirty="0" err="1"/>
              <a:t>К</a:t>
            </a:r>
            <a:r>
              <a:rPr lang="ru-RU" sz="1600" dirty="0" err="1"/>
              <a:t>сц</a:t>
            </a:r>
            <a:r>
              <a:rPr lang="ru-RU" sz="2400" dirty="0"/>
              <a:t> – коэффициент запаса по сцеплению.</a:t>
            </a: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Соединение деталей с гарантированным натягом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128630"/>
            <a:ext cx="24384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8" y="5157192"/>
            <a:ext cx="1419225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192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8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При одновременном </a:t>
            </a:r>
            <a:r>
              <a:rPr lang="ru-RU" dirty="0" err="1"/>
              <a:t>нагружении</a:t>
            </a:r>
            <a:r>
              <a:rPr lang="ru-RU" dirty="0"/>
              <a:t> силой </a:t>
            </a:r>
            <a:r>
              <a:rPr lang="ru-RU" i="1" dirty="0" err="1"/>
              <a:t>Fa</a:t>
            </a:r>
            <a:r>
              <a:rPr lang="ru-RU" i="1" dirty="0"/>
              <a:t> </a:t>
            </a:r>
            <a:r>
              <a:rPr lang="ru-RU" dirty="0"/>
              <a:t>и моментом </a:t>
            </a:r>
            <a:r>
              <a:rPr lang="ru-RU" i="1" dirty="0"/>
              <a:t>T </a:t>
            </a:r>
            <a:r>
              <a:rPr lang="ru-RU" dirty="0"/>
              <a:t>расчет </a:t>
            </a:r>
            <a:r>
              <a:rPr lang="ru-RU" dirty="0" smtClean="0"/>
              <a:t>ведется  по равнодействующей силе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Соединение деталей с гарантированным натягом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50" y="3284984"/>
            <a:ext cx="4076700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869160"/>
            <a:ext cx="15240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830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2742</TotalTime>
  <Words>923</Words>
  <Application>Microsoft Office PowerPoint</Application>
  <PresentationFormat>Экран (4:3)</PresentationFormat>
  <Paragraphs>114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Сварные соединения</vt:lpstr>
      <vt:lpstr>Сварные соединения</vt:lpstr>
      <vt:lpstr>Сварные соединения</vt:lpstr>
      <vt:lpstr>Сварные соединения</vt:lpstr>
      <vt:lpstr>Сварные соединения</vt:lpstr>
      <vt:lpstr>Классификация сварных швов</vt:lpstr>
      <vt:lpstr>Классификация сварных швов</vt:lpstr>
      <vt:lpstr>Классификация сварных швов</vt:lpstr>
      <vt:lpstr>Классификация сварных швов</vt:lpstr>
      <vt:lpstr>Оценка работоспособности сварных швов</vt:lpstr>
      <vt:lpstr>Оценка работоспособности сварных швов</vt:lpstr>
      <vt:lpstr>Оценка работоспособности сварных швов</vt:lpstr>
      <vt:lpstr>Заклепочные соединения</vt:lpstr>
      <vt:lpstr>Заклепочные соединения</vt:lpstr>
      <vt:lpstr>Заклепочные соединения</vt:lpstr>
      <vt:lpstr>Технология выполнения заклепочного соединения</vt:lpstr>
      <vt:lpstr>Оценка работоспособности заклепочных соединений</vt:lpstr>
      <vt:lpstr>Соединение деталей с гарантированным натягом</vt:lpstr>
      <vt:lpstr>Клеевые и паяные соединения</vt:lpstr>
      <vt:lpstr>Соединение деталей с гарантированным натягом</vt:lpstr>
      <vt:lpstr>Соединение деталей с гарантированным натягом</vt:lpstr>
      <vt:lpstr>Соединение деталей с гарантированным натягом</vt:lpstr>
      <vt:lpstr>Соединение деталей с гарантированным натягом</vt:lpstr>
      <vt:lpstr>Соединение деталей с гарантированным натягом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Томилин</dc:creator>
  <cp:lastModifiedBy>gur</cp:lastModifiedBy>
  <cp:revision>160</cp:revision>
  <dcterms:created xsi:type="dcterms:W3CDTF">2012-08-26T10:21:57Z</dcterms:created>
  <dcterms:modified xsi:type="dcterms:W3CDTF">2015-05-25T07:57:11Z</dcterms:modified>
</cp:coreProperties>
</file>