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1"/>
  </p:notesMasterIdLst>
  <p:sldIdLst>
    <p:sldId id="299" r:id="rId2"/>
    <p:sldId id="258" r:id="rId3"/>
    <p:sldId id="275" r:id="rId4"/>
    <p:sldId id="276" r:id="rId5"/>
    <p:sldId id="301" r:id="rId6"/>
    <p:sldId id="302" r:id="rId7"/>
    <p:sldId id="303" r:id="rId8"/>
    <p:sldId id="304" r:id="rId9"/>
    <p:sldId id="305" r:id="rId10"/>
    <p:sldId id="306" r:id="rId11"/>
    <p:sldId id="307" r:id="rId12"/>
    <p:sldId id="308" r:id="rId13"/>
    <p:sldId id="309" r:id="rId14"/>
    <p:sldId id="310" r:id="rId15"/>
    <p:sldId id="311" r:id="rId16"/>
    <p:sldId id="312" r:id="rId17"/>
    <p:sldId id="313" r:id="rId18"/>
    <p:sldId id="314" r:id="rId19"/>
    <p:sldId id="316" r:id="rId20"/>
    <p:sldId id="317" r:id="rId21"/>
    <p:sldId id="318" r:id="rId22"/>
    <p:sldId id="319" r:id="rId23"/>
    <p:sldId id="320" r:id="rId24"/>
    <p:sldId id="321" r:id="rId25"/>
    <p:sldId id="322" r:id="rId26"/>
    <p:sldId id="327" r:id="rId27"/>
    <p:sldId id="325" r:id="rId28"/>
    <p:sldId id="329" r:id="rId29"/>
    <p:sldId id="330" r:id="rId30"/>
    <p:sldId id="331" r:id="rId31"/>
    <p:sldId id="332" r:id="rId32"/>
    <p:sldId id="333" r:id="rId33"/>
    <p:sldId id="334" r:id="rId34"/>
    <p:sldId id="335" r:id="rId35"/>
    <p:sldId id="336" r:id="rId36"/>
    <p:sldId id="337" r:id="rId37"/>
    <p:sldId id="338" r:id="rId38"/>
    <p:sldId id="339" r:id="rId39"/>
    <p:sldId id="340" r:id="rId40"/>
    <p:sldId id="341" r:id="rId41"/>
    <p:sldId id="342" r:id="rId42"/>
    <p:sldId id="343" r:id="rId43"/>
    <p:sldId id="344" r:id="rId44"/>
    <p:sldId id="345" r:id="rId45"/>
    <p:sldId id="346" r:id="rId46"/>
    <p:sldId id="347" r:id="rId47"/>
    <p:sldId id="348" r:id="rId48"/>
    <p:sldId id="349" r:id="rId49"/>
    <p:sldId id="350" r:id="rId50"/>
    <p:sldId id="351" r:id="rId51"/>
    <p:sldId id="352" r:id="rId52"/>
    <p:sldId id="353" r:id="rId53"/>
    <p:sldId id="355" r:id="rId54"/>
    <p:sldId id="354" r:id="rId55"/>
    <p:sldId id="356" r:id="rId56"/>
    <p:sldId id="357" r:id="rId57"/>
    <p:sldId id="358" r:id="rId58"/>
    <p:sldId id="359" r:id="rId59"/>
    <p:sldId id="328" r:id="rId6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10" y="12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25E7B6-6907-44D1-AF06-ECF4873AC3F8}" type="datetimeFigureOut">
              <a:rPr lang="ru-RU" smtClean="0"/>
              <a:pPr/>
              <a:t>27.04.2015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72CE01-B07F-48F6-AB7B-337C20C595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41724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2CE01-B07F-48F6-AB7B-337C20C595C4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575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2CE01-B07F-48F6-AB7B-337C20C595C4}" type="slidenum">
              <a:rPr lang="ru-RU" smtClean="0"/>
              <a:pPr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64538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2CE01-B07F-48F6-AB7B-337C20C595C4}" type="slidenum">
              <a:rPr lang="ru-RU" smtClean="0"/>
              <a:pPr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64538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2CE01-B07F-48F6-AB7B-337C20C595C4}" type="slidenum">
              <a:rPr lang="ru-RU" smtClean="0"/>
              <a:pPr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55818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2CE01-B07F-48F6-AB7B-337C20C595C4}" type="slidenum">
              <a:rPr lang="ru-RU" smtClean="0"/>
              <a:pPr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55818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2CE01-B07F-48F6-AB7B-337C20C595C4}" type="slidenum">
              <a:rPr lang="ru-RU" smtClean="0"/>
              <a:pPr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55818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2CE01-B07F-48F6-AB7B-337C20C595C4}" type="slidenum">
              <a:rPr lang="ru-RU" smtClean="0"/>
              <a:pPr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55818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2CE01-B07F-48F6-AB7B-337C20C595C4}" type="slidenum">
              <a:rPr lang="ru-RU" smtClean="0"/>
              <a:pPr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55818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2CE01-B07F-48F6-AB7B-337C20C595C4}" type="slidenum">
              <a:rPr lang="ru-RU" smtClean="0"/>
              <a:pPr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55818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2CE01-B07F-48F6-AB7B-337C20C595C4}" type="slidenum">
              <a:rPr lang="ru-RU" smtClean="0"/>
              <a:pPr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55818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2CE01-B07F-48F6-AB7B-337C20C595C4}" type="slidenum">
              <a:rPr lang="ru-RU" smtClean="0"/>
              <a:pPr/>
              <a:t>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55818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2CE01-B07F-48F6-AB7B-337C20C595C4}" type="slidenum">
              <a:rPr lang="ru-RU" smtClean="0"/>
              <a:pPr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55818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2CE01-B07F-48F6-AB7B-337C20C595C4}" type="slidenum">
              <a:rPr lang="ru-RU" smtClean="0"/>
              <a:pPr/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55818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2CE01-B07F-48F6-AB7B-337C20C595C4}" type="slidenum">
              <a:rPr lang="ru-RU" smtClean="0"/>
              <a:pPr/>
              <a:t>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55818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2CE01-B07F-48F6-AB7B-337C20C595C4}" type="slidenum">
              <a:rPr lang="ru-RU" smtClean="0"/>
              <a:pPr/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55818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2CE01-B07F-48F6-AB7B-337C20C595C4}" type="slidenum">
              <a:rPr lang="ru-RU" smtClean="0"/>
              <a:pPr/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55818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2CE01-B07F-48F6-AB7B-337C20C595C4}" type="slidenum">
              <a:rPr lang="ru-RU" smtClean="0"/>
              <a:pPr/>
              <a:t>56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55818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2CE01-B07F-48F6-AB7B-337C20C595C4}" type="slidenum">
              <a:rPr lang="ru-RU" smtClean="0"/>
              <a:pPr/>
              <a:t>57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55818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2CE01-B07F-48F6-AB7B-337C20C595C4}" type="slidenum">
              <a:rPr lang="ru-RU" smtClean="0"/>
              <a:pPr/>
              <a:t>58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55818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DFE26-111C-4F42-A6D2-800DFFDA3EFE}" type="datetime1">
              <a:rPr lang="ru-RU" smtClean="0"/>
              <a:t>27.04.2015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04920-0E83-4B05-9439-BE087BBEEB34}" type="datetime1">
              <a:rPr lang="ru-RU" smtClean="0"/>
              <a:t>27.04.2015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172A7-27A2-4A70-84F7-A3650EAFE93D}" type="datetime1">
              <a:rPr lang="ru-RU" smtClean="0"/>
              <a:t>27.04.2015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D776E-EF72-4B76-A37E-CBC4CF91DDF9}" type="datetime1">
              <a:rPr lang="ru-RU" smtClean="0"/>
              <a:t>27.04.2015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4ECD2-4FB5-4700-BAEC-19BECBDD5996}" type="datetime1">
              <a:rPr lang="ru-RU" smtClean="0"/>
              <a:t>27.04.2015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949A6-76BB-4FBD-AF95-6DA7BCA97558}" type="datetime1">
              <a:rPr lang="ru-RU" smtClean="0"/>
              <a:t>27.04.2015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8EBCA-D2CE-479D-BC4E-E6B3D1556BC9}" type="datetime1">
              <a:rPr lang="ru-RU" smtClean="0"/>
              <a:t>27.04.2015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03C21-685E-4AB7-AAF9-892B46F63533}" type="datetime1">
              <a:rPr lang="ru-RU" smtClean="0"/>
              <a:t>27.04.2015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42C9A-C601-4D85-AD44-618BB0A2A84A}" type="datetime1">
              <a:rPr lang="ru-RU" smtClean="0"/>
              <a:t>27.04.2015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DD0FD-D43B-4907-BC72-A6FCF6024850}" type="datetime1">
              <a:rPr lang="ru-RU" smtClean="0"/>
              <a:t>27.04.2015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038EF-7222-4CA3-81D7-D8470138DF3F}" type="datetime1">
              <a:rPr lang="ru-RU" smtClean="0"/>
              <a:t>27.04.2015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E7BEE0-74BC-4217-B10D-F79EAD35A77A}" type="datetime1">
              <a:rPr lang="ru-RU" smtClean="0"/>
              <a:t>27.04.2015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F5BE8F-992D-476B-A88A-DC68923CC6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1A6AD5-41A2-4878-8D0D-63341E9A4F9F}" type="datetime1">
              <a:rPr lang="ru-RU" smtClean="0"/>
              <a:t>27.04.2015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2532" name="WordArt 12"/>
          <p:cNvSpPr>
            <a:spLocks noChangeArrowheads="1" noChangeShapeType="1"/>
          </p:cNvSpPr>
          <p:nvPr/>
        </p:nvSpPr>
        <p:spPr bwMode="auto">
          <a:xfrm>
            <a:off x="684213" y="981075"/>
            <a:ext cx="7772400" cy="25923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 dirty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14348" y="3277433"/>
            <a:ext cx="7985649" cy="92333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5400" b="1" dirty="0" smtClean="0">
                <a:ln w="24500" cmpd="dbl">
                  <a:solidFill>
                    <a:schemeClr val="bg2">
                      <a:lumMod val="25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Детали машин</a:t>
            </a:r>
            <a:endParaRPr lang="ru-RU" sz="6000" b="1" cap="none" spc="0" dirty="0">
              <a:ln w="24500" cmpd="dbl">
                <a:solidFill>
                  <a:schemeClr val="bg2">
                    <a:lumMod val="25000"/>
                  </a:schemeClr>
                </a:solidFill>
                <a:prstDash val="solid"/>
                <a:miter lim="800000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07904" y="692696"/>
            <a:ext cx="504056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 smtClean="0"/>
              <a:t>Национальный  исследовательский </a:t>
            </a:r>
          </a:p>
          <a:p>
            <a:pPr algn="ctr"/>
            <a:r>
              <a:rPr lang="ru-RU" sz="2800" i="1" dirty="0" smtClean="0"/>
              <a:t>Томский политехнический университет</a:t>
            </a:r>
            <a:endParaRPr lang="ru-RU" sz="2800" i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448509"/>
            <a:ext cx="2808312" cy="2808312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ordArt 5"/>
          <p:cNvSpPr>
            <a:spLocks noChangeArrowheads="1" noChangeShapeType="1" noTextEdit="1"/>
          </p:cNvSpPr>
          <p:nvPr/>
        </p:nvSpPr>
        <p:spPr bwMode="auto">
          <a:xfrm>
            <a:off x="2915816" y="2134597"/>
            <a:ext cx="3816772" cy="98139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Лекция </a:t>
            </a:r>
            <a:r>
              <a:rPr lang="ru-RU" sz="3600" kern="10" dirty="0" smtClean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10</a:t>
            </a:r>
            <a:endParaRPr lang="ru-RU" sz="3600" kern="10" dirty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43608" y="3502749"/>
            <a:ext cx="7344816" cy="646331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600" i="1" dirty="0" smtClean="0"/>
              <a:t>Детали машин</a:t>
            </a:r>
            <a:endParaRPr lang="ru-RU" sz="3600" i="1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ln>
            <a:solidFill>
              <a:srgbClr val="FF0000"/>
            </a:solidFill>
          </a:ln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b="1" i="1" dirty="0"/>
              <a:t>Детали машин </a:t>
            </a:r>
            <a:r>
              <a:rPr lang="ru-RU" dirty="0"/>
              <a:t>– научная дисциплина по теории расчета и </a:t>
            </a:r>
            <a:r>
              <a:rPr lang="ru-RU" dirty="0" smtClean="0"/>
              <a:t>конструированию </a:t>
            </a:r>
            <a:r>
              <a:rPr lang="ru-RU" dirty="0"/>
              <a:t>деталей и узлов машин общемашиностроительного применения. </a:t>
            </a:r>
            <a:r>
              <a:rPr lang="ru-RU" dirty="0" smtClean="0"/>
              <a:t>Детали </a:t>
            </a:r>
            <a:r>
              <a:rPr lang="ru-RU" dirty="0"/>
              <a:t>общего назначения применяют в машиностроении в очень </a:t>
            </a:r>
            <a:r>
              <a:rPr lang="ru-RU" dirty="0" smtClean="0"/>
              <a:t>больших количествах</a:t>
            </a:r>
            <a:r>
              <a:rPr lang="ru-RU" dirty="0"/>
              <a:t>, поэтому любое усовершенствование расчета и </a:t>
            </a:r>
            <a:r>
              <a:rPr lang="ru-RU" dirty="0" smtClean="0"/>
              <a:t>конструкций этих </a:t>
            </a:r>
            <a:r>
              <a:rPr lang="ru-RU" dirty="0"/>
              <a:t>деталей, позволяющее </a:t>
            </a:r>
            <a:r>
              <a:rPr lang="ru-RU" dirty="0" smtClean="0"/>
              <a:t>уменьшить </a:t>
            </a:r>
            <a:r>
              <a:rPr lang="ru-RU" dirty="0"/>
              <a:t>затраты материала, снизить </a:t>
            </a:r>
            <a:r>
              <a:rPr lang="ru-RU" dirty="0" smtClean="0"/>
              <a:t>стоимость производства, повысить долговечность, приносит большой экономический </a:t>
            </a:r>
            <a:r>
              <a:rPr lang="ru-RU" dirty="0"/>
              <a:t>эффект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/>
              <a:t>Основными задачами курса являются:</a:t>
            </a:r>
          </a:p>
          <a:p>
            <a:r>
              <a:rPr lang="ru-RU" dirty="0"/>
              <a:t>изучение конструкций и критериев работоспособности основных </a:t>
            </a:r>
            <a:r>
              <a:rPr lang="ru-RU" dirty="0" smtClean="0"/>
              <a:t>деталей </a:t>
            </a:r>
            <a:r>
              <a:rPr lang="ru-RU" dirty="0"/>
              <a:t>и узлов машин;</a:t>
            </a:r>
          </a:p>
          <a:p>
            <a:r>
              <a:rPr lang="ru-RU" dirty="0"/>
              <a:t>изучение основ теории совместной работы и методов расчета </a:t>
            </a:r>
            <a:r>
              <a:rPr lang="ru-RU" dirty="0" smtClean="0"/>
              <a:t>деталей машин</a:t>
            </a:r>
            <a:r>
              <a:rPr lang="ru-RU" dirty="0"/>
              <a:t>;</a:t>
            </a:r>
          </a:p>
          <a:p>
            <a:r>
              <a:rPr lang="ru-RU" dirty="0"/>
              <a:t>формирование навыков конструирования деталей и узлов машин.</a:t>
            </a:r>
            <a:endParaRPr lang="ru-RU" dirty="0" smtClean="0"/>
          </a:p>
          <a:p>
            <a:pPr marL="0" indent="0">
              <a:buNone/>
            </a:pPr>
            <a:endParaRPr lang="ru-RU" dirty="0" smtClean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pPr eaLnBrk="1" hangingPunct="1"/>
            <a:r>
              <a:rPr lang="ru-RU" b="1" i="1" dirty="0" smtClean="0"/>
              <a:t>Основные понятия и определения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7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ru-RU" b="1" i="1" dirty="0"/>
              <a:t>Основные понятия и определения</a:t>
            </a:r>
            <a:endParaRPr lang="ru-RU" i="1" dirty="0" smtClean="0">
              <a:latin typeface="Arial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/>
              <a:t>Под </a:t>
            </a:r>
            <a:r>
              <a:rPr lang="ru-RU" b="1" i="1" dirty="0"/>
              <a:t>деталью</a:t>
            </a:r>
            <a:r>
              <a:rPr lang="ru-RU" i="1" dirty="0"/>
              <a:t> </a:t>
            </a:r>
            <a:r>
              <a:rPr lang="ru-RU" dirty="0"/>
              <a:t>понимают элемент конструкции (изделие), </a:t>
            </a:r>
            <a:r>
              <a:rPr lang="ru-RU" dirty="0" smtClean="0"/>
              <a:t>изготовленный </a:t>
            </a:r>
            <a:r>
              <a:rPr lang="ru-RU" dirty="0"/>
              <a:t>из однородного материала (одной марки) без применения сборочных </a:t>
            </a:r>
            <a:r>
              <a:rPr lang="ru-RU" dirty="0" smtClean="0"/>
              <a:t>операций</a:t>
            </a:r>
            <a:r>
              <a:rPr lang="ru-RU" dirty="0"/>
              <a:t>.</a:t>
            </a:r>
          </a:p>
          <a:p>
            <a:pPr marL="0" indent="0" algn="just">
              <a:buNone/>
            </a:pPr>
            <a:r>
              <a:rPr lang="ru-RU" dirty="0"/>
              <a:t>Совокупность деталей, соединенных посредством сборочных </a:t>
            </a:r>
            <a:r>
              <a:rPr lang="ru-RU" dirty="0" smtClean="0"/>
              <a:t>операций и </a:t>
            </a:r>
            <a:r>
              <a:rPr lang="ru-RU" dirty="0"/>
              <a:t>предназначенных для совместной работы или выполняющих </a:t>
            </a:r>
            <a:r>
              <a:rPr lang="ru-RU" dirty="0" smtClean="0"/>
              <a:t>определенные функции</a:t>
            </a:r>
            <a:r>
              <a:rPr lang="ru-RU" dirty="0"/>
              <a:t>, называют </a:t>
            </a:r>
            <a:r>
              <a:rPr lang="ru-RU" b="1" i="1" dirty="0"/>
              <a:t>сборочной единицей </a:t>
            </a:r>
            <a:r>
              <a:rPr lang="ru-RU" dirty="0"/>
              <a:t>или </a:t>
            </a:r>
            <a:r>
              <a:rPr lang="ru-RU" b="1" i="1" dirty="0"/>
              <a:t>узлом</a:t>
            </a:r>
            <a:r>
              <a:rPr lang="ru-RU" dirty="0"/>
              <a:t>.</a:t>
            </a:r>
          </a:p>
        </p:txBody>
      </p:sp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8" name="Rectangle 21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9" name="Rectangle 23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7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ru-RU" b="1" i="1" dirty="0"/>
              <a:t>Основные понятия и определения</a:t>
            </a:r>
            <a:endParaRPr lang="ru-RU" i="1" dirty="0" smtClean="0">
              <a:latin typeface="Arial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/>
              <a:t>По функциональному признаку детали машин общего назначения </a:t>
            </a:r>
            <a:r>
              <a:rPr lang="ru-RU" dirty="0" smtClean="0"/>
              <a:t>подразделяются </a:t>
            </a:r>
            <a:r>
              <a:rPr lang="ru-RU" dirty="0"/>
              <a:t>на следующие группы</a:t>
            </a:r>
            <a:r>
              <a:rPr lang="ru-RU" dirty="0" smtClean="0"/>
              <a:t>:</a:t>
            </a:r>
          </a:p>
          <a:p>
            <a:pPr marL="0" indent="0">
              <a:buNone/>
            </a:pPr>
            <a:r>
              <a:rPr lang="ru-RU" dirty="0"/>
              <a:t>1. Детали соединений и соединения.</a:t>
            </a:r>
          </a:p>
          <a:p>
            <a:r>
              <a:rPr lang="ru-RU" dirty="0"/>
              <a:t>1.1. Разъемные соединения: резьбовые, клиновые, штифтовые, </a:t>
            </a:r>
            <a:r>
              <a:rPr lang="ru-RU" dirty="0" smtClean="0"/>
              <a:t>шпоночные, шлицевые (зубчатые), профильные, </a:t>
            </a:r>
            <a:r>
              <a:rPr lang="ru-RU" dirty="0" err="1" smtClean="0"/>
              <a:t>клемовые</a:t>
            </a:r>
            <a:r>
              <a:rPr lang="ru-RU" dirty="0" smtClean="0"/>
              <a:t>.</a:t>
            </a:r>
          </a:p>
          <a:p>
            <a:r>
              <a:rPr lang="ru-RU" dirty="0" smtClean="0"/>
              <a:t>1.2</a:t>
            </a:r>
            <a:r>
              <a:rPr lang="ru-RU" dirty="0"/>
              <a:t>. Неразъемные соединения: свариваемые, клепаные, </a:t>
            </a:r>
            <a:r>
              <a:rPr lang="ru-RU" dirty="0" smtClean="0"/>
              <a:t>паяные, склеиваемые</a:t>
            </a:r>
            <a:r>
              <a:rPr lang="ru-RU" dirty="0"/>
              <a:t>.</a:t>
            </a:r>
          </a:p>
          <a:p>
            <a:r>
              <a:rPr lang="ru-RU" dirty="0"/>
              <a:t>1.3. Промежуточные соединения: цилиндрические с натягом, </a:t>
            </a:r>
            <a:r>
              <a:rPr lang="ru-RU" dirty="0" smtClean="0"/>
              <a:t>соединения </a:t>
            </a:r>
            <a:r>
              <a:rPr lang="ru-RU" dirty="0"/>
              <a:t>стяжными кольцами и планками.</a:t>
            </a:r>
          </a:p>
        </p:txBody>
      </p:sp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8" name="Rectangle 21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9" name="Rectangle 23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2258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7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ru-RU" b="1" i="1" dirty="0"/>
              <a:t>Основные понятия и определения</a:t>
            </a:r>
            <a:endParaRPr lang="ru-RU" i="1" dirty="0" smtClean="0">
              <a:latin typeface="Arial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2. Детали передач.</a:t>
            </a:r>
          </a:p>
          <a:p>
            <a:r>
              <a:rPr lang="ru-RU" dirty="0"/>
              <a:t>2.1. Управляющие передачи: двигательные передачи, передачи </a:t>
            </a:r>
            <a:r>
              <a:rPr lang="ru-RU" dirty="0" smtClean="0"/>
              <a:t>исполнительным </a:t>
            </a:r>
            <a:r>
              <a:rPr lang="ru-RU" dirty="0"/>
              <a:t>механизмом.</a:t>
            </a:r>
          </a:p>
          <a:p>
            <a:r>
              <a:rPr lang="ru-RU" dirty="0"/>
              <a:t>2.2. По физическому эффекту.</a:t>
            </a:r>
          </a:p>
          <a:p>
            <a:r>
              <a:rPr lang="ru-RU" dirty="0"/>
              <a:t>2.2.1. Электрические.</a:t>
            </a:r>
          </a:p>
          <a:p>
            <a:r>
              <a:rPr lang="ru-RU" dirty="0"/>
              <a:t>2.2.2. Пневматические.</a:t>
            </a:r>
          </a:p>
          <a:p>
            <a:r>
              <a:rPr lang="ru-RU" dirty="0"/>
              <a:t>2.2.3. Гидравлические.</a:t>
            </a:r>
          </a:p>
          <a:p>
            <a:r>
              <a:rPr lang="ru-RU" dirty="0"/>
              <a:t>2.2.4. Механические.</a:t>
            </a:r>
          </a:p>
          <a:p>
            <a:r>
              <a:rPr lang="ru-RU" dirty="0"/>
              <a:t>2.2.4.1. Зацеплением: зубчатые, винт – гайка, </a:t>
            </a:r>
            <a:r>
              <a:rPr lang="ru-RU" dirty="0" smtClean="0"/>
              <a:t>червячные, цепные</a:t>
            </a:r>
            <a:r>
              <a:rPr lang="ru-RU" dirty="0"/>
              <a:t>, волновые.</a:t>
            </a:r>
          </a:p>
          <a:p>
            <a:r>
              <a:rPr lang="ru-RU" dirty="0"/>
              <a:t>2.2.4.2. Трением: фрикционные, ременные.</a:t>
            </a:r>
          </a:p>
        </p:txBody>
      </p:sp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8" name="Rectangle 21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9" name="Rectangle 23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3386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7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ru-RU" b="1" i="1" dirty="0"/>
              <a:t>Основные понятия и определения</a:t>
            </a:r>
            <a:endParaRPr lang="ru-RU" i="1" dirty="0" smtClean="0">
              <a:latin typeface="Arial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ru-RU" dirty="0"/>
              <a:t>3. Детали, обслуживающие вращательное движение</a:t>
            </a:r>
            <a:r>
              <a:rPr lang="ru-RU" dirty="0" smtClean="0"/>
              <a:t>.</a:t>
            </a:r>
          </a:p>
          <a:p>
            <a:r>
              <a:rPr lang="ru-RU" dirty="0"/>
              <a:t>3.1. Валы и оси.</a:t>
            </a:r>
          </a:p>
          <a:p>
            <a:r>
              <a:rPr lang="ru-RU" dirty="0"/>
              <a:t>3.2. Подшипники: качения, скольжения.</a:t>
            </a:r>
          </a:p>
          <a:p>
            <a:r>
              <a:rPr lang="ru-RU" dirty="0"/>
              <a:t>3.3. Муфты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/>
              <a:t>4. Шарнирно-рычажные механизмы: направляющие кулисы и ползуны,</a:t>
            </a:r>
          </a:p>
          <a:p>
            <a:pPr marL="0" indent="0">
              <a:buNone/>
            </a:pPr>
            <a:r>
              <a:rPr lang="ru-RU" dirty="0"/>
              <a:t>кривошипно-ползунный механизм, кривошипы, шатуны, коромысла, </a:t>
            </a:r>
            <a:r>
              <a:rPr lang="ru-RU" dirty="0" smtClean="0"/>
              <a:t>кулачки</a:t>
            </a:r>
            <a:r>
              <a:rPr lang="ru-RU" dirty="0"/>
              <a:t>, эксцентрики, ролики.</a:t>
            </a:r>
          </a:p>
          <a:p>
            <a:pPr marL="0" indent="0">
              <a:buNone/>
            </a:pPr>
            <a:r>
              <a:rPr lang="ru-RU" dirty="0"/>
              <a:t>5. Упругие элементы: пружины, рессоры.</a:t>
            </a:r>
          </a:p>
          <a:p>
            <a:pPr marL="0" indent="0">
              <a:buNone/>
            </a:pPr>
            <a:r>
              <a:rPr lang="ru-RU" dirty="0"/>
              <a:t>6. Уравновешивающие равномерность движения: маховики, маятники,</a:t>
            </a:r>
          </a:p>
          <a:p>
            <a:pPr marL="0" indent="0">
              <a:buNone/>
            </a:pPr>
            <a:r>
              <a:rPr lang="ru-RU" dirty="0" smtClean="0"/>
              <a:t>      бабы</a:t>
            </a:r>
            <a:r>
              <a:rPr lang="ru-RU" dirty="0"/>
              <a:t>, шаботы, грузы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7</a:t>
            </a:r>
            <a:r>
              <a:rPr lang="ru-RU" dirty="0"/>
              <a:t>. Детали, обеспечивающие смазывание и защиту от загрязнения: </a:t>
            </a:r>
            <a:r>
              <a:rPr lang="ru-RU" dirty="0" smtClean="0"/>
              <a:t>манжеты</a:t>
            </a:r>
            <a:r>
              <a:rPr lang="ru-RU" dirty="0"/>
              <a:t>, уплотнения и т. д.</a:t>
            </a:r>
          </a:p>
          <a:p>
            <a:pPr marL="0" indent="0">
              <a:buNone/>
            </a:pPr>
            <a:r>
              <a:rPr lang="ru-RU" dirty="0"/>
              <a:t>8. Детали и механизмы управления: рукоятки, тяги.</a:t>
            </a:r>
            <a:endParaRPr lang="ru-RU" b="1" dirty="0"/>
          </a:p>
        </p:txBody>
      </p:sp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8" name="Rectangle 21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9" name="Rectangle 23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837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7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ru-RU" b="1" i="1" dirty="0"/>
              <a:t>Основные требования к деталям машин</a:t>
            </a:r>
            <a:endParaRPr lang="ru-RU" i="1" dirty="0" smtClean="0">
              <a:latin typeface="Arial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dirty="0"/>
              <a:t>Машина (деталь) должна быть </a:t>
            </a:r>
            <a:r>
              <a:rPr lang="ru-RU" b="1" i="1" dirty="0"/>
              <a:t>работоспособной</a:t>
            </a:r>
            <a:r>
              <a:rPr lang="ru-RU" b="1" dirty="0"/>
              <a:t>.</a:t>
            </a:r>
            <a:r>
              <a:rPr lang="ru-RU" dirty="0"/>
              <a:t> </a:t>
            </a:r>
            <a:endParaRPr lang="ru-RU" dirty="0" smtClean="0"/>
          </a:p>
          <a:p>
            <a:pPr marL="0" indent="0" algn="just">
              <a:buNone/>
            </a:pPr>
            <a:r>
              <a:rPr lang="ru-RU" b="1" i="1" dirty="0" smtClean="0"/>
              <a:t>Работоспособностью</a:t>
            </a:r>
            <a:r>
              <a:rPr lang="ru-RU" i="1" dirty="0" smtClean="0"/>
              <a:t> </a:t>
            </a:r>
            <a:r>
              <a:rPr lang="ru-RU" dirty="0" smtClean="0"/>
              <a:t>называют </a:t>
            </a:r>
            <a:r>
              <a:rPr lang="ru-RU" dirty="0"/>
              <a:t>состояние деталей, при котором они способны выполнять </a:t>
            </a:r>
            <a:r>
              <a:rPr lang="ru-RU" dirty="0" smtClean="0"/>
              <a:t>заданные функции </a:t>
            </a:r>
            <a:r>
              <a:rPr lang="ru-RU" dirty="0"/>
              <a:t>с параметрами, установленными нормативно-технической </a:t>
            </a:r>
            <a:r>
              <a:rPr lang="ru-RU" dirty="0" err="1" smtClean="0"/>
              <a:t>докумен</a:t>
            </a:r>
            <a:r>
              <a:rPr lang="ru-RU" dirty="0" smtClean="0"/>
              <a:t> </a:t>
            </a:r>
            <a:r>
              <a:rPr lang="ru-RU" dirty="0" err="1" smtClean="0"/>
              <a:t>тацией</a:t>
            </a:r>
            <a:r>
              <a:rPr lang="ru-RU" dirty="0"/>
              <a:t>, и сохранением </a:t>
            </a:r>
            <a:r>
              <a:rPr lang="ru-RU" i="1" dirty="0"/>
              <a:t>прочности</a:t>
            </a:r>
            <a:r>
              <a:rPr lang="ru-RU" dirty="0"/>
              <a:t>, </a:t>
            </a:r>
            <a:r>
              <a:rPr lang="ru-RU" i="1" dirty="0"/>
              <a:t>жесткости</a:t>
            </a:r>
            <a:r>
              <a:rPr lang="ru-RU" dirty="0"/>
              <a:t>, неизменяемости формы </a:t>
            </a:r>
            <a:r>
              <a:rPr lang="ru-RU" dirty="0" smtClean="0"/>
              <a:t>и размеров</a:t>
            </a:r>
            <a:r>
              <a:rPr lang="ru-RU" dirty="0"/>
              <a:t>, </a:t>
            </a:r>
            <a:r>
              <a:rPr lang="ru-RU" i="1" dirty="0"/>
              <a:t>износостойкости</a:t>
            </a:r>
            <a:r>
              <a:rPr lang="ru-RU" dirty="0"/>
              <a:t>, </a:t>
            </a:r>
            <a:r>
              <a:rPr lang="ru-RU" i="1" dirty="0" err="1"/>
              <a:t>виброустойчивости</a:t>
            </a:r>
            <a:r>
              <a:rPr lang="ru-RU" i="1" dirty="0"/>
              <a:t> </a:t>
            </a:r>
            <a:r>
              <a:rPr lang="ru-RU" dirty="0"/>
              <a:t>и </a:t>
            </a:r>
            <a:r>
              <a:rPr lang="ru-RU" i="1" dirty="0"/>
              <a:t>теплостойкости</a:t>
            </a:r>
            <a:r>
              <a:rPr lang="ru-RU" dirty="0"/>
              <a:t>.</a:t>
            </a:r>
          </a:p>
        </p:txBody>
      </p:sp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8" name="Rectangle 21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9" name="Rectangle 23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3232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7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ru-RU" b="1" i="1" dirty="0"/>
              <a:t>Основные требования к деталям машин</a:t>
            </a:r>
            <a:endParaRPr lang="ru-RU" i="1" dirty="0" smtClean="0">
              <a:latin typeface="Arial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/>
              <a:t>Машина (деталь) должна обеспечивать заданную </a:t>
            </a:r>
            <a:r>
              <a:rPr lang="ru-RU" b="1" dirty="0"/>
              <a:t>надежность</a:t>
            </a:r>
            <a:r>
              <a:rPr lang="ru-RU" dirty="0" smtClean="0"/>
              <a:t>.</a:t>
            </a:r>
          </a:p>
          <a:p>
            <a:pPr marL="0" indent="0" algn="just">
              <a:buNone/>
            </a:pPr>
            <a:r>
              <a:rPr lang="ru-RU" dirty="0"/>
              <a:t>Под </a:t>
            </a:r>
            <a:r>
              <a:rPr lang="ru-RU" b="1" i="1" dirty="0" smtClean="0"/>
              <a:t>надежностью</a:t>
            </a:r>
            <a:r>
              <a:rPr lang="ru-RU" i="1" dirty="0" smtClean="0"/>
              <a:t> </a:t>
            </a:r>
            <a:r>
              <a:rPr lang="ru-RU" dirty="0"/>
              <a:t>понимают свойство изделия выполнять заданные функции, </a:t>
            </a:r>
            <a:r>
              <a:rPr lang="ru-RU" dirty="0" smtClean="0"/>
              <a:t>сохраняя </a:t>
            </a:r>
            <a:r>
              <a:rPr lang="ru-RU" dirty="0"/>
              <a:t>свои эксплуатационные показатели в заданных пределах в </a:t>
            </a:r>
            <a:r>
              <a:rPr lang="ru-RU" dirty="0" smtClean="0"/>
              <a:t>течение определенного </a:t>
            </a:r>
            <a:r>
              <a:rPr lang="ru-RU" dirty="0"/>
              <a:t>промежутка времени или требуемой наработки.</a:t>
            </a:r>
          </a:p>
        </p:txBody>
      </p:sp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8" name="Rectangle 21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9" name="Rectangle 23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8725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7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ru-RU" b="1" dirty="0"/>
              <a:t>Модели </a:t>
            </a:r>
            <a:r>
              <a:rPr lang="ru-RU" b="1" dirty="0" err="1"/>
              <a:t>нагружения</a:t>
            </a:r>
            <a:r>
              <a:rPr lang="ru-RU" b="1" dirty="0"/>
              <a:t> деталей машин</a:t>
            </a:r>
            <a:endParaRPr lang="ru-RU" i="1" dirty="0" smtClean="0">
              <a:latin typeface="Arial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/>
              <a:t>По характеру </a:t>
            </a:r>
            <a:r>
              <a:rPr lang="ru-RU" dirty="0" err="1"/>
              <a:t>нагружения</a:t>
            </a:r>
            <a:r>
              <a:rPr lang="ru-RU" dirty="0"/>
              <a:t> внешние силы разделяются на </a:t>
            </a:r>
            <a:r>
              <a:rPr lang="ru-RU" dirty="0" smtClean="0"/>
              <a:t>поверхностные </a:t>
            </a:r>
            <a:r>
              <a:rPr lang="ru-RU" dirty="0"/>
              <a:t>и объемные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b="1" i="1" dirty="0"/>
              <a:t>Поверхностные силы </a:t>
            </a:r>
            <a:r>
              <a:rPr lang="ru-RU" dirty="0"/>
              <a:t>действуют на поверхность деталей </a:t>
            </a:r>
            <a:r>
              <a:rPr lang="ru-RU" dirty="0" smtClean="0"/>
              <a:t>и являются </a:t>
            </a:r>
            <a:r>
              <a:rPr lang="ru-RU" dirty="0"/>
              <a:t>результатом взаимодействия деталей, </a:t>
            </a:r>
            <a:r>
              <a:rPr lang="ru-RU" b="1" i="1" dirty="0"/>
              <a:t>объемные силы </a:t>
            </a:r>
            <a:r>
              <a:rPr lang="ru-RU" dirty="0"/>
              <a:t>– силы </a:t>
            </a:r>
            <a:r>
              <a:rPr lang="ru-RU" dirty="0" smtClean="0"/>
              <a:t>тяжести </a:t>
            </a:r>
            <a:r>
              <a:rPr lang="ru-RU" dirty="0"/>
              <a:t>и инерции – приложены к каждой частице детали.</a:t>
            </a:r>
            <a:endParaRPr lang="ru-RU" b="1" dirty="0"/>
          </a:p>
        </p:txBody>
      </p:sp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8" name="Rectangle 21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9" name="Rectangle 23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253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7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ru-RU" b="1" dirty="0"/>
              <a:t>Модели </a:t>
            </a:r>
            <a:r>
              <a:rPr lang="ru-RU" b="1" dirty="0" err="1"/>
              <a:t>нагружения</a:t>
            </a:r>
            <a:r>
              <a:rPr lang="ru-RU" b="1" dirty="0"/>
              <a:t> деталей машин</a:t>
            </a:r>
            <a:endParaRPr lang="ru-RU" i="1" dirty="0" smtClean="0">
              <a:latin typeface="Arial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dirty="0"/>
              <a:t>Силы вызывают в деталях деформации и напряжения. </a:t>
            </a:r>
            <a:endParaRPr lang="ru-RU" dirty="0" smtClean="0"/>
          </a:p>
          <a:p>
            <a:pPr marL="0" indent="0" algn="just">
              <a:buNone/>
            </a:pPr>
            <a:r>
              <a:rPr lang="ru-RU" dirty="0" smtClean="0"/>
              <a:t>По характеру изменения </a:t>
            </a:r>
            <a:r>
              <a:rPr lang="ru-RU" dirty="0"/>
              <a:t>во времени напряжения подразделяют на статические и </a:t>
            </a:r>
            <a:r>
              <a:rPr lang="ru-RU" dirty="0" smtClean="0"/>
              <a:t>циклические</a:t>
            </a:r>
            <a:r>
              <a:rPr lang="ru-RU" dirty="0"/>
              <a:t>. </a:t>
            </a:r>
            <a:endParaRPr lang="ru-RU" dirty="0" smtClean="0"/>
          </a:p>
          <a:p>
            <a:pPr marL="0" indent="0" algn="just">
              <a:buNone/>
            </a:pPr>
            <a:r>
              <a:rPr lang="ru-RU" b="1" i="1" dirty="0" smtClean="0"/>
              <a:t>Статическими</a:t>
            </a:r>
            <a:r>
              <a:rPr lang="ru-RU" i="1" dirty="0" smtClean="0"/>
              <a:t> </a:t>
            </a:r>
            <a:r>
              <a:rPr lang="ru-RU" dirty="0"/>
              <a:t>называют нагрузки (напряжения), медленно </a:t>
            </a:r>
            <a:r>
              <a:rPr lang="ru-RU" dirty="0" smtClean="0"/>
              <a:t>изменяющиеся </a:t>
            </a:r>
            <a:r>
              <a:rPr lang="ru-RU" dirty="0"/>
              <a:t>во времени. </a:t>
            </a:r>
            <a:endParaRPr lang="ru-RU" dirty="0" smtClean="0"/>
          </a:p>
          <a:p>
            <a:pPr marL="0" indent="0" algn="just">
              <a:buNone/>
            </a:pPr>
            <a:r>
              <a:rPr lang="ru-RU" b="1" i="1" dirty="0" smtClean="0"/>
              <a:t>Циклические </a:t>
            </a:r>
            <a:r>
              <a:rPr lang="ru-RU" b="1" i="1" dirty="0"/>
              <a:t>нагрузки </a:t>
            </a:r>
            <a:r>
              <a:rPr lang="ru-RU" dirty="0"/>
              <a:t>характеризуются параметром </a:t>
            </a:r>
            <a:r>
              <a:rPr lang="ru-RU" dirty="0" smtClean="0"/>
              <a:t>цикла и </a:t>
            </a:r>
            <a:r>
              <a:rPr lang="ru-RU" dirty="0"/>
              <a:t>непрерывно изменяются с течением времени.</a:t>
            </a:r>
            <a:endParaRPr lang="ru-RU" b="1" dirty="0"/>
          </a:p>
        </p:txBody>
      </p:sp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8" name="Rectangle 21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9" name="Rectangle 23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8768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7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ru-RU" b="1" dirty="0"/>
              <a:t>Основные критерии работоспособности деталей машин</a:t>
            </a:r>
            <a:endParaRPr lang="ru-RU" i="1" dirty="0" smtClean="0">
              <a:latin typeface="Arial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/>
              <a:t>Прочность </a:t>
            </a:r>
            <a:r>
              <a:rPr lang="ru-RU" sz="2000" dirty="0"/>
              <a:t>является основным критерием работоспособности, т. е. </a:t>
            </a:r>
            <a:r>
              <a:rPr lang="ru-RU" sz="2000" dirty="0" smtClean="0"/>
              <a:t>задачей </a:t>
            </a:r>
            <a:r>
              <a:rPr lang="ru-RU" sz="2000" dirty="0"/>
              <a:t>обеспечения необходимой прочности является определение размеров </a:t>
            </a:r>
            <a:r>
              <a:rPr lang="ru-RU" sz="2000" dirty="0" smtClean="0"/>
              <a:t>и форм </a:t>
            </a:r>
            <a:r>
              <a:rPr lang="ru-RU" sz="2000" dirty="0"/>
              <a:t>деталей машин, исключающих возможность возникновения </a:t>
            </a:r>
            <a:r>
              <a:rPr lang="ru-RU" sz="2000" dirty="0" smtClean="0"/>
              <a:t>недопустимо </a:t>
            </a:r>
            <a:r>
              <a:rPr lang="ru-RU" sz="2000" dirty="0"/>
              <a:t>большой остаточной деформации, преждевременных </a:t>
            </a:r>
            <a:r>
              <a:rPr lang="ru-RU" sz="2000" dirty="0" smtClean="0"/>
              <a:t>поломок </a:t>
            </a:r>
            <a:r>
              <a:rPr lang="ru-RU" sz="2000" dirty="0"/>
              <a:t>и </a:t>
            </a:r>
            <a:r>
              <a:rPr lang="ru-RU" sz="2000" dirty="0" smtClean="0"/>
              <a:t>поверхностных </a:t>
            </a:r>
            <a:r>
              <a:rPr lang="ru-RU" sz="2000" dirty="0"/>
              <a:t>разрушений</a:t>
            </a:r>
            <a:r>
              <a:rPr lang="ru-RU" sz="2000" dirty="0" smtClean="0"/>
              <a:t>.</a:t>
            </a:r>
          </a:p>
          <a:p>
            <a:pPr marL="0" indent="0" algn="just">
              <a:buNone/>
            </a:pPr>
            <a:r>
              <a:rPr lang="ru-RU" sz="2000" dirty="0" smtClean="0"/>
              <a:t>Условия прочности можно выразить следующими формулами:</a:t>
            </a:r>
          </a:p>
          <a:p>
            <a:pPr marL="0" indent="0" algn="just">
              <a:buNone/>
            </a:pPr>
            <a:endParaRPr lang="ru-RU" sz="2000" dirty="0"/>
          </a:p>
          <a:p>
            <a:pPr marL="0" indent="0" algn="just">
              <a:buNone/>
            </a:pPr>
            <a:endParaRPr lang="ru-RU" sz="2000" dirty="0" smtClean="0"/>
          </a:p>
          <a:p>
            <a:pPr marL="0" indent="0" algn="just">
              <a:buNone/>
            </a:pPr>
            <a:endParaRPr lang="ru-RU" sz="2000" dirty="0"/>
          </a:p>
          <a:p>
            <a:pPr marL="0" indent="0" algn="just">
              <a:buNone/>
            </a:pPr>
            <a:endParaRPr lang="ru-RU" sz="2000" dirty="0" smtClean="0"/>
          </a:p>
          <a:p>
            <a:pPr marL="0" indent="0" algn="just">
              <a:buNone/>
            </a:pPr>
            <a:endParaRPr lang="ru-RU" sz="2000" dirty="0"/>
          </a:p>
          <a:p>
            <a:pPr marL="0" indent="0" algn="just">
              <a:buNone/>
            </a:pPr>
            <a:r>
              <a:rPr lang="ru-RU" sz="2000" dirty="0" smtClean="0"/>
              <a:t>где </a:t>
            </a:r>
            <a:r>
              <a:rPr lang="ru-RU" sz="2000" i="1" dirty="0"/>
              <a:t>F </a:t>
            </a:r>
            <a:r>
              <a:rPr lang="ru-RU" sz="2000" dirty="0"/>
              <a:t>– действующая нагрузка, Н; </a:t>
            </a:r>
            <a:r>
              <a:rPr lang="ru-RU" sz="2000" i="1" dirty="0"/>
              <a:t>A </a:t>
            </a:r>
            <a:r>
              <a:rPr lang="ru-RU" sz="2000" dirty="0"/>
              <a:t>– площадь сечения детали, мм2 .</a:t>
            </a:r>
          </a:p>
        </p:txBody>
      </p:sp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8" name="Rectangle 21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9" name="Rectangle 23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3762375"/>
            <a:ext cx="1276350" cy="66675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2774" y="4581128"/>
            <a:ext cx="1190625" cy="704850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1262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7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ru-RU" b="1" dirty="0"/>
              <a:t>Основные критерии работоспособности деталей машин</a:t>
            </a:r>
            <a:endParaRPr lang="ru-RU" i="1" dirty="0" smtClean="0">
              <a:latin typeface="Arial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Для пластичных материалов в качестве предельного напряжения </a:t>
            </a:r>
            <a:r>
              <a:rPr lang="ru-RU" sz="2000" dirty="0" smtClean="0"/>
              <a:t>берется </a:t>
            </a:r>
            <a:r>
              <a:rPr lang="ru-RU" sz="2000" dirty="0"/>
              <a:t>предел текучести и запас прочности </a:t>
            </a:r>
            <a:r>
              <a:rPr lang="ru-RU" sz="2000" i="1" dirty="0"/>
              <a:t>S</a:t>
            </a:r>
            <a:r>
              <a:rPr lang="ru-RU" sz="2000" dirty="0" smtClean="0"/>
              <a:t>:</a:t>
            </a:r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ru-RU" sz="2000" dirty="0"/>
              <a:t>для хрупких материалов в качестве предельного напряжения берется </a:t>
            </a:r>
            <a:r>
              <a:rPr lang="ru-RU" sz="2000" dirty="0" smtClean="0"/>
              <a:t>предел</a:t>
            </a:r>
            <a:r>
              <a:rPr lang="en-US" sz="2000" dirty="0" smtClean="0"/>
              <a:t> </a:t>
            </a:r>
            <a:r>
              <a:rPr lang="ru-RU" sz="2000" dirty="0" smtClean="0"/>
              <a:t>прочности </a:t>
            </a:r>
            <a:r>
              <a:rPr lang="ru-RU" sz="2000" dirty="0"/>
              <a:t>и запас прочности</a:t>
            </a:r>
            <a:r>
              <a:rPr lang="ru-RU" sz="2000" dirty="0" smtClean="0"/>
              <a:t>:</a:t>
            </a: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ru-RU" sz="2000" dirty="0"/>
          </a:p>
        </p:txBody>
      </p:sp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8" name="Rectangle 21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9" name="Rectangle 23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50" y="2564904"/>
            <a:ext cx="2476500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3393" y="4653136"/>
            <a:ext cx="2295525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7167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7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ru-RU" b="1" dirty="0"/>
              <a:t>Основные критерии работоспособности деталей машин</a:t>
            </a:r>
            <a:endParaRPr lang="ru-RU" i="1" dirty="0" smtClean="0">
              <a:latin typeface="Arial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b="1" dirty="0"/>
              <a:t>Жесткость </a:t>
            </a:r>
            <a:r>
              <a:rPr lang="ru-RU" sz="2400" dirty="0"/>
              <a:t>– способность деталей сопротивляться изменению </a:t>
            </a:r>
            <a:r>
              <a:rPr lang="ru-RU" sz="2400" dirty="0" smtClean="0"/>
              <a:t>формы</a:t>
            </a:r>
            <a:r>
              <a:rPr lang="en-US" sz="2400" dirty="0" smtClean="0"/>
              <a:t> </a:t>
            </a:r>
            <a:r>
              <a:rPr lang="ru-RU" sz="2400" dirty="0" smtClean="0"/>
              <a:t>под </a:t>
            </a:r>
            <a:r>
              <a:rPr lang="ru-RU" sz="2400" dirty="0"/>
              <a:t>действием сил является, наряду с прочностью, одним из основных </a:t>
            </a:r>
            <a:r>
              <a:rPr lang="ru-RU" sz="2400" dirty="0" smtClean="0"/>
              <a:t>критериев </a:t>
            </a:r>
            <a:r>
              <a:rPr lang="ru-RU" sz="2400" dirty="0"/>
              <a:t>работоспособности. Расчет некоторых деталей нужно вести с </a:t>
            </a:r>
            <a:r>
              <a:rPr lang="ru-RU" sz="2400" dirty="0" smtClean="0"/>
              <a:t>учетом</a:t>
            </a:r>
            <a:r>
              <a:rPr lang="en-US" sz="2400" dirty="0" smtClean="0"/>
              <a:t> </a:t>
            </a:r>
            <a:r>
              <a:rPr lang="ru-RU" sz="2400" dirty="0" smtClean="0"/>
              <a:t>необходимой </a:t>
            </a:r>
            <a:r>
              <a:rPr lang="ru-RU" sz="2400" dirty="0"/>
              <a:t>жесткости, что достигается путем сопоставления углов </a:t>
            </a:r>
            <a:r>
              <a:rPr lang="ru-RU" sz="2400" dirty="0" smtClean="0"/>
              <a:t>скручивания</a:t>
            </a:r>
            <a:r>
              <a:rPr lang="ru-RU" sz="2400" dirty="0"/>
              <a:t>, поворота и прогибов с предельно допустимыми значениями для </a:t>
            </a:r>
            <a:r>
              <a:rPr lang="ru-RU" sz="2400" dirty="0" smtClean="0"/>
              <a:t>данных </a:t>
            </a:r>
            <a:r>
              <a:rPr lang="ru-RU" sz="2400" dirty="0"/>
              <a:t>условий работы.</a:t>
            </a:r>
            <a:endParaRPr lang="en-US" sz="2400" dirty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ru-RU" sz="2000" dirty="0"/>
          </a:p>
        </p:txBody>
      </p:sp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8" name="Rectangle 21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9" name="Rectangle 23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1644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7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ru-RU" b="1" dirty="0"/>
              <a:t>Основные критерии работоспособности деталей машин</a:t>
            </a:r>
            <a:endParaRPr lang="ru-RU" i="1" dirty="0" smtClean="0">
              <a:latin typeface="Arial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sz="2400" b="1" dirty="0"/>
              <a:t>Износостойкость. </a:t>
            </a:r>
            <a:r>
              <a:rPr lang="ru-RU" sz="2400" i="1" dirty="0"/>
              <a:t>Износ </a:t>
            </a:r>
            <a:r>
              <a:rPr lang="ru-RU" sz="2400" dirty="0"/>
              <a:t>(результат изнашивания) – это </a:t>
            </a:r>
            <a:r>
              <a:rPr lang="ru-RU" sz="2400" dirty="0" smtClean="0"/>
              <a:t>постепенное</a:t>
            </a:r>
            <a:r>
              <a:rPr lang="en-US" sz="2400" dirty="0" smtClean="0"/>
              <a:t> </a:t>
            </a:r>
            <a:r>
              <a:rPr lang="ru-RU" sz="2400" dirty="0" smtClean="0"/>
              <a:t>уменьшение </a:t>
            </a:r>
            <a:r>
              <a:rPr lang="ru-RU" sz="2400" dirty="0"/>
              <a:t>размеров деталей по поверхности в результате трения, что </a:t>
            </a:r>
            <a:r>
              <a:rPr lang="ru-RU" sz="2400" dirty="0" smtClean="0"/>
              <a:t>уве</a:t>
            </a:r>
            <a:r>
              <a:rPr lang="ru-RU" sz="2400" dirty="0"/>
              <a:t>личивает стоимость эксплуатации машин в связи с необходимостью </a:t>
            </a:r>
            <a:r>
              <a:rPr lang="ru-RU" sz="2400" dirty="0" smtClean="0"/>
              <a:t>проверки </a:t>
            </a:r>
            <a:r>
              <a:rPr lang="ru-RU" sz="2400" dirty="0"/>
              <a:t>их состояния и ремонта.</a:t>
            </a:r>
            <a:endParaRPr lang="en-US" sz="2000" dirty="0"/>
          </a:p>
          <a:p>
            <a:r>
              <a:rPr lang="ru-RU" sz="2000" i="1" dirty="0"/>
              <a:t>механическое изнашивание</a:t>
            </a:r>
            <a:r>
              <a:rPr lang="ru-RU" sz="2000" dirty="0"/>
              <a:t>. Основным является абразивное </a:t>
            </a:r>
            <a:r>
              <a:rPr lang="ru-RU" sz="2000" dirty="0" smtClean="0"/>
              <a:t>изнашивание</a:t>
            </a:r>
            <a:r>
              <a:rPr lang="ru-RU" sz="2000" dirty="0"/>
              <a:t>, т. е. изнашивание посторонними твердыми, преимущественно </a:t>
            </a:r>
            <a:r>
              <a:rPr lang="ru-RU" sz="2000" dirty="0" smtClean="0"/>
              <a:t>абразивными </a:t>
            </a:r>
            <a:r>
              <a:rPr lang="ru-RU" sz="2000" dirty="0"/>
              <a:t>частицами или неровностями сопряженной твердой поверхности;</a:t>
            </a:r>
          </a:p>
          <a:p>
            <a:r>
              <a:rPr lang="ru-RU" sz="2000" i="1" dirty="0"/>
              <a:t>молекулярно-механическое изнашивание </a:t>
            </a:r>
            <a:r>
              <a:rPr lang="ru-RU" sz="2000" dirty="0"/>
              <a:t>– схватывание или </a:t>
            </a:r>
            <a:r>
              <a:rPr lang="ru-RU" sz="2000" dirty="0" smtClean="0"/>
              <a:t>заедание</a:t>
            </a:r>
            <a:r>
              <a:rPr lang="en-US" sz="2000" dirty="0" smtClean="0"/>
              <a:t> </a:t>
            </a:r>
            <a:r>
              <a:rPr lang="ru-RU" sz="2000" dirty="0" smtClean="0"/>
              <a:t>происходят </a:t>
            </a:r>
            <a:r>
              <a:rPr lang="ru-RU" sz="2000" dirty="0"/>
              <a:t>в результате молекулярных сил трения. Холодное </a:t>
            </a:r>
            <a:r>
              <a:rPr lang="ru-RU" sz="2000" dirty="0" smtClean="0"/>
              <a:t>схватывание</a:t>
            </a:r>
            <a:r>
              <a:rPr lang="en-US" sz="2000" dirty="0" smtClean="0"/>
              <a:t> </a:t>
            </a:r>
            <a:r>
              <a:rPr lang="ru-RU" sz="2000" dirty="0" smtClean="0"/>
              <a:t>связано </a:t>
            </a:r>
            <a:r>
              <a:rPr lang="ru-RU" sz="2000" dirty="0"/>
              <a:t>с износом и выдавливанием масляной пленки при малых </a:t>
            </a:r>
            <a:r>
              <a:rPr lang="ru-RU" sz="2000" dirty="0" smtClean="0"/>
              <a:t>скоростях,</a:t>
            </a:r>
            <a:r>
              <a:rPr lang="en-US" sz="2000" dirty="0" smtClean="0"/>
              <a:t> </a:t>
            </a:r>
            <a:r>
              <a:rPr lang="ru-RU" sz="2000" dirty="0" smtClean="0"/>
              <a:t>горячее </a:t>
            </a:r>
            <a:r>
              <a:rPr lang="ru-RU" sz="2000" dirty="0"/>
              <a:t>схватывание обусловлено понижением вязкости масла при </a:t>
            </a:r>
            <a:r>
              <a:rPr lang="ru-RU" sz="2000" dirty="0" smtClean="0"/>
              <a:t>больших</a:t>
            </a:r>
            <a:r>
              <a:rPr lang="en-US" sz="2000" dirty="0" smtClean="0"/>
              <a:t> </a:t>
            </a:r>
            <a:r>
              <a:rPr lang="ru-RU" sz="2000" dirty="0" smtClean="0"/>
              <a:t>скоростях</a:t>
            </a:r>
            <a:r>
              <a:rPr lang="ru-RU" sz="2000" dirty="0"/>
              <a:t>. Схватывание в начальной форме проявляется в намазывании </a:t>
            </a:r>
            <a:r>
              <a:rPr lang="ru-RU" sz="2000" dirty="0" smtClean="0"/>
              <a:t>материала </a:t>
            </a:r>
            <a:r>
              <a:rPr lang="ru-RU" sz="2000" dirty="0"/>
              <a:t>одной сопряженной детали на другую, а в наиболее опасной форме </a:t>
            </a:r>
            <a:r>
              <a:rPr lang="ru-RU" sz="2000" dirty="0" smtClean="0"/>
              <a:t>–</a:t>
            </a:r>
            <a:r>
              <a:rPr lang="en-US" sz="2000" dirty="0" smtClean="0"/>
              <a:t> </a:t>
            </a:r>
            <a:r>
              <a:rPr lang="ru-RU" sz="2000" dirty="0" smtClean="0"/>
              <a:t>в </a:t>
            </a:r>
            <a:r>
              <a:rPr lang="ru-RU" sz="2000" dirty="0"/>
              <a:t>местном сваривании;</a:t>
            </a:r>
          </a:p>
          <a:p>
            <a:r>
              <a:rPr lang="ru-RU" sz="2000" i="1" dirty="0"/>
              <a:t>коррозионно-механическое изнашивание </a:t>
            </a:r>
            <a:r>
              <a:rPr lang="ru-RU" sz="2000" dirty="0"/>
              <a:t>(</a:t>
            </a:r>
            <a:r>
              <a:rPr lang="ru-RU" sz="2000" i="1" dirty="0" err="1"/>
              <a:t>фреттинг</a:t>
            </a:r>
            <a:r>
              <a:rPr lang="ru-RU" sz="2000" i="1" dirty="0"/>
              <a:t>-коррозия</a:t>
            </a:r>
            <a:r>
              <a:rPr lang="ru-RU" sz="2000" dirty="0"/>
              <a:t>) – </a:t>
            </a:r>
            <a:r>
              <a:rPr lang="ru-RU" sz="2000" dirty="0" smtClean="0"/>
              <a:t>следствие </a:t>
            </a:r>
            <a:r>
              <a:rPr lang="ru-RU" sz="2000" dirty="0"/>
              <a:t>химического или электрического взаимодействия материала со </a:t>
            </a:r>
            <a:r>
              <a:rPr lang="ru-RU" sz="2000" dirty="0" smtClean="0"/>
              <a:t>средой</a:t>
            </a:r>
            <a:r>
              <a:rPr lang="en-US" sz="2000" dirty="0" smtClean="0"/>
              <a:t> </a:t>
            </a:r>
            <a:r>
              <a:rPr lang="ru-RU" sz="2000" dirty="0" smtClean="0"/>
              <a:t>и</a:t>
            </a:r>
            <a:r>
              <a:rPr lang="en-US" sz="2000" dirty="0" smtClean="0"/>
              <a:t> </a:t>
            </a:r>
            <a:r>
              <a:rPr lang="ru-RU" sz="2000" dirty="0" smtClean="0"/>
              <a:t>механического </a:t>
            </a:r>
            <a:r>
              <a:rPr lang="ru-RU" sz="2000" dirty="0"/>
              <a:t>разрушения постоянно контактирующих поверхностей.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ru-RU" sz="2000" dirty="0"/>
          </a:p>
        </p:txBody>
      </p:sp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8" name="Rectangle 21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9" name="Rectangle 23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3056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7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ru-RU" b="1" dirty="0"/>
              <a:t>Основные критерии работоспособности деталей машин</a:t>
            </a:r>
            <a:endParaRPr lang="ru-RU" i="1" dirty="0" smtClean="0">
              <a:latin typeface="Arial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2000" b="1" dirty="0"/>
              <a:t>Теплостойкость. </a:t>
            </a:r>
            <a:r>
              <a:rPr lang="ru-RU" sz="2000" dirty="0"/>
              <a:t>Работа машин сопровождается </a:t>
            </a:r>
            <a:r>
              <a:rPr lang="ru-RU" sz="2000" dirty="0" smtClean="0"/>
              <a:t>тепловыделением,</a:t>
            </a:r>
            <a:r>
              <a:rPr lang="en-US" sz="2000" dirty="0" smtClean="0"/>
              <a:t> </a:t>
            </a:r>
            <a:r>
              <a:rPr lang="ru-RU" sz="2000" dirty="0" smtClean="0"/>
              <a:t>связанным </a:t>
            </a:r>
            <a:r>
              <a:rPr lang="ru-RU" sz="2000" dirty="0"/>
              <a:t>с рабочим процессом машин и трением в их механизмах.</a:t>
            </a:r>
            <a:endParaRPr lang="en-US" sz="2000" dirty="0" smtClean="0"/>
          </a:p>
          <a:p>
            <a:pPr marL="0" indent="0" algn="just">
              <a:buNone/>
            </a:pPr>
            <a:r>
              <a:rPr lang="ru-RU" sz="2000" b="1" dirty="0" err="1"/>
              <a:t>Виброустойчивость</a:t>
            </a:r>
            <a:r>
              <a:rPr lang="ru-RU" sz="2000" b="1" dirty="0"/>
              <a:t>. </a:t>
            </a:r>
            <a:r>
              <a:rPr lang="ru-RU" sz="2000" dirty="0"/>
              <a:t>Под </a:t>
            </a:r>
            <a:r>
              <a:rPr lang="ru-RU" sz="2000" i="1" dirty="0" err="1"/>
              <a:t>виброустойчивостью</a:t>
            </a:r>
            <a:r>
              <a:rPr lang="ru-RU" sz="2000" i="1" dirty="0"/>
              <a:t> </a:t>
            </a:r>
            <a:r>
              <a:rPr lang="ru-RU" sz="2000" dirty="0"/>
              <a:t>понимают способность</a:t>
            </a:r>
          </a:p>
          <a:p>
            <a:pPr marL="0" indent="0" algn="just">
              <a:buNone/>
            </a:pPr>
            <a:r>
              <a:rPr lang="ru-RU" sz="2000" dirty="0"/>
              <a:t>конструкций работать в нужном диапазоне режимов без недопустимых </a:t>
            </a:r>
            <a:r>
              <a:rPr lang="ru-RU" sz="2000" dirty="0" smtClean="0"/>
              <a:t>колебаний.</a:t>
            </a:r>
            <a:endParaRPr lang="en-US" sz="2000" dirty="0" smtClean="0"/>
          </a:p>
          <a:p>
            <a:pPr marL="0" indent="0" algn="just">
              <a:buNone/>
            </a:pPr>
            <a:r>
              <a:rPr lang="ru-RU" sz="2000" dirty="0"/>
              <a:t>В машинах в основном наблюдаются два вида колебаний:</a:t>
            </a:r>
          </a:p>
          <a:p>
            <a:pPr marL="0" indent="0" algn="just">
              <a:buNone/>
            </a:pPr>
            <a:r>
              <a:rPr lang="ru-RU" sz="2000" i="1" dirty="0" smtClean="0"/>
              <a:t>вынужденные </a:t>
            </a:r>
            <a:r>
              <a:rPr lang="ru-RU" sz="2000" i="1" dirty="0"/>
              <a:t>колебания</a:t>
            </a:r>
            <a:r>
              <a:rPr lang="ru-RU" sz="2000" dirty="0"/>
              <a:t>, вызываемые внешними периодическими </a:t>
            </a:r>
            <a:r>
              <a:rPr lang="ru-RU" sz="2000" dirty="0" smtClean="0"/>
              <a:t>силами </a:t>
            </a:r>
            <a:r>
              <a:rPr lang="ru-RU" sz="2000" dirty="0"/>
              <a:t>(неуравновешенностью вращающихся деталей, погрешностью </a:t>
            </a:r>
            <a:r>
              <a:rPr lang="ru-RU" sz="2000" dirty="0" smtClean="0"/>
              <a:t>изготовления</a:t>
            </a:r>
            <a:r>
              <a:rPr lang="ru-RU" sz="2000" dirty="0"/>
              <a:t>). Во избежание резонанса (совпадения собственных частот </a:t>
            </a:r>
            <a:r>
              <a:rPr lang="ru-RU" sz="2000" dirty="0" smtClean="0"/>
              <a:t>с</a:t>
            </a:r>
            <a:r>
              <a:rPr lang="en-US" sz="2000" dirty="0" smtClean="0"/>
              <a:t> </a:t>
            </a:r>
            <a:r>
              <a:rPr lang="ru-RU" sz="2000" dirty="0" smtClean="0"/>
              <a:t>вынужденными</a:t>
            </a:r>
            <a:r>
              <a:rPr lang="ru-RU" sz="2000" dirty="0"/>
              <a:t>) производят расчет амплитудно-частотных характеристик;</a:t>
            </a:r>
          </a:p>
          <a:p>
            <a:pPr marL="0" indent="0" algn="just">
              <a:buNone/>
            </a:pPr>
            <a:r>
              <a:rPr lang="ru-RU" sz="2000" i="1" dirty="0"/>
              <a:t>автоколебания </a:t>
            </a:r>
            <a:r>
              <a:rPr lang="ru-RU" sz="2000" dirty="0"/>
              <a:t>(самовозбуждающиеся колебания) – колебания, в </a:t>
            </a:r>
            <a:r>
              <a:rPr lang="ru-RU" sz="2000" dirty="0" smtClean="0"/>
              <a:t>которых </a:t>
            </a:r>
            <a:r>
              <a:rPr lang="ru-RU" sz="2000" dirty="0"/>
              <a:t>возмущающиеся силы вызываются самими колебаниями. Расчет </a:t>
            </a:r>
            <a:r>
              <a:rPr lang="ru-RU" sz="2000" dirty="0" smtClean="0"/>
              <a:t>динамической </a:t>
            </a:r>
            <a:r>
              <a:rPr lang="ru-RU" sz="2000" dirty="0"/>
              <a:t>устойчивости проводится для отдельных деталей и систем.</a:t>
            </a:r>
          </a:p>
        </p:txBody>
      </p:sp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8" name="Rectangle 21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9" name="Rectangle 23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4016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7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ru-RU" b="1" dirty="0"/>
              <a:t>Основные критерии работоспособности деталей машин</a:t>
            </a:r>
            <a:endParaRPr lang="ru-RU" i="1" dirty="0" smtClean="0">
              <a:latin typeface="Arial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2000" b="1" i="1" dirty="0"/>
              <a:t>Надежность</a:t>
            </a:r>
            <a:r>
              <a:rPr lang="ru-RU" sz="2000" i="1" dirty="0"/>
              <a:t> </a:t>
            </a:r>
            <a:r>
              <a:rPr lang="ru-RU" sz="2000" dirty="0"/>
              <a:t>– свойство изделий выполнять в течение заданного </a:t>
            </a:r>
            <a:r>
              <a:rPr lang="ru-RU" sz="2000" dirty="0" smtClean="0"/>
              <a:t>времени </a:t>
            </a:r>
            <a:r>
              <a:rPr lang="ru-RU" sz="2000" dirty="0"/>
              <a:t>или заданной наработки свои функции, сохраняя в заданных </a:t>
            </a:r>
            <a:r>
              <a:rPr lang="ru-RU" sz="2000" dirty="0" smtClean="0"/>
              <a:t>пределах</a:t>
            </a:r>
            <a:r>
              <a:rPr lang="en-US" sz="2000" dirty="0" smtClean="0"/>
              <a:t> </a:t>
            </a:r>
            <a:r>
              <a:rPr lang="ru-RU" sz="2000" dirty="0" smtClean="0"/>
              <a:t>эксплуатационные </a:t>
            </a:r>
            <a:r>
              <a:rPr lang="ru-RU" sz="2000" dirty="0"/>
              <a:t>показатели</a:t>
            </a:r>
            <a:r>
              <a:rPr lang="ru-RU" sz="2000" dirty="0" smtClean="0"/>
              <a:t>.</a:t>
            </a:r>
            <a:endParaRPr lang="en-US" sz="2000" dirty="0" smtClean="0"/>
          </a:p>
          <a:p>
            <a:pPr marL="0" indent="0" algn="just">
              <a:buNone/>
            </a:pPr>
            <a:r>
              <a:rPr lang="ru-RU" sz="2000" b="1" i="1" dirty="0"/>
              <a:t>Безотказность</a:t>
            </a:r>
            <a:r>
              <a:rPr lang="ru-RU" sz="2000" i="1" dirty="0"/>
              <a:t> </a:t>
            </a:r>
            <a:r>
              <a:rPr lang="ru-RU" sz="2000" dirty="0"/>
              <a:t>– свойство сохранять работоспособность в течение </a:t>
            </a:r>
            <a:r>
              <a:rPr lang="ru-RU" sz="2000" dirty="0" smtClean="0"/>
              <a:t>заданной </a:t>
            </a:r>
            <a:r>
              <a:rPr lang="ru-RU" sz="2000" dirty="0"/>
              <a:t>наработки без вынужденных перерывов.</a:t>
            </a:r>
          </a:p>
          <a:p>
            <a:pPr marL="0" indent="0" algn="just">
              <a:buNone/>
            </a:pPr>
            <a:r>
              <a:rPr lang="ru-RU" sz="2000" b="1" i="1" dirty="0"/>
              <a:t>Долговечность</a:t>
            </a:r>
            <a:r>
              <a:rPr lang="ru-RU" sz="2000" i="1" dirty="0"/>
              <a:t> </a:t>
            </a:r>
            <a:r>
              <a:rPr lang="ru-RU" sz="2000" dirty="0"/>
              <a:t>– свойство изделия сохранять работоспособность </a:t>
            </a:r>
            <a:r>
              <a:rPr lang="ru-RU" sz="2000" dirty="0" smtClean="0"/>
              <a:t>до</a:t>
            </a:r>
            <a:r>
              <a:rPr lang="en-US" sz="2000" dirty="0" smtClean="0"/>
              <a:t> </a:t>
            </a:r>
            <a:r>
              <a:rPr lang="ru-RU" sz="2000" dirty="0" smtClean="0"/>
              <a:t>предельного </a:t>
            </a:r>
            <a:r>
              <a:rPr lang="ru-RU" sz="2000" dirty="0"/>
              <a:t>состояния с необходимыми перерывами для ремонтов и </a:t>
            </a:r>
            <a:r>
              <a:rPr lang="ru-RU" sz="2000" dirty="0" smtClean="0"/>
              <a:t>технического </a:t>
            </a:r>
            <a:r>
              <a:rPr lang="ru-RU" sz="2000" dirty="0"/>
              <a:t>обслуживания.</a:t>
            </a:r>
          </a:p>
          <a:p>
            <a:pPr marL="0" indent="0" algn="just">
              <a:buNone/>
            </a:pPr>
            <a:r>
              <a:rPr lang="ru-RU" sz="2000" b="1" i="1" dirty="0"/>
              <a:t>Ремонтопригодность</a:t>
            </a:r>
            <a:r>
              <a:rPr lang="ru-RU" sz="2000" i="1" dirty="0"/>
              <a:t> </a:t>
            </a:r>
            <a:r>
              <a:rPr lang="ru-RU" sz="2000" dirty="0"/>
              <a:t>– приспособленность изделия к </a:t>
            </a:r>
            <a:r>
              <a:rPr lang="ru-RU" sz="2000" dirty="0" smtClean="0"/>
              <a:t>предупреждению</a:t>
            </a:r>
            <a:r>
              <a:rPr lang="ru-RU" sz="2000" dirty="0"/>
              <a:t>, обнаружению и устранению отказов и неисправностей путем </a:t>
            </a:r>
            <a:r>
              <a:rPr lang="ru-RU" sz="2000" dirty="0" smtClean="0"/>
              <a:t>проведения </a:t>
            </a:r>
            <a:r>
              <a:rPr lang="ru-RU" sz="2000" dirty="0"/>
              <a:t>технического обслуживания и ремонтов.</a:t>
            </a:r>
          </a:p>
          <a:p>
            <a:pPr marL="0" indent="0" algn="just">
              <a:buNone/>
            </a:pPr>
            <a:r>
              <a:rPr lang="ru-RU" sz="2000" b="1" i="1" dirty="0" err="1"/>
              <a:t>Сохраняемость</a:t>
            </a:r>
            <a:r>
              <a:rPr lang="ru-RU" sz="2000" i="1" dirty="0"/>
              <a:t> </a:t>
            </a:r>
            <a:r>
              <a:rPr lang="ru-RU" sz="2000" dirty="0"/>
              <a:t>– свойство изделия сохранять требуемые </a:t>
            </a:r>
            <a:r>
              <a:rPr lang="ru-RU" sz="2000" dirty="0" smtClean="0"/>
              <a:t>эксплуатационные </a:t>
            </a:r>
            <a:r>
              <a:rPr lang="ru-RU" sz="2000" dirty="0"/>
              <a:t>показатели после установленного срока хранения и </a:t>
            </a:r>
            <a:r>
              <a:rPr lang="ru-RU" sz="2000" dirty="0" smtClean="0"/>
              <a:t>транспортирования</a:t>
            </a:r>
            <a:r>
              <a:rPr lang="ru-RU" sz="2000" dirty="0"/>
              <a:t>.</a:t>
            </a:r>
          </a:p>
        </p:txBody>
      </p:sp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8" name="Rectangle 21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9" name="Rectangle 23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6685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7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ru-RU" b="1" dirty="0"/>
              <a:t>Основные критерии работоспособности деталей машин</a:t>
            </a:r>
            <a:endParaRPr lang="ru-RU" i="1" dirty="0" smtClean="0">
              <a:latin typeface="Arial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i="1" dirty="0"/>
              <a:t>Отказ</a:t>
            </a:r>
            <a:r>
              <a:rPr lang="ru-RU" sz="2000" i="1" dirty="0"/>
              <a:t> </a:t>
            </a:r>
            <a:r>
              <a:rPr lang="ru-RU" sz="2000" dirty="0"/>
              <a:t>– полная или частичная утрата изделием его работоспособности.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ru-RU" sz="2000" dirty="0" smtClean="0"/>
              <a:t>Различают </a:t>
            </a:r>
            <a:r>
              <a:rPr lang="ru-RU" sz="2000" dirty="0"/>
              <a:t>следующие виды отказов</a:t>
            </a:r>
            <a:r>
              <a:rPr lang="ru-RU" sz="2000" dirty="0" smtClean="0"/>
              <a:t>:</a:t>
            </a:r>
            <a:endParaRPr lang="en-US" sz="2000" dirty="0" smtClean="0"/>
          </a:p>
          <a:p>
            <a:pPr algn="just"/>
            <a:r>
              <a:rPr lang="ru-RU" sz="2000" dirty="0" smtClean="0"/>
              <a:t>1</a:t>
            </a:r>
            <a:r>
              <a:rPr lang="ru-RU" sz="2000" dirty="0"/>
              <a:t>) по возможности дальнейшего использования изделий – </a:t>
            </a:r>
            <a:r>
              <a:rPr lang="ru-RU" sz="2000" i="1" dirty="0"/>
              <a:t>полные </a:t>
            </a:r>
            <a:r>
              <a:rPr lang="ru-RU" sz="2000" dirty="0" smtClean="0"/>
              <a:t>и</a:t>
            </a:r>
            <a:r>
              <a:rPr lang="en-US" sz="2000" dirty="0" smtClean="0"/>
              <a:t> </a:t>
            </a:r>
            <a:r>
              <a:rPr lang="ru-RU" sz="2000" i="1" dirty="0" smtClean="0"/>
              <a:t>частичные</a:t>
            </a:r>
            <a:r>
              <a:rPr lang="ru-RU" sz="2000" dirty="0"/>
              <a:t>;</a:t>
            </a:r>
          </a:p>
          <a:p>
            <a:pPr algn="just"/>
            <a:r>
              <a:rPr lang="ru-RU" sz="2000" dirty="0"/>
              <a:t>2) по характеру возникновения – </a:t>
            </a:r>
            <a:r>
              <a:rPr lang="ru-RU" sz="2000" i="1" dirty="0"/>
              <a:t>внезапные </a:t>
            </a:r>
            <a:r>
              <a:rPr lang="ru-RU" sz="2000" dirty="0"/>
              <a:t>и </a:t>
            </a:r>
            <a:r>
              <a:rPr lang="ru-RU" sz="2000" i="1" dirty="0"/>
              <a:t>постепенные</a:t>
            </a:r>
            <a:r>
              <a:rPr lang="ru-RU" sz="2000" dirty="0"/>
              <a:t>;</a:t>
            </a:r>
          </a:p>
          <a:p>
            <a:pPr algn="just"/>
            <a:r>
              <a:rPr lang="ru-RU" sz="2000" dirty="0"/>
              <a:t>3) по последствиям – </a:t>
            </a:r>
            <a:r>
              <a:rPr lang="ru-RU" sz="2000" i="1" dirty="0"/>
              <a:t>опасные для жизни</a:t>
            </a:r>
            <a:r>
              <a:rPr lang="ru-RU" sz="2000" dirty="0"/>
              <a:t>, </a:t>
            </a:r>
            <a:r>
              <a:rPr lang="ru-RU" sz="2000" i="1" dirty="0"/>
              <a:t>тяжелые </a:t>
            </a:r>
            <a:r>
              <a:rPr lang="ru-RU" sz="2000" dirty="0"/>
              <a:t>и </a:t>
            </a:r>
            <a:r>
              <a:rPr lang="ru-RU" sz="2000" i="1" dirty="0"/>
              <a:t>легкие</a:t>
            </a:r>
            <a:r>
              <a:rPr lang="ru-RU" sz="2000" dirty="0"/>
              <a:t>;</a:t>
            </a:r>
          </a:p>
          <a:p>
            <a:pPr algn="just"/>
            <a:r>
              <a:rPr lang="ru-RU" sz="2000" dirty="0"/>
              <a:t>4) по возможности устранения – </a:t>
            </a:r>
            <a:r>
              <a:rPr lang="ru-RU" sz="2000" i="1" dirty="0"/>
              <a:t>устранимые </a:t>
            </a:r>
            <a:r>
              <a:rPr lang="ru-RU" sz="2000" dirty="0"/>
              <a:t>и </a:t>
            </a:r>
            <a:r>
              <a:rPr lang="ru-RU" sz="2000" i="1" dirty="0"/>
              <a:t>неустранимые</a:t>
            </a:r>
            <a:r>
              <a:rPr lang="ru-RU" sz="2000" dirty="0"/>
              <a:t>;</a:t>
            </a:r>
          </a:p>
          <a:p>
            <a:pPr algn="just"/>
            <a:r>
              <a:rPr lang="ru-RU" sz="2000" dirty="0"/>
              <a:t>5) по времени возникновения – </a:t>
            </a:r>
            <a:r>
              <a:rPr lang="ru-RU" sz="2000" i="1" dirty="0" err="1"/>
              <a:t>приработочные</a:t>
            </a:r>
            <a:r>
              <a:rPr lang="ru-RU" sz="2000" dirty="0"/>
              <a:t>, </a:t>
            </a:r>
            <a:r>
              <a:rPr lang="ru-RU" sz="2000" i="1" dirty="0"/>
              <a:t>нормальной </a:t>
            </a:r>
            <a:r>
              <a:rPr lang="ru-RU" sz="2000" i="1" dirty="0" smtClean="0"/>
              <a:t>эксплуатации</a:t>
            </a:r>
            <a:r>
              <a:rPr lang="ru-RU" sz="2000" dirty="0"/>
              <a:t>, </a:t>
            </a:r>
            <a:r>
              <a:rPr lang="ru-RU" sz="2000" i="1" dirty="0" err="1"/>
              <a:t>износовые</a:t>
            </a:r>
            <a:r>
              <a:rPr lang="ru-RU" sz="2000" dirty="0"/>
              <a:t>.</a:t>
            </a:r>
          </a:p>
        </p:txBody>
      </p:sp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8" name="Rectangle 21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9" name="Rectangle 23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281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7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ru-RU" b="1" dirty="0"/>
              <a:t>Основные критерии работоспособности деталей машин</a:t>
            </a:r>
            <a:endParaRPr lang="ru-RU" i="1" dirty="0" smtClean="0">
              <a:latin typeface="Arial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000" i="1" dirty="0"/>
              <a:t>Правила обеспечения надежности</a:t>
            </a:r>
            <a:r>
              <a:rPr lang="ru-RU" sz="2000" dirty="0"/>
              <a:t>:</a:t>
            </a:r>
          </a:p>
          <a:p>
            <a:r>
              <a:rPr lang="ru-RU" sz="2000" dirty="0"/>
              <a:t>1. Система должна широко использовать стандартные и </a:t>
            </a:r>
            <a:r>
              <a:rPr lang="ru-RU" sz="2000" dirty="0" smtClean="0"/>
              <a:t>унифицированные </a:t>
            </a:r>
            <a:r>
              <a:rPr lang="ru-RU" sz="2000" dirty="0"/>
              <a:t>детали и узлы.</a:t>
            </a:r>
          </a:p>
          <a:p>
            <a:r>
              <a:rPr lang="ru-RU" sz="2000" dirty="0"/>
              <a:t>2. Система должна содержать защитные устройства, </a:t>
            </a:r>
            <a:r>
              <a:rPr lang="ru-RU" sz="2000" dirty="0" smtClean="0"/>
              <a:t>предусматривающие</a:t>
            </a:r>
            <a:r>
              <a:rPr lang="en-US" sz="2000" dirty="0" smtClean="0"/>
              <a:t> </a:t>
            </a:r>
            <a:r>
              <a:rPr lang="ru-RU" sz="2000" dirty="0" smtClean="0"/>
              <a:t>устранение </a:t>
            </a:r>
            <a:r>
              <a:rPr lang="ru-RU" sz="2000" dirty="0"/>
              <a:t>возможности возникновения катастрофических отказов (</a:t>
            </a:r>
            <a:r>
              <a:rPr lang="ru-RU" sz="2000" dirty="0" smtClean="0"/>
              <a:t>ограничение </a:t>
            </a:r>
            <a:r>
              <a:rPr lang="ru-RU" sz="2000" dirty="0"/>
              <a:t>возрастания оборотов, температуры, давления, крутящего момента </a:t>
            </a:r>
            <a:r>
              <a:rPr lang="ru-RU" sz="2000" dirty="0" smtClean="0"/>
              <a:t>и</a:t>
            </a:r>
            <a:r>
              <a:rPr lang="en-US" sz="2000" dirty="0" smtClean="0"/>
              <a:t> </a:t>
            </a:r>
            <a:r>
              <a:rPr lang="ru-RU" sz="2000" dirty="0"/>
              <a:t>т. п.), а также сигнальные устройства, предупреждающие о нарушении </a:t>
            </a:r>
            <a:r>
              <a:rPr lang="ru-RU" sz="2000" dirty="0" smtClean="0"/>
              <a:t>нормальной </a:t>
            </a:r>
            <a:r>
              <a:rPr lang="ru-RU" sz="2000" dirty="0"/>
              <a:t>работы (световые сигналы и т. п.).</a:t>
            </a:r>
          </a:p>
          <a:p>
            <a:r>
              <a:rPr lang="ru-RU" sz="2000" dirty="0"/>
              <a:t>3. Система должна быть удобной для ремонта, допускать простую </a:t>
            </a:r>
            <a:r>
              <a:rPr lang="ru-RU" sz="2000" dirty="0" smtClean="0"/>
              <a:t>замену </a:t>
            </a:r>
            <a:r>
              <a:rPr lang="ru-RU" sz="2000" dirty="0"/>
              <a:t>отдельных элементов и узлов без разборки и переналадки всего </a:t>
            </a:r>
            <a:r>
              <a:rPr lang="ru-RU" sz="2000" dirty="0" smtClean="0"/>
              <a:t>изделия</a:t>
            </a:r>
            <a:r>
              <a:rPr lang="ru-RU" sz="2000" dirty="0"/>
              <a:t>.</a:t>
            </a:r>
          </a:p>
          <a:p>
            <a:r>
              <a:rPr lang="ru-RU" sz="2000" dirty="0"/>
              <a:t>4. Для сложных ответственных изделий должна быть разработана </a:t>
            </a:r>
            <a:r>
              <a:rPr lang="ru-RU" sz="2000" dirty="0" smtClean="0"/>
              <a:t>система </a:t>
            </a:r>
            <a:r>
              <a:rPr lang="ru-RU" sz="2000" dirty="0"/>
              <a:t>технической диагностики, осуществляющая сбор, хранение и </a:t>
            </a:r>
            <a:r>
              <a:rPr lang="ru-RU" sz="2000" dirty="0" smtClean="0"/>
              <a:t>анализ</a:t>
            </a:r>
            <a:r>
              <a:rPr lang="en-US" sz="2000" dirty="0" smtClean="0"/>
              <a:t> </a:t>
            </a:r>
            <a:r>
              <a:rPr lang="ru-RU" sz="2000" dirty="0" smtClean="0"/>
              <a:t>информации </a:t>
            </a:r>
            <a:r>
              <a:rPr lang="ru-RU" sz="2000" dirty="0"/>
              <a:t>о состоянии изделия.</a:t>
            </a:r>
          </a:p>
          <a:p>
            <a:r>
              <a:rPr lang="ru-RU" sz="2000" dirty="0"/>
              <a:t>5. В пределах общего срока службы изделий могут быть </a:t>
            </a:r>
            <a:r>
              <a:rPr lang="ru-RU" sz="2000" dirty="0" smtClean="0"/>
              <a:t>предусмотрены </a:t>
            </a:r>
            <a:r>
              <a:rPr lang="ru-RU" sz="2000" dirty="0"/>
              <a:t>регламентные работы, профилактические осмотры и ремонты, сроки </a:t>
            </a:r>
            <a:r>
              <a:rPr lang="ru-RU" sz="2000" dirty="0" smtClean="0"/>
              <a:t>которых </a:t>
            </a:r>
            <a:r>
              <a:rPr lang="ru-RU" sz="2000" dirty="0"/>
              <a:t>определяются соображениями надежности и </a:t>
            </a:r>
            <a:r>
              <a:rPr lang="ru-RU" sz="2000" dirty="0" smtClean="0"/>
              <a:t>экономической</a:t>
            </a:r>
            <a:r>
              <a:rPr lang="en-US" sz="2000" dirty="0" smtClean="0"/>
              <a:t> </a:t>
            </a:r>
            <a:r>
              <a:rPr lang="ru-RU" sz="2000" dirty="0" smtClean="0"/>
              <a:t>целесообразности</a:t>
            </a:r>
            <a:r>
              <a:rPr lang="ru-RU" sz="2000" dirty="0"/>
              <a:t>.</a:t>
            </a:r>
          </a:p>
        </p:txBody>
      </p:sp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8" name="Rectangle 21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9" name="Rectangle 23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7623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ordArt 5"/>
          <p:cNvSpPr>
            <a:spLocks noChangeArrowheads="1" noChangeShapeType="1" noTextEdit="1"/>
          </p:cNvSpPr>
          <p:nvPr/>
        </p:nvSpPr>
        <p:spPr bwMode="auto">
          <a:xfrm>
            <a:off x="2915816" y="2134597"/>
            <a:ext cx="3816772" cy="98139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Лекция </a:t>
            </a:r>
            <a:r>
              <a:rPr lang="en-US" sz="3600" kern="10" dirty="0" smtClean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11</a:t>
            </a:r>
            <a:endParaRPr lang="ru-RU" sz="3600" kern="10" dirty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43608" y="3502749"/>
            <a:ext cx="7344816" cy="646331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600" i="1" dirty="0" smtClean="0"/>
              <a:t>Зубчатые передачи</a:t>
            </a:r>
            <a:endParaRPr lang="ru-RU" sz="3600" i="1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3536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7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dirty="0"/>
              <a:t>ЗУБЧАТЫЕ ПЕРЕДАЧИ</a:t>
            </a:r>
            <a:endParaRPr lang="ru-RU" i="1" dirty="0" smtClean="0">
              <a:latin typeface="Arial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ru-RU" sz="2000" b="1" i="1" dirty="0"/>
              <a:t>Зубчатая передача </a:t>
            </a:r>
            <a:r>
              <a:rPr lang="ru-RU" sz="2000" dirty="0"/>
              <a:t>– это механизм, который с помощью зубчатого </a:t>
            </a:r>
            <a:r>
              <a:rPr lang="ru-RU" sz="2000" dirty="0" smtClean="0"/>
              <a:t>зацепления </a:t>
            </a:r>
            <a:r>
              <a:rPr lang="ru-RU" sz="2000" dirty="0"/>
              <a:t>передает или преобразует движение с изменением угловых </a:t>
            </a:r>
            <a:r>
              <a:rPr lang="ru-RU" sz="2000" dirty="0" smtClean="0"/>
              <a:t>скоростей </a:t>
            </a:r>
            <a:r>
              <a:rPr lang="ru-RU" sz="2000" dirty="0"/>
              <a:t>и моментов. Зубчатая передача состоит из колес с зубьями, </a:t>
            </a:r>
            <a:r>
              <a:rPr lang="ru-RU" sz="2000" dirty="0" smtClean="0"/>
              <a:t>которые сцепляются </a:t>
            </a:r>
            <a:r>
              <a:rPr lang="ru-RU" sz="2000" dirty="0"/>
              <a:t>между собой, образуя ряд последовательно </a:t>
            </a:r>
            <a:r>
              <a:rPr lang="ru-RU" sz="2000" dirty="0" smtClean="0"/>
              <a:t>работающих кулачковых </a:t>
            </a:r>
            <a:r>
              <a:rPr lang="ru-RU" sz="2000" dirty="0"/>
              <a:t>механизмов</a:t>
            </a:r>
            <a:r>
              <a:rPr lang="ru-RU" sz="2000" dirty="0" smtClean="0"/>
              <a:t>.</a:t>
            </a:r>
          </a:p>
          <a:p>
            <a:pPr marL="0" indent="0">
              <a:buNone/>
            </a:pPr>
            <a:r>
              <a:rPr lang="ru-RU" sz="2000" i="1" dirty="0"/>
              <a:t>Достоинства зубчатых передач</a:t>
            </a:r>
            <a:r>
              <a:rPr lang="ru-RU" sz="2000" dirty="0"/>
              <a:t>:</a:t>
            </a:r>
          </a:p>
          <a:p>
            <a:r>
              <a:rPr lang="ru-RU" sz="2000" dirty="0"/>
              <a:t>1. Постоянство передаточного отношения </a:t>
            </a:r>
            <a:r>
              <a:rPr lang="ru-RU" sz="2000" i="1" dirty="0"/>
              <a:t>i</a:t>
            </a:r>
            <a:r>
              <a:rPr lang="ru-RU" sz="2000" dirty="0"/>
              <a:t>.</a:t>
            </a:r>
          </a:p>
          <a:p>
            <a:r>
              <a:rPr lang="ru-RU" sz="2000" dirty="0"/>
              <a:t>2. Надежность и долговечность работы.</a:t>
            </a:r>
          </a:p>
          <a:p>
            <a:r>
              <a:rPr lang="ru-RU" sz="2000" dirty="0"/>
              <a:t>3. Компактность.</a:t>
            </a:r>
          </a:p>
          <a:p>
            <a:r>
              <a:rPr lang="ru-RU" sz="2000" dirty="0"/>
              <a:t>4. Большой диапазон передаваемых скоростей.</a:t>
            </a:r>
          </a:p>
          <a:p>
            <a:r>
              <a:rPr lang="ru-RU" sz="2000" dirty="0"/>
              <a:t>5. Небольшое давление на валы.</a:t>
            </a:r>
          </a:p>
          <a:p>
            <a:r>
              <a:rPr lang="ru-RU" sz="2000" dirty="0"/>
              <a:t>6. Высокий КПД.</a:t>
            </a:r>
          </a:p>
          <a:p>
            <a:r>
              <a:rPr lang="ru-RU" sz="2000" dirty="0"/>
              <a:t>7. Простота обслуживания</a:t>
            </a:r>
            <a:r>
              <a:rPr lang="ru-RU" sz="2000" dirty="0" smtClean="0"/>
              <a:t>.</a:t>
            </a:r>
          </a:p>
          <a:p>
            <a:pPr marL="0" indent="0">
              <a:buNone/>
            </a:pPr>
            <a:r>
              <a:rPr lang="ru-RU" sz="2000" i="1" dirty="0"/>
              <a:t>Недостатки зубчатых передач</a:t>
            </a:r>
            <a:r>
              <a:rPr lang="ru-RU" sz="2000" dirty="0"/>
              <a:t>:</a:t>
            </a:r>
          </a:p>
          <a:p>
            <a:r>
              <a:rPr lang="ru-RU" sz="2000" dirty="0"/>
              <a:t>1. Необходимость высокой точности изготовления и монтажа.</a:t>
            </a:r>
          </a:p>
          <a:p>
            <a:r>
              <a:rPr lang="ru-RU" sz="2000" dirty="0"/>
              <a:t>2. Шум при работе со значительными скоростями.</a:t>
            </a:r>
          </a:p>
          <a:p>
            <a:r>
              <a:rPr lang="ru-RU" sz="2000" dirty="0"/>
              <a:t>3. Невозможность бесступенчатого регулирования передаточного </a:t>
            </a:r>
            <a:r>
              <a:rPr lang="ru-RU" sz="2000" dirty="0" smtClean="0"/>
              <a:t>отношения </a:t>
            </a:r>
            <a:r>
              <a:rPr lang="en-US" sz="2000" i="1" dirty="0"/>
              <a:t>i</a:t>
            </a:r>
            <a:r>
              <a:rPr lang="en-US" sz="2000" dirty="0"/>
              <a:t>.</a:t>
            </a:r>
            <a:endParaRPr lang="ru-RU" sz="2000" dirty="0"/>
          </a:p>
        </p:txBody>
      </p:sp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8" name="Rectangle 21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9" name="Rectangle 23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371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7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dirty="0"/>
              <a:t>ЗУБЧАТЫЕ ПЕРЕДАЧИ</a:t>
            </a:r>
            <a:endParaRPr lang="ru-RU" i="1" dirty="0" smtClean="0">
              <a:latin typeface="Arial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ru-RU" sz="2000" b="1" i="1" dirty="0"/>
              <a:t>Зубчатая передача </a:t>
            </a:r>
            <a:r>
              <a:rPr lang="ru-RU" sz="2000" dirty="0"/>
              <a:t>– это механизм, который с помощью зубчатого </a:t>
            </a:r>
            <a:r>
              <a:rPr lang="ru-RU" sz="2000" dirty="0" smtClean="0"/>
              <a:t>зацепления </a:t>
            </a:r>
            <a:r>
              <a:rPr lang="ru-RU" sz="2000" dirty="0"/>
              <a:t>передает или преобразует движение с изменением угловых </a:t>
            </a:r>
            <a:r>
              <a:rPr lang="ru-RU" sz="2000" dirty="0" smtClean="0"/>
              <a:t>скоростей </a:t>
            </a:r>
            <a:r>
              <a:rPr lang="ru-RU" sz="2000" dirty="0"/>
              <a:t>и моментов. Зубчатая передача состоит из колес с зубьями, </a:t>
            </a:r>
            <a:r>
              <a:rPr lang="ru-RU" sz="2000" dirty="0" smtClean="0"/>
              <a:t>которые сцепляются </a:t>
            </a:r>
            <a:r>
              <a:rPr lang="ru-RU" sz="2000" dirty="0"/>
              <a:t>между собой, образуя ряд последовательно </a:t>
            </a:r>
            <a:r>
              <a:rPr lang="ru-RU" sz="2000" dirty="0" smtClean="0"/>
              <a:t>работающих кулачковых </a:t>
            </a:r>
            <a:r>
              <a:rPr lang="ru-RU" sz="2000" dirty="0"/>
              <a:t>механизмов</a:t>
            </a:r>
            <a:r>
              <a:rPr lang="ru-RU" sz="2000" dirty="0" smtClean="0"/>
              <a:t>.</a:t>
            </a:r>
          </a:p>
          <a:p>
            <a:pPr marL="0" indent="0">
              <a:buNone/>
            </a:pPr>
            <a:r>
              <a:rPr lang="ru-RU" sz="2000" i="1" dirty="0"/>
              <a:t>Достоинства зубчатых передач</a:t>
            </a:r>
            <a:r>
              <a:rPr lang="ru-RU" sz="2000" dirty="0"/>
              <a:t>:</a:t>
            </a:r>
          </a:p>
          <a:p>
            <a:r>
              <a:rPr lang="ru-RU" sz="2000" dirty="0"/>
              <a:t>1. Постоянство передаточного отношения </a:t>
            </a:r>
            <a:r>
              <a:rPr lang="ru-RU" sz="2000" i="1" dirty="0"/>
              <a:t>i</a:t>
            </a:r>
            <a:r>
              <a:rPr lang="ru-RU" sz="2000" dirty="0"/>
              <a:t>.</a:t>
            </a:r>
          </a:p>
          <a:p>
            <a:r>
              <a:rPr lang="ru-RU" sz="2000" dirty="0"/>
              <a:t>2. Надежность и долговечность работы.</a:t>
            </a:r>
          </a:p>
          <a:p>
            <a:r>
              <a:rPr lang="ru-RU" sz="2000" dirty="0"/>
              <a:t>3. Компактность.</a:t>
            </a:r>
          </a:p>
          <a:p>
            <a:r>
              <a:rPr lang="ru-RU" sz="2000" dirty="0"/>
              <a:t>4. Большой диапазон передаваемых скоростей.</a:t>
            </a:r>
          </a:p>
          <a:p>
            <a:r>
              <a:rPr lang="ru-RU" sz="2000" dirty="0"/>
              <a:t>5. Небольшое давление на валы.</a:t>
            </a:r>
          </a:p>
          <a:p>
            <a:r>
              <a:rPr lang="ru-RU" sz="2000" dirty="0"/>
              <a:t>6. Высокий КПД.</a:t>
            </a:r>
          </a:p>
          <a:p>
            <a:r>
              <a:rPr lang="ru-RU" sz="2000" dirty="0"/>
              <a:t>7. Простота обслуживания</a:t>
            </a:r>
            <a:r>
              <a:rPr lang="ru-RU" sz="2000" dirty="0" smtClean="0"/>
              <a:t>.</a:t>
            </a:r>
          </a:p>
          <a:p>
            <a:pPr marL="0" indent="0">
              <a:buNone/>
            </a:pPr>
            <a:r>
              <a:rPr lang="ru-RU" sz="2000" i="1" dirty="0"/>
              <a:t>Недостатки зубчатых передач</a:t>
            </a:r>
            <a:r>
              <a:rPr lang="ru-RU" sz="2000" dirty="0"/>
              <a:t>:</a:t>
            </a:r>
          </a:p>
          <a:p>
            <a:r>
              <a:rPr lang="ru-RU" sz="2000" dirty="0"/>
              <a:t>1. Необходимость высокой точности изготовления и монтажа.</a:t>
            </a:r>
          </a:p>
          <a:p>
            <a:r>
              <a:rPr lang="ru-RU" sz="2000" dirty="0"/>
              <a:t>2. Шум при работе со значительными скоростями.</a:t>
            </a:r>
          </a:p>
          <a:p>
            <a:r>
              <a:rPr lang="ru-RU" sz="2000" dirty="0"/>
              <a:t>3. Невозможность бесступенчатого регулирования передаточного </a:t>
            </a:r>
            <a:r>
              <a:rPr lang="ru-RU" sz="2000" dirty="0" smtClean="0"/>
              <a:t>отношения </a:t>
            </a:r>
            <a:r>
              <a:rPr lang="en-US" sz="2000" i="1" dirty="0"/>
              <a:t>i</a:t>
            </a:r>
            <a:r>
              <a:rPr lang="en-US" sz="2000" dirty="0"/>
              <a:t>.</a:t>
            </a:r>
            <a:endParaRPr lang="ru-RU" sz="2000" dirty="0"/>
          </a:p>
        </p:txBody>
      </p:sp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8" name="Rectangle 21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9" name="Rectangle 23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0754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7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ru-RU" b="1" dirty="0"/>
              <a:t>Классификация зубчатых передач</a:t>
            </a:r>
            <a:endParaRPr lang="ru-RU" i="1" dirty="0" smtClean="0">
              <a:latin typeface="Arial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 algn="just">
              <a:buAutoNum type="arabicPeriod"/>
            </a:pPr>
            <a:r>
              <a:rPr lang="ru-RU" sz="2000" i="1" dirty="0" smtClean="0"/>
              <a:t>По </a:t>
            </a:r>
            <a:r>
              <a:rPr lang="ru-RU" sz="2000" i="1" dirty="0"/>
              <a:t>виду зацепления зубьев</a:t>
            </a:r>
            <a:r>
              <a:rPr lang="ru-RU" sz="2000" dirty="0" smtClean="0"/>
              <a:t>.</a:t>
            </a:r>
          </a:p>
          <a:p>
            <a:pPr marL="0" indent="0" algn="just">
              <a:buNone/>
            </a:pPr>
            <a:endParaRPr lang="ru-RU" sz="2000" dirty="0"/>
          </a:p>
        </p:txBody>
      </p:sp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8" name="Rectangle 21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9" name="Rectangle 23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243336"/>
            <a:ext cx="2510210" cy="370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0471" y="2469244"/>
            <a:ext cx="3350513" cy="3344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9805" y="2879368"/>
            <a:ext cx="3224057" cy="2432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2898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7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ru-RU" b="1" dirty="0"/>
              <a:t>Классификация зубчатых передач</a:t>
            </a:r>
            <a:endParaRPr lang="ru-RU" i="1" dirty="0" smtClean="0">
              <a:latin typeface="Arial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/>
              <a:t>2</a:t>
            </a:r>
            <a:r>
              <a:rPr lang="ru-RU" sz="2000" i="1" dirty="0"/>
              <a:t>. По взаимному расположению осей </a:t>
            </a:r>
            <a:r>
              <a:rPr lang="ru-RU" sz="2000" i="1" dirty="0" smtClean="0"/>
              <a:t>валов</a:t>
            </a:r>
            <a:endParaRPr lang="ru-RU" sz="2000" dirty="0"/>
          </a:p>
        </p:txBody>
      </p:sp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8" name="Rectangle 21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9" name="Rectangle 23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575061"/>
            <a:ext cx="4949915" cy="232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309418"/>
            <a:ext cx="3456384" cy="2855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2723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7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ru-RU" b="1" dirty="0"/>
              <a:t>Классификация зубчатых передач</a:t>
            </a:r>
            <a:endParaRPr lang="ru-RU" i="1" dirty="0" smtClean="0">
              <a:latin typeface="Arial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/>
              <a:t>3</a:t>
            </a:r>
            <a:r>
              <a:rPr lang="ru-RU" sz="2000" i="1" dirty="0"/>
              <a:t>. По расположению зубьев относительно образующей обода колеса</a:t>
            </a:r>
            <a:endParaRPr lang="ru-RU" sz="2000" dirty="0"/>
          </a:p>
        </p:txBody>
      </p:sp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8" name="Rectangle 21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9" name="Rectangle 23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564903"/>
            <a:ext cx="3672408" cy="3129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8185" y="2474913"/>
            <a:ext cx="3264458" cy="3309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2914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7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ru-RU" b="1" dirty="0"/>
              <a:t>Классификация зубчатых передач</a:t>
            </a:r>
            <a:endParaRPr lang="ru-RU" i="1" dirty="0" smtClean="0">
              <a:latin typeface="Arial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/>
              <a:t>3</a:t>
            </a:r>
            <a:r>
              <a:rPr lang="ru-RU" sz="2000" i="1" dirty="0"/>
              <a:t>. По расположению зубьев относительно образующей обода колеса</a:t>
            </a:r>
            <a:endParaRPr lang="ru-RU" sz="2000" dirty="0"/>
          </a:p>
        </p:txBody>
      </p:sp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8" name="Rectangle 21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9" name="Rectangle 23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470026"/>
            <a:ext cx="1895475" cy="314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0555" y="2803401"/>
            <a:ext cx="3686175" cy="280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8732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7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ru-RU" b="1" dirty="0"/>
              <a:t>Геометрические параметры зубчатых колес</a:t>
            </a:r>
            <a:endParaRPr lang="ru-RU" i="1" dirty="0" smtClean="0">
              <a:latin typeface="Arial" charset="0"/>
            </a:endParaRPr>
          </a:p>
        </p:txBody>
      </p:sp>
      <p:sp>
        <p:nvSpPr>
          <p:cNvPr id="11" name="Текст 10"/>
          <p:cNvSpPr>
            <a:spLocks noGrp="1"/>
          </p:cNvSpPr>
          <p:nvPr>
            <p:ph type="body" sz="half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Эвольвентой </a:t>
            </a:r>
            <a:r>
              <a:rPr lang="ru-RU" dirty="0"/>
              <a:t>или </a:t>
            </a:r>
            <a:r>
              <a:rPr lang="ru-RU" b="1" i="1" dirty="0"/>
              <a:t>разверткой </a:t>
            </a:r>
            <a:r>
              <a:rPr lang="ru-RU" dirty="0"/>
              <a:t>окружности называют кривую, </a:t>
            </a:r>
            <a:r>
              <a:rPr lang="ru-RU" dirty="0" smtClean="0"/>
              <a:t>описываемую </a:t>
            </a:r>
            <a:r>
              <a:rPr lang="ru-RU" dirty="0"/>
              <a:t>точкой прямой, </a:t>
            </a:r>
            <a:r>
              <a:rPr lang="ru-RU" dirty="0" smtClean="0"/>
              <a:t>лежащей </a:t>
            </a:r>
            <a:r>
              <a:rPr lang="ru-RU" dirty="0"/>
              <a:t>в плоскости круга и </a:t>
            </a:r>
            <a:r>
              <a:rPr lang="ru-RU" dirty="0" smtClean="0"/>
              <a:t>перекатывающейся без</a:t>
            </a:r>
            <a:r>
              <a:rPr lang="en-US" dirty="0" smtClean="0"/>
              <a:t> </a:t>
            </a:r>
            <a:r>
              <a:rPr lang="ru-RU" dirty="0" smtClean="0"/>
              <a:t>скольжения </a:t>
            </a:r>
            <a:r>
              <a:rPr lang="ru-RU" dirty="0"/>
              <a:t>по его окружности.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F5BE8F-992D-476B-A88A-DC68923CC660}" type="slidenum">
              <a:rPr lang="ru-RU" smtClean="0"/>
              <a:pPr>
                <a:defRPr/>
              </a:pPr>
              <a:t>27</a:t>
            </a:fld>
            <a:endParaRPr lang="ru-RU"/>
          </a:p>
        </p:txBody>
      </p:sp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8" name="Rectangle 21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9" name="Rectangle 23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13" name="Объект 12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133600"/>
            <a:ext cx="3810000" cy="3810000"/>
          </a:xfrm>
        </p:spPr>
      </p:pic>
    </p:spTree>
    <p:extLst>
      <p:ext uri="{BB962C8B-B14F-4D97-AF65-F5344CB8AC3E}">
        <p14:creationId xmlns:p14="http://schemas.microsoft.com/office/powerpoint/2010/main" val="3936317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7"/>
          <p:cNvSpPr>
            <a:spLocks noGrp="1" noChangeArrowheads="1"/>
          </p:cNvSpPr>
          <p:nvPr>
            <p:ph type="title"/>
          </p:nvPr>
        </p:nvSpPr>
        <p:spPr>
          <a:xfrm>
            <a:off x="457200" y="332656"/>
            <a:ext cx="8229600" cy="1143000"/>
          </a:xfrm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ru-RU" b="1" dirty="0"/>
              <a:t>Геометрические параметры зубчатых колес</a:t>
            </a:r>
            <a:endParaRPr lang="ru-RU" i="1" dirty="0" smtClean="0">
              <a:latin typeface="Arial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F5BE8F-992D-476B-A88A-DC68923CC660}" type="slidenum">
              <a:rPr lang="ru-RU" smtClean="0"/>
              <a:pPr>
                <a:defRPr/>
              </a:pPr>
              <a:t>28</a:t>
            </a:fld>
            <a:endParaRPr lang="ru-RU"/>
          </a:p>
        </p:txBody>
      </p:sp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8" name="Rectangle 21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9" name="Rectangle 23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484784"/>
            <a:ext cx="7488832" cy="5019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5616" y="6322615"/>
            <a:ext cx="69127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err="1"/>
              <a:t>Эвольвентное</a:t>
            </a:r>
            <a:r>
              <a:rPr lang="ru-RU" dirty="0"/>
              <a:t> </a:t>
            </a:r>
            <a:r>
              <a:rPr lang="ru-RU" dirty="0" err="1"/>
              <a:t>некорригированное</a:t>
            </a:r>
            <a:r>
              <a:rPr lang="ru-RU" dirty="0"/>
              <a:t> зацепление</a:t>
            </a:r>
          </a:p>
        </p:txBody>
      </p:sp>
    </p:spTree>
    <p:extLst>
      <p:ext uri="{BB962C8B-B14F-4D97-AF65-F5344CB8AC3E}">
        <p14:creationId xmlns:p14="http://schemas.microsoft.com/office/powerpoint/2010/main" val="303558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7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ru-RU" b="1" dirty="0"/>
              <a:t>Геометрические параметры зубчатых колес</a:t>
            </a:r>
            <a:endParaRPr lang="ru-RU" i="1" dirty="0" smtClean="0">
              <a:latin typeface="Arial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F5BE8F-992D-476B-A88A-DC68923CC660}" type="slidenum">
              <a:rPr lang="ru-RU" smtClean="0"/>
              <a:pPr>
                <a:defRPr/>
              </a:pPr>
              <a:t>29</a:t>
            </a:fld>
            <a:endParaRPr lang="ru-RU"/>
          </a:p>
        </p:txBody>
      </p:sp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8" name="Rectangle 21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9" name="Rectangle 23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Д</a:t>
            </a:r>
            <a:r>
              <a:rPr lang="ru-RU" dirty="0" smtClean="0"/>
              <a:t>ля </a:t>
            </a:r>
            <a:r>
              <a:rPr lang="ru-RU" dirty="0"/>
              <a:t>прямозубых цилиндрических передач:</a:t>
            </a:r>
          </a:p>
          <a:p>
            <a:pPr marL="0" indent="0">
              <a:buNone/>
            </a:pPr>
            <a:r>
              <a:rPr lang="ru-RU" dirty="0"/>
              <a:t>- диаметр делительной окружности </a:t>
            </a:r>
            <a:r>
              <a:rPr lang="ru-RU" i="1" dirty="0"/>
              <a:t>d </a:t>
            </a:r>
            <a:r>
              <a:rPr lang="ru-RU" dirty="0"/>
              <a:t>= </a:t>
            </a:r>
            <a:r>
              <a:rPr lang="ru-RU" i="1" dirty="0"/>
              <a:t>m</a:t>
            </a:r>
            <a:r>
              <a:rPr lang="ru-RU" dirty="0"/>
              <a:t>× </a:t>
            </a:r>
            <a:r>
              <a:rPr lang="ru-RU" i="1" dirty="0"/>
              <a:t>z 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/>
              <a:t>- диаметр выступов зубьев </a:t>
            </a:r>
            <a:r>
              <a:rPr lang="ru-RU" i="1" dirty="0" err="1"/>
              <a:t>d</a:t>
            </a:r>
            <a:r>
              <a:rPr lang="ru-RU" sz="1800" i="1" dirty="0" err="1"/>
              <a:t>a</a:t>
            </a:r>
            <a:r>
              <a:rPr lang="ru-RU" i="1" dirty="0"/>
              <a:t> </a:t>
            </a:r>
            <a:r>
              <a:rPr lang="ru-RU" dirty="0"/>
              <a:t>= </a:t>
            </a:r>
            <a:r>
              <a:rPr lang="ru-RU" i="1" dirty="0"/>
              <a:t>d </a:t>
            </a:r>
            <a:r>
              <a:rPr lang="ru-RU" dirty="0"/>
              <a:t>+ 2 × </a:t>
            </a:r>
            <a:r>
              <a:rPr lang="ru-RU" i="1" dirty="0"/>
              <a:t>m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/>
              <a:t>- диаметр впадин зубьев </a:t>
            </a:r>
            <a:r>
              <a:rPr lang="ru-RU" i="1" dirty="0"/>
              <a:t>d </a:t>
            </a:r>
            <a:r>
              <a:rPr lang="ru-RU" sz="1800" i="1" dirty="0"/>
              <a:t>f</a:t>
            </a:r>
            <a:r>
              <a:rPr lang="ru-RU" i="1" dirty="0"/>
              <a:t> </a:t>
            </a:r>
            <a:r>
              <a:rPr lang="ru-RU" dirty="0"/>
              <a:t>= </a:t>
            </a:r>
            <a:r>
              <a:rPr lang="ru-RU" i="1" dirty="0"/>
              <a:t>d </a:t>
            </a:r>
            <a:r>
              <a:rPr lang="ru-RU" dirty="0"/>
              <a:t>- 2</a:t>
            </a:r>
            <a:r>
              <a:rPr lang="ru-RU" i="1" dirty="0"/>
              <a:t>,</a:t>
            </a:r>
            <a:r>
              <a:rPr lang="ru-RU" dirty="0"/>
              <a:t>5× </a:t>
            </a:r>
            <a:r>
              <a:rPr lang="ru-RU" i="1" dirty="0"/>
              <a:t>m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/>
              <a:t>- высота головки зуба </a:t>
            </a:r>
            <a:r>
              <a:rPr lang="ru-RU" i="1" dirty="0" err="1"/>
              <a:t>h</a:t>
            </a:r>
            <a:r>
              <a:rPr lang="ru-RU" sz="1800" i="1" dirty="0" err="1"/>
              <a:t>a</a:t>
            </a:r>
            <a:r>
              <a:rPr lang="ru-RU" i="1" dirty="0"/>
              <a:t> </a:t>
            </a:r>
            <a:r>
              <a:rPr lang="ru-RU" dirty="0"/>
              <a:t>= </a:t>
            </a:r>
            <a:r>
              <a:rPr lang="ru-RU" i="1" dirty="0"/>
              <a:t>m</a:t>
            </a:r>
            <a:r>
              <a:rPr lang="ru-RU" dirty="0" smtClean="0"/>
              <a:t>;</a:t>
            </a:r>
          </a:p>
          <a:p>
            <a:pPr marL="0" indent="0">
              <a:buNone/>
            </a:pPr>
            <a:r>
              <a:rPr lang="ru-RU" dirty="0" smtClean="0"/>
              <a:t>- </a:t>
            </a:r>
            <a:r>
              <a:rPr lang="ru-RU" dirty="0"/>
              <a:t>высота ножки зуба </a:t>
            </a:r>
            <a:r>
              <a:rPr lang="ru-RU" i="1" dirty="0"/>
              <a:t>h </a:t>
            </a:r>
            <a:r>
              <a:rPr lang="ru-RU" sz="1900" i="1" dirty="0" smtClean="0"/>
              <a:t>f</a:t>
            </a:r>
            <a:r>
              <a:rPr lang="ru-RU" i="1" dirty="0" smtClean="0"/>
              <a:t> </a:t>
            </a:r>
            <a:r>
              <a:rPr lang="ru-RU" dirty="0"/>
              <a:t>= 1,25 × </a:t>
            </a:r>
            <a:r>
              <a:rPr lang="en-US" dirty="0"/>
              <a:t>m</a:t>
            </a:r>
            <a:r>
              <a:rPr lang="ru-RU" dirty="0" smtClean="0"/>
              <a:t>;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- высота зуба </a:t>
            </a:r>
            <a:r>
              <a:rPr lang="ru-RU" i="1" dirty="0"/>
              <a:t>h </a:t>
            </a:r>
            <a:r>
              <a:rPr lang="ru-RU" dirty="0"/>
              <a:t>= 2</a:t>
            </a:r>
            <a:r>
              <a:rPr lang="ru-RU" i="1" dirty="0"/>
              <a:t>,</a:t>
            </a:r>
            <a:r>
              <a:rPr lang="ru-RU" dirty="0"/>
              <a:t>25 × </a:t>
            </a:r>
            <a:r>
              <a:rPr lang="ru-RU" i="1" dirty="0"/>
              <a:t>m</a:t>
            </a:r>
            <a:r>
              <a:rPr lang="ru-RU" dirty="0"/>
              <a:t>;</a:t>
            </a:r>
          </a:p>
          <a:p>
            <a:pPr>
              <a:buFontTx/>
              <a:buChar char="-"/>
            </a:pPr>
            <a:r>
              <a:rPr lang="ru-RU" dirty="0" smtClean="0"/>
              <a:t>межосевое расстояние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где </a:t>
            </a:r>
            <a:r>
              <a:rPr lang="ru-RU" i="1" dirty="0"/>
              <a:t>z</a:t>
            </a:r>
            <a:r>
              <a:rPr lang="ru-RU" sz="1500" dirty="0"/>
              <a:t>1</a:t>
            </a:r>
            <a:r>
              <a:rPr lang="ru-RU" dirty="0"/>
              <a:t> и </a:t>
            </a:r>
            <a:r>
              <a:rPr lang="ru-RU" i="1" dirty="0"/>
              <a:t>z</a:t>
            </a:r>
            <a:r>
              <a:rPr lang="ru-RU" sz="1500" dirty="0"/>
              <a:t>2</a:t>
            </a:r>
            <a:r>
              <a:rPr lang="ru-RU" dirty="0"/>
              <a:t> - число зубьев шестерни и колеса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353470"/>
            <a:ext cx="4038600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0706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7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ru-RU" b="1" dirty="0"/>
              <a:t>Геометрические параметры зубчатых колес</a:t>
            </a:r>
            <a:endParaRPr lang="ru-RU" i="1" dirty="0" smtClean="0">
              <a:latin typeface="Arial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F5BE8F-992D-476B-A88A-DC68923CC660}" type="slidenum">
              <a:rPr lang="ru-RU" smtClean="0"/>
              <a:pPr>
                <a:defRPr/>
              </a:pPr>
              <a:t>30</a:t>
            </a:fld>
            <a:endParaRPr lang="ru-RU"/>
          </a:p>
        </p:txBody>
      </p:sp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8" name="Rectangle 21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9" name="Rectangle 23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412776"/>
            <a:ext cx="4579064" cy="5215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7478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7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ru-RU" b="1" dirty="0"/>
              <a:t>Геометрические параметры зубчатых колес</a:t>
            </a:r>
            <a:endParaRPr lang="ru-RU" i="1" dirty="0" smtClean="0">
              <a:latin typeface="Arial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F5BE8F-992D-476B-A88A-DC68923CC660}" type="slidenum">
              <a:rPr lang="ru-RU" smtClean="0"/>
              <a:pPr>
                <a:defRPr/>
              </a:pPr>
              <a:t>31</a:t>
            </a:fld>
            <a:endParaRPr lang="ru-RU"/>
          </a:p>
        </p:txBody>
      </p:sp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8" name="Rectangle 21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9" name="Rectangle 23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окружной </a:t>
            </a:r>
            <a:r>
              <a:rPr lang="ru-RU" dirty="0" smtClean="0"/>
              <a:t>шаг</a:t>
            </a:r>
          </a:p>
          <a:p>
            <a:r>
              <a:rPr lang="ru-RU" dirty="0"/>
              <a:t>окружной модуль</a:t>
            </a:r>
            <a:r>
              <a:rPr lang="ru-RU" dirty="0" smtClean="0"/>
              <a:t> </a:t>
            </a:r>
          </a:p>
          <a:p>
            <a:endParaRPr lang="ru-RU" dirty="0" smtClean="0"/>
          </a:p>
          <a:p>
            <a:r>
              <a:rPr lang="ru-RU" dirty="0" smtClean="0"/>
              <a:t>диаметр делительной </a:t>
            </a:r>
            <a:r>
              <a:rPr lang="ru-RU" dirty="0"/>
              <a:t>окружности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1779" y="1484784"/>
            <a:ext cx="1562100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9296" y="2489100"/>
            <a:ext cx="1552575" cy="75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077072"/>
            <a:ext cx="2457450" cy="95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80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7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ru-RU" b="1" dirty="0"/>
              <a:t>Геометрические параметры зубчатых колес</a:t>
            </a:r>
            <a:endParaRPr lang="ru-RU" i="1" dirty="0" smtClean="0">
              <a:latin typeface="Arial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F5BE8F-992D-476B-A88A-DC68923CC660}" type="slidenum">
              <a:rPr lang="ru-RU" smtClean="0"/>
              <a:pPr>
                <a:defRPr/>
              </a:pPr>
              <a:t>32</a:t>
            </a:fld>
            <a:endParaRPr lang="ru-RU"/>
          </a:p>
        </p:txBody>
      </p:sp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8" name="Rectangle 21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9" name="Rectangle 23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232" y="2132856"/>
            <a:ext cx="7709536" cy="2900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6760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7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ru-RU" b="1" dirty="0"/>
              <a:t>Понятие о </a:t>
            </a:r>
            <a:r>
              <a:rPr lang="ru-RU" b="1" dirty="0" err="1"/>
              <a:t>корригировании</a:t>
            </a:r>
            <a:r>
              <a:rPr lang="ru-RU" b="1" dirty="0"/>
              <a:t> зубчатых передач</a:t>
            </a:r>
            <a:endParaRPr lang="ru-RU" i="1" dirty="0" smtClean="0">
              <a:latin typeface="Arial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F5BE8F-992D-476B-A88A-DC68923CC660}" type="slidenum">
              <a:rPr lang="ru-RU" smtClean="0"/>
              <a:pPr>
                <a:defRPr/>
              </a:pPr>
              <a:t>33</a:t>
            </a:fld>
            <a:endParaRPr lang="ru-RU"/>
          </a:p>
        </p:txBody>
      </p:sp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8" name="Rectangle 21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9" name="Rectangle 23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dirty="0"/>
              <a:t>Улучшение профиля зуба путем его очерчивания другим участком </a:t>
            </a:r>
            <a:r>
              <a:rPr lang="ru-RU" dirty="0" smtClean="0"/>
              <a:t>той же </a:t>
            </a:r>
            <a:r>
              <a:rPr lang="ru-RU" dirty="0"/>
              <a:t>эвольвенты по сравнению с нормальным зацеплением называют </a:t>
            </a:r>
            <a:r>
              <a:rPr lang="ru-RU" b="1" i="1" dirty="0" err="1" smtClean="0"/>
              <a:t>корригированием</a:t>
            </a:r>
            <a:r>
              <a:rPr lang="ru-RU" dirty="0" smtClean="0"/>
              <a:t>.</a:t>
            </a:r>
          </a:p>
          <a:p>
            <a:pPr algn="just">
              <a:buFontTx/>
              <a:buChar char="-"/>
            </a:pPr>
            <a:r>
              <a:rPr lang="ru-RU" dirty="0" smtClean="0"/>
              <a:t>для </a:t>
            </a:r>
            <a:r>
              <a:rPr lang="ru-RU" dirty="0"/>
              <a:t>устранения подрезания зубьев шестерни, если </a:t>
            </a:r>
            <a:r>
              <a:rPr lang="ru-RU" i="1" dirty="0"/>
              <a:t>z</a:t>
            </a:r>
            <a:r>
              <a:rPr lang="ru-RU" sz="1800" dirty="0"/>
              <a:t>1</a:t>
            </a:r>
            <a:r>
              <a:rPr lang="ru-RU" dirty="0"/>
              <a:t> &lt; </a:t>
            </a:r>
            <a:r>
              <a:rPr lang="ru-RU" i="1" dirty="0" err="1"/>
              <a:t>z</a:t>
            </a:r>
            <a:r>
              <a:rPr lang="ru-RU" sz="1800" dirty="0" err="1"/>
              <a:t>min</a:t>
            </a:r>
            <a:r>
              <a:rPr lang="ru-RU" dirty="0"/>
              <a:t> </a:t>
            </a:r>
            <a:r>
              <a:rPr lang="ru-RU" dirty="0" smtClean="0"/>
              <a:t>;</a:t>
            </a:r>
          </a:p>
          <a:p>
            <a:pPr>
              <a:buFontTx/>
              <a:buChar char="-"/>
            </a:pPr>
            <a:r>
              <a:rPr lang="ru-RU" dirty="0" smtClean="0"/>
              <a:t>для </a:t>
            </a:r>
            <a:r>
              <a:rPr lang="ru-RU" dirty="0"/>
              <a:t>повышения изгибной прочности </a:t>
            </a:r>
            <a:r>
              <a:rPr lang="ru-RU" dirty="0" smtClean="0"/>
              <a:t>зубьев, что достигается увеличением </a:t>
            </a:r>
            <a:r>
              <a:rPr lang="ru-RU" dirty="0"/>
              <a:t>их толщины</a:t>
            </a:r>
            <a:r>
              <a:rPr lang="ru-RU" dirty="0" smtClean="0"/>
              <a:t>;</a:t>
            </a:r>
          </a:p>
          <a:p>
            <a:pPr>
              <a:buFontTx/>
              <a:buChar char="-"/>
            </a:pPr>
            <a:r>
              <a:rPr lang="ru-RU" dirty="0" smtClean="0"/>
              <a:t>для </a:t>
            </a:r>
            <a:r>
              <a:rPr lang="ru-RU" dirty="0"/>
              <a:t>повышения контактной прочности, </a:t>
            </a:r>
            <a:r>
              <a:rPr lang="ru-RU" dirty="0" smtClean="0"/>
              <a:t>что достигается увеличением </a:t>
            </a:r>
            <a:r>
              <a:rPr lang="ru-RU" dirty="0"/>
              <a:t>радиуса кривизны </a:t>
            </a:r>
            <a:r>
              <a:rPr lang="ru-RU" dirty="0" smtClean="0"/>
              <a:t>в   полюсе </a:t>
            </a:r>
            <a:r>
              <a:rPr lang="ru-RU" dirty="0"/>
              <a:t>зацепления</a:t>
            </a:r>
            <a:r>
              <a:rPr lang="ru-RU" dirty="0" smtClean="0"/>
              <a:t>;</a:t>
            </a:r>
          </a:p>
          <a:p>
            <a:pPr marL="0" indent="0">
              <a:buNone/>
            </a:pPr>
            <a:r>
              <a:rPr lang="ru-RU" dirty="0" smtClean="0"/>
              <a:t>-   для </a:t>
            </a:r>
            <a:r>
              <a:rPr lang="ru-RU" dirty="0"/>
              <a:t>получения заданного межосевого </a:t>
            </a:r>
            <a:r>
              <a:rPr lang="ru-RU" dirty="0" smtClean="0"/>
              <a:t>расстояния передачи</a:t>
            </a:r>
            <a:r>
              <a:rPr lang="ru-RU" dirty="0"/>
              <a:t>.</a:t>
            </a: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algn="just">
              <a:buFontTx/>
              <a:buChar char="-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6030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7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ru-RU" b="1" dirty="0"/>
              <a:t>Понятие о </a:t>
            </a:r>
            <a:r>
              <a:rPr lang="ru-RU" b="1" dirty="0" err="1"/>
              <a:t>корригировании</a:t>
            </a:r>
            <a:r>
              <a:rPr lang="ru-RU" b="1" dirty="0"/>
              <a:t> зубчатых передач</a:t>
            </a:r>
            <a:endParaRPr lang="ru-RU" i="1" dirty="0" smtClean="0">
              <a:latin typeface="Arial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F5BE8F-992D-476B-A88A-DC68923CC660}" type="slidenum">
              <a:rPr lang="ru-RU" smtClean="0"/>
              <a:pPr>
                <a:defRPr/>
              </a:pPr>
              <a:t>34</a:t>
            </a:fld>
            <a:endParaRPr lang="ru-RU"/>
          </a:p>
        </p:txBody>
      </p:sp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8" name="Rectangle 21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9" name="Rectangle 23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1 - зуб </a:t>
            </a:r>
            <a:r>
              <a:rPr lang="ru-RU" dirty="0" err="1"/>
              <a:t>некорригированного</a:t>
            </a:r>
            <a:r>
              <a:rPr lang="ru-RU" dirty="0"/>
              <a:t> колеса; 2 - зуб корригированного колеса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4775" y="2708920"/>
            <a:ext cx="6194450" cy="4040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6701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7"/>
          <p:cNvSpPr>
            <a:spLocks noGrp="1" noChangeArrowheads="1"/>
          </p:cNvSpPr>
          <p:nvPr>
            <p:ph type="title"/>
          </p:nvPr>
        </p:nvSpPr>
        <p:spPr>
          <a:xfrm>
            <a:off x="685800" y="260648"/>
            <a:ext cx="7772400" cy="1143000"/>
          </a:xfrm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ru-RU" b="1" dirty="0"/>
              <a:t>Силы в зацеплении прямозубых </a:t>
            </a:r>
            <a:r>
              <a:rPr lang="ru-RU" b="1" dirty="0" smtClean="0"/>
              <a:t>зубчатых </a:t>
            </a:r>
            <a:r>
              <a:rPr lang="ru-RU" b="1" dirty="0"/>
              <a:t>передач</a:t>
            </a:r>
            <a:endParaRPr lang="ru-RU" i="1" dirty="0" smtClean="0">
              <a:latin typeface="Arial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ru-RU" dirty="0" smtClean="0"/>
              <a:t>окружная сила</a:t>
            </a:r>
          </a:p>
          <a:p>
            <a:endParaRPr lang="ru-RU" dirty="0"/>
          </a:p>
          <a:p>
            <a:endParaRPr lang="ru-RU" dirty="0" smtClean="0"/>
          </a:p>
          <a:p>
            <a:r>
              <a:rPr lang="ru-RU" dirty="0"/>
              <a:t>радиальная сила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3086" y="1981200"/>
            <a:ext cx="3000228" cy="4114800"/>
          </a:xfr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F5BE8F-992D-476B-A88A-DC68923CC660}" type="slidenum">
              <a:rPr lang="ru-RU" smtClean="0"/>
              <a:pPr>
                <a:defRPr/>
              </a:pPr>
              <a:t>35</a:t>
            </a:fld>
            <a:endParaRPr lang="ru-RU"/>
          </a:p>
        </p:txBody>
      </p:sp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8" name="Rectangle 21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9" name="Rectangle 23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492896"/>
            <a:ext cx="2800350" cy="116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542" y="4653136"/>
            <a:ext cx="2076450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3188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7"/>
          <p:cNvSpPr>
            <a:spLocks noGrp="1" noChangeArrowheads="1"/>
          </p:cNvSpPr>
          <p:nvPr>
            <p:ph type="title"/>
          </p:nvPr>
        </p:nvSpPr>
        <p:spPr>
          <a:xfrm>
            <a:off x="685800" y="260648"/>
            <a:ext cx="7772400" cy="1143000"/>
          </a:xfrm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ru-RU" b="1" dirty="0"/>
              <a:t>Силы в зацеплении </a:t>
            </a:r>
            <a:r>
              <a:rPr lang="ru-RU" b="1" dirty="0" smtClean="0"/>
              <a:t>косозубых зубчатых </a:t>
            </a:r>
            <a:r>
              <a:rPr lang="ru-RU" b="1" dirty="0"/>
              <a:t>передач</a:t>
            </a:r>
            <a:endParaRPr lang="ru-RU" i="1" dirty="0" smtClean="0">
              <a:latin typeface="Arial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half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окружная сила </a:t>
            </a:r>
            <a:r>
              <a:rPr lang="ru-RU" dirty="0" smtClean="0"/>
              <a:t>радиальная сила (</a:t>
            </a:r>
            <a:r>
              <a:rPr lang="ru-RU" dirty="0" err="1" smtClean="0"/>
              <a:t>см.выше</a:t>
            </a:r>
            <a:r>
              <a:rPr lang="ru-RU" dirty="0" smtClean="0"/>
              <a:t>)</a:t>
            </a:r>
          </a:p>
          <a:p>
            <a:r>
              <a:rPr lang="ru-RU" dirty="0" smtClean="0"/>
              <a:t>осевая сила</a:t>
            </a:r>
          </a:p>
          <a:p>
            <a:endParaRPr lang="ru-RU" dirty="0"/>
          </a:p>
          <a:p>
            <a:endParaRPr lang="ru-RU" dirty="0" smtClean="0"/>
          </a:p>
          <a:p>
            <a:r>
              <a:rPr lang="ru-RU" dirty="0"/>
              <a:t>осевая сила</a:t>
            </a:r>
          </a:p>
          <a:p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F5BE8F-992D-476B-A88A-DC68923CC660}" type="slidenum">
              <a:rPr lang="ru-RU" smtClean="0"/>
              <a:pPr>
                <a:defRPr/>
              </a:pPr>
              <a:t>36</a:t>
            </a:fld>
            <a:endParaRPr lang="ru-RU"/>
          </a:p>
        </p:txBody>
      </p:sp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8" name="Rectangle 21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9" name="Rectangle 23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9246" y="1981200"/>
            <a:ext cx="3087907" cy="4114800"/>
          </a:xfrm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077072"/>
            <a:ext cx="2114550" cy="88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391" y="6021288"/>
            <a:ext cx="1905000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2189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7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ru-RU" sz="3600" b="1" dirty="0"/>
              <a:t>Виды разрушения зубьев и критерии </a:t>
            </a:r>
            <a:r>
              <a:rPr lang="ru-RU" sz="3600" b="1" dirty="0" smtClean="0"/>
              <a:t>работоспособности </a:t>
            </a:r>
            <a:r>
              <a:rPr lang="ru-RU" sz="3600" b="1" dirty="0"/>
              <a:t>зубчатых передач</a:t>
            </a:r>
            <a:endParaRPr lang="ru-RU" sz="3600" i="1" dirty="0" smtClean="0">
              <a:latin typeface="Arial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F5BE8F-992D-476B-A88A-DC68923CC660}" type="slidenum">
              <a:rPr lang="ru-RU" smtClean="0"/>
              <a:pPr>
                <a:defRPr/>
              </a:pPr>
              <a:t>37</a:t>
            </a:fld>
            <a:endParaRPr lang="ru-RU"/>
          </a:p>
        </p:txBody>
      </p:sp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8" name="Rectangle 21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9" name="Rectangle 23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060848"/>
            <a:ext cx="3476625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3801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7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ru-RU" sz="3600" b="1" dirty="0"/>
              <a:t>Виды разрушения зубьев и критерии </a:t>
            </a:r>
            <a:r>
              <a:rPr lang="ru-RU" sz="3600" b="1" dirty="0" smtClean="0"/>
              <a:t>работоспособности </a:t>
            </a:r>
            <a:r>
              <a:rPr lang="ru-RU" sz="3600" b="1" dirty="0"/>
              <a:t>зубчатых передач</a:t>
            </a:r>
            <a:endParaRPr lang="ru-RU" sz="3600" i="1" dirty="0" smtClean="0">
              <a:latin typeface="Arial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F5BE8F-992D-476B-A88A-DC68923CC660}" type="slidenum">
              <a:rPr lang="ru-RU" smtClean="0"/>
              <a:pPr>
                <a:defRPr/>
              </a:pPr>
              <a:t>38</a:t>
            </a:fld>
            <a:endParaRPr lang="ru-RU"/>
          </a:p>
        </p:txBody>
      </p:sp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8" name="Rectangle 21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9" name="Rectangle 23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3" y="1600200"/>
            <a:ext cx="8486775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6261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7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ru-RU" sz="3600" dirty="0"/>
              <a:t>Допускаемые контактные </a:t>
            </a:r>
            <a:r>
              <a:rPr lang="ru-RU" sz="3600" dirty="0" smtClean="0"/>
              <a:t>напряжения </a:t>
            </a:r>
            <a:endParaRPr lang="ru-RU" sz="3600" i="1" dirty="0" smtClean="0">
              <a:latin typeface="Arial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F5BE8F-992D-476B-A88A-DC68923CC660}" type="slidenum">
              <a:rPr lang="ru-RU" smtClean="0"/>
              <a:pPr>
                <a:defRPr/>
              </a:pPr>
              <a:t>39</a:t>
            </a:fld>
            <a:endParaRPr lang="ru-RU"/>
          </a:p>
        </p:txBody>
      </p:sp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8" name="Rectangle 21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9" name="Rectangle 23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ru-RU" dirty="0" smtClean="0"/>
              <a:t>где </a:t>
            </a:r>
            <a:r>
              <a:rPr lang="en-US" dirty="0" smtClean="0"/>
              <a:t>    </a:t>
            </a:r>
            <a:r>
              <a:rPr lang="ru-RU" dirty="0" smtClean="0"/>
              <a:t> </a:t>
            </a:r>
            <a:r>
              <a:rPr lang="en-US" dirty="0" smtClean="0"/>
              <a:t> 	</a:t>
            </a:r>
            <a:r>
              <a:rPr lang="ru-RU" dirty="0" smtClean="0"/>
              <a:t>предел </a:t>
            </a:r>
            <a:r>
              <a:rPr lang="ru-RU" dirty="0"/>
              <a:t>контактной выносливости поверхностей зубьев, </a:t>
            </a:r>
            <a:r>
              <a:rPr lang="ru-RU" dirty="0" smtClean="0"/>
              <a:t>соответствующий </a:t>
            </a:r>
            <a:r>
              <a:rPr lang="ru-RU" dirty="0"/>
              <a:t>базовому числу циклов </a:t>
            </a:r>
            <a:r>
              <a:rPr lang="ru-RU" dirty="0" err="1"/>
              <a:t>нагружения</a:t>
            </a:r>
            <a:r>
              <a:rPr lang="ru-RU" dirty="0"/>
              <a:t>, определяют как </a:t>
            </a:r>
            <a:r>
              <a:rPr lang="ru-RU" dirty="0" smtClean="0"/>
              <a:t>функцию</a:t>
            </a:r>
            <a:r>
              <a:rPr lang="en-US" dirty="0" smtClean="0"/>
              <a:t> </a:t>
            </a:r>
            <a:r>
              <a:rPr lang="ru-RU" dirty="0" smtClean="0"/>
              <a:t>от </a:t>
            </a:r>
            <a:r>
              <a:rPr lang="ru-RU" dirty="0"/>
              <a:t>твёрдости материала полученную после различных видов термообработки;</a:t>
            </a:r>
          </a:p>
          <a:p>
            <a:r>
              <a:rPr lang="ru-RU" i="1" dirty="0"/>
              <a:t>S</a:t>
            </a:r>
            <a:r>
              <a:rPr lang="ru-RU" sz="1900" i="1" dirty="0"/>
              <a:t>H</a:t>
            </a:r>
            <a:r>
              <a:rPr lang="ru-RU" i="1" dirty="0"/>
              <a:t> </a:t>
            </a:r>
            <a:r>
              <a:rPr lang="ru-RU" dirty="0"/>
              <a:t>- коэффициент безопасности, зависит от вида термообработки;</a:t>
            </a:r>
          </a:p>
          <a:p>
            <a:r>
              <a:rPr lang="ru-RU" i="1" dirty="0"/>
              <a:t>K</a:t>
            </a:r>
            <a:r>
              <a:rPr lang="ru-RU" sz="1900" i="1" dirty="0"/>
              <a:t>HL</a:t>
            </a:r>
            <a:r>
              <a:rPr lang="ru-RU" i="1" dirty="0"/>
              <a:t> </a:t>
            </a:r>
            <a:r>
              <a:rPr lang="ru-RU" dirty="0"/>
              <a:t>- коэффициент долговечности, учитывающей влияние срока </a:t>
            </a:r>
            <a:r>
              <a:rPr lang="ru-RU" dirty="0" smtClean="0"/>
              <a:t>службы </a:t>
            </a:r>
            <a:r>
              <a:rPr lang="ru-RU" dirty="0"/>
              <a:t>и режима нагрузки передачи</a:t>
            </a: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628800"/>
            <a:ext cx="2895600" cy="105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828925"/>
            <a:ext cx="97155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5577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7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ru-RU" sz="3600" dirty="0"/>
              <a:t>Допускаемые напряжения изгиба</a:t>
            </a:r>
            <a:endParaRPr lang="ru-RU" sz="3600" i="1" dirty="0" smtClean="0">
              <a:latin typeface="Arial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F5BE8F-992D-476B-A88A-DC68923CC660}" type="slidenum">
              <a:rPr lang="ru-RU" smtClean="0"/>
              <a:pPr>
                <a:defRPr/>
              </a:pPr>
              <a:t>40</a:t>
            </a:fld>
            <a:endParaRPr lang="ru-RU"/>
          </a:p>
        </p:txBody>
      </p:sp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8" name="Rectangle 21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9" name="Rectangle 23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 lang="en-US" dirty="0" smtClean="0"/>
          </a:p>
          <a:p>
            <a:endParaRPr lang="en-US" dirty="0"/>
          </a:p>
          <a:p>
            <a:r>
              <a:rPr lang="ru-RU" dirty="0" smtClean="0"/>
              <a:t>где </a:t>
            </a:r>
            <a:r>
              <a:rPr lang="ru-RU" dirty="0"/>
              <a:t>s </a:t>
            </a:r>
            <a:r>
              <a:rPr lang="ru-RU" i="1" dirty="0"/>
              <a:t>F </a:t>
            </a:r>
            <a:r>
              <a:rPr lang="ru-RU" i="1" dirty="0" err="1"/>
              <a:t>lim</a:t>
            </a:r>
            <a:r>
              <a:rPr lang="ru-RU" i="1" dirty="0"/>
              <a:t> </a:t>
            </a:r>
            <a:r>
              <a:rPr lang="ru-RU" dirty="0"/>
              <a:t>- предел изгибной выносливости зубьев, соответствующий </a:t>
            </a:r>
            <a:r>
              <a:rPr lang="ru-RU" dirty="0" smtClean="0"/>
              <a:t>базовому </a:t>
            </a:r>
            <a:r>
              <a:rPr lang="ru-RU" dirty="0"/>
              <a:t>числу циклов </a:t>
            </a:r>
            <a:r>
              <a:rPr lang="ru-RU" dirty="0" err="1"/>
              <a:t>нагружений</a:t>
            </a:r>
            <a:r>
              <a:rPr lang="ru-RU" dirty="0"/>
              <a:t>, также его величина зависит от вида </a:t>
            </a:r>
            <a:r>
              <a:rPr lang="ru-RU" dirty="0" smtClean="0"/>
              <a:t>термообработки </a:t>
            </a:r>
            <a:r>
              <a:rPr lang="ru-RU" dirty="0"/>
              <a:t>и твёрдости материала колёс после неё;</a:t>
            </a:r>
          </a:p>
          <a:p>
            <a:r>
              <a:rPr lang="ru-RU" i="1" dirty="0"/>
              <a:t>S</a:t>
            </a:r>
            <a:r>
              <a:rPr lang="ru-RU" sz="2300" i="1" dirty="0"/>
              <a:t>F</a:t>
            </a:r>
            <a:r>
              <a:rPr lang="ru-RU" i="1" dirty="0"/>
              <a:t> </a:t>
            </a:r>
            <a:r>
              <a:rPr lang="ru-RU" dirty="0"/>
              <a:t>- коэффициент безопасности, учитывающий технологию </a:t>
            </a:r>
            <a:r>
              <a:rPr lang="ru-RU" dirty="0" smtClean="0"/>
              <a:t>получения</a:t>
            </a:r>
            <a:r>
              <a:rPr lang="en-US" dirty="0" smtClean="0"/>
              <a:t> </a:t>
            </a:r>
            <a:r>
              <a:rPr lang="ru-RU" dirty="0" smtClean="0"/>
              <a:t>колёс </a:t>
            </a:r>
            <a:r>
              <a:rPr lang="ru-RU" dirty="0"/>
              <a:t>(литьё, ковка, штамповка и т.д</a:t>
            </a:r>
            <a:r>
              <a:rPr lang="ru-RU" dirty="0" smtClean="0"/>
              <a:t>.);</a:t>
            </a:r>
            <a:endParaRPr lang="en-US" dirty="0" smtClean="0"/>
          </a:p>
          <a:p>
            <a:r>
              <a:rPr lang="en-US" i="1" dirty="0"/>
              <a:t>K</a:t>
            </a:r>
            <a:r>
              <a:rPr lang="en-US" sz="2100" i="1" dirty="0"/>
              <a:t>FL</a:t>
            </a:r>
            <a:r>
              <a:rPr lang="en-US" i="1" dirty="0"/>
              <a:t> </a:t>
            </a:r>
            <a:r>
              <a:rPr lang="en-US" dirty="0"/>
              <a:t>- </a:t>
            </a:r>
            <a:r>
              <a:rPr lang="ru-RU" dirty="0"/>
              <a:t>коэффициент долговечности;</a:t>
            </a:r>
          </a:p>
          <a:p>
            <a:r>
              <a:rPr lang="ru-RU" i="1" dirty="0"/>
              <a:t>K</a:t>
            </a:r>
            <a:r>
              <a:rPr lang="ru-RU" sz="2100" i="1" dirty="0"/>
              <a:t>FC</a:t>
            </a:r>
            <a:r>
              <a:rPr lang="ru-RU" i="1" dirty="0"/>
              <a:t> </a:t>
            </a:r>
            <a:r>
              <a:rPr lang="ru-RU" dirty="0"/>
              <a:t>- коэффициент, учитывающий реверсивность передачи.</a:t>
            </a:r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7490" y="1412776"/>
            <a:ext cx="3505200" cy="100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1915" y="2276872"/>
            <a:ext cx="981075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3245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7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ru-RU" sz="2800" dirty="0"/>
              <a:t>Расчет цилиндрических зубчатых передач на </a:t>
            </a:r>
            <a:r>
              <a:rPr lang="ru-RU" sz="2800" dirty="0" smtClean="0"/>
              <a:t>контактную </a:t>
            </a:r>
            <a:r>
              <a:rPr lang="ru-RU" sz="2800" dirty="0"/>
              <a:t>прочность и по напряжениям изгиба</a:t>
            </a:r>
            <a:endParaRPr lang="ru-RU" sz="2800" i="1" dirty="0" smtClean="0">
              <a:latin typeface="Arial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F5BE8F-992D-476B-A88A-DC68923CC660}" type="slidenum">
              <a:rPr lang="ru-RU" smtClean="0"/>
              <a:pPr>
                <a:defRPr/>
              </a:pPr>
              <a:t>41</a:t>
            </a:fld>
            <a:endParaRPr lang="ru-RU"/>
          </a:p>
        </p:txBody>
      </p:sp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8" name="Rectangle 21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9" name="Rectangle 23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484784"/>
            <a:ext cx="3419475" cy="136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8" y="2871788"/>
            <a:ext cx="7400925" cy="111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2511" y="4221088"/>
            <a:ext cx="2981325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968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7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ru-RU" sz="2800" dirty="0"/>
              <a:t>Расчет цилиндрических зубчатых передач на </a:t>
            </a:r>
            <a:r>
              <a:rPr lang="ru-RU" sz="2800" dirty="0" smtClean="0"/>
              <a:t>контактную </a:t>
            </a:r>
            <a:r>
              <a:rPr lang="ru-RU" sz="2800" dirty="0"/>
              <a:t>прочность и по напряжениям изгиба</a:t>
            </a:r>
            <a:endParaRPr lang="ru-RU" sz="2800" i="1" dirty="0" smtClean="0">
              <a:latin typeface="Arial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F5BE8F-992D-476B-A88A-DC68923CC660}" type="slidenum">
              <a:rPr lang="ru-RU" smtClean="0"/>
              <a:pPr>
                <a:defRPr/>
              </a:pPr>
              <a:t>42</a:t>
            </a:fld>
            <a:endParaRPr lang="ru-RU"/>
          </a:p>
        </p:txBody>
      </p:sp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8" name="Rectangle 21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9" name="Rectangle 23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72816"/>
            <a:ext cx="2181225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808634"/>
            <a:ext cx="26670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677566"/>
            <a:ext cx="2133600" cy="118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99259"/>
            <a:ext cx="1419225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3069" y="3037359"/>
            <a:ext cx="4562475" cy="105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7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0594" y="4094634"/>
            <a:ext cx="38481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8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428" y="5085234"/>
            <a:ext cx="5543550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4166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7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ru-RU" sz="2800" b="1" dirty="0"/>
              <a:t>И</a:t>
            </a:r>
            <a:r>
              <a:rPr lang="ru-RU" sz="2800" b="1" dirty="0" smtClean="0"/>
              <a:t>згиб </a:t>
            </a:r>
            <a:r>
              <a:rPr lang="ru-RU" sz="2800" b="1" dirty="0"/>
              <a:t>зубьев </a:t>
            </a:r>
            <a:r>
              <a:rPr lang="ru-RU" sz="2800" dirty="0"/>
              <a:t>на примере прямозубого зацепления</a:t>
            </a:r>
            <a:endParaRPr lang="ru-RU" sz="2800" i="1" dirty="0" smtClean="0">
              <a:latin typeface="Arial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F5BE8F-992D-476B-A88A-DC68923CC660}" type="slidenum">
              <a:rPr lang="ru-RU" smtClean="0"/>
              <a:pPr>
                <a:defRPr/>
              </a:pPr>
              <a:t>43</a:t>
            </a:fld>
            <a:endParaRPr lang="ru-RU"/>
          </a:p>
        </p:txBody>
      </p:sp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8" name="Rectangle 21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9" name="Rectangle 23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816" y="1520974"/>
            <a:ext cx="7884368" cy="3840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2894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7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ru-RU" sz="2800" b="1" dirty="0"/>
              <a:t>И</a:t>
            </a:r>
            <a:r>
              <a:rPr lang="ru-RU" sz="2800" b="1" dirty="0" smtClean="0"/>
              <a:t>згиб </a:t>
            </a:r>
            <a:r>
              <a:rPr lang="ru-RU" sz="2800" b="1" dirty="0"/>
              <a:t>зубьев </a:t>
            </a:r>
            <a:r>
              <a:rPr lang="ru-RU" sz="2800" dirty="0"/>
              <a:t>на примере прямозубого зацепления</a:t>
            </a:r>
            <a:endParaRPr lang="ru-RU" sz="2800" i="1" dirty="0" smtClean="0">
              <a:latin typeface="Arial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F5BE8F-992D-476B-A88A-DC68923CC660}" type="slidenum">
              <a:rPr lang="ru-RU" smtClean="0"/>
              <a:pPr>
                <a:defRPr/>
              </a:pPr>
              <a:t>44</a:t>
            </a:fld>
            <a:endParaRPr lang="ru-RU"/>
          </a:p>
        </p:txBody>
      </p:sp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8" name="Rectangle 21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9" name="Rectangle 23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484784"/>
            <a:ext cx="4191000" cy="113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9198" y="2671763"/>
            <a:ext cx="2124075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300413"/>
            <a:ext cx="2752725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933056"/>
            <a:ext cx="5029200" cy="125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5466" y="5197946"/>
            <a:ext cx="2733675" cy="101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2728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7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ru-RU" sz="2800" b="1" dirty="0"/>
              <a:t>И</a:t>
            </a:r>
            <a:r>
              <a:rPr lang="ru-RU" sz="2800" b="1" dirty="0" smtClean="0"/>
              <a:t>згиб </a:t>
            </a:r>
            <a:r>
              <a:rPr lang="ru-RU" sz="2800" b="1" dirty="0"/>
              <a:t>зубьев </a:t>
            </a:r>
            <a:r>
              <a:rPr lang="ru-RU" sz="2800" dirty="0"/>
              <a:t>на примере прямозубого зацепления</a:t>
            </a:r>
            <a:endParaRPr lang="ru-RU" sz="2800" i="1" dirty="0" smtClean="0">
              <a:latin typeface="Arial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F5BE8F-992D-476B-A88A-DC68923CC660}" type="slidenum">
              <a:rPr lang="ru-RU" smtClean="0"/>
              <a:pPr>
                <a:defRPr/>
              </a:pPr>
              <a:t>45</a:t>
            </a:fld>
            <a:endParaRPr lang="ru-RU"/>
          </a:p>
        </p:txBody>
      </p:sp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8" name="Rectangle 21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9" name="Rectangle 23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99" y="1330648"/>
            <a:ext cx="3095625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2687" y="2187898"/>
            <a:ext cx="2924175" cy="110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1211" y="4058939"/>
            <a:ext cx="3667125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2686" y="5157192"/>
            <a:ext cx="2085975" cy="149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6228" y="3212976"/>
            <a:ext cx="3870404" cy="9347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3619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7"/>
          <p:cNvSpPr>
            <a:spLocks noGrp="1" noChangeArrowheads="1"/>
          </p:cNvSpPr>
          <p:nvPr>
            <p:ph type="title"/>
          </p:nvPr>
        </p:nvSpPr>
        <p:spPr>
          <a:xfrm>
            <a:off x="457200" y="260648"/>
            <a:ext cx="8229600" cy="1143000"/>
          </a:xfrm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ru-RU" sz="2800" b="1" dirty="0"/>
              <a:t>КОНИЧЕСКИЕ ЗУБЧАТЫЕ ПЕРЕДАЧИ</a:t>
            </a:r>
            <a:endParaRPr lang="ru-RU" sz="2800" i="1" dirty="0" smtClean="0">
              <a:latin typeface="Arial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F5BE8F-992D-476B-A88A-DC68923CC660}" type="slidenum">
              <a:rPr lang="ru-RU" smtClean="0"/>
              <a:pPr>
                <a:defRPr/>
              </a:pPr>
              <a:t>46</a:t>
            </a:fld>
            <a:endParaRPr lang="ru-RU"/>
          </a:p>
        </p:txBody>
      </p:sp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8" name="Rectangle 21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9" name="Rectangle 23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844824"/>
            <a:ext cx="4886325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9978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7"/>
          <p:cNvSpPr>
            <a:spLocks noGrp="1" noChangeArrowheads="1"/>
          </p:cNvSpPr>
          <p:nvPr>
            <p:ph type="title"/>
          </p:nvPr>
        </p:nvSpPr>
        <p:spPr>
          <a:xfrm>
            <a:off x="457200" y="260648"/>
            <a:ext cx="8229600" cy="1143000"/>
          </a:xfrm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ru-RU" sz="2800" b="1" dirty="0"/>
              <a:t>КОНИЧЕСКИЕ ЗУБЧАТЫЕ ПЕРЕДАЧИ</a:t>
            </a:r>
            <a:endParaRPr lang="ru-RU" sz="2800" i="1" dirty="0" smtClean="0">
              <a:latin typeface="Arial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F5BE8F-992D-476B-A88A-DC68923CC660}" type="slidenum">
              <a:rPr lang="ru-RU" smtClean="0"/>
              <a:pPr>
                <a:defRPr/>
              </a:pPr>
              <a:t>47</a:t>
            </a:fld>
            <a:endParaRPr lang="ru-RU"/>
          </a:p>
        </p:txBody>
      </p:sp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8" name="Rectangle 21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9" name="Rectangle 23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en-US" dirty="0" smtClean="0"/>
          </a:p>
          <a:p>
            <a:endParaRPr lang="en-US" dirty="0"/>
          </a:p>
          <a:p>
            <a:r>
              <a:rPr lang="ru-RU" dirty="0" smtClean="0"/>
              <a:t>где </a:t>
            </a:r>
            <a:r>
              <a:rPr lang="ru-RU" i="1" dirty="0" err="1"/>
              <a:t>d</a:t>
            </a:r>
            <a:r>
              <a:rPr lang="ru-RU" sz="2000" i="1" dirty="0" err="1"/>
              <a:t>m</a:t>
            </a:r>
            <a:r>
              <a:rPr lang="ru-RU" i="1" dirty="0"/>
              <a:t> </a:t>
            </a:r>
            <a:r>
              <a:rPr lang="ru-RU" dirty="0"/>
              <a:t>- средний делительный диаметр, соответственно шестерни </a:t>
            </a:r>
            <a:r>
              <a:rPr lang="ru-RU" i="1" dirty="0"/>
              <a:t>d</a:t>
            </a:r>
            <a:r>
              <a:rPr lang="ru-RU" sz="2000" i="1" dirty="0"/>
              <a:t>m</a:t>
            </a:r>
            <a:r>
              <a:rPr lang="ru-RU" sz="2000" dirty="0"/>
              <a:t>1</a:t>
            </a:r>
            <a:r>
              <a:rPr lang="ru-RU" dirty="0"/>
              <a:t> </a:t>
            </a:r>
            <a:r>
              <a:rPr lang="ru-RU" dirty="0" smtClean="0"/>
              <a:t>,колеса </a:t>
            </a:r>
            <a:r>
              <a:rPr lang="en-US" i="1" dirty="0"/>
              <a:t>d</a:t>
            </a:r>
            <a:r>
              <a:rPr lang="en-US" sz="2000" i="1" dirty="0"/>
              <a:t>m</a:t>
            </a:r>
            <a:r>
              <a:rPr lang="en-US" sz="2000" dirty="0"/>
              <a:t>2</a:t>
            </a:r>
            <a:r>
              <a:rPr lang="en-US" dirty="0"/>
              <a:t> ;</a:t>
            </a:r>
          </a:p>
          <a:p>
            <a:r>
              <a:rPr lang="ru-RU" i="1" dirty="0" err="1"/>
              <a:t>d</a:t>
            </a:r>
            <a:r>
              <a:rPr lang="ru-RU" sz="2000" i="1" dirty="0" err="1"/>
              <a:t>e</a:t>
            </a:r>
            <a:r>
              <a:rPr lang="ru-RU" i="1" dirty="0"/>
              <a:t> </a:t>
            </a:r>
            <a:r>
              <a:rPr lang="ru-RU" dirty="0"/>
              <a:t>- внешний делительный (начальный) диаметр;</a:t>
            </a:r>
          </a:p>
          <a:p>
            <a:r>
              <a:rPr lang="en-US" i="1" dirty="0"/>
              <a:t>z </a:t>
            </a:r>
            <a:r>
              <a:rPr lang="en-US" dirty="0"/>
              <a:t>- </a:t>
            </a:r>
            <a:r>
              <a:rPr lang="ru-RU" dirty="0"/>
              <a:t>число зубьев;</a:t>
            </a:r>
          </a:p>
          <a:p>
            <a:r>
              <a:rPr lang="en-US" i="1" dirty="0" err="1"/>
              <a:t>m</a:t>
            </a:r>
            <a:r>
              <a:rPr lang="en-US" sz="2000" i="1" dirty="0" err="1"/>
              <a:t>tm</a:t>
            </a:r>
            <a:r>
              <a:rPr lang="en-US" i="1" dirty="0"/>
              <a:t> </a:t>
            </a:r>
            <a:r>
              <a:rPr lang="en-US" dirty="0"/>
              <a:t>- </a:t>
            </a:r>
            <a:r>
              <a:rPr lang="ru-RU" dirty="0"/>
              <a:t>средний окружной модуль;</a:t>
            </a:r>
          </a:p>
          <a:p>
            <a:r>
              <a:rPr lang="en-US" i="1" dirty="0" err="1"/>
              <a:t>m</a:t>
            </a:r>
            <a:r>
              <a:rPr lang="en-US" sz="2000" i="1" dirty="0" err="1"/>
              <a:t>te</a:t>
            </a:r>
            <a:r>
              <a:rPr lang="en-US" i="1" dirty="0"/>
              <a:t> </a:t>
            </a:r>
            <a:r>
              <a:rPr lang="en-US" dirty="0"/>
              <a:t>- </a:t>
            </a:r>
            <a:r>
              <a:rPr lang="ru-RU" dirty="0"/>
              <a:t>внешний окружной модуль.</a:t>
            </a:r>
          </a:p>
          <a:p>
            <a:pPr marL="0" indent="0">
              <a:buNone/>
            </a:pPr>
            <a:r>
              <a:rPr lang="ru-RU" dirty="0"/>
              <a:t>Между модулями </a:t>
            </a:r>
            <a:r>
              <a:rPr lang="ru-RU" i="1" dirty="0" err="1"/>
              <a:t>m</a:t>
            </a:r>
            <a:r>
              <a:rPr lang="ru-RU" sz="2000" i="1" dirty="0" err="1"/>
              <a:t>tm</a:t>
            </a:r>
            <a:r>
              <a:rPr lang="ru-RU" i="1" dirty="0"/>
              <a:t> </a:t>
            </a:r>
            <a:r>
              <a:rPr lang="ru-RU" dirty="0"/>
              <a:t>и </a:t>
            </a:r>
            <a:r>
              <a:rPr lang="ru-RU" i="1" dirty="0" err="1"/>
              <a:t>m</a:t>
            </a:r>
            <a:r>
              <a:rPr lang="ru-RU" sz="2000" i="1" dirty="0" err="1"/>
              <a:t>te</a:t>
            </a:r>
            <a:r>
              <a:rPr lang="ru-RU" i="1" dirty="0"/>
              <a:t> </a:t>
            </a:r>
            <a:r>
              <a:rPr lang="ru-RU" dirty="0"/>
              <a:t>существует зависимость</a:t>
            </a:r>
            <a:r>
              <a:rPr lang="ru-RU" dirty="0" smtClean="0"/>
              <a:t>:</a:t>
            </a:r>
          </a:p>
          <a:p>
            <a:pPr marL="0" indent="0">
              <a:buNone/>
            </a:pPr>
            <a:endParaRPr lang="de-DE" dirty="0" smtClean="0"/>
          </a:p>
          <a:p>
            <a:r>
              <a:rPr lang="ru-RU" dirty="0" smtClean="0"/>
              <a:t>где </a:t>
            </a:r>
            <a:r>
              <a:rPr lang="ru-RU" i="1" dirty="0"/>
              <a:t>b </a:t>
            </a:r>
            <a:r>
              <a:rPr lang="ru-RU" dirty="0"/>
              <a:t>- ширина зубчатого венца (длина зуба).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772816"/>
            <a:ext cx="3667125" cy="70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5157192"/>
            <a:ext cx="2324100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7478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7"/>
          <p:cNvSpPr>
            <a:spLocks noGrp="1" noChangeArrowheads="1"/>
          </p:cNvSpPr>
          <p:nvPr>
            <p:ph type="title"/>
          </p:nvPr>
        </p:nvSpPr>
        <p:spPr>
          <a:xfrm>
            <a:off x="457200" y="260648"/>
            <a:ext cx="8229600" cy="1143000"/>
          </a:xfrm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ru-RU" sz="2800" b="1" dirty="0"/>
              <a:t>КОНИЧЕСКИЕ ЗУБЧАТЫЕ ПЕРЕДАЧИ</a:t>
            </a:r>
            <a:endParaRPr lang="ru-RU" sz="2800" i="1" dirty="0" smtClean="0">
              <a:latin typeface="Arial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F5BE8F-992D-476B-A88A-DC68923CC660}" type="slidenum">
              <a:rPr lang="ru-RU" smtClean="0"/>
              <a:pPr>
                <a:defRPr/>
              </a:pPr>
              <a:t>48</a:t>
            </a:fld>
            <a:endParaRPr lang="ru-RU"/>
          </a:p>
        </p:txBody>
      </p:sp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8" name="Rectangle 21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9" name="Rectangle 23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pPr marL="0" indent="0">
              <a:buNone/>
            </a:pPr>
            <a:r>
              <a:rPr lang="ru-RU" dirty="0"/>
              <a:t>Внешнее конусное расстояние</a:t>
            </a:r>
            <a:r>
              <a:rPr lang="ru-RU" dirty="0" smtClean="0"/>
              <a:t>: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5" y="2645094"/>
            <a:ext cx="3897784" cy="933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5" y="3861048"/>
            <a:ext cx="5230399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126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7"/>
          <p:cNvSpPr>
            <a:spLocks noGrp="1" noChangeArrowheads="1"/>
          </p:cNvSpPr>
          <p:nvPr>
            <p:ph type="title"/>
          </p:nvPr>
        </p:nvSpPr>
        <p:spPr>
          <a:xfrm>
            <a:off x="457200" y="260648"/>
            <a:ext cx="8229600" cy="1143000"/>
          </a:xfrm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ru-RU" sz="2800" b="1" dirty="0"/>
              <a:t>Силы в зацеплении конических зубчатых передач</a:t>
            </a:r>
            <a:endParaRPr lang="ru-RU" sz="2800" i="1" dirty="0" smtClean="0">
              <a:latin typeface="Arial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F5BE8F-992D-476B-A88A-DC68923CC660}" type="slidenum">
              <a:rPr lang="ru-RU" smtClean="0"/>
              <a:pPr>
                <a:defRPr/>
              </a:pPr>
              <a:t>49</a:t>
            </a:fld>
            <a:endParaRPr lang="ru-RU"/>
          </a:p>
        </p:txBody>
      </p:sp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8" name="Rectangle 21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9" name="Rectangle 23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38" y="1585913"/>
            <a:ext cx="5267325" cy="368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283299"/>
            <a:ext cx="2343150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5394523"/>
            <a:ext cx="22002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4050" y="5365948"/>
            <a:ext cx="2324100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525" y="6075015"/>
            <a:ext cx="2266950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1734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7"/>
          <p:cNvSpPr>
            <a:spLocks noGrp="1" noChangeArrowheads="1"/>
          </p:cNvSpPr>
          <p:nvPr>
            <p:ph type="title"/>
          </p:nvPr>
        </p:nvSpPr>
        <p:spPr>
          <a:xfrm>
            <a:off x="457200" y="260648"/>
            <a:ext cx="8229600" cy="1143000"/>
          </a:xfrm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ru-RU" sz="2800" b="1" dirty="0"/>
              <a:t>Расчет прямозубой конической передачи по </a:t>
            </a:r>
            <a:r>
              <a:rPr lang="ru-RU" sz="2800" b="1" dirty="0" smtClean="0"/>
              <a:t>напряжениям </a:t>
            </a:r>
            <a:r>
              <a:rPr lang="ru-RU" sz="2800" b="1" dirty="0"/>
              <a:t>изгиба</a:t>
            </a:r>
            <a:endParaRPr lang="ru-RU" sz="2800" i="1" dirty="0" smtClean="0">
              <a:latin typeface="Arial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F5BE8F-992D-476B-A88A-DC68923CC660}" type="slidenum">
              <a:rPr lang="ru-RU" smtClean="0"/>
              <a:pPr>
                <a:defRPr/>
              </a:pPr>
              <a:t>50</a:t>
            </a:fld>
            <a:endParaRPr lang="ru-RU"/>
          </a:p>
        </p:txBody>
      </p:sp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8" name="Rectangle 21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9" name="Rectangle 23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1784" y="1772816"/>
            <a:ext cx="3880431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1784" y="2936751"/>
            <a:ext cx="3849893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1784" y="3933056"/>
            <a:ext cx="4101028" cy="1340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081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7"/>
          <p:cNvSpPr>
            <a:spLocks noGrp="1" noChangeArrowheads="1"/>
          </p:cNvSpPr>
          <p:nvPr>
            <p:ph type="title"/>
          </p:nvPr>
        </p:nvSpPr>
        <p:spPr>
          <a:xfrm>
            <a:off x="457200" y="260648"/>
            <a:ext cx="8229600" cy="1143000"/>
          </a:xfrm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ru-RU" sz="2800" b="1" dirty="0"/>
              <a:t>Расчет зубьев прямозубой конической передачи по </a:t>
            </a:r>
            <a:r>
              <a:rPr lang="ru-RU" sz="2800" b="1" dirty="0" smtClean="0"/>
              <a:t>контактным </a:t>
            </a:r>
            <a:r>
              <a:rPr lang="ru-RU" sz="2800" b="1" dirty="0"/>
              <a:t>напряжениям</a:t>
            </a:r>
            <a:endParaRPr lang="ru-RU" sz="2800" i="1" dirty="0" smtClean="0">
              <a:latin typeface="Arial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F5BE8F-992D-476B-A88A-DC68923CC660}" type="slidenum">
              <a:rPr lang="ru-RU" smtClean="0"/>
              <a:pPr>
                <a:defRPr/>
              </a:pPr>
              <a:t>51</a:t>
            </a:fld>
            <a:endParaRPr lang="ru-RU"/>
          </a:p>
        </p:txBody>
      </p:sp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8" name="Rectangle 21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9" name="Rectangle 23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679278"/>
            <a:ext cx="5904656" cy="1624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980656"/>
            <a:ext cx="4182225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2401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7"/>
          <p:cNvSpPr>
            <a:spLocks noGrp="1" noChangeArrowheads="1"/>
          </p:cNvSpPr>
          <p:nvPr>
            <p:ph type="title"/>
          </p:nvPr>
        </p:nvSpPr>
        <p:spPr>
          <a:xfrm>
            <a:off x="457200" y="260648"/>
            <a:ext cx="8229600" cy="1143000"/>
          </a:xfrm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ru-RU" sz="2800" b="1" dirty="0"/>
              <a:t>Конические передачи с непрямыми зубьями</a:t>
            </a:r>
            <a:endParaRPr lang="ru-RU" sz="2800" i="1" dirty="0" smtClean="0">
              <a:latin typeface="Arial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F5BE8F-992D-476B-A88A-DC68923CC660}" type="slidenum">
              <a:rPr lang="ru-RU" smtClean="0"/>
              <a:pPr>
                <a:defRPr/>
              </a:pPr>
              <a:t>52</a:t>
            </a:fld>
            <a:endParaRPr lang="ru-RU"/>
          </a:p>
        </p:txBody>
      </p:sp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8" name="Rectangle 21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9" name="Rectangle 23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480" y="1916832"/>
            <a:ext cx="7829039" cy="2934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4294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7"/>
          <p:cNvSpPr>
            <a:spLocks noGrp="1" noChangeArrowheads="1"/>
          </p:cNvSpPr>
          <p:nvPr>
            <p:ph type="title"/>
          </p:nvPr>
        </p:nvSpPr>
        <p:spPr>
          <a:xfrm>
            <a:off x="457200" y="260648"/>
            <a:ext cx="8229600" cy="1143000"/>
          </a:xfrm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ru-RU" sz="2800" b="1" dirty="0"/>
              <a:t>ЧЕРВЯЧНЫЕ ПЕРЕДАЧИ</a:t>
            </a:r>
            <a:endParaRPr lang="ru-RU" sz="2800" i="1" dirty="0" smtClean="0">
              <a:latin typeface="Arial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F5BE8F-992D-476B-A88A-DC68923CC660}" type="slidenum">
              <a:rPr lang="ru-RU" smtClean="0"/>
              <a:pPr>
                <a:defRPr/>
              </a:pPr>
              <a:t>53</a:t>
            </a:fld>
            <a:endParaRPr lang="ru-RU"/>
          </a:p>
        </p:txBody>
      </p:sp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8" name="Rectangle 21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9" name="Rectangle 23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556792"/>
            <a:ext cx="6307038" cy="4495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610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7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1143000"/>
          </a:xfrm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ru-RU" sz="2800" b="1" dirty="0"/>
              <a:t>ЧЕРВЯЧНЫЕ ПЕРЕДАЧИ</a:t>
            </a:r>
            <a:endParaRPr lang="ru-RU" sz="2800" i="1" dirty="0" smtClean="0">
              <a:latin typeface="Arial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F5BE8F-992D-476B-A88A-DC68923CC660}" type="slidenum">
              <a:rPr lang="ru-RU" smtClean="0"/>
              <a:pPr>
                <a:defRPr/>
              </a:pPr>
              <a:t>54</a:t>
            </a:fld>
            <a:endParaRPr lang="ru-RU"/>
          </a:p>
        </p:txBody>
      </p:sp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8" name="Rectangle 21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9" name="Rectangle 23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r>
              <a:rPr lang="ru-RU" sz="1400" dirty="0" smtClean="0"/>
              <a:t>где </a:t>
            </a:r>
            <a:r>
              <a:rPr lang="ru-RU" sz="1400" i="1" dirty="0"/>
              <a:t>z</a:t>
            </a:r>
            <a:r>
              <a:rPr lang="ru-RU" sz="1400" dirty="0"/>
              <a:t>2 - число зубьев </a:t>
            </a:r>
            <a:r>
              <a:rPr lang="ru-RU" sz="1400" dirty="0" smtClean="0"/>
              <a:t>колеса;</a:t>
            </a:r>
            <a:r>
              <a:rPr lang="en-US" sz="1400" dirty="0" smtClean="0"/>
              <a:t> </a:t>
            </a:r>
            <a:r>
              <a:rPr lang="en-US" sz="1400" i="1" dirty="0" smtClean="0"/>
              <a:t>z</a:t>
            </a:r>
            <a:r>
              <a:rPr lang="en-US" sz="1400" dirty="0" smtClean="0"/>
              <a:t>1 </a:t>
            </a:r>
            <a:r>
              <a:rPr lang="en-US" sz="1400" dirty="0"/>
              <a:t>- </a:t>
            </a:r>
            <a:r>
              <a:rPr lang="ru-RU" sz="1400" dirty="0"/>
              <a:t>число заходов червяка.</a:t>
            </a:r>
            <a:endParaRPr lang="en-US" sz="1400" dirty="0" smtClean="0"/>
          </a:p>
          <a:p>
            <a:pPr marL="0" indent="0">
              <a:buNone/>
            </a:pPr>
            <a:r>
              <a:rPr lang="ru-RU" b="1" dirty="0"/>
              <a:t>Достоинства передачи</a:t>
            </a:r>
            <a:r>
              <a:rPr lang="ru-RU" dirty="0"/>
              <a:t>:</a:t>
            </a:r>
          </a:p>
          <a:p>
            <a:pPr marL="0" indent="0">
              <a:buNone/>
            </a:pPr>
            <a:r>
              <a:rPr lang="ru-RU" dirty="0"/>
              <a:t>- плавность и бесшумность работы;</a:t>
            </a:r>
          </a:p>
          <a:p>
            <a:pPr marL="0" indent="0">
              <a:buNone/>
            </a:pPr>
            <a:r>
              <a:rPr lang="en-US" dirty="0" smtClean="0"/>
              <a:t>- </a:t>
            </a:r>
            <a:r>
              <a:rPr lang="ru-RU" dirty="0" smtClean="0"/>
              <a:t>компактность </a:t>
            </a:r>
            <a:r>
              <a:rPr lang="ru-RU" dirty="0"/>
              <a:t>и сравнительно небольшая масса конструкции</a:t>
            </a:r>
            <a:r>
              <a:rPr lang="ru-RU" dirty="0" smtClean="0"/>
              <a:t>;</a:t>
            </a:r>
            <a:endParaRPr lang="en-US" dirty="0"/>
          </a:p>
          <a:p>
            <a:pPr marL="0" indent="0">
              <a:buNone/>
            </a:pPr>
            <a:r>
              <a:rPr lang="ru-RU" dirty="0"/>
              <a:t>- возможность большого редуцирования;</a:t>
            </a:r>
          </a:p>
          <a:p>
            <a:pPr marL="0" indent="0">
              <a:buNone/>
            </a:pPr>
            <a:r>
              <a:rPr lang="ru-RU" dirty="0"/>
              <a:t>- возможность осуществления самотормозящей передачи;</a:t>
            </a:r>
          </a:p>
          <a:p>
            <a:pPr>
              <a:buFontTx/>
              <a:buChar char="-"/>
            </a:pPr>
            <a:r>
              <a:rPr lang="ru-RU" dirty="0" smtClean="0"/>
              <a:t>большая </a:t>
            </a:r>
            <a:r>
              <a:rPr lang="ru-RU" dirty="0"/>
              <a:t>кинематическая точность</a:t>
            </a:r>
            <a:r>
              <a:rPr lang="ru-RU" dirty="0" smtClean="0"/>
              <a:t>.</a:t>
            </a:r>
            <a:endParaRPr lang="en-US" dirty="0" smtClean="0"/>
          </a:p>
          <a:p>
            <a:pPr marL="0" indent="0">
              <a:buNone/>
            </a:pPr>
            <a:r>
              <a:rPr lang="ru-RU" b="1" dirty="0"/>
              <a:t>Недостатки:</a:t>
            </a:r>
          </a:p>
          <a:p>
            <a:pPr>
              <a:buFontTx/>
              <a:buChar char="-"/>
            </a:pPr>
            <a:r>
              <a:rPr lang="ru-RU" dirty="0"/>
              <a:t>- сравнительно низкий КПД;</a:t>
            </a:r>
          </a:p>
          <a:p>
            <a:pPr>
              <a:buFontTx/>
              <a:buChar char="-"/>
            </a:pPr>
            <a:r>
              <a:rPr lang="ru-RU" dirty="0"/>
              <a:t>- повышенный износ и склонность к заеданию;</a:t>
            </a:r>
          </a:p>
          <a:p>
            <a:pPr>
              <a:buFontTx/>
              <a:buChar char="-"/>
            </a:pPr>
            <a:r>
              <a:rPr lang="ru-RU" dirty="0"/>
              <a:t>- применение для колес дорогих антифрикционных материалов;</a:t>
            </a:r>
          </a:p>
          <a:p>
            <a:pPr>
              <a:buFontTx/>
              <a:buChar char="-"/>
            </a:pPr>
            <a:r>
              <a:rPr lang="ru-RU" dirty="0"/>
              <a:t>- повышенные требования к точности сборки.</a:t>
            </a:r>
            <a:endParaRPr lang="en-US" dirty="0" smtClean="0"/>
          </a:p>
          <a:p>
            <a:pPr>
              <a:buFontTx/>
              <a:buChar char="-"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3332" y="1340768"/>
            <a:ext cx="1770881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8277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7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1143000"/>
          </a:xfrm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ru-RU" sz="2800" b="1" dirty="0"/>
              <a:t>РЕДУКТОРЫ</a:t>
            </a:r>
            <a:endParaRPr lang="ru-RU" sz="2800" i="1" dirty="0" smtClean="0">
              <a:latin typeface="Arial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F5BE8F-992D-476B-A88A-DC68923CC660}" type="slidenum">
              <a:rPr lang="ru-RU" smtClean="0"/>
              <a:pPr>
                <a:defRPr/>
              </a:pPr>
              <a:t>55</a:t>
            </a:fld>
            <a:endParaRPr lang="ru-RU"/>
          </a:p>
        </p:txBody>
      </p:sp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8" name="Rectangle 21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9" name="Rectangle 23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1743075"/>
            <a:ext cx="7943850" cy="337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699792" y="5949280"/>
            <a:ext cx="46134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Цилиндрический одноступенчатый редуктор</a:t>
            </a:r>
          </a:p>
        </p:txBody>
      </p:sp>
    </p:spTree>
    <p:extLst>
      <p:ext uri="{BB962C8B-B14F-4D97-AF65-F5344CB8AC3E}">
        <p14:creationId xmlns:p14="http://schemas.microsoft.com/office/powerpoint/2010/main" val="192544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7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1143000"/>
          </a:xfrm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ru-RU" sz="2800" b="1" dirty="0"/>
              <a:t>РЕДУКТОРЫ</a:t>
            </a:r>
            <a:endParaRPr lang="ru-RU" sz="2800" i="1" dirty="0" smtClean="0">
              <a:latin typeface="Arial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F5BE8F-992D-476B-A88A-DC68923CC660}" type="slidenum">
              <a:rPr lang="ru-RU" smtClean="0"/>
              <a:pPr>
                <a:defRPr/>
              </a:pPr>
              <a:t>56</a:t>
            </a:fld>
            <a:endParaRPr lang="ru-RU"/>
          </a:p>
        </p:txBody>
      </p:sp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8" name="Rectangle 21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9" name="Rectangle 23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13" y="1619250"/>
            <a:ext cx="7877175" cy="361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051720" y="5238750"/>
            <a:ext cx="55446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Цилиндрический соосный двухступенчатый редуктор</a:t>
            </a:r>
          </a:p>
        </p:txBody>
      </p:sp>
    </p:spTree>
    <p:extLst>
      <p:ext uri="{BB962C8B-B14F-4D97-AF65-F5344CB8AC3E}">
        <p14:creationId xmlns:p14="http://schemas.microsoft.com/office/powerpoint/2010/main" val="3363407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7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1143000"/>
          </a:xfrm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ru-RU" sz="2800" b="1" dirty="0"/>
              <a:t>РЕДУКТОРЫ</a:t>
            </a:r>
            <a:endParaRPr lang="ru-RU" sz="2800" i="1" dirty="0" smtClean="0">
              <a:latin typeface="Arial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F5BE8F-992D-476B-A88A-DC68923CC660}" type="slidenum">
              <a:rPr lang="ru-RU" smtClean="0"/>
              <a:pPr>
                <a:defRPr/>
              </a:pPr>
              <a:t>57</a:t>
            </a:fld>
            <a:endParaRPr lang="ru-RU"/>
          </a:p>
        </p:txBody>
      </p:sp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8" name="Rectangle 21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9" name="Rectangle 23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8288" y="2271713"/>
            <a:ext cx="6067425" cy="2314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75856" y="5085184"/>
            <a:ext cx="23121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Конический редуктор</a:t>
            </a:r>
          </a:p>
        </p:txBody>
      </p:sp>
    </p:spTree>
    <p:extLst>
      <p:ext uri="{BB962C8B-B14F-4D97-AF65-F5344CB8AC3E}">
        <p14:creationId xmlns:p14="http://schemas.microsoft.com/office/powerpoint/2010/main" val="2501860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7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1143000"/>
          </a:xfrm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ru-RU" sz="2800" b="1" dirty="0"/>
              <a:t>РЕДУКТОРЫ</a:t>
            </a:r>
            <a:endParaRPr lang="ru-RU" sz="2800" i="1" dirty="0" smtClean="0">
              <a:latin typeface="Arial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F5BE8F-992D-476B-A88A-DC68923CC660}" type="slidenum">
              <a:rPr lang="ru-RU" smtClean="0"/>
              <a:pPr>
                <a:defRPr/>
              </a:pPr>
              <a:t>58</a:t>
            </a:fld>
            <a:endParaRPr lang="ru-RU"/>
          </a:p>
        </p:txBody>
      </p:sp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8" name="Rectangle 21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9" name="Rectangle 23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008" y="1412776"/>
            <a:ext cx="3865984" cy="4182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275856" y="5620255"/>
            <a:ext cx="2235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Червячный редуктор</a:t>
            </a:r>
          </a:p>
        </p:txBody>
      </p:sp>
    </p:spTree>
    <p:extLst>
      <p:ext uri="{BB962C8B-B14F-4D97-AF65-F5344CB8AC3E}">
        <p14:creationId xmlns:p14="http://schemas.microsoft.com/office/powerpoint/2010/main" val="360926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7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b="1" dirty="0" smtClean="0"/>
              <a:t>Список литературы:</a:t>
            </a:r>
            <a:endParaRPr lang="ru-RU" i="1" dirty="0" smtClean="0">
              <a:latin typeface="Arial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err="1"/>
              <a:t>Шейнблит</a:t>
            </a:r>
            <a:r>
              <a:rPr lang="ru-RU" sz="2000" dirty="0"/>
              <a:t> А.Е. Курсовое проектирование деталей машин: учеб. </a:t>
            </a:r>
            <a:r>
              <a:rPr lang="ru-RU" sz="2000" dirty="0" smtClean="0"/>
              <a:t>Пособие /А.Е</a:t>
            </a:r>
            <a:r>
              <a:rPr lang="ru-RU" sz="2000" dirty="0"/>
              <a:t>. </a:t>
            </a:r>
            <a:r>
              <a:rPr lang="ru-RU" sz="2000" dirty="0" err="1"/>
              <a:t>Шейнблит</a:t>
            </a:r>
            <a:r>
              <a:rPr lang="ru-RU" sz="2000" dirty="0"/>
              <a:t>. Калининград: </a:t>
            </a:r>
            <a:r>
              <a:rPr lang="ru-RU" sz="2000" dirty="0" err="1"/>
              <a:t>Янтар</a:t>
            </a:r>
            <a:r>
              <a:rPr lang="ru-RU" sz="2000" dirty="0"/>
              <a:t>. сказ., 2005. 456 с</a:t>
            </a:r>
            <a:r>
              <a:rPr lang="ru-RU" sz="2000" dirty="0" smtClean="0"/>
              <a:t>.</a:t>
            </a:r>
          </a:p>
          <a:p>
            <a:r>
              <a:rPr lang="ru-RU" sz="2000" dirty="0" err="1"/>
              <a:t>Чернавский</a:t>
            </a:r>
            <a:r>
              <a:rPr lang="ru-RU" sz="2000" dirty="0"/>
              <a:t> С.А. Курсовое проектирование деталей машин 1988</a:t>
            </a:r>
          </a:p>
          <a:p>
            <a:endParaRPr lang="ru-RU" sz="2000" dirty="0"/>
          </a:p>
        </p:txBody>
      </p:sp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8" name="Rectangle 21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9" name="Rectangle 23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5041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1092</TotalTime>
  <Words>2267</Words>
  <Application>Microsoft Office PowerPoint</Application>
  <PresentationFormat>Экран (4:3)</PresentationFormat>
  <Paragraphs>393</Paragraphs>
  <Slides>59</Slides>
  <Notes>19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59</vt:i4>
      </vt:variant>
    </vt:vector>
  </HeadingPairs>
  <TitlesOfParts>
    <vt:vector size="60" baseType="lpstr">
      <vt:lpstr>Тема Office</vt:lpstr>
      <vt:lpstr>Презентация PowerPoint</vt:lpstr>
      <vt:lpstr>Презентация PowerPoint</vt:lpstr>
      <vt:lpstr>Основные понятия и определения</vt:lpstr>
      <vt:lpstr>Основные понятия и определения</vt:lpstr>
      <vt:lpstr>Основные понятия и определения</vt:lpstr>
      <vt:lpstr>Основные понятия и определения</vt:lpstr>
      <vt:lpstr>Основные понятия и определения</vt:lpstr>
      <vt:lpstr>Основные требования к деталям машин</vt:lpstr>
      <vt:lpstr>Основные требования к деталям машин</vt:lpstr>
      <vt:lpstr>Модели нагружения деталей машин</vt:lpstr>
      <vt:lpstr>Модели нагружения деталей машин</vt:lpstr>
      <vt:lpstr>Основные критерии работоспособности деталей машин</vt:lpstr>
      <vt:lpstr>Основные критерии работоспособности деталей машин</vt:lpstr>
      <vt:lpstr>Основные критерии работоспособности деталей машин</vt:lpstr>
      <vt:lpstr>Основные критерии работоспособности деталей машин</vt:lpstr>
      <vt:lpstr>Основные критерии работоспособности деталей машин</vt:lpstr>
      <vt:lpstr>Основные критерии работоспособности деталей машин</vt:lpstr>
      <vt:lpstr>Основные критерии работоспособности деталей машин</vt:lpstr>
      <vt:lpstr>Основные критерии работоспособности деталей машин</vt:lpstr>
      <vt:lpstr>Презентация PowerPoint</vt:lpstr>
      <vt:lpstr>ЗУБЧАТЫЕ ПЕРЕДАЧИ</vt:lpstr>
      <vt:lpstr>ЗУБЧАТЫЕ ПЕРЕДАЧИ</vt:lpstr>
      <vt:lpstr>Классификация зубчатых передач</vt:lpstr>
      <vt:lpstr>Классификация зубчатых передач</vt:lpstr>
      <vt:lpstr>Классификация зубчатых передач</vt:lpstr>
      <vt:lpstr>Классификация зубчатых передач</vt:lpstr>
      <vt:lpstr>Геометрические параметры зубчатых колес</vt:lpstr>
      <vt:lpstr>Геометрические параметры зубчатых колес</vt:lpstr>
      <vt:lpstr>Геометрические параметры зубчатых колес</vt:lpstr>
      <vt:lpstr>Геометрические параметры зубчатых колес</vt:lpstr>
      <vt:lpstr>Геометрические параметры зубчатых колес</vt:lpstr>
      <vt:lpstr>Геометрические параметры зубчатых колес</vt:lpstr>
      <vt:lpstr>Понятие о корригировании зубчатых передач</vt:lpstr>
      <vt:lpstr>Понятие о корригировании зубчатых передач</vt:lpstr>
      <vt:lpstr>Силы в зацеплении прямозубых зубчатых передач</vt:lpstr>
      <vt:lpstr>Силы в зацеплении косозубых зубчатых передач</vt:lpstr>
      <vt:lpstr>Виды разрушения зубьев и критерии работоспособности зубчатых передач</vt:lpstr>
      <vt:lpstr>Виды разрушения зубьев и критерии работоспособности зубчатых передач</vt:lpstr>
      <vt:lpstr>Допускаемые контактные напряжения </vt:lpstr>
      <vt:lpstr>Допускаемые напряжения изгиба</vt:lpstr>
      <vt:lpstr>Расчет цилиндрических зубчатых передач на контактную прочность и по напряжениям изгиба</vt:lpstr>
      <vt:lpstr>Расчет цилиндрических зубчатых передач на контактную прочность и по напряжениям изгиба</vt:lpstr>
      <vt:lpstr>Изгиб зубьев на примере прямозубого зацепления</vt:lpstr>
      <vt:lpstr>Изгиб зубьев на примере прямозубого зацепления</vt:lpstr>
      <vt:lpstr>Изгиб зубьев на примере прямозубого зацепления</vt:lpstr>
      <vt:lpstr>КОНИЧЕСКИЕ ЗУБЧАТЫЕ ПЕРЕДАЧИ</vt:lpstr>
      <vt:lpstr>КОНИЧЕСКИЕ ЗУБЧАТЫЕ ПЕРЕДАЧИ</vt:lpstr>
      <vt:lpstr>КОНИЧЕСКИЕ ЗУБЧАТЫЕ ПЕРЕДАЧИ</vt:lpstr>
      <vt:lpstr>Силы в зацеплении конических зубчатых передач</vt:lpstr>
      <vt:lpstr>Расчет прямозубой конической передачи по напряжениям изгиба</vt:lpstr>
      <vt:lpstr>Расчет зубьев прямозубой конической передачи по контактным напряжениям</vt:lpstr>
      <vt:lpstr>Конические передачи с непрямыми зубьями</vt:lpstr>
      <vt:lpstr>ЧЕРВЯЧНЫЕ ПЕРЕДАЧИ</vt:lpstr>
      <vt:lpstr>ЧЕРВЯЧНЫЕ ПЕРЕДАЧИ</vt:lpstr>
      <vt:lpstr>РЕДУКТОРЫ</vt:lpstr>
      <vt:lpstr>РЕДУКТОРЫ</vt:lpstr>
      <vt:lpstr>РЕДУКТОРЫ</vt:lpstr>
      <vt:lpstr>РЕДУКТОРЫ</vt:lpstr>
      <vt:lpstr>Список литературы: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Томилин</dc:creator>
  <cp:lastModifiedBy>Алексей</cp:lastModifiedBy>
  <cp:revision>64</cp:revision>
  <dcterms:created xsi:type="dcterms:W3CDTF">2012-08-26T10:21:57Z</dcterms:created>
  <dcterms:modified xsi:type="dcterms:W3CDTF">2015-04-27T16:09:03Z</dcterms:modified>
</cp:coreProperties>
</file>