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0" r:id="rId2"/>
  </p:sldMasterIdLst>
  <p:handoutMasterIdLst>
    <p:handoutMasterId r:id="rId154"/>
  </p:handoutMasterIdLst>
  <p:sldIdLst>
    <p:sldId id="257" r:id="rId3"/>
    <p:sldId id="473" r:id="rId4"/>
    <p:sldId id="474" r:id="rId5"/>
    <p:sldId id="475" r:id="rId6"/>
    <p:sldId id="476" r:id="rId7"/>
    <p:sldId id="477" r:id="rId8"/>
    <p:sldId id="480" r:id="rId9"/>
    <p:sldId id="478" r:id="rId10"/>
    <p:sldId id="479" r:id="rId11"/>
    <p:sldId id="481" r:id="rId12"/>
    <p:sldId id="487" r:id="rId13"/>
    <p:sldId id="488" r:id="rId14"/>
    <p:sldId id="489" r:id="rId15"/>
    <p:sldId id="490" r:id="rId16"/>
    <p:sldId id="491" r:id="rId17"/>
    <p:sldId id="467" r:id="rId18"/>
    <p:sldId id="468" r:id="rId19"/>
    <p:sldId id="420" r:id="rId20"/>
    <p:sldId id="359" r:id="rId21"/>
    <p:sldId id="453" r:id="rId22"/>
    <p:sldId id="469" r:id="rId23"/>
    <p:sldId id="421" r:id="rId24"/>
    <p:sldId id="470" r:id="rId25"/>
    <p:sldId id="454" r:id="rId26"/>
    <p:sldId id="455" r:id="rId27"/>
    <p:sldId id="384" r:id="rId28"/>
    <p:sldId id="411" r:id="rId29"/>
    <p:sldId id="378" r:id="rId30"/>
    <p:sldId id="456" r:id="rId31"/>
    <p:sldId id="372" r:id="rId32"/>
    <p:sldId id="385" r:id="rId33"/>
    <p:sldId id="360" r:id="rId34"/>
    <p:sldId id="362" r:id="rId35"/>
    <p:sldId id="374" r:id="rId36"/>
    <p:sldId id="380" r:id="rId37"/>
    <p:sldId id="363" r:id="rId38"/>
    <p:sldId id="365" r:id="rId39"/>
    <p:sldId id="271" r:id="rId40"/>
    <p:sldId id="259" r:id="rId41"/>
    <p:sldId id="386" r:id="rId42"/>
    <p:sldId id="364" r:id="rId43"/>
    <p:sldId id="351" r:id="rId44"/>
    <p:sldId id="352" r:id="rId45"/>
    <p:sldId id="353" r:id="rId46"/>
    <p:sldId id="366" r:id="rId47"/>
    <p:sldId id="373" r:id="rId48"/>
    <p:sldId id="355" r:id="rId49"/>
    <p:sldId id="356" r:id="rId50"/>
    <p:sldId id="357" r:id="rId51"/>
    <p:sldId id="358" r:id="rId52"/>
    <p:sldId id="284" r:id="rId53"/>
    <p:sldId id="471" r:id="rId54"/>
    <p:sldId id="412" r:id="rId55"/>
    <p:sldId id="492" r:id="rId56"/>
    <p:sldId id="367" r:id="rId57"/>
    <p:sldId id="368" r:id="rId58"/>
    <p:sldId id="369" r:id="rId59"/>
    <p:sldId id="413" r:id="rId60"/>
    <p:sldId id="370" r:id="rId61"/>
    <p:sldId id="375" r:id="rId62"/>
    <p:sldId id="415" r:id="rId63"/>
    <p:sldId id="371" r:id="rId64"/>
    <p:sldId id="414" r:id="rId65"/>
    <p:sldId id="285" r:id="rId66"/>
    <p:sldId id="377" r:id="rId67"/>
    <p:sldId id="417" r:id="rId68"/>
    <p:sldId id="376" r:id="rId69"/>
    <p:sldId id="416" r:id="rId70"/>
    <p:sldId id="418" r:id="rId71"/>
    <p:sldId id="419" r:id="rId72"/>
    <p:sldId id="381" r:id="rId73"/>
    <p:sldId id="382" r:id="rId74"/>
    <p:sldId id="482" r:id="rId75"/>
    <p:sldId id="483" r:id="rId76"/>
    <p:sldId id="484" r:id="rId77"/>
    <p:sldId id="485" r:id="rId78"/>
    <p:sldId id="288" r:id="rId79"/>
    <p:sldId id="293" r:id="rId80"/>
    <p:sldId id="304" r:id="rId81"/>
    <p:sldId id="306" r:id="rId82"/>
    <p:sldId id="311" r:id="rId83"/>
    <p:sldId id="312" r:id="rId84"/>
    <p:sldId id="316" r:id="rId85"/>
    <p:sldId id="319" r:id="rId86"/>
    <p:sldId id="320" r:id="rId87"/>
    <p:sldId id="321" r:id="rId88"/>
    <p:sldId id="486" r:id="rId89"/>
    <p:sldId id="322" r:id="rId90"/>
    <p:sldId id="324" r:id="rId91"/>
    <p:sldId id="325" r:id="rId92"/>
    <p:sldId id="326" r:id="rId93"/>
    <p:sldId id="457" r:id="rId94"/>
    <p:sldId id="458" r:id="rId95"/>
    <p:sldId id="459" r:id="rId96"/>
    <p:sldId id="460" r:id="rId97"/>
    <p:sldId id="461" r:id="rId98"/>
    <p:sldId id="462" r:id="rId99"/>
    <p:sldId id="463" r:id="rId100"/>
    <p:sldId id="464" r:id="rId101"/>
    <p:sldId id="465" r:id="rId102"/>
    <p:sldId id="466" r:id="rId103"/>
    <p:sldId id="393" r:id="rId104"/>
    <p:sldId id="388" r:id="rId105"/>
    <p:sldId id="390" r:id="rId106"/>
    <p:sldId id="391" r:id="rId107"/>
    <p:sldId id="394" r:id="rId108"/>
    <p:sldId id="396" r:id="rId109"/>
    <p:sldId id="397" r:id="rId110"/>
    <p:sldId id="398" r:id="rId111"/>
    <p:sldId id="400" r:id="rId112"/>
    <p:sldId id="402" r:id="rId113"/>
    <p:sldId id="401" r:id="rId114"/>
    <p:sldId id="407" r:id="rId115"/>
    <p:sldId id="403" r:id="rId116"/>
    <p:sldId id="404" r:id="rId117"/>
    <p:sldId id="408" r:id="rId118"/>
    <p:sldId id="406" r:id="rId119"/>
    <p:sldId id="409" r:id="rId120"/>
    <p:sldId id="422" r:id="rId121"/>
    <p:sldId id="423" r:id="rId122"/>
    <p:sldId id="424" r:id="rId123"/>
    <p:sldId id="425" r:id="rId124"/>
    <p:sldId id="426" r:id="rId125"/>
    <p:sldId id="427" r:id="rId126"/>
    <p:sldId id="428" r:id="rId127"/>
    <p:sldId id="429" r:id="rId128"/>
    <p:sldId id="430" r:id="rId129"/>
    <p:sldId id="431" r:id="rId130"/>
    <p:sldId id="432" r:id="rId131"/>
    <p:sldId id="433" r:id="rId132"/>
    <p:sldId id="399" r:id="rId133"/>
    <p:sldId id="445" r:id="rId134"/>
    <p:sldId id="446" r:id="rId135"/>
    <p:sldId id="448" r:id="rId136"/>
    <p:sldId id="449" r:id="rId137"/>
    <p:sldId id="450" r:id="rId138"/>
    <p:sldId id="451" r:id="rId139"/>
    <p:sldId id="452" r:id="rId140"/>
    <p:sldId id="447" r:id="rId141"/>
    <p:sldId id="439" r:id="rId142"/>
    <p:sldId id="444" r:id="rId143"/>
    <p:sldId id="434" r:id="rId144"/>
    <p:sldId id="441" r:id="rId145"/>
    <p:sldId id="436" r:id="rId146"/>
    <p:sldId id="437" r:id="rId147"/>
    <p:sldId id="395" r:id="rId148"/>
    <p:sldId id="435" r:id="rId149"/>
    <p:sldId id="438" r:id="rId150"/>
    <p:sldId id="440" r:id="rId151"/>
    <p:sldId id="442" r:id="rId152"/>
    <p:sldId id="443" r:id="rId153"/>
  </p:sldIdLst>
  <p:sldSz cx="9144000" cy="6858000" type="screen4x3"/>
  <p:notesSz cx="9874250" cy="67976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48" autoAdjust="0"/>
    <p:restoredTop sz="94660" autoAdjust="0"/>
  </p:normalViewPr>
  <p:slideViewPr>
    <p:cSldViewPr>
      <p:cViewPr varScale="1">
        <p:scale>
          <a:sx n="117" d="100"/>
          <a:sy n="117" d="100"/>
        </p:scale>
        <p:origin x="-1800"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handoutMaster" Target="handoutMasters/handoutMaster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presProps" Target="presProp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slide" Target="slides/slide143.xml"/><Relationship Id="rId153" Type="http://schemas.openxmlformats.org/officeDocument/2006/relationships/slide" Target="slides/slide15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4278842" cy="339884"/>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5593123" y="0"/>
            <a:ext cx="4278842" cy="339884"/>
          </a:xfrm>
          <a:prstGeom prst="rect">
            <a:avLst/>
          </a:prstGeom>
        </p:spPr>
        <p:txBody>
          <a:bodyPr vert="horz" lIns="91440" tIns="45720" rIns="91440" bIns="45720" rtlCol="0"/>
          <a:lstStyle>
            <a:lvl1pPr algn="r">
              <a:defRPr sz="1200"/>
            </a:lvl1pPr>
          </a:lstStyle>
          <a:p>
            <a:fld id="{C8BBE46E-9203-4F61-B4E9-458207A6DD02}" type="datetimeFigureOut">
              <a:rPr lang="ru-RU" smtClean="0"/>
              <a:t>05.11.2019</a:t>
            </a:fld>
            <a:endParaRPr lang="ru-RU"/>
          </a:p>
        </p:txBody>
      </p:sp>
      <p:sp>
        <p:nvSpPr>
          <p:cNvPr id="4" name="Нижний колонтитул 3"/>
          <p:cNvSpPr>
            <a:spLocks noGrp="1"/>
          </p:cNvSpPr>
          <p:nvPr>
            <p:ph type="ftr" sz="quarter" idx="2"/>
          </p:nvPr>
        </p:nvSpPr>
        <p:spPr>
          <a:xfrm>
            <a:off x="0" y="6456612"/>
            <a:ext cx="4278842" cy="339884"/>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5593123" y="6456612"/>
            <a:ext cx="4278842" cy="339884"/>
          </a:xfrm>
          <a:prstGeom prst="rect">
            <a:avLst/>
          </a:prstGeom>
        </p:spPr>
        <p:txBody>
          <a:bodyPr vert="horz" lIns="91440" tIns="45720" rIns="91440" bIns="45720" rtlCol="0" anchor="b"/>
          <a:lstStyle>
            <a:lvl1pPr algn="r">
              <a:defRPr sz="1200"/>
            </a:lvl1pPr>
          </a:lstStyle>
          <a:p>
            <a:fld id="{AC46DEF7-EC72-4A7C-9AB6-C8295E04D2B1}" type="slidenum">
              <a:rPr lang="ru-RU" smtClean="0"/>
              <a:t>‹#›</a:t>
            </a:fld>
            <a:endParaRPr lang="ru-RU"/>
          </a:p>
        </p:txBody>
      </p:sp>
    </p:spTree>
    <p:extLst>
      <p:ext uri="{BB962C8B-B14F-4D97-AF65-F5344CB8AC3E}">
        <p14:creationId xmlns:p14="http://schemas.microsoft.com/office/powerpoint/2010/main" val="170563359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2"/>
          <p:cNvSpPr>
            <a:spLocks noGrp="1" noChangeArrowheads="1"/>
          </p:cNvSpPr>
          <p:nvPr>
            <p:ph type="ftr" sz="quarter" idx="10"/>
          </p:nvPr>
        </p:nvSpPr>
        <p:spPr/>
        <p:txBody>
          <a:bodyPr/>
          <a:lstStyle>
            <a:lvl1pPr>
              <a:defRPr smtClean="0"/>
            </a:lvl1pPr>
          </a:lstStyle>
          <a:p>
            <a:pPr>
              <a:defRPr/>
            </a:pPr>
            <a:endParaRPr lang="ru-RU">
              <a:solidFill>
                <a:srgbClr val="000000"/>
              </a:solidFill>
            </a:endParaRPr>
          </a:p>
        </p:txBody>
      </p:sp>
      <p:sp>
        <p:nvSpPr>
          <p:cNvPr id="5" name="Rectangle 3"/>
          <p:cNvSpPr>
            <a:spLocks noGrp="1" noChangeArrowheads="1"/>
          </p:cNvSpPr>
          <p:nvPr>
            <p:ph type="sldNum" sz="quarter" idx="11"/>
          </p:nvPr>
        </p:nvSpPr>
        <p:spPr/>
        <p:txBody>
          <a:bodyPr/>
          <a:lstStyle>
            <a:lvl1pPr>
              <a:defRPr/>
            </a:lvl1pPr>
          </a:lstStyle>
          <a:p>
            <a:pPr>
              <a:defRPr/>
            </a:pPr>
            <a:fld id="{7FA35E71-0116-4981-A88B-F51518BB3700}" type="slidenum">
              <a:rPr lang="ru-RU">
                <a:solidFill>
                  <a:srgbClr val="000000"/>
                </a:solidFill>
              </a:rPr>
              <a:pPr>
                <a:defRPr/>
              </a:pPr>
              <a:t>‹#›</a:t>
            </a:fld>
            <a:endParaRPr lang="ru-RU">
              <a:solidFill>
                <a:srgbClr val="000000"/>
              </a:solidFill>
            </a:endParaRPr>
          </a:p>
        </p:txBody>
      </p:sp>
      <p:sp>
        <p:nvSpPr>
          <p:cNvPr id="6" name="Rectangle 16"/>
          <p:cNvSpPr>
            <a:spLocks noGrp="1" noChangeArrowheads="1"/>
          </p:cNvSpPr>
          <p:nvPr>
            <p:ph type="dt" sz="half" idx="12"/>
          </p:nvPr>
        </p:nvSpPr>
        <p:spPr/>
        <p:txBody>
          <a:bodyPr/>
          <a:lstStyle>
            <a:lvl1pPr>
              <a:defRPr smtClean="0"/>
            </a:lvl1pPr>
          </a:lstStyle>
          <a:p>
            <a:pPr>
              <a:defRPr/>
            </a:pPr>
            <a:fld id="{7A8A6E76-2938-4606-A525-DBE142B42584}" type="datetime1">
              <a:rPr lang="ru-RU">
                <a:solidFill>
                  <a:srgbClr val="000000"/>
                </a:solidFill>
              </a:rPr>
              <a:pPr>
                <a:defRPr/>
              </a:pPr>
              <a:t>05.11.2019</a:t>
            </a:fld>
            <a:endParaRPr lang="ru-RU">
              <a:solidFill>
                <a:srgbClr val="000000"/>
              </a:solidFill>
            </a:endParaRPr>
          </a:p>
        </p:txBody>
      </p:sp>
    </p:spTree>
    <p:extLst>
      <p:ext uri="{BB962C8B-B14F-4D97-AF65-F5344CB8AC3E}">
        <p14:creationId xmlns:p14="http://schemas.microsoft.com/office/powerpoint/2010/main" val="961685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2"/>
          <p:cNvSpPr>
            <a:spLocks noGrp="1" noChangeArrowheads="1"/>
          </p:cNvSpPr>
          <p:nvPr>
            <p:ph type="ftr" sz="quarter" idx="10"/>
          </p:nvPr>
        </p:nvSpPr>
        <p:spPr/>
        <p:txBody>
          <a:bodyPr/>
          <a:lstStyle>
            <a:lvl1pPr>
              <a:defRPr smtClean="0"/>
            </a:lvl1pPr>
          </a:lstStyle>
          <a:p>
            <a:pPr>
              <a:defRPr/>
            </a:pPr>
            <a:endParaRPr lang="ru-RU">
              <a:solidFill>
                <a:srgbClr val="000000"/>
              </a:solidFill>
            </a:endParaRPr>
          </a:p>
        </p:txBody>
      </p:sp>
      <p:sp>
        <p:nvSpPr>
          <p:cNvPr id="5" name="Rectangle 3"/>
          <p:cNvSpPr>
            <a:spLocks noGrp="1" noChangeArrowheads="1"/>
          </p:cNvSpPr>
          <p:nvPr>
            <p:ph type="sldNum" sz="quarter" idx="11"/>
          </p:nvPr>
        </p:nvSpPr>
        <p:spPr/>
        <p:txBody>
          <a:bodyPr/>
          <a:lstStyle>
            <a:lvl1pPr>
              <a:defRPr/>
            </a:lvl1pPr>
          </a:lstStyle>
          <a:p>
            <a:pPr>
              <a:defRPr/>
            </a:pPr>
            <a:fld id="{14070D58-0736-47AA-8819-B100196998C5}" type="slidenum">
              <a:rPr lang="ru-RU">
                <a:solidFill>
                  <a:srgbClr val="000000"/>
                </a:solidFill>
              </a:rPr>
              <a:pPr>
                <a:defRPr/>
              </a:pPr>
              <a:t>‹#›</a:t>
            </a:fld>
            <a:endParaRPr lang="ru-RU">
              <a:solidFill>
                <a:srgbClr val="000000"/>
              </a:solidFill>
            </a:endParaRPr>
          </a:p>
        </p:txBody>
      </p:sp>
      <p:sp>
        <p:nvSpPr>
          <p:cNvPr id="6" name="Rectangle 16"/>
          <p:cNvSpPr>
            <a:spLocks noGrp="1" noChangeArrowheads="1"/>
          </p:cNvSpPr>
          <p:nvPr>
            <p:ph type="dt" sz="half" idx="12"/>
          </p:nvPr>
        </p:nvSpPr>
        <p:spPr/>
        <p:txBody>
          <a:bodyPr/>
          <a:lstStyle>
            <a:lvl1pPr>
              <a:defRPr smtClean="0"/>
            </a:lvl1pPr>
          </a:lstStyle>
          <a:p>
            <a:pPr>
              <a:defRPr/>
            </a:pPr>
            <a:fld id="{D8396100-382C-41B8-B127-AF344A2531E3}" type="datetime1">
              <a:rPr lang="ru-RU">
                <a:solidFill>
                  <a:srgbClr val="000000"/>
                </a:solidFill>
              </a:rPr>
              <a:pPr>
                <a:defRPr/>
              </a:pPr>
              <a:t>05.11.2019</a:t>
            </a:fld>
            <a:endParaRPr lang="ru-RU">
              <a:solidFill>
                <a:srgbClr val="000000"/>
              </a:solidFill>
            </a:endParaRPr>
          </a:p>
        </p:txBody>
      </p:sp>
    </p:spTree>
    <p:extLst>
      <p:ext uri="{BB962C8B-B14F-4D97-AF65-F5344CB8AC3E}">
        <p14:creationId xmlns:p14="http://schemas.microsoft.com/office/powerpoint/2010/main" val="1296316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2"/>
          <p:cNvSpPr>
            <a:spLocks noGrp="1" noChangeArrowheads="1"/>
          </p:cNvSpPr>
          <p:nvPr>
            <p:ph type="ftr" sz="quarter" idx="10"/>
          </p:nvPr>
        </p:nvSpPr>
        <p:spPr/>
        <p:txBody>
          <a:bodyPr/>
          <a:lstStyle>
            <a:lvl1pPr>
              <a:defRPr smtClean="0"/>
            </a:lvl1pPr>
          </a:lstStyle>
          <a:p>
            <a:pPr>
              <a:defRPr/>
            </a:pPr>
            <a:endParaRPr lang="ru-RU">
              <a:solidFill>
                <a:srgbClr val="000000"/>
              </a:solidFill>
            </a:endParaRPr>
          </a:p>
        </p:txBody>
      </p:sp>
      <p:sp>
        <p:nvSpPr>
          <p:cNvPr id="8" name="Rectangle 3"/>
          <p:cNvSpPr>
            <a:spLocks noGrp="1" noChangeArrowheads="1"/>
          </p:cNvSpPr>
          <p:nvPr>
            <p:ph type="sldNum" sz="quarter" idx="11"/>
          </p:nvPr>
        </p:nvSpPr>
        <p:spPr/>
        <p:txBody>
          <a:bodyPr/>
          <a:lstStyle>
            <a:lvl1pPr>
              <a:defRPr/>
            </a:lvl1pPr>
          </a:lstStyle>
          <a:p>
            <a:pPr>
              <a:defRPr/>
            </a:pPr>
            <a:fld id="{F005B089-4D02-41C6-BB8F-B9D533A59B97}" type="slidenum">
              <a:rPr lang="ru-RU">
                <a:solidFill>
                  <a:srgbClr val="000000"/>
                </a:solidFill>
              </a:rPr>
              <a:pPr>
                <a:defRPr/>
              </a:pPr>
              <a:t>‹#›</a:t>
            </a:fld>
            <a:endParaRPr lang="ru-RU">
              <a:solidFill>
                <a:srgbClr val="000000"/>
              </a:solidFill>
            </a:endParaRPr>
          </a:p>
        </p:txBody>
      </p:sp>
      <p:sp>
        <p:nvSpPr>
          <p:cNvPr id="9" name="Rectangle 16"/>
          <p:cNvSpPr>
            <a:spLocks noGrp="1" noChangeArrowheads="1"/>
          </p:cNvSpPr>
          <p:nvPr>
            <p:ph type="dt" sz="half" idx="12"/>
          </p:nvPr>
        </p:nvSpPr>
        <p:spPr/>
        <p:txBody>
          <a:bodyPr/>
          <a:lstStyle>
            <a:lvl1pPr>
              <a:defRPr smtClean="0"/>
            </a:lvl1pPr>
          </a:lstStyle>
          <a:p>
            <a:pPr>
              <a:defRPr/>
            </a:pPr>
            <a:fld id="{595DBEB2-4A4A-487A-9A15-2EB26DB97BFD}" type="datetime1">
              <a:rPr lang="ru-RU">
                <a:solidFill>
                  <a:srgbClr val="000000"/>
                </a:solidFill>
              </a:rPr>
              <a:pPr>
                <a:defRPr/>
              </a:pPr>
              <a:t>05.11.2019</a:t>
            </a:fld>
            <a:endParaRPr lang="ru-RU">
              <a:solidFill>
                <a:srgbClr val="000000"/>
              </a:solidFill>
            </a:endParaRPr>
          </a:p>
        </p:txBody>
      </p:sp>
    </p:spTree>
    <p:extLst>
      <p:ext uri="{BB962C8B-B14F-4D97-AF65-F5344CB8AC3E}">
        <p14:creationId xmlns:p14="http://schemas.microsoft.com/office/powerpoint/2010/main" val="1946405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2"/>
          <p:cNvSpPr>
            <a:spLocks noGrp="1" noChangeArrowheads="1"/>
          </p:cNvSpPr>
          <p:nvPr>
            <p:ph type="ftr" sz="quarter" idx="10"/>
          </p:nvPr>
        </p:nvSpPr>
        <p:spPr/>
        <p:txBody>
          <a:bodyPr/>
          <a:lstStyle>
            <a:lvl1pPr>
              <a:defRPr smtClean="0"/>
            </a:lvl1pPr>
          </a:lstStyle>
          <a:p>
            <a:pPr>
              <a:defRPr/>
            </a:pPr>
            <a:endParaRPr lang="ru-RU">
              <a:solidFill>
                <a:srgbClr val="000000"/>
              </a:solidFill>
            </a:endParaRPr>
          </a:p>
        </p:txBody>
      </p:sp>
      <p:sp>
        <p:nvSpPr>
          <p:cNvPr id="4" name="Rectangle 3"/>
          <p:cNvSpPr>
            <a:spLocks noGrp="1" noChangeArrowheads="1"/>
          </p:cNvSpPr>
          <p:nvPr>
            <p:ph type="sldNum" sz="quarter" idx="11"/>
          </p:nvPr>
        </p:nvSpPr>
        <p:spPr/>
        <p:txBody>
          <a:bodyPr/>
          <a:lstStyle>
            <a:lvl1pPr>
              <a:defRPr/>
            </a:lvl1pPr>
          </a:lstStyle>
          <a:p>
            <a:pPr>
              <a:defRPr/>
            </a:pPr>
            <a:fld id="{9AA00A55-9180-40E6-BE8F-7546061F4455}" type="slidenum">
              <a:rPr lang="ru-RU">
                <a:solidFill>
                  <a:srgbClr val="000000"/>
                </a:solidFill>
              </a:rPr>
              <a:pPr>
                <a:defRPr/>
              </a:pPr>
              <a:t>‹#›</a:t>
            </a:fld>
            <a:endParaRPr lang="ru-RU">
              <a:solidFill>
                <a:srgbClr val="000000"/>
              </a:solidFill>
            </a:endParaRPr>
          </a:p>
        </p:txBody>
      </p:sp>
      <p:sp>
        <p:nvSpPr>
          <p:cNvPr id="5" name="Rectangle 16"/>
          <p:cNvSpPr>
            <a:spLocks noGrp="1" noChangeArrowheads="1"/>
          </p:cNvSpPr>
          <p:nvPr>
            <p:ph type="dt" sz="half" idx="12"/>
          </p:nvPr>
        </p:nvSpPr>
        <p:spPr/>
        <p:txBody>
          <a:bodyPr/>
          <a:lstStyle>
            <a:lvl1pPr>
              <a:defRPr smtClean="0"/>
            </a:lvl1pPr>
          </a:lstStyle>
          <a:p>
            <a:pPr>
              <a:defRPr/>
            </a:pPr>
            <a:fld id="{85FB9C63-7D30-4526-A1E9-CEC623742BC6}" type="datetime1">
              <a:rPr lang="ru-RU">
                <a:solidFill>
                  <a:srgbClr val="000000"/>
                </a:solidFill>
              </a:rPr>
              <a:pPr>
                <a:defRPr/>
              </a:pPr>
              <a:t>05.11.2019</a:t>
            </a:fld>
            <a:endParaRPr lang="ru-RU">
              <a:solidFill>
                <a:srgbClr val="000000"/>
              </a:solidFill>
            </a:endParaRPr>
          </a:p>
        </p:txBody>
      </p:sp>
    </p:spTree>
    <p:extLst>
      <p:ext uri="{BB962C8B-B14F-4D97-AF65-F5344CB8AC3E}">
        <p14:creationId xmlns:p14="http://schemas.microsoft.com/office/powerpoint/2010/main" val="1652981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C273CC7-C2A1-4628-8972-1628822DF3F6}"/>
              </a:ext>
            </a:extLst>
          </p:cNvPr>
          <p:cNvSpPr>
            <a:spLocks noGrp="1"/>
          </p:cNvSpPr>
          <p:nvPr>
            <p:ph type="title"/>
          </p:nvPr>
        </p:nvSpPr>
        <p:spPr/>
        <p:txBody>
          <a:bodyPr/>
          <a:lstStyle/>
          <a:p>
            <a:r>
              <a:rPr lang="ru-RU"/>
              <a:t>Образец заголовка</a:t>
            </a:r>
          </a:p>
        </p:txBody>
      </p:sp>
      <p:sp>
        <p:nvSpPr>
          <p:cNvPr id="3" name="Нижний колонтитул 2">
            <a:extLst>
              <a:ext uri="{FF2B5EF4-FFF2-40B4-BE49-F238E27FC236}">
                <a16:creationId xmlns="" xmlns:a16="http://schemas.microsoft.com/office/drawing/2014/main" id="{8CA3485C-41E5-4D11-9C3D-1CDA47BE81C5}"/>
              </a:ext>
            </a:extLst>
          </p:cNvPr>
          <p:cNvSpPr>
            <a:spLocks noGrp="1"/>
          </p:cNvSpPr>
          <p:nvPr>
            <p:ph type="ftr" sz="quarter" idx="10"/>
          </p:nvPr>
        </p:nvSpPr>
        <p:spPr/>
        <p:txBody>
          <a:bodyPr/>
          <a:lstStyle/>
          <a:p>
            <a:pPr fontAlgn="base">
              <a:spcBef>
                <a:spcPct val="0"/>
              </a:spcBef>
              <a:spcAft>
                <a:spcPct val="0"/>
              </a:spcAft>
              <a:defRPr/>
            </a:pPr>
            <a:endParaRPr lang="ru-RU">
              <a:solidFill>
                <a:srgbClr val="000000"/>
              </a:solidFill>
            </a:endParaRPr>
          </a:p>
        </p:txBody>
      </p:sp>
      <p:sp>
        <p:nvSpPr>
          <p:cNvPr id="4" name="Номер слайда 3">
            <a:extLst>
              <a:ext uri="{FF2B5EF4-FFF2-40B4-BE49-F238E27FC236}">
                <a16:creationId xmlns="" xmlns:a16="http://schemas.microsoft.com/office/drawing/2014/main" id="{7F14089B-EFBA-4BC1-BF0F-531E2C302FAA}"/>
              </a:ext>
            </a:extLst>
          </p:cNvPr>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a:t>
            </a:fld>
            <a:endParaRPr lang="ru-RU">
              <a:solidFill>
                <a:srgbClr val="000000"/>
              </a:solidFill>
            </a:endParaRPr>
          </a:p>
        </p:txBody>
      </p:sp>
      <p:sp>
        <p:nvSpPr>
          <p:cNvPr id="5" name="Дата 4">
            <a:extLst>
              <a:ext uri="{FF2B5EF4-FFF2-40B4-BE49-F238E27FC236}">
                <a16:creationId xmlns="" xmlns:a16="http://schemas.microsoft.com/office/drawing/2014/main" id="{3D4D6BD2-B426-4403-96E8-FFF70D8903C6}"/>
              </a:ext>
            </a:extLst>
          </p:cNvPr>
          <p:cNvSpPr>
            <a:spLocks noGrp="1"/>
          </p:cNvSpPr>
          <p:nvPr>
            <p:ph type="dt" sz="half" idx="12"/>
          </p:nvPr>
        </p:nvSpPr>
        <p:spPr/>
        <p:txBody>
          <a:bodyPr/>
          <a:lstStyle/>
          <a:p>
            <a:pPr fontAlgn="base">
              <a:spcBef>
                <a:spcPct val="0"/>
              </a:spcBef>
              <a:spcAft>
                <a:spcPct val="0"/>
              </a:spcAft>
              <a:defRPr/>
            </a:pPr>
            <a:fld id="{466CC5EF-A83C-46BF-BC4D-0D0C72880963}" type="datetime1">
              <a:rPr lang="ru-RU" smtClean="0">
                <a:solidFill>
                  <a:srgbClr val="000000"/>
                </a:solidFill>
              </a:rPr>
              <a:pPr fontAlgn="base">
                <a:spcBef>
                  <a:spcPct val="0"/>
                </a:spcBef>
                <a:spcAft>
                  <a:spcPct val="0"/>
                </a:spcAft>
                <a:defRPr/>
              </a:pPr>
              <a:t>05.11.2019</a:t>
            </a:fld>
            <a:endParaRPr lang="ru-RU">
              <a:solidFill>
                <a:srgbClr val="000000"/>
              </a:solidFill>
            </a:endParaRPr>
          </a:p>
        </p:txBody>
      </p:sp>
    </p:spTree>
    <p:extLst>
      <p:ext uri="{BB962C8B-B14F-4D97-AF65-F5344CB8AC3E}">
        <p14:creationId xmlns:p14="http://schemas.microsoft.com/office/powerpoint/2010/main" val="277262394"/>
      </p:ext>
    </p:extLst>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2"/>
          <p:cNvSpPr>
            <a:spLocks noGrp="1" noChangeArrowheads="1"/>
          </p:cNvSpPr>
          <p:nvPr>
            <p:ph type="ftr" sz="quarter" idx="10"/>
          </p:nvPr>
        </p:nvSpPr>
        <p:spPr/>
        <p:txBody>
          <a:bodyPr/>
          <a:lstStyle>
            <a:lvl1pPr>
              <a:defRPr smtClean="0"/>
            </a:lvl1pPr>
          </a:lstStyle>
          <a:p>
            <a:pPr>
              <a:defRPr/>
            </a:pPr>
            <a:endParaRPr lang="ru-RU">
              <a:solidFill>
                <a:srgbClr val="000000"/>
              </a:solidFill>
            </a:endParaRPr>
          </a:p>
        </p:txBody>
      </p:sp>
      <p:sp>
        <p:nvSpPr>
          <p:cNvPr id="6" name="Rectangle 3"/>
          <p:cNvSpPr>
            <a:spLocks noGrp="1" noChangeArrowheads="1"/>
          </p:cNvSpPr>
          <p:nvPr>
            <p:ph type="sldNum" sz="quarter" idx="11"/>
          </p:nvPr>
        </p:nvSpPr>
        <p:spPr/>
        <p:txBody>
          <a:bodyPr/>
          <a:lstStyle>
            <a:lvl1pPr>
              <a:defRPr/>
            </a:lvl1pPr>
          </a:lstStyle>
          <a:p>
            <a:pPr>
              <a:defRPr/>
            </a:pPr>
            <a:fld id="{8B38A3A1-0DC8-4D22-A98A-C6DF83EB363E}" type="slidenum">
              <a:rPr lang="ru-RU">
                <a:solidFill>
                  <a:srgbClr val="000000"/>
                </a:solidFill>
              </a:rPr>
              <a:pPr>
                <a:defRPr/>
              </a:pPr>
              <a:t>‹#›</a:t>
            </a:fld>
            <a:endParaRPr lang="ru-RU">
              <a:solidFill>
                <a:srgbClr val="000000"/>
              </a:solidFill>
            </a:endParaRPr>
          </a:p>
        </p:txBody>
      </p:sp>
      <p:sp>
        <p:nvSpPr>
          <p:cNvPr id="7" name="Rectangle 16"/>
          <p:cNvSpPr>
            <a:spLocks noGrp="1" noChangeArrowheads="1"/>
          </p:cNvSpPr>
          <p:nvPr>
            <p:ph type="dt" sz="half" idx="12"/>
          </p:nvPr>
        </p:nvSpPr>
        <p:spPr/>
        <p:txBody>
          <a:bodyPr/>
          <a:lstStyle>
            <a:lvl1pPr>
              <a:defRPr smtClean="0"/>
            </a:lvl1pPr>
          </a:lstStyle>
          <a:p>
            <a:pPr>
              <a:defRPr/>
            </a:pPr>
            <a:fld id="{935FBF7B-3600-4FFC-A53B-4555B9839668}" type="datetime1">
              <a:rPr lang="ru-RU">
                <a:solidFill>
                  <a:srgbClr val="000000"/>
                </a:solidFill>
              </a:rPr>
              <a:pPr>
                <a:defRPr/>
              </a:pPr>
              <a:t>05.11.2019</a:t>
            </a:fld>
            <a:endParaRPr lang="ru-RU">
              <a:solidFill>
                <a:srgbClr val="000000"/>
              </a:solidFill>
            </a:endParaRPr>
          </a:p>
        </p:txBody>
      </p:sp>
    </p:spTree>
    <p:extLst>
      <p:ext uri="{BB962C8B-B14F-4D97-AF65-F5344CB8AC3E}">
        <p14:creationId xmlns:p14="http://schemas.microsoft.com/office/powerpoint/2010/main" val="3212486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1"/>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2"/>
          <p:cNvSpPr>
            <a:spLocks noGrp="1" noChangeArrowheads="1"/>
          </p:cNvSpPr>
          <p:nvPr>
            <p:ph type="ftr" sz="quarter" idx="10"/>
          </p:nvPr>
        </p:nvSpPr>
        <p:spPr/>
        <p:txBody>
          <a:bodyPr/>
          <a:lstStyle>
            <a:lvl1pPr>
              <a:defRPr smtClean="0"/>
            </a:lvl1pPr>
          </a:lstStyle>
          <a:p>
            <a:pPr>
              <a:defRPr/>
            </a:pPr>
            <a:endParaRPr lang="ru-RU">
              <a:solidFill>
                <a:srgbClr val="000000"/>
              </a:solidFill>
            </a:endParaRPr>
          </a:p>
        </p:txBody>
      </p:sp>
      <p:sp>
        <p:nvSpPr>
          <p:cNvPr id="6" name="Rectangle 3"/>
          <p:cNvSpPr>
            <a:spLocks noGrp="1" noChangeArrowheads="1"/>
          </p:cNvSpPr>
          <p:nvPr>
            <p:ph type="sldNum" sz="quarter" idx="11"/>
          </p:nvPr>
        </p:nvSpPr>
        <p:spPr/>
        <p:txBody>
          <a:bodyPr/>
          <a:lstStyle>
            <a:lvl1pPr>
              <a:defRPr/>
            </a:lvl1pPr>
          </a:lstStyle>
          <a:p>
            <a:pPr>
              <a:defRPr/>
            </a:pPr>
            <a:fld id="{6EDC6F83-1B47-4005-9871-64503499659D}" type="slidenum">
              <a:rPr lang="ru-RU">
                <a:solidFill>
                  <a:srgbClr val="000000"/>
                </a:solidFill>
              </a:rPr>
              <a:pPr>
                <a:defRPr/>
              </a:pPr>
              <a:t>‹#›</a:t>
            </a:fld>
            <a:endParaRPr lang="ru-RU">
              <a:solidFill>
                <a:srgbClr val="000000"/>
              </a:solidFill>
            </a:endParaRPr>
          </a:p>
        </p:txBody>
      </p:sp>
      <p:sp>
        <p:nvSpPr>
          <p:cNvPr id="7" name="Rectangle 16"/>
          <p:cNvSpPr>
            <a:spLocks noGrp="1" noChangeArrowheads="1"/>
          </p:cNvSpPr>
          <p:nvPr>
            <p:ph type="dt" sz="half" idx="12"/>
          </p:nvPr>
        </p:nvSpPr>
        <p:spPr/>
        <p:txBody>
          <a:bodyPr/>
          <a:lstStyle>
            <a:lvl1pPr>
              <a:defRPr smtClean="0"/>
            </a:lvl1pPr>
          </a:lstStyle>
          <a:p>
            <a:pPr>
              <a:defRPr/>
            </a:pPr>
            <a:fld id="{2848BD46-D557-4572-95E8-F3BA0F65AB8B}" type="datetime1">
              <a:rPr lang="ru-RU">
                <a:solidFill>
                  <a:srgbClr val="000000"/>
                </a:solidFill>
              </a:rPr>
              <a:pPr>
                <a:defRPr/>
              </a:pPr>
              <a:t>05.11.2019</a:t>
            </a:fld>
            <a:endParaRPr lang="ru-RU">
              <a:solidFill>
                <a:srgbClr val="000000"/>
              </a:solidFill>
            </a:endParaRPr>
          </a:p>
        </p:txBody>
      </p:sp>
    </p:spTree>
    <p:extLst>
      <p:ext uri="{BB962C8B-B14F-4D97-AF65-F5344CB8AC3E}">
        <p14:creationId xmlns:p14="http://schemas.microsoft.com/office/powerpoint/2010/main" val="311354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2"/>
          <p:cNvSpPr>
            <a:spLocks noGrp="1" noChangeArrowheads="1"/>
          </p:cNvSpPr>
          <p:nvPr>
            <p:ph type="ftr" sz="quarter" idx="10"/>
          </p:nvPr>
        </p:nvSpPr>
        <p:spPr/>
        <p:txBody>
          <a:bodyPr/>
          <a:lstStyle>
            <a:lvl1pPr>
              <a:defRPr smtClean="0"/>
            </a:lvl1pPr>
          </a:lstStyle>
          <a:p>
            <a:pPr>
              <a:defRPr/>
            </a:pPr>
            <a:endParaRPr lang="ru-RU">
              <a:solidFill>
                <a:srgbClr val="000000"/>
              </a:solidFill>
            </a:endParaRPr>
          </a:p>
        </p:txBody>
      </p:sp>
      <p:sp>
        <p:nvSpPr>
          <p:cNvPr id="5" name="Rectangle 3"/>
          <p:cNvSpPr>
            <a:spLocks noGrp="1" noChangeArrowheads="1"/>
          </p:cNvSpPr>
          <p:nvPr>
            <p:ph type="sldNum" sz="quarter" idx="11"/>
          </p:nvPr>
        </p:nvSpPr>
        <p:spPr/>
        <p:txBody>
          <a:bodyPr/>
          <a:lstStyle>
            <a:lvl1pPr>
              <a:defRPr/>
            </a:lvl1pPr>
          </a:lstStyle>
          <a:p>
            <a:pPr>
              <a:defRPr/>
            </a:pPr>
            <a:fld id="{31CC3050-2CE4-40F1-A21B-07E72AF5D773}" type="slidenum">
              <a:rPr lang="ru-RU">
                <a:solidFill>
                  <a:srgbClr val="000000"/>
                </a:solidFill>
              </a:rPr>
              <a:pPr>
                <a:defRPr/>
              </a:pPr>
              <a:t>‹#›</a:t>
            </a:fld>
            <a:endParaRPr lang="ru-RU">
              <a:solidFill>
                <a:srgbClr val="000000"/>
              </a:solidFill>
            </a:endParaRPr>
          </a:p>
        </p:txBody>
      </p:sp>
      <p:sp>
        <p:nvSpPr>
          <p:cNvPr id="6" name="Rectangle 16"/>
          <p:cNvSpPr>
            <a:spLocks noGrp="1" noChangeArrowheads="1"/>
          </p:cNvSpPr>
          <p:nvPr>
            <p:ph type="dt" sz="half" idx="12"/>
          </p:nvPr>
        </p:nvSpPr>
        <p:spPr/>
        <p:txBody>
          <a:bodyPr/>
          <a:lstStyle>
            <a:lvl1pPr>
              <a:defRPr smtClean="0"/>
            </a:lvl1pPr>
          </a:lstStyle>
          <a:p>
            <a:pPr>
              <a:defRPr/>
            </a:pPr>
            <a:fld id="{B33E6BA5-6712-48E6-AF1E-C948E8106B74}" type="datetime1">
              <a:rPr lang="ru-RU">
                <a:solidFill>
                  <a:srgbClr val="000000"/>
                </a:solidFill>
              </a:rPr>
              <a:pPr>
                <a:defRPr/>
              </a:pPr>
              <a:t>05.11.2019</a:t>
            </a:fld>
            <a:endParaRPr lang="ru-RU">
              <a:solidFill>
                <a:srgbClr val="000000"/>
              </a:solidFill>
            </a:endParaRPr>
          </a:p>
        </p:txBody>
      </p:sp>
    </p:spTree>
    <p:extLst>
      <p:ext uri="{BB962C8B-B14F-4D97-AF65-F5344CB8AC3E}">
        <p14:creationId xmlns:p14="http://schemas.microsoft.com/office/powerpoint/2010/main" val="3666990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457200"/>
            <a:ext cx="2057400" cy="5410200"/>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457200"/>
            <a:ext cx="60198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2"/>
          <p:cNvSpPr>
            <a:spLocks noGrp="1" noChangeArrowheads="1"/>
          </p:cNvSpPr>
          <p:nvPr>
            <p:ph type="ftr" sz="quarter" idx="10"/>
          </p:nvPr>
        </p:nvSpPr>
        <p:spPr/>
        <p:txBody>
          <a:bodyPr/>
          <a:lstStyle>
            <a:lvl1pPr>
              <a:defRPr smtClean="0"/>
            </a:lvl1pPr>
          </a:lstStyle>
          <a:p>
            <a:pPr>
              <a:defRPr/>
            </a:pPr>
            <a:endParaRPr lang="ru-RU">
              <a:solidFill>
                <a:srgbClr val="000000"/>
              </a:solidFill>
            </a:endParaRPr>
          </a:p>
        </p:txBody>
      </p:sp>
      <p:sp>
        <p:nvSpPr>
          <p:cNvPr id="5" name="Rectangle 3"/>
          <p:cNvSpPr>
            <a:spLocks noGrp="1" noChangeArrowheads="1"/>
          </p:cNvSpPr>
          <p:nvPr>
            <p:ph type="sldNum" sz="quarter" idx="11"/>
          </p:nvPr>
        </p:nvSpPr>
        <p:spPr/>
        <p:txBody>
          <a:bodyPr/>
          <a:lstStyle>
            <a:lvl1pPr>
              <a:defRPr/>
            </a:lvl1pPr>
          </a:lstStyle>
          <a:p>
            <a:pPr>
              <a:defRPr/>
            </a:pPr>
            <a:fld id="{16715099-4251-4370-AC8E-55C8494FE621}" type="slidenum">
              <a:rPr lang="ru-RU">
                <a:solidFill>
                  <a:srgbClr val="000000"/>
                </a:solidFill>
              </a:rPr>
              <a:pPr>
                <a:defRPr/>
              </a:pPr>
              <a:t>‹#›</a:t>
            </a:fld>
            <a:endParaRPr lang="ru-RU">
              <a:solidFill>
                <a:srgbClr val="000000"/>
              </a:solidFill>
            </a:endParaRPr>
          </a:p>
        </p:txBody>
      </p:sp>
      <p:sp>
        <p:nvSpPr>
          <p:cNvPr id="6" name="Rectangle 16"/>
          <p:cNvSpPr>
            <a:spLocks noGrp="1" noChangeArrowheads="1"/>
          </p:cNvSpPr>
          <p:nvPr>
            <p:ph type="dt" sz="half" idx="12"/>
          </p:nvPr>
        </p:nvSpPr>
        <p:spPr/>
        <p:txBody>
          <a:bodyPr/>
          <a:lstStyle>
            <a:lvl1pPr>
              <a:defRPr smtClean="0"/>
            </a:lvl1pPr>
          </a:lstStyle>
          <a:p>
            <a:pPr>
              <a:defRPr/>
            </a:pPr>
            <a:fld id="{6BC7465C-9F73-4A74-8C91-B88DD08D3FB4}" type="datetime1">
              <a:rPr lang="ru-RU">
                <a:solidFill>
                  <a:srgbClr val="000000"/>
                </a:solidFill>
              </a:rPr>
              <a:pPr>
                <a:defRPr/>
              </a:pPr>
              <a:t>05.11.2019</a:t>
            </a:fld>
            <a:endParaRPr lang="ru-RU">
              <a:solidFill>
                <a:srgbClr val="000000"/>
              </a:solidFill>
            </a:endParaRPr>
          </a:p>
        </p:txBody>
      </p:sp>
    </p:spTree>
    <p:extLst>
      <p:ext uri="{BB962C8B-B14F-4D97-AF65-F5344CB8AC3E}">
        <p14:creationId xmlns:p14="http://schemas.microsoft.com/office/powerpoint/2010/main" val="613123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9322BDC-A1D1-4F2C-A68E-6A5F57DA8AF0}" type="datetimeFigureOut">
              <a:rPr lang="ru-RU" smtClean="0"/>
              <a:t>05.11.2019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998EB89-9BFA-4DCE-8F5E-E44794727E98}" type="slidenum">
              <a:rPr lang="ru-RU" smtClean="0"/>
              <a:t>‹#›</a:t>
            </a:fld>
            <a:endParaRPr lang="ru-RU"/>
          </a:p>
        </p:txBody>
      </p:sp>
    </p:spTree>
    <p:extLst>
      <p:ext uri="{BB962C8B-B14F-4D97-AF65-F5344CB8AC3E}">
        <p14:creationId xmlns:p14="http://schemas.microsoft.com/office/powerpoint/2010/main" val="2483619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A0C0691B-D94E-4226-B7F0-5BAF21EDF9EA}" type="datetimeFigureOut">
              <a:rPr lang="ru-RU" smtClean="0"/>
              <a:t>05.11.2019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6D5CBC9-09D4-49A3-9B31-F33D03547ABC}" type="slidenum">
              <a:rPr lang="ru-RU" smtClean="0"/>
              <a:t>‹#›</a:t>
            </a:fld>
            <a:endParaRPr lang="ru-RU"/>
          </a:p>
        </p:txBody>
      </p:sp>
    </p:spTree>
    <p:extLst>
      <p:ext uri="{BB962C8B-B14F-4D97-AF65-F5344CB8AC3E}">
        <p14:creationId xmlns:p14="http://schemas.microsoft.com/office/powerpoint/2010/main" val="136814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CEEAD46-3350-440A-AB08-B3A8E4C7B665}"/>
              </a:ext>
            </a:extLst>
          </p:cNvPr>
          <p:cNvSpPr>
            <a:spLocks noGrp="1"/>
          </p:cNvSpPr>
          <p:nvPr>
            <p:ph type="ctrTitle"/>
          </p:nvPr>
        </p:nvSpPr>
        <p:spPr>
          <a:xfrm>
            <a:off x="1143000" y="1122363"/>
            <a:ext cx="6858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8174DE46-DF6C-4583-B846-9FC1AEA2708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43215A78-A2A1-4744-B035-81471A290467}"/>
              </a:ext>
            </a:extLst>
          </p:cNvPr>
          <p:cNvSpPr>
            <a:spLocks noGrp="1"/>
          </p:cNvSpPr>
          <p:nvPr>
            <p:ph type="dt" sz="half" idx="10"/>
          </p:nvPr>
        </p:nvSpPr>
        <p:spPr/>
        <p:txBody>
          <a:bodyPr/>
          <a:lstStyle/>
          <a:p>
            <a:fld id="{9CB1764D-22EE-4DDD-B9FF-10446D5042A2}" type="datetimeFigureOut">
              <a:rPr lang="ru-RU" smtClean="0"/>
              <a:t>05.11.2019</a:t>
            </a:fld>
            <a:endParaRPr lang="ru-RU"/>
          </a:p>
        </p:txBody>
      </p:sp>
      <p:sp>
        <p:nvSpPr>
          <p:cNvPr id="5" name="Нижний колонтитул 4">
            <a:extLst>
              <a:ext uri="{FF2B5EF4-FFF2-40B4-BE49-F238E27FC236}">
                <a16:creationId xmlns="" xmlns:a16="http://schemas.microsoft.com/office/drawing/2014/main" id="{6C72D8F6-73EF-42A9-A319-ADEDD12B589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41AB274F-3E31-4C42-AAE6-406731408867}"/>
              </a:ext>
            </a:extLst>
          </p:cNvPr>
          <p:cNvSpPr>
            <a:spLocks noGrp="1"/>
          </p:cNvSpPr>
          <p:nvPr>
            <p:ph type="sldNum" sz="quarter" idx="12"/>
          </p:nvPr>
        </p:nvSpPr>
        <p:spPr/>
        <p:txBody>
          <a:bodyPr/>
          <a:lstStyle/>
          <a:p>
            <a:fld id="{28CBE71A-B0A5-44CA-9053-7E0A8F679048}" type="slidenum">
              <a:rPr lang="ru-RU" smtClean="0"/>
              <a:t>‹#›</a:t>
            </a:fld>
            <a:endParaRPr lang="ru-RU"/>
          </a:p>
        </p:txBody>
      </p:sp>
    </p:spTree>
    <p:extLst>
      <p:ext uri="{BB962C8B-B14F-4D97-AF65-F5344CB8AC3E}">
        <p14:creationId xmlns:p14="http://schemas.microsoft.com/office/powerpoint/2010/main" val="454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3087E3D-6016-4557-B703-87163637C94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7F954F91-69FC-4356-B798-44DFA8B173EF}"/>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7172A514-304C-4369-81AD-AAD0C1D50FCD}"/>
              </a:ext>
            </a:extLst>
          </p:cNvPr>
          <p:cNvSpPr>
            <a:spLocks noGrp="1"/>
          </p:cNvSpPr>
          <p:nvPr>
            <p:ph type="dt" sz="half" idx="10"/>
          </p:nvPr>
        </p:nvSpPr>
        <p:spPr/>
        <p:txBody>
          <a:bodyPr/>
          <a:lstStyle/>
          <a:p>
            <a:fld id="{9CB1764D-22EE-4DDD-B9FF-10446D5042A2}" type="datetimeFigureOut">
              <a:rPr lang="ru-RU" smtClean="0"/>
              <a:t>05.11.2019</a:t>
            </a:fld>
            <a:endParaRPr lang="ru-RU"/>
          </a:p>
        </p:txBody>
      </p:sp>
      <p:sp>
        <p:nvSpPr>
          <p:cNvPr id="5" name="Нижний колонтитул 4">
            <a:extLst>
              <a:ext uri="{FF2B5EF4-FFF2-40B4-BE49-F238E27FC236}">
                <a16:creationId xmlns="" xmlns:a16="http://schemas.microsoft.com/office/drawing/2014/main" id="{28C83CA3-8762-4D85-A691-12E6B3C61CC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5101889B-7554-4064-B819-B1A74AECDE53}"/>
              </a:ext>
            </a:extLst>
          </p:cNvPr>
          <p:cNvSpPr>
            <a:spLocks noGrp="1"/>
          </p:cNvSpPr>
          <p:nvPr>
            <p:ph type="sldNum" sz="quarter" idx="12"/>
          </p:nvPr>
        </p:nvSpPr>
        <p:spPr/>
        <p:txBody>
          <a:bodyPr/>
          <a:lstStyle/>
          <a:p>
            <a:fld id="{28CBE71A-B0A5-44CA-9053-7E0A8F679048}" type="slidenum">
              <a:rPr lang="ru-RU" smtClean="0"/>
              <a:t>‹#›</a:t>
            </a:fld>
            <a:endParaRPr lang="ru-RU"/>
          </a:p>
        </p:txBody>
      </p:sp>
    </p:spTree>
    <p:extLst>
      <p:ext uri="{BB962C8B-B14F-4D97-AF65-F5344CB8AC3E}">
        <p14:creationId xmlns:p14="http://schemas.microsoft.com/office/powerpoint/2010/main" val="595845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483E5A8-6491-4D5E-991E-810FC13F8CB0}"/>
              </a:ext>
            </a:extLst>
          </p:cNvPr>
          <p:cNvSpPr>
            <a:spLocks noGrp="1"/>
          </p:cNvSpPr>
          <p:nvPr>
            <p:ph type="title"/>
          </p:nvPr>
        </p:nvSpPr>
        <p:spPr>
          <a:xfrm>
            <a:off x="623889" y="1709739"/>
            <a:ext cx="78867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5EE62D9C-F84C-473D-A134-ABF06F194A47}"/>
              </a:ext>
            </a:extLst>
          </p:cNvPr>
          <p:cNvSpPr>
            <a:spLocks noGrp="1"/>
          </p:cNvSpPr>
          <p:nvPr>
            <p:ph type="body" idx="1"/>
          </p:nvPr>
        </p:nvSpPr>
        <p:spPr>
          <a:xfrm>
            <a:off x="623889"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43289585-BD1E-4F8A-A7C9-8CB4A5EA8A57}"/>
              </a:ext>
            </a:extLst>
          </p:cNvPr>
          <p:cNvSpPr>
            <a:spLocks noGrp="1"/>
          </p:cNvSpPr>
          <p:nvPr>
            <p:ph type="dt" sz="half" idx="10"/>
          </p:nvPr>
        </p:nvSpPr>
        <p:spPr/>
        <p:txBody>
          <a:bodyPr/>
          <a:lstStyle/>
          <a:p>
            <a:fld id="{9CB1764D-22EE-4DDD-B9FF-10446D5042A2}" type="datetimeFigureOut">
              <a:rPr lang="ru-RU" smtClean="0"/>
              <a:t>05.11.2019</a:t>
            </a:fld>
            <a:endParaRPr lang="ru-RU"/>
          </a:p>
        </p:txBody>
      </p:sp>
      <p:sp>
        <p:nvSpPr>
          <p:cNvPr id="5" name="Нижний колонтитул 4">
            <a:extLst>
              <a:ext uri="{FF2B5EF4-FFF2-40B4-BE49-F238E27FC236}">
                <a16:creationId xmlns="" xmlns:a16="http://schemas.microsoft.com/office/drawing/2014/main" id="{FC82817E-19FC-4043-A1C4-A7C35258957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40163131-F675-49BC-85B1-3A4F7BFA72A2}"/>
              </a:ext>
            </a:extLst>
          </p:cNvPr>
          <p:cNvSpPr>
            <a:spLocks noGrp="1"/>
          </p:cNvSpPr>
          <p:nvPr>
            <p:ph type="sldNum" sz="quarter" idx="12"/>
          </p:nvPr>
        </p:nvSpPr>
        <p:spPr/>
        <p:txBody>
          <a:bodyPr/>
          <a:lstStyle/>
          <a:p>
            <a:fld id="{28CBE71A-B0A5-44CA-9053-7E0A8F679048}" type="slidenum">
              <a:rPr lang="ru-RU" smtClean="0"/>
              <a:t>‹#›</a:t>
            </a:fld>
            <a:endParaRPr lang="ru-RU"/>
          </a:p>
        </p:txBody>
      </p:sp>
    </p:spTree>
    <p:extLst>
      <p:ext uri="{BB962C8B-B14F-4D97-AF65-F5344CB8AC3E}">
        <p14:creationId xmlns:p14="http://schemas.microsoft.com/office/powerpoint/2010/main" val="2151183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B3AA7E7-A581-4E60-BFE6-2F33DCD08B7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D854025D-A04B-4AF7-A72F-848776A818E7}"/>
              </a:ext>
            </a:extLst>
          </p:cNvPr>
          <p:cNvSpPr>
            <a:spLocks noGrp="1"/>
          </p:cNvSpPr>
          <p:nvPr>
            <p:ph sz="half" idx="1"/>
          </p:nvPr>
        </p:nvSpPr>
        <p:spPr>
          <a:xfrm>
            <a:off x="628650" y="1825625"/>
            <a:ext cx="3867151"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80957A0A-D571-4FBB-9A84-BBD56BEF1245}"/>
              </a:ext>
            </a:extLst>
          </p:cNvPr>
          <p:cNvSpPr>
            <a:spLocks noGrp="1"/>
          </p:cNvSpPr>
          <p:nvPr>
            <p:ph sz="half" idx="2"/>
          </p:nvPr>
        </p:nvSpPr>
        <p:spPr>
          <a:xfrm>
            <a:off x="4648201" y="1825625"/>
            <a:ext cx="3867151"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CAC304D7-3ADC-4AAE-9901-258657C02B1C}"/>
              </a:ext>
            </a:extLst>
          </p:cNvPr>
          <p:cNvSpPr>
            <a:spLocks noGrp="1"/>
          </p:cNvSpPr>
          <p:nvPr>
            <p:ph type="dt" sz="half" idx="10"/>
          </p:nvPr>
        </p:nvSpPr>
        <p:spPr/>
        <p:txBody>
          <a:bodyPr/>
          <a:lstStyle/>
          <a:p>
            <a:fld id="{9CB1764D-22EE-4DDD-B9FF-10446D5042A2}" type="datetimeFigureOut">
              <a:rPr lang="ru-RU" smtClean="0"/>
              <a:t>05.11.2019</a:t>
            </a:fld>
            <a:endParaRPr lang="ru-RU"/>
          </a:p>
        </p:txBody>
      </p:sp>
      <p:sp>
        <p:nvSpPr>
          <p:cNvPr id="6" name="Нижний колонтитул 5">
            <a:extLst>
              <a:ext uri="{FF2B5EF4-FFF2-40B4-BE49-F238E27FC236}">
                <a16:creationId xmlns="" xmlns:a16="http://schemas.microsoft.com/office/drawing/2014/main" id="{D6E60E4A-F5D9-464C-89F3-3ED896747B7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9AE1DD5B-4A91-4B2B-A214-709E4F67BC00}"/>
              </a:ext>
            </a:extLst>
          </p:cNvPr>
          <p:cNvSpPr>
            <a:spLocks noGrp="1"/>
          </p:cNvSpPr>
          <p:nvPr>
            <p:ph type="sldNum" sz="quarter" idx="12"/>
          </p:nvPr>
        </p:nvSpPr>
        <p:spPr/>
        <p:txBody>
          <a:bodyPr/>
          <a:lstStyle/>
          <a:p>
            <a:fld id="{28CBE71A-B0A5-44CA-9053-7E0A8F679048}" type="slidenum">
              <a:rPr lang="ru-RU" smtClean="0"/>
              <a:t>‹#›</a:t>
            </a:fld>
            <a:endParaRPr lang="ru-RU"/>
          </a:p>
        </p:txBody>
      </p:sp>
    </p:spTree>
    <p:extLst>
      <p:ext uri="{BB962C8B-B14F-4D97-AF65-F5344CB8AC3E}">
        <p14:creationId xmlns:p14="http://schemas.microsoft.com/office/powerpoint/2010/main" val="4139242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884904F-DB31-4566-8E4C-246362F9DB33}"/>
              </a:ext>
            </a:extLst>
          </p:cNvPr>
          <p:cNvSpPr>
            <a:spLocks noGrp="1"/>
          </p:cNvSpPr>
          <p:nvPr>
            <p:ph type="title"/>
          </p:nvPr>
        </p:nvSpPr>
        <p:spPr>
          <a:xfrm>
            <a:off x="630238" y="365126"/>
            <a:ext cx="78867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758751C4-F912-4EB7-B466-1C5C0720E50F}"/>
              </a:ext>
            </a:extLst>
          </p:cNvPr>
          <p:cNvSpPr>
            <a:spLocks noGrp="1"/>
          </p:cNvSpPr>
          <p:nvPr>
            <p:ph type="body" idx="1"/>
          </p:nvPr>
        </p:nvSpPr>
        <p:spPr>
          <a:xfrm>
            <a:off x="630239"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910A2F60-9039-4A44-A8B3-DC56E6720D08}"/>
              </a:ext>
            </a:extLst>
          </p:cNvPr>
          <p:cNvSpPr>
            <a:spLocks noGrp="1"/>
          </p:cNvSpPr>
          <p:nvPr>
            <p:ph sz="half" idx="2"/>
          </p:nvPr>
        </p:nvSpPr>
        <p:spPr>
          <a:xfrm>
            <a:off x="630239" y="2505075"/>
            <a:ext cx="386873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9CA77F4D-1541-48A6-8BDB-BADEEDD86991}"/>
              </a:ext>
            </a:extLst>
          </p:cNvPr>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F10717C3-3B13-487C-8176-EEFA3B8EF5A2}"/>
              </a:ext>
            </a:extLst>
          </p:cNvPr>
          <p:cNvSpPr>
            <a:spLocks noGrp="1"/>
          </p:cNvSpPr>
          <p:nvPr>
            <p:ph sz="quarter" idx="4"/>
          </p:nvPr>
        </p:nvSpPr>
        <p:spPr>
          <a:xfrm>
            <a:off x="4629151" y="2505075"/>
            <a:ext cx="38877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48C29523-5543-4072-B9D2-34AED53DEAFC}"/>
              </a:ext>
            </a:extLst>
          </p:cNvPr>
          <p:cNvSpPr>
            <a:spLocks noGrp="1"/>
          </p:cNvSpPr>
          <p:nvPr>
            <p:ph type="dt" sz="half" idx="10"/>
          </p:nvPr>
        </p:nvSpPr>
        <p:spPr/>
        <p:txBody>
          <a:bodyPr/>
          <a:lstStyle/>
          <a:p>
            <a:fld id="{9CB1764D-22EE-4DDD-B9FF-10446D5042A2}" type="datetimeFigureOut">
              <a:rPr lang="ru-RU" smtClean="0"/>
              <a:t>05.11.2019</a:t>
            </a:fld>
            <a:endParaRPr lang="ru-RU"/>
          </a:p>
        </p:txBody>
      </p:sp>
      <p:sp>
        <p:nvSpPr>
          <p:cNvPr id="8" name="Нижний колонтитул 7">
            <a:extLst>
              <a:ext uri="{FF2B5EF4-FFF2-40B4-BE49-F238E27FC236}">
                <a16:creationId xmlns="" xmlns:a16="http://schemas.microsoft.com/office/drawing/2014/main" id="{4712DF81-B09D-4B4A-BE5E-2422E8F1814A}"/>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248782AF-D0EA-44EF-BA2E-67E599510FC2}"/>
              </a:ext>
            </a:extLst>
          </p:cNvPr>
          <p:cNvSpPr>
            <a:spLocks noGrp="1"/>
          </p:cNvSpPr>
          <p:nvPr>
            <p:ph type="sldNum" sz="quarter" idx="12"/>
          </p:nvPr>
        </p:nvSpPr>
        <p:spPr/>
        <p:txBody>
          <a:bodyPr/>
          <a:lstStyle/>
          <a:p>
            <a:fld id="{28CBE71A-B0A5-44CA-9053-7E0A8F679048}" type="slidenum">
              <a:rPr lang="ru-RU" smtClean="0"/>
              <a:t>‹#›</a:t>
            </a:fld>
            <a:endParaRPr lang="ru-RU"/>
          </a:p>
        </p:txBody>
      </p:sp>
    </p:spTree>
    <p:extLst>
      <p:ext uri="{BB962C8B-B14F-4D97-AF65-F5344CB8AC3E}">
        <p14:creationId xmlns:p14="http://schemas.microsoft.com/office/powerpoint/2010/main" val="1745376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68865F0-3A3B-46C4-BD06-E3432CFFE874}"/>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F8886B94-A160-498E-97D4-6106AD8150BB}"/>
              </a:ext>
            </a:extLst>
          </p:cNvPr>
          <p:cNvSpPr>
            <a:spLocks noGrp="1"/>
          </p:cNvSpPr>
          <p:nvPr>
            <p:ph type="dt" sz="half" idx="10"/>
          </p:nvPr>
        </p:nvSpPr>
        <p:spPr/>
        <p:txBody>
          <a:bodyPr/>
          <a:lstStyle/>
          <a:p>
            <a:fld id="{9CB1764D-22EE-4DDD-B9FF-10446D5042A2}" type="datetimeFigureOut">
              <a:rPr lang="ru-RU" smtClean="0"/>
              <a:t>05.11.2019</a:t>
            </a:fld>
            <a:endParaRPr lang="ru-RU"/>
          </a:p>
        </p:txBody>
      </p:sp>
      <p:sp>
        <p:nvSpPr>
          <p:cNvPr id="4" name="Нижний колонтитул 3">
            <a:extLst>
              <a:ext uri="{FF2B5EF4-FFF2-40B4-BE49-F238E27FC236}">
                <a16:creationId xmlns="" xmlns:a16="http://schemas.microsoft.com/office/drawing/2014/main" id="{1772EDEE-5C92-4010-8CA7-E4F94B8B2167}"/>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3BD3670D-33CC-4FF6-9DDC-F31AAB7CAC3A}"/>
              </a:ext>
            </a:extLst>
          </p:cNvPr>
          <p:cNvSpPr>
            <a:spLocks noGrp="1"/>
          </p:cNvSpPr>
          <p:nvPr>
            <p:ph type="sldNum" sz="quarter" idx="12"/>
          </p:nvPr>
        </p:nvSpPr>
        <p:spPr/>
        <p:txBody>
          <a:bodyPr/>
          <a:lstStyle/>
          <a:p>
            <a:fld id="{28CBE71A-B0A5-44CA-9053-7E0A8F679048}" type="slidenum">
              <a:rPr lang="ru-RU" smtClean="0"/>
              <a:t>‹#›</a:t>
            </a:fld>
            <a:endParaRPr lang="ru-RU"/>
          </a:p>
        </p:txBody>
      </p:sp>
    </p:spTree>
    <p:extLst>
      <p:ext uri="{BB962C8B-B14F-4D97-AF65-F5344CB8AC3E}">
        <p14:creationId xmlns:p14="http://schemas.microsoft.com/office/powerpoint/2010/main" val="36306257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DD67B8EB-8003-4775-976D-85FAADCFE1AA}"/>
              </a:ext>
            </a:extLst>
          </p:cNvPr>
          <p:cNvSpPr>
            <a:spLocks noGrp="1"/>
          </p:cNvSpPr>
          <p:nvPr>
            <p:ph type="dt" sz="half" idx="10"/>
          </p:nvPr>
        </p:nvSpPr>
        <p:spPr/>
        <p:txBody>
          <a:bodyPr/>
          <a:lstStyle/>
          <a:p>
            <a:fld id="{9CB1764D-22EE-4DDD-B9FF-10446D5042A2}" type="datetimeFigureOut">
              <a:rPr lang="ru-RU" smtClean="0"/>
              <a:t>05.11.2019</a:t>
            </a:fld>
            <a:endParaRPr lang="ru-RU"/>
          </a:p>
        </p:txBody>
      </p:sp>
      <p:sp>
        <p:nvSpPr>
          <p:cNvPr id="3" name="Нижний колонтитул 2">
            <a:extLst>
              <a:ext uri="{FF2B5EF4-FFF2-40B4-BE49-F238E27FC236}">
                <a16:creationId xmlns="" xmlns:a16="http://schemas.microsoft.com/office/drawing/2014/main" id="{40D707D0-6683-483B-9643-0DEDA96F81B9}"/>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4A91FE86-E063-43D5-9EE4-7050BEE6F74D}"/>
              </a:ext>
            </a:extLst>
          </p:cNvPr>
          <p:cNvSpPr>
            <a:spLocks noGrp="1"/>
          </p:cNvSpPr>
          <p:nvPr>
            <p:ph type="sldNum" sz="quarter" idx="12"/>
          </p:nvPr>
        </p:nvSpPr>
        <p:spPr/>
        <p:txBody>
          <a:bodyPr/>
          <a:lstStyle/>
          <a:p>
            <a:fld id="{28CBE71A-B0A5-44CA-9053-7E0A8F679048}" type="slidenum">
              <a:rPr lang="ru-RU" smtClean="0"/>
              <a:t>‹#›</a:t>
            </a:fld>
            <a:endParaRPr lang="ru-RU"/>
          </a:p>
        </p:txBody>
      </p:sp>
    </p:spTree>
    <p:extLst>
      <p:ext uri="{BB962C8B-B14F-4D97-AF65-F5344CB8AC3E}">
        <p14:creationId xmlns:p14="http://schemas.microsoft.com/office/powerpoint/2010/main" val="36605380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C9B12BA-01C7-4287-A2E5-A75C732C0799}"/>
              </a:ext>
            </a:extLst>
          </p:cNvPr>
          <p:cNvSpPr>
            <a:spLocks noGrp="1"/>
          </p:cNvSpPr>
          <p:nvPr>
            <p:ph type="title"/>
          </p:nvPr>
        </p:nvSpPr>
        <p:spPr>
          <a:xfrm>
            <a:off x="630239" y="457200"/>
            <a:ext cx="2949575"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8FB6F712-4F00-4661-9A93-26353FF56F0B}"/>
              </a:ext>
            </a:extLst>
          </p:cNvPr>
          <p:cNvSpPr>
            <a:spLocks noGrp="1"/>
          </p:cNvSpPr>
          <p:nvPr>
            <p:ph idx="1"/>
          </p:nvPr>
        </p:nvSpPr>
        <p:spPr>
          <a:xfrm>
            <a:off x="3887789" y="987426"/>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35BE5599-005D-404F-B773-FB318452B2A9}"/>
              </a:ext>
            </a:extLst>
          </p:cNvPr>
          <p:cNvSpPr>
            <a:spLocks noGrp="1"/>
          </p:cNvSpPr>
          <p:nvPr>
            <p:ph type="body" sz="half" idx="2"/>
          </p:nvPr>
        </p:nvSpPr>
        <p:spPr>
          <a:xfrm>
            <a:off x="630239"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3F0AE133-A429-4B96-897F-388EEADAA1A5}"/>
              </a:ext>
            </a:extLst>
          </p:cNvPr>
          <p:cNvSpPr>
            <a:spLocks noGrp="1"/>
          </p:cNvSpPr>
          <p:nvPr>
            <p:ph type="dt" sz="half" idx="10"/>
          </p:nvPr>
        </p:nvSpPr>
        <p:spPr/>
        <p:txBody>
          <a:bodyPr/>
          <a:lstStyle/>
          <a:p>
            <a:fld id="{9CB1764D-22EE-4DDD-B9FF-10446D5042A2}" type="datetimeFigureOut">
              <a:rPr lang="ru-RU" smtClean="0"/>
              <a:t>05.11.2019</a:t>
            </a:fld>
            <a:endParaRPr lang="ru-RU"/>
          </a:p>
        </p:txBody>
      </p:sp>
      <p:sp>
        <p:nvSpPr>
          <p:cNvPr id="6" name="Нижний колонтитул 5">
            <a:extLst>
              <a:ext uri="{FF2B5EF4-FFF2-40B4-BE49-F238E27FC236}">
                <a16:creationId xmlns="" xmlns:a16="http://schemas.microsoft.com/office/drawing/2014/main" id="{59B7FF90-02FB-4252-980F-258BD167DB1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6E2CED28-FE75-488A-95CB-D2F37262C788}"/>
              </a:ext>
            </a:extLst>
          </p:cNvPr>
          <p:cNvSpPr>
            <a:spLocks noGrp="1"/>
          </p:cNvSpPr>
          <p:nvPr>
            <p:ph type="sldNum" sz="quarter" idx="12"/>
          </p:nvPr>
        </p:nvSpPr>
        <p:spPr/>
        <p:txBody>
          <a:bodyPr/>
          <a:lstStyle/>
          <a:p>
            <a:fld id="{28CBE71A-B0A5-44CA-9053-7E0A8F679048}" type="slidenum">
              <a:rPr lang="ru-RU" smtClean="0"/>
              <a:t>‹#›</a:t>
            </a:fld>
            <a:endParaRPr lang="ru-RU"/>
          </a:p>
        </p:txBody>
      </p:sp>
    </p:spTree>
    <p:extLst>
      <p:ext uri="{BB962C8B-B14F-4D97-AF65-F5344CB8AC3E}">
        <p14:creationId xmlns:p14="http://schemas.microsoft.com/office/powerpoint/2010/main" val="3563129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9FB0D64-0128-4036-A543-5B3E34E5F285}"/>
              </a:ext>
            </a:extLst>
          </p:cNvPr>
          <p:cNvSpPr>
            <a:spLocks noGrp="1"/>
          </p:cNvSpPr>
          <p:nvPr>
            <p:ph type="title"/>
          </p:nvPr>
        </p:nvSpPr>
        <p:spPr>
          <a:xfrm>
            <a:off x="630239" y="457200"/>
            <a:ext cx="2949575"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C1BC7BFD-E0AF-44C2-968C-863F9975BD1A}"/>
              </a:ext>
            </a:extLst>
          </p:cNvPr>
          <p:cNvSpPr>
            <a:spLocks noGrp="1"/>
          </p:cNvSpPr>
          <p:nvPr>
            <p:ph type="pic" idx="1"/>
          </p:nvPr>
        </p:nvSpPr>
        <p:spPr>
          <a:xfrm>
            <a:off x="3887789" y="987426"/>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3957211F-390D-43D7-AB49-437BAC2338FC}"/>
              </a:ext>
            </a:extLst>
          </p:cNvPr>
          <p:cNvSpPr>
            <a:spLocks noGrp="1"/>
          </p:cNvSpPr>
          <p:nvPr>
            <p:ph type="body" sz="half" idx="2"/>
          </p:nvPr>
        </p:nvSpPr>
        <p:spPr>
          <a:xfrm>
            <a:off x="630239"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B8948E0A-3A43-4F16-9547-FD9FA7E53970}"/>
              </a:ext>
            </a:extLst>
          </p:cNvPr>
          <p:cNvSpPr>
            <a:spLocks noGrp="1"/>
          </p:cNvSpPr>
          <p:nvPr>
            <p:ph type="dt" sz="half" idx="10"/>
          </p:nvPr>
        </p:nvSpPr>
        <p:spPr/>
        <p:txBody>
          <a:bodyPr/>
          <a:lstStyle/>
          <a:p>
            <a:fld id="{9CB1764D-22EE-4DDD-B9FF-10446D5042A2}" type="datetimeFigureOut">
              <a:rPr lang="ru-RU" smtClean="0"/>
              <a:t>05.11.2019</a:t>
            </a:fld>
            <a:endParaRPr lang="ru-RU"/>
          </a:p>
        </p:txBody>
      </p:sp>
      <p:sp>
        <p:nvSpPr>
          <p:cNvPr id="6" name="Нижний колонтитул 5">
            <a:extLst>
              <a:ext uri="{FF2B5EF4-FFF2-40B4-BE49-F238E27FC236}">
                <a16:creationId xmlns="" xmlns:a16="http://schemas.microsoft.com/office/drawing/2014/main" id="{64D3E4E2-7876-488B-97FD-5BE1ED84A1D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CF163A00-B203-4EE5-A1F4-1A7D57010A74}"/>
              </a:ext>
            </a:extLst>
          </p:cNvPr>
          <p:cNvSpPr>
            <a:spLocks noGrp="1"/>
          </p:cNvSpPr>
          <p:nvPr>
            <p:ph type="sldNum" sz="quarter" idx="12"/>
          </p:nvPr>
        </p:nvSpPr>
        <p:spPr/>
        <p:txBody>
          <a:bodyPr/>
          <a:lstStyle/>
          <a:p>
            <a:fld id="{28CBE71A-B0A5-44CA-9053-7E0A8F679048}" type="slidenum">
              <a:rPr lang="ru-RU" smtClean="0"/>
              <a:t>‹#›</a:t>
            </a:fld>
            <a:endParaRPr lang="ru-RU"/>
          </a:p>
        </p:txBody>
      </p:sp>
    </p:spTree>
    <p:extLst>
      <p:ext uri="{BB962C8B-B14F-4D97-AF65-F5344CB8AC3E}">
        <p14:creationId xmlns:p14="http://schemas.microsoft.com/office/powerpoint/2010/main" val="25844230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ED32E3C-FBEC-48EA-885D-F016D61530F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227DBCED-F025-434D-9F69-CF6345C0566A}"/>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D800F526-5843-4BDA-B575-2B2711908AE2}"/>
              </a:ext>
            </a:extLst>
          </p:cNvPr>
          <p:cNvSpPr>
            <a:spLocks noGrp="1"/>
          </p:cNvSpPr>
          <p:nvPr>
            <p:ph type="dt" sz="half" idx="10"/>
          </p:nvPr>
        </p:nvSpPr>
        <p:spPr/>
        <p:txBody>
          <a:bodyPr/>
          <a:lstStyle/>
          <a:p>
            <a:fld id="{9CB1764D-22EE-4DDD-B9FF-10446D5042A2}" type="datetimeFigureOut">
              <a:rPr lang="ru-RU" smtClean="0"/>
              <a:t>05.11.2019</a:t>
            </a:fld>
            <a:endParaRPr lang="ru-RU"/>
          </a:p>
        </p:txBody>
      </p:sp>
      <p:sp>
        <p:nvSpPr>
          <p:cNvPr id="5" name="Нижний колонтитул 4">
            <a:extLst>
              <a:ext uri="{FF2B5EF4-FFF2-40B4-BE49-F238E27FC236}">
                <a16:creationId xmlns="" xmlns:a16="http://schemas.microsoft.com/office/drawing/2014/main" id="{1E26842A-E36A-4824-BFC4-698BB84B8F6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972C469F-ED8B-4236-86FA-85185CC26450}"/>
              </a:ext>
            </a:extLst>
          </p:cNvPr>
          <p:cNvSpPr>
            <a:spLocks noGrp="1"/>
          </p:cNvSpPr>
          <p:nvPr>
            <p:ph type="sldNum" sz="quarter" idx="12"/>
          </p:nvPr>
        </p:nvSpPr>
        <p:spPr/>
        <p:txBody>
          <a:bodyPr/>
          <a:lstStyle/>
          <a:p>
            <a:fld id="{28CBE71A-B0A5-44CA-9053-7E0A8F679048}" type="slidenum">
              <a:rPr lang="ru-RU" smtClean="0"/>
              <a:t>‹#›</a:t>
            </a:fld>
            <a:endParaRPr lang="ru-RU"/>
          </a:p>
        </p:txBody>
      </p:sp>
    </p:spTree>
    <p:extLst>
      <p:ext uri="{BB962C8B-B14F-4D97-AF65-F5344CB8AC3E}">
        <p14:creationId xmlns:p14="http://schemas.microsoft.com/office/powerpoint/2010/main" val="3532010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C0C027DA-FB0A-4E18-A552-DC6D056F5D86}"/>
              </a:ext>
            </a:extLst>
          </p:cNvPr>
          <p:cNvSpPr>
            <a:spLocks noGrp="1"/>
          </p:cNvSpPr>
          <p:nvPr>
            <p:ph type="title" orient="vert"/>
          </p:nvPr>
        </p:nvSpPr>
        <p:spPr>
          <a:xfrm>
            <a:off x="6543676" y="365125"/>
            <a:ext cx="1971675"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CD5045C2-FB8B-47D8-8330-9E89959654DD}"/>
              </a:ext>
            </a:extLst>
          </p:cNvPr>
          <p:cNvSpPr>
            <a:spLocks noGrp="1"/>
          </p:cNvSpPr>
          <p:nvPr>
            <p:ph type="body" orient="vert" idx="1"/>
          </p:nvPr>
        </p:nvSpPr>
        <p:spPr>
          <a:xfrm>
            <a:off x="628652" y="365125"/>
            <a:ext cx="57626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201F488B-7E31-4B98-A73C-259D119874DA}"/>
              </a:ext>
            </a:extLst>
          </p:cNvPr>
          <p:cNvSpPr>
            <a:spLocks noGrp="1"/>
          </p:cNvSpPr>
          <p:nvPr>
            <p:ph type="dt" sz="half" idx="10"/>
          </p:nvPr>
        </p:nvSpPr>
        <p:spPr/>
        <p:txBody>
          <a:bodyPr/>
          <a:lstStyle/>
          <a:p>
            <a:fld id="{9CB1764D-22EE-4DDD-B9FF-10446D5042A2}" type="datetimeFigureOut">
              <a:rPr lang="ru-RU" smtClean="0"/>
              <a:t>05.11.2019</a:t>
            </a:fld>
            <a:endParaRPr lang="ru-RU"/>
          </a:p>
        </p:txBody>
      </p:sp>
      <p:sp>
        <p:nvSpPr>
          <p:cNvPr id="5" name="Нижний колонтитул 4">
            <a:extLst>
              <a:ext uri="{FF2B5EF4-FFF2-40B4-BE49-F238E27FC236}">
                <a16:creationId xmlns="" xmlns:a16="http://schemas.microsoft.com/office/drawing/2014/main" id="{680046A0-1D03-4C99-90C4-1964B1635C9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DBD4E021-25B5-4AE7-9F64-54C6F0BADC8A}"/>
              </a:ext>
            </a:extLst>
          </p:cNvPr>
          <p:cNvSpPr>
            <a:spLocks noGrp="1"/>
          </p:cNvSpPr>
          <p:nvPr>
            <p:ph type="sldNum" sz="quarter" idx="12"/>
          </p:nvPr>
        </p:nvSpPr>
        <p:spPr/>
        <p:txBody>
          <a:bodyPr/>
          <a:lstStyle/>
          <a:p>
            <a:fld id="{28CBE71A-B0A5-44CA-9053-7E0A8F679048}" type="slidenum">
              <a:rPr lang="ru-RU" smtClean="0"/>
              <a:t>‹#›</a:t>
            </a:fld>
            <a:endParaRPr lang="ru-RU"/>
          </a:p>
        </p:txBody>
      </p:sp>
    </p:spTree>
    <p:extLst>
      <p:ext uri="{BB962C8B-B14F-4D97-AF65-F5344CB8AC3E}">
        <p14:creationId xmlns:p14="http://schemas.microsoft.com/office/powerpoint/2010/main" val="17425137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8056103-AA1D-4E14-A929-AAC95A29B080}"/>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8623C967-6EF5-4C03-9C57-61EC8E717DF6}"/>
              </a:ext>
            </a:extLst>
          </p:cNvPr>
          <p:cNvSpPr>
            <a:spLocks noGrp="1"/>
          </p:cNvSpPr>
          <p:nvPr>
            <p:ph type="dt" sz="half" idx="10"/>
          </p:nvPr>
        </p:nvSpPr>
        <p:spPr/>
        <p:txBody>
          <a:bodyPr/>
          <a:lstStyle/>
          <a:p>
            <a:fld id="{9CB1764D-22EE-4DDD-B9FF-10446D5042A2}" type="datetimeFigureOut">
              <a:rPr lang="ru-RU" smtClean="0"/>
              <a:t>05.11.2019</a:t>
            </a:fld>
            <a:endParaRPr lang="ru-RU"/>
          </a:p>
        </p:txBody>
      </p:sp>
      <p:sp>
        <p:nvSpPr>
          <p:cNvPr id="4" name="Нижний колонтитул 3">
            <a:extLst>
              <a:ext uri="{FF2B5EF4-FFF2-40B4-BE49-F238E27FC236}">
                <a16:creationId xmlns="" xmlns:a16="http://schemas.microsoft.com/office/drawing/2014/main" id="{7BACC9F3-A161-4E28-BFC1-732A0E973F7D}"/>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08F2936A-D301-4084-9F15-40AD91BDAFA3}"/>
              </a:ext>
            </a:extLst>
          </p:cNvPr>
          <p:cNvSpPr>
            <a:spLocks noGrp="1"/>
          </p:cNvSpPr>
          <p:nvPr>
            <p:ph type="sldNum" sz="quarter" idx="12"/>
          </p:nvPr>
        </p:nvSpPr>
        <p:spPr/>
        <p:txBody>
          <a:bodyPr/>
          <a:lstStyle/>
          <a:p>
            <a:fld id="{28CBE71A-B0A5-44CA-9053-7E0A8F679048}" type="slidenum">
              <a:rPr lang="ru-RU" smtClean="0"/>
              <a:t>‹#›</a:t>
            </a:fld>
            <a:endParaRPr lang="ru-RU"/>
          </a:p>
        </p:txBody>
      </p:sp>
    </p:spTree>
    <p:extLst>
      <p:ext uri="{BB962C8B-B14F-4D97-AF65-F5344CB8AC3E}">
        <p14:creationId xmlns:p14="http://schemas.microsoft.com/office/powerpoint/2010/main" val="1732348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latin typeface="Times New Roman" panose="02020603050405020304" pitchFamily="18" charset="0"/>
              </a:defRPr>
            </a:lvl1pPr>
          </a:lstStyle>
          <a:p>
            <a:pPr fontAlgn="base">
              <a:spcBef>
                <a:spcPct val="0"/>
              </a:spcBef>
              <a:spcAft>
                <a:spcPct val="0"/>
              </a:spcAft>
              <a:defRPr/>
            </a:pPr>
            <a:endParaRPr lang="ru-RU" dirty="0">
              <a:solidFill>
                <a:srgbClr val="000000"/>
              </a:solidFill>
            </a:endParaRPr>
          </a:p>
        </p:txBody>
      </p:sp>
      <p:sp>
        <p:nvSpPr>
          <p:cNvPr id="4099"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pPr fontAlgn="base">
              <a:spcBef>
                <a:spcPct val="0"/>
              </a:spcBef>
              <a:spcAft>
                <a:spcPct val="0"/>
              </a:spcAft>
              <a:defRPr/>
            </a:pPr>
            <a:fld id="{05533CCB-3C1B-47FE-B42A-6D7E85E7E8A3}" type="slidenum">
              <a:rPr lang="ru-RU">
                <a:solidFill>
                  <a:srgbClr val="000000"/>
                </a:solidFill>
              </a:rPr>
              <a:pPr fontAlgn="base">
                <a:spcBef>
                  <a:spcPct val="0"/>
                </a:spcBef>
                <a:spcAft>
                  <a:spcPct val="0"/>
                </a:spcAft>
                <a:defRPr/>
              </a:pPr>
              <a:t>‹#›</a:t>
            </a:fld>
            <a:endParaRPr lang="ru-RU">
              <a:solidFill>
                <a:srgbClr val="000000"/>
              </a:solidFill>
            </a:endParaRPr>
          </a:p>
        </p:txBody>
      </p:sp>
      <p:grpSp>
        <p:nvGrpSpPr>
          <p:cNvPr id="2052" name="Group 4"/>
          <p:cNvGrpSpPr>
            <a:grpSpLocks/>
          </p:cNvGrpSpPr>
          <p:nvPr/>
        </p:nvGrpSpPr>
        <p:grpSpPr bwMode="auto">
          <a:xfrm>
            <a:off x="0" y="0"/>
            <a:ext cx="9144000" cy="546100"/>
            <a:chOff x="0" y="0"/>
            <a:chExt cx="5760" cy="344"/>
          </a:xfrm>
        </p:grpSpPr>
        <p:sp>
          <p:nvSpPr>
            <p:cNvPr id="2056"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fontAlgn="base" hangingPunct="1">
                <a:spcBef>
                  <a:spcPct val="0"/>
                </a:spcBef>
                <a:spcAft>
                  <a:spcPct val="0"/>
                </a:spcAft>
              </a:pPr>
              <a:endParaRPr lang="ru-RU" altLang="ru-RU" sz="2400">
                <a:solidFill>
                  <a:srgbClr val="000000"/>
                </a:solidFill>
                <a:latin typeface="Times New Roman" pitchFamily="18" charset="0"/>
              </a:endParaRPr>
            </a:p>
          </p:txBody>
        </p:sp>
        <p:sp>
          <p:nvSpPr>
            <p:cNvPr id="2057"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fontAlgn="base" hangingPunct="1">
                <a:spcBef>
                  <a:spcPct val="0"/>
                </a:spcBef>
                <a:spcAft>
                  <a:spcPct val="0"/>
                </a:spcAft>
              </a:pPr>
              <a:endParaRPr lang="ru-RU" altLang="ru-RU" sz="2400">
                <a:solidFill>
                  <a:srgbClr val="000000"/>
                </a:solidFill>
                <a:latin typeface="Times New Roman" pitchFamily="18" charset="0"/>
              </a:endParaRPr>
            </a:p>
          </p:txBody>
        </p:sp>
        <p:sp>
          <p:nvSpPr>
            <p:cNvPr id="2058"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fontAlgn="base" hangingPunct="1">
                <a:spcBef>
                  <a:spcPct val="0"/>
                </a:spcBef>
                <a:spcAft>
                  <a:spcPct val="0"/>
                </a:spcAft>
              </a:pPr>
              <a:endParaRPr lang="ru-RU" altLang="ru-RU" sz="1800" dirty="0">
                <a:solidFill>
                  <a:srgbClr val="006666"/>
                </a:solidFill>
                <a:latin typeface="Times New Roman" panose="02020603050405020304" pitchFamily="18" charset="0"/>
              </a:endParaRPr>
            </a:p>
          </p:txBody>
        </p:sp>
        <p:sp>
          <p:nvSpPr>
            <p:cNvPr id="2059"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fontAlgn="base" hangingPunct="1">
                <a:spcBef>
                  <a:spcPct val="0"/>
                </a:spcBef>
                <a:spcAft>
                  <a:spcPct val="0"/>
                </a:spcAft>
              </a:pPr>
              <a:endParaRPr lang="ru-RU" altLang="ru-RU" sz="1800" dirty="0">
                <a:solidFill>
                  <a:srgbClr val="006666"/>
                </a:solidFill>
                <a:latin typeface="Times New Roman" panose="02020603050405020304" pitchFamily="18" charset="0"/>
              </a:endParaRPr>
            </a:p>
          </p:txBody>
        </p:sp>
        <p:sp>
          <p:nvSpPr>
            <p:cNvPr id="2060"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fontAlgn="base" hangingPunct="1">
                <a:spcBef>
                  <a:spcPct val="0"/>
                </a:spcBef>
                <a:spcAft>
                  <a:spcPct val="0"/>
                </a:spcAft>
              </a:pPr>
              <a:endParaRPr lang="ru-RU" altLang="ru-RU" sz="1800" dirty="0">
                <a:solidFill>
                  <a:srgbClr val="9DC2D7"/>
                </a:solidFill>
                <a:latin typeface="Times New Roman" panose="02020603050405020304" pitchFamily="18" charset="0"/>
              </a:endParaRPr>
            </a:p>
          </p:txBody>
        </p:sp>
        <p:sp>
          <p:nvSpPr>
            <p:cNvPr id="2061"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fontAlgn="base" hangingPunct="1">
                <a:spcBef>
                  <a:spcPct val="0"/>
                </a:spcBef>
                <a:spcAft>
                  <a:spcPct val="0"/>
                </a:spcAft>
              </a:pPr>
              <a:endParaRPr lang="ru-RU" altLang="ru-RU" sz="1800" dirty="0">
                <a:solidFill>
                  <a:srgbClr val="006666"/>
                </a:solidFill>
                <a:latin typeface="Times New Roman" panose="02020603050405020304" pitchFamily="18" charset="0"/>
              </a:endParaRPr>
            </a:p>
          </p:txBody>
        </p:sp>
        <p:sp>
          <p:nvSpPr>
            <p:cNvPr id="2062"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fontAlgn="base" hangingPunct="1">
                <a:spcBef>
                  <a:spcPct val="0"/>
                </a:spcBef>
                <a:spcAft>
                  <a:spcPct val="0"/>
                </a:spcAft>
              </a:pPr>
              <a:endParaRPr lang="ru-RU" altLang="ru-RU" sz="2400">
                <a:solidFill>
                  <a:srgbClr val="000000"/>
                </a:solidFill>
                <a:latin typeface="Times New Roman" pitchFamily="18" charset="0"/>
              </a:endParaRPr>
            </a:p>
          </p:txBody>
        </p:sp>
        <p:sp>
          <p:nvSpPr>
            <p:cNvPr id="2063"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fontAlgn="base" hangingPunct="1">
                <a:spcBef>
                  <a:spcPct val="0"/>
                </a:spcBef>
                <a:spcAft>
                  <a:spcPct val="0"/>
                </a:spcAft>
              </a:pPr>
              <a:endParaRPr lang="ru-RU" altLang="ru-RU" sz="1800" dirty="0">
                <a:solidFill>
                  <a:srgbClr val="9DC2D7"/>
                </a:solidFill>
                <a:latin typeface="Times New Roman" panose="02020603050405020304" pitchFamily="18" charset="0"/>
              </a:endParaRPr>
            </a:p>
          </p:txBody>
        </p:sp>
        <p:sp>
          <p:nvSpPr>
            <p:cNvPr id="2064"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fontAlgn="base" hangingPunct="1">
                <a:spcBef>
                  <a:spcPct val="0"/>
                </a:spcBef>
                <a:spcAft>
                  <a:spcPct val="0"/>
                </a:spcAft>
              </a:pPr>
              <a:endParaRPr lang="ru-RU" altLang="ru-RU" sz="1800" dirty="0">
                <a:solidFill>
                  <a:srgbClr val="9DC2D7"/>
                </a:solidFill>
                <a:latin typeface="Times New Roman" panose="02020603050405020304" pitchFamily="18" charset="0"/>
              </a:endParaRPr>
            </a:p>
          </p:txBody>
        </p:sp>
      </p:grpSp>
      <p:sp>
        <p:nvSpPr>
          <p:cNvPr id="2053" name="Rectangle 14"/>
          <p:cNvSpPr>
            <a:spLocks noGrp="1" noChangeArrowheads="1"/>
          </p:cNvSpPr>
          <p:nvPr>
            <p:ph type="title"/>
          </p:nvPr>
        </p:nvSpPr>
        <p:spPr bwMode="auto">
          <a:xfrm>
            <a:off x="457200" y="457200"/>
            <a:ext cx="822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dirty="0"/>
              <a:t>Образец заголовка</a:t>
            </a:r>
          </a:p>
        </p:txBody>
      </p:sp>
      <p:sp>
        <p:nvSpPr>
          <p:cNvPr id="2054" name="Rectangle 15"/>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dirty="0"/>
              <a:t>Образец текста</a:t>
            </a:r>
          </a:p>
          <a:p>
            <a:pPr lvl="1"/>
            <a:r>
              <a:rPr lang="ru-RU" altLang="ru-RU" dirty="0"/>
              <a:t>Второй уровень</a:t>
            </a:r>
          </a:p>
          <a:p>
            <a:pPr lvl="2"/>
            <a:r>
              <a:rPr lang="ru-RU" altLang="ru-RU" dirty="0"/>
              <a:t>Третий уровень</a:t>
            </a:r>
          </a:p>
          <a:p>
            <a:pPr lvl="3"/>
            <a:r>
              <a:rPr lang="ru-RU" altLang="ru-RU" dirty="0"/>
              <a:t>Четвертый уровень</a:t>
            </a:r>
          </a:p>
          <a:p>
            <a:pPr lvl="4"/>
            <a:r>
              <a:rPr lang="ru-RU" altLang="ru-RU" dirty="0"/>
              <a:t>Пятый уровень</a:t>
            </a:r>
          </a:p>
        </p:txBody>
      </p:sp>
      <p:sp>
        <p:nvSpPr>
          <p:cNvPr id="4112"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Times New Roman" panose="02020603050405020304" pitchFamily="18" charset="0"/>
              </a:defRPr>
            </a:lvl1pPr>
          </a:lstStyle>
          <a:p>
            <a:pPr fontAlgn="base">
              <a:spcBef>
                <a:spcPct val="0"/>
              </a:spcBef>
              <a:spcAft>
                <a:spcPct val="0"/>
              </a:spcAft>
              <a:defRPr/>
            </a:pPr>
            <a:fld id="{466CC5EF-A83C-46BF-BC4D-0D0C72880963}" type="datetime1">
              <a:rPr lang="ru-RU" smtClean="0">
                <a:solidFill>
                  <a:srgbClr val="000000"/>
                </a:solidFill>
              </a:rPr>
              <a:pPr fontAlgn="base">
                <a:spcBef>
                  <a:spcPct val="0"/>
                </a:spcBef>
                <a:spcAft>
                  <a:spcPct val="0"/>
                </a:spcAft>
                <a:defRPr/>
              </a:pPr>
              <a:t>05.11.2019</a:t>
            </a:fld>
            <a:endParaRPr lang="ru-RU" dirty="0">
              <a:solidFill>
                <a:srgbClr val="000000"/>
              </a:solidFill>
            </a:endParaRPr>
          </a:p>
        </p:txBody>
      </p:sp>
    </p:spTree>
    <p:extLst>
      <p:ext uri="{BB962C8B-B14F-4D97-AF65-F5344CB8AC3E}">
        <p14:creationId xmlns:p14="http://schemas.microsoft.com/office/powerpoint/2010/main" val="19224285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9" r:id="rId5"/>
    <p:sldLayoutId id="2147483665" r:id="rId6"/>
    <p:sldLayoutId id="2147483666" r:id="rId7"/>
    <p:sldLayoutId id="2147483667" r:id="rId8"/>
    <p:sldLayoutId id="2147483668" r:id="rId9"/>
    <p:sldLayoutId id="2147483683" r:id="rId10"/>
    <p:sldLayoutId id="2147483684" r:id="rId11"/>
  </p:sldLayoutIdLst>
  <p:transition>
    <p:wipe dir="d"/>
  </p:transition>
  <p:hf hdr="0" ftr="0" dt="0"/>
  <p:txStyles>
    <p:titleStyle>
      <a:lvl1pPr algn="l" rtl="0" eaLnBrk="0" fontAlgn="base" hangingPunct="0">
        <a:spcBef>
          <a:spcPct val="0"/>
        </a:spcBef>
        <a:spcAft>
          <a:spcPct val="0"/>
        </a:spcAft>
        <a:defRPr sz="4400">
          <a:solidFill>
            <a:schemeClr val="tx1"/>
          </a:solidFill>
          <a:latin typeface="Times New Roman" panose="02020603050405020304" pitchFamily="18" charset="0"/>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Times New Roman" panose="02020603050405020304" pitchFamily="18" charset="0"/>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Times New Roman" panose="02020603050405020304" pitchFamily="18" charset="0"/>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Times New Roman" panose="02020603050405020304" pitchFamily="18"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Times New Roman" panose="02020603050405020304" pitchFamily="18" charset="0"/>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Times New Roman" panose="02020603050405020304" pitchFamily="18" charset="0"/>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C886F18-DB19-4B72-99DE-873060C9F8DB}"/>
              </a:ext>
            </a:extLst>
          </p:cNvPr>
          <p:cNvSpPr>
            <a:spLocks noGrp="1"/>
          </p:cNvSpPr>
          <p:nvPr>
            <p:ph type="title"/>
          </p:nvPr>
        </p:nvSpPr>
        <p:spPr>
          <a:xfrm>
            <a:off x="628651" y="365126"/>
            <a:ext cx="78867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7E24EA20-11F0-4437-8BBE-ADDFDE1E56E7}"/>
              </a:ext>
            </a:extLst>
          </p:cNvPr>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0BAA1DA5-06D7-40F5-9CE2-5969D167D6F2}"/>
              </a:ext>
            </a:extLst>
          </p:cNvPr>
          <p:cNvSpPr>
            <a:spLocks noGrp="1"/>
          </p:cNvSpPr>
          <p:nvPr>
            <p:ph type="dt" sz="half" idx="2"/>
          </p:nvPr>
        </p:nvSpPr>
        <p:spPr>
          <a:xfrm>
            <a:off x="628649"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B1764D-22EE-4DDD-B9FF-10446D5042A2}" type="datetimeFigureOut">
              <a:rPr lang="ru-RU" smtClean="0"/>
              <a:t>05.11.2019</a:t>
            </a:fld>
            <a:endParaRPr lang="ru-RU"/>
          </a:p>
        </p:txBody>
      </p:sp>
      <p:sp>
        <p:nvSpPr>
          <p:cNvPr id="5" name="Нижний колонтитул 4">
            <a:extLst>
              <a:ext uri="{FF2B5EF4-FFF2-40B4-BE49-F238E27FC236}">
                <a16:creationId xmlns="" xmlns:a16="http://schemas.microsoft.com/office/drawing/2014/main" id="{37F4A076-1073-44AE-BA53-EB7257A557EE}"/>
              </a:ext>
            </a:extLst>
          </p:cNvPr>
          <p:cNvSpPr>
            <a:spLocks noGrp="1"/>
          </p:cNvSpPr>
          <p:nvPr>
            <p:ph type="ftr" sz="quarter" idx="3"/>
          </p:nvPr>
        </p:nvSpPr>
        <p:spPr>
          <a:xfrm>
            <a:off x="3028951"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40E2510B-B41A-452B-BF0A-F7CEF66DA7BC}"/>
              </a:ext>
            </a:extLst>
          </p:cNvPr>
          <p:cNvSpPr>
            <a:spLocks noGrp="1"/>
          </p:cNvSpPr>
          <p:nvPr>
            <p:ph type="sldNum" sz="quarter" idx="4"/>
          </p:nvPr>
        </p:nvSpPr>
        <p:spPr>
          <a:xfrm>
            <a:off x="6457951"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CBE71A-B0A5-44CA-9053-7E0A8F679048}" type="slidenum">
              <a:rPr lang="ru-RU" smtClean="0"/>
              <a:t>‹#›</a:t>
            </a:fld>
            <a:endParaRPr lang="ru-RU"/>
          </a:p>
        </p:txBody>
      </p:sp>
    </p:spTree>
    <p:extLst>
      <p:ext uri="{BB962C8B-B14F-4D97-AF65-F5344CB8AC3E}">
        <p14:creationId xmlns:p14="http://schemas.microsoft.com/office/powerpoint/2010/main" val="2763345036"/>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5.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28.xml.rels><?xml version="1.0" encoding="UTF-8" standalone="yes"?>
<Relationships xmlns="http://schemas.openxmlformats.org/package/2006/relationships"><Relationship Id="rId2" Type="http://schemas.openxmlformats.org/officeDocument/2006/relationships/hyperlink" Target="http://www.tadviser.ru/index.php/%D0%98%D0%BD%D1%82%D0%B5%D1%80%D0%BD%D0%B5%D1%82_%D0%B2%D0%B5%D1%89%D0%B5%D0%B9_Internet_of_Things_(IoT)" TargetMode="Externa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hyperlink" Target="http://www.plm.pw/2016/03/autodesk-siemens-plm-software.html" TargetMode="Externa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0.xml"/><Relationship Id="rId1" Type="http://schemas.openxmlformats.org/officeDocument/2006/relationships/vmlDrawing" Target="../drawings/vmlDrawing2.vml"/><Relationship Id="rId4" Type="http://schemas.openxmlformats.org/officeDocument/2006/relationships/image" Target="../media/image30.emf"/></Relationships>
</file>

<file path=ppt/slides/_rels/slide7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hyperlink" Target="https://ru.wikipedia.org/wiki/%D0%A2%D0%B5%D0%BC%D0%BF%D0%B5%D1%80%D0%B0%D1%82%D1%83%D1%80%D0%B0" TargetMode="External"/><Relationship Id="rId2" Type="http://schemas.openxmlformats.org/officeDocument/2006/relationships/hyperlink" Target="https://ru.wikipedia.org/wiki/%D0%90%D0%BD%D0%B3%D0%BB%D0%B8%D0%B9%D1%81%D0%BA%D0%B8%D0%B9_%D1%8F%D0%B7%D1%8B%D0%BA" TargetMode="External"/><Relationship Id="rId1" Type="http://schemas.openxmlformats.org/officeDocument/2006/relationships/slideLayout" Target="../slideLayouts/slideLayout10.xml"/><Relationship Id="rId6" Type="http://schemas.openxmlformats.org/officeDocument/2006/relationships/hyperlink" Target="https://ru.wikipedia.org/wiki/GPS" TargetMode="External"/><Relationship Id="rId5" Type="http://schemas.openxmlformats.org/officeDocument/2006/relationships/hyperlink" Target="https://ru.wikipedia.org/wiki/%D0%93%D0%9B%D0%9E%D0%9D%D0%90%D0%A1%D0%A1" TargetMode="External"/><Relationship Id="rId4" Type="http://schemas.openxmlformats.org/officeDocument/2006/relationships/hyperlink" Target="https://ru.wikipedia.org/wiki/GSM" TargetMode="External"/></Relationships>
</file>

<file path=ppt/slides/_rels/slide12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2" Type="http://schemas.openxmlformats.org/officeDocument/2006/relationships/hyperlink" Target="http://www.theverge.com/2016/2/29/11131150/amazon-dash-brita-water-pitcher-filtershttp:/www.theverge.com/2016/2/29/11131150/amazon-dash-brita-water-pitcher-filters" TargetMode="Externa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hyperlink" Target="https://ru.wikipedia.org/w/index.php?title=%D0%9D%D0%B5%D1%81%D1%82%D1%80%D1%83%D0%BA%D1%82%D1%83%D1%80%D0%B8%D1%80%D0%BE%D0%B2%D0%B0%D0%BD%D0%BD%D1%8B%D0%B5_%D0%B4%D0%B0%D0%BD%D0%BD%D1%8B%D0%B5&amp;amp;action=edit&amp;amp;redlink=1" TargetMode="External"/><Relationship Id="rId7" Type="http://schemas.openxmlformats.org/officeDocument/2006/relationships/hyperlink" Target="https://ru.wikipedia.org/wiki/Business_Intelligence" TargetMode="External"/><Relationship Id="rId2" Type="http://schemas.openxmlformats.org/officeDocument/2006/relationships/hyperlink" Target="https://ru.wikipedia.org/wiki/%D0%90%D0%BD%D0%B3%D0%BB%D0%B8%D0%B9%D1%81%D0%BA%D0%B8%D0%B9_%D1%8F%D0%B7%D1%8B%D0%BA" TargetMode="External"/><Relationship Id="rId1" Type="http://schemas.openxmlformats.org/officeDocument/2006/relationships/slideLayout" Target="../slideLayouts/slideLayout10.xml"/><Relationship Id="rId6" Type="http://schemas.openxmlformats.org/officeDocument/2006/relationships/hyperlink" Target="https://ru.wikipedia.org/wiki/%D0%A1%D0%B8%D1%81%D1%82%D0%B5%D0%BC%D0%B0_%D1%83%D0%BF%D1%80%D0%B0%D0%B2%D0%BB%D0%B5%D0%BD%D0%B8%D1%8F_%D0%B1%D0%B0%D0%B7%D0%B0%D0%BC%D0%B8_%D0%B4%D0%B0%D0%BD%D0%BD%D1%8B%D1%85" TargetMode="External"/><Relationship Id="rId5" Type="http://schemas.openxmlformats.org/officeDocument/2006/relationships/hyperlink" Target="https://ru.wikipedia.org/wiki/2000-%D0%B5" TargetMode="External"/><Relationship Id="rId4" Type="http://schemas.openxmlformats.org/officeDocument/2006/relationships/hyperlink" Target="https://ru.wikipedia.org/wiki/%D0%9A%D0%BE%D0%BC%D0%BF%D1%8C%D1%8E%D1%82%D0%B5%D1%80%D0%BD%D0%B0%D1%8F_%D1%81%D0%B5%D1%82%D1%8C" TargetMode="External"/></Relationships>
</file>

<file path=ppt/slides/_rels/slide1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8" Type="http://schemas.openxmlformats.org/officeDocument/2006/relationships/hyperlink" Target="https://ru.wikipedia.org/wiki/%D0%A1%D0%B8%D1%81%D1%82%D0%B5%D0%BC%D0%B0_%D1%83%D0%BF%D1%80%D0%B0%D0%B2%D0%BB%D0%B5%D0%BD%D0%B8%D1%8F_%D0%B1%D0%B0%D0%B7%D0%B0%D0%BC%D0%B8_%D0%B4%D0%B0%D0%BD%D0%BD%D1%8B%D1%85" TargetMode="External"/><Relationship Id="rId13" Type="http://schemas.openxmlformats.org/officeDocument/2006/relationships/hyperlink" Target="https://ru.wikipedia.org/wiki/%D0%91%D0%BE%D0%BB%D1%8C%D1%88%D0%B8%D0%B5_%D0%B4%D0%B0%D0%BD%D0%BD%D1%8B%D0%B5#cite_note-_23c052c7ffd78bb0-4" TargetMode="External"/><Relationship Id="rId3" Type="http://schemas.openxmlformats.org/officeDocument/2006/relationships/hyperlink" Target="https://ru.wikipedia.org/wiki/%D0%9C%D0%B5%D0%B6%D0%B4%D1%83%D0%BD%D0%B0%D1%80%D0%BE%D0%B4%D0%BD%D1%8B%D0%B9_%D1%84%D0%BE%D0%BD%D0%B5%D1%82%D0%B8%D1%87%D0%B5%D1%81%D0%BA%D0%B8%D0%B9_%D0%B0%D0%BB%D1%84%D0%B0%D0%B2%D0%B8%D1%82" TargetMode="External"/><Relationship Id="rId7" Type="http://schemas.openxmlformats.org/officeDocument/2006/relationships/hyperlink" Target="https://ru.wikipedia.org/wiki/2000-%D0%B5_%D0%B3%D0%BE%D0%B4%D1%8B" TargetMode="External"/><Relationship Id="rId12" Type="http://schemas.openxmlformats.org/officeDocument/2006/relationships/hyperlink" Target="https://ru.wikipedia.org/wiki/%D0%91%D0%BE%D0%BB%D1%8C%D1%88%D0%B8%D0%B5_%D0%B4%D0%B0%D0%BD%D0%BD%D1%8B%D0%B5#cite_note-_31aab35709d145e2-3" TargetMode="External"/><Relationship Id="rId2" Type="http://schemas.openxmlformats.org/officeDocument/2006/relationships/hyperlink" Target="https://ru.wikipedia.org/wiki/%D0%90%D0%BD%D0%B3%D0%BB%D0%B8%D0%B9%D1%81%D0%BA%D0%B8%D0%B9_%D1%8F%D0%B7%D1%8B%D0%BA" TargetMode="External"/><Relationship Id="rId16" Type="http://schemas.openxmlformats.org/officeDocument/2006/relationships/hyperlink" Target="https://ru.wikipedia.org/wiki/%D0%91%D0%BE%D0%BB%D1%8C%D1%88%D0%B8%D0%B5_%D0%B4%D0%B0%D0%BD%D0%BD%D1%8B%D0%B5#VVV" TargetMode="External"/><Relationship Id="rId1" Type="http://schemas.openxmlformats.org/officeDocument/2006/relationships/slideLayout" Target="../slideLayouts/slideLayout10.xml"/><Relationship Id="rId6" Type="http://schemas.openxmlformats.org/officeDocument/2006/relationships/hyperlink" Target="https://ru.wikipedia.org/wiki/%D0%9F%D1%80%D0%BE%D0%B3%D1%80%D0%B0%D0%BC%D0%BC%D0%BD%D0%BE%D0%B5_%D0%BE%D0%B1%D0%B5%D1%81%D0%BF%D0%B5%D1%87%D0%B5%D0%BD%D0%B8%D0%B5" TargetMode="External"/><Relationship Id="rId11" Type="http://schemas.openxmlformats.org/officeDocument/2006/relationships/hyperlink" Target="https://ru.wikipedia.org/wiki/%D0%91%D0%BE%D0%BB%D1%8C%D1%88%D0%B8%D0%B5_%D0%B4%D0%B0%D0%BD%D0%BD%D1%8B%D0%B5#cite_note-_9ba417de453fb580-2" TargetMode="External"/><Relationship Id="rId5" Type="http://schemas.openxmlformats.org/officeDocument/2006/relationships/hyperlink" Target="https://ru.wikipedia.org/wiki/%D0%93%D0%BE%D1%80%D0%B8%D0%B7%D0%BE%D0%BD%D1%82%D0%B0%D0%BB%D1%8C%D0%BD%D0%B0%D1%8F_%D0%BC%D0%B0%D1%81%D1%88%D1%82%D0%B0%D0%B1%D0%B8%D1%80%D1%83%D0%B5%D0%BC%D0%BE%D1%81%D1%82%D1%8C" TargetMode="External"/><Relationship Id="rId15" Type="http://schemas.openxmlformats.org/officeDocument/2006/relationships/hyperlink" Target="https://ru.wikipedia.org/wiki/%D0%91%D0%BE%D0%BB%D1%8C%D1%88%D0%B8%D0%B5_%D0%B4%D0%B0%D0%BD%D0%BD%D1%8B%D0%B5#cite_note-kanarakus-6" TargetMode="External"/><Relationship Id="rId10" Type="http://schemas.openxmlformats.org/officeDocument/2006/relationships/hyperlink" Target="https://ru.wikipedia.org/wiki/%D0%91%D0%BE%D0%BB%D1%8C%D1%88%D0%B8%D0%B5_%D0%B4%D0%B0%D0%BD%D0%BD%D1%8B%D0%B5#cite_note-_31d4021a625b47d5-1" TargetMode="External"/><Relationship Id="rId4" Type="http://schemas.openxmlformats.org/officeDocument/2006/relationships/hyperlink" Target="https://ru.wikipedia.org/wiki/%D0%9D%D0%B5%D1%81%D1%82%D1%80%D1%83%D0%BA%D1%82%D1%83%D1%80%D0%B8%D1%80%D0%BE%D0%B2%D0%B0%D0%BD%D0%BD%D1%8B%D0%B5_%D0%B4%D0%B0%D0%BD%D0%BD%D1%8B%D0%B5" TargetMode="External"/><Relationship Id="rId9" Type="http://schemas.openxmlformats.org/officeDocument/2006/relationships/hyperlink" Target="https://ru.wikipedia.org/wiki/Business_Intelligence" TargetMode="External"/><Relationship Id="rId14" Type="http://schemas.openxmlformats.org/officeDocument/2006/relationships/hyperlink" Target="https://ru.wikipedia.org/wiki/%D0%91%D0%BE%D0%BB%D1%8C%D1%88%D0%B8%D0%B5_%D0%B4%D0%B0%D0%BD%D0%BD%D1%8B%D0%B5#cite_note-_131b942582c7ca60-5" TargetMode="External"/></Relationships>
</file>

<file path=ppt/slides/_rels/slide143.xml.rels><?xml version="1.0" encoding="UTF-8" standalone="yes"?>
<Relationships xmlns="http://schemas.openxmlformats.org/package/2006/relationships"><Relationship Id="rId2" Type="http://schemas.openxmlformats.org/officeDocument/2006/relationships/hyperlink" Target="https://ru.wikipedia.org/wiki/%D0%98%D0%BD%D1%82%D0%B5%D1%80%D0%BD%D0%B5%D1%82_%D0%B2%D0%B5%D1%89%D0%B5%D0%B9" TargetMode="Externa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8" Type="http://schemas.openxmlformats.org/officeDocument/2006/relationships/hyperlink" Target="https://ru.wikipedia.org/wiki/International_Data_Corporation" TargetMode="External"/><Relationship Id="rId3" Type="http://schemas.openxmlformats.org/officeDocument/2006/relationships/hyperlink" Target="https://ru.wikipedia.org/wiki/%D0%91%D0%BE%D0%BB%D1%8C%D1%88%D0%B8%D0%B5_%D0%B4%D0%B0%D0%BD%D0%BD%D1%8B%D0%B5#cite_note-24" TargetMode="External"/><Relationship Id="rId7" Type="http://schemas.openxmlformats.org/officeDocument/2006/relationships/hyperlink" Target="https://ru.wikipedia.org/wiki/%D0%91%D0%BE%D0%BB%D1%8C%D1%88%D0%B8%D0%B5_%D0%B4%D0%B0%D0%BD%D0%BD%D1%8B%D0%B5#cite_note-27" TargetMode="External"/><Relationship Id="rId2" Type="http://schemas.openxmlformats.org/officeDocument/2006/relationships/hyperlink" Target="https://ru.wikipedia.org/wiki/%D0%A5%D1%80%D0%B0%D0%BD%D0%B8%D0%BB%D0%B8%D1%89%D0%B5_%D0%B4%D0%B0%D0%BD%D0%BD%D1%8B%D1%85" TargetMode="External"/><Relationship Id="rId1" Type="http://schemas.openxmlformats.org/officeDocument/2006/relationships/slideLayout" Target="../slideLayouts/slideLayout10.xml"/><Relationship Id="rId6" Type="http://schemas.openxmlformats.org/officeDocument/2006/relationships/hyperlink" Target="https://ru.wikipedia.org/wiki/%D0%91%D0%BE%D0%BB%D1%8C%D1%88%D0%B8%D0%B5_%D0%B4%D0%B0%D0%BD%D0%BD%D1%8B%D0%B5#cite_note-26" TargetMode="External"/><Relationship Id="rId5" Type="http://schemas.openxmlformats.org/officeDocument/2006/relationships/hyperlink" Target="https://ru.wikipedia.org/wiki/%D0%91%D0%BE%D0%BB%D1%8C%D1%88%D0%B8%D0%B5_%D0%B4%D0%B0%D0%BD%D0%BD%D1%8B%D0%B5#cite_note-25" TargetMode="External"/><Relationship Id="rId4" Type="http://schemas.openxmlformats.org/officeDocument/2006/relationships/hyperlink" Target="https://ru.wikipedia.org/wiki/IBM" TargetMode="External"/><Relationship Id="rId9" Type="http://schemas.openxmlformats.org/officeDocument/2006/relationships/hyperlink" Target="https://ru.wikipedia.org/wiki/%D0%91%D0%BE%D0%BB%D1%8C%D1%88%D0%B8%D0%B5_%D0%B4%D0%B0%D0%BD%D0%BD%D1%8B%D0%B5#cite_note-_23060b9045ddb878-28" TargetMode="External"/></Relationships>
</file>

<file path=ppt/slides/_rels/slide145.xml.rels><?xml version="1.0" encoding="UTF-8" standalone="yes"?>
<Relationships xmlns="http://schemas.openxmlformats.org/package/2006/relationships"><Relationship Id="rId8" Type="http://schemas.openxmlformats.org/officeDocument/2006/relationships/hyperlink" Target="https://ru.wikipedia.org/wiki/%D0%9A%D0%BB%D0%B0%D1%81%D1%82%D0%B5%D1%80%D0%BD%D1%8B%D0%B9_%D0%B0%D0%BD%D0%B0%D0%BB%D0%B8%D0%B7" TargetMode="External"/><Relationship Id="rId13" Type="http://schemas.openxmlformats.org/officeDocument/2006/relationships/hyperlink" Target="https://ru.wikipedia.org/wiki/%D0%90%D0%BD%D0%B0%D0%BB%D0%B8%D0%B7_%D1%82%D0%BE%D0%BD%D0%B0%D0%BB%D1%8C%D0%BD%D0%BE%D1%81%D1%82%D0%B8_%D1%82%D0%B5%D0%BA%D1%81%D1%82%D0%B0" TargetMode="External"/><Relationship Id="rId18" Type="http://schemas.openxmlformats.org/officeDocument/2006/relationships/hyperlink" Target="https://en.wikipedia.org/wiki/Ensemble_learning" TargetMode="External"/><Relationship Id="rId26" Type="http://schemas.openxmlformats.org/officeDocument/2006/relationships/hyperlink" Target="https://ru.wikipedia.org/wiki/%D0%98%D0%BC%D0%B8%D1%82%D0%B0%D1%86%D0%B8%D0%BE%D0%BD%D0%BD%D0%BE%D0%B5_%D0%BC%D0%BE%D0%B4%D0%B5%D0%BB%D0%B8%D1%80%D0%BE%D0%B2%D0%B0%D0%BD%D0%B8%D0%B5" TargetMode="External"/><Relationship Id="rId3" Type="http://schemas.openxmlformats.org/officeDocument/2006/relationships/hyperlink" Target="https://ru.wikipedia.org/w/index.php?title=%D0%91%D0%BE%D0%BB%D1%8C%D1%88%D0%B8%D0%B5_%D0%B4%D0%B0%D0%BD%D0%BD%D1%8B%D0%B5&amp;action=edit&amp;section=4" TargetMode="External"/><Relationship Id="rId21" Type="http://schemas.openxmlformats.org/officeDocument/2006/relationships/hyperlink" Target="https://ru.wikipedia.org/wiki/%D0%A1%D0%B5%D1%82%D0%B5%D0%B2%D0%BE%D0%B9_%D0%B0%D0%BD%D0%B0%D0%BB%D0%B8%D0%B7" TargetMode="External"/><Relationship Id="rId34" Type="http://schemas.openxmlformats.org/officeDocument/2006/relationships/hyperlink" Target="https://ru.wikipedia.org/wiki/%D0%92%D1%80%D0%B5%D0%BC%D0%B5%D0%BD%D0%BD%D0%BE%D0%B9_%D1%80%D1%8F%D0%B4" TargetMode="External"/><Relationship Id="rId7" Type="http://schemas.openxmlformats.org/officeDocument/2006/relationships/hyperlink" Target="https://ru.wikipedia.org/wiki/%D0%90%D0%BD%D0%B3%D0%BB%D0%B8%D0%B9%D1%81%D0%BA%D0%B8%D0%B9_%D1%8F%D0%B7%D1%8B%D0%BA" TargetMode="External"/><Relationship Id="rId12" Type="http://schemas.openxmlformats.org/officeDocument/2006/relationships/hyperlink" Target="https://ru.wikipedia.org/wiki/%D0%9E%D0%B1%D1%80%D0%B0%D0%B1%D0%BE%D1%82%D0%BA%D0%B0_%D0%B5%D1%81%D1%82%D0%B5%D1%81%D1%82%D0%B2%D0%B5%D0%BD%D0%BD%D0%BE%D0%B3%D0%BE_%D1%8F%D0%B7%D1%8B%D0%BA%D0%B0" TargetMode="External"/><Relationship Id="rId17" Type="http://schemas.openxmlformats.org/officeDocument/2006/relationships/hyperlink" Target="https://ru.wikipedia.org/w/index.php?title=Ensemble_learning&amp;action=edit&amp;redlink=1" TargetMode="External"/><Relationship Id="rId25" Type="http://schemas.openxmlformats.org/officeDocument/2006/relationships/hyperlink" Target="https://ru.wikipedia.org/wiki/%D0%9F%D1%80%D0%BE%D0%B3%D0%BD%D0%BE%D0%B7%D0%BD%D0%B0%D1%8F_%D0%B0%D0%BD%D0%B0%D0%BB%D0%B8%D1%82%D0%B8%D0%BA%D0%B0" TargetMode="External"/><Relationship Id="rId33" Type="http://schemas.openxmlformats.org/officeDocument/2006/relationships/hyperlink" Target="https://ru.wikipedia.org/wiki/A/B-%D1%82%D0%B5%D1%81%D1%82%D0%B8%D1%80%D0%BE%D0%B2%D0%B0%D0%BD%D0%B8%D0%B5" TargetMode="External"/><Relationship Id="rId2" Type="http://schemas.openxmlformats.org/officeDocument/2006/relationships/hyperlink" Target="https://ru.wikipedia.org/w/index.php?title=%D0%91%D0%BE%D0%BB%D1%8C%D1%88%D0%B8%D0%B5_%D0%B4%D0%B0%D0%BD%D0%BD%D1%8B%D0%B5&amp;veaction=edit&amp;section=4" TargetMode="External"/><Relationship Id="rId16" Type="http://schemas.openxmlformats.org/officeDocument/2006/relationships/hyperlink" Target="https://ru.wikipedia.org/wiki/%D0%9E%D0%B1%D1%83%D1%87%D0%B5%D0%BD%D0%B8%D0%B5_%D0%B1%D0%B5%D0%B7_%D1%83%D1%87%D0%B8%D1%82%D0%B5%D0%BB%D1%8F" TargetMode="External"/><Relationship Id="rId20" Type="http://schemas.openxmlformats.org/officeDocument/2006/relationships/hyperlink" Target="https://ru.wikipedia.org/wiki/%D0%98%D1%81%D0%BA%D1%83%D1%81%D1%81%D1%82%D0%B2%D0%B5%D0%BD%D0%BD%D0%B0%D1%8F_%D0%BD%D0%B5%D0%B9%D1%80%D0%BE%D0%BD%D0%BD%D0%B0%D1%8F_%D1%81%D0%B5%D1%82%D1%8C" TargetMode="External"/><Relationship Id="rId29" Type="http://schemas.openxmlformats.org/officeDocument/2006/relationships/hyperlink" Target="https://ru.wikipedia.org/wiki/%D0%A2%D0%BE%D0%BF%D0%BE%D0%BB%D0%BE%D0%B3%D0%B8%D1%8F" TargetMode="External"/><Relationship Id="rId1" Type="http://schemas.openxmlformats.org/officeDocument/2006/relationships/slideLayout" Target="../slideLayouts/slideLayout10.xml"/><Relationship Id="rId6" Type="http://schemas.openxmlformats.org/officeDocument/2006/relationships/hyperlink" Target="https://ru.wikipedia.org/wiki/Data_Mining" TargetMode="External"/><Relationship Id="rId11" Type="http://schemas.openxmlformats.org/officeDocument/2006/relationships/hyperlink" Target="https://ru.wikipedia.org/wiki/%D0%A6%D0%B8%D1%84%D1%80%D0%BE%D0%B2%D0%B0%D1%8F_%D0%BE%D0%B1%D1%80%D0%B0%D0%B1%D0%BE%D1%82%D0%BA%D0%B0_%D1%81%D0%B8%D0%B3%D0%BD%D0%B0%D0%BB%D0%BE%D0%B2" TargetMode="External"/><Relationship Id="rId24" Type="http://schemas.openxmlformats.org/officeDocument/2006/relationships/hyperlink" Target="https://ru.wikipedia.org/wiki/%D0%A2%D0%B5%D0%BE%D1%80%D0%B8%D1%8F_%D1%80%D0%B0%D1%81%D0%BF%D0%BE%D0%B7%D0%BD%D0%B0%D0%B2%D0%B0%D0%BD%D0%B8%D1%8F_%D0%BE%D0%B1%D1%80%D0%B0%D0%B7%D0%BE%D0%B2" TargetMode="External"/><Relationship Id="rId32" Type="http://schemas.openxmlformats.org/officeDocument/2006/relationships/hyperlink" Target="https://ru.wikipedia.org/wiki/%D0%A1%D1%82%D0%B0%D1%82%D0%B8%D1%81%D1%82%D0%B8%D1%87%D0%B5%D1%81%D0%BA%D0%B8%D0%B9_%D0%B0%D0%BD%D0%B0%D0%BB%D0%B8%D0%B7" TargetMode="External"/><Relationship Id="rId5" Type="http://schemas.openxmlformats.org/officeDocument/2006/relationships/hyperlink" Target="https://ru.wikipedia.org/wiki/%D0%91%D0%BE%D0%BB%D1%8C%D1%88%D0%B8%D0%B5_%D0%B4%D0%B0%D0%BD%D0%BD%D1%8B%D0%B5#cite_note-_fec15318ac7f8c5d-32" TargetMode="External"/><Relationship Id="rId15" Type="http://schemas.openxmlformats.org/officeDocument/2006/relationships/hyperlink" Target="https://ru.wikipedia.org/wiki/%D0%9E%D0%B1%D1%83%D1%87%D0%B5%D0%BD%D0%B8%D0%B5_%D1%81_%D1%83%D1%87%D0%B8%D1%82%D0%B5%D0%BB%D0%B5%D0%BC" TargetMode="External"/><Relationship Id="rId23" Type="http://schemas.openxmlformats.org/officeDocument/2006/relationships/hyperlink" Target="https://ru.wikipedia.org/wiki/%D0%93%D0%B5%D0%BD%D0%B5%D1%82%D0%B8%D1%87%D0%B5%D1%81%D0%BA%D0%B8%D0%B9_%D0%B0%D0%BB%D0%B3%D0%BE%D1%80%D0%B8%D1%82%D0%BC" TargetMode="External"/><Relationship Id="rId28" Type="http://schemas.openxmlformats.org/officeDocument/2006/relationships/hyperlink" Target="https://en.wikipedia.org/wiki/Spatial_analysis" TargetMode="External"/><Relationship Id="rId10" Type="http://schemas.openxmlformats.org/officeDocument/2006/relationships/hyperlink" Target="https://ru.wikipedia.org/wiki/%D0%9A%D1%80%D0%B0%D1%83%D0%B4%D1%81%D0%BE%D1%80%D1%81%D0%B8%D0%BD%D0%B3" TargetMode="External"/><Relationship Id="rId19" Type="http://schemas.openxmlformats.org/officeDocument/2006/relationships/hyperlink" Target="https://ru.wikipedia.org/wiki/%D0%A1%D1%82%D0%B0%D1%82%D0%B8%D1%81%D1%82%D0%B8%D1%87%D0%B5%D1%81%D0%BA%D0%B8%D0%B9_%D0%B0%D0%BD%D1%81%D0%B0%D0%BC%D0%B1%D0%BB%D1%8C" TargetMode="External"/><Relationship Id="rId31" Type="http://schemas.openxmlformats.org/officeDocument/2006/relationships/hyperlink" Target="https://ru.wikipedia.org/wiki/%D0%93%D0%B5%D0%BE%D0%B3%D1%80%D0%B0%D1%84%D0%B8%D1%8F" TargetMode="External"/><Relationship Id="rId4" Type="http://schemas.openxmlformats.org/officeDocument/2006/relationships/hyperlink" Target="https://ru.wikipedia.org/wiki/McKinsey_&amp;_Company" TargetMode="External"/><Relationship Id="rId9" Type="http://schemas.openxmlformats.org/officeDocument/2006/relationships/hyperlink" Target="https://ru.wikipedia.org/wiki/%D0%A0%D0%B5%D0%B3%D1%80%D0%B5%D1%81%D1%81%D0%B8%D0%BE%D0%BD%D0%BD%D1%8B%D0%B9_%D0%B0%D0%BD%D0%B0%D0%BB%D0%B8%D0%B7" TargetMode="External"/><Relationship Id="rId14" Type="http://schemas.openxmlformats.org/officeDocument/2006/relationships/hyperlink" Target="https://ru.wikipedia.org/wiki/%D0%9C%D0%B0%D1%88%D0%B8%D0%BD%D0%BD%D0%BE%D0%B5_%D0%BE%D0%B1%D1%83%D1%87%D0%B5%D0%BD%D0%B8%D0%B5" TargetMode="External"/><Relationship Id="rId22" Type="http://schemas.openxmlformats.org/officeDocument/2006/relationships/hyperlink" Target="https://ru.wikipedia.org/wiki/%D0%9E%D0%BF%D1%82%D0%B8%D0%BC%D0%B8%D0%B7%D0%B0%D1%86%D0%B8%D1%8F_(%D0%BC%D0%B0%D1%82%D0%B5%D0%BC%D0%B0%D1%82%D0%B8%D0%BA%D0%B0)" TargetMode="External"/><Relationship Id="rId27" Type="http://schemas.openxmlformats.org/officeDocument/2006/relationships/hyperlink" Target="https://ru.wikipedia.org/w/index.php?title=%D0%9F%D1%80%D0%BE%D1%81%D1%82%D1%80%D0%B0%D0%BD%D1%81%D1%82%D0%B2%D0%B5%D0%BD%D0%BD%D1%8B%D0%B9_%D0%B0%D0%BD%D0%B0%D0%BB%D0%B8%D0%B7_%D0%B4%D0%B0%D0%BD%D0%BD%D1%8B%D1%85&amp;action=edit&amp;redlink=1" TargetMode="External"/><Relationship Id="rId30" Type="http://schemas.openxmlformats.org/officeDocument/2006/relationships/hyperlink" Target="https://ru.wikipedia.org/wiki/%D0%93%D0%B5%D0%BE%D0%BC%D0%B5%D1%82%D1%80%D0%B8%D1%8F" TargetMode="Externa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hyperlink" Target="https://ru.wikipedia.org/wiki/%D0%9C%D0%B0%D1%81%D1%81%D0%BE%D0%B2%D0%BE-%D0%BF%D0%B0%D1%80%D0%B0%D0%BB%D0%BB%D0%B5%D0%BB%D1%8C%D0%BD%D0%B0%D1%8F_%D0%B0%D1%80%D1%85%D0%B8%D1%82%D0%B5%D0%BA%D1%82%D1%83%D1%80%D0%B0" TargetMode="External"/><Relationship Id="rId7" Type="http://schemas.openxmlformats.org/officeDocument/2006/relationships/hyperlink" Target="https://ru.wikipedia.org/wiki/%D0%91%D0%BE%D0%BB%D1%8C%D1%88%D0%B8%D0%B5_%D0%B4%D0%B0%D0%BD%D0%BD%D1%8B%D0%B5#cite_note-_9dbaad66cc5be1e5-7" TargetMode="External"/><Relationship Id="rId2" Type="http://schemas.openxmlformats.org/officeDocument/2006/relationships/hyperlink" Target="https://ru.wikipedia.org/wiki/%D0%98%D0%BD%D1%84%D0%BE%D1%80%D0%BC%D0%B0%D1%86%D0%B8%D0%BE%D0%BD%D0%BD%D1%8B%D0%B5_%D1%82%D0%B5%D1%85%D0%BD%D0%BE%D0%BB%D0%BE%D0%B3%D0%B8%D0%B8" TargetMode="External"/><Relationship Id="rId1" Type="http://schemas.openxmlformats.org/officeDocument/2006/relationships/slideLayout" Target="../slideLayouts/slideLayout10.xml"/><Relationship Id="rId6" Type="http://schemas.openxmlformats.org/officeDocument/2006/relationships/hyperlink" Target="https://ru.wikipedia.org/wiki/Hadoop" TargetMode="External"/><Relationship Id="rId5" Type="http://schemas.openxmlformats.org/officeDocument/2006/relationships/hyperlink" Target="https://ru.wikipedia.org/wiki/MapReduce" TargetMode="External"/><Relationship Id="rId4" Type="http://schemas.openxmlformats.org/officeDocument/2006/relationships/hyperlink" Target="https://ru.wikipedia.org/wiki/NoSQL" TargetMode="External"/></Relationships>
</file>

<file path=ppt/slides/_rels/slide148.xml.rels><?xml version="1.0" encoding="UTF-8" standalone="yes"?>
<Relationships xmlns="http://schemas.openxmlformats.org/package/2006/relationships"><Relationship Id="rId8" Type="http://schemas.openxmlformats.org/officeDocument/2006/relationships/hyperlink" Target="https://ru.wikipedia.org/wiki/EMC" TargetMode="External"/><Relationship Id="rId13" Type="http://schemas.openxmlformats.org/officeDocument/2006/relationships/hyperlink" Target="https://ru.wikipedia.org/w/index.php?title=%D0%A0%D0%B5%D0%B7%D0%B8%D0%B4%D0%B5%D0%BD%D1%82%D0%BD%D1%8B%D0%B5_%D0%B2%D1%8B%D1%87%D0%B8%D1%81%D0%BB%D0%B5%D0%BD%D0%B8%D1%8F&amp;action=edit&amp;redlink=1" TargetMode="External"/><Relationship Id="rId18" Type="http://schemas.openxmlformats.org/officeDocument/2006/relationships/hyperlink" Target="https://ru.wikipedia.org/wiki/Exalytics" TargetMode="External"/><Relationship Id="rId26" Type="http://schemas.openxmlformats.org/officeDocument/2006/relationships/hyperlink" Target="https://ru.wikipedia.org/wiki/%D0%A0%D0%B5%D0%BB%D1%8F%D1%86%D0%B8%D0%BE%D0%BD%D0%BD%D0%B0%D1%8F_%D0%A1%D0%A3%D0%91%D0%94" TargetMode="External"/><Relationship Id="rId39" Type="http://schemas.openxmlformats.org/officeDocument/2006/relationships/hyperlink" Target="https://ru.wikipedia.org/wiki/%D0%91%D0%BE%D0%BB%D1%8C%D1%88%D0%B8%D0%B5_%D0%B4%D0%B0%D0%BD%D0%BD%D1%8B%D0%B5#cite_note-38" TargetMode="External"/><Relationship Id="rId3" Type="http://schemas.openxmlformats.org/officeDocument/2006/relationships/hyperlink" Target="https://ru.wikipedia.org/w/index.php?title=%D0%91%D0%BE%D0%BB%D1%8C%D1%88%D0%B8%D0%B5_%D0%B4%D0%B0%D0%BD%D0%BD%D1%8B%D0%B5&amp;action=edit&amp;section=10" TargetMode="External"/><Relationship Id="rId21" Type="http://schemas.openxmlformats.org/officeDocument/2006/relationships/hyperlink" Target="https://en.wikipedia.org/wiki/Timesten" TargetMode="External"/><Relationship Id="rId34" Type="http://schemas.openxmlformats.org/officeDocument/2006/relationships/hyperlink" Target="https://ru.wikipedia.org/wiki/%D0%91%D0%BE%D0%BB%D1%8C%D1%88%D0%B8%D0%B5_%D0%B4%D0%B0%D0%BD%D0%BD%D1%8B%D0%B5#cite_note-_25402cdb23d93e83-37" TargetMode="External"/><Relationship Id="rId7" Type="http://schemas.openxmlformats.org/officeDocument/2006/relationships/hyperlink" Target="https://ru.wikipedia.org/w/index.php?title=Greenplum_appliance&amp;action=edit&amp;redlink=1" TargetMode="External"/><Relationship Id="rId12" Type="http://schemas.openxmlformats.org/officeDocument/2006/relationships/hyperlink" Target="https://ru.wikipedia.org/wiki/%D0%9A%D0%BB%D0%B0%D1%81%D1%82%D0%B5%D1%80_(%D0%B3%D1%80%D1%83%D0%BF%D0%BF%D0%B0_%D0%BA%D0%BE%D0%BC%D0%BF%D1%8C%D1%8E%D1%82%D0%B5%D1%80%D0%BE%D0%B2)" TargetMode="External"/><Relationship Id="rId17" Type="http://schemas.openxmlformats.org/officeDocument/2006/relationships/hyperlink" Target="https://ru.wikipedia.org/wiki/SAP" TargetMode="External"/><Relationship Id="rId25" Type="http://schemas.openxmlformats.org/officeDocument/2006/relationships/hyperlink" Target="https://ru.wikipedia.org/wiki/%D0%91%D0%BE%D0%BB%D1%8C%D1%88%D0%B8%D0%B5_%D0%B4%D0%B0%D0%BD%D0%BD%D1%8B%D0%B5#cite_note-36" TargetMode="External"/><Relationship Id="rId33" Type="http://schemas.openxmlformats.org/officeDocument/2006/relationships/hyperlink" Target="https://ru.wikipedia.org/wiki/1990_%D0%B3%D0%BE%D0%B4" TargetMode="External"/><Relationship Id="rId38" Type="http://schemas.openxmlformats.org/officeDocument/2006/relationships/hyperlink" Target="https://ru.wikipedia.org/wiki/SAN" TargetMode="External"/><Relationship Id="rId2" Type="http://schemas.openxmlformats.org/officeDocument/2006/relationships/hyperlink" Target="https://ru.wikipedia.org/w/index.php?title=%D0%91%D0%BE%D0%BB%D1%8C%D1%88%D0%B8%D0%B5_%D0%B4%D0%B0%D0%BD%D0%BD%D1%8B%D0%B5&amp;veaction=edit&amp;section=10" TargetMode="External"/><Relationship Id="rId16" Type="http://schemas.openxmlformats.org/officeDocument/2006/relationships/hyperlink" Target="https://ru.wikipedia.org/wiki/SAP_HANA" TargetMode="External"/><Relationship Id="rId20" Type="http://schemas.openxmlformats.org/officeDocument/2006/relationships/hyperlink" Target="https://ru.wikipedia.org/w/index.php?title=Timesten&amp;action=edit&amp;redlink=1" TargetMode="External"/><Relationship Id="rId29" Type="http://schemas.openxmlformats.org/officeDocument/2006/relationships/hyperlink" Target="https://ru.wikipedia.org/w/index.php?title=Britton_Lee&amp;action=edit&amp;redlink=1" TargetMode="External"/><Relationship Id="rId1" Type="http://schemas.openxmlformats.org/officeDocument/2006/relationships/slideLayout" Target="../slideLayouts/slideLayout10.xml"/><Relationship Id="rId6" Type="http://schemas.openxmlformats.org/officeDocument/2006/relationships/hyperlink" Target="https://ru.wikipedia.org/w/index.php?title=Oracle_Big_Data_appliance&amp;action=edit&amp;redlink=1" TargetMode="External"/><Relationship Id="rId11" Type="http://schemas.openxmlformats.org/officeDocument/2006/relationships/hyperlink" Target="https://ru.wikipedia.org/wiki/%D0%A2%D0%B5%D0%BB%D0%B5%D0%BA%D0%BE%D0%BC%D0%BC%D1%83%D0%BD%D0%B8%D0%BA%D0%B0%D1%86%D0%B8%D0%BE%D0%BD%D0%BD%D1%8B%D0%B9_%D1%88%D0%BA%D0%B0%D1%84" TargetMode="External"/><Relationship Id="rId24" Type="http://schemas.openxmlformats.org/officeDocument/2006/relationships/hyperlink" Target="https://ru.wikipedia.org/wiki/%D0%91%D0%BE%D0%BB%D1%8C%D1%88%D0%B8%D0%B5_%D0%B4%D0%B0%D0%BD%D0%BD%D1%8B%D0%B5#cite_note-_4362865f4036e872-35" TargetMode="External"/><Relationship Id="rId32" Type="http://schemas.openxmlformats.org/officeDocument/2006/relationships/hyperlink" Target="https://ru.wikipedia.org/wiki/1984_%D0%B3%D0%BE%D0%B4" TargetMode="External"/><Relationship Id="rId37" Type="http://schemas.openxmlformats.org/officeDocument/2006/relationships/hyperlink" Target="https://ru.wikipedia.org/wiki/NAS" TargetMode="External"/><Relationship Id="rId5" Type="http://schemas.openxmlformats.org/officeDocument/2006/relationships/hyperlink" Target="https://ru.wikipedia.org/wiki/Teradata" TargetMode="External"/><Relationship Id="rId15" Type="http://schemas.openxmlformats.org/officeDocument/2006/relationships/hyperlink" Target="https://ru.wikipedia.org/wiki/%D0%9F%D1%80%D0%BE%D0%B3%D1%80%D0%B0%D0%BC%D0%BC%D0%BD%D0%BE-%D0%B0%D0%BF%D0%BF%D0%B0%D1%80%D0%B0%D1%82%D0%BD%D1%8B%D0%B9_%D0%BA%D0%BE%D0%BC%D0%BF%D0%BB%D0%B5%D0%BA%D1%81" TargetMode="External"/><Relationship Id="rId23" Type="http://schemas.openxmlformats.org/officeDocument/2006/relationships/hyperlink" Target="https://ru.wikipedia.org/wiki/Essbase" TargetMode="External"/><Relationship Id="rId28" Type="http://schemas.openxmlformats.org/officeDocument/2006/relationships/hyperlink" Target="https://ru.wikipedia.org/wiki/Exadata" TargetMode="External"/><Relationship Id="rId36" Type="http://schemas.openxmlformats.org/officeDocument/2006/relationships/hyperlink" Target="https://ru.wikipedia.org/wiki/2010-%D0%B5_%D0%B3%D0%BE%D0%B4%D1%8B" TargetMode="External"/><Relationship Id="rId10" Type="http://schemas.openxmlformats.org/officeDocument/2006/relationships/hyperlink" Target="https://ru.wikipedia.org/wiki/%D0%94%D0%B0%D1%82%D0%B0-%D1%86%D0%B5%D0%BD%D1%82%D1%80" TargetMode="External"/><Relationship Id="rId19" Type="http://schemas.openxmlformats.org/officeDocument/2006/relationships/hyperlink" Target="https://ru.wikipedia.org/wiki/Oracle" TargetMode="External"/><Relationship Id="rId31" Type="http://schemas.openxmlformats.org/officeDocument/2006/relationships/hyperlink" Target="https://ru.wikipedia.org/wiki/1983_%D0%B3%D0%BE%D0%B4" TargetMode="External"/><Relationship Id="rId4" Type="http://schemas.openxmlformats.org/officeDocument/2006/relationships/hyperlink" Target="https://ru.wikipedia.org/w/index.php?title=Aster_MapReduce_appliance&amp;action=edit&amp;redlink=1" TargetMode="External"/><Relationship Id="rId9" Type="http://schemas.openxmlformats.org/officeDocument/2006/relationships/hyperlink" Target="https://ru.wikipedia.org/wiki/Greenplum" TargetMode="External"/><Relationship Id="rId14" Type="http://schemas.openxmlformats.org/officeDocument/2006/relationships/hyperlink" Target="https://ru.wikipedia.org/wiki/%D0%9E%D0%BF%D0%B5%D1%80%D0%B0%D1%82%D0%B8%D0%B2%D0%BD%D0%B0%D1%8F_%D0%BF%D0%B0%D0%BC%D1%8F%D1%82%D1%8C" TargetMode="External"/><Relationship Id="rId22" Type="http://schemas.openxmlformats.org/officeDocument/2006/relationships/hyperlink" Target="https://ru.wikipedia.org/w/index.php?title=%D0%9C%D0%BD%D0%BE%D0%B3%D0%BE%D0%BC%D0%B5%D1%80%D0%BD%D0%B0%D1%8F_%D1%81%D0%B8%D1%81%D1%82%D0%B5%D0%BC%D0%B0_%D1%83%D0%BF%D1%80%D0%B0%D0%B2%D0%BB%D0%B5%D0%BD%D0%B8%D1%8F_%D0%B1%D0%B0%D0%B7%D0%B0%D0%BC%D0%B8_%D0%B4%D0%B0%D0%BD%D0%BD%D1%8B%D1%85&amp;action=edit&amp;redlink=1" TargetMode="External"/><Relationship Id="rId27" Type="http://schemas.openxmlformats.org/officeDocument/2006/relationships/hyperlink" Target="https://ru.wikipedia.org/wiki/Netezza" TargetMode="External"/><Relationship Id="rId30" Type="http://schemas.openxmlformats.org/officeDocument/2006/relationships/hyperlink" Target="https://en.wikipedia.org/wiki/Britton_Lee,_Inc." TargetMode="External"/><Relationship Id="rId35" Type="http://schemas.openxmlformats.org/officeDocument/2006/relationships/hyperlink" Target="https://ru.wikipedia.org/wiki/DAS" TargetMode="External"/></Relationships>
</file>

<file path=ppt/slides/_rels/slide149.xml.rels><?xml version="1.0" encoding="UTF-8" standalone="yes"?>
<Relationships xmlns="http://schemas.openxmlformats.org/package/2006/relationships"><Relationship Id="rId2" Type="http://schemas.openxmlformats.org/officeDocument/2006/relationships/hyperlink" Target="http://www.hadoopwizard.com/which-big-data-company-has-the-worlds-biggest-hadoop-cluster/" TargetMode="Externa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539552" y="1772816"/>
            <a:ext cx="7772400" cy="1362075"/>
          </a:xfrm>
        </p:spPr>
        <p:txBody>
          <a:bodyPr/>
          <a:lstStyle/>
          <a:p>
            <a:r>
              <a:rPr lang="ru-RU" altLang="ru-RU" dirty="0" err="1"/>
              <a:t>Киберфизические</a:t>
            </a:r>
            <a:r>
              <a:rPr lang="ru-RU" altLang="ru-RU" dirty="0"/>
              <a:t> системы</a:t>
            </a:r>
          </a:p>
        </p:txBody>
      </p:sp>
      <p:sp>
        <p:nvSpPr>
          <p:cNvPr id="11266" name="Rectangle 3"/>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F02D8DF4-198E-40CF-A763-FF1483832E7B}" type="slidenum">
              <a:rPr lang="ru-RU" altLang="ru-RU" sz="1200" smtClean="0">
                <a:solidFill>
                  <a:srgbClr val="000000"/>
                </a:solidFill>
                <a:latin typeface="Arial Black" pitchFamily="34" charset="0"/>
              </a:rPr>
              <a:pPr eaLnBrk="1" hangingPunct="1"/>
              <a:t>1</a:t>
            </a:fld>
            <a:endParaRPr lang="ru-RU" altLang="ru-RU" sz="1200">
              <a:solidFill>
                <a:srgbClr val="000000"/>
              </a:solidFill>
              <a:latin typeface="Arial Black" pitchFamily="34" charset="0"/>
            </a:endParaRPr>
          </a:p>
        </p:txBody>
      </p:sp>
    </p:spTree>
    <p:extLst>
      <p:ext uri="{BB962C8B-B14F-4D97-AF65-F5344CB8AC3E}">
        <p14:creationId xmlns:p14="http://schemas.microsoft.com/office/powerpoint/2010/main" val="3878302242"/>
      </p:ext>
    </p:extLst>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2</a:t>
            </a:fld>
            <a:endParaRPr lang="ru-RU">
              <a:solidFill>
                <a:srgbClr val="000000"/>
              </a:solidFill>
            </a:endParaRPr>
          </a:p>
        </p:txBody>
      </p:sp>
      <p:sp>
        <p:nvSpPr>
          <p:cNvPr id="4" name="Прямоугольник 3"/>
          <p:cNvSpPr/>
          <p:nvPr/>
        </p:nvSpPr>
        <p:spPr>
          <a:xfrm>
            <a:off x="467544" y="1484784"/>
            <a:ext cx="8208912" cy="3970318"/>
          </a:xfrm>
          <a:prstGeom prst="rect">
            <a:avLst/>
          </a:prstGeom>
        </p:spPr>
        <p:txBody>
          <a:bodyPr wrap="square">
            <a:spAutoFit/>
          </a:bodyPr>
          <a:lstStyle/>
          <a:p>
            <a:r>
              <a:rPr lang="ru-RU" sz="2800" dirty="0">
                <a:solidFill>
                  <a:srgbClr val="FF0000"/>
                </a:solidFill>
              </a:rPr>
              <a:t>Часто в дискуссиях о стратегическом будущем и об </a:t>
            </a:r>
            <a:r>
              <a:rPr lang="ru-RU" sz="2800" dirty="0" smtClean="0">
                <a:solidFill>
                  <a:srgbClr val="FF0000"/>
                </a:solidFill>
              </a:rPr>
              <a:t>особенностях формирования </a:t>
            </a:r>
            <a:r>
              <a:rPr lang="ru-RU" sz="2800" dirty="0" err="1">
                <a:solidFill>
                  <a:srgbClr val="FF0000"/>
                </a:solidFill>
              </a:rPr>
              <a:t>техносферы</a:t>
            </a:r>
            <a:r>
              <a:rPr lang="ru-RU" sz="2800" dirty="0">
                <a:solidFill>
                  <a:srgbClr val="FF0000"/>
                </a:solidFill>
              </a:rPr>
              <a:t> приходится сталкиваться с позицией частичного или </a:t>
            </a:r>
            <a:r>
              <a:rPr lang="ru-RU" sz="2800" dirty="0" smtClean="0">
                <a:solidFill>
                  <a:srgbClr val="FF0000"/>
                </a:solidFill>
              </a:rPr>
              <a:t>полного </a:t>
            </a:r>
            <a:r>
              <a:rPr lang="ru-RU" sz="2800" dirty="0">
                <a:solidFill>
                  <a:srgbClr val="FF0000"/>
                </a:solidFill>
              </a:rPr>
              <a:t>отрицания таких тенденций масштабных эволюционных процессов, </a:t>
            </a:r>
            <a:r>
              <a:rPr lang="ru-RU" sz="2800" dirty="0" smtClean="0">
                <a:solidFill>
                  <a:srgbClr val="FF0000"/>
                </a:solidFill>
              </a:rPr>
              <a:t>как интеллектуализация </a:t>
            </a:r>
            <a:r>
              <a:rPr lang="ru-RU" sz="2800" dirty="0">
                <a:solidFill>
                  <a:srgbClr val="FF0000"/>
                </a:solidFill>
              </a:rPr>
              <a:t>техники и её неуклонная автономизация – </a:t>
            </a:r>
            <a:r>
              <a:rPr lang="ru-RU" sz="2800" dirty="0" smtClean="0">
                <a:solidFill>
                  <a:srgbClr val="FF0000"/>
                </a:solidFill>
              </a:rPr>
              <a:t>постепенное обособление </a:t>
            </a:r>
            <a:r>
              <a:rPr lang="ru-RU" sz="2800" dirty="0">
                <a:solidFill>
                  <a:srgbClr val="FF0000"/>
                </a:solidFill>
              </a:rPr>
              <a:t>от человечества и превращение в самостоятельный фактор плане-</a:t>
            </a:r>
          </a:p>
          <a:p>
            <a:r>
              <a:rPr lang="ru-RU" sz="2800" dirty="0">
                <a:solidFill>
                  <a:srgbClr val="FF0000"/>
                </a:solidFill>
              </a:rPr>
              <a:t>тарного развития.</a:t>
            </a:r>
          </a:p>
        </p:txBody>
      </p:sp>
    </p:spTree>
    <p:extLst>
      <p:ext uri="{BB962C8B-B14F-4D97-AF65-F5344CB8AC3E}">
        <p14:creationId xmlns:p14="http://schemas.microsoft.com/office/powerpoint/2010/main" val="3581757447"/>
      </p:ext>
    </p:extLst>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3</a:t>
            </a:fld>
            <a:endParaRPr lang="ru-RU">
              <a:solidFill>
                <a:srgbClr val="000000"/>
              </a:solidFill>
            </a:endParaRPr>
          </a:p>
        </p:txBody>
      </p:sp>
      <p:sp>
        <p:nvSpPr>
          <p:cNvPr id="4" name="Прямоугольник 3"/>
          <p:cNvSpPr/>
          <p:nvPr/>
        </p:nvSpPr>
        <p:spPr>
          <a:xfrm>
            <a:off x="251520" y="2598003"/>
            <a:ext cx="8568952" cy="1754326"/>
          </a:xfrm>
          <a:prstGeom prst="rect">
            <a:avLst/>
          </a:prstGeom>
        </p:spPr>
        <p:txBody>
          <a:bodyPr wrap="square">
            <a:spAutoFit/>
          </a:bodyPr>
          <a:lstStyle/>
          <a:p>
            <a:r>
              <a:rPr lang="ru-RU" dirty="0">
                <a:solidFill>
                  <a:srgbClr val="FF0000"/>
                </a:solidFill>
              </a:rPr>
              <a:t>А нужна ли в целом техника человеку? </a:t>
            </a:r>
            <a:r>
              <a:rPr lang="ru-RU" dirty="0"/>
              <a:t>Такой провокационный вопрос</a:t>
            </a:r>
          </a:p>
          <a:p>
            <a:r>
              <a:rPr lang="ru-RU" dirty="0"/>
              <a:t>звучит риторически, действительно, без всего многообразия искусственных</a:t>
            </a:r>
          </a:p>
          <a:p>
            <a:r>
              <a:rPr lang="ru-RU" dirty="0"/>
              <a:t>объектов, систем и технологий, в совокупности образующих </a:t>
            </a:r>
            <a:r>
              <a:rPr lang="ru-RU" dirty="0" err="1"/>
              <a:t>техносферу</a:t>
            </a:r>
            <a:r>
              <a:rPr lang="ru-RU" dirty="0"/>
              <a:t>, у </a:t>
            </a:r>
            <a:r>
              <a:rPr lang="ru-RU" dirty="0" err="1"/>
              <a:t>ци</a:t>
            </a:r>
            <a:r>
              <a:rPr lang="ru-RU" dirty="0"/>
              <a:t>-</a:t>
            </a:r>
          </a:p>
          <a:p>
            <a:r>
              <a:rPr lang="ru-RU" dirty="0" err="1"/>
              <a:t>вилизации</a:t>
            </a:r>
            <a:r>
              <a:rPr lang="ru-RU" dirty="0"/>
              <a:t> нет будущего. Перспективы её подъёма на более высокий уровень –</a:t>
            </a:r>
          </a:p>
          <a:p>
            <a:r>
              <a:rPr lang="ru-RU" dirty="0"/>
              <a:t>вхождение в новую историческую эпоху – связаны в первую очередь с </a:t>
            </a:r>
            <a:r>
              <a:rPr lang="ru-RU" dirty="0" err="1"/>
              <a:t>зарож</a:t>
            </a:r>
            <a:r>
              <a:rPr lang="ru-RU" dirty="0"/>
              <a:t>-</a:t>
            </a:r>
          </a:p>
          <a:p>
            <a:r>
              <a:rPr lang="ru-RU" dirty="0" err="1"/>
              <a:t>дением</a:t>
            </a:r>
            <a:r>
              <a:rPr lang="ru-RU" dirty="0"/>
              <a:t> необычного явления, именуемого </a:t>
            </a:r>
            <a:r>
              <a:rPr lang="ru-RU" i="1" dirty="0"/>
              <a:t>интеллектуализацией </a:t>
            </a:r>
            <a:r>
              <a:rPr lang="ru-RU" i="1" dirty="0" err="1"/>
              <a:t>техногенеза</a:t>
            </a:r>
            <a:endParaRPr lang="ru-RU" dirty="0"/>
          </a:p>
        </p:txBody>
      </p:sp>
    </p:spTree>
    <p:extLst>
      <p:ext uri="{BB962C8B-B14F-4D97-AF65-F5344CB8AC3E}">
        <p14:creationId xmlns:p14="http://schemas.microsoft.com/office/powerpoint/2010/main" val="1675842578"/>
      </p:ext>
    </p:extLst>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4</a:t>
            </a:fld>
            <a:endParaRPr lang="ru-RU">
              <a:solidFill>
                <a:srgbClr val="000000"/>
              </a:solidFill>
            </a:endParaRPr>
          </a:p>
        </p:txBody>
      </p:sp>
      <p:sp>
        <p:nvSpPr>
          <p:cNvPr id="4" name="Прямоугольник 3"/>
          <p:cNvSpPr/>
          <p:nvPr/>
        </p:nvSpPr>
        <p:spPr>
          <a:xfrm>
            <a:off x="395536" y="2060848"/>
            <a:ext cx="8496944" cy="3139321"/>
          </a:xfrm>
          <a:prstGeom prst="rect">
            <a:avLst/>
          </a:prstGeom>
        </p:spPr>
        <p:txBody>
          <a:bodyPr wrap="square">
            <a:spAutoFit/>
          </a:bodyPr>
          <a:lstStyle/>
          <a:p>
            <a:r>
              <a:rPr lang="ru-RU" dirty="0" smtClean="0"/>
              <a:t>Определения</a:t>
            </a:r>
            <a:r>
              <a:rPr lang="ru-RU" dirty="0"/>
              <a:t>:</a:t>
            </a:r>
          </a:p>
          <a:p>
            <a:r>
              <a:rPr lang="ru-RU" b="1" i="1" dirty="0" err="1"/>
              <a:t>техногенез</a:t>
            </a:r>
            <a:r>
              <a:rPr lang="ru-RU" b="1" i="1" dirty="0"/>
              <a:t> </a:t>
            </a:r>
            <a:r>
              <a:rPr lang="ru-RU" dirty="0"/>
              <a:t>– это процесс появления и исторического </a:t>
            </a:r>
            <a:r>
              <a:rPr lang="ru-RU" dirty="0" err="1"/>
              <a:t>совершенствова</a:t>
            </a:r>
            <a:r>
              <a:rPr lang="ru-RU" dirty="0"/>
              <a:t>-</a:t>
            </a:r>
          </a:p>
          <a:p>
            <a:r>
              <a:rPr lang="ru-RU" dirty="0" err="1"/>
              <a:t>ния</a:t>
            </a:r>
            <a:r>
              <a:rPr lang="ru-RU" dirty="0"/>
              <a:t> искусственных объектов и систем неорганического состава, имеющих как</a:t>
            </a:r>
          </a:p>
          <a:p>
            <a:r>
              <a:rPr lang="ru-RU" dirty="0"/>
              <a:t>вещественную, так и полевую форму (различные виды искусственных </a:t>
            </a:r>
            <a:r>
              <a:rPr lang="ru-RU" dirty="0" err="1"/>
              <a:t>излуче</a:t>
            </a:r>
            <a:r>
              <a:rPr lang="ru-RU" dirty="0"/>
              <a:t>-</a:t>
            </a:r>
          </a:p>
          <a:p>
            <a:r>
              <a:rPr lang="ru-RU" dirty="0" err="1"/>
              <a:t>ний</a:t>
            </a:r>
            <a:r>
              <a:rPr lang="ru-RU" dirty="0"/>
              <a:t> широкого диапазона, а также информационных структур);</a:t>
            </a:r>
          </a:p>
          <a:p>
            <a:r>
              <a:rPr lang="ru-RU" b="1" i="1" dirty="0"/>
              <a:t>интеллектуализация </a:t>
            </a:r>
            <a:r>
              <a:rPr lang="ru-RU" b="1" i="1" dirty="0" err="1"/>
              <a:t>техногенеза</a:t>
            </a:r>
            <a:r>
              <a:rPr lang="ru-RU" b="1" i="1" dirty="0"/>
              <a:t> </a:t>
            </a:r>
            <a:r>
              <a:rPr lang="ru-RU" dirty="0"/>
              <a:t>– это расширенное поэтапное</a:t>
            </a:r>
          </a:p>
          <a:p>
            <a:r>
              <a:rPr lang="ru-RU" dirty="0"/>
              <a:t>внедрение в технические объекты и системы, а также в различные технологии</a:t>
            </a:r>
          </a:p>
          <a:p>
            <a:r>
              <a:rPr lang="ru-RU" dirty="0"/>
              <a:t>(в том числе, информационные) компонентов, обладающих интеллектуальны-</a:t>
            </a:r>
          </a:p>
          <a:p>
            <a:r>
              <a:rPr lang="ru-RU" dirty="0"/>
              <a:t>ми свойствами. Сегодня она наблюдается повсеместно – от детских игрушек и</a:t>
            </a:r>
          </a:p>
          <a:p>
            <a:r>
              <a:rPr lang="ru-RU" dirty="0"/>
              <a:t>бытовых приборов (оснащённых микрочипами), до сложнейших </a:t>
            </a:r>
            <a:r>
              <a:rPr lang="ru-RU" dirty="0" err="1"/>
              <a:t>технологиче</a:t>
            </a:r>
            <a:r>
              <a:rPr lang="ru-RU" dirty="0"/>
              <a:t>-</a:t>
            </a:r>
          </a:p>
          <a:p>
            <a:r>
              <a:rPr lang="ru-RU" dirty="0" err="1"/>
              <a:t>ских</a:t>
            </a:r>
            <a:r>
              <a:rPr lang="ru-RU" dirty="0"/>
              <a:t> комплексов, например, аэрокосмического.</a:t>
            </a:r>
          </a:p>
        </p:txBody>
      </p:sp>
    </p:spTree>
    <p:extLst>
      <p:ext uri="{BB962C8B-B14F-4D97-AF65-F5344CB8AC3E}">
        <p14:creationId xmlns:p14="http://schemas.microsoft.com/office/powerpoint/2010/main" val="3363503457"/>
      </p:ext>
    </p:extLst>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5</a:t>
            </a:fld>
            <a:endParaRPr lang="ru-RU">
              <a:solidFill>
                <a:srgbClr val="000000"/>
              </a:solidFill>
            </a:endParaRPr>
          </a:p>
        </p:txBody>
      </p:sp>
      <p:sp>
        <p:nvSpPr>
          <p:cNvPr id="4" name="Прямоугольник 3"/>
          <p:cNvSpPr/>
          <p:nvPr/>
        </p:nvSpPr>
        <p:spPr>
          <a:xfrm>
            <a:off x="287016" y="2708920"/>
            <a:ext cx="8856984" cy="2308324"/>
          </a:xfrm>
          <a:prstGeom prst="rect">
            <a:avLst/>
          </a:prstGeom>
        </p:spPr>
        <p:txBody>
          <a:bodyPr wrap="square">
            <a:spAutoFit/>
          </a:bodyPr>
          <a:lstStyle/>
          <a:p>
            <a:r>
              <a:rPr lang="ru-RU" dirty="0"/>
              <a:t>В чём смысл такой направленности развития и какова её конечная цель?</a:t>
            </a:r>
          </a:p>
          <a:p>
            <a:r>
              <a:rPr lang="ru-RU" dirty="0"/>
              <a:t>Суть происходящего состоит в том, что техника со временем приобретает само-</a:t>
            </a:r>
          </a:p>
          <a:p>
            <a:r>
              <a:rPr lang="ru-RU" dirty="0"/>
              <a:t>управляемость за счёт использования искусственных интеллектуальных </a:t>
            </a:r>
            <a:r>
              <a:rPr lang="ru-RU" dirty="0" err="1"/>
              <a:t>струк</a:t>
            </a:r>
            <a:r>
              <a:rPr lang="ru-RU" dirty="0"/>
              <a:t>-</a:t>
            </a:r>
          </a:p>
          <a:p>
            <a:r>
              <a:rPr lang="ru-RU" dirty="0"/>
              <a:t>тур. Таким образом, реализуется переход управленческих функций от внешней</a:t>
            </a:r>
          </a:p>
          <a:p>
            <a:r>
              <a:rPr lang="ru-RU" dirty="0"/>
              <a:t>системы (человека) к внутренней (встроенной) подсистеме самой техники (</a:t>
            </a:r>
            <a:r>
              <a:rPr lang="ru-RU" dirty="0" err="1"/>
              <a:t>чи</a:t>
            </a:r>
            <a:r>
              <a:rPr lang="ru-RU" dirty="0"/>
              <a:t>-</a:t>
            </a:r>
          </a:p>
          <a:p>
            <a:r>
              <a:rPr lang="ru-RU" dirty="0" err="1"/>
              <a:t>пы</a:t>
            </a:r>
            <a:r>
              <a:rPr lang="ru-RU" dirty="0"/>
              <a:t>, компьютеры и проч.). Это ведёт к более глобальным переменам – </a:t>
            </a:r>
            <a:r>
              <a:rPr lang="ru-RU" dirty="0" err="1"/>
              <a:t>обрете</a:t>
            </a:r>
            <a:r>
              <a:rPr lang="ru-RU" dirty="0"/>
              <a:t>-</a:t>
            </a:r>
          </a:p>
          <a:p>
            <a:r>
              <a:rPr lang="ru-RU" dirty="0" err="1"/>
              <a:t>нию</a:t>
            </a:r>
            <a:r>
              <a:rPr lang="ru-RU" dirty="0"/>
              <a:t> автономности самой </a:t>
            </a:r>
            <a:r>
              <a:rPr lang="ru-RU" dirty="0" err="1"/>
              <a:t>техносферой</a:t>
            </a:r>
            <a:r>
              <a:rPr lang="ru-RU" dirty="0"/>
              <a:t>, превращающейся в целостную плане-</a:t>
            </a:r>
          </a:p>
          <a:p>
            <a:r>
              <a:rPr lang="ru-RU" dirty="0"/>
              <a:t>тарную структуру и становящейся локомотивом земной эволюции.</a:t>
            </a:r>
          </a:p>
        </p:txBody>
      </p:sp>
    </p:spTree>
    <p:extLst>
      <p:ext uri="{BB962C8B-B14F-4D97-AF65-F5344CB8AC3E}">
        <p14:creationId xmlns:p14="http://schemas.microsoft.com/office/powerpoint/2010/main" val="733289535"/>
      </p:ext>
    </p:extLst>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6</a:t>
            </a:fld>
            <a:endParaRPr lang="ru-RU">
              <a:solidFill>
                <a:srgbClr val="000000"/>
              </a:solidFill>
            </a:endParaRPr>
          </a:p>
        </p:txBody>
      </p:sp>
      <p:sp>
        <p:nvSpPr>
          <p:cNvPr id="4" name="Прямоугольник 3"/>
          <p:cNvSpPr/>
          <p:nvPr/>
        </p:nvSpPr>
        <p:spPr>
          <a:xfrm>
            <a:off x="107504" y="1490007"/>
            <a:ext cx="9036496" cy="4801314"/>
          </a:xfrm>
          <a:prstGeom prst="rect">
            <a:avLst/>
          </a:prstGeom>
        </p:spPr>
        <p:txBody>
          <a:bodyPr wrap="square">
            <a:spAutoFit/>
          </a:bodyPr>
          <a:lstStyle/>
          <a:p>
            <a:r>
              <a:rPr lang="ru-RU" dirty="0"/>
              <a:t>Основополагающим фактором, стимулирующим развитие техники, </a:t>
            </a:r>
            <a:r>
              <a:rPr lang="ru-RU" dirty="0" smtClean="0"/>
              <a:t>является </a:t>
            </a:r>
            <a:r>
              <a:rPr lang="ru-RU" dirty="0"/>
              <a:t>психофизиологическая и ментальная ограниченность человека. Ему </a:t>
            </a:r>
            <a:r>
              <a:rPr lang="ru-RU" dirty="0" smtClean="0"/>
              <a:t>необходимо</a:t>
            </a:r>
            <a:r>
              <a:rPr lang="ru-RU" dirty="0"/>
              <a:t>, опираясь на новейшую технику и технологии, преодолеть свои </a:t>
            </a:r>
            <a:r>
              <a:rPr lang="ru-RU" dirty="0" smtClean="0"/>
              <a:t>естественные </a:t>
            </a:r>
            <a:r>
              <a:rPr lang="ru-RU" dirty="0"/>
              <a:t>(заложенные природой) пределы, приобретя власть над окружающей</a:t>
            </a:r>
          </a:p>
          <a:p>
            <a:r>
              <a:rPr lang="ru-RU" dirty="0"/>
              <a:t>реальностью.</a:t>
            </a:r>
          </a:p>
          <a:p>
            <a:r>
              <a:rPr lang="ru-RU" dirty="0"/>
              <a:t>Другим фактором выступают постоянно растущие человеческие </a:t>
            </a:r>
            <a:r>
              <a:rPr lang="ru-RU" dirty="0" smtClean="0"/>
              <a:t>потребности</a:t>
            </a:r>
            <a:r>
              <a:rPr lang="ru-RU" dirty="0"/>
              <a:t>. Не зря современный социум называют обществом потребления. В </a:t>
            </a:r>
            <a:r>
              <a:rPr lang="ru-RU" dirty="0" smtClean="0"/>
              <a:t>сферу человеческой </a:t>
            </a:r>
            <a:r>
              <a:rPr lang="ru-RU" dirty="0"/>
              <a:t>жизнедеятельности, как в огромную всепоглощающую </a:t>
            </a:r>
            <a:r>
              <a:rPr lang="ru-RU" dirty="0" smtClean="0"/>
              <a:t>воронку, втягиваются </a:t>
            </a:r>
            <a:r>
              <a:rPr lang="ru-RU" dirty="0"/>
              <a:t>не только определённые вещные объекты (перечень которых </a:t>
            </a:r>
            <a:r>
              <a:rPr lang="ru-RU" dirty="0" smtClean="0"/>
              <a:t>экспоненциально </a:t>
            </a:r>
            <a:r>
              <a:rPr lang="ru-RU" dirty="0"/>
              <a:t>растёт), но и различного рода услуги, а также энергия и </a:t>
            </a:r>
            <a:r>
              <a:rPr lang="ru-RU" dirty="0" smtClean="0"/>
              <a:t>информация</a:t>
            </a:r>
            <a:r>
              <a:rPr lang="ru-RU" dirty="0"/>
              <a:t>.</a:t>
            </a:r>
          </a:p>
          <a:p>
            <a:r>
              <a:rPr lang="ru-RU" dirty="0"/>
              <a:t>Третий важнейший фактор (который так и называется – «человеческий</a:t>
            </a:r>
          </a:p>
          <a:p>
            <a:r>
              <a:rPr lang="ru-RU" dirty="0"/>
              <a:t>фактор») порождён усиливающимся противоречием между прогрессивно ус-</a:t>
            </a:r>
          </a:p>
          <a:p>
            <a:r>
              <a:rPr lang="ru-RU" dirty="0" err="1"/>
              <a:t>ложняющейся</a:t>
            </a:r>
            <a:r>
              <a:rPr lang="ru-RU" dirty="0"/>
              <a:t> техникой, технологиями и производственными процессами, с</a:t>
            </a:r>
          </a:p>
          <a:p>
            <a:r>
              <a:rPr lang="ru-RU" dirty="0"/>
              <a:t>одной стороны, и обслуживающим персоналом и пользователями, с другой.</a:t>
            </a:r>
          </a:p>
          <a:p>
            <a:r>
              <a:rPr lang="ru-RU" dirty="0"/>
              <a:t>Вследствие чего происходят аварии и техногенные катастрофы, влекущие </a:t>
            </a:r>
            <a:r>
              <a:rPr lang="ru-RU" dirty="0" smtClean="0"/>
              <a:t>за собой </a:t>
            </a:r>
            <a:r>
              <a:rPr lang="ru-RU" dirty="0"/>
              <a:t>не только разрушения и загрязнение окружающей среды, но и людские</a:t>
            </a:r>
          </a:p>
          <a:p>
            <a:r>
              <a:rPr lang="ru-RU" dirty="0"/>
              <a:t>жертвы.</a:t>
            </a:r>
          </a:p>
        </p:txBody>
      </p:sp>
    </p:spTree>
    <p:extLst>
      <p:ext uri="{BB962C8B-B14F-4D97-AF65-F5344CB8AC3E}">
        <p14:creationId xmlns:p14="http://schemas.microsoft.com/office/powerpoint/2010/main" val="3253000870"/>
      </p:ext>
    </p:extLst>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7</a:t>
            </a:fld>
            <a:endParaRPr lang="ru-RU">
              <a:solidFill>
                <a:srgbClr val="000000"/>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343" y="260648"/>
            <a:ext cx="8922917" cy="6055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4478869"/>
      </p:ext>
    </p:extLst>
  </p:cSld>
  <p:clrMapOvr>
    <a:masterClrMapping/>
  </p:clrMapOvr>
  <p:transition>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8</a:t>
            </a:fld>
            <a:endParaRPr lang="ru-RU">
              <a:solidFill>
                <a:srgbClr val="000000"/>
              </a:solidFill>
            </a:endParaRPr>
          </a:p>
        </p:txBody>
      </p:sp>
      <p:sp>
        <p:nvSpPr>
          <p:cNvPr id="4" name="Прямоугольник 3"/>
          <p:cNvSpPr/>
          <p:nvPr/>
        </p:nvSpPr>
        <p:spPr>
          <a:xfrm>
            <a:off x="251520" y="2413338"/>
            <a:ext cx="8280920" cy="2246769"/>
          </a:xfrm>
          <a:prstGeom prst="rect">
            <a:avLst/>
          </a:prstGeom>
        </p:spPr>
        <p:txBody>
          <a:bodyPr wrap="square">
            <a:spAutoFit/>
          </a:bodyPr>
          <a:lstStyle/>
          <a:p>
            <a:r>
              <a:rPr lang="ru-RU" sz="2800" dirty="0"/>
              <a:t>В связи с этим конструкторы вынуждены закладывать в новые </a:t>
            </a:r>
            <a:r>
              <a:rPr lang="ru-RU" sz="2800" dirty="0" smtClean="0"/>
              <a:t>разработки </a:t>
            </a:r>
            <a:r>
              <a:rPr lang="ru-RU" sz="2800" dirty="0"/>
              <a:t>систему защиты от несанкционированного или неправильного </a:t>
            </a:r>
            <a:r>
              <a:rPr lang="ru-RU" sz="2800" dirty="0" err="1"/>
              <a:t>вмеша</a:t>
            </a:r>
            <a:r>
              <a:rPr lang="ru-RU" sz="2800" dirty="0"/>
              <a:t>-</a:t>
            </a:r>
          </a:p>
          <a:p>
            <a:r>
              <a:rPr lang="ru-RU" sz="2800" dirty="0" err="1"/>
              <a:t>тельства</a:t>
            </a:r>
            <a:r>
              <a:rPr lang="ru-RU" sz="2800" dirty="0"/>
              <a:t> самого человека (так называемая «защита от дурака</a:t>
            </a:r>
            <a:r>
              <a:rPr lang="ru-RU" sz="2800" dirty="0" smtClean="0"/>
              <a:t>») </a:t>
            </a:r>
            <a:r>
              <a:rPr lang="en-US" sz="2800" b="1" dirty="0" err="1"/>
              <a:t>Poka</a:t>
            </a:r>
            <a:r>
              <a:rPr lang="en-US" sz="2800" b="1" dirty="0"/>
              <a:t> Yoke</a:t>
            </a:r>
            <a:r>
              <a:rPr lang="ru-RU" sz="2800" dirty="0" smtClean="0"/>
              <a:t>.</a:t>
            </a:r>
            <a:endParaRPr lang="ru-RU" sz="2800" dirty="0"/>
          </a:p>
        </p:txBody>
      </p:sp>
    </p:spTree>
    <p:extLst>
      <p:ext uri="{BB962C8B-B14F-4D97-AF65-F5344CB8AC3E}">
        <p14:creationId xmlns:p14="http://schemas.microsoft.com/office/powerpoint/2010/main" val="737726628"/>
      </p:ext>
    </p:extLst>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9</a:t>
            </a:fld>
            <a:endParaRPr lang="ru-RU">
              <a:solidFill>
                <a:srgbClr val="000000"/>
              </a:solidFill>
            </a:endParaRP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916832"/>
            <a:ext cx="7953375" cy="455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7643614"/>
      </p:ext>
    </p:extLst>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10</a:t>
            </a:fld>
            <a:endParaRPr lang="ru-RU">
              <a:solidFill>
                <a:srgbClr val="000000"/>
              </a:solidFill>
            </a:endParaRPr>
          </a:p>
        </p:txBody>
      </p:sp>
      <p:sp>
        <p:nvSpPr>
          <p:cNvPr id="4" name="Прямоугольник 3"/>
          <p:cNvSpPr/>
          <p:nvPr/>
        </p:nvSpPr>
        <p:spPr>
          <a:xfrm>
            <a:off x="107504" y="2636912"/>
            <a:ext cx="8496944" cy="2862322"/>
          </a:xfrm>
          <a:prstGeom prst="rect">
            <a:avLst/>
          </a:prstGeom>
        </p:spPr>
        <p:txBody>
          <a:bodyPr wrap="square">
            <a:spAutoFit/>
          </a:bodyPr>
          <a:lstStyle/>
          <a:p>
            <a:r>
              <a:rPr lang="ru-RU" dirty="0"/>
              <a:t>Помимо интеллектуализации самих технических объектов, происходит и</a:t>
            </a:r>
          </a:p>
          <a:p>
            <a:r>
              <a:rPr lang="ru-RU" dirty="0"/>
              <a:t>интенсивная интеллектуализация технологий, реализуемых в различных </a:t>
            </a:r>
            <a:r>
              <a:rPr lang="ru-RU" dirty="0" err="1"/>
              <a:t>сфе</a:t>
            </a:r>
            <a:r>
              <a:rPr lang="ru-RU" dirty="0"/>
              <a:t>-</a:t>
            </a:r>
          </a:p>
          <a:p>
            <a:r>
              <a:rPr lang="ru-RU" dirty="0" err="1"/>
              <a:t>рах</a:t>
            </a:r>
            <a:r>
              <a:rPr lang="ru-RU" dirty="0"/>
              <a:t> функционирования социальных структур, так или иначе опосредованных</a:t>
            </a:r>
          </a:p>
          <a:p>
            <a:r>
              <a:rPr lang="ru-RU" dirty="0"/>
              <a:t>искусственными системами.</a:t>
            </a:r>
          </a:p>
          <a:p>
            <a:r>
              <a:rPr lang="ru-RU" dirty="0"/>
              <a:t>Неуклонное повышение качества жизни напрямую связано со следую-</a:t>
            </a:r>
          </a:p>
          <a:p>
            <a:r>
              <a:rPr lang="ru-RU" dirty="0" err="1"/>
              <a:t>щими</a:t>
            </a:r>
            <a:r>
              <a:rPr lang="ru-RU" dirty="0"/>
              <a:t> моментами. Во-первых, с интеллектуализацией всех видов </a:t>
            </a:r>
            <a:r>
              <a:rPr lang="ru-RU" dirty="0" err="1"/>
              <a:t>профессио</a:t>
            </a:r>
            <a:r>
              <a:rPr lang="ru-RU" dirty="0"/>
              <a:t>-</a:t>
            </a:r>
          </a:p>
          <a:p>
            <a:r>
              <a:rPr lang="ru-RU" dirty="0" err="1"/>
              <a:t>нальной</a:t>
            </a:r>
            <a:r>
              <a:rPr lang="ru-RU" dirty="0"/>
              <a:t> деятельности. Во-вторых, с приобретением всё большей ценности ин-</a:t>
            </a:r>
          </a:p>
          <a:p>
            <a:r>
              <a:rPr lang="ru-RU" dirty="0" err="1"/>
              <a:t>теллектуального</a:t>
            </a:r>
            <a:r>
              <a:rPr lang="ru-RU" dirty="0"/>
              <a:t> труда, вовлечением его результатов в народнохозяйственный</a:t>
            </a:r>
          </a:p>
          <a:p>
            <a:r>
              <a:rPr lang="ru-RU" dirty="0"/>
              <a:t>оборот. В-третьих, с превращением интеллектуального капитала в </a:t>
            </a:r>
            <a:r>
              <a:rPr lang="ru-RU" dirty="0" err="1" smtClean="0"/>
              <a:t>стратегичеческий</a:t>
            </a:r>
            <a:r>
              <a:rPr lang="ru-RU" dirty="0" smtClean="0"/>
              <a:t> ресурс</a:t>
            </a:r>
            <a:endParaRPr lang="ru-RU" dirty="0"/>
          </a:p>
        </p:txBody>
      </p:sp>
    </p:spTree>
    <p:extLst>
      <p:ext uri="{BB962C8B-B14F-4D97-AF65-F5344CB8AC3E}">
        <p14:creationId xmlns:p14="http://schemas.microsoft.com/office/powerpoint/2010/main" val="3062031814"/>
      </p:ext>
    </p:extLst>
  </p:cSld>
  <p:clrMapOvr>
    <a:masterClrMapping/>
  </p:clrMapOvr>
  <p:transition>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11</a:t>
            </a:fld>
            <a:endParaRPr lang="ru-RU">
              <a:solidFill>
                <a:srgbClr val="000000"/>
              </a:solidFill>
            </a:endParaRPr>
          </a:p>
        </p:txBody>
      </p:sp>
      <p:sp>
        <p:nvSpPr>
          <p:cNvPr id="4" name="Прямоугольник 3"/>
          <p:cNvSpPr/>
          <p:nvPr/>
        </p:nvSpPr>
        <p:spPr>
          <a:xfrm>
            <a:off x="179512" y="2492896"/>
            <a:ext cx="8640960" cy="2308324"/>
          </a:xfrm>
          <a:prstGeom prst="rect">
            <a:avLst/>
          </a:prstGeom>
        </p:spPr>
        <p:txBody>
          <a:bodyPr wrap="square">
            <a:spAutoFit/>
          </a:bodyPr>
          <a:lstStyle/>
          <a:p>
            <a:r>
              <a:rPr lang="ru-RU" dirty="0"/>
              <a:t>Е</a:t>
            </a:r>
            <a:r>
              <a:rPr lang="ru-RU" dirty="0" smtClean="0"/>
              <a:t>сть </a:t>
            </a:r>
            <a:r>
              <a:rPr lang="ru-RU" dirty="0"/>
              <a:t>и глубинная первопричина, обусловливающая </a:t>
            </a:r>
            <a:r>
              <a:rPr lang="ru-RU" dirty="0" err="1"/>
              <a:t>интел</a:t>
            </a:r>
            <a:r>
              <a:rPr lang="ru-RU" dirty="0"/>
              <a:t>-</a:t>
            </a:r>
          </a:p>
          <a:p>
            <a:r>
              <a:rPr lang="ru-RU" dirty="0" err="1"/>
              <a:t>лектуализацию</a:t>
            </a:r>
            <a:r>
              <a:rPr lang="ru-RU" dirty="0"/>
              <a:t> техники. </a:t>
            </a:r>
            <a:r>
              <a:rPr lang="ru-RU" i="1" dirty="0"/>
              <a:t>Она кроется внутри человеческого существа и оп-</a:t>
            </a:r>
          </a:p>
          <a:p>
            <a:r>
              <a:rPr lang="ru-RU" i="1" dirty="0" err="1"/>
              <a:t>ределяется</a:t>
            </a:r>
            <a:r>
              <a:rPr lang="ru-RU" i="1" dirty="0"/>
              <a:t> </a:t>
            </a:r>
            <a:r>
              <a:rPr lang="ru-RU" i="1" dirty="0" err="1"/>
              <a:t>двуединством</a:t>
            </a:r>
            <a:r>
              <a:rPr lang="ru-RU" i="1" dirty="0"/>
              <a:t> его основных структур – </a:t>
            </a:r>
            <a:r>
              <a:rPr lang="ru-RU" b="1" i="1" dirty="0"/>
              <a:t>биологической </a:t>
            </a:r>
            <a:r>
              <a:rPr lang="ru-RU" i="1" dirty="0"/>
              <a:t>(</a:t>
            </a:r>
            <a:r>
              <a:rPr lang="ru-RU" i="1" dirty="0" err="1"/>
              <a:t>био</a:t>
            </a:r>
            <a:r>
              <a:rPr lang="ru-RU" i="1" dirty="0"/>
              <a:t>) и</a:t>
            </a:r>
          </a:p>
          <a:p>
            <a:r>
              <a:rPr lang="ru-RU" b="1" i="1" dirty="0"/>
              <a:t>интеллектуальной </a:t>
            </a:r>
            <a:r>
              <a:rPr lang="ru-RU" i="1" dirty="0"/>
              <a:t>(</a:t>
            </a:r>
            <a:r>
              <a:rPr lang="ru-RU" i="1" dirty="0" err="1"/>
              <a:t>ноо</a:t>
            </a:r>
            <a:r>
              <a:rPr lang="ru-RU" i="1" dirty="0"/>
              <a:t>), постепенным смещением: от доминирования в</a:t>
            </a:r>
          </a:p>
          <a:p>
            <a:r>
              <a:rPr lang="ru-RU" i="1" dirty="0"/>
              <a:t>эволюции одной из них, к преобладанию другой, а затем – историческим </a:t>
            </a:r>
            <a:r>
              <a:rPr lang="ru-RU" i="1" dirty="0" err="1"/>
              <a:t>пе</a:t>
            </a:r>
            <a:r>
              <a:rPr lang="ru-RU" i="1" dirty="0"/>
              <a:t>-</a:t>
            </a:r>
          </a:p>
          <a:p>
            <a:r>
              <a:rPr lang="ru-RU" i="1" dirty="0" err="1"/>
              <a:t>реходом</a:t>
            </a:r>
            <a:r>
              <a:rPr lang="ru-RU" i="1" dirty="0"/>
              <a:t> компонентов «</a:t>
            </a:r>
            <a:r>
              <a:rPr lang="ru-RU" i="1" dirty="0" err="1"/>
              <a:t>ноо</a:t>
            </a:r>
            <a:r>
              <a:rPr lang="ru-RU" i="1" dirty="0"/>
              <a:t>» на внешние, по отношению к человеку, </a:t>
            </a:r>
            <a:r>
              <a:rPr lang="ru-RU" i="1" dirty="0" err="1"/>
              <a:t>искусст</a:t>
            </a:r>
            <a:r>
              <a:rPr lang="ru-RU" i="1" dirty="0"/>
              <a:t>-</a:t>
            </a:r>
          </a:p>
          <a:p>
            <a:r>
              <a:rPr lang="ru-RU" i="1" dirty="0"/>
              <a:t>венные (</a:t>
            </a:r>
            <a:r>
              <a:rPr lang="ru-RU" i="1" dirty="0" err="1"/>
              <a:t>интерсубъективные</a:t>
            </a:r>
            <a:r>
              <a:rPr lang="ru-RU" i="1" dirty="0"/>
              <a:t>) носители </a:t>
            </a:r>
            <a:r>
              <a:rPr lang="ru-RU" dirty="0"/>
              <a:t>(рис. 7). Происходит закономерный</a:t>
            </a:r>
          </a:p>
          <a:p>
            <a:r>
              <a:rPr lang="ru-RU" dirty="0"/>
              <a:t>выход сознания за пределы биологического мозга. </a:t>
            </a:r>
          </a:p>
        </p:txBody>
      </p:sp>
    </p:spTree>
    <p:extLst>
      <p:ext uri="{BB962C8B-B14F-4D97-AF65-F5344CB8AC3E}">
        <p14:creationId xmlns:p14="http://schemas.microsoft.com/office/powerpoint/2010/main" val="3458982358"/>
      </p:ext>
    </p:extLst>
  </p:cSld>
  <p:clrMapOvr>
    <a:masterClrMapping/>
  </p:clrMapOvr>
  <p:transition>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12</a:t>
            </a:fld>
            <a:endParaRPr lang="ru-RU">
              <a:solidFill>
                <a:srgbClr val="000000"/>
              </a:solidFill>
            </a:endParaRPr>
          </a:p>
        </p:txBody>
      </p:sp>
      <p:sp>
        <p:nvSpPr>
          <p:cNvPr id="4" name="Прямоугольник 3"/>
          <p:cNvSpPr/>
          <p:nvPr/>
        </p:nvSpPr>
        <p:spPr>
          <a:xfrm>
            <a:off x="120891" y="1340768"/>
            <a:ext cx="8784976" cy="5632311"/>
          </a:xfrm>
          <a:prstGeom prst="rect">
            <a:avLst/>
          </a:prstGeom>
        </p:spPr>
        <p:txBody>
          <a:bodyPr wrap="square">
            <a:spAutoFit/>
          </a:bodyPr>
          <a:lstStyle/>
          <a:p>
            <a:r>
              <a:rPr lang="ru-RU" dirty="0"/>
              <a:t>Он вызван следующими об-</a:t>
            </a:r>
          </a:p>
          <a:p>
            <a:r>
              <a:rPr lang="ru-RU" dirty="0" err="1"/>
              <a:t>стоятельствами</a:t>
            </a:r>
            <a:r>
              <a:rPr lang="ru-RU" dirty="0"/>
              <a:t>.</a:t>
            </a:r>
          </a:p>
          <a:p>
            <a:r>
              <a:rPr lang="ru-RU" dirty="0"/>
              <a:t>1. Необходимостью освобождения человека от рутинной </a:t>
            </a:r>
            <a:r>
              <a:rPr lang="ru-RU" dirty="0" err="1"/>
              <a:t>интеллектуаль</a:t>
            </a:r>
            <a:r>
              <a:rPr lang="ru-RU" dirty="0"/>
              <a:t>-</a:t>
            </a:r>
          </a:p>
          <a:p>
            <a:r>
              <a:rPr lang="ru-RU" dirty="0"/>
              <a:t>ной деятельности, её передачей электронно-вычислительным машинам. И ши-</a:t>
            </a:r>
          </a:p>
          <a:p>
            <a:r>
              <a:rPr lang="ru-RU" dirty="0"/>
              <a:t>ре – переносом на технику основных функций </a:t>
            </a:r>
            <a:r>
              <a:rPr lang="ru-RU" dirty="0" err="1"/>
              <a:t>био</a:t>
            </a:r>
            <a:r>
              <a:rPr lang="ru-RU" dirty="0"/>
              <a:t>- и </a:t>
            </a:r>
            <a:r>
              <a:rPr lang="ru-RU" dirty="0" err="1"/>
              <a:t>нооструктур</a:t>
            </a:r>
            <a:r>
              <a:rPr lang="ru-RU" dirty="0"/>
              <a:t> для </a:t>
            </a:r>
            <a:r>
              <a:rPr lang="ru-RU" dirty="0" err="1"/>
              <a:t>обеспе</a:t>
            </a:r>
            <a:r>
              <a:rPr lang="ru-RU" dirty="0"/>
              <a:t>-</a:t>
            </a:r>
          </a:p>
          <a:p>
            <a:r>
              <a:rPr lang="ru-RU" dirty="0" err="1"/>
              <a:t>чения</a:t>
            </a:r>
            <a:r>
              <a:rPr lang="ru-RU" dirty="0"/>
              <a:t> комфортной жизни.</a:t>
            </a:r>
          </a:p>
          <a:p>
            <a:r>
              <a:rPr lang="ru-RU" dirty="0"/>
              <a:t>2. Расширением функциональности индивида, умощнением его умствен-</a:t>
            </a:r>
          </a:p>
          <a:p>
            <a:r>
              <a:rPr lang="ru-RU" dirty="0" err="1"/>
              <a:t>ных</a:t>
            </a:r>
            <a:r>
              <a:rPr lang="ru-RU" dirty="0"/>
              <a:t> способностей за счёт применения разнообразнейших интеллектуальных</a:t>
            </a:r>
          </a:p>
          <a:p>
            <a:r>
              <a:rPr lang="ru-RU" dirty="0"/>
              <a:t>приборов и оборудования.</a:t>
            </a:r>
          </a:p>
          <a:p>
            <a:r>
              <a:rPr lang="ru-RU" dirty="0"/>
              <a:t>3. Преодолением несовершенства человеческой памяти (хранение, </a:t>
            </a:r>
            <a:r>
              <a:rPr lang="ru-RU" dirty="0" err="1"/>
              <a:t>нако</a:t>
            </a:r>
            <a:r>
              <a:rPr lang="ru-RU" dirty="0"/>
              <a:t>-</a:t>
            </a:r>
          </a:p>
          <a:p>
            <a:r>
              <a:rPr lang="ru-RU" dirty="0" err="1"/>
              <a:t>пление</a:t>
            </a:r>
            <a:r>
              <a:rPr lang="ru-RU" dirty="0"/>
              <a:t> знаний), из-за которой происходят потери информации, ценной для</a:t>
            </a:r>
          </a:p>
          <a:p>
            <a:r>
              <a:rPr lang="ru-RU" dirty="0"/>
              <a:t>самой личности и социума в целом, приводя к торможению их развития. По-</a:t>
            </a:r>
          </a:p>
          <a:p>
            <a:r>
              <a:rPr lang="ru-RU" dirty="0"/>
              <a:t>этому возникает социальный запрос на универсальные носители информации</a:t>
            </a:r>
          </a:p>
          <a:p>
            <a:r>
              <a:rPr lang="ru-RU" dirty="0"/>
              <a:t>и способы быстрой её обработки, являющиеся доступными для использования</a:t>
            </a:r>
          </a:p>
          <a:p>
            <a:r>
              <a:rPr lang="ru-RU" dirty="0"/>
              <a:t>любым субъектом.</a:t>
            </a:r>
          </a:p>
          <a:p>
            <a:r>
              <a:rPr lang="ru-RU" dirty="0"/>
              <a:t>4. Необходимостью управления реальностью, её изменением, согласно</a:t>
            </a:r>
          </a:p>
          <a:p>
            <a:r>
              <a:rPr lang="ru-RU" dirty="0"/>
              <a:t>растущим запросам человека, не находящего их адекватного удовлетворения в</a:t>
            </a:r>
          </a:p>
          <a:p>
            <a:r>
              <a:rPr lang="ru-RU" dirty="0"/>
              <a:t>естественной среде. И поэтому конструирующего среду искусственную во </a:t>
            </a:r>
            <a:r>
              <a:rPr lang="ru-RU" dirty="0" err="1"/>
              <a:t>всёммногообразии</a:t>
            </a:r>
            <a:r>
              <a:rPr lang="ru-RU" dirty="0"/>
              <a:t> её проявлений – от разномасштабных артефактов до мощных</a:t>
            </a:r>
          </a:p>
          <a:p>
            <a:r>
              <a:rPr lang="ru-RU" dirty="0"/>
              <a:t>излучений искусственного характера</a:t>
            </a:r>
          </a:p>
        </p:txBody>
      </p:sp>
    </p:spTree>
    <p:extLst>
      <p:ext uri="{BB962C8B-B14F-4D97-AF65-F5344CB8AC3E}">
        <p14:creationId xmlns:p14="http://schemas.microsoft.com/office/powerpoint/2010/main" val="1926640926"/>
      </p:ext>
    </p:extLst>
  </p:cSld>
  <p:clrMapOvr>
    <a:masterClrMapping/>
  </p:clrMapOvr>
  <p:transition>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13</a:t>
            </a:fld>
            <a:endParaRPr lang="ru-RU">
              <a:solidFill>
                <a:srgbClr val="000000"/>
              </a:solidFill>
            </a:endParaRPr>
          </a:p>
        </p:txBody>
      </p:sp>
      <p:sp>
        <p:nvSpPr>
          <p:cNvPr id="4" name="Прямоугольник 3"/>
          <p:cNvSpPr/>
          <p:nvPr/>
        </p:nvSpPr>
        <p:spPr>
          <a:xfrm>
            <a:off x="107504" y="980728"/>
            <a:ext cx="8712968" cy="5355312"/>
          </a:xfrm>
          <a:prstGeom prst="rect">
            <a:avLst/>
          </a:prstGeom>
        </p:spPr>
        <p:txBody>
          <a:bodyPr wrap="square">
            <a:spAutoFit/>
          </a:bodyPr>
          <a:lstStyle/>
          <a:p>
            <a:r>
              <a:rPr lang="ru-RU" dirty="0"/>
              <a:t>Защитой от неблагоприятных факторов внешней среды (</a:t>
            </a:r>
            <a:r>
              <a:rPr lang="ru-RU" dirty="0" err="1"/>
              <a:t>климатиче</a:t>
            </a:r>
            <a:r>
              <a:rPr lang="ru-RU" dirty="0"/>
              <a:t>-</a:t>
            </a:r>
          </a:p>
          <a:p>
            <a:r>
              <a:rPr lang="ru-RU" dirty="0" err="1"/>
              <a:t>ских</a:t>
            </a:r>
            <a:r>
              <a:rPr lang="ru-RU" dirty="0"/>
              <a:t>, экологических, космических), сведением к минимуму их негативного</a:t>
            </a:r>
          </a:p>
          <a:p>
            <a:r>
              <a:rPr lang="ru-RU" dirty="0"/>
              <a:t>воздействия.</a:t>
            </a:r>
          </a:p>
          <a:p>
            <a:r>
              <a:rPr lang="ru-RU" dirty="0"/>
              <a:t>6. Сохранением самой техники от спонтанных и необдуманных действий</a:t>
            </a:r>
          </a:p>
          <a:p>
            <a:r>
              <a:rPr lang="ru-RU" dirty="0"/>
              <a:t>человека, приводящих порой к авариям и катастрофам с тяжёлыми </a:t>
            </a:r>
            <a:r>
              <a:rPr lang="ru-RU" dirty="0" err="1"/>
              <a:t>последст</a:t>
            </a:r>
            <a:r>
              <a:rPr lang="ru-RU" dirty="0"/>
              <a:t>-</a:t>
            </a:r>
          </a:p>
          <a:p>
            <a:r>
              <a:rPr lang="ru-RU" dirty="0" err="1"/>
              <a:t>виями</a:t>
            </a:r>
            <a:r>
              <a:rPr lang="ru-RU" dirty="0"/>
              <a:t> и гибелью людей.</a:t>
            </a:r>
          </a:p>
          <a:p>
            <a:r>
              <a:rPr lang="ru-RU" dirty="0"/>
              <a:t>7. Реализацией интегративных тенденций, захватывающих цивилизацию</a:t>
            </a:r>
          </a:p>
          <a:p>
            <a:r>
              <a:rPr lang="ru-RU" dirty="0"/>
              <a:t>и стягивающих воедино отдельные её элементы, что решается путём создания</a:t>
            </a:r>
          </a:p>
          <a:p>
            <a:r>
              <a:rPr lang="ru-RU" dirty="0"/>
              <a:t>разных видов транспортной (авто-, железнодорожной, водной, воздушной,</a:t>
            </a:r>
          </a:p>
          <a:p>
            <a:r>
              <a:rPr lang="ru-RU" dirty="0"/>
              <a:t>космической) техники и средств массовых коммуникаций (газеты, журналы,</a:t>
            </a:r>
          </a:p>
          <a:p>
            <a:r>
              <a:rPr lang="ru-RU" dirty="0"/>
              <a:t>телефон, радио, телевидение, интернет), позволяющих огромным массам </a:t>
            </a:r>
            <a:r>
              <a:rPr lang="ru-RU" dirty="0" err="1"/>
              <a:t>лю</a:t>
            </a:r>
            <a:r>
              <a:rPr lang="ru-RU" dirty="0"/>
              <a:t>-</a:t>
            </a:r>
          </a:p>
          <a:p>
            <a:r>
              <a:rPr lang="ru-RU" dirty="0" err="1"/>
              <a:t>дей</a:t>
            </a:r>
            <a:r>
              <a:rPr lang="ru-RU" dirty="0"/>
              <a:t> одновременно подключаться к тем или иным источникам информации</a:t>
            </a:r>
          </a:p>
          <a:p>
            <a:r>
              <a:rPr lang="ru-RU" dirty="0"/>
              <a:t>или банкам данных.</a:t>
            </a:r>
          </a:p>
          <a:p>
            <a:r>
              <a:rPr lang="ru-RU" dirty="0"/>
              <a:t>8. Контролем и управлением усложняющимся производством, где ан-</a:t>
            </a:r>
          </a:p>
          <a:p>
            <a:r>
              <a:rPr lang="ru-RU" dirty="0" err="1"/>
              <a:t>тропные</a:t>
            </a:r>
            <a:r>
              <a:rPr lang="ru-RU" dirty="0"/>
              <a:t> (физиологические, биологические) ограничения выступают сдержи-</a:t>
            </a:r>
          </a:p>
          <a:p>
            <a:r>
              <a:rPr lang="ru-RU" dirty="0" err="1"/>
              <a:t>вающим</a:t>
            </a:r>
            <a:r>
              <a:rPr lang="ru-RU" dirty="0"/>
              <a:t> фактором, например, при развитии </a:t>
            </a:r>
            <a:r>
              <a:rPr lang="ru-RU" dirty="0" err="1"/>
              <a:t>нанотехнологий</a:t>
            </a:r>
            <a:r>
              <a:rPr lang="ru-RU" dirty="0"/>
              <a:t>.</a:t>
            </a:r>
          </a:p>
          <a:p>
            <a:r>
              <a:rPr lang="ru-RU" dirty="0"/>
              <a:t>9. Экспансией в окружающее космическое пространство и его освоением</a:t>
            </a:r>
          </a:p>
          <a:p>
            <a:r>
              <a:rPr lang="ru-RU" dirty="0"/>
              <a:t>(автоматические межпланетные экспедиции, орбитальные станции, лунные</a:t>
            </a:r>
          </a:p>
          <a:p>
            <a:r>
              <a:rPr lang="ru-RU" dirty="0"/>
              <a:t>космодромы и проч.)</a:t>
            </a:r>
          </a:p>
        </p:txBody>
      </p:sp>
    </p:spTree>
    <p:extLst>
      <p:ext uri="{BB962C8B-B14F-4D97-AF65-F5344CB8AC3E}">
        <p14:creationId xmlns:p14="http://schemas.microsoft.com/office/powerpoint/2010/main" val="230853608"/>
      </p:ext>
    </p:extLst>
  </p:cSld>
  <p:clrMapOvr>
    <a:masterClrMapping/>
  </p:clrMapOvr>
  <p:transition>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14</a:t>
            </a:fld>
            <a:endParaRPr lang="ru-RU">
              <a:solidFill>
                <a:srgbClr val="000000"/>
              </a:solidFill>
            </a:endParaRPr>
          </a:p>
        </p:txBody>
      </p:sp>
      <p:sp>
        <p:nvSpPr>
          <p:cNvPr id="4" name="Прямоугольник 3"/>
          <p:cNvSpPr/>
          <p:nvPr/>
        </p:nvSpPr>
        <p:spPr>
          <a:xfrm>
            <a:off x="107504" y="2852936"/>
            <a:ext cx="8820472" cy="2031325"/>
          </a:xfrm>
          <a:prstGeom prst="rect">
            <a:avLst/>
          </a:prstGeom>
        </p:spPr>
        <p:txBody>
          <a:bodyPr wrap="square">
            <a:spAutoFit/>
          </a:bodyPr>
          <a:lstStyle/>
          <a:p>
            <a:r>
              <a:rPr lang="ru-RU" dirty="0"/>
              <a:t>Интеллектуализация </a:t>
            </a:r>
            <a:r>
              <a:rPr lang="ru-RU" dirty="0" err="1"/>
              <a:t>техногенеза</a:t>
            </a:r>
            <a:r>
              <a:rPr lang="ru-RU" dirty="0"/>
              <a:t> обеспечивает эволюционный прорыв в</a:t>
            </a:r>
          </a:p>
          <a:p>
            <a:r>
              <a:rPr lang="ru-RU" dirty="0"/>
              <a:t>будущее. Дальнейшая реализация данной тенденции неизбежно ведёт к </a:t>
            </a:r>
            <a:r>
              <a:rPr lang="ru-RU" dirty="0" err="1"/>
              <a:t>созда</a:t>
            </a:r>
            <a:r>
              <a:rPr lang="ru-RU" dirty="0"/>
              <a:t>-</a:t>
            </a:r>
          </a:p>
          <a:p>
            <a:r>
              <a:rPr lang="ru-RU" dirty="0" err="1"/>
              <a:t>нию</a:t>
            </a:r>
            <a:r>
              <a:rPr lang="ru-RU" dirty="0"/>
              <a:t> технической системы, потенциал которой будет сравним с возможностями</a:t>
            </a:r>
          </a:p>
          <a:p>
            <a:r>
              <a:rPr lang="ru-RU" dirty="0"/>
              <a:t>человеческого разума, а со временем значительно их превысит – возникнет</a:t>
            </a:r>
          </a:p>
          <a:p>
            <a:r>
              <a:rPr lang="ru-RU" i="1" dirty="0"/>
              <a:t>искусственный интеллект. </a:t>
            </a:r>
            <a:r>
              <a:rPr lang="ru-RU" dirty="0"/>
              <a:t>Качественная сущность «</a:t>
            </a:r>
            <a:r>
              <a:rPr lang="ru-RU" dirty="0" err="1"/>
              <a:t>ноо</a:t>
            </a:r>
            <a:r>
              <a:rPr lang="ru-RU" dirty="0"/>
              <a:t>», свойственная ранее</a:t>
            </a:r>
          </a:p>
          <a:p>
            <a:r>
              <a:rPr lang="ru-RU" dirty="0"/>
              <a:t>человеку, перейдёт на искусственные носители (вначале вещественные, а затем</a:t>
            </a:r>
          </a:p>
          <a:p>
            <a:r>
              <a:rPr lang="ru-RU" dirty="0"/>
              <a:t>полевые).</a:t>
            </a:r>
          </a:p>
        </p:txBody>
      </p:sp>
    </p:spTree>
    <p:extLst>
      <p:ext uri="{BB962C8B-B14F-4D97-AF65-F5344CB8AC3E}">
        <p14:creationId xmlns:p14="http://schemas.microsoft.com/office/powerpoint/2010/main" val="4200442254"/>
      </p:ext>
    </p:extLst>
  </p:cSld>
  <p:clrMapOvr>
    <a:masterClrMapping/>
  </p:clrMapOvr>
  <p:transition>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15</a:t>
            </a:fld>
            <a:endParaRPr lang="ru-RU">
              <a:solidFill>
                <a:srgbClr val="000000"/>
              </a:solidFill>
            </a:endParaRPr>
          </a:p>
        </p:txBody>
      </p:sp>
      <p:sp>
        <p:nvSpPr>
          <p:cNvPr id="4" name="Прямоугольник 3"/>
          <p:cNvSpPr/>
          <p:nvPr/>
        </p:nvSpPr>
        <p:spPr>
          <a:xfrm>
            <a:off x="251520" y="1859340"/>
            <a:ext cx="8568952" cy="1754326"/>
          </a:xfrm>
          <a:prstGeom prst="rect">
            <a:avLst/>
          </a:prstGeom>
        </p:spPr>
        <p:txBody>
          <a:bodyPr wrap="square">
            <a:spAutoFit/>
          </a:bodyPr>
          <a:lstStyle/>
          <a:p>
            <a:r>
              <a:rPr lang="ru-RU" dirty="0"/>
              <a:t>Таким образом, интеллектуализация </a:t>
            </a:r>
            <a:r>
              <a:rPr lang="ru-RU" dirty="0" err="1"/>
              <a:t>техногенеза</a:t>
            </a:r>
            <a:r>
              <a:rPr lang="ru-RU" dirty="0"/>
              <a:t> содержит в себе нечто</a:t>
            </a:r>
          </a:p>
          <a:p>
            <a:r>
              <a:rPr lang="ru-RU" dirty="0"/>
              <a:t>большее, чем нам кажется на первый взгляд, </a:t>
            </a:r>
            <a:r>
              <a:rPr lang="ru-RU" i="1" dirty="0"/>
              <a:t>она знаменует предстоящую</a:t>
            </a:r>
          </a:p>
          <a:p>
            <a:r>
              <a:rPr lang="ru-RU" i="1" dirty="0"/>
              <a:t>историческую эпоху, она есть вектор, направленный в иное будущее.</a:t>
            </a:r>
          </a:p>
          <a:p>
            <a:r>
              <a:rPr lang="ru-RU" dirty="0"/>
              <a:t>(Вспомним пророческие слова В. И. Вернадского: «Человек не есть венец </a:t>
            </a:r>
            <a:r>
              <a:rPr lang="ru-RU" dirty="0" err="1"/>
              <a:t>тво</a:t>
            </a:r>
            <a:r>
              <a:rPr lang="ru-RU" dirty="0"/>
              <a:t>-</a:t>
            </a:r>
          </a:p>
          <a:p>
            <a:r>
              <a:rPr lang="ru-RU" dirty="0"/>
              <a:t>рения, не завершение созидания, он – промежуточное звено в длинной цепи</a:t>
            </a:r>
          </a:p>
          <a:p>
            <a:r>
              <a:rPr lang="ru-RU" dirty="0"/>
              <a:t>существ, уходящей в будущее».)</a:t>
            </a:r>
          </a:p>
        </p:txBody>
      </p:sp>
    </p:spTree>
    <p:extLst>
      <p:ext uri="{BB962C8B-B14F-4D97-AF65-F5344CB8AC3E}">
        <p14:creationId xmlns:p14="http://schemas.microsoft.com/office/powerpoint/2010/main" val="4050726293"/>
      </p:ext>
    </p:extLst>
  </p:cSld>
  <p:clrMapOvr>
    <a:masterClrMapping/>
  </p:clrMapOvr>
  <p:transition>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p:txBody>
          <a:bodyPr/>
          <a:lstStyle/>
          <a:p>
            <a:r>
              <a:rPr lang="ru-RU" dirty="0"/>
              <a:t>Сегодня, в связи с короткими сроками выпуска продукции, мелкосерийным </a:t>
            </a:r>
            <a:r>
              <a:rPr lang="ru-RU" dirty="0" smtClean="0"/>
              <a:t>производством</a:t>
            </a:r>
            <a:r>
              <a:rPr lang="ru-RU" dirty="0"/>
              <a:t>, диверсификацией потребительских потребностей и </a:t>
            </a:r>
            <a:r>
              <a:rPr lang="ru-RU" b="1" dirty="0"/>
              <a:t>нерегулярными колебаниями спроса</a:t>
            </a:r>
            <a:r>
              <a:rPr lang="ru-RU" dirty="0"/>
              <a:t>, производственные компании пытаются добиться инноваций, таких как </a:t>
            </a:r>
            <a:r>
              <a:rPr lang="ru-RU" b="1" dirty="0"/>
              <a:t>гибкое и прогнозируемое производство</a:t>
            </a:r>
            <a:r>
              <a:rPr lang="ru-RU" dirty="0"/>
              <a:t>, в отличие от массового производства, которое является типичным способом производства</a:t>
            </a:r>
          </a:p>
        </p:txBody>
      </p:sp>
      <p:sp>
        <p:nvSpPr>
          <p:cNvPr id="4" name="Номер слайда 3"/>
          <p:cNvSpPr>
            <a:spLocks noGrp="1"/>
          </p:cNvSpPr>
          <p:nvPr>
            <p:ph type="sldNum" sz="quarter" idx="11"/>
          </p:nvPr>
        </p:nvSpPr>
        <p:spPr/>
        <p:txBody>
          <a:bodyPr/>
          <a:lstStyle/>
          <a:p>
            <a:pPr>
              <a:defRPr/>
            </a:pPr>
            <a:fld id="{14070D58-0736-47AA-8819-B100196998C5}" type="slidenum">
              <a:rPr lang="ru-RU" smtClean="0">
                <a:solidFill>
                  <a:srgbClr val="000000"/>
                </a:solidFill>
              </a:rPr>
              <a:pPr>
                <a:defRPr/>
              </a:pPr>
              <a:t>16</a:t>
            </a:fld>
            <a:endParaRPr lang="ru-RU">
              <a:solidFill>
                <a:srgbClr val="000000"/>
              </a:solidFill>
            </a:endParaRPr>
          </a:p>
        </p:txBody>
      </p:sp>
    </p:spTree>
    <p:extLst>
      <p:ext uri="{BB962C8B-B14F-4D97-AF65-F5344CB8AC3E}">
        <p14:creationId xmlns:p14="http://schemas.microsoft.com/office/powerpoint/2010/main" val="838840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p:txBody>
          <a:bodyPr/>
          <a:lstStyle/>
          <a:p>
            <a:r>
              <a:rPr lang="ru-RU" dirty="0"/>
              <a:t>С точки зрения технологий, поддерживающих производственные инновации, информационно-коммуникационные технологии (ИКТ), включая планирование ресурсов </a:t>
            </a:r>
            <a:r>
              <a:rPr lang="ru-RU" dirty="0" smtClean="0"/>
              <a:t>предприятия </a:t>
            </a:r>
            <a:r>
              <a:rPr lang="en-US" dirty="0" smtClean="0"/>
              <a:t>ERP</a:t>
            </a:r>
            <a:r>
              <a:rPr lang="ru-RU" dirty="0" smtClean="0"/>
              <a:t>, </a:t>
            </a:r>
            <a:r>
              <a:rPr lang="ru-RU" dirty="0"/>
              <a:t>системы управления производством (MES) и программируемые логические </a:t>
            </a:r>
            <a:r>
              <a:rPr lang="ru-RU" dirty="0" smtClean="0"/>
              <a:t>контроллеры</a:t>
            </a:r>
            <a:r>
              <a:rPr lang="en-US" dirty="0" smtClean="0"/>
              <a:t> </a:t>
            </a:r>
            <a:r>
              <a:rPr lang="ru-RU" dirty="0" smtClean="0"/>
              <a:t>ПЛК </a:t>
            </a:r>
            <a:r>
              <a:rPr lang="ru-RU" dirty="0"/>
              <a:t>автоматизированные заводы значительно повышают производительность. Однако они не в состоянии удовлетворить текущие производственные потребности, такие как сокращение сроков выполнения производственных заказов и производство небольших и индивидуальных продуктов</a:t>
            </a:r>
          </a:p>
        </p:txBody>
      </p:sp>
      <p:sp>
        <p:nvSpPr>
          <p:cNvPr id="4" name="Номер слайда 3"/>
          <p:cNvSpPr>
            <a:spLocks noGrp="1"/>
          </p:cNvSpPr>
          <p:nvPr>
            <p:ph type="sldNum" sz="quarter" idx="11"/>
          </p:nvPr>
        </p:nvSpPr>
        <p:spPr/>
        <p:txBody>
          <a:bodyPr/>
          <a:lstStyle/>
          <a:p>
            <a:pPr>
              <a:defRPr/>
            </a:pPr>
            <a:fld id="{14070D58-0736-47AA-8819-B100196998C5}" type="slidenum">
              <a:rPr lang="ru-RU" smtClean="0">
                <a:solidFill>
                  <a:srgbClr val="000000"/>
                </a:solidFill>
              </a:rPr>
              <a:pPr>
                <a:defRPr/>
              </a:pPr>
              <a:t>17</a:t>
            </a:fld>
            <a:endParaRPr lang="ru-RU">
              <a:solidFill>
                <a:srgbClr val="000000"/>
              </a:solidFill>
            </a:endParaRPr>
          </a:p>
        </p:txBody>
      </p:sp>
    </p:spTree>
    <p:extLst>
      <p:ext uri="{BB962C8B-B14F-4D97-AF65-F5344CB8AC3E}">
        <p14:creationId xmlns:p14="http://schemas.microsoft.com/office/powerpoint/2010/main" val="1420409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1.bp.blogspot.com/-vOyeLbn2lzo/WL2SX9ayvUI/AAAAAAAAGEc/zGb2CCxJpbckVsotBrfloip8p5CP_tk6ACLcB/s1600/CP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65523"/>
            <a:ext cx="8964488" cy="6768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005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14070D58-0736-47AA-8819-B100196998C5}" type="slidenum">
              <a:rPr lang="ru-RU" smtClean="0">
                <a:solidFill>
                  <a:srgbClr val="000000"/>
                </a:solidFill>
              </a:rPr>
              <a:pPr>
                <a:defRPr/>
              </a:pPr>
              <a:t>19</a:t>
            </a:fld>
            <a:endParaRPr lang="ru-RU">
              <a:solidFill>
                <a:srgbClr val="000000"/>
              </a:solidFill>
            </a:endParaRPr>
          </a:p>
        </p:txBody>
      </p:sp>
      <p:sp>
        <p:nvSpPr>
          <p:cNvPr id="2" name="Прямоугольник 1"/>
          <p:cNvSpPr/>
          <p:nvPr/>
        </p:nvSpPr>
        <p:spPr>
          <a:xfrm>
            <a:off x="395536" y="1124744"/>
            <a:ext cx="7488832" cy="4893647"/>
          </a:xfrm>
          <a:prstGeom prst="rect">
            <a:avLst/>
          </a:prstGeom>
        </p:spPr>
        <p:txBody>
          <a:bodyPr wrap="square">
            <a:spAutoFit/>
          </a:bodyPr>
          <a:lstStyle/>
          <a:p>
            <a:r>
              <a:rPr lang="ru-RU" sz="2400" dirty="0"/>
              <a:t>Национальный институт стандартов и технологий США (</a:t>
            </a:r>
            <a:r>
              <a:rPr lang="ru-RU" sz="2400" i="1" dirty="0"/>
              <a:t>NIST</a:t>
            </a:r>
            <a:r>
              <a:rPr lang="ru-RU" sz="2400" dirty="0"/>
              <a:t>),  определяет </a:t>
            </a:r>
            <a:r>
              <a:rPr lang="ru-RU" sz="2400" dirty="0" err="1"/>
              <a:t>киберфизические</a:t>
            </a:r>
            <a:r>
              <a:rPr lang="ru-RU" sz="2400" dirty="0"/>
              <a:t> системы (</a:t>
            </a:r>
            <a:r>
              <a:rPr lang="ru-RU" sz="2400" dirty="0" err="1"/>
              <a:t>Cyber-Physical</a:t>
            </a:r>
            <a:r>
              <a:rPr lang="ru-RU" sz="2400" dirty="0"/>
              <a:t> </a:t>
            </a:r>
            <a:r>
              <a:rPr lang="ru-RU" sz="2400" dirty="0" err="1"/>
              <a:t>Systems</a:t>
            </a:r>
            <a:r>
              <a:rPr lang="ru-RU" sz="2400" dirty="0"/>
              <a:t>, </a:t>
            </a:r>
            <a:r>
              <a:rPr lang="ru-RU" sz="2400" i="1" dirty="0"/>
              <a:t>CPS</a:t>
            </a:r>
            <a:r>
              <a:rPr lang="ru-RU" sz="2400" dirty="0"/>
              <a:t>) как совокупность цифровых, аналоговых, физических и человеческих компонентов, функционирующих посредством интегрированной физической технологии и </a:t>
            </a:r>
            <a:r>
              <a:rPr lang="ru-RU" sz="2400" dirty="0" smtClean="0"/>
              <a:t>логики</a:t>
            </a:r>
          </a:p>
          <a:p>
            <a:endParaRPr lang="ru-RU" sz="2400" dirty="0"/>
          </a:p>
          <a:p>
            <a:r>
              <a:rPr lang="ru-RU" sz="2400" dirty="0"/>
              <a:t>Термин CPS предложен для обозначения </a:t>
            </a:r>
            <a:r>
              <a:rPr lang="ru-RU" sz="2400" dirty="0" smtClean="0"/>
              <a:t>автоматизированных комплексов</a:t>
            </a:r>
            <a:r>
              <a:rPr lang="ru-RU" sz="2400" dirty="0"/>
              <a:t>, состоящих из различных природных объектов, искусственных систем и управляющих контроллеров, объединяемых </a:t>
            </a:r>
            <a:r>
              <a:rPr lang="ru-RU" sz="2400" dirty="0" smtClean="0"/>
              <a:t>сетью в </a:t>
            </a:r>
            <a:r>
              <a:rPr lang="ru-RU" sz="2400" dirty="0"/>
              <a:t>единое целое.</a:t>
            </a:r>
          </a:p>
          <a:p>
            <a:endParaRPr lang="ru-RU" sz="2400" dirty="0"/>
          </a:p>
        </p:txBody>
      </p:sp>
      <p:sp>
        <p:nvSpPr>
          <p:cNvPr id="3" name="Прямоугольник 2"/>
          <p:cNvSpPr/>
          <p:nvPr/>
        </p:nvSpPr>
        <p:spPr>
          <a:xfrm>
            <a:off x="1475656" y="116632"/>
            <a:ext cx="6192688" cy="369332"/>
          </a:xfrm>
          <a:prstGeom prst="rect">
            <a:avLst/>
          </a:prstGeom>
        </p:spPr>
        <p:txBody>
          <a:bodyPr wrap="square">
            <a:spAutoFit/>
          </a:bodyPr>
          <a:lstStyle/>
          <a:p>
            <a:r>
              <a:rPr lang="ru-RU" dirty="0"/>
              <a:t>Национальный институт стандартов и технологий США </a:t>
            </a:r>
          </a:p>
        </p:txBody>
      </p:sp>
    </p:spTree>
    <p:extLst>
      <p:ext uri="{BB962C8B-B14F-4D97-AF65-F5344CB8AC3E}">
        <p14:creationId xmlns:p14="http://schemas.microsoft.com/office/powerpoint/2010/main" val="1447049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19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783424"/>
            <a:ext cx="8229600" cy="4159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0413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755576" y="5357813"/>
            <a:ext cx="7772400" cy="1500187"/>
          </a:xfrm>
        </p:spPr>
        <p:txBody>
          <a:bodyPr/>
          <a:lstStyle/>
          <a:p>
            <a:r>
              <a:rPr lang="ru-RU" dirty="0" smtClean="0"/>
              <a:t>Для строительства умных фабрик требуются самые разные технологии. Среди этих технологий </a:t>
            </a:r>
            <a:r>
              <a:rPr lang="ru-RU" dirty="0" err="1" smtClean="0"/>
              <a:t>киберфизическая</a:t>
            </a:r>
            <a:r>
              <a:rPr lang="ru-RU" dirty="0" smtClean="0"/>
              <a:t> система (CPS) является чрезвычайно перспективной технологией </a:t>
            </a:r>
            <a:r>
              <a:rPr lang="ru-RU" dirty="0" err="1" smtClean="0"/>
              <a:t>Industrie</a:t>
            </a:r>
            <a:r>
              <a:rPr lang="ru-RU" dirty="0" smtClean="0"/>
              <a:t> 4.0 и важнейшим компонентом смарт-фабрики. В частности, CPS состоит из сотрудничающих вычислительных объектов, которые связывают </a:t>
            </a:r>
            <a:r>
              <a:rPr lang="ru-RU" b="1" dirty="0" smtClean="0"/>
              <a:t>кибернетический мир с окружающей физической средой </a:t>
            </a:r>
            <a:r>
              <a:rPr lang="ru-RU" dirty="0" smtClean="0"/>
              <a:t>или процессами посредством доступа к данным в интернет-среде. CPS включает в себя встроенные системы (такие как оборудование, здания, транспортные средства и медицинские устройства), интернет-сервисы, логистические, координационные и управленческие процессы. Концепция </a:t>
            </a:r>
            <a:r>
              <a:rPr lang="ru-RU" dirty="0" err="1" smtClean="0"/>
              <a:t>киберфизической</a:t>
            </a:r>
            <a:r>
              <a:rPr lang="ru-RU" dirty="0" smtClean="0"/>
              <a:t> производственной системы (CPS)-это ориентированная на производство версия CPS, которая объединяет компьютерную науку (CS), ИКТ и технологию производства науки. Внедрение </a:t>
            </a:r>
            <a:r>
              <a:rPr lang="ru-RU" dirty="0"/>
              <a:t>CPS</a:t>
            </a:r>
            <a:r>
              <a:rPr lang="ru-RU" dirty="0" smtClean="0"/>
              <a:t> позволяет построить интеллектуальные фабрики, которые помогают в различных процессах принятия решений, прогнозируя будущее на основе прошлых и настоящих ситуаций.</a:t>
            </a:r>
          </a:p>
          <a:p>
            <a:endParaRPr lang="ru-RU" dirty="0"/>
          </a:p>
        </p:txBody>
      </p:sp>
      <p:sp>
        <p:nvSpPr>
          <p:cNvPr id="4" name="Номер слайда 3"/>
          <p:cNvSpPr>
            <a:spLocks noGrp="1"/>
          </p:cNvSpPr>
          <p:nvPr>
            <p:ph type="sldNum" sz="quarter" idx="11"/>
          </p:nvPr>
        </p:nvSpPr>
        <p:spPr/>
        <p:txBody>
          <a:bodyPr/>
          <a:lstStyle/>
          <a:p>
            <a:pPr>
              <a:defRPr/>
            </a:pPr>
            <a:fld id="{14070D58-0736-47AA-8819-B100196998C5}" type="slidenum">
              <a:rPr lang="ru-RU" smtClean="0">
                <a:solidFill>
                  <a:srgbClr val="000000"/>
                </a:solidFill>
              </a:rPr>
              <a:pPr>
                <a:defRPr/>
              </a:pPr>
              <a:t>21</a:t>
            </a:fld>
            <a:endParaRPr lang="ru-RU">
              <a:solidFill>
                <a:srgbClr val="000000"/>
              </a:solidFill>
            </a:endParaRPr>
          </a:p>
        </p:txBody>
      </p:sp>
    </p:spTree>
    <p:extLst>
      <p:ext uri="{BB962C8B-B14F-4D97-AF65-F5344CB8AC3E}">
        <p14:creationId xmlns:p14="http://schemas.microsoft.com/office/powerpoint/2010/main" val="1705587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0238" y="971550"/>
            <a:ext cx="5343525" cy="491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7400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23</a:t>
            </a:fld>
            <a:endParaRPr lang="ru-RU"/>
          </a:p>
        </p:txBody>
      </p:sp>
      <p:sp>
        <p:nvSpPr>
          <p:cNvPr id="3" name="Прямоугольник 2"/>
          <p:cNvSpPr/>
          <p:nvPr/>
        </p:nvSpPr>
        <p:spPr>
          <a:xfrm>
            <a:off x="251520" y="1556792"/>
            <a:ext cx="8496944" cy="4524315"/>
          </a:xfrm>
          <a:prstGeom prst="rect">
            <a:avLst/>
          </a:prstGeom>
        </p:spPr>
        <p:txBody>
          <a:bodyPr wrap="square">
            <a:spAutoFit/>
          </a:bodyPr>
          <a:lstStyle/>
          <a:p>
            <a:r>
              <a:rPr lang="ru-RU" dirty="0"/>
              <a:t>Наряду с CPPS, несколько основных технологий, необходимых для построения умной фабрики, - это </a:t>
            </a:r>
            <a:r>
              <a:rPr lang="ru-RU" dirty="0" err="1"/>
              <a:t>IoT</a:t>
            </a:r>
            <a:r>
              <a:rPr lang="ru-RU" dirty="0"/>
              <a:t>, </a:t>
            </a:r>
            <a:r>
              <a:rPr lang="ru-RU" dirty="0" err="1"/>
              <a:t>big</a:t>
            </a:r>
            <a:r>
              <a:rPr lang="ru-RU" dirty="0"/>
              <a:t> </a:t>
            </a:r>
            <a:r>
              <a:rPr lang="ru-RU" dirty="0" err="1"/>
              <a:t>data</a:t>
            </a:r>
            <a:r>
              <a:rPr lang="ru-RU" dirty="0"/>
              <a:t> и AI. </a:t>
            </a:r>
            <a:r>
              <a:rPr lang="ru-RU" dirty="0" err="1"/>
              <a:t>IoT</a:t>
            </a:r>
            <a:r>
              <a:rPr lang="ru-RU" dirty="0"/>
              <a:t> </a:t>
            </a:r>
            <a:r>
              <a:rPr lang="ru-RU" dirty="0" smtClean="0"/>
              <a:t>– это прежде всего  </a:t>
            </a:r>
            <a:r>
              <a:rPr lang="ru-RU" dirty="0"/>
              <a:t>беспроводная коммуникационная способность, интегрированная с датчиками и вычислениями , которая позволяет собирать данные, связанные с однозначно идентифицируемыми объектами через </a:t>
            </a:r>
            <a:r>
              <a:rPr lang="ru-RU" dirty="0" smtClean="0"/>
              <a:t>Интернет. </a:t>
            </a:r>
            <a:r>
              <a:rPr lang="ru-RU" dirty="0"/>
              <a:t>Предыдущие исследования показали, что общие компоненты CPS или CPPS включают в себя физико-механические системы, такие как заводы, машины и продукты, датчики и операционные системы, электронное оборудование, программное обеспечение и цифровые близнецы, соединяющие реальный и виртуальный </a:t>
            </a:r>
            <a:r>
              <a:rPr lang="ru-RU" dirty="0" smtClean="0"/>
              <a:t>миры.</a:t>
            </a:r>
            <a:r>
              <a:rPr lang="ru-RU" dirty="0"/>
              <a:t> </a:t>
            </a:r>
            <a:endParaRPr lang="ru-RU" dirty="0" smtClean="0"/>
          </a:p>
          <a:p>
            <a:r>
              <a:rPr lang="ru-RU" dirty="0" smtClean="0"/>
              <a:t>Большие </a:t>
            </a:r>
            <a:r>
              <a:rPr lang="ru-RU" dirty="0"/>
              <a:t>данные относятся к новой вычислительной парадигме, которая позволяет собирать, обрабатывать и анализировать быстрые, разнообразные и массивные объемы данных. Огромные объемы структурированных и неструктурированных данных, относящихся к физическим системам заводов, обрабатываются/хранятся </a:t>
            </a:r>
            <a:r>
              <a:rPr lang="ru-RU" dirty="0" smtClean="0"/>
              <a:t>в среде </a:t>
            </a:r>
            <a:r>
              <a:rPr lang="ru-RU" dirty="0" err="1" smtClean="0"/>
              <a:t>IoT</a:t>
            </a:r>
            <a:r>
              <a:rPr lang="ru-RU" dirty="0"/>
              <a:t>, </a:t>
            </a:r>
            <a:r>
              <a:rPr lang="ru-RU" dirty="0" smtClean="0"/>
              <a:t>и </a:t>
            </a:r>
            <a:r>
              <a:rPr lang="ru-RU" dirty="0"/>
              <a:t>с </a:t>
            </a:r>
            <a:r>
              <a:rPr lang="ru-RU" dirty="0" smtClean="0"/>
              <a:t>использованием поддержки </a:t>
            </a:r>
            <a:r>
              <a:rPr lang="ru-RU" dirty="0"/>
              <a:t>параллельной обработки для существующих алгоритмов ИИ  </a:t>
            </a:r>
            <a:r>
              <a:rPr lang="ru-RU" dirty="0" smtClean="0"/>
              <a:t>быстрых </a:t>
            </a:r>
            <a:r>
              <a:rPr lang="ru-RU" dirty="0"/>
              <a:t>и </a:t>
            </a:r>
            <a:r>
              <a:rPr lang="ru-RU" dirty="0" smtClean="0"/>
              <a:t>точных алгоритмов прогнозирования </a:t>
            </a:r>
            <a:r>
              <a:rPr lang="ru-RU" dirty="0"/>
              <a:t>качества и </a:t>
            </a:r>
            <a:r>
              <a:rPr lang="ru-RU" dirty="0" smtClean="0"/>
              <a:t>производительности.</a:t>
            </a:r>
            <a:endParaRPr lang="ru-RU" dirty="0"/>
          </a:p>
        </p:txBody>
      </p:sp>
    </p:spTree>
    <p:extLst>
      <p:ext uri="{BB962C8B-B14F-4D97-AF65-F5344CB8AC3E}">
        <p14:creationId xmlns:p14="http://schemas.microsoft.com/office/powerpoint/2010/main" val="184425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31840" y="620688"/>
            <a:ext cx="5112568" cy="235496"/>
          </a:xfrm>
        </p:spPr>
        <p:txBody>
          <a:bodyPr/>
          <a:lstStyle/>
          <a:p>
            <a:r>
              <a:rPr lang="ru-RU" sz="2400" dirty="0" smtClean="0">
                <a:solidFill>
                  <a:srgbClr val="FF0000"/>
                </a:solidFill>
              </a:rPr>
              <a:t>Отличительные особенности КФС</a:t>
            </a:r>
            <a:endParaRPr lang="ru-RU" sz="2400" dirty="0">
              <a:solidFill>
                <a:srgbClr val="FF0000"/>
              </a:solidFill>
            </a:endParaRPr>
          </a:p>
        </p:txBody>
      </p:sp>
      <p:sp>
        <p:nvSpPr>
          <p:cNvPr id="3" name="Объект 2"/>
          <p:cNvSpPr>
            <a:spLocks noGrp="1"/>
          </p:cNvSpPr>
          <p:nvPr>
            <p:ph idx="1"/>
          </p:nvPr>
        </p:nvSpPr>
        <p:spPr>
          <a:xfrm>
            <a:off x="179512" y="1052736"/>
            <a:ext cx="8229600" cy="4525963"/>
          </a:xfrm>
        </p:spPr>
        <p:txBody>
          <a:bodyPr>
            <a:noAutofit/>
          </a:bodyPr>
          <a:lstStyle/>
          <a:p>
            <a:r>
              <a:rPr lang="ru-RU" sz="1200" dirty="0"/>
              <a:t>1. </a:t>
            </a:r>
            <a:r>
              <a:rPr lang="ru-RU" sz="1200" b="1" dirty="0"/>
              <a:t>Ориентация на услуги </a:t>
            </a:r>
            <a:r>
              <a:rPr lang="ru-RU" sz="1200" dirty="0"/>
              <a:t>- CPPS предлагает услуги через </a:t>
            </a:r>
            <a:r>
              <a:rPr lang="ru-RU" sz="1200" dirty="0" smtClean="0"/>
              <a:t>Интернет.</a:t>
            </a:r>
            <a:r>
              <a:rPr lang="en-US" sz="1200" dirty="0" smtClean="0"/>
              <a:t> </a:t>
            </a:r>
            <a:r>
              <a:rPr lang="ru-RU" sz="1200" dirty="0" smtClean="0"/>
              <a:t>на </a:t>
            </a:r>
            <a:r>
              <a:rPr lang="ru-RU" sz="1200" dirty="0"/>
              <a:t>основе </a:t>
            </a:r>
            <a:r>
              <a:rPr lang="ru-RU" sz="1200" dirty="0" err="1"/>
              <a:t>сервисно</a:t>
            </a:r>
            <a:r>
              <a:rPr lang="ru-RU" sz="1200" dirty="0"/>
              <a:t>-ориентированной эталонной архитектуры.</a:t>
            </a:r>
          </a:p>
          <a:p>
            <a:r>
              <a:rPr lang="ru-RU" sz="1200" dirty="0"/>
              <a:t>2. </a:t>
            </a:r>
            <a:r>
              <a:rPr lang="ru-RU" sz="1200" b="1" dirty="0"/>
              <a:t>Интеллектуальная </a:t>
            </a:r>
            <a:r>
              <a:rPr lang="ru-RU" sz="1200" b="1" dirty="0" smtClean="0"/>
              <a:t>самоорганизация- </a:t>
            </a:r>
            <a:r>
              <a:rPr lang="ru-RU" sz="1200" dirty="0" smtClean="0"/>
              <a:t>CPPS обеспечивает</a:t>
            </a:r>
            <a:r>
              <a:rPr lang="en-US" sz="1200" dirty="0" smtClean="0"/>
              <a:t> </a:t>
            </a:r>
            <a:r>
              <a:rPr lang="ru-RU" sz="1200" dirty="0" smtClean="0"/>
              <a:t>Способность принимать </a:t>
            </a:r>
            <a:r>
              <a:rPr lang="ru-RU" sz="1200" dirty="0"/>
              <a:t>решения </a:t>
            </a:r>
            <a:r>
              <a:rPr lang="ru-RU" sz="1200" dirty="0" smtClean="0"/>
              <a:t>самостоятельно</a:t>
            </a:r>
            <a:r>
              <a:rPr lang="en-US" sz="1200" dirty="0" smtClean="0"/>
              <a:t> </a:t>
            </a:r>
            <a:r>
              <a:rPr lang="ru-RU" sz="1200" dirty="0" smtClean="0"/>
              <a:t>(Децентрализация</a:t>
            </a:r>
            <a:r>
              <a:rPr lang="ru-RU" sz="1200" dirty="0"/>
              <a:t>).</a:t>
            </a:r>
          </a:p>
          <a:p>
            <a:r>
              <a:rPr lang="ru-RU" sz="1200" dirty="0"/>
              <a:t>3. Способность CPS, людей и CPPS соединяться </a:t>
            </a:r>
            <a:r>
              <a:rPr lang="ru-RU" sz="1200" dirty="0" smtClean="0"/>
              <a:t>и</a:t>
            </a:r>
            <a:r>
              <a:rPr lang="en-US" sz="1200" dirty="0" smtClean="0"/>
              <a:t> </a:t>
            </a:r>
            <a:r>
              <a:rPr lang="ru-RU" sz="1200" dirty="0" smtClean="0"/>
              <a:t>общаться </a:t>
            </a:r>
            <a:r>
              <a:rPr lang="ru-RU" sz="1200" dirty="0"/>
              <a:t>друг с другом (совместимость).</a:t>
            </a:r>
          </a:p>
          <a:p>
            <a:r>
              <a:rPr lang="ru-RU" sz="1200" dirty="0"/>
              <a:t>4. Сбор информации и представление для человека </a:t>
            </a:r>
            <a:r>
              <a:rPr lang="ru-RU" sz="1200" dirty="0" smtClean="0"/>
              <a:t>в</a:t>
            </a:r>
            <a:r>
              <a:rPr lang="en-US" sz="1200" dirty="0" smtClean="0"/>
              <a:t> </a:t>
            </a:r>
            <a:r>
              <a:rPr lang="ru-RU" sz="1200" dirty="0" smtClean="0"/>
              <a:t>цикл </a:t>
            </a:r>
            <a:r>
              <a:rPr lang="ru-RU" sz="1200" dirty="0"/>
              <a:t>при проектировании и обслуживании АПС (</a:t>
            </a:r>
            <a:r>
              <a:rPr lang="ru-RU" sz="1200" dirty="0" smtClean="0"/>
              <a:t>авто</a:t>
            </a:r>
            <a:r>
              <a:rPr lang="en-US" sz="1200" dirty="0" smtClean="0"/>
              <a:t> </a:t>
            </a:r>
            <a:r>
              <a:rPr lang="ru-RU" sz="1200" dirty="0" smtClean="0"/>
              <a:t>сопряженные </a:t>
            </a:r>
            <a:r>
              <a:rPr lang="ru-RU" sz="1200" dirty="0"/>
              <a:t>производственные системы)</a:t>
            </a:r>
          </a:p>
          <a:p>
            <a:r>
              <a:rPr lang="ru-RU" sz="1200" dirty="0"/>
              <a:t>5. Виртуальные копии CPPS на разных уровнях детализации, например, </a:t>
            </a:r>
            <a:r>
              <a:rPr lang="ru-RU" sz="1200" dirty="0" smtClean="0"/>
              <a:t>от</a:t>
            </a:r>
            <a:r>
              <a:rPr lang="en-US" sz="1200" dirty="0" smtClean="0"/>
              <a:t> </a:t>
            </a:r>
            <a:r>
              <a:rPr lang="ru-RU" sz="1200" dirty="0" smtClean="0"/>
              <a:t>датчики </a:t>
            </a:r>
            <a:r>
              <a:rPr lang="ru-RU" sz="1200" dirty="0"/>
              <a:t>и исполнительные механизмы для всего CPPS (виртуализация).</a:t>
            </a:r>
          </a:p>
          <a:p>
            <a:r>
              <a:rPr lang="ru-RU" sz="1200" dirty="0"/>
              <a:t>6. Соответствующая технологическая и техническая информация для анализа </a:t>
            </a:r>
            <a:r>
              <a:rPr lang="ru-RU" sz="1200" dirty="0" smtClean="0"/>
              <a:t>данных</a:t>
            </a:r>
            <a:r>
              <a:rPr lang="en-US" sz="1200" dirty="0" smtClean="0"/>
              <a:t> </a:t>
            </a:r>
            <a:r>
              <a:rPr lang="ru-RU" sz="1200" dirty="0" smtClean="0"/>
              <a:t>(возможность </a:t>
            </a:r>
            <a:r>
              <a:rPr lang="ru-RU" sz="1200" dirty="0"/>
              <a:t>в реальном времени).</a:t>
            </a:r>
          </a:p>
          <a:p>
            <a:r>
              <a:rPr lang="ru-RU" sz="1200" dirty="0"/>
              <a:t>7. </a:t>
            </a:r>
            <a:r>
              <a:rPr lang="ru-RU" sz="1200" dirty="0" smtClean="0"/>
              <a:t>Способность</a:t>
            </a:r>
            <a:r>
              <a:rPr lang="en-US" sz="1200" dirty="0" smtClean="0"/>
              <a:t> </a:t>
            </a:r>
            <a:r>
              <a:rPr lang="ru-RU" sz="1200" dirty="0" smtClean="0"/>
              <a:t>гибкая </a:t>
            </a:r>
            <a:r>
              <a:rPr lang="ru-RU" sz="1200" dirty="0"/>
              <a:t>адаптация к изменяющимся требованиям </a:t>
            </a:r>
            <a:r>
              <a:rPr lang="ru-RU" sz="1200" dirty="0" smtClean="0"/>
              <a:t>путем</a:t>
            </a:r>
            <a:r>
              <a:rPr lang="en-US" sz="1200" dirty="0" smtClean="0"/>
              <a:t> </a:t>
            </a:r>
            <a:r>
              <a:rPr lang="ru-RU" sz="1200" dirty="0" smtClean="0"/>
              <a:t>замена </a:t>
            </a:r>
            <a:r>
              <a:rPr lang="ru-RU" sz="1200" dirty="0"/>
              <a:t>или расширение отдельных модулей (</a:t>
            </a:r>
            <a:r>
              <a:rPr lang="ru-RU" sz="1200" dirty="0" smtClean="0"/>
              <a:t>междисциплинарный</a:t>
            </a:r>
            <a:r>
              <a:rPr lang="en-US" sz="1200" dirty="0" smtClean="0"/>
              <a:t> </a:t>
            </a:r>
            <a:r>
              <a:rPr lang="ru-RU" sz="1200" dirty="0" smtClean="0"/>
              <a:t>модульность</a:t>
            </a:r>
            <a:r>
              <a:rPr lang="ru-RU" sz="1200" dirty="0"/>
              <a:t>).</a:t>
            </a:r>
          </a:p>
          <a:p>
            <a:r>
              <a:rPr lang="ru-RU" sz="1200" dirty="0"/>
              <a:t>8. Алгоритмы и технологии больших данных, предоставляемые в режиме реального времени</a:t>
            </a:r>
            <a:r>
              <a:rPr lang="ru-RU" sz="1200" dirty="0" smtClean="0"/>
              <a:t>.</a:t>
            </a:r>
            <a:r>
              <a:rPr lang="en-US" sz="1200" dirty="0" smtClean="0"/>
              <a:t> </a:t>
            </a:r>
            <a:r>
              <a:rPr lang="ru-RU" sz="1200" dirty="0" smtClean="0"/>
              <a:t>(</a:t>
            </a:r>
            <a:r>
              <a:rPr lang="ru-RU" sz="1200" dirty="0"/>
              <a:t>возможность в реальном времени).</a:t>
            </a:r>
          </a:p>
          <a:p>
            <a:r>
              <a:rPr lang="ru-RU" sz="1200" dirty="0"/>
              <a:t>9. Оптимизация производственного процесса на основе </a:t>
            </a:r>
            <a:r>
              <a:rPr lang="ru-RU" sz="1200" dirty="0" smtClean="0"/>
              <a:t>этих</a:t>
            </a:r>
            <a:r>
              <a:rPr lang="en-US" sz="1200" dirty="0" smtClean="0"/>
              <a:t> </a:t>
            </a:r>
            <a:r>
              <a:rPr lang="ru-RU" sz="1200" dirty="0" smtClean="0"/>
              <a:t>алгоритмы </a:t>
            </a:r>
            <a:r>
              <a:rPr lang="ru-RU" sz="1200" dirty="0"/>
              <a:t>и данные для повышения общей эффективности </a:t>
            </a:r>
            <a:r>
              <a:rPr lang="ru-RU" sz="1200" dirty="0" smtClean="0"/>
              <a:t>оборудования</a:t>
            </a:r>
            <a:r>
              <a:rPr lang="en-US" sz="1200" dirty="0" smtClean="0"/>
              <a:t> </a:t>
            </a:r>
            <a:r>
              <a:rPr lang="ru-RU" sz="1200" dirty="0" err="1" smtClean="0"/>
              <a:t>Несс</a:t>
            </a:r>
            <a:r>
              <a:rPr lang="ru-RU" sz="1200" dirty="0" smtClean="0"/>
              <a:t> </a:t>
            </a:r>
            <a:r>
              <a:rPr lang="ru-RU" sz="1200" dirty="0"/>
              <a:t>(OEE).</a:t>
            </a:r>
          </a:p>
          <a:p>
            <a:r>
              <a:rPr lang="ru-RU" sz="1200" dirty="0"/>
              <a:t>10. Интеграция данных по дисциплинам и по жизненному </a:t>
            </a:r>
            <a:r>
              <a:rPr lang="ru-RU" sz="1200" dirty="0" err="1" smtClean="0"/>
              <a:t>циклу.основанный</a:t>
            </a:r>
            <a:r>
              <a:rPr lang="ru-RU" sz="1200" dirty="0" smtClean="0"/>
              <a:t> </a:t>
            </a:r>
            <a:r>
              <a:rPr lang="ru-RU" sz="1200" dirty="0"/>
              <a:t>на стандартизированных моделях данных и модели, </a:t>
            </a:r>
            <a:r>
              <a:rPr lang="ru-RU" sz="1200" dirty="0" smtClean="0"/>
              <a:t>управляемой</a:t>
            </a:r>
            <a:r>
              <a:rPr lang="en-US" sz="1200" dirty="0" smtClean="0"/>
              <a:t> </a:t>
            </a:r>
            <a:r>
              <a:rPr lang="ru-RU" sz="1200" dirty="0" smtClean="0"/>
              <a:t>модульный </a:t>
            </a:r>
            <a:r>
              <a:rPr lang="ru-RU" sz="1200" dirty="0"/>
              <a:t>процесс проектирования</a:t>
            </a:r>
          </a:p>
          <a:p>
            <a:r>
              <a:rPr lang="ru-RU" sz="1200" dirty="0"/>
              <a:t>11. Безопасная связь, включающая всемирную сеть </a:t>
            </a:r>
            <a:r>
              <a:rPr lang="ru-RU" sz="1200" dirty="0" err="1" smtClean="0"/>
              <a:t>aPS</a:t>
            </a:r>
            <a:r>
              <a:rPr lang="en-US" sz="1200" dirty="0" smtClean="0"/>
              <a:t> </a:t>
            </a:r>
            <a:r>
              <a:rPr lang="ru-RU" sz="1200" dirty="0" smtClean="0"/>
              <a:t>поддержка </a:t>
            </a:r>
            <a:r>
              <a:rPr lang="ru-RU" sz="1200" dirty="0"/>
              <a:t>экономического промышленного партнерства между </a:t>
            </a:r>
            <a:r>
              <a:rPr lang="ru-RU" sz="1200" dirty="0" smtClean="0"/>
              <a:t>компаниями</a:t>
            </a:r>
            <a:r>
              <a:rPr lang="en-US" sz="1200" dirty="0" smtClean="0"/>
              <a:t> </a:t>
            </a:r>
            <a:r>
              <a:rPr lang="ru-RU" sz="1200" dirty="0" smtClean="0"/>
              <a:t>границы</a:t>
            </a:r>
            <a:r>
              <a:rPr lang="ru-RU" sz="1200" dirty="0"/>
              <a:t>,</a:t>
            </a:r>
          </a:p>
          <a:p>
            <a:r>
              <a:rPr lang="ru-RU" sz="1200" dirty="0"/>
              <a:t>12. Доступ к данным, надежно хранящимся в облаке или </a:t>
            </a:r>
            <a:r>
              <a:rPr lang="ru-RU" sz="1200" dirty="0" smtClean="0"/>
              <a:t>интрасети.</a:t>
            </a:r>
            <a:r>
              <a:rPr lang="en-US" sz="1200" dirty="0" smtClean="0"/>
              <a:t> </a:t>
            </a:r>
            <a:r>
              <a:rPr lang="ru-RU" sz="1200" dirty="0" smtClean="0"/>
              <a:t>Далее </a:t>
            </a:r>
            <a:r>
              <a:rPr lang="ru-RU" sz="1200" dirty="0"/>
              <a:t>основное внимание уделяется требованиям 1, 2 и </a:t>
            </a:r>
            <a:r>
              <a:rPr lang="ru-RU" sz="1200" dirty="0" smtClean="0"/>
              <a:t>7.</a:t>
            </a:r>
            <a:r>
              <a:rPr lang="en-US" sz="1200" dirty="0" smtClean="0"/>
              <a:t> </a:t>
            </a:r>
            <a:r>
              <a:rPr lang="ru-RU" sz="1200" dirty="0" smtClean="0"/>
              <a:t>архитектуры </a:t>
            </a:r>
            <a:r>
              <a:rPr lang="ru-RU" sz="1200" dirty="0"/>
              <a:t>систем промышленной автоматизации для </a:t>
            </a:r>
            <a:r>
              <a:rPr lang="ru-RU" sz="1200" dirty="0" smtClean="0"/>
              <a:t>многих</a:t>
            </a:r>
            <a:r>
              <a:rPr lang="en-US" sz="1200" dirty="0" smtClean="0"/>
              <a:t> </a:t>
            </a:r>
            <a:r>
              <a:rPr lang="ru-RU" sz="1200" dirty="0" smtClean="0"/>
              <a:t>годы </a:t>
            </a:r>
            <a:r>
              <a:rPr lang="ru-RU" sz="1200" dirty="0"/>
              <a:t>доминировали подход, включающий несколько </a:t>
            </a:r>
            <a:r>
              <a:rPr lang="ru-RU" sz="1200" dirty="0" smtClean="0"/>
              <a:t>различных</a:t>
            </a:r>
            <a:r>
              <a:rPr lang="en-US" sz="1200" dirty="0" smtClean="0"/>
              <a:t> </a:t>
            </a:r>
            <a:r>
              <a:rPr lang="ru-RU" sz="1200" dirty="0" smtClean="0"/>
              <a:t>слои</a:t>
            </a:r>
            <a:r>
              <a:rPr lang="ru-RU" sz="1200" dirty="0"/>
              <a:t>, например </a:t>
            </a:r>
            <a:r>
              <a:rPr lang="ru-RU" sz="1200" dirty="0" smtClean="0"/>
              <a:t>для</a:t>
            </a:r>
            <a:r>
              <a:rPr lang="en-US" sz="1200" dirty="0" smtClean="0"/>
              <a:t> </a:t>
            </a:r>
            <a:r>
              <a:rPr lang="ru-RU" sz="1200" dirty="0" smtClean="0"/>
              <a:t>полевой </a:t>
            </a:r>
            <a:r>
              <a:rPr lang="ru-RU" sz="1200" dirty="0"/>
              <a:t>уровень производственных систем,</a:t>
            </a:r>
          </a:p>
        </p:txBody>
      </p:sp>
    </p:spTree>
    <p:extLst>
      <p:ext uri="{BB962C8B-B14F-4D97-AF65-F5344CB8AC3E}">
        <p14:creationId xmlns:p14="http://schemas.microsoft.com/office/powerpoint/2010/main" val="585940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37755" y="908720"/>
            <a:ext cx="7557182" cy="54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1563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340768"/>
            <a:ext cx="7128792" cy="4247317"/>
          </a:xfrm>
          <a:prstGeom prst="rect">
            <a:avLst/>
          </a:prstGeom>
        </p:spPr>
        <p:txBody>
          <a:bodyPr wrap="square">
            <a:spAutoFit/>
          </a:bodyPr>
          <a:lstStyle/>
          <a:p>
            <a:r>
              <a:rPr lang="ru-RU" dirty="0" err="1"/>
              <a:t>IoT</a:t>
            </a:r>
            <a:r>
              <a:rPr lang="ru-RU" dirty="0"/>
              <a:t> можно описать как конгломерацию соединенных с сетью объектов, связанных с датчиками, регистрирующих и реагирующих на: вибрацию, температуру, жизненные показатели, освещенность и т. п. Аналитики </a:t>
            </a:r>
            <a:r>
              <a:rPr lang="ru-RU" dirty="0" err="1"/>
              <a:t>Gartner</a:t>
            </a:r>
            <a:r>
              <a:rPr lang="ru-RU" dirty="0"/>
              <a:t> определяют </a:t>
            </a:r>
            <a:r>
              <a:rPr lang="ru-RU" dirty="0" err="1"/>
              <a:t>IoT</a:t>
            </a:r>
            <a:r>
              <a:rPr lang="ru-RU" dirty="0"/>
              <a:t> как «сеть физических объектов со встроенными техническими средствами для трансляции или регистрации своего внутреннего состояния или характеристик внешней среды либо для взаимодействия с ней». </a:t>
            </a:r>
            <a:endParaRPr lang="en-US" dirty="0" smtClean="0"/>
          </a:p>
          <a:p>
            <a:endParaRPr lang="en-US" dirty="0"/>
          </a:p>
          <a:p>
            <a:r>
              <a:rPr lang="ru-RU" dirty="0" smtClean="0"/>
              <a:t>В </a:t>
            </a:r>
            <a:r>
              <a:rPr lang="ru-RU" dirty="0" err="1"/>
              <a:t>European</a:t>
            </a:r>
            <a:r>
              <a:rPr lang="ru-RU" dirty="0"/>
              <a:t> </a:t>
            </a:r>
            <a:r>
              <a:rPr lang="ru-RU" dirty="0" err="1"/>
              <a:t>Research</a:t>
            </a:r>
            <a:r>
              <a:rPr lang="ru-RU" dirty="0"/>
              <a:t> </a:t>
            </a:r>
            <a:r>
              <a:rPr lang="ru-RU" dirty="0" err="1"/>
              <a:t>Cluster</a:t>
            </a:r>
            <a:r>
              <a:rPr lang="ru-RU" dirty="0"/>
              <a:t> </a:t>
            </a:r>
            <a:r>
              <a:rPr lang="ru-RU" dirty="0" err="1"/>
              <a:t>on</a:t>
            </a:r>
            <a:r>
              <a:rPr lang="ru-RU" dirty="0"/>
              <a:t> </a:t>
            </a:r>
            <a:r>
              <a:rPr lang="ru-RU" dirty="0" err="1"/>
              <a:t>the</a:t>
            </a:r>
            <a:r>
              <a:rPr lang="ru-RU" dirty="0"/>
              <a:t> </a:t>
            </a:r>
            <a:r>
              <a:rPr lang="ru-RU" dirty="0" err="1"/>
              <a:t>Internet</a:t>
            </a:r>
            <a:r>
              <a:rPr lang="ru-RU" dirty="0"/>
              <a:t> </a:t>
            </a:r>
            <a:r>
              <a:rPr lang="ru-RU" dirty="0" err="1"/>
              <a:t>of</a:t>
            </a:r>
            <a:r>
              <a:rPr lang="ru-RU" dirty="0"/>
              <a:t> </a:t>
            </a:r>
            <a:r>
              <a:rPr lang="ru-RU" dirty="0" err="1"/>
              <a:t>Things</a:t>
            </a:r>
            <a:r>
              <a:rPr lang="ru-RU" dirty="0"/>
              <a:t>, в свою очередь, дают такое определение: </a:t>
            </a:r>
            <a:r>
              <a:rPr lang="ru-RU" dirty="0" err="1"/>
              <a:t>IoT</a:t>
            </a:r>
            <a:r>
              <a:rPr lang="ru-RU" dirty="0"/>
              <a:t> — это динамическая </a:t>
            </a:r>
            <a:r>
              <a:rPr lang="ru-RU" dirty="0" err="1"/>
              <a:t>самоконфигурируемая</a:t>
            </a:r>
            <a:r>
              <a:rPr lang="ru-RU" dirty="0"/>
              <a:t> глобальная сетевая инфраструктура, основанная на стандартных </a:t>
            </a:r>
            <a:r>
              <a:rPr lang="ru-RU" dirty="0" err="1"/>
              <a:t>интероперабельных</a:t>
            </a:r>
            <a:r>
              <a:rPr lang="ru-RU" dirty="0"/>
              <a:t> протоколах связи, в которой физические и виртуальные «вещи», органично интегрированные в информационную сеть, имеют идентификаторы, физические атрибуты и виртуальные личности.</a:t>
            </a:r>
          </a:p>
        </p:txBody>
      </p:sp>
    </p:spTree>
    <p:extLst>
      <p:ext uri="{BB962C8B-B14F-4D97-AF65-F5344CB8AC3E}">
        <p14:creationId xmlns:p14="http://schemas.microsoft.com/office/powerpoint/2010/main" val="4099232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7F6739C-95B5-4DF2-94A3-63E3C273A2F4}"/>
              </a:ext>
            </a:extLst>
          </p:cNvPr>
          <p:cNvSpPr>
            <a:spLocks noGrp="1"/>
          </p:cNvSpPr>
          <p:nvPr>
            <p:ph type="title"/>
          </p:nvPr>
        </p:nvSpPr>
        <p:spPr>
          <a:xfrm>
            <a:off x="457200" y="457200"/>
            <a:ext cx="8229600" cy="307504"/>
          </a:xfrm>
        </p:spPr>
        <p:txBody>
          <a:bodyPr/>
          <a:lstStyle/>
          <a:p>
            <a:r>
              <a:rPr lang="ru-RU" sz="2800" dirty="0">
                <a:solidFill>
                  <a:srgbClr val="FF0000"/>
                </a:solidFill>
              </a:rPr>
              <a:t>Схемы самоорганизации в автоматизации</a:t>
            </a:r>
            <a:r>
              <a:rPr lang="ru-RU" dirty="0"/>
              <a:t/>
            </a:r>
            <a:br>
              <a:rPr lang="ru-RU" dirty="0"/>
            </a:br>
            <a:endParaRPr lang="ru-RU" dirty="0"/>
          </a:p>
        </p:txBody>
      </p:sp>
      <p:sp>
        <p:nvSpPr>
          <p:cNvPr id="3" name="Номер слайда 2">
            <a:extLst>
              <a:ext uri="{FF2B5EF4-FFF2-40B4-BE49-F238E27FC236}">
                <a16:creationId xmlns="" xmlns:a16="http://schemas.microsoft.com/office/drawing/2014/main" id="{B17A9A06-CE07-4B0E-8256-7190C2E6258F}"/>
              </a:ext>
            </a:extLst>
          </p:cNvPr>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27</a:t>
            </a:fld>
            <a:endParaRPr lang="ru-RU">
              <a:solidFill>
                <a:srgbClr val="000000"/>
              </a:solidFill>
            </a:endParaRPr>
          </a:p>
        </p:txBody>
      </p:sp>
      <p:sp>
        <p:nvSpPr>
          <p:cNvPr id="4" name="Rectangle 2">
            <a:extLst>
              <a:ext uri="{FF2B5EF4-FFF2-40B4-BE49-F238E27FC236}">
                <a16:creationId xmlns="" xmlns:a16="http://schemas.microsoft.com/office/drawing/2014/main" id="{D7A5CE5A-DD75-48D7-AFA9-957472C2BEC0}"/>
              </a:ext>
            </a:extLst>
          </p:cNvPr>
          <p:cNvSpPr>
            <a:spLocks noChangeArrowheads="1"/>
          </p:cNvSpPr>
          <p:nvPr/>
        </p:nvSpPr>
        <p:spPr bwMode="auto">
          <a:xfrm>
            <a:off x="619125" y="453866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a:extLst>
              <a:ext uri="{FF2B5EF4-FFF2-40B4-BE49-F238E27FC236}">
                <a16:creationId xmlns="" xmlns:a16="http://schemas.microsoft.com/office/drawing/2014/main" id="{8EF2AF0F-9A3D-43DD-B4CE-A78F32C4A9C9}"/>
              </a:ext>
            </a:extLst>
          </p:cNvPr>
          <p:cNvGraphicFramePr>
            <a:graphicFrameLocks noChangeAspect="1"/>
          </p:cNvGraphicFramePr>
          <p:nvPr>
            <p:extLst>
              <p:ext uri="{D42A27DB-BD31-4B8C-83A1-F6EECF244321}">
                <p14:modId xmlns:p14="http://schemas.microsoft.com/office/powerpoint/2010/main" val="3984772966"/>
              </p:ext>
            </p:extLst>
          </p:nvPr>
        </p:nvGraphicFramePr>
        <p:xfrm>
          <a:off x="1068100" y="1764652"/>
          <a:ext cx="5934075" cy="3419475"/>
        </p:xfrm>
        <a:graphic>
          <a:graphicData uri="http://schemas.openxmlformats.org/presentationml/2006/ole">
            <mc:AlternateContent xmlns:mc="http://schemas.openxmlformats.org/markup-compatibility/2006">
              <mc:Choice xmlns:v="urn:schemas-microsoft-com:vml" Requires="v">
                <p:oleObj spid="_x0000_s7216" r:id="rId3" imgW="9049702" imgH="5216795" progId="Visio.Drawing.11">
                  <p:embed/>
                </p:oleObj>
              </mc:Choice>
              <mc:Fallback>
                <p:oleObj r:id="rId3" imgW="9049702" imgH="5216795"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100" y="1764652"/>
                        <a:ext cx="5934075" cy="3419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723781335"/>
      </p:ext>
    </p:extLst>
  </p:cSld>
  <p:clrMapOvr>
    <a:masterClrMapping/>
  </p:clrMapOvr>
  <p:transition>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908720"/>
            <a:ext cx="8064896" cy="5262979"/>
          </a:xfrm>
          <a:prstGeom prst="rect">
            <a:avLst/>
          </a:prstGeom>
        </p:spPr>
        <p:txBody>
          <a:bodyPr wrap="square">
            <a:spAutoFit/>
          </a:bodyPr>
          <a:lstStyle/>
          <a:p>
            <a:r>
              <a:rPr lang="ru-RU" dirty="0" smtClean="0"/>
              <a:t>Можно </a:t>
            </a:r>
            <a:r>
              <a:rPr lang="ru-RU" dirty="0"/>
              <a:t>говорить о нескольких основных технических предпосылках, сделавших CPS возможными:</a:t>
            </a:r>
          </a:p>
          <a:p>
            <a:r>
              <a:rPr lang="ru-RU" b="1" dirty="0"/>
              <a:t>Первая</a:t>
            </a:r>
            <a:r>
              <a:rPr lang="ru-RU" dirty="0"/>
              <a:t> — рост числа устройств со встроенными процессорами и средствами хранения данных: сенсорные сети, работающие во всех протяженных технических инфраструктурах; медицинское оборудование; умные дома и т.д.</a:t>
            </a:r>
          </a:p>
          <a:p>
            <a:r>
              <a:rPr lang="ru-RU" b="1" dirty="0"/>
              <a:t>Вторая</a:t>
            </a:r>
            <a:r>
              <a:rPr lang="ru-RU" dirty="0"/>
              <a:t> — интеграция, позволяющая достигнуть наибольшего эффекта путем объединения отдельных компонентов в большие системы: </a:t>
            </a:r>
            <a:r>
              <a:rPr lang="ru-RU" dirty="0">
                <a:hlinkClick r:id="rId2" tooltip="Интернет вещей Internet of Things (IoT)"/>
              </a:rPr>
              <a:t>Интернет вещей</a:t>
            </a:r>
            <a:r>
              <a:rPr lang="ru-RU" dirty="0"/>
              <a:t> (</a:t>
            </a:r>
            <a:r>
              <a:rPr lang="ru-RU" dirty="0" err="1"/>
              <a:t>IoT</a:t>
            </a:r>
            <a:r>
              <a:rPr lang="ru-RU" dirty="0"/>
              <a:t>), </a:t>
            </a:r>
            <a:r>
              <a:rPr lang="ru-RU" dirty="0" err="1"/>
              <a:t>World</a:t>
            </a:r>
            <a:r>
              <a:rPr lang="ru-RU" dirty="0"/>
              <a:t> </a:t>
            </a:r>
            <a:r>
              <a:rPr lang="ru-RU" dirty="0" err="1"/>
              <a:t>Wide</a:t>
            </a:r>
            <a:r>
              <a:rPr lang="ru-RU" dirty="0"/>
              <a:t> </a:t>
            </a:r>
            <a:r>
              <a:rPr lang="ru-RU" dirty="0" err="1"/>
              <a:t>Sensor</a:t>
            </a:r>
            <a:r>
              <a:rPr lang="ru-RU" dirty="0"/>
              <a:t> </a:t>
            </a:r>
            <a:r>
              <a:rPr lang="ru-RU" dirty="0" err="1"/>
              <a:t>Net</a:t>
            </a:r>
            <a:r>
              <a:rPr lang="ru-RU" dirty="0"/>
              <a:t>, умные среды обитания (</a:t>
            </a:r>
            <a:r>
              <a:rPr lang="ru-RU" dirty="0" err="1"/>
              <a:t>Smart</a:t>
            </a:r>
            <a:r>
              <a:rPr lang="ru-RU" dirty="0"/>
              <a:t> </a:t>
            </a:r>
            <a:r>
              <a:rPr lang="ru-RU" dirty="0" err="1"/>
              <a:t>Building</a:t>
            </a:r>
            <a:r>
              <a:rPr lang="ru-RU" dirty="0"/>
              <a:t> </a:t>
            </a:r>
            <a:r>
              <a:rPr lang="ru-RU" dirty="0" err="1"/>
              <a:t>Environment</a:t>
            </a:r>
            <a:r>
              <a:rPr lang="ru-RU" dirty="0"/>
              <a:t>), оборонные системы будущего.</a:t>
            </a:r>
          </a:p>
          <a:p>
            <a:r>
              <a:rPr lang="ru-RU" b="1" dirty="0"/>
              <a:t>Третья</a:t>
            </a:r>
            <a:r>
              <a:rPr lang="ru-RU" dirty="0"/>
              <a:t> — </a:t>
            </a:r>
            <a:r>
              <a:rPr lang="ru-RU" sz="2400" b="1" dirty="0"/>
              <a:t>ограничение когнитивных способностей человека, которые эволюционируют медленнее, чем машины</a:t>
            </a:r>
            <a:r>
              <a:rPr lang="ru-RU" dirty="0"/>
              <a:t>. В этой связи непременно наступает момент, когда люди уже не в состоянии справиться с объемом информации, требуемой для принятия решений, и какую-то часть действий нужно передать CPS, выведя человека из контура управления (</a:t>
            </a:r>
            <a:r>
              <a:rPr lang="ru-RU" dirty="0" err="1"/>
              <a:t>human</a:t>
            </a:r>
            <a:r>
              <a:rPr lang="ru-RU" dirty="0"/>
              <a:t> </a:t>
            </a:r>
            <a:r>
              <a:rPr lang="ru-RU" dirty="0" err="1"/>
              <a:t>out</a:t>
            </a:r>
            <a:r>
              <a:rPr lang="ru-RU" dirty="0"/>
              <a:t> </a:t>
            </a:r>
            <a:r>
              <a:rPr lang="ru-RU" dirty="0" err="1"/>
              <a:t>of</a:t>
            </a:r>
            <a:r>
              <a:rPr lang="ru-RU" dirty="0"/>
              <a:t> </a:t>
            </a:r>
            <a:r>
              <a:rPr lang="ru-RU" dirty="0" err="1"/>
              <a:t>loop</a:t>
            </a:r>
            <a:r>
              <a:rPr lang="ru-RU" dirty="0"/>
              <a:t>).</a:t>
            </a:r>
          </a:p>
          <a:p>
            <a:r>
              <a:rPr lang="ru-RU" dirty="0"/>
              <a:t>В то же время в ряде случаев CPS могут усилить аналитические способности человека, поэтому есть потребность в создании интерактивных систем нового уровня, сохраняющих человека в контуре управления (</a:t>
            </a:r>
            <a:r>
              <a:rPr lang="ru-RU" dirty="0" err="1"/>
              <a:t>human</a:t>
            </a:r>
            <a:r>
              <a:rPr lang="ru-RU" dirty="0"/>
              <a:t> </a:t>
            </a:r>
            <a:r>
              <a:rPr lang="ru-RU" dirty="0" err="1"/>
              <a:t>in</a:t>
            </a:r>
            <a:r>
              <a:rPr lang="ru-RU" dirty="0"/>
              <a:t> </a:t>
            </a:r>
            <a:r>
              <a:rPr lang="ru-RU" dirty="0" err="1"/>
              <a:t>the</a:t>
            </a:r>
            <a:r>
              <a:rPr lang="ru-RU" dirty="0"/>
              <a:t> </a:t>
            </a:r>
            <a:r>
              <a:rPr lang="ru-RU" dirty="0" err="1"/>
              <a:t>loop</a:t>
            </a:r>
            <a:r>
              <a:rPr lang="ru-RU" dirty="0"/>
              <a:t>).</a:t>
            </a:r>
          </a:p>
        </p:txBody>
      </p:sp>
      <p:sp>
        <p:nvSpPr>
          <p:cNvPr id="4" name="Прямоугольник 3"/>
          <p:cNvSpPr/>
          <p:nvPr/>
        </p:nvSpPr>
        <p:spPr>
          <a:xfrm>
            <a:off x="1993450" y="188640"/>
            <a:ext cx="6178949" cy="369332"/>
          </a:xfrm>
          <a:prstGeom prst="rect">
            <a:avLst/>
          </a:prstGeom>
        </p:spPr>
        <p:txBody>
          <a:bodyPr wrap="square">
            <a:spAutoFit/>
          </a:bodyPr>
          <a:lstStyle/>
          <a:p>
            <a:r>
              <a:rPr lang="ru-RU" b="1" dirty="0">
                <a:solidFill>
                  <a:srgbClr val="FF0000"/>
                </a:solidFill>
              </a:rPr>
              <a:t>Предпосылки появления </a:t>
            </a:r>
            <a:r>
              <a:rPr lang="ru-RU" b="1" dirty="0" err="1">
                <a:solidFill>
                  <a:srgbClr val="FF0000"/>
                </a:solidFill>
              </a:rPr>
              <a:t>киберфизических</a:t>
            </a:r>
            <a:r>
              <a:rPr lang="ru-RU" b="1" dirty="0">
                <a:solidFill>
                  <a:srgbClr val="FF0000"/>
                </a:solidFill>
              </a:rPr>
              <a:t> систем</a:t>
            </a:r>
          </a:p>
        </p:txBody>
      </p:sp>
    </p:spTree>
    <p:extLst>
      <p:ext uri="{BB962C8B-B14F-4D97-AF65-F5344CB8AC3E}">
        <p14:creationId xmlns:p14="http://schemas.microsoft.com/office/powerpoint/2010/main" val="2031253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14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645485"/>
            <a:ext cx="8568952" cy="6232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64682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 xmlns:a16="http://schemas.microsoft.com/office/drawing/2014/main" id="{97AB250D-8907-4EEA-B447-EA245267205F}"/>
              </a:ext>
            </a:extLst>
          </p:cNvPr>
          <p:cNvSpPr>
            <a:spLocks noGrp="1"/>
          </p:cNvSpPr>
          <p:nvPr>
            <p:ph type="title"/>
          </p:nvPr>
        </p:nvSpPr>
        <p:spPr>
          <a:xfrm>
            <a:off x="457200" y="-304800"/>
            <a:ext cx="8229600" cy="1371600"/>
          </a:xfrm>
        </p:spPr>
        <p:txBody>
          <a:bodyPr/>
          <a:lstStyle/>
          <a:p>
            <a:pPr algn="ctr"/>
            <a:r>
              <a:rPr lang="ru-RU" sz="2800" dirty="0"/>
              <a:t>Производственный процесс с цифровым близнецом</a:t>
            </a:r>
          </a:p>
        </p:txBody>
      </p:sp>
      <p:sp>
        <p:nvSpPr>
          <p:cNvPr id="4" name="Номер слайда 3">
            <a:extLst>
              <a:ext uri="{FF2B5EF4-FFF2-40B4-BE49-F238E27FC236}">
                <a16:creationId xmlns="" xmlns:a16="http://schemas.microsoft.com/office/drawing/2014/main" id="{74F05791-ED16-4194-A719-371EFEF42F83}"/>
              </a:ext>
            </a:extLst>
          </p:cNvPr>
          <p:cNvSpPr>
            <a:spLocks noGrp="1"/>
          </p:cNvSpPr>
          <p:nvPr>
            <p:ph type="sldNum" sz="quarter" idx="11"/>
          </p:nvPr>
        </p:nvSpPr>
        <p:spPr/>
        <p:txBody>
          <a:bodyPr/>
          <a:lstStyle/>
          <a:p>
            <a:pPr>
              <a:defRPr/>
            </a:pPr>
            <a:fld id="{14070D58-0736-47AA-8819-B100196998C5}" type="slidenum">
              <a:rPr lang="ru-RU" smtClean="0">
                <a:solidFill>
                  <a:srgbClr val="000000"/>
                </a:solidFill>
              </a:rPr>
              <a:pPr>
                <a:defRPr/>
              </a:pPr>
              <a:t>30</a:t>
            </a:fld>
            <a:endParaRPr lang="ru-RU">
              <a:solidFill>
                <a:srgbClr val="000000"/>
              </a:solidFill>
            </a:endParaRPr>
          </a:p>
        </p:txBody>
      </p:sp>
      <p:pic>
        <p:nvPicPr>
          <p:cNvPr id="6" name="Рисунок 5">
            <a:extLst>
              <a:ext uri="{FF2B5EF4-FFF2-40B4-BE49-F238E27FC236}">
                <a16:creationId xmlns="" xmlns:a16="http://schemas.microsoft.com/office/drawing/2014/main" id="{B51AF911-9696-479F-8BB3-CAA56626E464}"/>
              </a:ext>
            </a:extLst>
          </p:cNvPr>
          <p:cNvPicPr>
            <a:picLocks noChangeAspect="1"/>
          </p:cNvPicPr>
          <p:nvPr/>
        </p:nvPicPr>
        <p:blipFill>
          <a:blip r:embed="rId2"/>
          <a:stretch>
            <a:fillRect/>
          </a:stretch>
        </p:blipFill>
        <p:spPr>
          <a:xfrm>
            <a:off x="1115617" y="1914526"/>
            <a:ext cx="4848225" cy="4562475"/>
          </a:xfrm>
          <a:prstGeom prst="rect">
            <a:avLst/>
          </a:prstGeom>
        </p:spPr>
      </p:pic>
    </p:spTree>
    <p:extLst>
      <p:ext uri="{BB962C8B-B14F-4D97-AF65-F5344CB8AC3E}">
        <p14:creationId xmlns:p14="http://schemas.microsoft.com/office/powerpoint/2010/main" val="3748990522"/>
      </p:ext>
    </p:extLst>
  </p:cSld>
  <p:clrMapOvr>
    <a:masterClrMapping/>
  </p:clrMapOvr>
  <p:transition>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tsarev.biz/wp-content/uploads/2013/03/ics-securit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809" y="1412776"/>
            <a:ext cx="7465544" cy="549948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051720" y="836712"/>
            <a:ext cx="4572000" cy="369332"/>
          </a:xfrm>
          <a:prstGeom prst="rect">
            <a:avLst/>
          </a:prstGeom>
        </p:spPr>
        <p:txBody>
          <a:bodyPr>
            <a:spAutoFit/>
          </a:bodyPr>
          <a:lstStyle/>
          <a:p>
            <a:r>
              <a:rPr lang="ru-RU" b="1" dirty="0" smtClean="0">
                <a:solidFill>
                  <a:srgbClr val="FF0000"/>
                </a:solidFill>
              </a:rPr>
              <a:t>Структура </a:t>
            </a:r>
            <a:r>
              <a:rPr lang="ru-RU" b="1" dirty="0" err="1" smtClean="0">
                <a:solidFill>
                  <a:srgbClr val="FF0000"/>
                </a:solidFill>
              </a:rPr>
              <a:t>киберфизических</a:t>
            </a:r>
            <a:r>
              <a:rPr lang="ru-RU" b="1" dirty="0" smtClean="0">
                <a:solidFill>
                  <a:srgbClr val="FF0000"/>
                </a:solidFill>
              </a:rPr>
              <a:t> </a:t>
            </a:r>
            <a:r>
              <a:rPr lang="ru-RU" b="1" dirty="0">
                <a:solidFill>
                  <a:srgbClr val="FF0000"/>
                </a:solidFill>
              </a:rPr>
              <a:t>систем</a:t>
            </a:r>
          </a:p>
        </p:txBody>
      </p:sp>
    </p:spTree>
    <p:extLst>
      <p:ext uri="{BB962C8B-B14F-4D97-AF65-F5344CB8AC3E}">
        <p14:creationId xmlns:p14="http://schemas.microsoft.com/office/powerpoint/2010/main" val="284443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14070D58-0736-47AA-8819-B100196998C5}" type="slidenum">
              <a:rPr lang="ru-RU" smtClean="0">
                <a:solidFill>
                  <a:srgbClr val="000000"/>
                </a:solidFill>
              </a:rPr>
              <a:pPr>
                <a:defRPr/>
              </a:pPr>
              <a:t>32</a:t>
            </a:fld>
            <a:endParaRPr lang="ru-RU">
              <a:solidFill>
                <a:srgbClr val="000000"/>
              </a:solidFill>
            </a:endParaRPr>
          </a:p>
        </p:txBody>
      </p:sp>
      <p:sp>
        <p:nvSpPr>
          <p:cNvPr id="5" name="Прямоугольник 4"/>
          <p:cNvSpPr/>
          <p:nvPr/>
        </p:nvSpPr>
        <p:spPr>
          <a:xfrm>
            <a:off x="100628" y="1988840"/>
            <a:ext cx="8496944" cy="3416320"/>
          </a:xfrm>
          <a:prstGeom prst="rect">
            <a:avLst/>
          </a:prstGeom>
        </p:spPr>
        <p:txBody>
          <a:bodyPr wrap="square">
            <a:spAutoFit/>
          </a:bodyPr>
          <a:lstStyle/>
          <a:p>
            <a:r>
              <a:rPr lang="ru-RU" dirty="0" smtClean="0"/>
              <a:t>	Деятельность </a:t>
            </a:r>
            <a:r>
              <a:rPr lang="ru-RU" dirty="0"/>
              <a:t>современных производственных предприятий реализуется  сегодня в соответствии с технологическими процессами Индустрии 3.0. В проектно-производственную деятельность внедряются новые технические и программные средства и системы автоматизации, повышающие производительность труда проектировщиков и снижающие время выполнения отдельных этапов жизненного цикла изделий.</a:t>
            </a:r>
          </a:p>
          <a:p>
            <a:r>
              <a:rPr lang="ru-RU" dirty="0" smtClean="0"/>
              <a:t>	Анализ </a:t>
            </a:r>
            <a:r>
              <a:rPr lang="ru-RU" dirty="0"/>
              <a:t>путей модернизации производственных мощностей предприятий показывает, что основные направления развития, которые поддерживают организации, ориентированы не только на снижение издержек, автоматизацию технологических процессов и т.д., но и на </a:t>
            </a:r>
            <a:r>
              <a:rPr lang="ru-RU" dirty="0" err="1"/>
              <a:t>цифровизацию</a:t>
            </a:r>
            <a:r>
              <a:rPr lang="ru-RU" dirty="0"/>
              <a:t> </a:t>
            </a:r>
            <a:r>
              <a:rPr lang="ru-RU" dirty="0" smtClean="0"/>
              <a:t>процессов </a:t>
            </a:r>
            <a:r>
              <a:rPr lang="ru-RU" dirty="0"/>
              <a:t>снабжения, производства, логистики, поддержания изделия в эксплуатации и т.д. в общем жизненном цикле изделий</a:t>
            </a:r>
          </a:p>
        </p:txBody>
      </p:sp>
      <p:sp>
        <p:nvSpPr>
          <p:cNvPr id="2" name="Прямоугольник 1"/>
          <p:cNvSpPr/>
          <p:nvPr/>
        </p:nvSpPr>
        <p:spPr>
          <a:xfrm>
            <a:off x="1115616" y="116632"/>
            <a:ext cx="6222922" cy="369332"/>
          </a:xfrm>
          <a:prstGeom prst="rect">
            <a:avLst/>
          </a:prstGeom>
        </p:spPr>
        <p:txBody>
          <a:bodyPr wrap="none">
            <a:spAutoFit/>
          </a:bodyPr>
          <a:lstStyle/>
          <a:p>
            <a:r>
              <a:rPr lang="ru-RU" dirty="0" err="1">
                <a:solidFill>
                  <a:srgbClr val="FF0000"/>
                </a:solidFill>
              </a:rPr>
              <a:t>Кибер</a:t>
            </a:r>
            <a:r>
              <a:rPr lang="ru-RU" dirty="0">
                <a:solidFill>
                  <a:srgbClr val="FF0000"/>
                </a:solidFill>
              </a:rPr>
              <a:t>-физические </a:t>
            </a:r>
            <a:r>
              <a:rPr lang="ru-RU" dirty="0" smtClean="0">
                <a:solidFill>
                  <a:srgbClr val="FF0000"/>
                </a:solidFill>
              </a:rPr>
              <a:t>системы</a:t>
            </a:r>
            <a:r>
              <a:rPr lang="en-US" dirty="0" smtClean="0">
                <a:solidFill>
                  <a:srgbClr val="FF0000"/>
                </a:solidFill>
              </a:rPr>
              <a:t> </a:t>
            </a:r>
            <a:r>
              <a:rPr lang="ru-RU" dirty="0" smtClean="0">
                <a:solidFill>
                  <a:srgbClr val="FF0000"/>
                </a:solidFill>
              </a:rPr>
              <a:t>это </a:t>
            </a:r>
            <a:r>
              <a:rPr lang="ru-RU" dirty="0" err="1" smtClean="0">
                <a:solidFill>
                  <a:srgbClr val="FF0000"/>
                </a:solidFill>
              </a:rPr>
              <a:t>цифровизация</a:t>
            </a:r>
            <a:r>
              <a:rPr lang="ru-RU" dirty="0" smtClean="0">
                <a:solidFill>
                  <a:srgbClr val="FF0000"/>
                </a:solidFill>
              </a:rPr>
              <a:t> производства </a:t>
            </a:r>
            <a:endParaRPr lang="ru-RU" dirty="0">
              <a:solidFill>
                <a:srgbClr val="FF0000"/>
              </a:solidFill>
            </a:endParaRPr>
          </a:p>
        </p:txBody>
      </p:sp>
    </p:spTree>
    <p:extLst>
      <p:ext uri="{BB962C8B-B14F-4D97-AF65-F5344CB8AC3E}">
        <p14:creationId xmlns:p14="http://schemas.microsoft.com/office/powerpoint/2010/main" val="1699775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33</a:t>
            </a:fld>
            <a:endParaRPr lang="ru-RU"/>
          </a:p>
        </p:txBody>
      </p:sp>
      <p:sp>
        <p:nvSpPr>
          <p:cNvPr id="3" name="Прямоугольник 2"/>
          <p:cNvSpPr/>
          <p:nvPr/>
        </p:nvSpPr>
        <p:spPr>
          <a:xfrm>
            <a:off x="13485" y="2321005"/>
            <a:ext cx="8964488" cy="3785652"/>
          </a:xfrm>
          <a:prstGeom prst="rect">
            <a:avLst/>
          </a:prstGeom>
        </p:spPr>
        <p:txBody>
          <a:bodyPr wrap="square">
            <a:spAutoFit/>
          </a:bodyPr>
          <a:lstStyle/>
          <a:p>
            <a:r>
              <a:rPr lang="ru-RU" sz="2400" dirty="0" err="1"/>
              <a:t>Кибер</a:t>
            </a:r>
            <a:r>
              <a:rPr lang="ru-RU" sz="2400" dirty="0"/>
              <a:t>-физические системы (CPS) – это умные системы, которые включают интерактивные инженерные сети из физических и коммуникационных компонент. CPS и связанные с ним системы (включая интернет вещей (</a:t>
            </a:r>
            <a:r>
              <a:rPr lang="ru-RU" sz="2400" dirty="0" err="1"/>
              <a:t>IoT</a:t>
            </a:r>
            <a:r>
              <a:rPr lang="ru-RU" sz="2400" dirty="0"/>
              <a:t>) и индустриальный интернет(</a:t>
            </a:r>
            <a:r>
              <a:rPr lang="ru-RU" sz="2400" dirty="0" err="1"/>
              <a:t>IIoT</a:t>
            </a:r>
            <a:r>
              <a:rPr lang="ru-RU" sz="2400" dirty="0"/>
              <a:t>)) являются общепризнанными инструментами, имеющими большой потенциал внедрения, создающий пути реализации инновационных приложений, которые оказывают огромное влияние на множество секторов мировой экономики. В числе этих секторов NIST указывает в первую очередь на промышленность, транспорт, энергетику и здравоохранение</a:t>
            </a:r>
          </a:p>
        </p:txBody>
      </p:sp>
      <p:sp>
        <p:nvSpPr>
          <p:cNvPr id="6" name="Прямоугольник 5"/>
          <p:cNvSpPr/>
          <p:nvPr/>
        </p:nvSpPr>
        <p:spPr>
          <a:xfrm>
            <a:off x="5364088" y="5645"/>
            <a:ext cx="2965684" cy="369332"/>
          </a:xfrm>
          <a:prstGeom prst="rect">
            <a:avLst/>
          </a:prstGeom>
        </p:spPr>
        <p:txBody>
          <a:bodyPr wrap="none">
            <a:spAutoFit/>
          </a:bodyPr>
          <a:lstStyle/>
          <a:p>
            <a:r>
              <a:rPr lang="ru-RU" dirty="0" err="1"/>
              <a:t>Кибер</a:t>
            </a:r>
            <a:r>
              <a:rPr lang="ru-RU" dirty="0"/>
              <a:t>-физические системы </a:t>
            </a:r>
          </a:p>
        </p:txBody>
      </p:sp>
      <p:sp>
        <p:nvSpPr>
          <p:cNvPr id="4" name="Прямоугольник 3"/>
          <p:cNvSpPr/>
          <p:nvPr/>
        </p:nvSpPr>
        <p:spPr>
          <a:xfrm>
            <a:off x="3491880" y="764704"/>
            <a:ext cx="585097" cy="369332"/>
          </a:xfrm>
          <a:prstGeom prst="rect">
            <a:avLst/>
          </a:prstGeom>
        </p:spPr>
        <p:txBody>
          <a:bodyPr wrap="none">
            <a:spAutoFit/>
          </a:bodyPr>
          <a:lstStyle/>
          <a:p>
            <a:r>
              <a:rPr lang="ru-RU" dirty="0"/>
              <a:t>КФС</a:t>
            </a:r>
          </a:p>
        </p:txBody>
      </p:sp>
    </p:spTree>
    <p:extLst>
      <p:ext uri="{BB962C8B-B14F-4D97-AF65-F5344CB8AC3E}">
        <p14:creationId xmlns:p14="http://schemas.microsoft.com/office/powerpoint/2010/main" val="5124602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34</a:t>
            </a:fld>
            <a:endParaRPr lang="ru-RU"/>
          </a:p>
        </p:txBody>
      </p:sp>
      <p:sp>
        <p:nvSpPr>
          <p:cNvPr id="3" name="Прямоугольник 2"/>
          <p:cNvSpPr/>
          <p:nvPr/>
        </p:nvSpPr>
        <p:spPr>
          <a:xfrm>
            <a:off x="179512" y="2204864"/>
            <a:ext cx="8496944" cy="3693319"/>
          </a:xfrm>
          <a:prstGeom prst="rect">
            <a:avLst/>
          </a:prstGeom>
        </p:spPr>
        <p:txBody>
          <a:bodyPr wrap="square">
            <a:spAutoFit/>
          </a:bodyPr>
          <a:lstStyle/>
          <a:p>
            <a:r>
              <a:rPr lang="ru-RU" dirty="0"/>
              <a:t> </a:t>
            </a:r>
            <a:r>
              <a:rPr lang="ru-RU" dirty="0" smtClean="0"/>
              <a:t>Техническими </a:t>
            </a:r>
            <a:r>
              <a:rPr lang="ru-RU" dirty="0"/>
              <a:t>предпосылками, делающими создание CPS возможным являются:</a:t>
            </a:r>
          </a:p>
          <a:p>
            <a:r>
              <a:rPr lang="ru-RU" dirty="0"/>
              <a:t>1) рост числа устройств со встроенными процессорами и средствами хранения данных: сенсорные сети, работающие во всех протяженных технических инфраструктурах; медицинское оборудование; «умные» дома и т. д.;</a:t>
            </a:r>
          </a:p>
          <a:p>
            <a:r>
              <a:rPr lang="ru-RU" dirty="0"/>
              <a:t>2) интеграция технологий, позволяющая достигнуть нового эффекта, </a:t>
            </a:r>
            <a:r>
              <a:rPr lang="ru-RU" dirty="0" err="1"/>
              <a:t>эмерджентности</a:t>
            </a:r>
            <a:r>
              <a:rPr lang="ru-RU" dirty="0"/>
              <a:t> путем объединения отдельных компонентов в большие системы: интернет вещей, </a:t>
            </a:r>
            <a:r>
              <a:rPr lang="ru-RU" dirty="0" err="1"/>
              <a:t>World</a:t>
            </a:r>
            <a:r>
              <a:rPr lang="ru-RU" dirty="0"/>
              <a:t> </a:t>
            </a:r>
            <a:r>
              <a:rPr lang="ru-RU" dirty="0" err="1"/>
              <a:t>Wide</a:t>
            </a:r>
            <a:r>
              <a:rPr lang="ru-RU" dirty="0"/>
              <a:t> </a:t>
            </a:r>
            <a:r>
              <a:rPr lang="ru-RU" dirty="0" err="1"/>
              <a:t>Sensor</a:t>
            </a:r>
            <a:r>
              <a:rPr lang="ru-RU" dirty="0"/>
              <a:t> </a:t>
            </a:r>
            <a:r>
              <a:rPr lang="ru-RU" dirty="0" err="1"/>
              <a:t>Net</a:t>
            </a:r>
            <a:r>
              <a:rPr lang="ru-RU" dirty="0"/>
              <a:t>, </a:t>
            </a:r>
            <a:r>
              <a:rPr lang="ru-RU" dirty="0" err="1"/>
              <a:t>Smart</a:t>
            </a:r>
            <a:r>
              <a:rPr lang="ru-RU" dirty="0"/>
              <a:t> </a:t>
            </a:r>
            <a:r>
              <a:rPr lang="ru-RU" dirty="0" err="1"/>
              <a:t>Building</a:t>
            </a:r>
            <a:r>
              <a:rPr lang="ru-RU" dirty="0"/>
              <a:t> </a:t>
            </a:r>
            <a:r>
              <a:rPr lang="ru-RU" dirty="0" err="1"/>
              <a:t>Environment</a:t>
            </a:r>
            <a:r>
              <a:rPr lang="ru-RU" dirty="0"/>
              <a:t>, оборонные системы будущего;</a:t>
            </a:r>
          </a:p>
          <a:p>
            <a:r>
              <a:rPr lang="ru-RU" dirty="0"/>
              <a:t>3) методология кибернетической физики основана на хорошо разработанных методах теории управления: методах линейного и нелинейного программирования, оптимального, робастного, адаптивного управления; методах идентификации параметров, методах фильтрации и оценивания состояний, методах оптимизации систем.</a:t>
            </a:r>
          </a:p>
        </p:txBody>
      </p:sp>
      <p:sp>
        <p:nvSpPr>
          <p:cNvPr id="4" name="Прямоугольник 3"/>
          <p:cNvSpPr/>
          <p:nvPr/>
        </p:nvSpPr>
        <p:spPr>
          <a:xfrm>
            <a:off x="2195736" y="116632"/>
            <a:ext cx="3240311" cy="369332"/>
          </a:xfrm>
          <a:prstGeom prst="rect">
            <a:avLst/>
          </a:prstGeom>
        </p:spPr>
        <p:txBody>
          <a:bodyPr wrap="none">
            <a:spAutoFit/>
          </a:bodyPr>
          <a:lstStyle/>
          <a:p>
            <a:r>
              <a:rPr lang="ru-RU" dirty="0" smtClean="0">
                <a:solidFill>
                  <a:srgbClr val="FF0000"/>
                </a:solidFill>
              </a:rPr>
              <a:t>Технические предпосылки КФС</a:t>
            </a:r>
            <a:endParaRPr lang="ru-RU" dirty="0">
              <a:solidFill>
                <a:srgbClr val="FF0000"/>
              </a:solidFill>
            </a:endParaRPr>
          </a:p>
        </p:txBody>
      </p:sp>
    </p:spTree>
    <p:extLst>
      <p:ext uri="{BB962C8B-B14F-4D97-AF65-F5344CB8AC3E}">
        <p14:creationId xmlns:p14="http://schemas.microsoft.com/office/powerpoint/2010/main" val="2687431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556792"/>
            <a:ext cx="7848872" cy="3970318"/>
          </a:xfrm>
          <a:prstGeom prst="rect">
            <a:avLst/>
          </a:prstGeom>
        </p:spPr>
        <p:txBody>
          <a:bodyPr wrap="square">
            <a:spAutoFit/>
          </a:bodyPr>
          <a:lstStyle/>
          <a:p>
            <a:r>
              <a:rPr lang="ru-RU" b="1" dirty="0"/>
              <a:t>Парадигма дуализма производства:</a:t>
            </a:r>
            <a:r>
              <a:rPr lang="ru-RU" dirty="0"/>
              <a:t/>
            </a:r>
            <a:br>
              <a:rPr lang="ru-RU" dirty="0"/>
            </a:br>
            <a:r>
              <a:rPr lang="ru-RU" dirty="0"/>
              <a:t>Производство и все сопутствующие ему процессы происходят в физическом пространстве, а процессы, протекающие в компьютерных системах, в информационном пространстве. Поэтому для эффективного использования IT-технологий необходимо преобразовать производственные проблемы, происходящие в физическом пространстве в информационные проблемы, а также иметь возможность обратного преобразования данных. </a:t>
            </a:r>
            <a:endParaRPr lang="ru-RU" dirty="0" smtClean="0"/>
          </a:p>
          <a:p>
            <a:endParaRPr lang="ru-RU" dirty="0"/>
          </a:p>
          <a:p>
            <a:r>
              <a:rPr lang="ru-RU" dirty="0" smtClean="0"/>
              <a:t>Такое </a:t>
            </a:r>
            <a:r>
              <a:rPr lang="ru-RU" dirty="0"/>
              <a:t>преобразование следует рассматривать как проблему адекватного моделирования, т.е. установления взаимно однозначного соответствия между физическим и информационным пространством.</a:t>
            </a:r>
            <a:br>
              <a:rPr lang="ru-RU" dirty="0"/>
            </a:br>
            <a:r>
              <a:rPr lang="ru-RU" dirty="0"/>
              <a:t>Пиление, сверление, сварка, перемещение объектов и т.д. происходят в физическом пространстве, а процессы управления этими действиями в информационном.</a:t>
            </a:r>
          </a:p>
        </p:txBody>
      </p:sp>
      <p:sp>
        <p:nvSpPr>
          <p:cNvPr id="4" name="Прямоугольник 3"/>
          <p:cNvSpPr/>
          <p:nvPr/>
        </p:nvSpPr>
        <p:spPr>
          <a:xfrm>
            <a:off x="1763688" y="836712"/>
            <a:ext cx="2497094" cy="369332"/>
          </a:xfrm>
          <a:prstGeom prst="rect">
            <a:avLst/>
          </a:prstGeom>
        </p:spPr>
        <p:txBody>
          <a:bodyPr wrap="none">
            <a:spAutoFit/>
          </a:bodyPr>
          <a:lstStyle/>
          <a:p>
            <a:r>
              <a:rPr lang="ru-RU" b="1" dirty="0" smtClean="0">
                <a:solidFill>
                  <a:srgbClr val="FF0000"/>
                </a:solidFill>
              </a:rPr>
              <a:t>Дуализм </a:t>
            </a:r>
            <a:r>
              <a:rPr lang="ru-RU" b="1" dirty="0">
                <a:solidFill>
                  <a:srgbClr val="FF0000"/>
                </a:solidFill>
              </a:rPr>
              <a:t>производства</a:t>
            </a:r>
            <a:endParaRPr lang="ru-RU" dirty="0">
              <a:solidFill>
                <a:srgbClr val="FF0000"/>
              </a:solidFill>
            </a:endParaRPr>
          </a:p>
        </p:txBody>
      </p:sp>
    </p:spTree>
    <p:extLst>
      <p:ext uri="{BB962C8B-B14F-4D97-AF65-F5344CB8AC3E}">
        <p14:creationId xmlns:p14="http://schemas.microsoft.com/office/powerpoint/2010/main" val="3482139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36</a:t>
            </a:fld>
            <a:endParaRPr lang="ru-RU"/>
          </a:p>
        </p:txBody>
      </p:sp>
      <p:sp>
        <p:nvSpPr>
          <p:cNvPr id="3" name="Прямоугольник 2"/>
          <p:cNvSpPr/>
          <p:nvPr/>
        </p:nvSpPr>
        <p:spPr>
          <a:xfrm>
            <a:off x="359024" y="2204864"/>
            <a:ext cx="8784976" cy="2585323"/>
          </a:xfrm>
          <a:prstGeom prst="rect">
            <a:avLst/>
          </a:prstGeom>
        </p:spPr>
        <p:txBody>
          <a:bodyPr wrap="square">
            <a:spAutoFit/>
          </a:bodyPr>
          <a:lstStyle/>
          <a:p>
            <a:r>
              <a:rPr lang="ru-RU" dirty="0" smtClean="0"/>
              <a:t> КФС это целевое  взаимодействие двух </a:t>
            </a:r>
            <a:r>
              <a:rPr lang="ru-RU" dirty="0"/>
              <a:t>типов сущностей. С одной стороны – это физические сущности, традиционные инженерные активы (механические, строительные, электрические, биологические, химические, экономические и другие), а с другой – компьютерные, виртуальные сущности </a:t>
            </a:r>
            <a:r>
              <a:rPr lang="ru-RU" dirty="0" smtClean="0"/>
              <a:t>.</a:t>
            </a:r>
          </a:p>
          <a:p>
            <a:endParaRPr lang="ru-RU" dirty="0"/>
          </a:p>
          <a:p>
            <a:r>
              <a:rPr lang="ru-RU" dirty="0"/>
              <a:t>Предшественниками CPS можно считать контроллерные системы реального времени, распределенные вычислительные системы, автоматизированные системы управления техническими процессами и объектами, </a:t>
            </a:r>
            <a:r>
              <a:rPr lang="en-US" dirty="0"/>
              <a:t>SCADA</a:t>
            </a:r>
            <a:r>
              <a:rPr lang="ru-RU" dirty="0" smtClean="0"/>
              <a:t>-системы, беспроводные </a:t>
            </a:r>
            <a:r>
              <a:rPr lang="ru-RU" dirty="0"/>
              <a:t>сенсорные сети. </a:t>
            </a:r>
          </a:p>
        </p:txBody>
      </p:sp>
      <p:sp>
        <p:nvSpPr>
          <p:cNvPr id="4" name="Прямоугольник 3"/>
          <p:cNvSpPr/>
          <p:nvPr/>
        </p:nvSpPr>
        <p:spPr>
          <a:xfrm>
            <a:off x="3347864" y="836712"/>
            <a:ext cx="585097" cy="369332"/>
          </a:xfrm>
          <a:prstGeom prst="rect">
            <a:avLst/>
          </a:prstGeom>
        </p:spPr>
        <p:txBody>
          <a:bodyPr wrap="none">
            <a:spAutoFit/>
          </a:bodyPr>
          <a:lstStyle/>
          <a:p>
            <a:r>
              <a:rPr lang="ru-RU" dirty="0"/>
              <a:t>КФС</a:t>
            </a:r>
          </a:p>
        </p:txBody>
      </p:sp>
    </p:spTree>
    <p:extLst>
      <p:ext uri="{BB962C8B-B14F-4D97-AF65-F5344CB8AC3E}">
        <p14:creationId xmlns:p14="http://schemas.microsoft.com/office/powerpoint/2010/main" val="30985743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37</a:t>
            </a:fld>
            <a:endParaRPr lang="ru-RU"/>
          </a:p>
        </p:txBody>
      </p:sp>
      <p:sp>
        <p:nvSpPr>
          <p:cNvPr id="3" name="Прямоугольник 2"/>
          <p:cNvSpPr/>
          <p:nvPr/>
        </p:nvSpPr>
        <p:spPr>
          <a:xfrm>
            <a:off x="827584" y="1166843"/>
            <a:ext cx="7416824" cy="4247317"/>
          </a:xfrm>
          <a:prstGeom prst="rect">
            <a:avLst/>
          </a:prstGeom>
        </p:spPr>
        <p:txBody>
          <a:bodyPr wrap="square">
            <a:spAutoFit/>
          </a:bodyPr>
          <a:lstStyle/>
          <a:p>
            <a:r>
              <a:rPr lang="ru-RU" dirty="0"/>
              <a:t>Понятие КФС является всеобъемлющим. При определенных условиях значительная часть явлений современного мира может быть названа КФС. </a:t>
            </a:r>
            <a:endParaRPr lang="ru-RU" dirty="0" smtClean="0"/>
          </a:p>
          <a:p>
            <a:endParaRPr lang="ru-RU" dirty="0"/>
          </a:p>
          <a:p>
            <a:r>
              <a:rPr lang="ru-RU" dirty="0" smtClean="0"/>
              <a:t>Поэтому </a:t>
            </a:r>
            <a:r>
              <a:rPr lang="ru-RU" dirty="0"/>
              <a:t>к категории КФС можно отнести огромное количество устройств и концепций. </a:t>
            </a:r>
            <a:endParaRPr lang="ru-RU" dirty="0" smtClean="0"/>
          </a:p>
          <a:p>
            <a:endParaRPr lang="ru-RU" dirty="0"/>
          </a:p>
          <a:p>
            <a:r>
              <a:rPr lang="ru-RU" dirty="0" smtClean="0"/>
              <a:t>К </a:t>
            </a:r>
            <a:r>
              <a:rPr lang="ru-RU" dirty="0"/>
              <a:t>ним относятся, как минимум:</a:t>
            </a:r>
          </a:p>
          <a:p>
            <a:pPr lvl="0" fontAlgn="base"/>
            <a:r>
              <a:rPr lang="ru-RU" dirty="0"/>
              <a:t> роботы, в том числе «умные» роботы;</a:t>
            </a:r>
          </a:p>
          <a:p>
            <a:pPr lvl="0" fontAlgn="base"/>
            <a:r>
              <a:rPr lang="ru-RU" dirty="0"/>
              <a:t> интернет вещей (включая промышленный (индустриальный) Интернет);</a:t>
            </a:r>
          </a:p>
          <a:p>
            <a:pPr lvl="0" fontAlgn="base"/>
            <a:r>
              <a:rPr lang="ru-RU" dirty="0"/>
              <a:t> высокоавтоматизированные автомобили и высокоавтоматизированный транспорт вообще;</a:t>
            </a:r>
          </a:p>
          <a:p>
            <a:pPr lvl="0" fontAlgn="base"/>
            <a:r>
              <a:rPr lang="ru-RU" dirty="0"/>
              <a:t> беспилотные летательные аппараты;</a:t>
            </a:r>
          </a:p>
          <a:p>
            <a:pPr lvl="0" fontAlgn="base"/>
            <a:r>
              <a:rPr lang="ru-RU" dirty="0"/>
              <a:t> </a:t>
            </a:r>
            <a:r>
              <a:rPr lang="ru-RU" dirty="0" smtClean="0"/>
              <a:t>«</a:t>
            </a:r>
            <a:r>
              <a:rPr lang="ru-RU" dirty="0"/>
              <a:t>умный город»;</a:t>
            </a:r>
          </a:p>
          <a:p>
            <a:r>
              <a:rPr lang="ru-RU" dirty="0"/>
              <a:t> «умные» медицинские устройства</a:t>
            </a:r>
          </a:p>
        </p:txBody>
      </p:sp>
      <p:sp>
        <p:nvSpPr>
          <p:cNvPr id="4" name="Прямоугольник 3"/>
          <p:cNvSpPr/>
          <p:nvPr/>
        </p:nvSpPr>
        <p:spPr>
          <a:xfrm>
            <a:off x="3131840" y="692696"/>
            <a:ext cx="1575752" cy="369332"/>
          </a:xfrm>
          <a:prstGeom prst="rect">
            <a:avLst/>
          </a:prstGeom>
        </p:spPr>
        <p:txBody>
          <a:bodyPr wrap="none">
            <a:spAutoFit/>
          </a:bodyPr>
          <a:lstStyle/>
          <a:p>
            <a:r>
              <a:rPr lang="ru-RU" dirty="0" smtClean="0">
                <a:solidFill>
                  <a:srgbClr val="FF0000"/>
                </a:solidFill>
              </a:rPr>
              <a:t>Примеры КФС</a:t>
            </a:r>
            <a:endParaRPr lang="ru-RU" dirty="0">
              <a:solidFill>
                <a:srgbClr val="FF0000"/>
              </a:solidFill>
            </a:endParaRPr>
          </a:p>
        </p:txBody>
      </p:sp>
    </p:spTree>
    <p:extLst>
      <p:ext uri="{BB962C8B-B14F-4D97-AF65-F5344CB8AC3E}">
        <p14:creationId xmlns:p14="http://schemas.microsoft.com/office/powerpoint/2010/main" val="28544679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E2A9A2B-2DDD-4FDC-BE3B-A5779E58098A}"/>
              </a:ext>
            </a:extLst>
          </p:cNvPr>
          <p:cNvSpPr>
            <a:spLocks noGrp="1"/>
          </p:cNvSpPr>
          <p:nvPr>
            <p:ph type="title"/>
          </p:nvPr>
        </p:nvSpPr>
        <p:spPr>
          <a:xfrm>
            <a:off x="457200" y="457200"/>
            <a:ext cx="8229600" cy="307504"/>
          </a:xfrm>
        </p:spPr>
        <p:txBody>
          <a:bodyPr/>
          <a:lstStyle/>
          <a:p>
            <a:endParaRPr lang="ru-RU" dirty="0"/>
          </a:p>
        </p:txBody>
      </p:sp>
      <p:sp>
        <p:nvSpPr>
          <p:cNvPr id="3" name="Номер слайда 2">
            <a:extLst>
              <a:ext uri="{FF2B5EF4-FFF2-40B4-BE49-F238E27FC236}">
                <a16:creationId xmlns="" xmlns:a16="http://schemas.microsoft.com/office/drawing/2014/main" id="{CD20D1AC-1869-4160-BBC5-FA2A448C8E67}"/>
              </a:ext>
            </a:extLst>
          </p:cNvPr>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38</a:t>
            </a:fld>
            <a:endParaRPr lang="ru-RU">
              <a:solidFill>
                <a:srgbClr val="000000"/>
              </a:solidFill>
            </a:endParaRPr>
          </a:p>
        </p:txBody>
      </p:sp>
      <p:pic>
        <p:nvPicPr>
          <p:cNvPr id="4" name="Рисунок 3" descr="ÐÐ¸Ð±ÐµÑÑÐ¸Ð·Ð¸ÑÐµÑÐºÐ¸Ðµ ÑÐ¸ÑÑÐµÐ¼Ñ Ð²Ð¾Ð·Ð½Ð¸ÐºÐ°ÑÑ Ð½Ð° ÑÑÑÐºÐµ Ð¸Ð½ÑÐµÑÐ½ÐµÑÐ° Ð»ÑÐ´ÐµÐ¹, Ð²ÐµÑÐµÐ¹ Ð¸ ÑÐµÑÐ²Ð¸ÑÐ¾Ð²">
            <a:extLst>
              <a:ext uri="{FF2B5EF4-FFF2-40B4-BE49-F238E27FC236}">
                <a16:creationId xmlns="" xmlns:a16="http://schemas.microsoft.com/office/drawing/2014/main" id="{2E70E8E6-1E38-489A-978A-B7A49184864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27584" y="908720"/>
            <a:ext cx="6477000" cy="5286375"/>
          </a:xfrm>
          <a:prstGeom prst="rect">
            <a:avLst/>
          </a:prstGeom>
          <a:noFill/>
          <a:ln>
            <a:noFill/>
          </a:ln>
        </p:spPr>
      </p:pic>
    </p:spTree>
    <p:extLst>
      <p:ext uri="{BB962C8B-B14F-4D97-AF65-F5344CB8AC3E}">
        <p14:creationId xmlns:p14="http://schemas.microsoft.com/office/powerpoint/2010/main" val="1823189259"/>
      </p:ext>
    </p:extLst>
  </p:cSld>
  <p:clrMapOvr>
    <a:masterClrMapping/>
  </p:clrMapOvr>
  <p:transition>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EEB6236-4452-490C-88D9-A7FF56090212}"/>
              </a:ext>
            </a:extLst>
          </p:cNvPr>
          <p:cNvSpPr>
            <a:spLocks noGrp="1"/>
          </p:cNvSpPr>
          <p:nvPr>
            <p:ph type="title"/>
          </p:nvPr>
        </p:nvSpPr>
        <p:spPr>
          <a:xfrm>
            <a:off x="323528" y="19472"/>
            <a:ext cx="8229600" cy="457200"/>
          </a:xfrm>
        </p:spPr>
        <p:txBody>
          <a:bodyPr/>
          <a:lstStyle/>
          <a:p>
            <a:r>
              <a:rPr lang="ru-RU" sz="2800" dirty="0"/>
              <a:t>Концептуальная архитектура ЦБ</a:t>
            </a:r>
          </a:p>
        </p:txBody>
      </p:sp>
      <p:sp>
        <p:nvSpPr>
          <p:cNvPr id="3" name="Номер слайда 2">
            <a:extLst>
              <a:ext uri="{FF2B5EF4-FFF2-40B4-BE49-F238E27FC236}">
                <a16:creationId xmlns="" xmlns:a16="http://schemas.microsoft.com/office/drawing/2014/main" id="{C2AF9580-D3F2-4BE7-BCC5-FA673613E575}"/>
              </a:ext>
            </a:extLst>
          </p:cNvPr>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39</a:t>
            </a:fld>
            <a:endParaRPr lang="ru-RU">
              <a:solidFill>
                <a:srgbClr val="000000"/>
              </a:solidFill>
            </a:endParaRPr>
          </a:p>
        </p:txBody>
      </p:sp>
      <p:pic>
        <p:nvPicPr>
          <p:cNvPr id="4" name="Рисунок 3">
            <a:extLst>
              <a:ext uri="{FF2B5EF4-FFF2-40B4-BE49-F238E27FC236}">
                <a16:creationId xmlns="" xmlns:a16="http://schemas.microsoft.com/office/drawing/2014/main" id="{B642AB36-854E-424B-969B-2F785B11B7EA}"/>
              </a:ext>
            </a:extLst>
          </p:cNvPr>
          <p:cNvPicPr>
            <a:picLocks noChangeAspect="1"/>
          </p:cNvPicPr>
          <p:nvPr/>
        </p:nvPicPr>
        <p:blipFill>
          <a:blip r:embed="rId2"/>
          <a:stretch>
            <a:fillRect/>
          </a:stretch>
        </p:blipFill>
        <p:spPr>
          <a:xfrm>
            <a:off x="308045" y="572018"/>
            <a:ext cx="7864355" cy="6249471"/>
          </a:xfrm>
          <a:prstGeom prst="rect">
            <a:avLst/>
          </a:prstGeom>
        </p:spPr>
      </p:pic>
    </p:spTree>
    <p:extLst>
      <p:ext uri="{BB962C8B-B14F-4D97-AF65-F5344CB8AC3E}">
        <p14:creationId xmlns:p14="http://schemas.microsoft.com/office/powerpoint/2010/main" val="1649621001"/>
      </p:ext>
    </p:extLst>
  </p:cSld>
  <p:clrMapOvr>
    <a:masterClrMapping/>
  </p:clrMapOvr>
  <p:transition>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www.osp.ru/FileStorage/ARTICLE/Otkrytye_sistemy._SUBD/2014-08/06_14/13162722/Otkrytye_sistemy._SUBD_1_(427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25" y="-453394"/>
            <a:ext cx="8868185" cy="635986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0" y="5934670"/>
            <a:ext cx="8727358" cy="923330"/>
          </a:xfrm>
          <a:prstGeom prst="rect">
            <a:avLst/>
          </a:prstGeom>
        </p:spPr>
        <p:txBody>
          <a:bodyPr wrap="square">
            <a:spAutoFit/>
          </a:bodyPr>
          <a:lstStyle/>
          <a:p>
            <a:r>
              <a:rPr lang="ru-RU" i="1" dirty="0"/>
              <a:t>Поток информации между кибернетическим и физическим мирами. Данные, генерируемые в физическом мире, переносятся в киберпространство для интерпретации, результаты которой, в свою очередь, влияют на физическую сред</a:t>
            </a:r>
            <a:endParaRPr lang="ru-RU" dirty="0"/>
          </a:p>
        </p:txBody>
      </p:sp>
    </p:spTree>
    <p:extLst>
      <p:ext uri="{BB962C8B-B14F-4D97-AF65-F5344CB8AC3E}">
        <p14:creationId xmlns:p14="http://schemas.microsoft.com/office/powerpoint/2010/main" val="2381618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41</a:t>
            </a:fld>
            <a:endParaRPr lang="ru-RU">
              <a:solidFill>
                <a:srgbClr val="000000"/>
              </a:solidFill>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716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32" y="260648"/>
            <a:ext cx="8757060" cy="6564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6319482"/>
      </p:ext>
    </p:extLst>
  </p:cSld>
  <p:clrMapOvr>
    <a:masterClrMapping/>
  </p:clrMapOvr>
  <p:transition>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0649"/>
            <a:ext cx="8229600" cy="451520"/>
          </a:xfrm>
        </p:spPr>
        <p:txBody>
          <a:bodyPr/>
          <a:lstStyle/>
          <a:p>
            <a:r>
              <a:rPr lang="ru-RU" sz="2800" dirty="0" smtClean="0">
                <a:solidFill>
                  <a:srgbClr val="FF0000"/>
                </a:solidFill>
              </a:rPr>
              <a:t>КФС основа </a:t>
            </a:r>
            <a:r>
              <a:rPr lang="en-US" sz="2800" dirty="0" smtClean="0">
                <a:solidFill>
                  <a:srgbClr val="FF0000"/>
                </a:solidFill>
              </a:rPr>
              <a:t> Industry 4</a:t>
            </a:r>
            <a:endParaRPr lang="ru-RU" sz="2800" dirty="0">
              <a:solidFill>
                <a:srgbClr val="FF0000"/>
              </a:solidFill>
            </a:endParaRPr>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42</a:t>
            </a:fld>
            <a:endParaRPr lang="ru-RU">
              <a:solidFill>
                <a:srgbClr val="000000"/>
              </a:solidFill>
            </a:endParaRPr>
          </a:p>
        </p:txBody>
      </p:sp>
      <p:sp>
        <p:nvSpPr>
          <p:cNvPr id="4" name="Прямоугольник 3"/>
          <p:cNvSpPr/>
          <p:nvPr/>
        </p:nvSpPr>
        <p:spPr>
          <a:xfrm>
            <a:off x="107504" y="2413338"/>
            <a:ext cx="8856984" cy="2585323"/>
          </a:xfrm>
          <a:prstGeom prst="rect">
            <a:avLst/>
          </a:prstGeom>
        </p:spPr>
        <p:txBody>
          <a:bodyPr wrap="square">
            <a:spAutoFit/>
          </a:bodyPr>
          <a:lstStyle/>
          <a:p>
            <a:r>
              <a:rPr lang="ru-RU" dirty="0"/>
              <a:t>Промышленная концепция «Индустрия 4.0» - это глобальная, сложная, многоуровневая организационно-техническая система, основанная на интеграции в единое информационное пространство физических операций и сопутствующих процессов состоящая из 6 </a:t>
            </a:r>
            <a:r>
              <a:rPr lang="ru-RU" dirty="0" err="1"/>
              <a:t>подсистемndustry</a:t>
            </a:r>
            <a:r>
              <a:rPr lang="ru-RU" dirty="0"/>
              <a:t> 4.0 – это совокупность технологий: PLM, </a:t>
            </a:r>
            <a:r>
              <a:rPr lang="ru-RU" dirty="0" err="1"/>
              <a:t>Big</a:t>
            </a:r>
            <a:r>
              <a:rPr lang="ru-RU" dirty="0"/>
              <a:t> </a:t>
            </a:r>
            <a:r>
              <a:rPr lang="ru-RU" dirty="0" err="1"/>
              <a:t>Data</a:t>
            </a:r>
            <a:r>
              <a:rPr lang="ru-RU" dirty="0"/>
              <a:t>, </a:t>
            </a:r>
            <a:r>
              <a:rPr lang="ru-RU" dirty="0" err="1"/>
              <a:t>Smart</a:t>
            </a:r>
            <a:r>
              <a:rPr lang="ru-RU" dirty="0"/>
              <a:t> </a:t>
            </a:r>
            <a:r>
              <a:rPr lang="ru-RU" dirty="0" err="1"/>
              <a:t>Factory</a:t>
            </a:r>
            <a:r>
              <a:rPr lang="ru-RU" dirty="0"/>
              <a:t>, </a:t>
            </a:r>
            <a:r>
              <a:rPr lang="ru-RU" dirty="0" err="1"/>
              <a:t>Cyber-physical</a:t>
            </a:r>
            <a:r>
              <a:rPr lang="ru-RU" dirty="0"/>
              <a:t> </a:t>
            </a:r>
            <a:r>
              <a:rPr lang="ru-RU" dirty="0" err="1"/>
              <a:t>systems</a:t>
            </a:r>
            <a:r>
              <a:rPr lang="ru-RU" dirty="0"/>
              <a:t>, </a:t>
            </a:r>
            <a:r>
              <a:rPr lang="ru-RU" dirty="0" err="1"/>
              <a:t>Internet</a:t>
            </a:r>
            <a:r>
              <a:rPr lang="ru-RU" dirty="0"/>
              <a:t> </a:t>
            </a:r>
            <a:r>
              <a:rPr lang="ru-RU" dirty="0" err="1"/>
              <a:t>of</a:t>
            </a:r>
            <a:r>
              <a:rPr lang="ru-RU" dirty="0"/>
              <a:t> </a:t>
            </a:r>
            <a:r>
              <a:rPr lang="ru-RU" dirty="0" err="1"/>
              <a:t>Things</a:t>
            </a:r>
            <a:r>
              <a:rPr lang="ru-RU" dirty="0"/>
              <a:t>, </a:t>
            </a:r>
            <a:r>
              <a:rPr lang="ru-RU" dirty="0" err="1"/>
              <a:t>Interoperability</a:t>
            </a:r>
            <a:r>
              <a:rPr lang="ru-RU" dirty="0"/>
              <a:t>, позволяющих создать эффективную бизнес-модель предприятия. Высокая эффективность достигается главным образом за счёт рационального управления систем автоматизации физических операций производства и сопутствующих процессов интегрированных в единое информационное пространство. </a:t>
            </a:r>
          </a:p>
        </p:txBody>
      </p:sp>
    </p:spTree>
    <p:extLst>
      <p:ext uri="{BB962C8B-B14F-4D97-AF65-F5344CB8AC3E}">
        <p14:creationId xmlns:p14="http://schemas.microsoft.com/office/powerpoint/2010/main" val="3602909359"/>
      </p:ext>
    </p:extLst>
  </p:cSld>
  <p:clrMapOvr>
    <a:masterClrMapping/>
  </p:clrMapOvr>
  <p:transition>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88640"/>
            <a:ext cx="8229600" cy="432049"/>
          </a:xfrm>
        </p:spPr>
        <p:txBody>
          <a:bodyPr/>
          <a:lstStyle/>
          <a:p>
            <a:r>
              <a:rPr lang="en-US" sz="1600" b="1" dirty="0" smtClean="0">
                <a:solidFill>
                  <a:srgbClr val="FF0000"/>
                </a:solidFill>
              </a:rPr>
              <a:t>PLM </a:t>
            </a:r>
            <a:r>
              <a:rPr lang="en-US" sz="1600" b="1" dirty="0">
                <a:solidFill>
                  <a:srgbClr val="FF0000"/>
                </a:solidFill>
              </a:rPr>
              <a:t>(Product Lifecycle Management) –  </a:t>
            </a:r>
            <a:r>
              <a:rPr lang="ru-RU" sz="1600" b="1" dirty="0" smtClean="0">
                <a:solidFill>
                  <a:srgbClr val="FF0000"/>
                </a:solidFill>
              </a:rPr>
              <a:t>это КФС</a:t>
            </a:r>
            <a:r>
              <a:rPr lang="ru-RU" b="1" dirty="0" smtClean="0"/>
              <a:t>"</a:t>
            </a:r>
            <a:r>
              <a:rPr lang="ru-RU" b="1" dirty="0"/>
              <a:t/>
            </a:r>
            <a:br>
              <a:rPr lang="ru-RU" b="1" dirty="0"/>
            </a:br>
            <a:endParaRPr lang="ru-RU" dirty="0"/>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43</a:t>
            </a:fld>
            <a:endParaRPr lang="ru-RU">
              <a:solidFill>
                <a:srgbClr val="000000"/>
              </a:solidFill>
            </a:endParaRPr>
          </a:p>
        </p:txBody>
      </p:sp>
      <p:sp>
        <p:nvSpPr>
          <p:cNvPr id="5" name="Прямоугольник 4"/>
          <p:cNvSpPr/>
          <p:nvPr/>
        </p:nvSpPr>
        <p:spPr>
          <a:xfrm>
            <a:off x="30840" y="764704"/>
            <a:ext cx="9144000" cy="5632311"/>
          </a:xfrm>
          <a:prstGeom prst="rect">
            <a:avLst/>
          </a:prstGeom>
        </p:spPr>
        <p:txBody>
          <a:bodyPr wrap="square">
            <a:spAutoFit/>
          </a:bodyPr>
          <a:lstStyle/>
          <a:p>
            <a:r>
              <a:rPr lang="ru-RU" dirty="0"/>
              <a:t>Организационно-техническая система управления жизненным циклом изделий, </a:t>
            </a:r>
            <a:r>
              <a:rPr lang="ru-RU" dirty="0" smtClean="0"/>
              <a:t>это КФС основанная </a:t>
            </a:r>
            <a:r>
              <a:rPr lang="ru-RU" dirty="0"/>
              <a:t>на принципе дуализма объект-операция/физическое-информационное</a:t>
            </a:r>
            <a:r>
              <a:rPr lang="ru-RU" dirty="0" smtClean="0"/>
              <a:t>.</a:t>
            </a:r>
          </a:p>
          <a:p>
            <a:r>
              <a:rPr lang="ru-RU" dirty="0"/>
              <a:t/>
            </a:r>
            <a:br>
              <a:rPr lang="ru-RU" dirty="0"/>
            </a:br>
            <a:r>
              <a:rPr lang="ru-RU" dirty="0"/>
              <a:t>Материальное-техническое обеспечение, производство, эксплуатация, утилизация и все сопутствующие процессы происходят в физическом пространстве, </a:t>
            </a:r>
            <a:endParaRPr lang="ru-RU" dirty="0" smtClean="0"/>
          </a:p>
          <a:p>
            <a:r>
              <a:rPr lang="ru-RU" dirty="0" smtClean="0"/>
              <a:t>А им </a:t>
            </a:r>
            <a:r>
              <a:rPr lang="ru-RU" dirty="0"/>
              <a:t>соответствуют процессы, происходящие в информационном пространстве, протекающие в компьютерных системах. </a:t>
            </a:r>
            <a:endParaRPr lang="ru-RU" dirty="0" smtClean="0"/>
          </a:p>
          <a:p>
            <a:endParaRPr lang="ru-RU" dirty="0" smtClean="0"/>
          </a:p>
          <a:p>
            <a:r>
              <a:rPr lang="ru-RU" dirty="0" smtClean="0"/>
              <a:t>Поэтому </a:t>
            </a:r>
            <a:r>
              <a:rPr lang="ru-RU" dirty="0"/>
              <a:t>для эффективного использования IT-технологий необходимо преобразовать процессы, происходящие в физическом пространстве в информационные проблемы, а также иметь возможность обратного преобразования информационных процессов в физические. </a:t>
            </a:r>
            <a:endParaRPr lang="ru-RU" dirty="0" smtClean="0"/>
          </a:p>
          <a:p>
            <a:endParaRPr lang="ru-RU" dirty="0"/>
          </a:p>
          <a:p>
            <a:r>
              <a:rPr lang="ru-RU" dirty="0" smtClean="0"/>
              <a:t>Такое </a:t>
            </a:r>
            <a:r>
              <a:rPr lang="ru-RU" dirty="0"/>
              <a:t>преобразование следует рассматривать как проблему адекватного моделирования алгоритма жизненного цикла изделия, т.е. установления взаимно однозначного соответствия между физическим и информационным пространством. Комплексы предметно-ориентированного прикладного программного обеспечения, также имеющие общее название PLM-системы, предназначены для структурирования массива данных и автоматизации управления физическими и информационными процессами на протяжении всего жизненного цикла изделия</a:t>
            </a:r>
          </a:p>
        </p:txBody>
      </p:sp>
    </p:spTree>
    <p:extLst>
      <p:ext uri="{BB962C8B-B14F-4D97-AF65-F5344CB8AC3E}">
        <p14:creationId xmlns:p14="http://schemas.microsoft.com/office/powerpoint/2010/main" val="3174432322"/>
      </p:ext>
    </p:extLst>
  </p:cSld>
  <p:clrMapOvr>
    <a:masterClrMapping/>
  </p:clrMapOvr>
  <p:transition>
    <p:wipe di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9716" y="260648"/>
            <a:ext cx="8229600" cy="739552"/>
          </a:xfrm>
        </p:spPr>
        <p:txBody>
          <a:bodyPr/>
          <a:lstStyle/>
          <a:p>
            <a:r>
              <a:rPr lang="ru-RU" sz="2400" b="1" dirty="0" err="1" smtClean="0">
                <a:solidFill>
                  <a:srgbClr val="FF0000"/>
                </a:solidFill>
              </a:rPr>
              <a:t>Big</a:t>
            </a:r>
            <a:r>
              <a:rPr lang="ru-RU" sz="2400" b="1" dirty="0" smtClean="0">
                <a:solidFill>
                  <a:srgbClr val="FF0000"/>
                </a:solidFill>
              </a:rPr>
              <a:t> </a:t>
            </a:r>
            <a:r>
              <a:rPr lang="ru-RU" sz="2400" b="1" dirty="0" err="1">
                <a:solidFill>
                  <a:srgbClr val="FF0000"/>
                </a:solidFill>
              </a:rPr>
              <a:t>Data</a:t>
            </a:r>
            <a:r>
              <a:rPr lang="ru-RU" sz="2400" b="1" dirty="0">
                <a:solidFill>
                  <a:srgbClr val="FF0000"/>
                </a:solidFill>
              </a:rPr>
              <a:t> – Большие Данные</a:t>
            </a:r>
            <a:r>
              <a:rPr lang="ru-RU" b="1" dirty="0"/>
              <a:t/>
            </a:r>
            <a:br>
              <a:rPr lang="ru-RU" b="1" dirty="0"/>
            </a:br>
            <a:endParaRPr lang="ru-RU" dirty="0"/>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44</a:t>
            </a:fld>
            <a:endParaRPr lang="ru-RU">
              <a:solidFill>
                <a:srgbClr val="000000"/>
              </a:solidFill>
            </a:endParaRPr>
          </a:p>
        </p:txBody>
      </p:sp>
      <p:sp>
        <p:nvSpPr>
          <p:cNvPr id="4" name="Прямоугольник 3"/>
          <p:cNvSpPr/>
          <p:nvPr/>
        </p:nvSpPr>
        <p:spPr>
          <a:xfrm>
            <a:off x="-108520" y="671691"/>
            <a:ext cx="9289032" cy="6186309"/>
          </a:xfrm>
          <a:prstGeom prst="rect">
            <a:avLst/>
          </a:prstGeom>
        </p:spPr>
        <p:txBody>
          <a:bodyPr wrap="square">
            <a:spAutoFit/>
          </a:bodyPr>
          <a:lstStyle/>
          <a:p>
            <a:r>
              <a:rPr lang="ru-RU" dirty="0"/>
              <a:t>Совокупность подходов, инструментов и методов обработки структурированных и </a:t>
            </a:r>
            <a:r>
              <a:rPr lang="ru-RU" dirty="0" smtClean="0"/>
              <a:t>неструктурированных данных больших объёмов </a:t>
            </a:r>
            <a:r>
              <a:rPr lang="ru-RU" dirty="0"/>
              <a:t>и значительного многообразия для получения воспринимаемых человеком или компьютерной системой результатов, эффективных в условиях непрерывного прироста, распределения по многочисленным узлам вычислительной сети</a:t>
            </a:r>
            <a:r>
              <a:rPr lang="ru-RU" dirty="0" smtClean="0"/>
              <a:t>.</a:t>
            </a:r>
          </a:p>
          <a:p>
            <a:r>
              <a:rPr lang="ru-RU" dirty="0"/>
              <a:t/>
            </a:r>
            <a:br>
              <a:rPr lang="ru-RU" dirty="0"/>
            </a:br>
            <a:r>
              <a:rPr lang="ru-RU" dirty="0" err="1"/>
              <a:t>Big</a:t>
            </a:r>
            <a:r>
              <a:rPr lang="ru-RU" dirty="0"/>
              <a:t> </a:t>
            </a:r>
            <a:r>
              <a:rPr lang="ru-RU" dirty="0" err="1"/>
              <a:t>Data</a:t>
            </a:r>
            <a:r>
              <a:rPr lang="ru-RU" dirty="0"/>
              <a:t> представляет собой набор данных из традиционных и цифровых источников внутри и за пределами компании. Данные собираются везде: от датчиков, сотрудников компании, компаний-контрагентов, клиентов, сервисных центров, поставщиков и т.д., поле чего данные структурируются, анализируются и используются. Основная задача предприятий при работе с </a:t>
            </a:r>
            <a:r>
              <a:rPr lang="ru-RU" dirty="0" err="1"/>
              <a:t>Big</a:t>
            </a:r>
            <a:r>
              <a:rPr lang="ru-RU" dirty="0"/>
              <a:t> </a:t>
            </a:r>
            <a:r>
              <a:rPr lang="ru-RU" dirty="0" err="1"/>
              <a:t>Data</a:t>
            </a:r>
            <a:r>
              <a:rPr lang="ru-RU" dirty="0"/>
              <a:t>, наилучшим образом интерпретировать данные для дальнейшего использования.</a:t>
            </a:r>
            <a:br>
              <a:rPr lang="ru-RU" dirty="0"/>
            </a:br>
            <a:r>
              <a:rPr lang="ru-RU" dirty="0"/>
              <a:t/>
            </a:r>
            <a:br>
              <a:rPr lang="ru-RU" dirty="0"/>
            </a:br>
            <a:r>
              <a:rPr lang="ru-RU" dirty="0"/>
              <a:t> С</a:t>
            </a:r>
            <a:r>
              <a:rPr lang="ru-RU" dirty="0" smtClean="0"/>
              <a:t>овокупность </a:t>
            </a:r>
            <a:r>
              <a:rPr lang="ru-RU" dirty="0"/>
              <a:t>определяющих характеристик больших </a:t>
            </a:r>
            <a:r>
              <a:rPr lang="ru-RU" dirty="0" err="1"/>
              <a:t>Big</a:t>
            </a:r>
            <a:r>
              <a:rPr lang="ru-RU" dirty="0"/>
              <a:t> </a:t>
            </a:r>
            <a:r>
              <a:rPr lang="ru-RU" dirty="0" err="1" smtClean="0"/>
              <a:t>Data</a:t>
            </a:r>
            <a:r>
              <a:rPr lang="ru-RU" dirty="0" smtClean="0"/>
              <a:t> это </a:t>
            </a:r>
            <a:r>
              <a:rPr lang="en-US" dirty="0"/>
              <a:t>VVV</a:t>
            </a:r>
            <a:r>
              <a:rPr lang="ru-RU" dirty="0" smtClean="0"/>
              <a:t>:</a:t>
            </a:r>
            <a:r>
              <a:rPr lang="ru-RU" dirty="0"/>
              <a:t/>
            </a:r>
            <a:br>
              <a:rPr lang="ru-RU" dirty="0"/>
            </a:br>
            <a:r>
              <a:rPr lang="ru-RU" b="1" dirty="0" err="1"/>
              <a:t>V</a:t>
            </a:r>
            <a:r>
              <a:rPr lang="ru-RU" dirty="0" err="1"/>
              <a:t>olume</a:t>
            </a:r>
            <a:r>
              <a:rPr lang="ru-RU" dirty="0"/>
              <a:t> (объём) – величина физического объёма данных</a:t>
            </a:r>
          </a:p>
          <a:p>
            <a:r>
              <a:rPr lang="ru-RU" b="1" dirty="0" err="1"/>
              <a:t>V</a:t>
            </a:r>
            <a:r>
              <a:rPr lang="ru-RU" dirty="0" err="1"/>
              <a:t>elocity</a:t>
            </a:r>
            <a:r>
              <a:rPr lang="ru-RU" dirty="0"/>
              <a:t> (скорость) – скорость прироста объёма данных</a:t>
            </a:r>
          </a:p>
          <a:p>
            <a:r>
              <a:rPr lang="ru-RU" b="1" dirty="0" err="1"/>
              <a:t>V</a:t>
            </a:r>
            <a:r>
              <a:rPr lang="ru-RU" dirty="0" err="1"/>
              <a:t>ariety</a:t>
            </a:r>
            <a:r>
              <a:rPr lang="ru-RU" dirty="0"/>
              <a:t> (многообразие) – одновременная обработка различных типов данных, структурированных и неструктурированных.</a:t>
            </a:r>
          </a:p>
          <a:p>
            <a:r>
              <a:rPr lang="ru-RU" dirty="0" err="1"/>
              <a:t>Информационноёмкие</a:t>
            </a:r>
            <a:r>
              <a:rPr lang="ru-RU" dirty="0"/>
              <a:t> производственные системы имеют свойства лавинообразного потока, количество данных постоянно возрастает, многообразие информации расширяется. Управлять, структурировать, интерпретировать, анализировать и использовать данные – одна из основных наиважнейших задач организации производства в концепции </a:t>
            </a:r>
            <a:r>
              <a:rPr lang="ru-RU" dirty="0" err="1"/>
              <a:t>Industry</a:t>
            </a:r>
            <a:r>
              <a:rPr lang="ru-RU" dirty="0"/>
              <a:t> 4.0</a:t>
            </a:r>
          </a:p>
        </p:txBody>
      </p:sp>
    </p:spTree>
    <p:extLst>
      <p:ext uri="{BB962C8B-B14F-4D97-AF65-F5344CB8AC3E}">
        <p14:creationId xmlns:p14="http://schemas.microsoft.com/office/powerpoint/2010/main" val="3885316056"/>
      </p:ext>
    </p:extLst>
  </p:cSld>
  <p:clrMapOvr>
    <a:masterClrMapping/>
  </p:clrMapOvr>
  <p:transition>
    <p:wipe dir="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8955"/>
            <a:ext cx="8229600" cy="432048"/>
          </a:xfrm>
        </p:spPr>
        <p:txBody>
          <a:bodyPr/>
          <a:lstStyle/>
          <a:p>
            <a:r>
              <a:rPr lang="ru-RU" sz="2800" dirty="0" smtClean="0">
                <a:solidFill>
                  <a:srgbClr val="FF0000"/>
                </a:solidFill>
              </a:rPr>
              <a:t>Архитектура КФС</a:t>
            </a:r>
            <a:endParaRPr lang="ru-RU" sz="2800" dirty="0">
              <a:solidFill>
                <a:srgbClr val="FF0000"/>
              </a:solidFill>
            </a:endParaRPr>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45</a:t>
            </a:fld>
            <a:endParaRPr lang="ru-RU">
              <a:solidFill>
                <a:srgbClr val="000000"/>
              </a:solidFill>
            </a:endParaRPr>
          </a:p>
        </p:txBody>
      </p:sp>
      <p:pic>
        <p:nvPicPr>
          <p:cNvPr id="8194" name="Рисунок 25" descr="CPS for Manufacturi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980728"/>
            <a:ext cx="6701071" cy="449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0" y="5445224"/>
            <a:ext cx="9036496" cy="1477328"/>
          </a:xfrm>
          <a:prstGeom prst="rect">
            <a:avLst/>
          </a:prstGeom>
        </p:spPr>
        <p:txBody>
          <a:bodyPr wrap="square">
            <a:spAutoFit/>
          </a:bodyPr>
          <a:lstStyle/>
          <a:p>
            <a:r>
              <a:rPr lang="ru-RU" dirty="0"/>
              <a:t>Для выполнения производственных задач в заданные сроки, с заданными объемами и удовлетворения других требований НГО, при низких затратах и с сокращенным временем производства потребуется информационная синхронизация взаимодействия активов в реальном времени во всех возможных режимах их работы. Для решения этой задачи должна быть построена многоуровневая </a:t>
            </a:r>
            <a:r>
              <a:rPr lang="ru-RU" dirty="0" err="1"/>
              <a:t>киберфизическая</a:t>
            </a:r>
            <a:r>
              <a:rPr lang="ru-RU" dirty="0"/>
              <a:t> система.</a:t>
            </a:r>
          </a:p>
        </p:txBody>
      </p:sp>
    </p:spTree>
    <p:extLst>
      <p:ext uri="{BB962C8B-B14F-4D97-AF65-F5344CB8AC3E}">
        <p14:creationId xmlns:p14="http://schemas.microsoft.com/office/powerpoint/2010/main" val="3128915634"/>
      </p:ext>
    </p:extLst>
  </p:cSld>
  <p:clrMapOvr>
    <a:masterClrMapping/>
  </p:clrMapOvr>
  <p:transition>
    <p:wipe dir="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253907"/>
            <a:ext cx="8229600" cy="1371600"/>
          </a:xfrm>
        </p:spPr>
        <p:txBody>
          <a:bodyPr/>
          <a:lstStyle/>
          <a:p>
            <a:endParaRPr lang="ru-RU" dirty="0"/>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46</a:t>
            </a:fld>
            <a:endParaRPr lang="ru-RU">
              <a:solidFill>
                <a:srgbClr val="000000"/>
              </a:solidFill>
            </a:endParaRPr>
          </a:p>
        </p:txBody>
      </p:sp>
      <p:sp>
        <p:nvSpPr>
          <p:cNvPr id="4" name="Прямоугольник 3"/>
          <p:cNvSpPr/>
          <p:nvPr/>
        </p:nvSpPr>
        <p:spPr>
          <a:xfrm>
            <a:off x="0" y="692696"/>
            <a:ext cx="9324528" cy="5632311"/>
          </a:xfrm>
          <a:prstGeom prst="rect">
            <a:avLst/>
          </a:prstGeom>
        </p:spPr>
        <p:txBody>
          <a:bodyPr wrap="square">
            <a:spAutoFit/>
          </a:bodyPr>
          <a:lstStyle/>
          <a:p>
            <a:r>
              <a:rPr lang="ru-RU" b="1" dirty="0" smtClean="0"/>
              <a:t>«</a:t>
            </a:r>
            <a:r>
              <a:rPr lang="ru-RU" b="1" dirty="0"/>
              <a:t>Умные </a:t>
            </a:r>
            <a:r>
              <a:rPr lang="ru-RU" b="1" dirty="0" err="1"/>
              <a:t>КИПиА</a:t>
            </a:r>
            <a:r>
              <a:rPr lang="ru-RU" b="1" dirty="0"/>
              <a:t>» </a:t>
            </a:r>
            <a:r>
              <a:rPr lang="ru-RU" dirty="0" smtClean="0"/>
              <a:t>На </a:t>
            </a:r>
            <a:r>
              <a:rPr lang="ru-RU" dirty="0"/>
              <a:t>нижнем уровне </a:t>
            </a:r>
            <a:r>
              <a:rPr lang="en-US" dirty="0"/>
              <a:t>CPS</a:t>
            </a:r>
            <a:r>
              <a:rPr lang="ru-RU" dirty="0"/>
              <a:t> с использованием устройств </a:t>
            </a:r>
            <a:r>
              <a:rPr lang="ru-RU" dirty="0" smtClean="0"/>
              <a:t>реализуется </a:t>
            </a:r>
            <a:r>
              <a:rPr lang="ru-RU" dirty="0"/>
              <a:t>самонастройка и самоконтроль </a:t>
            </a:r>
            <a:r>
              <a:rPr lang="ru-RU" dirty="0" err="1"/>
              <a:t>КИПиА</a:t>
            </a:r>
            <a:r>
              <a:rPr lang="ru-RU" dirty="0"/>
              <a:t> полевого уровня. </a:t>
            </a:r>
            <a:endParaRPr lang="ru-RU" dirty="0" smtClean="0"/>
          </a:p>
          <a:p>
            <a:r>
              <a:rPr lang="ru-RU" b="1" dirty="0"/>
              <a:t>Конверсия</a:t>
            </a:r>
            <a:r>
              <a:rPr lang="ru-RU" dirty="0"/>
              <a:t> </a:t>
            </a:r>
            <a:r>
              <a:rPr lang="ru-RU" dirty="0" smtClean="0"/>
              <a:t>На </a:t>
            </a:r>
            <a:r>
              <a:rPr lang="ru-RU" dirty="0"/>
              <a:t>следующем уровне </a:t>
            </a:r>
            <a:r>
              <a:rPr lang="ru-RU" dirty="0" smtClean="0"/>
              <a:t> </a:t>
            </a:r>
            <a:r>
              <a:rPr lang="ru-RU" dirty="0"/>
              <a:t>данные от устройств с автономным подключением и умными </a:t>
            </a:r>
            <a:r>
              <a:rPr lang="ru-RU" dirty="0" err="1"/>
              <a:t>КИПиА</a:t>
            </a:r>
            <a:r>
              <a:rPr lang="ru-RU" dirty="0"/>
              <a:t> становятся основой для получения информации от активов. Она становится основой для самоопределения их критических проблем. </a:t>
            </a:r>
            <a:endParaRPr lang="ru-RU" dirty="0" smtClean="0"/>
          </a:p>
          <a:p>
            <a:r>
              <a:rPr lang="ru-RU" b="1" dirty="0" err="1"/>
              <a:t>Компьютинг</a:t>
            </a:r>
            <a:r>
              <a:rPr lang="ru-RU" dirty="0"/>
              <a:t> (Виртуальный «</a:t>
            </a:r>
            <a:r>
              <a:rPr lang="ru-RU" dirty="0" smtClean="0"/>
              <a:t>близнец) </a:t>
            </a:r>
            <a:r>
              <a:rPr lang="ru-RU" dirty="0"/>
              <a:t>На уровне виртуального представления </a:t>
            </a:r>
            <a:r>
              <a:rPr lang="ru-RU" dirty="0" err="1"/>
              <a:t>киберфизичекого</a:t>
            </a:r>
            <a:r>
              <a:rPr lang="ru-RU" dirty="0"/>
              <a:t> окружения </a:t>
            </a:r>
            <a:r>
              <a:rPr lang="ru-RU" dirty="0" smtClean="0"/>
              <a:t> </a:t>
            </a:r>
            <a:r>
              <a:rPr lang="ru-RU" dirty="0"/>
              <a:t>каждая физическая сущность технологического пространства создает свой «двойник», используя те инструментальные функции, которые в последующем контролируют состояние активов, основанных на методологии «</a:t>
            </a:r>
            <a:r>
              <a:rPr lang="ru-RU" dirty="0" err="1"/>
              <a:t>Time-Machine</a:t>
            </a:r>
            <a:r>
              <a:rPr lang="ru-RU" dirty="0" smtClean="0"/>
              <a:t>», </a:t>
            </a:r>
            <a:r>
              <a:rPr lang="ru-RU" b="1" dirty="0" smtClean="0"/>
              <a:t>машины времени </a:t>
            </a:r>
            <a:r>
              <a:rPr lang="ru-RU" dirty="0"/>
              <a:t>(стандартной функции автоматического копирования физической сущности на виртуальном уровне</a:t>
            </a:r>
            <a:r>
              <a:rPr lang="ru-RU" dirty="0" smtClean="0"/>
              <a:t>)]. актива </a:t>
            </a:r>
            <a:r>
              <a:rPr lang="ru-RU" dirty="0"/>
              <a:t>в технологическом киберпространстве </a:t>
            </a:r>
            <a:r>
              <a:rPr lang="ru-RU" dirty="0" smtClean="0"/>
              <a:t>что позволяет выполнять </a:t>
            </a:r>
            <a:r>
              <a:rPr lang="ru-RU" dirty="0"/>
              <a:t>самоанализ и </a:t>
            </a:r>
            <a:r>
              <a:rPr lang="ru-RU" dirty="0" smtClean="0"/>
              <a:t>осуществлять </a:t>
            </a:r>
            <a:r>
              <a:rPr lang="ru-RU" dirty="0"/>
              <a:t>вычислительную подготовку их управления. </a:t>
            </a:r>
            <a:endParaRPr lang="ru-RU" dirty="0" smtClean="0"/>
          </a:p>
          <a:p>
            <a:r>
              <a:rPr lang="ru-RU" b="1" dirty="0"/>
              <a:t>«Познание» </a:t>
            </a:r>
            <a:r>
              <a:rPr lang="ru-RU" dirty="0" smtClean="0"/>
              <a:t>На </a:t>
            </a:r>
            <a:r>
              <a:rPr lang="ru-RU" dirty="0"/>
              <a:t>уровне обработки информации </a:t>
            </a:r>
            <a:r>
              <a:rPr lang="ru-RU" dirty="0" smtClean="0"/>
              <a:t>представляются </a:t>
            </a:r>
            <a:r>
              <a:rPr lang="ru-RU" dirty="0"/>
              <a:t>результаты измерений, контроля состояния и самооценки активов на основе их «</a:t>
            </a:r>
            <a:r>
              <a:rPr lang="ru-RU" dirty="0" err="1"/>
              <a:t>инфографических</a:t>
            </a:r>
            <a:r>
              <a:rPr lang="ru-RU" dirty="0"/>
              <a:t>» значений, показывающих содержание и контекст потенциальных проблем. </a:t>
            </a:r>
            <a:endParaRPr lang="ru-RU" dirty="0" smtClean="0"/>
          </a:p>
          <a:p>
            <a:r>
              <a:rPr lang="ru-RU" b="1" dirty="0" smtClean="0"/>
              <a:t>Исполнение</a:t>
            </a:r>
            <a:r>
              <a:rPr lang="ru-RU" dirty="0" smtClean="0"/>
              <a:t> На </a:t>
            </a:r>
            <a:r>
              <a:rPr lang="ru-RU" dirty="0"/>
              <a:t>уровне исполнительных действий выполняется преобразование интеллектуальных решений в действие на уровне активов. На этом уровне активы или производственная система могут быть переконфигурированы на основе критериев приоритета и риска для достижения требуемого уровня производительности или отказоустойчивости. </a:t>
            </a:r>
          </a:p>
        </p:txBody>
      </p:sp>
    </p:spTree>
    <p:extLst>
      <p:ext uri="{BB962C8B-B14F-4D97-AF65-F5344CB8AC3E}">
        <p14:creationId xmlns:p14="http://schemas.microsoft.com/office/powerpoint/2010/main" val="424217033"/>
      </p:ext>
    </p:extLst>
  </p:cSld>
  <p:clrMapOvr>
    <a:masterClrMapping/>
  </p:clrMapOvr>
  <p:transition>
    <p:wipe di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595536"/>
          </a:xfrm>
        </p:spPr>
        <p:txBody>
          <a:bodyPr/>
          <a:lstStyle/>
          <a:p>
            <a:r>
              <a:rPr lang="ru-RU" sz="2400" b="1" dirty="0" err="1" smtClean="0"/>
              <a:t>Киберфизические</a:t>
            </a:r>
            <a:r>
              <a:rPr lang="ru-RU" sz="2400" b="1" dirty="0" smtClean="0"/>
              <a:t> системы</a:t>
            </a:r>
            <a:r>
              <a:rPr lang="en-US" sz="2400" b="1" dirty="0" smtClean="0"/>
              <a:t> </a:t>
            </a:r>
            <a:r>
              <a:rPr lang="ru-RU" sz="2800" b="1" dirty="0" smtClean="0"/>
              <a:t>это </a:t>
            </a:r>
            <a:r>
              <a:rPr lang="en-US" sz="2800" b="1" dirty="0" smtClean="0"/>
              <a:t>IOT</a:t>
            </a:r>
            <a:endParaRPr lang="ru-RU" sz="2800" dirty="0"/>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47</a:t>
            </a:fld>
            <a:endParaRPr lang="ru-RU">
              <a:solidFill>
                <a:srgbClr val="000000"/>
              </a:solidFill>
            </a:endParaRPr>
          </a:p>
        </p:txBody>
      </p:sp>
      <p:sp>
        <p:nvSpPr>
          <p:cNvPr id="4" name="Прямоугольник 3"/>
          <p:cNvSpPr/>
          <p:nvPr/>
        </p:nvSpPr>
        <p:spPr>
          <a:xfrm>
            <a:off x="251520" y="1484784"/>
            <a:ext cx="8784976" cy="2585323"/>
          </a:xfrm>
          <a:prstGeom prst="rect">
            <a:avLst/>
          </a:prstGeom>
        </p:spPr>
        <p:txBody>
          <a:bodyPr wrap="square">
            <a:spAutoFit/>
          </a:bodyPr>
          <a:lstStyle/>
          <a:p>
            <a:r>
              <a:rPr lang="ru-RU" dirty="0" err="1"/>
              <a:t>Киберфизическая</a:t>
            </a:r>
            <a:r>
              <a:rPr lang="ru-RU" dirty="0"/>
              <a:t> система – это организационно-техническая концепция управления информационными потоками, интеграция вычислительных ресурсов в физические процессы производства. В такой системе датчики, контроллеры и информационные системы объединены в единую сеть на протяжении всего жизненного цикла изделия. По сути, </a:t>
            </a:r>
            <a:r>
              <a:rPr lang="ru-RU" i="1" dirty="0"/>
              <a:t>CPS</a:t>
            </a:r>
            <a:r>
              <a:rPr lang="ru-RU" dirty="0"/>
              <a:t> является </a:t>
            </a:r>
            <a:r>
              <a:rPr lang="ru-RU" i="1" dirty="0"/>
              <a:t>промышленным интернетом вещей (</a:t>
            </a:r>
            <a:r>
              <a:rPr lang="en-US" i="1" dirty="0"/>
              <a:t>IOT</a:t>
            </a:r>
            <a:r>
              <a:rPr lang="ru-RU" i="1" dirty="0"/>
              <a:t>)</a:t>
            </a:r>
            <a:r>
              <a:rPr lang="ru-RU" dirty="0"/>
              <a:t> с распределенной автоматизированной системой управления на основе </a:t>
            </a:r>
            <a:r>
              <a:rPr lang="en-US" i="1" dirty="0"/>
              <a:t>TCP</a:t>
            </a:r>
            <a:r>
              <a:rPr lang="ru-RU" i="1" dirty="0"/>
              <a:t>/</a:t>
            </a:r>
            <a:r>
              <a:rPr lang="en-US" i="1" dirty="0"/>
              <a:t>IP</a:t>
            </a:r>
            <a:r>
              <a:rPr lang="ru-RU" dirty="0"/>
              <a:t>-сети интеллектуальных агентов. Основой CPS является заложенная в систему управления модель, определяющая работоспособность системы в целом, что обуславливает повышенную важность процесса моделирования (проектирование моделей — </a:t>
            </a:r>
            <a:r>
              <a:rPr lang="ru-RU" dirty="0" err="1"/>
              <a:t>model</a:t>
            </a:r>
            <a:r>
              <a:rPr lang="ru-RU" dirty="0"/>
              <a:t> </a:t>
            </a:r>
            <a:r>
              <a:rPr lang="ru-RU" dirty="0" err="1"/>
              <a:t>engineering</a:t>
            </a:r>
            <a:r>
              <a:rPr lang="ru-RU" dirty="0" smtClean="0"/>
              <a:t>).</a:t>
            </a:r>
            <a:endParaRPr lang="ru-RU" dirty="0"/>
          </a:p>
        </p:txBody>
      </p:sp>
    </p:spTree>
    <p:extLst>
      <p:ext uri="{BB962C8B-B14F-4D97-AF65-F5344CB8AC3E}">
        <p14:creationId xmlns:p14="http://schemas.microsoft.com/office/powerpoint/2010/main" val="3550643849"/>
      </p:ext>
    </p:extLst>
  </p:cSld>
  <p:clrMapOvr>
    <a:masterClrMapping/>
  </p:clrMapOvr>
  <p:transition>
    <p:wipe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595536"/>
          </a:xfrm>
        </p:spPr>
        <p:txBody>
          <a:bodyPr/>
          <a:lstStyle/>
          <a:p>
            <a:r>
              <a:rPr lang="en-US" sz="2400" b="1" dirty="0"/>
              <a:t>5. Internet of Things (</a:t>
            </a:r>
            <a:r>
              <a:rPr lang="en-US" sz="2400" b="1" dirty="0" err="1"/>
              <a:t>IoT</a:t>
            </a:r>
            <a:r>
              <a:rPr lang="en-US" sz="2400" b="1" dirty="0"/>
              <a:t>) – </a:t>
            </a:r>
            <a:r>
              <a:rPr lang="ru-RU" sz="2400" b="1" dirty="0"/>
              <a:t>Интернет вещей</a:t>
            </a:r>
            <a:r>
              <a:rPr lang="ru-RU" b="1" dirty="0"/>
              <a:t/>
            </a:r>
            <a:br>
              <a:rPr lang="ru-RU" b="1" dirty="0"/>
            </a:br>
            <a:endParaRPr lang="ru-RU" dirty="0"/>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48</a:t>
            </a:fld>
            <a:endParaRPr lang="ru-RU">
              <a:solidFill>
                <a:srgbClr val="000000"/>
              </a:solidFill>
            </a:endParaRPr>
          </a:p>
        </p:txBody>
      </p:sp>
      <p:sp>
        <p:nvSpPr>
          <p:cNvPr id="4" name="Прямоугольник 3"/>
          <p:cNvSpPr/>
          <p:nvPr/>
        </p:nvSpPr>
        <p:spPr>
          <a:xfrm>
            <a:off x="107504" y="494084"/>
            <a:ext cx="9144000" cy="6463308"/>
          </a:xfrm>
          <a:prstGeom prst="rect">
            <a:avLst/>
          </a:prstGeom>
        </p:spPr>
        <p:txBody>
          <a:bodyPr wrap="square">
            <a:spAutoFit/>
          </a:bodyPr>
          <a:lstStyle/>
          <a:p>
            <a:r>
              <a:rPr lang="ru-RU" i="1" dirty="0"/>
              <a:t>Интернет вещей – это простое определение грандиозной концепции. </a:t>
            </a:r>
            <a:r>
              <a:rPr lang="ru-RU" i="1" dirty="0" err="1"/>
              <a:t>IoT</a:t>
            </a:r>
            <a:r>
              <a:rPr lang="ru-RU" i="1" dirty="0"/>
              <a:t> - концепция вычислительной сети физических предметов (вещей), оснащённых встроенными технологиями для взаимодействия друг с другом или с внешней средой, рассматривающая организацию таких сетей как явление, способное перестроить экономические и общественные процессы, исключающее из части действий и операций необходимость участия человека</a:t>
            </a:r>
            <a:r>
              <a:rPr lang="ru-RU" dirty="0"/>
              <a:t>. </a:t>
            </a:r>
            <a:br>
              <a:rPr lang="ru-RU" dirty="0"/>
            </a:br>
            <a:r>
              <a:rPr lang="ru-RU" dirty="0"/>
              <a:t>Уже сегодня, вы можете проектировать детали у себя дома и заказывать их производство через интернет у 3D принтеров и других автоматических производственных систем, в которых человек играет роль обеспечивающего работоспособность автоматического процесса производства, а не производителя.  </a:t>
            </a:r>
            <a:br>
              <a:rPr lang="ru-RU" dirty="0"/>
            </a:br>
            <a:r>
              <a:rPr lang="ru-RU" dirty="0" err="1"/>
              <a:t>IoT</a:t>
            </a:r>
            <a:r>
              <a:rPr lang="ru-RU" dirty="0"/>
              <a:t> связывает вещи, подключённые к интернету друг с другом и обеспечивает их совместную работу, управляемую облачными вычислительными системами. Интернет вещей обеспечивает взаимодействие физических производственных операций и сопутствующих процессов.  </a:t>
            </a:r>
            <a:br>
              <a:rPr lang="ru-RU" dirty="0"/>
            </a:br>
            <a:r>
              <a:rPr lang="ru-RU" dirty="0"/>
              <a:t>Концепция </a:t>
            </a:r>
            <a:r>
              <a:rPr lang="ru-RU" dirty="0" err="1"/>
              <a:t>IoT</a:t>
            </a:r>
            <a:r>
              <a:rPr lang="ru-RU" dirty="0"/>
              <a:t> сформулирована в 1999 году как осмысление перспектив широкого применения средств радиочастотной идентификации для взаимодействия физических предметов между собой и с внешним окружением. Наполнение концепции «интернета вещей» многообразным технологическим содержанием и внедрение практических решений для её реализации начиная с 2010-х годов является устойчивой тенденцией в развитии информационных технологий, прежде всего, благодаря повсеместному распространению беспроводных сетей, появлению облачных вычислений, развитию технологий межмашинного взаимодействия, началу активного перехода на IPv6 и освоению программно-конфигурируемых сетей.</a:t>
            </a:r>
          </a:p>
        </p:txBody>
      </p:sp>
    </p:spTree>
    <p:extLst>
      <p:ext uri="{BB962C8B-B14F-4D97-AF65-F5344CB8AC3E}">
        <p14:creationId xmlns:p14="http://schemas.microsoft.com/office/powerpoint/2010/main" val="3715697967"/>
      </p:ext>
    </p:extLst>
  </p:cSld>
  <p:clrMapOvr>
    <a:masterClrMapping/>
  </p:clrMapOvr>
  <p:transition>
    <p:wipe di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307504"/>
          </a:xfrm>
        </p:spPr>
        <p:txBody>
          <a:bodyPr/>
          <a:lstStyle/>
          <a:p>
            <a:r>
              <a:rPr lang="ru-RU" sz="2400" b="1" dirty="0"/>
              <a:t>6. </a:t>
            </a:r>
            <a:r>
              <a:rPr lang="ru-RU" sz="2400" b="1" dirty="0" err="1"/>
              <a:t>Interoperability</a:t>
            </a:r>
            <a:r>
              <a:rPr lang="ru-RU" sz="2400" b="1" dirty="0"/>
              <a:t> – </a:t>
            </a:r>
            <a:r>
              <a:rPr lang="ru-RU" sz="2400" b="1" dirty="0" err="1"/>
              <a:t>Интероперабельность</a:t>
            </a:r>
            <a:r>
              <a:rPr lang="ru-RU" sz="2400" b="1" dirty="0"/>
              <a:t> (функциональная совместимость)</a:t>
            </a:r>
            <a:r>
              <a:rPr lang="ru-RU" b="1" dirty="0"/>
              <a:t/>
            </a:r>
            <a:br>
              <a:rPr lang="ru-RU" b="1" dirty="0"/>
            </a:br>
            <a:endParaRPr lang="ru-RU" dirty="0"/>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49</a:t>
            </a:fld>
            <a:endParaRPr lang="ru-RU">
              <a:solidFill>
                <a:srgbClr val="000000"/>
              </a:solidFill>
            </a:endParaRPr>
          </a:p>
        </p:txBody>
      </p:sp>
      <p:sp>
        <p:nvSpPr>
          <p:cNvPr id="4" name="Прямоугольник 3"/>
          <p:cNvSpPr/>
          <p:nvPr/>
        </p:nvSpPr>
        <p:spPr>
          <a:xfrm>
            <a:off x="0" y="2060848"/>
            <a:ext cx="8928992" cy="3970318"/>
          </a:xfrm>
          <a:prstGeom prst="rect">
            <a:avLst/>
          </a:prstGeom>
        </p:spPr>
        <p:txBody>
          <a:bodyPr wrap="square">
            <a:spAutoFit/>
          </a:bodyPr>
          <a:lstStyle/>
          <a:p>
            <a:r>
              <a:rPr lang="ru-RU" dirty="0" err="1"/>
              <a:t>Интероперабельность</a:t>
            </a:r>
            <a:r>
              <a:rPr lang="ru-RU" dirty="0"/>
              <a:t> – наиважнейший фактор промышленной концепции </a:t>
            </a:r>
            <a:r>
              <a:rPr lang="ru-RU" dirty="0" err="1"/>
              <a:t>Industry</a:t>
            </a:r>
            <a:r>
              <a:rPr lang="ru-RU" dirty="0"/>
              <a:t> 4.0. </a:t>
            </a:r>
            <a:r>
              <a:rPr lang="ru-RU" dirty="0" smtClean="0"/>
              <a:t>Лирическое отступление: </a:t>
            </a:r>
            <a:r>
              <a:rPr lang="ru-RU" dirty="0"/>
              <a:t>Для того чтобы прочувствовать важность </a:t>
            </a:r>
            <a:r>
              <a:rPr lang="ru-RU" dirty="0" err="1"/>
              <a:t>интероперабельности</a:t>
            </a:r>
            <a:r>
              <a:rPr lang="ru-RU" dirty="0"/>
              <a:t>, </a:t>
            </a:r>
            <a:r>
              <a:rPr lang="ru-RU" dirty="0" smtClean="0"/>
              <a:t>и </a:t>
            </a:r>
            <a:r>
              <a:rPr lang="ru-RU" dirty="0"/>
              <a:t>вспомним всем известную библейскую историю о Вавилонской башни. </a:t>
            </a:r>
            <a:endParaRPr lang="ru-RU" dirty="0" smtClean="0"/>
          </a:p>
          <a:p>
            <a:r>
              <a:rPr lang="ru-RU" dirty="0"/>
              <a:t/>
            </a:r>
            <a:br>
              <a:rPr lang="ru-RU" dirty="0"/>
            </a:br>
            <a:r>
              <a:rPr lang="ru-RU" dirty="0"/>
              <a:t>Библейское придание о Вавилонской башни гласит: </a:t>
            </a:r>
            <a:r>
              <a:rPr lang="ru-RU" i="1" dirty="0"/>
              <a:t>Решили люди построить город, названный Вавилоном и башню высотой до небес, чтобы «сделать себе имя». Строительство башни было прервано Богом, который создал новые языки для разных людей, из-за чего они перестали понимать друг друга, и не смогли продолжать строительство города и башни</a:t>
            </a:r>
            <a:r>
              <a:rPr lang="ru-RU" i="1" dirty="0" smtClean="0"/>
              <a:t>.</a:t>
            </a:r>
          </a:p>
          <a:p>
            <a:r>
              <a:rPr lang="ru-RU" dirty="0"/>
              <a:t/>
            </a:r>
            <a:br>
              <a:rPr lang="ru-RU" dirty="0"/>
            </a:br>
            <a:r>
              <a:rPr lang="ru-RU" dirty="0"/>
              <a:t>Обычно религиозные толкователи этого придания, сходятся в том, что Бог наказал людей за спесь, высокомерие, гордыню, за тот общий для всего человеческого племени грех.</a:t>
            </a:r>
          </a:p>
        </p:txBody>
      </p:sp>
    </p:spTree>
    <p:extLst>
      <p:ext uri="{BB962C8B-B14F-4D97-AF65-F5344CB8AC3E}">
        <p14:creationId xmlns:p14="http://schemas.microsoft.com/office/powerpoint/2010/main" val="3667206062"/>
      </p:ext>
    </p:extLst>
  </p:cSld>
  <p:clrMapOvr>
    <a:masterClrMapping/>
  </p:clrMapOvr>
  <p:transition>
    <p:wipe di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6963" y="0"/>
            <a:ext cx="8229600" cy="451520"/>
          </a:xfrm>
        </p:spPr>
        <p:txBody>
          <a:bodyPr/>
          <a:lstStyle/>
          <a:p>
            <a:r>
              <a:rPr lang="ru-RU" sz="2400" dirty="0" err="1"/>
              <a:t>Интероперабельность</a:t>
            </a:r>
            <a:r>
              <a:rPr lang="ru-RU" sz="2400" dirty="0"/>
              <a:t>. Библейская история</a:t>
            </a:r>
          </a:p>
        </p:txBody>
      </p:sp>
      <p:sp>
        <p:nvSpPr>
          <p:cNvPr id="3" name="Номер слайда 2"/>
          <p:cNvSpPr>
            <a:spLocks noGrp="1"/>
          </p:cNvSpPr>
          <p:nvPr>
            <p:ph type="sldNum" sz="quarter" idx="11"/>
          </p:nvPr>
        </p:nvSpPr>
        <p:spPr/>
        <p:txBody>
          <a:bodyPr/>
          <a:lstStyle/>
          <a:p>
            <a:pPr fontAlgn="base">
              <a:spcBef>
                <a:spcPct val="0"/>
              </a:spcBef>
              <a:spcAft>
                <a:spcPct val="0"/>
              </a:spcAft>
              <a:defRPr/>
            </a:pPr>
            <a:fld id="{05533CCB-3C1B-47FE-B42A-6D7E85E7E8A3}" type="slidenum">
              <a:rPr lang="ru-RU" smtClean="0">
                <a:solidFill>
                  <a:srgbClr val="000000"/>
                </a:solidFill>
              </a:rPr>
              <a:pPr fontAlgn="base">
                <a:spcBef>
                  <a:spcPct val="0"/>
                </a:spcBef>
                <a:spcAft>
                  <a:spcPct val="0"/>
                </a:spcAft>
                <a:defRPr/>
              </a:pPr>
              <a:t>50</a:t>
            </a:fld>
            <a:endParaRPr lang="ru-RU">
              <a:solidFill>
                <a:srgbClr val="000000"/>
              </a:solidFill>
            </a:endParaRPr>
          </a:p>
        </p:txBody>
      </p:sp>
      <p:sp>
        <p:nvSpPr>
          <p:cNvPr id="4" name="Прямоугольник 3"/>
          <p:cNvSpPr/>
          <p:nvPr/>
        </p:nvSpPr>
        <p:spPr>
          <a:xfrm>
            <a:off x="107504" y="1350281"/>
            <a:ext cx="8928992" cy="5355312"/>
          </a:xfrm>
          <a:prstGeom prst="rect">
            <a:avLst/>
          </a:prstGeom>
        </p:spPr>
        <p:txBody>
          <a:bodyPr wrap="square">
            <a:spAutoFit/>
          </a:bodyPr>
          <a:lstStyle/>
          <a:p>
            <a:r>
              <a:rPr lang="ru-RU" dirty="0"/>
              <a:t>В библейской истории, Бог наказал людей за то, что они развивая технологии строительства, достигли больших высот совместными усилиями и поднялись до высоты Бога, проявив </a:t>
            </a:r>
            <a:r>
              <a:rPr lang="ru-RU" dirty="0" err="1"/>
              <a:t>интероперабельность</a:t>
            </a:r>
            <a:r>
              <a:rPr lang="ru-RU" dirty="0"/>
              <a:t>. Богу это не понравилось, и он наказал людей сделав их </a:t>
            </a:r>
            <a:r>
              <a:rPr lang="ru-RU" dirty="0" err="1"/>
              <a:t>неинтероперабельными</a:t>
            </a:r>
            <a:r>
              <a:rPr lang="ru-RU" dirty="0"/>
              <a:t>, он создал новые языки для разных людей и люди потеряли возможность понимать друг друга и эффективно взаимодействовать.</a:t>
            </a:r>
            <a:br>
              <a:rPr lang="ru-RU" dirty="0"/>
            </a:br>
            <a:r>
              <a:rPr lang="ru-RU" b="1" dirty="0"/>
              <a:t>Лишившись </a:t>
            </a:r>
            <a:r>
              <a:rPr lang="ru-RU" b="1" dirty="0" err="1"/>
              <a:t>интероперабельности</a:t>
            </a:r>
            <a:r>
              <a:rPr lang="ru-RU" b="1" dirty="0"/>
              <a:t>, люди не смогли достроить башню и город Вавилон</a:t>
            </a:r>
            <a:r>
              <a:rPr lang="ru-RU" dirty="0"/>
              <a:t>. Та же учесть ждёт тех, кто попытается постоять бизнес-модель взяв за основу концепцию «</a:t>
            </a:r>
            <a:r>
              <a:rPr lang="ru-RU" dirty="0" err="1"/>
              <a:t>Industry</a:t>
            </a:r>
            <a:r>
              <a:rPr lang="ru-RU" dirty="0"/>
              <a:t> 4.0» с </a:t>
            </a:r>
            <a:r>
              <a:rPr lang="ru-RU" dirty="0" err="1"/>
              <a:t>неинтероперабельными</a:t>
            </a:r>
            <a:r>
              <a:rPr lang="ru-RU" dirty="0"/>
              <a:t> элементами. Без функциональной совместимости, создать работоспособную интегрированную производственную систему «</a:t>
            </a:r>
            <a:r>
              <a:rPr lang="ru-RU" dirty="0" err="1"/>
              <a:t>Industry</a:t>
            </a:r>
            <a:r>
              <a:rPr lang="ru-RU" dirty="0"/>
              <a:t> 4.0» невозможно.</a:t>
            </a:r>
            <a:br>
              <a:rPr lang="ru-RU" dirty="0"/>
            </a:br>
            <a:r>
              <a:rPr lang="ru-RU" dirty="0"/>
              <a:t>К сожалению, компании-разработчики систем автоматизации долгое время развивали свои продукты без единых стандартов, не учитывая перспективы глобализации и потенциальные потребности в интеграции своих клиентов. Такая тенденция наблюдается и в настоящие время, но в последние годы ситуация в корне меняется, ведущие компании-разработчики систем автоматизации, модифицируют свои продукты делая их </a:t>
            </a:r>
            <a:r>
              <a:rPr lang="ru-RU" dirty="0" err="1"/>
              <a:t>интероперабельными</a:t>
            </a:r>
            <a:r>
              <a:rPr lang="ru-RU" dirty="0"/>
              <a:t>, идя на встречу актуальным потребностям своих клиентов. Так, например, компании 1 марта 2016 года стало известно о подписании </a:t>
            </a:r>
            <a:r>
              <a:rPr lang="ru-RU" u="sng" dirty="0">
                <a:hlinkClick r:id="rId2"/>
              </a:rPr>
              <a:t>соглашения между </a:t>
            </a:r>
            <a:r>
              <a:rPr lang="ru-RU" u="sng" dirty="0" err="1">
                <a:hlinkClick r:id="rId2"/>
              </a:rPr>
              <a:t>Autodesk</a:t>
            </a:r>
            <a:r>
              <a:rPr lang="ru-RU" u="sng" dirty="0">
                <a:hlinkClick r:id="rId2"/>
              </a:rPr>
              <a:t> и </a:t>
            </a:r>
            <a:r>
              <a:rPr lang="ru-RU" u="sng" dirty="0" err="1">
                <a:hlinkClick r:id="rId2"/>
              </a:rPr>
              <a:t>Siemens</a:t>
            </a:r>
            <a:r>
              <a:rPr lang="ru-RU" u="sng" dirty="0">
                <a:hlinkClick r:id="rId2"/>
              </a:rPr>
              <a:t> о функциональной совместимости прикладных IT-решений.  </a:t>
            </a:r>
            <a:endParaRPr lang="ru-RU" dirty="0"/>
          </a:p>
        </p:txBody>
      </p:sp>
    </p:spTree>
    <p:extLst>
      <p:ext uri="{BB962C8B-B14F-4D97-AF65-F5344CB8AC3E}">
        <p14:creationId xmlns:p14="http://schemas.microsoft.com/office/powerpoint/2010/main" val="3180399684"/>
      </p:ext>
    </p:extLst>
  </p:cSld>
  <p:clrMapOvr>
    <a:masterClrMapping/>
  </p:clrMapOvr>
  <p:transition>
    <p:wipe dir="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err="1"/>
              <a:t>Кибер</a:t>
            </a:r>
            <a:r>
              <a:rPr lang="ru-RU" dirty="0"/>
              <a:t>-физические системы</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7656693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780329"/>
            <a:ext cx="8229600" cy="4165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67489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53</a:t>
            </a:fld>
            <a:endParaRPr lang="ru-RU"/>
          </a:p>
        </p:txBody>
      </p:sp>
      <p:sp>
        <p:nvSpPr>
          <p:cNvPr id="3" name="Прямоугольник 2"/>
          <p:cNvSpPr/>
          <p:nvPr/>
        </p:nvSpPr>
        <p:spPr>
          <a:xfrm>
            <a:off x="323528" y="908720"/>
            <a:ext cx="8640960" cy="5078313"/>
          </a:xfrm>
          <a:prstGeom prst="rect">
            <a:avLst/>
          </a:prstGeom>
        </p:spPr>
        <p:txBody>
          <a:bodyPr wrap="square">
            <a:spAutoFit/>
          </a:bodyPr>
          <a:lstStyle/>
          <a:p>
            <a:r>
              <a:rPr lang="ru-RU" dirty="0"/>
              <a:t>Взаимодействие отдельных компонентов </a:t>
            </a:r>
            <a:r>
              <a:rPr lang="ru-RU" dirty="0" err="1"/>
              <a:t>киберфизических</a:t>
            </a:r>
            <a:r>
              <a:rPr lang="ru-RU" dirty="0"/>
              <a:t> систем в составе единой </a:t>
            </a:r>
            <a:r>
              <a:rPr lang="ru-RU" dirty="0" smtClean="0"/>
              <a:t>производственной </a:t>
            </a:r>
            <a:r>
              <a:rPr lang="ru-RU" dirty="0"/>
              <a:t>линии осуществляется на основе схемы (технологий) М2М и S2S, </a:t>
            </a:r>
            <a:r>
              <a:rPr lang="ru-RU" dirty="0" smtClean="0"/>
              <a:t>В2В т.е</a:t>
            </a:r>
            <a:r>
              <a:rPr lang="ru-RU" dirty="0"/>
              <a:t>. </a:t>
            </a:r>
            <a:r>
              <a:rPr lang="ru-RU" dirty="0" err="1" smtClean="0"/>
              <a:t>Machine-to-Machine</a:t>
            </a:r>
            <a:r>
              <a:rPr lang="ru-RU" dirty="0"/>
              <a:t>,</a:t>
            </a:r>
            <a:r>
              <a:rPr lang="ru-RU" dirty="0" smtClean="0"/>
              <a:t> </a:t>
            </a:r>
            <a:r>
              <a:rPr lang="ru-RU" dirty="0" err="1" smtClean="0"/>
              <a:t>Systems-to-Systems</a:t>
            </a:r>
            <a:r>
              <a:rPr lang="ru-RU" dirty="0" smtClean="0"/>
              <a:t>,  </a:t>
            </a:r>
            <a:r>
              <a:rPr lang="en-US" dirty="0" smtClean="0"/>
              <a:t>Process to Process </a:t>
            </a:r>
            <a:r>
              <a:rPr lang="ru-RU" dirty="0" smtClean="0"/>
              <a:t>соответственно</a:t>
            </a:r>
            <a:r>
              <a:rPr lang="ru-RU" dirty="0"/>
              <a:t>. Пример схемы движения сборочных единиц на предприятиях </a:t>
            </a:r>
            <a:r>
              <a:rPr lang="ru-RU" dirty="0" smtClean="0"/>
              <a:t>Индустрии 4.0 </a:t>
            </a:r>
            <a:r>
              <a:rPr lang="ru-RU" dirty="0"/>
              <a:t>типа «умная фабрика» приведен на </a:t>
            </a:r>
            <a:r>
              <a:rPr lang="ru-RU" dirty="0" smtClean="0"/>
              <a:t>рис</a:t>
            </a:r>
            <a:endParaRPr lang="ru-RU" dirty="0"/>
          </a:p>
          <a:p>
            <a:endParaRPr lang="ru-RU" dirty="0" smtClean="0"/>
          </a:p>
          <a:p>
            <a:r>
              <a:rPr lang="ru-RU" dirty="0" smtClean="0"/>
              <a:t>Каждая </a:t>
            </a:r>
            <a:r>
              <a:rPr lang="ru-RU" dirty="0"/>
              <a:t>производственная линия состоит из набора автоматического технологического </a:t>
            </a:r>
            <a:r>
              <a:rPr lang="ru-RU" dirty="0" smtClean="0"/>
              <a:t>оборудования</a:t>
            </a:r>
            <a:r>
              <a:rPr lang="ru-RU" dirty="0"/>
              <a:t>, выполняющего набор операций со сборочными единицами. </a:t>
            </a:r>
            <a:r>
              <a:rPr lang="ru-RU" dirty="0" smtClean="0"/>
              <a:t>Совокупность </a:t>
            </a:r>
            <a:r>
              <a:rPr lang="ru-RU" dirty="0"/>
              <a:t>производственных линий образует производственный цех, специализирующийся </a:t>
            </a:r>
            <a:r>
              <a:rPr lang="ru-RU" dirty="0" smtClean="0"/>
              <a:t>на выполнении </a:t>
            </a:r>
            <a:r>
              <a:rPr lang="ru-RU" dirty="0"/>
              <a:t>определенных технологических операций. </a:t>
            </a:r>
            <a:endParaRPr lang="ru-RU" dirty="0" smtClean="0"/>
          </a:p>
          <a:p>
            <a:endParaRPr lang="ru-RU" dirty="0"/>
          </a:p>
          <a:p>
            <a:r>
              <a:rPr lang="ru-RU" dirty="0" smtClean="0"/>
              <a:t>Последовательность </a:t>
            </a:r>
            <a:r>
              <a:rPr lang="ru-RU" dirty="0"/>
              <a:t>технологических </a:t>
            </a:r>
            <a:r>
              <a:rPr lang="ru-RU" dirty="0" smtClean="0"/>
              <a:t>операций, выполняемых </a:t>
            </a:r>
            <a:r>
              <a:rPr lang="ru-RU" dirty="0"/>
              <a:t>в процессе изготовления изделия приборостроения, образует технологический маршрут</a:t>
            </a:r>
          </a:p>
          <a:p>
            <a:r>
              <a:rPr lang="ru-RU" dirty="0"/>
              <a:t>изготовления изделия. Если технологический маршрут изготовления изделия предполагает выполнение </a:t>
            </a:r>
            <a:r>
              <a:rPr lang="ru-RU" dirty="0" smtClean="0"/>
              <a:t>с деталями </a:t>
            </a:r>
            <a:r>
              <a:rPr lang="ru-RU" dirty="0"/>
              <a:t>(сборочными единицами) технологических операций на оборудовании различных </a:t>
            </a:r>
            <a:r>
              <a:rPr lang="ru-RU" dirty="0" smtClean="0"/>
              <a:t>производственных </a:t>
            </a:r>
            <a:r>
              <a:rPr lang="ru-RU" dirty="0"/>
              <a:t>линий, то перемещение деталей в пределах цеха должно обеспечиваться специализированной</a:t>
            </a:r>
          </a:p>
          <a:p>
            <a:r>
              <a:rPr lang="ru-RU" dirty="0"/>
              <a:t>роботизированной транспортной системой.</a:t>
            </a:r>
          </a:p>
        </p:txBody>
      </p:sp>
    </p:spTree>
    <p:extLst>
      <p:ext uri="{BB962C8B-B14F-4D97-AF65-F5344CB8AC3E}">
        <p14:creationId xmlns:p14="http://schemas.microsoft.com/office/powerpoint/2010/main" val="5434885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54</a:t>
            </a:fld>
            <a:endParaRPr lang="ru-RU"/>
          </a:p>
        </p:txBody>
      </p:sp>
      <p:sp>
        <p:nvSpPr>
          <p:cNvPr id="3" name="Прямоугольник 2"/>
          <p:cNvSpPr/>
          <p:nvPr/>
        </p:nvSpPr>
        <p:spPr>
          <a:xfrm>
            <a:off x="179512" y="2276872"/>
            <a:ext cx="8712968" cy="3416320"/>
          </a:xfrm>
          <a:prstGeom prst="rect">
            <a:avLst/>
          </a:prstGeom>
        </p:spPr>
        <p:txBody>
          <a:bodyPr wrap="square">
            <a:spAutoFit/>
          </a:bodyPr>
          <a:lstStyle/>
          <a:p>
            <a:r>
              <a:rPr lang="ru-RU" dirty="0"/>
              <a:t>В противовес </a:t>
            </a:r>
            <a:r>
              <a:rPr lang="ru-RU" dirty="0" smtClean="0"/>
              <a:t>иерархии</a:t>
            </a:r>
            <a:r>
              <a:rPr lang="en-US" dirty="0" smtClean="0"/>
              <a:t> </a:t>
            </a:r>
            <a:r>
              <a:rPr lang="ru-RU" dirty="0" smtClean="0"/>
              <a:t>в КФС </a:t>
            </a:r>
            <a:r>
              <a:rPr lang="ru-RU" dirty="0"/>
              <a:t>вводится сетевой принцип организации, который создает условия для того, чтобы каждый ее участник имел возможность решать и работать практически с любыми проблемами и задачами, как в рамках своего функционала, так и за его пределами</a:t>
            </a:r>
            <a:r>
              <a:rPr lang="ru-RU" dirty="0" smtClean="0"/>
              <a:t>.</a:t>
            </a:r>
          </a:p>
          <a:p>
            <a:r>
              <a:rPr lang="ru-RU" dirty="0" smtClean="0"/>
              <a:t>Сетевая </a:t>
            </a:r>
            <a:r>
              <a:rPr lang="ru-RU" dirty="0"/>
              <a:t>организация построена на принципах равного доступа всех участников к информации, и горизонтальной коммуникации по ключевым вопросам. Таким образом организация развивает коллективное креативное мышление и дает возможность мыслящему организму рефлексировать и работать с самим собой, развиваясь и исследуя новые горизонты. Под эту задачу создаются внутренние ресурсы командной работы (</a:t>
            </a:r>
            <a:r>
              <a:rPr lang="ru-RU" dirty="0" err="1"/>
              <a:t>crowd</a:t>
            </a:r>
            <a:r>
              <a:rPr lang="ru-RU" dirty="0"/>
              <a:t> </a:t>
            </a:r>
            <a:r>
              <a:rPr lang="ru-RU" dirty="0" err="1"/>
              <a:t>resources</a:t>
            </a:r>
            <a:r>
              <a:rPr lang="ru-RU" dirty="0"/>
              <a:t>) типа. Проводятся проектные и креативные сессии, где каждый участник имеет возможность высказываться на равных с руководителем в процессе обсуждения проблемы, либо задачи.</a:t>
            </a:r>
            <a:endParaRPr lang="ru-RU" dirty="0"/>
          </a:p>
        </p:txBody>
      </p:sp>
    </p:spTree>
    <p:extLst>
      <p:ext uri="{BB962C8B-B14F-4D97-AF65-F5344CB8AC3E}">
        <p14:creationId xmlns:p14="http://schemas.microsoft.com/office/powerpoint/2010/main" val="15956613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46D5CBC9-09D4-49A3-9B31-F33D03547ABC}" type="slidenum">
              <a:rPr lang="ru-RU" smtClean="0"/>
              <a:t>55</a:t>
            </a:fld>
            <a:endParaRPr lang="ru-RU"/>
          </a:p>
        </p:txBody>
      </p:sp>
      <p:sp>
        <p:nvSpPr>
          <p:cNvPr id="5" name="Прямоугольник 4"/>
          <p:cNvSpPr/>
          <p:nvPr/>
        </p:nvSpPr>
        <p:spPr>
          <a:xfrm>
            <a:off x="0" y="2204864"/>
            <a:ext cx="8748464" cy="3416320"/>
          </a:xfrm>
          <a:prstGeom prst="rect">
            <a:avLst/>
          </a:prstGeom>
        </p:spPr>
        <p:txBody>
          <a:bodyPr wrap="square">
            <a:spAutoFit/>
          </a:bodyPr>
          <a:lstStyle/>
          <a:p>
            <a:r>
              <a:rPr lang="ru-RU" dirty="0"/>
              <a:t>Схема взаимодействия персонала и </a:t>
            </a:r>
            <a:r>
              <a:rPr lang="ru-RU" dirty="0" err="1"/>
              <a:t>киберфизических</a:t>
            </a:r>
            <a:r>
              <a:rPr lang="ru-RU" dirty="0"/>
              <a:t> систем на производственном предприятии приведена на рис. 1. Как следует из анализа рис. 1, управление оборудованием персонал осуществляет удаленным способом при помощи средств вычислительной техники (персональный компьютер (ПК), планшет, телефон и пр.), подключенных к беспроводной сети промышленного Интернета вещей (</a:t>
            </a:r>
            <a:r>
              <a:rPr lang="ru-RU" dirty="0" err="1"/>
              <a:t>IoT</a:t>
            </a:r>
            <a:r>
              <a:rPr lang="ru-RU" dirty="0"/>
              <a:t> – </a:t>
            </a:r>
            <a:r>
              <a:rPr lang="ru-RU" dirty="0" err="1"/>
              <a:t>Internet</a:t>
            </a:r>
            <a:r>
              <a:rPr lang="ru-RU" dirty="0"/>
              <a:t> </a:t>
            </a:r>
            <a:r>
              <a:rPr lang="ru-RU" dirty="0" err="1"/>
              <a:t>of</a:t>
            </a:r>
            <a:r>
              <a:rPr lang="ru-RU" dirty="0"/>
              <a:t> </a:t>
            </a:r>
            <a:r>
              <a:rPr lang="ru-RU" dirty="0" err="1"/>
              <a:t>Things</a:t>
            </a:r>
            <a:r>
              <a:rPr lang="ru-RU" dirty="0" smtClean="0"/>
              <a:t>).</a:t>
            </a:r>
          </a:p>
          <a:p>
            <a:endParaRPr lang="ru-RU" dirty="0"/>
          </a:p>
          <a:p>
            <a:r>
              <a:rPr lang="ru-RU" dirty="0"/>
              <a:t>Интерфейс </a:t>
            </a:r>
            <a:r>
              <a:rPr lang="ru-RU" dirty="0" err="1"/>
              <a:t>IoT</a:t>
            </a:r>
            <a:r>
              <a:rPr lang="ru-RU" dirty="0"/>
              <a:t> поддерживается различными спецификациями беспроводных сетей. Со стороны персонала технологии беспроводных сетей поддерживаются на  </a:t>
            </a:r>
            <a:r>
              <a:rPr lang="ru-RU" dirty="0" err="1"/>
              <a:t>аппаратнопрограммном</a:t>
            </a:r>
            <a:r>
              <a:rPr lang="ru-RU" dirty="0"/>
              <a:t> уровне пользовательским оборудованием (ПК, планшет, телефон), что создает предпосылки для организации «безлюдного» производства, управление которым обеспечивается дистанционно. </a:t>
            </a:r>
          </a:p>
        </p:txBody>
      </p:sp>
    </p:spTree>
    <p:extLst>
      <p:ext uri="{BB962C8B-B14F-4D97-AF65-F5344CB8AC3E}">
        <p14:creationId xmlns:p14="http://schemas.microsoft.com/office/powerpoint/2010/main" val="25363265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46D5CBC9-09D4-49A3-9B31-F33D03547ABC}" type="slidenum">
              <a:rPr lang="ru-RU" smtClean="0"/>
              <a:t>56</a:t>
            </a:fld>
            <a:endParaRPr lang="ru-RU"/>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762963"/>
            <a:ext cx="7666990" cy="594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240531" y="116632"/>
            <a:ext cx="8208912" cy="646331"/>
          </a:xfrm>
          <a:prstGeom prst="rect">
            <a:avLst/>
          </a:prstGeom>
        </p:spPr>
        <p:txBody>
          <a:bodyPr wrap="square">
            <a:spAutoFit/>
          </a:bodyPr>
          <a:lstStyle/>
          <a:p>
            <a:r>
              <a:rPr lang="ru-RU" dirty="0">
                <a:solidFill>
                  <a:srgbClr val="FF0000"/>
                </a:solidFill>
              </a:rPr>
              <a:t>Схема взаимодействия персонала и </a:t>
            </a:r>
            <a:r>
              <a:rPr lang="ru-RU" dirty="0" err="1">
                <a:solidFill>
                  <a:srgbClr val="FF0000"/>
                </a:solidFill>
              </a:rPr>
              <a:t>киберфизических</a:t>
            </a:r>
            <a:r>
              <a:rPr lang="ru-RU" dirty="0">
                <a:solidFill>
                  <a:srgbClr val="FF0000"/>
                </a:solidFill>
              </a:rPr>
              <a:t> систем на предприятиях Индустрии 4.0</a:t>
            </a:r>
          </a:p>
        </p:txBody>
      </p:sp>
    </p:spTree>
    <p:extLst>
      <p:ext uri="{BB962C8B-B14F-4D97-AF65-F5344CB8AC3E}">
        <p14:creationId xmlns:p14="http://schemas.microsoft.com/office/powerpoint/2010/main" val="4248857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57</a:t>
            </a:fld>
            <a:endParaRPr lang="ru-RU"/>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719038"/>
            <a:ext cx="8712968" cy="6054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811" y="116632"/>
            <a:ext cx="9252520" cy="369332"/>
          </a:xfrm>
          <a:prstGeom prst="rect">
            <a:avLst/>
          </a:prstGeom>
        </p:spPr>
        <p:txBody>
          <a:bodyPr wrap="square">
            <a:spAutoFit/>
          </a:bodyPr>
          <a:lstStyle/>
          <a:p>
            <a:r>
              <a:rPr lang="ru-RU" dirty="0">
                <a:solidFill>
                  <a:srgbClr val="FF0000"/>
                </a:solidFill>
              </a:rPr>
              <a:t>Схема движения сборочных единиц на предприятиях Индустрии 4.0 типа «умная фабрика»</a:t>
            </a:r>
          </a:p>
        </p:txBody>
      </p:sp>
    </p:spTree>
    <p:extLst>
      <p:ext uri="{BB962C8B-B14F-4D97-AF65-F5344CB8AC3E}">
        <p14:creationId xmlns:p14="http://schemas.microsoft.com/office/powerpoint/2010/main" val="30542149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58</a:t>
            </a:fld>
            <a:endParaRPr lang="ru-RU"/>
          </a:p>
        </p:txBody>
      </p:sp>
      <p:sp>
        <p:nvSpPr>
          <p:cNvPr id="3" name="Прямоугольник 2"/>
          <p:cNvSpPr/>
          <p:nvPr/>
        </p:nvSpPr>
        <p:spPr>
          <a:xfrm>
            <a:off x="179512" y="1166843"/>
            <a:ext cx="8856984" cy="2031325"/>
          </a:xfrm>
          <a:prstGeom prst="rect">
            <a:avLst/>
          </a:prstGeom>
        </p:spPr>
        <p:txBody>
          <a:bodyPr wrap="square">
            <a:spAutoFit/>
          </a:bodyPr>
          <a:lstStyle/>
          <a:p>
            <a:r>
              <a:rPr lang="ru-RU" dirty="0"/>
              <a:t>Принцип работы </a:t>
            </a:r>
            <a:r>
              <a:rPr lang="ru-RU" dirty="0" err="1"/>
              <a:t>киберфизических</a:t>
            </a:r>
            <a:r>
              <a:rPr lang="ru-RU" dirty="0"/>
              <a:t> систем на производственных предприятиях Индустрии 4.0 </a:t>
            </a:r>
            <a:r>
              <a:rPr lang="ru-RU" dirty="0" smtClean="0"/>
              <a:t>целесообразно </a:t>
            </a:r>
            <a:r>
              <a:rPr lang="ru-RU" dirty="0"/>
              <a:t>рассмотреть на примере функциональной схемы, показанной на рис. </a:t>
            </a:r>
            <a:r>
              <a:rPr lang="ru-RU" dirty="0" smtClean="0"/>
              <a:t> </a:t>
            </a:r>
            <a:r>
              <a:rPr lang="ru-RU" dirty="0"/>
              <a:t>Исходными </a:t>
            </a:r>
            <a:r>
              <a:rPr lang="ru-RU" dirty="0" smtClean="0"/>
              <a:t>данными для </a:t>
            </a:r>
            <a:r>
              <a:rPr lang="ru-RU" dirty="0"/>
              <a:t>начала работы производственного автомата (например, 3D-принтера, функционирующего по </a:t>
            </a:r>
            <a:r>
              <a:rPr lang="ru-RU" dirty="0" smtClean="0"/>
              <a:t>аддитивным </a:t>
            </a:r>
            <a:r>
              <a:rPr lang="ru-RU" dirty="0"/>
              <a:t>технологиям) являются сырье (материал), из которого необходимо изготовить деталь, и </a:t>
            </a:r>
            <a:r>
              <a:rPr lang="ru-RU" dirty="0" smtClean="0"/>
              <a:t>управляющая </a:t>
            </a:r>
            <a:r>
              <a:rPr lang="ru-RU" dirty="0"/>
              <a:t>программа, соответствующая цифровой модели изделия приборостроения (конструкторской (</a:t>
            </a:r>
            <a:r>
              <a:rPr lang="ru-RU" dirty="0" smtClean="0"/>
              <a:t>КД) и </a:t>
            </a:r>
            <a:r>
              <a:rPr lang="ru-RU" dirty="0"/>
              <a:t>программной (ПД) документации).</a:t>
            </a:r>
          </a:p>
        </p:txBody>
      </p:sp>
      <p:sp>
        <p:nvSpPr>
          <p:cNvPr id="4" name="Прямоугольник 3"/>
          <p:cNvSpPr/>
          <p:nvPr/>
        </p:nvSpPr>
        <p:spPr>
          <a:xfrm>
            <a:off x="360040" y="3204100"/>
            <a:ext cx="8676456" cy="3416320"/>
          </a:xfrm>
          <a:prstGeom prst="rect">
            <a:avLst/>
          </a:prstGeom>
        </p:spPr>
        <p:txBody>
          <a:bodyPr wrap="square">
            <a:spAutoFit/>
          </a:bodyPr>
          <a:lstStyle/>
          <a:p>
            <a:r>
              <a:rPr lang="ru-RU" dirty="0"/>
              <a:t>Цифровой двойник технологического оборудования – это специальный компонент </a:t>
            </a:r>
            <a:r>
              <a:rPr lang="ru-RU" dirty="0" err="1" smtClean="0"/>
              <a:t>киберфизич</a:t>
            </a:r>
            <a:endParaRPr lang="ru-RU" dirty="0"/>
          </a:p>
          <a:p>
            <a:r>
              <a:rPr lang="ru-RU" dirty="0" err="1"/>
              <a:t>ской</a:t>
            </a:r>
            <a:r>
              <a:rPr lang="ru-RU" dirty="0"/>
              <a:t> системы, представляющий собой математическую модель производственного автомата, которая </a:t>
            </a:r>
            <a:r>
              <a:rPr lang="ru-RU" dirty="0" smtClean="0"/>
              <a:t>адекватно </a:t>
            </a:r>
            <a:r>
              <a:rPr lang="ru-RU" dirty="0"/>
              <a:t>реальному устройству описывает принцип и характеристики его работы и размещается в </a:t>
            </a:r>
            <a:r>
              <a:rPr lang="ru-RU" dirty="0" smtClean="0"/>
              <a:t>облаке (уровень </a:t>
            </a:r>
            <a:r>
              <a:rPr lang="ru-RU" dirty="0"/>
              <a:t>сервисов </a:t>
            </a:r>
            <a:r>
              <a:rPr lang="ru-RU" dirty="0" err="1"/>
              <a:t>IoT</a:t>
            </a:r>
            <a:r>
              <a:rPr lang="ru-RU" dirty="0"/>
              <a:t>). Наличие цифрового двойника оборудования на уровне физических </a:t>
            </a:r>
            <a:r>
              <a:rPr lang="ru-RU" dirty="0" smtClean="0"/>
              <a:t>устройств позволяет </a:t>
            </a:r>
            <a:r>
              <a:rPr lang="ru-RU" dirty="0"/>
              <a:t>осуществлять дополнительный контроль качества выполнения производственных операций, </a:t>
            </a:r>
            <a:r>
              <a:rPr lang="ru-RU" dirty="0" smtClean="0"/>
              <a:t>а на </a:t>
            </a:r>
            <a:r>
              <a:rPr lang="ru-RU" dirty="0" err="1"/>
              <a:t>киберуровне</a:t>
            </a:r>
            <a:r>
              <a:rPr lang="ru-RU" dirty="0"/>
              <a:t> позволяет проводить имитационное моделирование процессов изготовления </a:t>
            </a:r>
            <a:r>
              <a:rPr lang="ru-RU" dirty="0" smtClean="0"/>
              <a:t>изделия </a:t>
            </a:r>
            <a:r>
              <a:rPr lang="ru-RU" dirty="0"/>
              <a:t>на этапах, когда цифровой завод еще только проектируется или разрабатываются </a:t>
            </a:r>
            <a:r>
              <a:rPr lang="ru-RU" dirty="0" smtClean="0"/>
              <a:t>технологические </a:t>
            </a:r>
            <a:r>
              <a:rPr lang="ru-RU" dirty="0"/>
              <a:t>маршруты изготовления изделия нового типа, планируемого к постановке на производство</a:t>
            </a:r>
          </a:p>
          <a:p>
            <a:r>
              <a:rPr lang="ru-RU" dirty="0"/>
              <a:t>на предприятии</a:t>
            </a:r>
          </a:p>
        </p:txBody>
      </p:sp>
    </p:spTree>
    <p:extLst>
      <p:ext uri="{BB962C8B-B14F-4D97-AF65-F5344CB8AC3E}">
        <p14:creationId xmlns:p14="http://schemas.microsoft.com/office/powerpoint/2010/main" val="17436093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59</a:t>
            </a:fld>
            <a:endParaRPr lang="ru-RU"/>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126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3" y="764704"/>
            <a:ext cx="8375689" cy="577897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691680" y="44624"/>
            <a:ext cx="4414670" cy="369332"/>
          </a:xfrm>
          <a:prstGeom prst="rect">
            <a:avLst/>
          </a:prstGeom>
        </p:spPr>
        <p:txBody>
          <a:bodyPr wrap="none">
            <a:spAutoFit/>
          </a:bodyPr>
          <a:lstStyle/>
          <a:p>
            <a:r>
              <a:rPr lang="ru-RU" dirty="0">
                <a:solidFill>
                  <a:srgbClr val="FF0000"/>
                </a:solidFill>
              </a:rPr>
              <a:t>Функциональная схема цифровой системы</a:t>
            </a:r>
          </a:p>
        </p:txBody>
      </p:sp>
    </p:spTree>
    <p:extLst>
      <p:ext uri="{BB962C8B-B14F-4D97-AF65-F5344CB8AC3E}">
        <p14:creationId xmlns:p14="http://schemas.microsoft.com/office/powerpoint/2010/main" val="39719756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60</a:t>
            </a:fld>
            <a:endParaRPr lang="ru-RU"/>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716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81" y="1052736"/>
            <a:ext cx="9054583" cy="514652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77147" y="44624"/>
            <a:ext cx="7920880" cy="369332"/>
          </a:xfrm>
          <a:prstGeom prst="rect">
            <a:avLst/>
          </a:prstGeom>
        </p:spPr>
        <p:txBody>
          <a:bodyPr wrap="square">
            <a:spAutoFit/>
          </a:bodyPr>
          <a:lstStyle/>
          <a:p>
            <a:r>
              <a:rPr lang="ru-RU" dirty="0">
                <a:solidFill>
                  <a:srgbClr val="FF0000"/>
                </a:solidFill>
              </a:rPr>
              <a:t>Схема производственной линии предприятия Индустрии 4.0</a:t>
            </a:r>
          </a:p>
        </p:txBody>
      </p:sp>
    </p:spTree>
    <p:extLst>
      <p:ext uri="{BB962C8B-B14F-4D97-AF65-F5344CB8AC3E}">
        <p14:creationId xmlns:p14="http://schemas.microsoft.com/office/powerpoint/2010/main" val="39586787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61</a:t>
            </a:fld>
            <a:endParaRPr lang="ru-RU"/>
          </a:p>
        </p:txBody>
      </p:sp>
      <p:sp>
        <p:nvSpPr>
          <p:cNvPr id="3" name="Прямоугольник 2"/>
          <p:cNvSpPr/>
          <p:nvPr/>
        </p:nvSpPr>
        <p:spPr>
          <a:xfrm>
            <a:off x="107504" y="692696"/>
            <a:ext cx="9036496" cy="5632311"/>
          </a:xfrm>
          <a:prstGeom prst="rect">
            <a:avLst/>
          </a:prstGeom>
        </p:spPr>
        <p:txBody>
          <a:bodyPr wrap="square">
            <a:spAutoFit/>
          </a:bodyPr>
          <a:lstStyle/>
          <a:p>
            <a:r>
              <a:rPr lang="ru-RU" dirty="0"/>
              <a:t>Параллельно с выполнением реального технологического процесса на физическом уровне </a:t>
            </a:r>
            <a:r>
              <a:rPr lang="ru-RU" dirty="0" smtClean="0"/>
              <a:t>осуществляется </a:t>
            </a:r>
            <a:r>
              <a:rPr lang="ru-RU" dirty="0"/>
              <a:t>вычисление параметров математической модели техпроцесса для цифрового двойника </a:t>
            </a:r>
            <a:r>
              <a:rPr lang="ru-RU" dirty="0" smtClean="0"/>
              <a:t>технологического </a:t>
            </a:r>
            <a:r>
              <a:rPr lang="ru-RU" dirty="0"/>
              <a:t>оборудования, который включает подсистему </a:t>
            </a:r>
            <a:r>
              <a:rPr lang="ru-RU" dirty="0" err="1"/>
              <a:t>киберпривода</a:t>
            </a:r>
            <a:r>
              <a:rPr lang="ru-RU" dirty="0"/>
              <a:t>, подсистему </a:t>
            </a:r>
            <a:r>
              <a:rPr lang="ru-RU" dirty="0" err="1"/>
              <a:t>кибердатчика</a:t>
            </a:r>
            <a:r>
              <a:rPr lang="ru-RU" dirty="0"/>
              <a:t> и </a:t>
            </a:r>
            <a:r>
              <a:rPr lang="ru-RU" dirty="0" err="1" smtClean="0"/>
              <a:t>киберТО</a:t>
            </a:r>
            <a:r>
              <a:rPr lang="ru-RU" dirty="0" smtClean="0"/>
              <a:t>, </a:t>
            </a:r>
            <a:r>
              <a:rPr lang="ru-RU" dirty="0"/>
              <a:t>в </a:t>
            </a:r>
            <a:r>
              <a:rPr lang="ru-RU" dirty="0" smtClean="0"/>
              <a:t>которой </a:t>
            </a:r>
            <a:r>
              <a:rPr lang="ru-RU" dirty="0"/>
              <a:t>имитируется выполнение реальной технологической операции. Процессы </a:t>
            </a:r>
            <a:r>
              <a:rPr lang="ru-RU" dirty="0" smtClean="0"/>
              <a:t>вычисления </a:t>
            </a:r>
            <a:r>
              <a:rPr lang="ru-RU" dirty="0"/>
              <a:t>параметров математической модели технологических процессов реализуются на </a:t>
            </a:r>
            <a:r>
              <a:rPr lang="ru-RU" dirty="0" err="1"/>
              <a:t>киберуровне</a:t>
            </a:r>
            <a:r>
              <a:rPr lang="ru-RU" dirty="0"/>
              <a:t>. </a:t>
            </a:r>
            <a:r>
              <a:rPr lang="ru-RU" dirty="0" smtClean="0"/>
              <a:t>Результаты </a:t>
            </a:r>
            <a:r>
              <a:rPr lang="ru-RU" dirty="0"/>
              <a:t>вычислений через контроллер </a:t>
            </a:r>
            <a:r>
              <a:rPr lang="ru-RU" dirty="0" err="1"/>
              <a:t>IoT</a:t>
            </a:r>
            <a:r>
              <a:rPr lang="ru-RU" dirty="0"/>
              <a:t> также передаются в контроллер управления </a:t>
            </a:r>
            <a:r>
              <a:rPr lang="ru-RU" dirty="0" smtClean="0"/>
              <a:t>технологического оборудования</a:t>
            </a:r>
            <a:r>
              <a:rPr lang="ru-RU" dirty="0"/>
              <a:t>. </a:t>
            </a:r>
            <a:endParaRPr lang="ru-RU" dirty="0" smtClean="0"/>
          </a:p>
          <a:p>
            <a:r>
              <a:rPr lang="ru-RU" dirty="0" smtClean="0"/>
              <a:t>Таким </a:t>
            </a:r>
            <a:r>
              <a:rPr lang="ru-RU" dirty="0"/>
              <a:t>образом, алгоритму работы производственного автомата, реализованному в </a:t>
            </a:r>
            <a:r>
              <a:rPr lang="ru-RU" dirty="0" smtClean="0"/>
              <a:t>виде программного </a:t>
            </a:r>
            <a:r>
              <a:rPr lang="ru-RU" dirty="0"/>
              <a:t>обеспечения </a:t>
            </a:r>
            <a:r>
              <a:rPr lang="ru-RU" dirty="0" err="1"/>
              <a:t>киберфизической</a:t>
            </a:r>
            <a:r>
              <a:rPr lang="ru-RU" dirty="0"/>
              <a:t> системы, доступны:</a:t>
            </a:r>
          </a:p>
          <a:p>
            <a:r>
              <a:rPr lang="ru-RU" dirty="0"/>
              <a:t> значения, выданные на привод технологического оборудования для выполнения технологической </a:t>
            </a:r>
            <a:r>
              <a:rPr lang="ru-RU" dirty="0" smtClean="0"/>
              <a:t>операции</a:t>
            </a:r>
            <a:r>
              <a:rPr lang="ru-RU" dirty="0"/>
              <a:t>;</a:t>
            </a:r>
          </a:p>
          <a:p>
            <a:r>
              <a:rPr lang="ru-RU" dirty="0"/>
              <a:t> измеренные значения, соответствующие состоянию выполнения технологической операции в </a:t>
            </a:r>
            <a:r>
              <a:rPr lang="ru-RU" dirty="0" smtClean="0"/>
              <a:t>рабочем ТО;</a:t>
            </a:r>
            <a:endParaRPr lang="ru-RU" dirty="0"/>
          </a:p>
          <a:p>
            <a:r>
              <a:rPr lang="ru-RU" dirty="0"/>
              <a:t> оцененные (ожидаемые) значения результата выполнения технологической операции, полученные </a:t>
            </a:r>
            <a:r>
              <a:rPr lang="ru-RU" dirty="0" smtClean="0"/>
              <a:t>в процессе </a:t>
            </a:r>
            <a:r>
              <a:rPr lang="ru-RU" dirty="0"/>
              <a:t>расчета математической модели, адекватно реальному технологическому процессу </a:t>
            </a:r>
            <a:r>
              <a:rPr lang="ru-RU" dirty="0" smtClean="0"/>
              <a:t>описывающей </a:t>
            </a:r>
            <a:r>
              <a:rPr lang="ru-RU" dirty="0"/>
              <a:t>производственную операцию.</a:t>
            </a:r>
          </a:p>
          <a:p>
            <a:r>
              <a:rPr lang="ru-RU" dirty="0"/>
              <a:t>По результатам сравнения измеренных в физическом мире и оцененных в </a:t>
            </a:r>
            <a:r>
              <a:rPr lang="ru-RU" dirty="0" err="1"/>
              <a:t>кибермире</a:t>
            </a:r>
            <a:r>
              <a:rPr lang="ru-RU" dirty="0"/>
              <a:t> </a:t>
            </a:r>
            <a:r>
              <a:rPr lang="ru-RU" dirty="0" smtClean="0"/>
              <a:t>значений контроллер </a:t>
            </a:r>
            <a:r>
              <a:rPr lang="ru-RU" dirty="0"/>
              <a:t>управления </a:t>
            </a:r>
            <a:r>
              <a:rPr lang="ru-RU" dirty="0" err="1"/>
              <a:t>киберфизической</a:t>
            </a:r>
            <a:r>
              <a:rPr lang="ru-RU" dirty="0"/>
              <a:t> системы принимает решение о соответствии выполняемой </a:t>
            </a:r>
            <a:r>
              <a:rPr lang="ru-RU" dirty="0" smtClean="0"/>
              <a:t>технологической </a:t>
            </a:r>
            <a:r>
              <a:rPr lang="ru-RU" dirty="0"/>
              <a:t>операции заданному алгоритму. </a:t>
            </a:r>
          </a:p>
        </p:txBody>
      </p:sp>
    </p:spTree>
    <p:extLst>
      <p:ext uri="{BB962C8B-B14F-4D97-AF65-F5344CB8AC3E}">
        <p14:creationId xmlns:p14="http://schemas.microsoft.com/office/powerpoint/2010/main" val="29132916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14070D58-0736-47AA-8819-B100196998C5}" type="slidenum">
              <a:rPr lang="ru-RU" smtClean="0">
                <a:solidFill>
                  <a:srgbClr val="000000"/>
                </a:solidFill>
              </a:rPr>
              <a:pPr>
                <a:defRPr/>
              </a:pPr>
              <a:t>62</a:t>
            </a:fld>
            <a:endParaRPr lang="ru-RU">
              <a:solidFill>
                <a:srgbClr val="000000"/>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5" y="493165"/>
            <a:ext cx="4640263"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683568" y="116632"/>
            <a:ext cx="6462464" cy="369332"/>
          </a:xfrm>
          <a:prstGeom prst="rect">
            <a:avLst/>
          </a:prstGeom>
        </p:spPr>
        <p:txBody>
          <a:bodyPr wrap="square">
            <a:spAutoFit/>
          </a:bodyPr>
          <a:lstStyle/>
          <a:p>
            <a:r>
              <a:rPr lang="ru-RU" dirty="0">
                <a:solidFill>
                  <a:srgbClr val="FF0000"/>
                </a:solidFill>
              </a:rPr>
              <a:t>Схема формирования описания производственных процессов</a:t>
            </a:r>
          </a:p>
        </p:txBody>
      </p:sp>
    </p:spTree>
    <p:extLst>
      <p:ext uri="{BB962C8B-B14F-4D97-AF65-F5344CB8AC3E}">
        <p14:creationId xmlns:p14="http://schemas.microsoft.com/office/powerpoint/2010/main" val="169160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63</a:t>
            </a:fld>
            <a:endParaRPr lang="ru-RU"/>
          </a:p>
        </p:txBody>
      </p:sp>
    </p:spTree>
    <p:extLst>
      <p:ext uri="{BB962C8B-B14F-4D97-AF65-F5344CB8AC3E}">
        <p14:creationId xmlns:p14="http://schemas.microsoft.com/office/powerpoint/2010/main" val="36144386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379512"/>
          </a:xfrm>
        </p:spPr>
        <p:txBody>
          <a:bodyPr/>
          <a:lstStyle/>
          <a:p>
            <a:r>
              <a:rPr lang="ru-RU" dirty="0" smtClean="0">
                <a:solidFill>
                  <a:srgbClr val="FF0000"/>
                </a:solidFill>
              </a:rPr>
              <a:t>КФС</a:t>
            </a:r>
            <a:endParaRPr lang="ru-RU" dirty="0">
              <a:solidFill>
                <a:srgbClr val="FF0000"/>
              </a:solidFill>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496" y="968586"/>
            <a:ext cx="8849232" cy="5913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43168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6438" y="1057275"/>
            <a:ext cx="5191125" cy="4743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2331856" y="620688"/>
            <a:ext cx="3877985" cy="369332"/>
          </a:xfrm>
          <a:prstGeom prst="rect">
            <a:avLst/>
          </a:prstGeom>
        </p:spPr>
        <p:txBody>
          <a:bodyPr wrap="none">
            <a:spAutoFit/>
          </a:bodyPr>
          <a:lstStyle/>
          <a:p>
            <a:r>
              <a:rPr lang="en-US" dirty="0"/>
              <a:t>C</a:t>
            </a:r>
            <a:r>
              <a:rPr lang="ru-RU" dirty="0" err="1" smtClean="0"/>
              <a:t>хема</a:t>
            </a:r>
            <a:r>
              <a:rPr lang="ru-RU" dirty="0" smtClean="0"/>
              <a:t> </a:t>
            </a:r>
            <a:r>
              <a:rPr lang="ru-RU" dirty="0" err="1" smtClean="0"/>
              <a:t>киберфизического</a:t>
            </a:r>
            <a:r>
              <a:rPr lang="ru-RU" dirty="0" smtClean="0"/>
              <a:t> управления</a:t>
            </a:r>
            <a:endParaRPr lang="ru-RU" dirty="0"/>
          </a:p>
        </p:txBody>
      </p:sp>
    </p:spTree>
    <p:extLst>
      <p:ext uri="{BB962C8B-B14F-4D97-AF65-F5344CB8AC3E}">
        <p14:creationId xmlns:p14="http://schemas.microsoft.com/office/powerpoint/2010/main" val="11912218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66</a:t>
            </a:fld>
            <a:endParaRPr lang="ru-RU"/>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050" y="1776413"/>
            <a:ext cx="7581900" cy="3305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85948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1"/>
          </p:nvPr>
        </p:nvSpPr>
        <p:spPr/>
        <p:txBody>
          <a:bodyPr/>
          <a:lstStyle/>
          <a:p>
            <a:pPr>
              <a:defRPr/>
            </a:pPr>
            <a:fld id="{14070D58-0736-47AA-8819-B100196998C5}" type="slidenum">
              <a:rPr lang="ru-RU" smtClean="0">
                <a:solidFill>
                  <a:srgbClr val="000000"/>
                </a:solidFill>
              </a:rPr>
              <a:pPr>
                <a:defRPr/>
              </a:pPr>
              <a:t>67</a:t>
            </a:fld>
            <a:endParaRPr lang="ru-RU">
              <a:solidFill>
                <a:srgbClr val="000000"/>
              </a:solidFill>
            </a:endParaRPr>
          </a:p>
        </p:txBody>
      </p:sp>
      <p:graphicFrame>
        <p:nvGraphicFramePr>
          <p:cNvPr id="5" name="Таблица 4"/>
          <p:cNvGraphicFramePr>
            <a:graphicFrameLocks noGrp="1"/>
          </p:cNvGraphicFramePr>
          <p:nvPr/>
        </p:nvGraphicFramePr>
        <p:xfrm>
          <a:off x="3857625" y="3200400"/>
          <a:ext cx="1428750" cy="1447800"/>
        </p:xfrm>
        <a:graphic>
          <a:graphicData uri="http://schemas.openxmlformats.org/drawingml/2006/table">
            <a:tbl>
              <a:tblPr firstRow="1" firstCol="1" bandRow="1">
                <a:tableStyleId>{5C22544A-7EE6-4342-B048-85BDC9FD1C3A}</a:tableStyleId>
              </a:tblPr>
              <a:tblGrid>
                <a:gridCol w="1428750"/>
              </a:tblGrid>
              <a:tr h="0">
                <a:tc>
                  <a:txBody>
                    <a:bodyPr/>
                    <a:lstStyle/>
                    <a:p>
                      <a:pPr>
                        <a:lnSpc>
                          <a:spcPts val="1350"/>
                        </a:lnSpc>
                        <a:spcAft>
                          <a:spcPts val="0"/>
                        </a:spcAft>
                      </a:pPr>
                      <a:endParaRPr lang="ru-RU" sz="950">
                        <a:solidFill>
                          <a:srgbClr val="000000"/>
                        </a:solidFill>
                        <a:effectLst/>
                        <a:latin typeface="inherit"/>
                        <a:ea typeface="Times New Roman"/>
                        <a:cs typeface="Times New Roman"/>
                      </a:endParaRPr>
                    </a:p>
                  </a:txBody>
                  <a:tcPr marL="95250" marR="95250" marT="95250" marB="95250" anchor="b"/>
                </a:tc>
              </a:tr>
              <a:tr h="0">
                <a:tc>
                  <a:txBody>
                    <a:bodyPr/>
                    <a:lstStyle/>
                    <a:p>
                      <a:pPr>
                        <a:lnSpc>
                          <a:spcPts val="1350"/>
                        </a:lnSpc>
                        <a:spcAft>
                          <a:spcPts val="0"/>
                        </a:spcAft>
                      </a:pPr>
                      <a:r>
                        <a:rPr lang="ru-RU" sz="950" dirty="0">
                          <a:effectLst/>
                        </a:rPr>
                        <a:t> Рис. 3. Облачная платформа управления </a:t>
                      </a:r>
                      <a:r>
                        <a:rPr lang="ru-RU" sz="950" dirty="0" err="1">
                          <a:effectLst/>
                        </a:rPr>
                        <a:t>киберфизическими</a:t>
                      </a:r>
                      <a:r>
                        <a:rPr lang="ru-RU" sz="950" dirty="0">
                          <a:effectLst/>
                        </a:rPr>
                        <a:t> объектами</a:t>
                      </a:r>
                      <a:endParaRPr lang="ru-RU" sz="1100" dirty="0">
                        <a:effectLst/>
                        <a:latin typeface="Calibri"/>
                        <a:ea typeface="Calibri"/>
                        <a:cs typeface="Times New Roman"/>
                      </a:endParaRPr>
                    </a:p>
                  </a:txBody>
                  <a:tcPr marL="95250" marR="95250" marT="95250" marB="95250" anchor="b"/>
                </a:tc>
              </a:tr>
            </a:tbl>
          </a:graphicData>
        </a:graphic>
      </p:graphicFrame>
      <p:pic>
        <p:nvPicPr>
          <p:cNvPr id="8193" name="Рисунок 2" descr=" Рис. 3. Облачная платформа управления киберфизическими объектам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5650" y="962640"/>
            <a:ext cx="3810000" cy="4667250"/>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683568" y="6021288"/>
            <a:ext cx="8064896" cy="369332"/>
          </a:xfrm>
          <a:prstGeom prst="rect">
            <a:avLst/>
          </a:prstGeom>
        </p:spPr>
        <p:txBody>
          <a:bodyPr wrap="square">
            <a:spAutoFit/>
          </a:bodyPr>
          <a:lstStyle/>
          <a:p>
            <a:r>
              <a:rPr lang="ru-RU" i="1" dirty="0"/>
              <a:t>Облачная платформа управления </a:t>
            </a:r>
            <a:r>
              <a:rPr lang="ru-RU" i="1" dirty="0" err="1"/>
              <a:t>киберфизическими</a:t>
            </a:r>
            <a:r>
              <a:rPr lang="ru-RU" i="1" dirty="0"/>
              <a:t> объектами</a:t>
            </a:r>
            <a:endParaRPr lang="ru-RU" dirty="0"/>
          </a:p>
        </p:txBody>
      </p:sp>
    </p:spTree>
    <p:extLst>
      <p:ext uri="{BB962C8B-B14F-4D97-AF65-F5344CB8AC3E}">
        <p14:creationId xmlns:p14="http://schemas.microsoft.com/office/powerpoint/2010/main" val="18653122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1"/>
          </p:nvPr>
        </p:nvSpPr>
        <p:spPr/>
        <p:txBody>
          <a:bodyPr/>
          <a:lstStyle/>
          <a:p>
            <a:pPr>
              <a:defRPr/>
            </a:pPr>
            <a:fld id="{14070D58-0736-47AA-8819-B100196998C5}" type="slidenum">
              <a:rPr lang="ru-RU" smtClean="0">
                <a:solidFill>
                  <a:srgbClr val="000000"/>
                </a:solidFill>
              </a:rPr>
              <a:pPr>
                <a:defRPr/>
              </a:pPr>
              <a:t>68</a:t>
            </a:fld>
            <a:endParaRPr lang="ru-RU">
              <a:solidFill>
                <a:srgbClr val="000000"/>
              </a:solidFill>
            </a:endParaRPr>
          </a:p>
        </p:txBody>
      </p:sp>
      <p:sp>
        <p:nvSpPr>
          <p:cNvPr id="5" name="Прямоугольник 4"/>
          <p:cNvSpPr/>
          <p:nvPr/>
        </p:nvSpPr>
        <p:spPr>
          <a:xfrm>
            <a:off x="1259632" y="23968"/>
            <a:ext cx="4572000" cy="646331"/>
          </a:xfrm>
          <a:prstGeom prst="rect">
            <a:avLst/>
          </a:prstGeom>
        </p:spPr>
        <p:txBody>
          <a:bodyPr>
            <a:spAutoFit/>
          </a:bodyPr>
          <a:lstStyle/>
          <a:p>
            <a:r>
              <a:rPr lang="ru-RU" dirty="0" err="1">
                <a:solidFill>
                  <a:srgbClr val="FF0000"/>
                </a:solidFill>
              </a:rPr>
              <a:t>Акторный</a:t>
            </a:r>
            <a:r>
              <a:rPr lang="ru-RU" dirty="0">
                <a:solidFill>
                  <a:srgbClr val="FF0000"/>
                </a:solidFill>
              </a:rPr>
              <a:t> подход к управлению группой </a:t>
            </a:r>
            <a:r>
              <a:rPr lang="ru-RU" dirty="0" err="1">
                <a:solidFill>
                  <a:srgbClr val="FF0000"/>
                </a:solidFill>
              </a:rPr>
              <a:t>киберфизических</a:t>
            </a:r>
            <a:r>
              <a:rPr lang="ru-RU" dirty="0">
                <a:solidFill>
                  <a:srgbClr val="FF0000"/>
                </a:solidFill>
              </a:rPr>
              <a:t> объектов </a:t>
            </a:r>
          </a:p>
        </p:txBody>
      </p:sp>
      <p:sp>
        <p:nvSpPr>
          <p:cNvPr id="6" name="Прямоугольник 5"/>
          <p:cNvSpPr/>
          <p:nvPr/>
        </p:nvSpPr>
        <p:spPr>
          <a:xfrm>
            <a:off x="107504" y="1028343"/>
            <a:ext cx="7776864" cy="2862322"/>
          </a:xfrm>
          <a:prstGeom prst="rect">
            <a:avLst/>
          </a:prstGeom>
        </p:spPr>
        <p:txBody>
          <a:bodyPr wrap="square">
            <a:spAutoFit/>
          </a:bodyPr>
          <a:lstStyle/>
          <a:p>
            <a:r>
              <a:rPr lang="ru-RU" dirty="0"/>
              <a:t>Иерархическая структура организации информационного взаимодействия позволяет выделить основные уровни организации системы управления группой </a:t>
            </a:r>
            <a:r>
              <a:rPr lang="ru-RU" dirty="0" err="1"/>
              <a:t>киберфизических</a:t>
            </a:r>
            <a:r>
              <a:rPr lang="ru-RU" dirty="0"/>
              <a:t> объектов </a:t>
            </a:r>
          </a:p>
          <a:p>
            <a:r>
              <a:rPr lang="ru-RU" dirty="0"/>
              <a:t> Ключевым низкоуровневым элементом является «</a:t>
            </a:r>
            <a:r>
              <a:rPr lang="ru-RU" dirty="0" err="1"/>
              <a:t>мультипрокотольный</a:t>
            </a:r>
            <a:r>
              <a:rPr lang="ru-RU" dirty="0"/>
              <a:t> узел», реализующий информационный обмен с использованием различных сетевых сред  </a:t>
            </a:r>
            <a:r>
              <a:rPr lang="ru-RU" dirty="0" err="1"/>
              <a:t>Акторы</a:t>
            </a:r>
            <a:r>
              <a:rPr lang="ru-RU" dirty="0"/>
              <a:t> </a:t>
            </a:r>
            <a:r>
              <a:rPr lang="ru-RU" dirty="0" err="1"/>
              <a:t>киберфизических</a:t>
            </a:r>
            <a:r>
              <a:rPr lang="ru-RU" dirty="0"/>
              <a:t> объектов являются виртуальными «</a:t>
            </a:r>
            <a:r>
              <a:rPr lang="ru-RU" dirty="0" err="1"/>
              <a:t>аватарами</a:t>
            </a:r>
            <a:r>
              <a:rPr lang="ru-RU" dirty="0"/>
              <a:t>» реальных физических систем </a:t>
            </a:r>
            <a:endParaRPr lang="ru-RU" dirty="0" smtClean="0"/>
          </a:p>
          <a:p>
            <a:r>
              <a:rPr lang="ru-RU" dirty="0" smtClean="0"/>
              <a:t> </a:t>
            </a:r>
            <a:r>
              <a:rPr lang="ru-RU" dirty="0"/>
              <a:t>Информационное взаимодействие в процессе планирования и реализации операций осуществляется как между физическими объектами, так и между </a:t>
            </a:r>
            <a:r>
              <a:rPr lang="ru-RU" dirty="0" err="1"/>
              <a:t>акторами</a:t>
            </a:r>
            <a:r>
              <a:rPr lang="ru-RU" dirty="0"/>
              <a:t> в среде облачных вычислений</a:t>
            </a:r>
          </a:p>
        </p:txBody>
      </p:sp>
    </p:spTree>
    <p:extLst>
      <p:ext uri="{BB962C8B-B14F-4D97-AF65-F5344CB8AC3E}">
        <p14:creationId xmlns:p14="http://schemas.microsoft.com/office/powerpoint/2010/main" val="19202939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dirty="0"/>
          </a:p>
        </p:txBody>
      </p:sp>
      <p:sp>
        <p:nvSpPr>
          <p:cNvPr id="4" name="Номер слайда 3"/>
          <p:cNvSpPr>
            <a:spLocks noGrp="1"/>
          </p:cNvSpPr>
          <p:nvPr>
            <p:ph type="sldNum" sz="quarter" idx="11"/>
          </p:nvPr>
        </p:nvSpPr>
        <p:spPr/>
        <p:txBody>
          <a:bodyPr/>
          <a:lstStyle/>
          <a:p>
            <a:pPr>
              <a:defRPr/>
            </a:pPr>
            <a:fld id="{14070D58-0736-47AA-8819-B100196998C5}" type="slidenum">
              <a:rPr lang="ru-RU" smtClean="0">
                <a:solidFill>
                  <a:srgbClr val="000000"/>
                </a:solidFill>
              </a:rPr>
              <a:pPr>
                <a:defRPr/>
              </a:pPr>
              <a:t>69</a:t>
            </a:fld>
            <a:endParaRPr lang="ru-RU">
              <a:solidFill>
                <a:srgbClr val="000000"/>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8720"/>
            <a:ext cx="9209713" cy="5517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0" y="15157"/>
            <a:ext cx="8820472" cy="646331"/>
          </a:xfrm>
          <a:prstGeom prst="rect">
            <a:avLst/>
          </a:prstGeom>
        </p:spPr>
        <p:txBody>
          <a:bodyPr wrap="square">
            <a:spAutoFit/>
          </a:bodyPr>
          <a:lstStyle/>
          <a:p>
            <a:r>
              <a:rPr lang="ru-RU" dirty="0">
                <a:solidFill>
                  <a:srgbClr val="FF0000"/>
                </a:solidFill>
              </a:rPr>
              <a:t>Перспективы: организация динамической вертикально интегрированной </a:t>
            </a:r>
            <a:r>
              <a:rPr lang="ru-RU" dirty="0" err="1">
                <a:solidFill>
                  <a:srgbClr val="FF0000"/>
                </a:solidFill>
              </a:rPr>
              <a:t>мультипротокольной</a:t>
            </a:r>
            <a:r>
              <a:rPr lang="ru-RU" dirty="0">
                <a:solidFill>
                  <a:srgbClr val="FF0000"/>
                </a:solidFill>
              </a:rPr>
              <a:t> сети операций в среде облачных вычислений </a:t>
            </a:r>
          </a:p>
        </p:txBody>
      </p:sp>
    </p:spTree>
    <p:extLst>
      <p:ext uri="{BB962C8B-B14F-4D97-AF65-F5344CB8AC3E}">
        <p14:creationId xmlns:p14="http://schemas.microsoft.com/office/powerpoint/2010/main" val="34945353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1"/>
          </p:nvPr>
        </p:nvSpPr>
        <p:spPr/>
        <p:txBody>
          <a:bodyPr/>
          <a:lstStyle/>
          <a:p>
            <a:pPr>
              <a:defRPr/>
            </a:pPr>
            <a:fld id="{14070D58-0736-47AA-8819-B100196998C5}" type="slidenum">
              <a:rPr lang="ru-RU" smtClean="0">
                <a:solidFill>
                  <a:srgbClr val="000000"/>
                </a:solidFill>
              </a:rPr>
              <a:pPr>
                <a:defRPr/>
              </a:pPr>
              <a:t>70</a:t>
            </a:fld>
            <a:endParaRPr lang="ru-RU">
              <a:solidFill>
                <a:srgbClr val="000000"/>
              </a:solidFill>
            </a:endParaRPr>
          </a:p>
        </p:txBody>
      </p:sp>
      <p:sp>
        <p:nvSpPr>
          <p:cNvPr id="5" name="Прямоугольник 4"/>
          <p:cNvSpPr/>
          <p:nvPr/>
        </p:nvSpPr>
        <p:spPr>
          <a:xfrm>
            <a:off x="211300" y="836712"/>
            <a:ext cx="8784976" cy="5909310"/>
          </a:xfrm>
          <a:prstGeom prst="rect">
            <a:avLst/>
          </a:prstGeom>
        </p:spPr>
        <p:txBody>
          <a:bodyPr wrap="square">
            <a:spAutoFit/>
          </a:bodyPr>
          <a:lstStyle/>
          <a:p>
            <a:r>
              <a:rPr lang="ru-RU" dirty="0"/>
              <a:t>Согласованное функционирование разнообразных и, как правило, многочисленных компонент КФС может быть достигнуто за счет того, что все они «помещаются» в единую информационно-коммуникационную среду исполнения, называемую ЦП, призванную поддерживать их совместимость и согласованное поведение. Согласно современным взглядам, ЦП КФС должна быть реализована как открытая </a:t>
            </a:r>
            <a:r>
              <a:rPr lang="ru-RU" dirty="0" err="1"/>
              <a:t>программноаппаратная</a:t>
            </a:r>
            <a:r>
              <a:rPr lang="ru-RU" dirty="0"/>
              <a:t> среда, которая интегрирует множество ее автономных компонент, их знания и данные, их сервисы и ресурсы в единую сетевую модель и играет роль интеллектуального ядра распределенных процессов управления. Кратко, ее задачи состоят в том, чтобы: «погрузить» все ее компоненты в единое сетевое коммуникационное, информационное и семантическое пространство знаний и данных и обеспечить интерфейсы доступа к ним со стороны программ и пользователей в различных случаях использования; обеспечить совместимость компонент КФС по форматам при их взаимодействии для решения задач кооперации и координации поведения; поддержать решение задач распределения, планирования, и оперативного управления общими ресурсами КФС в реальном времени; обеспечить узлы сети компонент КФС онлайн-доступом к облачным ресурсам и сервисам и к внешним источникам информации, например, к данным сенсорных сетей; обеспечить </a:t>
            </a:r>
            <a:r>
              <a:rPr lang="ru-RU" dirty="0" err="1"/>
              <a:t>логирование</a:t>
            </a:r>
            <a:r>
              <a:rPr lang="ru-RU" dirty="0"/>
              <a:t> и накопление данных, порождаемых системой и их использование для получения новых знаний путем машинного обучения; реализовать базовые функции безопасности системы, </a:t>
            </a:r>
            <a:r>
              <a:rPr lang="ru-RU" dirty="0" err="1"/>
              <a:t>такжепредоставить</a:t>
            </a:r>
            <a:r>
              <a:rPr lang="ru-RU" dirty="0"/>
              <a:t> компонентам КФС единую среду исполнения программ</a:t>
            </a:r>
          </a:p>
        </p:txBody>
      </p:sp>
      <p:sp>
        <p:nvSpPr>
          <p:cNvPr id="6" name="Прямоугольник 5"/>
          <p:cNvSpPr/>
          <p:nvPr/>
        </p:nvSpPr>
        <p:spPr>
          <a:xfrm>
            <a:off x="1691680" y="188640"/>
            <a:ext cx="4322402" cy="369332"/>
          </a:xfrm>
          <a:prstGeom prst="rect">
            <a:avLst/>
          </a:prstGeom>
        </p:spPr>
        <p:txBody>
          <a:bodyPr wrap="none">
            <a:spAutoFit/>
          </a:bodyPr>
          <a:lstStyle/>
          <a:p>
            <a:r>
              <a:rPr lang="ru-RU" dirty="0">
                <a:solidFill>
                  <a:srgbClr val="FF0000"/>
                </a:solidFill>
              </a:rPr>
              <a:t>Основные функции цифровой платформы</a:t>
            </a:r>
          </a:p>
        </p:txBody>
      </p:sp>
    </p:spTree>
    <p:extLst>
      <p:ext uri="{BB962C8B-B14F-4D97-AF65-F5344CB8AC3E}">
        <p14:creationId xmlns:p14="http://schemas.microsoft.com/office/powerpoint/2010/main" val="4607230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24744"/>
            <a:ext cx="8940153" cy="519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03824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up-pro.ru/imgs/library/strategy/tendencii/rosteh/cyb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620688"/>
            <a:ext cx="6667500" cy="5753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8227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73</a:t>
            </a:fld>
            <a:endParaRPr lang="ru-RU"/>
          </a:p>
        </p:txBody>
      </p:sp>
      <p:sp>
        <p:nvSpPr>
          <p:cNvPr id="3" name="Прямоугольник 2"/>
          <p:cNvSpPr/>
          <p:nvPr/>
        </p:nvSpPr>
        <p:spPr>
          <a:xfrm>
            <a:off x="0" y="764704"/>
            <a:ext cx="9036496" cy="6001643"/>
          </a:xfrm>
          <a:prstGeom prst="rect">
            <a:avLst/>
          </a:prstGeom>
        </p:spPr>
        <p:txBody>
          <a:bodyPr wrap="square">
            <a:spAutoFit/>
          </a:bodyPr>
          <a:lstStyle/>
          <a:p>
            <a:r>
              <a:rPr lang="ru-RU" sz="3200" i="1" dirty="0"/>
              <a:t>Интеллектуальные информационные технологии </a:t>
            </a:r>
            <a:r>
              <a:rPr lang="ru-RU" sz="3200" dirty="0"/>
              <a:t>(ИИТ) (</a:t>
            </a:r>
            <a:r>
              <a:rPr lang="ru-RU" sz="3200" dirty="0" smtClean="0"/>
              <a:t>англ.</a:t>
            </a:r>
            <a:r>
              <a:rPr lang="en-US" sz="3200" i="1" dirty="0" smtClean="0"/>
              <a:t>Intellectual </a:t>
            </a:r>
            <a:r>
              <a:rPr lang="en-US" sz="3200" i="1" dirty="0"/>
              <a:t>information technology</a:t>
            </a:r>
            <a:r>
              <a:rPr lang="en-US" sz="3200" dirty="0"/>
              <a:t>, IIT) — </a:t>
            </a:r>
            <a:r>
              <a:rPr lang="ru-RU" sz="3200" dirty="0"/>
              <a:t>это информационные технологии</a:t>
            </a:r>
            <a:r>
              <a:rPr lang="ru-RU" sz="3200" dirty="0" smtClean="0"/>
              <a:t>, помогающие </a:t>
            </a:r>
            <a:r>
              <a:rPr lang="ru-RU" sz="3200" dirty="0"/>
              <a:t>человеку ускорить анализ политической, экономической, </a:t>
            </a:r>
            <a:r>
              <a:rPr lang="ru-RU" sz="3200" dirty="0" err="1"/>
              <a:t>эколо</a:t>
            </a:r>
            <a:r>
              <a:rPr lang="ru-RU" sz="3200" dirty="0"/>
              <a:t>-</a:t>
            </a:r>
          </a:p>
          <a:p>
            <a:r>
              <a:rPr lang="ru-RU" sz="3200" dirty="0" err="1"/>
              <a:t>гической</a:t>
            </a:r>
            <a:r>
              <a:rPr lang="ru-RU" sz="3200" dirty="0"/>
              <a:t>, социальной и технической ситуации, а также облегчить </a:t>
            </a:r>
            <a:r>
              <a:rPr lang="ru-RU" sz="3200" dirty="0" smtClean="0"/>
              <a:t>принятие управленческих </a:t>
            </a:r>
            <a:r>
              <a:rPr lang="ru-RU" sz="3200" dirty="0"/>
              <a:t>решений и осуществить их синтез. При этом </a:t>
            </a:r>
            <a:r>
              <a:rPr lang="ru-RU" sz="3200" dirty="0" smtClean="0"/>
              <a:t>используемые методы </a:t>
            </a:r>
            <a:r>
              <a:rPr lang="ru-RU" sz="3200" dirty="0"/>
              <a:t>не обязательно должны быть логически непротиворечивы или </a:t>
            </a:r>
            <a:r>
              <a:rPr lang="ru-RU" sz="3200" dirty="0" err="1"/>
              <a:t>копиро</a:t>
            </a:r>
            <a:r>
              <a:rPr lang="ru-RU" sz="3200" dirty="0"/>
              <a:t>-</a:t>
            </a:r>
          </a:p>
          <a:p>
            <a:r>
              <a:rPr lang="ru-RU" sz="3200" dirty="0" err="1"/>
              <a:t>вать</a:t>
            </a:r>
            <a:r>
              <a:rPr lang="ru-RU" sz="3200" dirty="0"/>
              <a:t> процессы человеческого мышления (http://ru.science.wikia.com/).</a:t>
            </a:r>
          </a:p>
        </p:txBody>
      </p:sp>
    </p:spTree>
    <p:extLst>
      <p:ext uri="{BB962C8B-B14F-4D97-AF65-F5344CB8AC3E}">
        <p14:creationId xmlns:p14="http://schemas.microsoft.com/office/powerpoint/2010/main" val="9948494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74</a:t>
            </a:fld>
            <a:endParaRPr lang="ru-RU"/>
          </a:p>
        </p:txBody>
      </p:sp>
      <p:sp>
        <p:nvSpPr>
          <p:cNvPr id="3" name="Прямоугольник 2"/>
          <p:cNvSpPr/>
          <p:nvPr/>
        </p:nvSpPr>
        <p:spPr>
          <a:xfrm>
            <a:off x="107504" y="1772816"/>
            <a:ext cx="8640960" cy="3416320"/>
          </a:xfrm>
          <a:prstGeom prst="rect">
            <a:avLst/>
          </a:prstGeom>
        </p:spPr>
        <p:txBody>
          <a:bodyPr wrap="square">
            <a:spAutoFit/>
          </a:bodyPr>
          <a:lstStyle/>
          <a:p>
            <a:r>
              <a:rPr lang="ru-RU" dirty="0"/>
              <a:t>Использование ИИТ в реальной практике подразумевает учёт специфики</a:t>
            </a:r>
          </a:p>
          <a:p>
            <a:r>
              <a:rPr lang="ru-RU" dirty="0"/>
              <a:t>проблемной области, которая может характеризоваться следующим набором</a:t>
            </a:r>
          </a:p>
          <a:p>
            <a:r>
              <a:rPr lang="ru-RU" dirty="0"/>
              <a:t>признаков:</a:t>
            </a:r>
          </a:p>
          <a:p>
            <a:r>
              <a:rPr lang="ru-RU" dirty="0"/>
              <a:t>· качество и оперативность принятия решений;</a:t>
            </a:r>
          </a:p>
          <a:p>
            <a:r>
              <a:rPr lang="ru-RU" dirty="0"/>
              <a:t>· нечёткость целей;</a:t>
            </a:r>
          </a:p>
          <a:p>
            <a:r>
              <a:rPr lang="ru-RU" dirty="0"/>
              <a:t>· множественность субъектов, участвующих в решении проблемы;</a:t>
            </a:r>
          </a:p>
          <a:p>
            <a:r>
              <a:rPr lang="ru-RU" dirty="0"/>
              <a:t>· хаотичность, </a:t>
            </a:r>
            <a:r>
              <a:rPr lang="ru-RU" dirty="0" err="1"/>
              <a:t>флуктуируемость</a:t>
            </a:r>
            <a:r>
              <a:rPr lang="ru-RU" dirty="0"/>
              <a:t> и </a:t>
            </a:r>
            <a:r>
              <a:rPr lang="ru-RU" dirty="0" err="1"/>
              <a:t>квантованность</a:t>
            </a:r>
            <a:r>
              <a:rPr lang="ru-RU" dirty="0"/>
              <a:t> поведения среды;</a:t>
            </a:r>
          </a:p>
          <a:p>
            <a:r>
              <a:rPr lang="ru-RU" dirty="0"/>
              <a:t>· множественность взаимовлияющих друг на друга факторов;</a:t>
            </a:r>
          </a:p>
          <a:p>
            <a:r>
              <a:rPr lang="ru-RU" dirty="0"/>
              <a:t>· слабая </a:t>
            </a:r>
            <a:r>
              <a:rPr lang="ru-RU" dirty="0" err="1"/>
              <a:t>формализуемость</a:t>
            </a:r>
            <a:r>
              <a:rPr lang="ru-RU" dirty="0"/>
              <a:t>, уникальность, </a:t>
            </a:r>
            <a:r>
              <a:rPr lang="ru-RU" dirty="0" err="1"/>
              <a:t>нестереотипность</a:t>
            </a:r>
            <a:r>
              <a:rPr lang="ru-RU" dirty="0"/>
              <a:t> ситуаций;</a:t>
            </a:r>
          </a:p>
          <a:p>
            <a:r>
              <a:rPr lang="ru-RU" dirty="0"/>
              <a:t>· латентность, скрытость, </a:t>
            </a:r>
            <a:r>
              <a:rPr lang="ru-RU" dirty="0" err="1"/>
              <a:t>неявность</a:t>
            </a:r>
            <a:r>
              <a:rPr lang="ru-RU" dirty="0"/>
              <a:t> информации;</a:t>
            </a:r>
          </a:p>
          <a:p>
            <a:r>
              <a:rPr lang="ru-RU" dirty="0"/>
              <a:t>· </a:t>
            </a:r>
            <a:r>
              <a:rPr lang="ru-RU" dirty="0" err="1"/>
              <a:t>девиантность</a:t>
            </a:r>
            <a:r>
              <a:rPr lang="ru-RU" dirty="0"/>
              <a:t> реализации планов, значимость малых действий;</a:t>
            </a:r>
          </a:p>
          <a:p>
            <a:r>
              <a:rPr lang="ru-RU" dirty="0"/>
              <a:t>· парадоксальность логики решений и др.</a:t>
            </a:r>
          </a:p>
        </p:txBody>
      </p:sp>
    </p:spTree>
    <p:extLst>
      <p:ext uri="{BB962C8B-B14F-4D97-AF65-F5344CB8AC3E}">
        <p14:creationId xmlns:p14="http://schemas.microsoft.com/office/powerpoint/2010/main" val="18505514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75</a:t>
            </a:fld>
            <a:endParaRPr lang="ru-RU"/>
          </a:p>
        </p:txBody>
      </p:sp>
      <p:sp>
        <p:nvSpPr>
          <p:cNvPr id="3" name="Прямоугольник 2"/>
          <p:cNvSpPr/>
          <p:nvPr/>
        </p:nvSpPr>
        <p:spPr>
          <a:xfrm>
            <a:off x="0" y="1582341"/>
            <a:ext cx="8892480" cy="2031325"/>
          </a:xfrm>
          <a:prstGeom prst="rect">
            <a:avLst/>
          </a:prstGeom>
        </p:spPr>
        <p:txBody>
          <a:bodyPr wrap="square">
            <a:spAutoFit/>
          </a:bodyPr>
          <a:lstStyle/>
          <a:p>
            <a:r>
              <a:rPr lang="ru-RU" dirty="0"/>
              <a:t>ИИТ формируются для повышения эффективности принятия решений в</a:t>
            </a:r>
          </a:p>
          <a:p>
            <a:r>
              <a:rPr lang="ru-RU" dirty="0"/>
              <a:t>условиях, связанных с возникновением проблемных ситуаций. В этом случае</a:t>
            </a:r>
          </a:p>
          <a:p>
            <a:r>
              <a:rPr lang="ru-RU" dirty="0"/>
              <a:t>любая жизненная или деловая ситуация – от выбора партнёра по жизни до со-</a:t>
            </a:r>
          </a:p>
          <a:p>
            <a:r>
              <a:rPr lang="ru-RU" dirty="0" err="1"/>
              <a:t>циального</a:t>
            </a:r>
            <a:r>
              <a:rPr lang="ru-RU" dirty="0"/>
              <a:t> конфликта – описывается в виде некоторой познавательной модели</a:t>
            </a:r>
          </a:p>
          <a:p>
            <a:r>
              <a:rPr lang="ru-RU" dirty="0"/>
              <a:t>(когнитивной схемы, архетипа, фрейма и пр.), которая впоследствии </a:t>
            </a:r>
            <a:r>
              <a:rPr lang="ru-RU" dirty="0" err="1"/>
              <a:t>использу</a:t>
            </a:r>
            <a:r>
              <a:rPr lang="ru-RU" dirty="0"/>
              <a:t>-</a:t>
            </a:r>
          </a:p>
          <a:p>
            <a:r>
              <a:rPr lang="ru-RU" dirty="0" err="1"/>
              <a:t>ется</a:t>
            </a:r>
            <a:r>
              <a:rPr lang="ru-RU" dirty="0"/>
              <a:t> в качестве основания для построения и проведения моделирования, в том</a:t>
            </a:r>
          </a:p>
          <a:p>
            <a:r>
              <a:rPr lang="ru-RU" dirty="0"/>
              <a:t>числе – компьютерного</a:t>
            </a:r>
          </a:p>
        </p:txBody>
      </p:sp>
    </p:spTree>
    <p:extLst>
      <p:ext uri="{BB962C8B-B14F-4D97-AF65-F5344CB8AC3E}">
        <p14:creationId xmlns:p14="http://schemas.microsoft.com/office/powerpoint/2010/main" val="17222307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76</a:t>
            </a:fld>
            <a:endParaRPr lang="ru-RU"/>
          </a:p>
        </p:txBody>
      </p:sp>
      <p:sp>
        <p:nvSpPr>
          <p:cNvPr id="3" name="Прямоугольник 2"/>
          <p:cNvSpPr/>
          <p:nvPr/>
        </p:nvSpPr>
        <p:spPr>
          <a:xfrm>
            <a:off x="179512" y="2132856"/>
            <a:ext cx="8568952" cy="3693319"/>
          </a:xfrm>
          <a:prstGeom prst="rect">
            <a:avLst/>
          </a:prstGeom>
        </p:spPr>
        <p:txBody>
          <a:bodyPr wrap="square">
            <a:spAutoFit/>
          </a:bodyPr>
          <a:lstStyle/>
          <a:p>
            <a:r>
              <a:rPr lang="ru-RU" dirty="0"/>
              <a:t>Эволюция информационных технологий и систем во всё большей степе-</a:t>
            </a:r>
          </a:p>
          <a:p>
            <a:r>
              <a:rPr lang="ru-RU" dirty="0"/>
              <a:t>ни определяется их интеллектуализацией. Интеллектуальные </a:t>
            </a:r>
            <a:r>
              <a:rPr lang="ru-RU" dirty="0" err="1"/>
              <a:t>информацион</a:t>
            </a:r>
            <a:r>
              <a:rPr lang="ru-RU" dirty="0"/>
              <a:t>-</a:t>
            </a:r>
          </a:p>
          <a:p>
            <a:r>
              <a:rPr lang="ru-RU" dirty="0" err="1"/>
              <a:t>ные</a:t>
            </a:r>
            <a:r>
              <a:rPr lang="ru-RU" dirty="0"/>
              <a:t> технологии – одна из наиболее перспективных и стремительно развиваю-</a:t>
            </a:r>
          </a:p>
          <a:p>
            <a:r>
              <a:rPr lang="ru-RU" dirty="0" err="1"/>
              <a:t>щихся</a:t>
            </a:r>
            <a:r>
              <a:rPr lang="ru-RU" dirty="0"/>
              <a:t> научных и прикладных областей информатики. Она оказывает </a:t>
            </a:r>
            <a:r>
              <a:rPr lang="ru-RU" dirty="0" err="1"/>
              <a:t>сущест</a:t>
            </a:r>
            <a:r>
              <a:rPr lang="ru-RU" dirty="0"/>
              <a:t>-</a:t>
            </a:r>
          </a:p>
          <a:p>
            <a:r>
              <a:rPr lang="ru-RU" dirty="0"/>
              <a:t>венное влияние на все научные и технологические направления, связанные с</a:t>
            </a:r>
          </a:p>
          <a:p>
            <a:r>
              <a:rPr lang="ru-RU" dirty="0"/>
              <a:t>использованием компьютеров, и уже сегодня даёт обществу то, что оно ждёт от</a:t>
            </a:r>
          </a:p>
          <a:p>
            <a:r>
              <a:rPr lang="ru-RU" dirty="0"/>
              <a:t>науки – практически значимые результаты, многие из которых способствуют</a:t>
            </a:r>
          </a:p>
          <a:p>
            <a:r>
              <a:rPr lang="ru-RU" dirty="0"/>
              <a:t>кардинальным изменениям в сферах их применения. Целями </a:t>
            </a:r>
            <a:r>
              <a:rPr lang="ru-RU" dirty="0" err="1"/>
              <a:t>интеллектуаль</a:t>
            </a:r>
            <a:r>
              <a:rPr lang="ru-RU" dirty="0"/>
              <a:t>-</a:t>
            </a:r>
          </a:p>
          <a:p>
            <a:r>
              <a:rPr lang="ru-RU" dirty="0" err="1"/>
              <a:t>ных</a:t>
            </a:r>
            <a:r>
              <a:rPr lang="ru-RU" dirty="0"/>
              <a:t> информационных технологий являются: </a:t>
            </a:r>
            <a:endParaRPr lang="ru-RU" dirty="0" smtClean="0"/>
          </a:p>
          <a:p>
            <a:pPr marL="342900" indent="-342900">
              <a:buAutoNum type="arabicParenR"/>
            </a:pPr>
            <a:r>
              <a:rPr lang="ru-RU" dirty="0" smtClean="0"/>
              <a:t>расширение </a:t>
            </a:r>
            <a:r>
              <a:rPr lang="ru-RU" dirty="0"/>
              <a:t>круга задач, </a:t>
            </a:r>
            <a:r>
              <a:rPr lang="ru-RU" dirty="0" smtClean="0"/>
              <a:t>решаемых </a:t>
            </a:r>
            <a:r>
              <a:rPr lang="ru-RU" dirty="0"/>
              <a:t>с помощью компьютеров, особенно в слабоструктурированных </a:t>
            </a:r>
            <a:r>
              <a:rPr lang="ru-RU" dirty="0" smtClean="0"/>
              <a:t>предметных </a:t>
            </a:r>
            <a:r>
              <a:rPr lang="ru-RU" dirty="0"/>
              <a:t>областях, и </a:t>
            </a:r>
            <a:endParaRPr lang="ru-RU" dirty="0" smtClean="0"/>
          </a:p>
          <a:p>
            <a:pPr marL="342900" indent="-342900">
              <a:buAutoNum type="arabicParenR"/>
            </a:pPr>
            <a:r>
              <a:rPr lang="ru-RU" dirty="0" smtClean="0"/>
              <a:t>повышение </a:t>
            </a:r>
            <a:r>
              <a:rPr lang="ru-RU" dirty="0"/>
              <a:t>уровня интеллектуальной информационной</a:t>
            </a:r>
          </a:p>
          <a:p>
            <a:r>
              <a:rPr lang="ru-RU" dirty="0"/>
              <a:t>поддержки современного специалиста</a:t>
            </a:r>
          </a:p>
        </p:txBody>
      </p:sp>
    </p:spTree>
    <p:extLst>
      <p:ext uri="{BB962C8B-B14F-4D97-AF65-F5344CB8AC3E}">
        <p14:creationId xmlns:p14="http://schemas.microsoft.com/office/powerpoint/2010/main" val="9745535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ChangeAspect="1"/>
          </p:cNvGraphicFramePr>
          <p:nvPr>
            <p:extLst>
              <p:ext uri="{D42A27DB-BD31-4B8C-83A1-F6EECF244321}">
                <p14:modId xmlns:p14="http://schemas.microsoft.com/office/powerpoint/2010/main" val="1611715034"/>
              </p:ext>
            </p:extLst>
          </p:nvPr>
        </p:nvGraphicFramePr>
        <p:xfrm>
          <a:off x="388265" y="548680"/>
          <a:ext cx="8367469" cy="6359015"/>
        </p:xfrm>
        <a:graphic>
          <a:graphicData uri="http://schemas.openxmlformats.org/presentationml/2006/ole">
            <mc:AlternateContent xmlns:mc="http://schemas.openxmlformats.org/markup-compatibility/2006">
              <mc:Choice xmlns:v="urn:schemas-microsoft-com:vml" Requires="v">
                <p:oleObj spid="_x0000_s2119" name="Document" r:id="rId3" imgW="6091482" imgH="4629883" progId="Word.Document.8">
                  <p:embed/>
                </p:oleObj>
              </mc:Choice>
              <mc:Fallback>
                <p:oleObj name="Document" r:id="rId3" imgW="6091482" imgH="4629883" progId="Word.Document.8">
                  <p:embed/>
                  <p:pic>
                    <p:nvPicPr>
                      <p:cNvPr id="0" name=""/>
                      <p:cNvPicPr/>
                      <p:nvPr/>
                    </p:nvPicPr>
                    <p:blipFill>
                      <a:blip r:embed="rId4"/>
                      <a:stretch>
                        <a:fillRect/>
                      </a:stretch>
                    </p:blipFill>
                    <p:spPr>
                      <a:xfrm>
                        <a:off x="388265" y="548680"/>
                        <a:ext cx="8367469" cy="6359015"/>
                      </a:xfrm>
                      <a:prstGeom prst="rect">
                        <a:avLst/>
                      </a:prstGeom>
                    </p:spPr>
                  </p:pic>
                </p:oleObj>
              </mc:Fallback>
            </mc:AlternateContent>
          </a:graphicData>
        </a:graphic>
      </p:graphicFrame>
    </p:spTree>
    <p:extLst>
      <p:ext uri="{BB962C8B-B14F-4D97-AF65-F5344CB8AC3E}">
        <p14:creationId xmlns:p14="http://schemas.microsoft.com/office/powerpoint/2010/main" val="30676646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8838" y="1866900"/>
            <a:ext cx="4886325"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03080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412776"/>
            <a:ext cx="6390456" cy="4247317"/>
          </a:xfrm>
          <a:prstGeom prst="rect">
            <a:avLst/>
          </a:prstGeom>
        </p:spPr>
        <p:txBody>
          <a:bodyPr wrap="square">
            <a:spAutoFit/>
          </a:bodyPr>
          <a:lstStyle/>
          <a:p>
            <a:r>
              <a:rPr lang="ru-RU" dirty="0"/>
              <a:t>CPS может предоставить необходимые мониторинговые средства для непрерывного изучения производственных объектов нефтегазовой отрасли (НГО). Получаемые в результате изучения знания будут использоваться для достижения настройки активов и технологических процессов и обеспечения оптимизации их жизненных циклов. В результате производственные активы становятся интеллектуальными и автономными. Для выполнения производственных задач в заданные сроки, с заданными объемами и удовлетворения других требований НГО, при низких затратах и с сокращенным временем производства потребуется информационная синхронизация взаимодействия активов в реальном времени во всех возможных режимах их работы. Для решения этой задачи должна быть построена многоуровневая </a:t>
            </a:r>
            <a:r>
              <a:rPr lang="ru-RU" dirty="0" err="1"/>
              <a:t>киберфизическая</a:t>
            </a:r>
            <a:r>
              <a:rPr lang="ru-RU" dirty="0"/>
              <a:t> система.</a:t>
            </a:r>
          </a:p>
        </p:txBody>
      </p:sp>
    </p:spTree>
    <p:extLst>
      <p:ext uri="{BB962C8B-B14F-4D97-AF65-F5344CB8AC3E}">
        <p14:creationId xmlns:p14="http://schemas.microsoft.com/office/powerpoint/2010/main" val="36802904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1028343"/>
            <a:ext cx="5814392" cy="3416320"/>
          </a:xfrm>
          <a:prstGeom prst="rect">
            <a:avLst/>
          </a:prstGeom>
        </p:spPr>
        <p:txBody>
          <a:bodyPr wrap="square">
            <a:spAutoFit/>
          </a:bodyPr>
          <a:lstStyle/>
          <a:p>
            <a:r>
              <a:rPr lang="ru-RU" dirty="0"/>
              <a:t>Уровень </a:t>
            </a:r>
            <a:r>
              <a:rPr lang="en-US" dirty="0"/>
              <a:t>CPS</a:t>
            </a:r>
            <a:r>
              <a:rPr lang="ru-RU" dirty="0"/>
              <a:t> «Умные </a:t>
            </a:r>
            <a:r>
              <a:rPr lang="ru-RU" dirty="0" err="1"/>
              <a:t>КИПиА</a:t>
            </a:r>
            <a:r>
              <a:rPr lang="ru-RU" dirty="0"/>
              <a:t>» представляет собой самый нижний слой и реализует первый шаг к достижению интеллектуализации актива с использованием таких элементов, как умные датчики, умные исполнительные механизмы и умные протоколы коммуникационной среды потока данных. Восходящие и нисходящие каналы связи этого уровня становятся особо значимыми при интеграции полевого и производственного уровней при решении таких ключевых бизнес процессов, как системы планирования ресурсов предприятия (</a:t>
            </a:r>
            <a:r>
              <a:rPr lang="en-US" dirty="0"/>
              <a:t>ERP</a:t>
            </a:r>
            <a:r>
              <a:rPr lang="ru-RU" dirty="0"/>
              <a:t>), управления отношениями с клиентами (</a:t>
            </a:r>
            <a:r>
              <a:rPr lang="en-US" dirty="0"/>
              <a:t>CRM</a:t>
            </a:r>
            <a:r>
              <a:rPr lang="ru-RU" dirty="0"/>
              <a:t>) и управления цепочками поставок (</a:t>
            </a:r>
            <a:r>
              <a:rPr lang="en-US" dirty="0"/>
              <a:t>SCM</a:t>
            </a:r>
            <a:r>
              <a:rPr lang="ru-RU" dirty="0"/>
              <a:t>). </a:t>
            </a:r>
          </a:p>
        </p:txBody>
      </p:sp>
    </p:spTree>
    <p:extLst>
      <p:ext uri="{BB962C8B-B14F-4D97-AF65-F5344CB8AC3E}">
        <p14:creationId xmlns:p14="http://schemas.microsoft.com/office/powerpoint/2010/main" val="30599637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852936"/>
            <a:ext cx="7416824" cy="2308324"/>
          </a:xfrm>
          <a:prstGeom prst="rect">
            <a:avLst/>
          </a:prstGeom>
        </p:spPr>
        <p:txBody>
          <a:bodyPr wrap="square">
            <a:spAutoFit/>
          </a:bodyPr>
          <a:lstStyle/>
          <a:p>
            <a:r>
              <a:rPr lang="ru-RU" dirty="0"/>
              <a:t>В англоязычной среде при разработке архитектур систем производства используют термин «</a:t>
            </a:r>
            <a:r>
              <a:rPr lang="ru-RU" dirty="0" err="1"/>
              <a:t>digital</a:t>
            </a:r>
            <a:r>
              <a:rPr lang="ru-RU" dirty="0"/>
              <a:t> </a:t>
            </a:r>
            <a:r>
              <a:rPr lang="ru-RU" dirty="0" err="1"/>
              <a:t>shadow</a:t>
            </a:r>
            <a:r>
              <a:rPr lang="ru-RU" dirty="0"/>
              <a:t>» (a </a:t>
            </a:r>
            <a:r>
              <a:rPr lang="ru-RU" dirty="0" err="1"/>
              <a:t>virtual</a:t>
            </a:r>
            <a:r>
              <a:rPr lang="ru-RU" dirty="0"/>
              <a:t> </a:t>
            </a:r>
            <a:r>
              <a:rPr lang="ru-RU" dirty="0" err="1"/>
              <a:t>real-time</a:t>
            </a:r>
            <a:r>
              <a:rPr lang="ru-RU" dirty="0"/>
              <a:t> </a:t>
            </a:r>
            <a:r>
              <a:rPr lang="ru-RU" dirty="0" err="1"/>
              <a:t>image</a:t>
            </a:r>
            <a:r>
              <a:rPr lang="ru-RU" dirty="0"/>
              <a:t> </a:t>
            </a:r>
            <a:r>
              <a:rPr lang="ru-RU" dirty="0" err="1"/>
              <a:t>of</a:t>
            </a:r>
            <a:r>
              <a:rPr lang="ru-RU" dirty="0"/>
              <a:t> </a:t>
            </a:r>
            <a:r>
              <a:rPr lang="ru-RU" dirty="0" err="1"/>
              <a:t>reality</a:t>
            </a:r>
            <a:r>
              <a:rPr lang="ru-RU" dirty="0"/>
              <a:t>) цифровая тень (виртуальный образ физической реальности в режиме реального времени). Чем цифровая тень более чётко отражает динамические объекты физического пространства, тем выше эффективность управления производством.</a:t>
            </a:r>
            <a:br>
              <a:rPr lang="ru-RU" dirty="0"/>
            </a:br>
            <a:r>
              <a:rPr lang="ru-RU" dirty="0"/>
              <a:t/>
            </a:r>
            <a:br>
              <a:rPr lang="ru-RU" dirty="0"/>
            </a:br>
            <a:endParaRPr lang="ru-RU" dirty="0"/>
          </a:p>
        </p:txBody>
      </p:sp>
    </p:spTree>
    <p:extLst>
      <p:ext uri="{BB962C8B-B14F-4D97-AF65-F5344CB8AC3E}">
        <p14:creationId xmlns:p14="http://schemas.microsoft.com/office/powerpoint/2010/main" val="42686725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cf.ppt-online.org/files/slide/w/wDkbmlGXWF40s5vdN1qTOoRhzCcu8jgtAVxKSB/slide-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1196752"/>
            <a:ext cx="9753600" cy="5467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7256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66843"/>
            <a:ext cx="8784976" cy="2308324"/>
          </a:xfrm>
          <a:prstGeom prst="rect">
            <a:avLst/>
          </a:prstGeom>
        </p:spPr>
        <p:txBody>
          <a:bodyPr wrap="square">
            <a:spAutoFit/>
          </a:bodyPr>
          <a:lstStyle/>
          <a:p>
            <a:r>
              <a:rPr lang="ru-RU" i="1" dirty="0" err="1"/>
              <a:t>Киберфизические</a:t>
            </a:r>
            <a:r>
              <a:rPr lang="ru-RU" i="1" dirty="0"/>
              <a:t> системы </a:t>
            </a:r>
            <a:r>
              <a:rPr lang="ru-RU" dirty="0"/>
              <a:t>(</a:t>
            </a:r>
            <a:r>
              <a:rPr lang="ru-RU" dirty="0" err="1"/>
              <a:t>Cyber-Physical</a:t>
            </a:r>
            <a:r>
              <a:rPr lang="ru-RU" dirty="0"/>
              <a:t> </a:t>
            </a:r>
            <a:r>
              <a:rPr lang="ru-RU" dirty="0" err="1"/>
              <a:t>Systems</a:t>
            </a:r>
            <a:r>
              <a:rPr lang="ru-RU" dirty="0"/>
              <a:t>, CPS) объединяют кибернетический и физический миры путем интеграции вычислительных и физических процессов с помощью датчиков и исполнительных устройств . Такие системы являются координируемыми, распределенными и соединенными с глобальными сетями; они должны быть надежными и быстрореагирующими. Примеры CPS: умные энергосети, системы транспортных перевозок, здания; медицинские технологии, системы управления воздушным движением нового поколения, а также передовые методы организации производства</a:t>
            </a:r>
          </a:p>
        </p:txBody>
      </p:sp>
    </p:spTree>
    <p:extLst>
      <p:ext uri="{BB962C8B-B14F-4D97-AF65-F5344CB8AC3E}">
        <p14:creationId xmlns:p14="http://schemas.microsoft.com/office/powerpoint/2010/main" val="23576015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www.osp.ru/FileStorage/ARTICLE/Otkrytye_sistemy._SUBD/2014-08/06_14/13162722/Otkrytye_sistemy._SUBD_2_(631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1"/>
            <a:ext cx="8784976" cy="666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73894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582341"/>
            <a:ext cx="6102424" cy="2585323"/>
          </a:xfrm>
          <a:prstGeom prst="rect">
            <a:avLst/>
          </a:prstGeom>
        </p:spPr>
        <p:txBody>
          <a:bodyPr wrap="square">
            <a:spAutoFit/>
          </a:bodyPr>
          <a:lstStyle/>
          <a:p>
            <a:pPr fontAlgn="base"/>
            <a:r>
              <a:rPr lang="ru-RU" dirty="0"/>
              <a:t>Основные положения </a:t>
            </a:r>
            <a:r>
              <a:rPr lang="ru-RU" dirty="0" err="1"/>
              <a:t>IoT</a:t>
            </a:r>
            <a:r>
              <a:rPr lang="ru-RU" dirty="0"/>
              <a:t> таковы:</a:t>
            </a:r>
          </a:p>
          <a:p>
            <a:pPr fontAlgn="base"/>
            <a:r>
              <a:rPr lang="ru-RU" dirty="0"/>
              <a:t>вещи обмениваются информацией;</a:t>
            </a:r>
          </a:p>
          <a:p>
            <a:pPr fontAlgn="base"/>
            <a:r>
              <a:rPr lang="ru-RU" dirty="0"/>
              <a:t>вещи могут воспринимать окружающую среду;</a:t>
            </a:r>
          </a:p>
          <a:p>
            <a:pPr fontAlgn="base"/>
            <a:r>
              <a:rPr lang="ru-RU" dirty="0"/>
              <a:t>вещи — это физические объекты (например, программное обеспечение не считается «вещью»);</a:t>
            </a:r>
          </a:p>
          <a:p>
            <a:pPr fontAlgn="base"/>
            <a:r>
              <a:rPr lang="ru-RU" dirty="0"/>
              <a:t>связь по большей части осуществляется без проводов;</a:t>
            </a:r>
          </a:p>
          <a:p>
            <a:pPr fontAlgn="base"/>
            <a:r>
              <a:rPr lang="ru-RU" dirty="0"/>
              <a:t>обмен информацией контролируется с помощью программного обеспечения, работающего на самих вещах;</a:t>
            </a:r>
          </a:p>
          <a:p>
            <a:pPr fontAlgn="base"/>
            <a:r>
              <a:rPr lang="ru-RU" dirty="0"/>
              <a:t>вещи могут быть разнородными.</a:t>
            </a:r>
          </a:p>
        </p:txBody>
      </p:sp>
    </p:spTree>
    <p:extLst>
      <p:ext uri="{BB962C8B-B14F-4D97-AF65-F5344CB8AC3E}">
        <p14:creationId xmlns:p14="http://schemas.microsoft.com/office/powerpoint/2010/main" val="27627346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present5.com/presentforday2/20170118/lekciya_1_po_kompl._modelirovaniyu_16.11.16_images/lekciya_1_po_kompl._modelirovaniyu_16.11.16_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30932"/>
            <a:ext cx="9036496" cy="6777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2231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87</a:t>
            </a:fld>
            <a:endParaRPr lang="ru-RU"/>
          </a:p>
        </p:txBody>
      </p:sp>
      <p:sp>
        <p:nvSpPr>
          <p:cNvPr id="3" name="Прямоугольник 2"/>
          <p:cNvSpPr/>
          <p:nvPr/>
        </p:nvSpPr>
        <p:spPr>
          <a:xfrm>
            <a:off x="0" y="1556792"/>
            <a:ext cx="8856984" cy="3970318"/>
          </a:xfrm>
          <a:prstGeom prst="rect">
            <a:avLst/>
          </a:prstGeom>
        </p:spPr>
        <p:txBody>
          <a:bodyPr wrap="square">
            <a:spAutoFit/>
          </a:bodyPr>
          <a:lstStyle/>
          <a:p>
            <a:r>
              <a:rPr lang="ru-RU" dirty="0"/>
              <a:t>По мнению аналитиков, деятельность человека, его мышление, </a:t>
            </a:r>
            <a:r>
              <a:rPr lang="ru-RU" dirty="0" smtClean="0"/>
              <a:t>специализация</a:t>
            </a:r>
            <a:r>
              <a:rPr lang="ru-RU" dirty="0"/>
              <a:t>, достижения, средства и методы, система общественных </a:t>
            </a:r>
            <a:r>
              <a:rPr lang="ru-RU" dirty="0" smtClean="0"/>
              <a:t>профессиональных</a:t>
            </a:r>
            <a:r>
              <a:rPr lang="ru-RU" dirty="0"/>
              <a:t>, этических, моральных требований и условий приобретает всё </a:t>
            </a:r>
            <a:r>
              <a:rPr lang="ru-RU" dirty="0" smtClean="0"/>
              <a:t>более интеллектуальный </a:t>
            </a:r>
            <a:r>
              <a:rPr lang="ru-RU" dirty="0"/>
              <a:t>характер. Стремительный рост доли и значимости </a:t>
            </a:r>
            <a:r>
              <a:rPr lang="ru-RU" dirty="0" smtClean="0"/>
              <a:t>инновации </a:t>
            </a:r>
            <a:r>
              <a:rPr lang="ru-RU" dirty="0"/>
              <a:t>сопровождается ускоренной интеллектуализацией современного общества,</a:t>
            </a:r>
          </a:p>
          <a:p>
            <a:r>
              <a:rPr lang="ru-RU" dirty="0"/>
              <a:t>причём в глобальных размерах. Инновация как интеллектуальная </a:t>
            </a:r>
            <a:r>
              <a:rPr lang="ru-RU" dirty="0" smtClean="0"/>
              <a:t>деятельность </a:t>
            </a:r>
            <a:r>
              <a:rPr lang="ru-RU" dirty="0"/>
              <a:t>превратилась в основополагающий фактор развития современного </a:t>
            </a:r>
            <a:r>
              <a:rPr lang="ru-RU" dirty="0" smtClean="0"/>
              <a:t>общества</a:t>
            </a:r>
            <a:r>
              <a:rPr lang="ru-RU" dirty="0"/>
              <a:t>. Не так уж давно слова «инновация», «интеллектуализация </a:t>
            </a:r>
            <a:r>
              <a:rPr lang="ru-RU" dirty="0" smtClean="0"/>
              <a:t>информационного </a:t>
            </a:r>
            <a:r>
              <a:rPr lang="ru-RU" dirty="0"/>
              <a:t>пространства» звучали довольно таки странно, а сегодня объявляются</a:t>
            </a:r>
          </a:p>
          <a:p>
            <a:r>
              <a:rPr lang="ru-RU" dirty="0"/>
              <a:t>конкурсы на интеллектуализацию жилища, рабочего места, автомобиля, обще-</a:t>
            </a:r>
          </a:p>
          <a:p>
            <a:r>
              <a:rPr lang="ru-RU" dirty="0" err="1"/>
              <a:t>ственной</a:t>
            </a:r>
            <a:r>
              <a:rPr lang="ru-RU" dirty="0"/>
              <a:t> жизни. Интеллектуальное взаимодействие в глобальных размерах,</a:t>
            </a:r>
          </a:p>
          <a:p>
            <a:r>
              <a:rPr lang="ru-RU" dirty="0"/>
              <a:t>или – более привычными словами – информационная культура взрывообразно</a:t>
            </a:r>
          </a:p>
          <a:p>
            <a:r>
              <a:rPr lang="ru-RU" dirty="0"/>
              <a:t>перекроила краевые условия нашей деятельности, сдвинув её в сторону </a:t>
            </a:r>
            <a:r>
              <a:rPr lang="ru-RU" dirty="0" err="1"/>
              <a:t>умст</a:t>
            </a:r>
            <a:r>
              <a:rPr lang="ru-RU" dirty="0"/>
              <a:t>-</a:t>
            </a:r>
          </a:p>
          <a:p>
            <a:r>
              <a:rPr lang="ru-RU" dirty="0"/>
              <a:t>венного образа жизни и преобладания интеллектуальных интересов</a:t>
            </a:r>
          </a:p>
        </p:txBody>
      </p:sp>
    </p:spTree>
    <p:extLst>
      <p:ext uri="{BB962C8B-B14F-4D97-AF65-F5344CB8AC3E}">
        <p14:creationId xmlns:p14="http://schemas.microsoft.com/office/powerpoint/2010/main" val="18396921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92696"/>
            <a:ext cx="7704856" cy="5355312"/>
          </a:xfrm>
          <a:prstGeom prst="rect">
            <a:avLst/>
          </a:prstGeom>
        </p:spPr>
        <p:txBody>
          <a:bodyPr wrap="square">
            <a:spAutoFit/>
          </a:bodyPr>
          <a:lstStyle/>
          <a:p>
            <a:r>
              <a:rPr lang="ru-RU" dirty="0" err="1"/>
              <a:t>Киберфизические</a:t>
            </a:r>
            <a:r>
              <a:rPr lang="ru-RU" dirty="0"/>
              <a:t> системы представляют собой интеграцию </a:t>
            </a:r>
          </a:p>
          <a:p>
            <a:r>
              <a:rPr lang="ru-RU" dirty="0"/>
              <a:t>вычислительных и физических систем. Фокус </a:t>
            </a:r>
          </a:p>
          <a:p>
            <a:r>
              <a:rPr lang="ru-RU" dirty="0"/>
              <a:t>таких систем состоит в объединении фактических </a:t>
            </a:r>
          </a:p>
          <a:p>
            <a:r>
              <a:rPr lang="ru-RU" dirty="0"/>
              <a:t>физических объектов и вездесущих вычислений </a:t>
            </a:r>
          </a:p>
          <a:p>
            <a:r>
              <a:rPr lang="ru-RU" dirty="0"/>
              <a:t>и сетевые системы. CPS занимается </a:t>
            </a:r>
          </a:p>
          <a:p>
            <a:r>
              <a:rPr lang="ru-RU" dirty="0"/>
              <a:t>фактическое взаимодействие между физическим и </a:t>
            </a:r>
          </a:p>
          <a:p>
            <a:r>
              <a:rPr lang="ru-RU" dirty="0"/>
              <a:t>компьютерных систем, таким образом, до </a:t>
            </a:r>
          </a:p>
          <a:p>
            <a:r>
              <a:rPr lang="ru-RU" dirty="0"/>
              <a:t>современные исследования для понимания систем </a:t>
            </a:r>
          </a:p>
          <a:p>
            <a:r>
              <a:rPr lang="ru-RU" dirty="0"/>
              <a:t>отдельно [5]. </a:t>
            </a:r>
          </a:p>
          <a:p>
            <a:r>
              <a:rPr lang="ru-RU" dirty="0"/>
              <a:t>Важная парадигма в тесной связи с CPS </a:t>
            </a:r>
          </a:p>
          <a:p>
            <a:r>
              <a:rPr lang="ru-RU" dirty="0"/>
              <a:t>это Интернет вещей (</a:t>
            </a:r>
            <a:r>
              <a:rPr lang="ru-RU" dirty="0" err="1"/>
              <a:t>IoT</a:t>
            </a:r>
            <a:r>
              <a:rPr lang="ru-RU" dirty="0"/>
              <a:t>), который подчеркивает </a:t>
            </a:r>
          </a:p>
          <a:p>
            <a:r>
              <a:rPr lang="ru-RU" dirty="0"/>
              <a:t>использование существующих технологий и архитектур </a:t>
            </a:r>
          </a:p>
          <a:p>
            <a:r>
              <a:rPr lang="ru-RU" dirty="0"/>
              <a:t>для крупномасштабных систем с целью выявления и </a:t>
            </a:r>
          </a:p>
          <a:p>
            <a:r>
              <a:rPr lang="ru-RU" dirty="0" err="1"/>
              <a:t>виртуализировать</a:t>
            </a:r>
            <a:r>
              <a:rPr lang="ru-RU" dirty="0"/>
              <a:t> физические устройства. Интернет вещей </a:t>
            </a:r>
          </a:p>
          <a:p>
            <a:r>
              <a:rPr lang="ru-RU" dirty="0"/>
              <a:t>компоненты включают: </a:t>
            </a:r>
            <a:r>
              <a:rPr lang="ru-RU" dirty="0" err="1"/>
              <a:t>IoT</a:t>
            </a:r>
            <a:r>
              <a:rPr lang="ru-RU" dirty="0"/>
              <a:t> </a:t>
            </a:r>
            <a:r>
              <a:rPr lang="ru-RU" dirty="0" err="1"/>
              <a:t>Device</a:t>
            </a:r>
            <a:r>
              <a:rPr lang="ru-RU" dirty="0"/>
              <a:t> </a:t>
            </a:r>
            <a:r>
              <a:rPr lang="ru-RU" dirty="0" err="1"/>
              <a:t>Management</a:t>
            </a:r>
            <a:r>
              <a:rPr lang="ru-RU" dirty="0"/>
              <a:t>, </a:t>
            </a:r>
          </a:p>
          <a:p>
            <a:r>
              <a:rPr lang="en-US" dirty="0" err="1"/>
              <a:t>IoT</a:t>
            </a:r>
            <a:r>
              <a:rPr lang="en-US" dirty="0"/>
              <a:t> Analytics, </a:t>
            </a:r>
            <a:r>
              <a:rPr lang="en-US" dirty="0" err="1"/>
              <a:t>IoT</a:t>
            </a:r>
            <a:r>
              <a:rPr lang="en-US" dirty="0"/>
              <a:t> Security, Event Stream </a:t>
            </a:r>
            <a:endParaRPr lang="ru-RU" dirty="0"/>
          </a:p>
          <a:p>
            <a:r>
              <a:rPr lang="ru-RU" dirty="0"/>
              <a:t>Обработка, платформы </a:t>
            </a:r>
            <a:r>
              <a:rPr lang="ru-RU" dirty="0" err="1"/>
              <a:t>IoT</a:t>
            </a:r>
            <a:r>
              <a:rPr lang="ru-RU" dirty="0"/>
              <a:t>, стандарты </a:t>
            </a:r>
            <a:r>
              <a:rPr lang="ru-RU" dirty="0" err="1"/>
              <a:t>IoT</a:t>
            </a:r>
            <a:r>
              <a:rPr lang="ru-RU" dirty="0"/>
              <a:t> и </a:t>
            </a:r>
          </a:p>
          <a:p>
            <a:r>
              <a:rPr lang="ru-RU" dirty="0"/>
              <a:t>Экосистемы для создания реального интеллектуального </a:t>
            </a:r>
          </a:p>
          <a:p>
            <a:r>
              <a:rPr lang="ru-RU" dirty="0"/>
              <a:t>системы [6]. </a:t>
            </a:r>
          </a:p>
        </p:txBody>
      </p:sp>
    </p:spTree>
    <p:extLst>
      <p:ext uri="{BB962C8B-B14F-4D97-AF65-F5344CB8AC3E}">
        <p14:creationId xmlns:p14="http://schemas.microsoft.com/office/powerpoint/2010/main" val="30697559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1601787" y="1824672"/>
            <a:ext cx="5940425" cy="3208655"/>
          </a:xfrm>
          <a:prstGeom prst="rect">
            <a:avLst/>
          </a:prstGeom>
        </p:spPr>
      </p:pic>
    </p:spTree>
    <p:extLst>
      <p:ext uri="{BB962C8B-B14F-4D97-AF65-F5344CB8AC3E}">
        <p14:creationId xmlns:p14="http://schemas.microsoft.com/office/powerpoint/2010/main" val="28315793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475" y="620688"/>
            <a:ext cx="8640960" cy="5355312"/>
          </a:xfrm>
          <a:prstGeom prst="rect">
            <a:avLst/>
          </a:prstGeom>
        </p:spPr>
        <p:txBody>
          <a:bodyPr wrap="square">
            <a:spAutoFit/>
          </a:bodyPr>
          <a:lstStyle/>
          <a:p>
            <a:r>
              <a:rPr lang="ru-RU" dirty="0"/>
              <a:t>В  топологиях,  ориентированных  на  актив,  сложные  технологические  процессы разбиваются  на  составляющие,  соответствующие  активам.  Гораздо  проще разложить  схему  управления  для  технологических  процессов  по  активам,  чем пытаться разложить общую схему управления для всего завода. Данная концепция сходна с методологией структурного анализа, которая используется для упрощения информационно-вычислительных систем высокой сложности путем их деления на разрешимые компоненты. </a:t>
            </a:r>
          </a:p>
          <a:p>
            <a:r>
              <a:rPr lang="ru-RU" dirty="0"/>
              <a:t>Подход,  ориентированный  на  актив,  предполагает  естественное  деление,  что значительно упрощает разработку схем управления.</a:t>
            </a:r>
          </a:p>
          <a:p>
            <a:r>
              <a:rPr lang="ru-RU" dirty="0"/>
              <a:t>Промышленные предприятия создаются для управления системой промышленных активов, включающей производственные процессы и хозяйственную деятельность, с целью получения экономической ценности. На самом нижнем уровне заводы состоят из  физических  активов  в  виде  оборудования,  именуемые  далее  основными операционными  активами.  Посредством  выполнения  заложенных  процессов  эти основные  активы  преобразуют  материалы  и  электроэнергию  в  условно  чистую продукцию.  Таким  образом,  в  основе  операционной  архитектуры  промышленных предприятий базового  уровня лежат  основные  активы,  процессы в  пределах  этих активов,  процессы,  выполняемые  во  всех  основных  активах,  для  получения требуемого выхода продукции.</a:t>
            </a:r>
          </a:p>
        </p:txBody>
      </p:sp>
    </p:spTree>
    <p:extLst>
      <p:ext uri="{BB962C8B-B14F-4D97-AF65-F5344CB8AC3E}">
        <p14:creationId xmlns:p14="http://schemas.microsoft.com/office/powerpoint/2010/main" val="40139903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700808"/>
            <a:ext cx="6030416" cy="4524315"/>
          </a:xfrm>
          <a:prstGeom prst="rect">
            <a:avLst/>
          </a:prstGeom>
        </p:spPr>
        <p:txBody>
          <a:bodyPr wrap="square">
            <a:spAutoFit/>
          </a:bodyPr>
          <a:lstStyle/>
          <a:p>
            <a:r>
              <a:rPr lang="ru-RU" dirty="0"/>
              <a:t>Ключом к успешной производственной операции является эффективное управление процессами  в  каждом  отдельном  активе  и  группе  активов,  которое  обеспечивает максимально  возможное  увеличение  эффективности  и  рентабельности  актива,  и сведение  к  минимуму  угроз  для  безопасности  и  окружающей  среды.  Наиболее простым  и  эффективным  решением  этой  задачи  является  подстройка  системы управления  под  каждый  основной  актив  и  группу  активов  в  производственной операции и предприятии. </a:t>
            </a:r>
          </a:p>
          <a:p>
            <a:r>
              <a:rPr lang="ru-RU" dirty="0"/>
              <a:t>Это можно реализовать, используя для создания схемы управления эффективностью каждого  актива  интеллектуальный  агент  с  объектно-ориентированными характеристиками:  </a:t>
            </a:r>
            <a:r>
              <a:rPr lang="ru-RU" b="1" dirty="0"/>
              <a:t>инкапсуляция,  полиморфизм,  наследование  и  динамическое связывание</a:t>
            </a:r>
            <a:r>
              <a:rPr lang="ru-RU" dirty="0"/>
              <a:t>.  Эти  характеристики  делают  данную  топологию  возможной. </a:t>
            </a:r>
          </a:p>
        </p:txBody>
      </p:sp>
    </p:spTree>
    <p:extLst>
      <p:ext uri="{BB962C8B-B14F-4D97-AF65-F5344CB8AC3E}">
        <p14:creationId xmlns:p14="http://schemas.microsoft.com/office/powerpoint/2010/main" val="19270756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808825" y="458545"/>
            <a:ext cx="8002574" cy="4751722"/>
          </a:xfrm>
        </p:spPr>
        <p:txBody>
          <a:bodyPr/>
          <a:lstStyle/>
          <a:p>
            <a:pPr marL="0" indent="0" algn="r">
              <a:buNone/>
            </a:pPr>
            <a:r>
              <a:rPr lang="ru-RU" altLang="ru-RU" sz="2500" b="1">
                <a:solidFill>
                  <a:srgbClr val="606060"/>
                </a:solidFill>
                <a:latin typeface="Calibri" pitchFamily="34" charset="0"/>
              </a:rPr>
              <a:t>Введение</a:t>
            </a:r>
            <a:endParaRPr lang="en-GB" altLang="ru-RU" sz="2500" b="1">
              <a:solidFill>
                <a:srgbClr val="606060"/>
              </a:solidFill>
              <a:latin typeface="Calibri" pitchFamily="34" charset="0"/>
            </a:endParaRPr>
          </a:p>
          <a:p>
            <a:pPr marL="0" indent="0">
              <a:buNone/>
            </a:pPr>
            <a:endParaRPr lang="en-GB" altLang="ru-RU" sz="2500">
              <a:latin typeface="Calibri" pitchFamily="34" charset="0"/>
              <a:ea typeface="Calibri" pitchFamily="34" charset="0"/>
              <a:cs typeface="Calibri" pitchFamily="34" charset="0"/>
            </a:endParaRPr>
          </a:p>
          <a:p>
            <a:pPr marL="0" indent="0">
              <a:buNone/>
            </a:pPr>
            <a:r>
              <a:rPr lang="ru-RU" altLang="ru-RU" sz="2500">
                <a:latin typeface="Calibri" pitchFamily="34" charset="0"/>
                <a:ea typeface="Calibri" pitchFamily="34" charset="0"/>
                <a:cs typeface="Calibri" pitchFamily="34" charset="0"/>
              </a:rPr>
              <a:t>Цифровой Двойник (Digital Twin) – это программный аналог физического устройства, моделирующий внутренние процессы, технические характеристики и поведение реального объекта в условиях воздействий помех и окружающей среды.</a:t>
            </a:r>
          </a:p>
          <a:p>
            <a:pPr marL="0" indent="0" eaLnBrk="1" hangingPunct="1">
              <a:lnSpc>
                <a:spcPct val="80000"/>
              </a:lnSpc>
              <a:buFont typeface="Wingdings" pitchFamily="2" charset="2"/>
              <a:buChar char="ü"/>
            </a:pPr>
            <a:endParaRPr lang="ru-RU" altLang="ru-RU" sz="1900" b="1">
              <a:solidFill>
                <a:srgbClr val="80BF44"/>
              </a:solidFill>
              <a:latin typeface="Calibri" pitchFamily="34" charset="0"/>
            </a:endParaRPr>
          </a:p>
          <a:p>
            <a:pPr marL="0" indent="0" eaLnBrk="1" hangingPunct="1">
              <a:lnSpc>
                <a:spcPct val="80000"/>
              </a:lnSpc>
              <a:buFont typeface="Wingdings" pitchFamily="2" charset="2"/>
              <a:buChar char="ü"/>
            </a:pPr>
            <a:endParaRPr lang="ru-RU" altLang="ru-RU" sz="1900" b="1">
              <a:solidFill>
                <a:srgbClr val="80BF44"/>
              </a:solidFill>
              <a:latin typeface="Calibri" pitchFamily="34" charset="0"/>
            </a:endParaRPr>
          </a:p>
        </p:txBody>
      </p:sp>
      <p:sp>
        <p:nvSpPr>
          <p:cNvPr id="2" name="Rectangle 5"/>
          <p:cNvSpPr>
            <a:spLocks noChangeArrowheads="1"/>
          </p:cNvSpPr>
          <p:nvPr/>
        </p:nvSpPr>
        <p:spPr bwMode="auto">
          <a:xfrm>
            <a:off x="8572028" y="6286081"/>
            <a:ext cx="571973" cy="571919"/>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64" tIns="54182" rIns="108364" bIns="54182" anchor="ctr"/>
          <a:lstStyle>
            <a:lvl1pPr defTabSz="576263">
              <a:spcBef>
                <a:spcPct val="20000"/>
              </a:spcBef>
              <a:buChar char="•"/>
              <a:defRPr sz="2000">
                <a:solidFill>
                  <a:schemeClr val="tx1"/>
                </a:solidFill>
                <a:latin typeface="Arial" pitchFamily="34" charset="0"/>
              </a:defRPr>
            </a:lvl1pPr>
            <a:lvl2pPr marL="742950" indent="-285750" defTabSz="576263">
              <a:spcBef>
                <a:spcPct val="20000"/>
              </a:spcBef>
              <a:buChar char="–"/>
              <a:defRPr>
                <a:solidFill>
                  <a:schemeClr val="tx1"/>
                </a:solidFill>
                <a:latin typeface="Arial" pitchFamily="34" charset="0"/>
              </a:defRPr>
            </a:lvl2pPr>
            <a:lvl3pPr marL="1143000" indent="-228600" defTabSz="576263">
              <a:spcBef>
                <a:spcPct val="20000"/>
              </a:spcBef>
              <a:buChar char="•"/>
              <a:defRPr sz="1500">
                <a:solidFill>
                  <a:schemeClr val="tx1"/>
                </a:solidFill>
                <a:latin typeface="Arial" pitchFamily="34" charset="0"/>
              </a:defRPr>
            </a:lvl3pPr>
            <a:lvl4pPr marL="1600200" indent="-228600" defTabSz="576263">
              <a:spcBef>
                <a:spcPct val="20000"/>
              </a:spcBef>
              <a:buChar char="–"/>
              <a:defRPr sz="1300">
                <a:solidFill>
                  <a:schemeClr val="tx1"/>
                </a:solidFill>
                <a:latin typeface="Arial" pitchFamily="34" charset="0"/>
              </a:defRPr>
            </a:lvl4pPr>
            <a:lvl5pPr marL="2057400" indent="-228600" defTabSz="576263">
              <a:spcBef>
                <a:spcPct val="20000"/>
              </a:spcBef>
              <a:buChar char="»"/>
              <a:defRPr sz="1300">
                <a:solidFill>
                  <a:schemeClr val="tx1"/>
                </a:solidFill>
                <a:latin typeface="Arial" pitchFamily="34" charset="0"/>
              </a:defRPr>
            </a:lvl5pPr>
            <a:lvl6pPr marL="2514600" indent="-228600" defTabSz="576263" eaLnBrk="0" fontAlgn="base" hangingPunct="0">
              <a:spcBef>
                <a:spcPct val="20000"/>
              </a:spcBef>
              <a:spcAft>
                <a:spcPct val="0"/>
              </a:spcAft>
              <a:buChar char="»"/>
              <a:defRPr sz="1300">
                <a:solidFill>
                  <a:schemeClr val="tx1"/>
                </a:solidFill>
                <a:latin typeface="Arial" pitchFamily="34" charset="0"/>
              </a:defRPr>
            </a:lvl6pPr>
            <a:lvl7pPr marL="2971800" indent="-228600" defTabSz="576263" eaLnBrk="0" fontAlgn="base" hangingPunct="0">
              <a:spcBef>
                <a:spcPct val="20000"/>
              </a:spcBef>
              <a:spcAft>
                <a:spcPct val="0"/>
              </a:spcAft>
              <a:buChar char="»"/>
              <a:defRPr sz="1300">
                <a:solidFill>
                  <a:schemeClr val="tx1"/>
                </a:solidFill>
                <a:latin typeface="Arial" pitchFamily="34" charset="0"/>
              </a:defRPr>
            </a:lvl7pPr>
            <a:lvl8pPr marL="3429000" indent="-228600" defTabSz="576263" eaLnBrk="0" fontAlgn="base" hangingPunct="0">
              <a:spcBef>
                <a:spcPct val="20000"/>
              </a:spcBef>
              <a:spcAft>
                <a:spcPct val="0"/>
              </a:spcAft>
              <a:buChar char="»"/>
              <a:defRPr sz="1300">
                <a:solidFill>
                  <a:schemeClr val="tx1"/>
                </a:solidFill>
                <a:latin typeface="Arial" pitchFamily="34" charset="0"/>
              </a:defRPr>
            </a:lvl8pPr>
            <a:lvl9pPr marL="3886200" indent="-228600" defTabSz="576263" eaLnBrk="0" fontAlgn="base" hangingPunct="0">
              <a:spcBef>
                <a:spcPct val="20000"/>
              </a:spcBef>
              <a:spcAft>
                <a:spcPct val="0"/>
              </a:spcAft>
              <a:buChar char="»"/>
              <a:defRPr sz="1300">
                <a:solidFill>
                  <a:schemeClr val="tx1"/>
                </a:solidFill>
                <a:latin typeface="Arial" pitchFamily="34" charset="0"/>
              </a:defRPr>
            </a:lvl9pPr>
          </a:lstStyle>
          <a:p>
            <a:pPr algn="ctr" eaLnBrk="1" hangingPunct="1">
              <a:spcBef>
                <a:spcPct val="0"/>
              </a:spcBef>
              <a:buFontTx/>
              <a:buNone/>
            </a:pPr>
            <a:r>
              <a:rPr lang="ru-RU" altLang="ru-RU" sz="1400"/>
              <a:t>2</a:t>
            </a:r>
          </a:p>
        </p:txBody>
      </p:sp>
      <p:sp>
        <p:nvSpPr>
          <p:cNvPr id="3076" name="Rectangle 33"/>
          <p:cNvSpPr>
            <a:spLocks noChangeArrowheads="1"/>
          </p:cNvSpPr>
          <p:nvPr/>
        </p:nvSpPr>
        <p:spPr bwMode="auto">
          <a:xfrm>
            <a:off x="0" y="0"/>
            <a:ext cx="685359" cy="6056808"/>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5124" tIns="72562" rIns="145124" bIns="72562" anchor="ctr"/>
          <a:lstStyle>
            <a:lvl1pPr>
              <a:defRPr sz="1100">
                <a:solidFill>
                  <a:schemeClr val="tx1"/>
                </a:solidFill>
                <a:latin typeface="Arial" pitchFamily="34" charset="0"/>
                <a:cs typeface="Arial" pitchFamily="34" charset="0"/>
              </a:defRPr>
            </a:lvl1pPr>
            <a:lvl2pPr marL="742950" indent="-285750">
              <a:defRPr sz="1100">
                <a:solidFill>
                  <a:schemeClr val="tx1"/>
                </a:solidFill>
                <a:latin typeface="Arial" pitchFamily="34" charset="0"/>
                <a:cs typeface="Arial" pitchFamily="34" charset="0"/>
              </a:defRPr>
            </a:lvl2pPr>
            <a:lvl3pPr marL="1143000" indent="-228600">
              <a:defRPr sz="1100">
                <a:solidFill>
                  <a:schemeClr val="tx1"/>
                </a:solidFill>
                <a:latin typeface="Arial" pitchFamily="34" charset="0"/>
                <a:cs typeface="Arial" pitchFamily="34" charset="0"/>
              </a:defRPr>
            </a:lvl3pPr>
            <a:lvl4pPr marL="1600200" indent="-228600">
              <a:defRPr sz="1100">
                <a:solidFill>
                  <a:schemeClr val="tx1"/>
                </a:solidFill>
                <a:latin typeface="Arial" pitchFamily="34" charset="0"/>
                <a:cs typeface="Arial" pitchFamily="34" charset="0"/>
              </a:defRPr>
            </a:lvl4pPr>
            <a:lvl5pPr marL="2057400" indent="-22860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eaLnBrk="1" hangingPunct="1"/>
            <a:endParaRPr lang="ru-RU" altLang="ru-RU"/>
          </a:p>
        </p:txBody>
      </p:sp>
      <p:grpSp>
        <p:nvGrpSpPr>
          <p:cNvPr id="3077" name="Группа 8"/>
          <p:cNvGrpSpPr>
            <a:grpSpLocks/>
          </p:cNvGrpSpPr>
          <p:nvPr/>
        </p:nvGrpSpPr>
        <p:grpSpPr bwMode="auto">
          <a:xfrm>
            <a:off x="410712" y="6258366"/>
            <a:ext cx="1761271" cy="410675"/>
            <a:chOff x="543276" y="545242"/>
            <a:chExt cx="1816737" cy="422585"/>
          </a:xfrm>
        </p:grpSpPr>
        <p:sp>
          <p:nvSpPr>
            <p:cNvPr id="16" name="Freeform 37"/>
            <p:cNvSpPr>
              <a:spLocks noEditPoints="1"/>
            </p:cNvSpPr>
            <p:nvPr/>
          </p:nvSpPr>
          <p:spPr bwMode="auto">
            <a:xfrm>
              <a:off x="1037096" y="565982"/>
              <a:ext cx="1322917" cy="401845"/>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grpSp>
          <p:nvGrpSpPr>
            <p:cNvPr id="3080" name="Group 34"/>
            <p:cNvGrpSpPr>
              <a:grpSpLocks noChangeAspect="1"/>
            </p:cNvGrpSpPr>
            <p:nvPr/>
          </p:nvGrpSpPr>
          <p:grpSpPr bwMode="auto">
            <a:xfrm>
              <a:off x="543276" y="545242"/>
              <a:ext cx="421345" cy="421345"/>
              <a:chOff x="1099" y="205"/>
              <a:chExt cx="340" cy="340"/>
            </a:xfrm>
          </p:grpSpPr>
          <p:sp>
            <p:nvSpPr>
              <p:cNvPr id="18" name="Freeform 38"/>
              <p:cNvSpPr>
                <a:spLocks noEditPoints="1"/>
              </p:cNvSpPr>
              <p:nvPr/>
            </p:nvSpPr>
            <p:spPr bwMode="auto">
              <a:xfrm>
                <a:off x="1099" y="326"/>
                <a:ext cx="340" cy="220"/>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sp>
            <p:nvSpPr>
              <p:cNvPr id="3082" name="Freeform 39"/>
              <p:cNvSpPr>
                <a:spLocks noEditPoints="1"/>
              </p:cNvSpPr>
              <p:nvPr/>
            </p:nvSpPr>
            <p:spPr bwMode="auto">
              <a:xfrm>
                <a:off x="1099" y="205"/>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ru-RU"/>
              </a:p>
            </p:txBody>
          </p:sp>
        </p:grpSp>
      </p:grpSp>
      <p:pic>
        <p:nvPicPr>
          <p:cNvPr id="3078" name="Рисунок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360" y="3360974"/>
            <a:ext cx="8272183" cy="281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53139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715595" y="481221"/>
            <a:ext cx="8002574" cy="4980993"/>
          </a:xfrm>
        </p:spPr>
        <p:txBody>
          <a:bodyPr/>
          <a:lstStyle/>
          <a:p>
            <a:pPr marL="0" indent="0" algn="r">
              <a:buNone/>
            </a:pPr>
            <a:r>
              <a:rPr lang="ru-RU" altLang="ru-RU" sz="2500" b="1">
                <a:solidFill>
                  <a:srgbClr val="606060"/>
                </a:solidFill>
                <a:latin typeface="Calibri" pitchFamily="34" charset="0"/>
              </a:rPr>
              <a:t>Области применения цифровых двойников</a:t>
            </a:r>
          </a:p>
          <a:p>
            <a:pPr marL="0" indent="0">
              <a:buNone/>
            </a:pPr>
            <a:endParaRPr lang="ru-RU" altLang="ru-RU" sz="2500">
              <a:latin typeface="Calibri" pitchFamily="34" charset="0"/>
              <a:ea typeface="Calibri" pitchFamily="34" charset="0"/>
              <a:cs typeface="Calibri" pitchFamily="34" charset="0"/>
            </a:endParaRPr>
          </a:p>
          <a:p>
            <a:pPr marL="0" indent="0">
              <a:buNone/>
            </a:pPr>
            <a:r>
              <a:rPr lang="ru-RU" altLang="ru-RU" sz="2200">
                <a:latin typeface="Calibri" pitchFamily="34" charset="0"/>
                <a:ea typeface="Calibri" pitchFamily="34" charset="0"/>
                <a:cs typeface="Calibri" pitchFamily="34" charset="0"/>
              </a:rPr>
              <a:t>Наиболее эффективным применение цифровых двойников является для продукции со следующими критериями:</a:t>
            </a:r>
          </a:p>
          <a:p>
            <a:pPr marL="0" indent="0">
              <a:buFont typeface="Wingdings" pitchFamily="2" charset="2"/>
              <a:buChar char="ü"/>
            </a:pPr>
            <a:r>
              <a:rPr lang="ru-RU" altLang="ru-RU" sz="2200">
                <a:latin typeface="Calibri" pitchFamily="34" charset="0"/>
                <a:ea typeface="Calibri" pitchFamily="34" charset="0"/>
                <a:cs typeface="Calibri" pitchFamily="34" charset="0"/>
              </a:rPr>
              <a:t>Сопровождение продукции квалифицированным специализированным сервисом (контроль состояния, мониторинг, техническое сопровождение);</a:t>
            </a:r>
          </a:p>
          <a:p>
            <a:pPr marL="0" indent="0">
              <a:buFont typeface="Wingdings" pitchFamily="2" charset="2"/>
              <a:buChar char="ü"/>
            </a:pPr>
            <a:r>
              <a:rPr lang="ru-RU" altLang="ru-RU" sz="2200">
                <a:latin typeface="Calibri" pitchFamily="34" charset="0"/>
                <a:ea typeface="Calibri" pitchFamily="34" charset="0"/>
                <a:cs typeface="Calibri" pitchFamily="34" charset="0"/>
              </a:rPr>
              <a:t>Длительный жизненный цикл изделия (5..70 лет);</a:t>
            </a:r>
          </a:p>
          <a:p>
            <a:pPr marL="0" indent="0">
              <a:buFont typeface="Wingdings" pitchFamily="2" charset="2"/>
              <a:buChar char="ü"/>
            </a:pPr>
            <a:r>
              <a:rPr lang="ru-RU" altLang="ru-RU" sz="2200">
                <a:latin typeface="Calibri" pitchFamily="34" charset="0"/>
                <a:ea typeface="Calibri" pitchFamily="34" charset="0"/>
                <a:cs typeface="Calibri" pitchFamily="34" charset="0"/>
              </a:rPr>
              <a:t>Большое количество экземпляров установленного оборудования;</a:t>
            </a:r>
          </a:p>
          <a:p>
            <a:pPr marL="0" indent="0">
              <a:buFont typeface="Wingdings" pitchFamily="2" charset="2"/>
              <a:buChar char="ü"/>
            </a:pPr>
            <a:r>
              <a:rPr lang="ru-RU" altLang="ru-RU" sz="2200">
                <a:latin typeface="Calibri" pitchFamily="34" charset="0"/>
                <a:ea typeface="Calibri" pitchFamily="34" charset="0"/>
                <a:cs typeface="Calibri" pitchFamily="34" charset="0"/>
              </a:rPr>
              <a:t>Широкий диапазон и многообразие условий эксплуатации;</a:t>
            </a:r>
          </a:p>
          <a:p>
            <a:pPr marL="0" indent="0">
              <a:buFont typeface="Wingdings" pitchFamily="2" charset="2"/>
              <a:buChar char="ü"/>
            </a:pPr>
            <a:r>
              <a:rPr lang="ru-RU" altLang="ru-RU" sz="2200">
                <a:latin typeface="Calibri" pitchFamily="34" charset="0"/>
                <a:ea typeface="Calibri" pitchFamily="34" charset="0"/>
                <a:cs typeface="Calibri" pitchFamily="34" charset="0"/>
              </a:rPr>
              <a:t>Труднодоступность изделия для проведения обслуживания;</a:t>
            </a:r>
          </a:p>
          <a:p>
            <a:pPr marL="0" indent="0" eaLnBrk="1" hangingPunct="1">
              <a:lnSpc>
                <a:spcPct val="80000"/>
              </a:lnSpc>
              <a:buFont typeface="Wingdings" pitchFamily="2" charset="2"/>
              <a:buChar char="ü"/>
            </a:pPr>
            <a:endParaRPr lang="ru-RU" altLang="ru-RU" sz="1900" b="1">
              <a:solidFill>
                <a:srgbClr val="80BF44"/>
              </a:solidFill>
              <a:latin typeface="Calibri" pitchFamily="34" charset="0"/>
            </a:endParaRPr>
          </a:p>
          <a:p>
            <a:pPr marL="0" indent="0" eaLnBrk="1" hangingPunct="1">
              <a:lnSpc>
                <a:spcPct val="80000"/>
              </a:lnSpc>
              <a:buFont typeface="Wingdings" pitchFamily="2" charset="2"/>
              <a:buChar char="ü"/>
            </a:pPr>
            <a:endParaRPr lang="ru-RU" altLang="ru-RU" sz="1900" b="1">
              <a:solidFill>
                <a:srgbClr val="80BF44"/>
              </a:solidFill>
              <a:latin typeface="Calibri" pitchFamily="34" charset="0"/>
            </a:endParaRPr>
          </a:p>
        </p:txBody>
      </p:sp>
      <p:sp>
        <p:nvSpPr>
          <p:cNvPr id="4099" name="Rectangle 5"/>
          <p:cNvSpPr>
            <a:spLocks noChangeArrowheads="1"/>
          </p:cNvSpPr>
          <p:nvPr/>
        </p:nvSpPr>
        <p:spPr bwMode="auto">
          <a:xfrm>
            <a:off x="8572028" y="6286081"/>
            <a:ext cx="571973" cy="571919"/>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64" tIns="54182" rIns="108364" bIns="54182" anchor="ctr"/>
          <a:lstStyle>
            <a:lvl1pPr defTabSz="576263">
              <a:spcBef>
                <a:spcPct val="20000"/>
              </a:spcBef>
              <a:buChar char="•"/>
              <a:defRPr sz="2000">
                <a:solidFill>
                  <a:schemeClr val="tx1"/>
                </a:solidFill>
                <a:latin typeface="Arial" pitchFamily="34" charset="0"/>
              </a:defRPr>
            </a:lvl1pPr>
            <a:lvl2pPr marL="742950" indent="-285750" defTabSz="576263">
              <a:spcBef>
                <a:spcPct val="20000"/>
              </a:spcBef>
              <a:buChar char="–"/>
              <a:defRPr>
                <a:solidFill>
                  <a:schemeClr val="tx1"/>
                </a:solidFill>
                <a:latin typeface="Arial" pitchFamily="34" charset="0"/>
              </a:defRPr>
            </a:lvl2pPr>
            <a:lvl3pPr marL="1143000" indent="-228600" defTabSz="576263">
              <a:spcBef>
                <a:spcPct val="20000"/>
              </a:spcBef>
              <a:buChar char="•"/>
              <a:defRPr sz="1500">
                <a:solidFill>
                  <a:schemeClr val="tx1"/>
                </a:solidFill>
                <a:latin typeface="Arial" pitchFamily="34" charset="0"/>
              </a:defRPr>
            </a:lvl3pPr>
            <a:lvl4pPr marL="1600200" indent="-228600" defTabSz="576263">
              <a:spcBef>
                <a:spcPct val="20000"/>
              </a:spcBef>
              <a:buChar char="–"/>
              <a:defRPr sz="1300">
                <a:solidFill>
                  <a:schemeClr val="tx1"/>
                </a:solidFill>
                <a:latin typeface="Arial" pitchFamily="34" charset="0"/>
              </a:defRPr>
            </a:lvl4pPr>
            <a:lvl5pPr marL="2057400" indent="-228600" defTabSz="576263">
              <a:spcBef>
                <a:spcPct val="20000"/>
              </a:spcBef>
              <a:buChar char="»"/>
              <a:defRPr sz="1300">
                <a:solidFill>
                  <a:schemeClr val="tx1"/>
                </a:solidFill>
                <a:latin typeface="Arial" pitchFamily="34" charset="0"/>
              </a:defRPr>
            </a:lvl5pPr>
            <a:lvl6pPr marL="2514600" indent="-228600" defTabSz="576263" eaLnBrk="0" fontAlgn="base" hangingPunct="0">
              <a:spcBef>
                <a:spcPct val="20000"/>
              </a:spcBef>
              <a:spcAft>
                <a:spcPct val="0"/>
              </a:spcAft>
              <a:buChar char="»"/>
              <a:defRPr sz="1300">
                <a:solidFill>
                  <a:schemeClr val="tx1"/>
                </a:solidFill>
                <a:latin typeface="Arial" pitchFamily="34" charset="0"/>
              </a:defRPr>
            </a:lvl6pPr>
            <a:lvl7pPr marL="2971800" indent="-228600" defTabSz="576263" eaLnBrk="0" fontAlgn="base" hangingPunct="0">
              <a:spcBef>
                <a:spcPct val="20000"/>
              </a:spcBef>
              <a:spcAft>
                <a:spcPct val="0"/>
              </a:spcAft>
              <a:buChar char="»"/>
              <a:defRPr sz="1300">
                <a:solidFill>
                  <a:schemeClr val="tx1"/>
                </a:solidFill>
                <a:latin typeface="Arial" pitchFamily="34" charset="0"/>
              </a:defRPr>
            </a:lvl7pPr>
            <a:lvl8pPr marL="3429000" indent="-228600" defTabSz="576263" eaLnBrk="0" fontAlgn="base" hangingPunct="0">
              <a:spcBef>
                <a:spcPct val="20000"/>
              </a:spcBef>
              <a:spcAft>
                <a:spcPct val="0"/>
              </a:spcAft>
              <a:buChar char="»"/>
              <a:defRPr sz="1300">
                <a:solidFill>
                  <a:schemeClr val="tx1"/>
                </a:solidFill>
                <a:latin typeface="Arial" pitchFamily="34" charset="0"/>
              </a:defRPr>
            </a:lvl8pPr>
            <a:lvl9pPr marL="3886200" indent="-228600" defTabSz="576263" eaLnBrk="0" fontAlgn="base" hangingPunct="0">
              <a:spcBef>
                <a:spcPct val="20000"/>
              </a:spcBef>
              <a:spcAft>
                <a:spcPct val="0"/>
              </a:spcAft>
              <a:buChar char="»"/>
              <a:defRPr sz="1300">
                <a:solidFill>
                  <a:schemeClr val="tx1"/>
                </a:solidFill>
                <a:latin typeface="Arial" pitchFamily="34" charset="0"/>
              </a:defRPr>
            </a:lvl9pPr>
          </a:lstStyle>
          <a:p>
            <a:pPr algn="ctr" eaLnBrk="1" hangingPunct="1">
              <a:spcBef>
                <a:spcPct val="0"/>
              </a:spcBef>
              <a:buFontTx/>
              <a:buNone/>
            </a:pPr>
            <a:r>
              <a:rPr lang="ru-RU" altLang="ru-RU" sz="1400"/>
              <a:t>3</a:t>
            </a:r>
          </a:p>
        </p:txBody>
      </p:sp>
      <p:sp>
        <p:nvSpPr>
          <p:cNvPr id="4100" name="Rectangle 33"/>
          <p:cNvSpPr>
            <a:spLocks noChangeArrowheads="1"/>
          </p:cNvSpPr>
          <p:nvPr/>
        </p:nvSpPr>
        <p:spPr bwMode="auto">
          <a:xfrm>
            <a:off x="0" y="0"/>
            <a:ext cx="685359" cy="6056808"/>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5124" tIns="72562" rIns="145124" bIns="72562" anchor="ctr"/>
          <a:lstStyle>
            <a:lvl1pPr>
              <a:defRPr sz="1100">
                <a:solidFill>
                  <a:schemeClr val="tx1"/>
                </a:solidFill>
                <a:latin typeface="Arial" pitchFamily="34" charset="0"/>
                <a:cs typeface="Arial" pitchFamily="34" charset="0"/>
              </a:defRPr>
            </a:lvl1pPr>
            <a:lvl2pPr marL="742950" indent="-285750">
              <a:defRPr sz="1100">
                <a:solidFill>
                  <a:schemeClr val="tx1"/>
                </a:solidFill>
                <a:latin typeface="Arial" pitchFamily="34" charset="0"/>
                <a:cs typeface="Arial" pitchFamily="34" charset="0"/>
              </a:defRPr>
            </a:lvl2pPr>
            <a:lvl3pPr marL="1143000" indent="-228600">
              <a:defRPr sz="1100">
                <a:solidFill>
                  <a:schemeClr val="tx1"/>
                </a:solidFill>
                <a:latin typeface="Arial" pitchFamily="34" charset="0"/>
                <a:cs typeface="Arial" pitchFamily="34" charset="0"/>
              </a:defRPr>
            </a:lvl3pPr>
            <a:lvl4pPr marL="1600200" indent="-228600">
              <a:defRPr sz="1100">
                <a:solidFill>
                  <a:schemeClr val="tx1"/>
                </a:solidFill>
                <a:latin typeface="Arial" pitchFamily="34" charset="0"/>
                <a:cs typeface="Arial" pitchFamily="34" charset="0"/>
              </a:defRPr>
            </a:lvl4pPr>
            <a:lvl5pPr marL="2057400" indent="-22860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eaLnBrk="1" hangingPunct="1"/>
            <a:endParaRPr lang="ru-RU" altLang="ru-RU"/>
          </a:p>
        </p:txBody>
      </p:sp>
      <p:grpSp>
        <p:nvGrpSpPr>
          <p:cNvPr id="4101" name="Группа 8"/>
          <p:cNvGrpSpPr>
            <a:grpSpLocks/>
          </p:cNvGrpSpPr>
          <p:nvPr/>
        </p:nvGrpSpPr>
        <p:grpSpPr bwMode="auto">
          <a:xfrm>
            <a:off x="410712" y="6258366"/>
            <a:ext cx="1761271" cy="410675"/>
            <a:chOff x="543276" y="545242"/>
            <a:chExt cx="1816737" cy="422585"/>
          </a:xfrm>
        </p:grpSpPr>
        <p:sp>
          <p:nvSpPr>
            <p:cNvPr id="16" name="Freeform 37"/>
            <p:cNvSpPr>
              <a:spLocks noEditPoints="1"/>
            </p:cNvSpPr>
            <p:nvPr/>
          </p:nvSpPr>
          <p:spPr bwMode="auto">
            <a:xfrm>
              <a:off x="1037096" y="565982"/>
              <a:ext cx="1322917" cy="401845"/>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grpSp>
          <p:nvGrpSpPr>
            <p:cNvPr id="4103" name="Group 34"/>
            <p:cNvGrpSpPr>
              <a:grpSpLocks noChangeAspect="1"/>
            </p:cNvGrpSpPr>
            <p:nvPr/>
          </p:nvGrpSpPr>
          <p:grpSpPr bwMode="auto">
            <a:xfrm>
              <a:off x="543276" y="545242"/>
              <a:ext cx="421345" cy="421345"/>
              <a:chOff x="1099" y="205"/>
              <a:chExt cx="340" cy="340"/>
            </a:xfrm>
          </p:grpSpPr>
          <p:sp>
            <p:nvSpPr>
              <p:cNvPr id="18" name="Freeform 38"/>
              <p:cNvSpPr>
                <a:spLocks noEditPoints="1"/>
              </p:cNvSpPr>
              <p:nvPr/>
            </p:nvSpPr>
            <p:spPr bwMode="auto">
              <a:xfrm>
                <a:off x="1099" y="326"/>
                <a:ext cx="340" cy="220"/>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sp>
            <p:nvSpPr>
              <p:cNvPr id="4105" name="Freeform 39"/>
              <p:cNvSpPr>
                <a:spLocks noEditPoints="1"/>
              </p:cNvSpPr>
              <p:nvPr/>
            </p:nvSpPr>
            <p:spPr bwMode="auto">
              <a:xfrm>
                <a:off x="1099" y="205"/>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ru-RU"/>
              </a:p>
            </p:txBody>
          </p:sp>
        </p:grpSp>
      </p:grpSp>
    </p:spTree>
    <p:extLst>
      <p:ext uri="{BB962C8B-B14F-4D97-AF65-F5344CB8AC3E}">
        <p14:creationId xmlns:p14="http://schemas.microsoft.com/office/powerpoint/2010/main" val="246620335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1"/>
          <p:cNvSpPr>
            <a:spLocks noChangeArrowheads="1"/>
          </p:cNvSpPr>
          <p:nvPr/>
        </p:nvSpPr>
        <p:spPr bwMode="auto">
          <a:xfrm>
            <a:off x="0" y="0"/>
            <a:ext cx="685359" cy="6056808"/>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5124" tIns="72562" rIns="145124" bIns="72562" anchor="ctr"/>
          <a:lstStyle>
            <a:lvl1pPr>
              <a:defRPr sz="1100">
                <a:solidFill>
                  <a:schemeClr val="tx1"/>
                </a:solidFill>
                <a:latin typeface="Arial" pitchFamily="34" charset="0"/>
                <a:cs typeface="Arial" pitchFamily="34" charset="0"/>
              </a:defRPr>
            </a:lvl1pPr>
            <a:lvl2pPr marL="742950" indent="-285750">
              <a:defRPr sz="1100">
                <a:solidFill>
                  <a:schemeClr val="tx1"/>
                </a:solidFill>
                <a:latin typeface="Arial" pitchFamily="34" charset="0"/>
                <a:cs typeface="Arial" pitchFamily="34" charset="0"/>
              </a:defRPr>
            </a:lvl2pPr>
            <a:lvl3pPr marL="1143000" indent="-228600">
              <a:defRPr sz="1100">
                <a:solidFill>
                  <a:schemeClr val="tx1"/>
                </a:solidFill>
                <a:latin typeface="Arial" pitchFamily="34" charset="0"/>
                <a:cs typeface="Arial" pitchFamily="34" charset="0"/>
              </a:defRPr>
            </a:lvl3pPr>
            <a:lvl4pPr marL="1600200" indent="-228600">
              <a:defRPr sz="1100">
                <a:solidFill>
                  <a:schemeClr val="tx1"/>
                </a:solidFill>
                <a:latin typeface="Arial" pitchFamily="34" charset="0"/>
                <a:cs typeface="Arial" pitchFamily="34" charset="0"/>
              </a:defRPr>
            </a:lvl4pPr>
            <a:lvl5pPr marL="2057400" indent="-22860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eaLnBrk="1" hangingPunct="1"/>
            <a:endParaRPr lang="ru-RU" altLang="ru-RU"/>
          </a:p>
        </p:txBody>
      </p:sp>
      <p:sp>
        <p:nvSpPr>
          <p:cNvPr id="4100" name="Rectangle 22"/>
          <p:cNvSpPr>
            <a:spLocks noGrp="1" noChangeArrowheads="1"/>
          </p:cNvSpPr>
          <p:nvPr>
            <p:ph type="title"/>
          </p:nvPr>
        </p:nvSpPr>
        <p:spPr>
          <a:xfrm>
            <a:off x="428350" y="209118"/>
            <a:ext cx="8231868" cy="1143840"/>
          </a:xfrm>
        </p:spPr>
        <p:txBody>
          <a:bodyPr/>
          <a:lstStyle/>
          <a:p>
            <a:pPr algn="r" eaLnBrk="1" hangingPunct="1">
              <a:defRPr/>
            </a:pPr>
            <a:r>
              <a:rPr lang="ru-RU" altLang="ru-RU" sz="2500" b="1" dirty="0">
                <a:solidFill>
                  <a:schemeClr val="bg2">
                    <a:lumMod val="75000"/>
                  </a:schemeClr>
                </a:solidFill>
                <a:latin typeface="Calibri" pitchFamily="34" charset="0"/>
              </a:rPr>
              <a:t>Типы цифровых двойников</a:t>
            </a:r>
          </a:p>
        </p:txBody>
      </p:sp>
      <p:grpSp>
        <p:nvGrpSpPr>
          <p:cNvPr id="5124" name="Группа 8"/>
          <p:cNvGrpSpPr>
            <a:grpSpLocks/>
          </p:cNvGrpSpPr>
          <p:nvPr/>
        </p:nvGrpSpPr>
        <p:grpSpPr bwMode="auto">
          <a:xfrm>
            <a:off x="410712" y="6258366"/>
            <a:ext cx="1761271" cy="410675"/>
            <a:chOff x="543276" y="545242"/>
            <a:chExt cx="1816737" cy="422585"/>
          </a:xfrm>
        </p:grpSpPr>
        <p:sp>
          <p:nvSpPr>
            <p:cNvPr id="12" name="Freeform 37"/>
            <p:cNvSpPr>
              <a:spLocks noEditPoints="1"/>
            </p:cNvSpPr>
            <p:nvPr/>
          </p:nvSpPr>
          <p:spPr bwMode="auto">
            <a:xfrm>
              <a:off x="1037096" y="565982"/>
              <a:ext cx="1322917" cy="401845"/>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grpSp>
          <p:nvGrpSpPr>
            <p:cNvPr id="5128" name="Group 34"/>
            <p:cNvGrpSpPr>
              <a:grpSpLocks noChangeAspect="1"/>
            </p:cNvGrpSpPr>
            <p:nvPr/>
          </p:nvGrpSpPr>
          <p:grpSpPr bwMode="auto">
            <a:xfrm>
              <a:off x="543276" y="545242"/>
              <a:ext cx="421345" cy="421345"/>
              <a:chOff x="1099" y="205"/>
              <a:chExt cx="340" cy="340"/>
            </a:xfrm>
          </p:grpSpPr>
          <p:sp>
            <p:nvSpPr>
              <p:cNvPr id="14" name="Freeform 38"/>
              <p:cNvSpPr>
                <a:spLocks noEditPoints="1"/>
              </p:cNvSpPr>
              <p:nvPr/>
            </p:nvSpPr>
            <p:spPr bwMode="auto">
              <a:xfrm>
                <a:off x="1099" y="326"/>
                <a:ext cx="340" cy="220"/>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sp>
            <p:nvSpPr>
              <p:cNvPr id="5130" name="Freeform 39"/>
              <p:cNvSpPr>
                <a:spLocks noEditPoints="1"/>
              </p:cNvSpPr>
              <p:nvPr/>
            </p:nvSpPr>
            <p:spPr bwMode="auto">
              <a:xfrm>
                <a:off x="1099" y="205"/>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ru-RU"/>
              </a:p>
            </p:txBody>
          </p:sp>
        </p:grpSp>
      </p:grpSp>
      <p:sp>
        <p:nvSpPr>
          <p:cNvPr id="5125" name="Rectangle 19"/>
          <p:cNvSpPr>
            <a:spLocks noChangeArrowheads="1"/>
          </p:cNvSpPr>
          <p:nvPr/>
        </p:nvSpPr>
        <p:spPr bwMode="auto">
          <a:xfrm>
            <a:off x="8572028" y="6286081"/>
            <a:ext cx="571973" cy="571919"/>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64" tIns="54182" rIns="108364" bIns="54182" anchor="ctr"/>
          <a:lstStyle>
            <a:lvl1pPr defTabSz="576263">
              <a:spcBef>
                <a:spcPct val="20000"/>
              </a:spcBef>
              <a:buChar char="•"/>
              <a:defRPr sz="2000">
                <a:solidFill>
                  <a:schemeClr val="tx1"/>
                </a:solidFill>
                <a:latin typeface="Arial" pitchFamily="34" charset="0"/>
              </a:defRPr>
            </a:lvl1pPr>
            <a:lvl2pPr marL="742950" indent="-285750" defTabSz="576263">
              <a:spcBef>
                <a:spcPct val="20000"/>
              </a:spcBef>
              <a:buChar char="–"/>
              <a:defRPr>
                <a:solidFill>
                  <a:schemeClr val="tx1"/>
                </a:solidFill>
                <a:latin typeface="Arial" pitchFamily="34" charset="0"/>
              </a:defRPr>
            </a:lvl2pPr>
            <a:lvl3pPr marL="1143000" indent="-228600" defTabSz="576263">
              <a:spcBef>
                <a:spcPct val="20000"/>
              </a:spcBef>
              <a:buChar char="•"/>
              <a:defRPr sz="1500">
                <a:solidFill>
                  <a:schemeClr val="tx1"/>
                </a:solidFill>
                <a:latin typeface="Arial" pitchFamily="34" charset="0"/>
              </a:defRPr>
            </a:lvl3pPr>
            <a:lvl4pPr marL="1600200" indent="-228600" defTabSz="576263">
              <a:spcBef>
                <a:spcPct val="20000"/>
              </a:spcBef>
              <a:buChar char="–"/>
              <a:defRPr sz="1300">
                <a:solidFill>
                  <a:schemeClr val="tx1"/>
                </a:solidFill>
                <a:latin typeface="Arial" pitchFamily="34" charset="0"/>
              </a:defRPr>
            </a:lvl4pPr>
            <a:lvl5pPr marL="2057400" indent="-228600" defTabSz="576263">
              <a:spcBef>
                <a:spcPct val="20000"/>
              </a:spcBef>
              <a:buChar char="»"/>
              <a:defRPr sz="1300">
                <a:solidFill>
                  <a:schemeClr val="tx1"/>
                </a:solidFill>
                <a:latin typeface="Arial" pitchFamily="34" charset="0"/>
              </a:defRPr>
            </a:lvl5pPr>
            <a:lvl6pPr marL="2514600" indent="-228600" defTabSz="576263" eaLnBrk="0" fontAlgn="base" hangingPunct="0">
              <a:spcBef>
                <a:spcPct val="20000"/>
              </a:spcBef>
              <a:spcAft>
                <a:spcPct val="0"/>
              </a:spcAft>
              <a:buChar char="»"/>
              <a:defRPr sz="1300">
                <a:solidFill>
                  <a:schemeClr val="tx1"/>
                </a:solidFill>
                <a:latin typeface="Arial" pitchFamily="34" charset="0"/>
              </a:defRPr>
            </a:lvl6pPr>
            <a:lvl7pPr marL="2971800" indent="-228600" defTabSz="576263" eaLnBrk="0" fontAlgn="base" hangingPunct="0">
              <a:spcBef>
                <a:spcPct val="20000"/>
              </a:spcBef>
              <a:spcAft>
                <a:spcPct val="0"/>
              </a:spcAft>
              <a:buChar char="»"/>
              <a:defRPr sz="1300">
                <a:solidFill>
                  <a:schemeClr val="tx1"/>
                </a:solidFill>
                <a:latin typeface="Arial" pitchFamily="34" charset="0"/>
              </a:defRPr>
            </a:lvl7pPr>
            <a:lvl8pPr marL="3429000" indent="-228600" defTabSz="576263" eaLnBrk="0" fontAlgn="base" hangingPunct="0">
              <a:spcBef>
                <a:spcPct val="20000"/>
              </a:spcBef>
              <a:spcAft>
                <a:spcPct val="0"/>
              </a:spcAft>
              <a:buChar char="»"/>
              <a:defRPr sz="1300">
                <a:solidFill>
                  <a:schemeClr val="tx1"/>
                </a:solidFill>
                <a:latin typeface="Arial" pitchFamily="34" charset="0"/>
              </a:defRPr>
            </a:lvl8pPr>
            <a:lvl9pPr marL="3886200" indent="-228600" defTabSz="576263" eaLnBrk="0" fontAlgn="base" hangingPunct="0">
              <a:spcBef>
                <a:spcPct val="20000"/>
              </a:spcBef>
              <a:spcAft>
                <a:spcPct val="0"/>
              </a:spcAft>
              <a:buChar char="»"/>
              <a:defRPr sz="1300">
                <a:solidFill>
                  <a:schemeClr val="tx1"/>
                </a:solidFill>
                <a:latin typeface="Arial" pitchFamily="34" charset="0"/>
              </a:defRPr>
            </a:lvl9pPr>
          </a:lstStyle>
          <a:p>
            <a:pPr algn="ctr" eaLnBrk="1" hangingPunct="1">
              <a:spcBef>
                <a:spcPct val="0"/>
              </a:spcBef>
              <a:buFontTx/>
              <a:buNone/>
            </a:pPr>
            <a:r>
              <a:rPr lang="ru-RU" altLang="ru-RU" sz="1400"/>
              <a:t>4</a:t>
            </a:r>
          </a:p>
        </p:txBody>
      </p:sp>
      <p:sp>
        <p:nvSpPr>
          <p:cNvPr id="5126" name="Содержимое 10"/>
          <p:cNvSpPr>
            <a:spLocks noGrp="1"/>
          </p:cNvSpPr>
          <p:nvPr>
            <p:ph idx="1"/>
          </p:nvPr>
        </p:nvSpPr>
        <p:spPr>
          <a:xfrm>
            <a:off x="733234" y="1257217"/>
            <a:ext cx="8231866" cy="4524970"/>
          </a:xfrm>
        </p:spPr>
        <p:txBody>
          <a:bodyPr/>
          <a:lstStyle/>
          <a:p>
            <a:pPr>
              <a:buFont typeface="Wingdings" pitchFamily="2" charset="2"/>
              <a:buChar char="ü"/>
            </a:pPr>
            <a:r>
              <a:rPr lang="ru-RU" altLang="ru-RU" sz="2500">
                <a:latin typeface="Calibri" pitchFamily="34" charset="0"/>
                <a:ea typeface="Calibri" pitchFamily="34" charset="0"/>
                <a:cs typeface="Calibri" pitchFamily="34" charset="0"/>
              </a:rPr>
              <a:t>DTP-двойник характеризует физический объект, прототипом которого он является, и содержит информацию, необходимую для описания и создания физической версии объекта.</a:t>
            </a:r>
          </a:p>
          <a:p>
            <a:pPr>
              <a:buFont typeface="Wingdings" pitchFamily="2" charset="2"/>
              <a:buChar char="ü"/>
            </a:pPr>
            <a:r>
              <a:rPr lang="ru-RU" altLang="ru-RU" sz="2500">
                <a:latin typeface="Calibri" pitchFamily="34" charset="0"/>
                <a:ea typeface="Calibri" pitchFamily="34" charset="0"/>
                <a:cs typeface="Calibri" pitchFamily="34" charset="0"/>
              </a:rPr>
              <a:t>DTI-двойники описывают конкретный физический объект, с которым двойник остается связанным на протяжении всего срока службы.</a:t>
            </a:r>
          </a:p>
          <a:p>
            <a:pPr>
              <a:buFont typeface="Wingdings" pitchFamily="2" charset="2"/>
              <a:buChar char="ü"/>
            </a:pPr>
            <a:r>
              <a:rPr lang="ru-RU" altLang="ru-RU" sz="2500">
                <a:latin typeface="Calibri" pitchFamily="34" charset="0"/>
                <a:ea typeface="Calibri" pitchFamily="34" charset="0"/>
                <a:cs typeface="Calibri" pitchFamily="34" charset="0"/>
              </a:rPr>
              <a:t>DTA-двойники определяются как вычислительная система, которая имеет доступ ко всем цифровым двойникам-экземплярам и может посылать им запросы в режиме случайных или проактивных опросов.</a:t>
            </a:r>
          </a:p>
          <a:p>
            <a:endParaRPr lang="ru-RU" altLang="ru-RU" sz="2500">
              <a:latin typeface="Calibri" pitchFamily="34" charset="0"/>
              <a:ea typeface="Calibri" pitchFamily="34" charset="0"/>
              <a:cs typeface="Calibri" pitchFamily="34" charset="0"/>
            </a:endParaRPr>
          </a:p>
        </p:txBody>
      </p:sp>
    </p:spTree>
    <p:extLst>
      <p:ext uri="{BB962C8B-B14F-4D97-AF65-F5344CB8AC3E}">
        <p14:creationId xmlns:p14="http://schemas.microsoft.com/office/powerpoint/2010/main" val="64826195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1"/>
          <p:cNvSpPr>
            <a:spLocks noChangeArrowheads="1"/>
          </p:cNvSpPr>
          <p:nvPr/>
        </p:nvSpPr>
        <p:spPr bwMode="auto">
          <a:xfrm>
            <a:off x="0" y="0"/>
            <a:ext cx="685359" cy="6056808"/>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5124" tIns="72562" rIns="145124" bIns="72562" anchor="ctr"/>
          <a:lstStyle>
            <a:lvl1pPr>
              <a:defRPr sz="1100">
                <a:solidFill>
                  <a:schemeClr val="tx1"/>
                </a:solidFill>
                <a:latin typeface="Arial" pitchFamily="34" charset="0"/>
                <a:cs typeface="Arial" pitchFamily="34" charset="0"/>
              </a:defRPr>
            </a:lvl1pPr>
            <a:lvl2pPr marL="742950" indent="-285750">
              <a:defRPr sz="1100">
                <a:solidFill>
                  <a:schemeClr val="tx1"/>
                </a:solidFill>
                <a:latin typeface="Arial" pitchFamily="34" charset="0"/>
                <a:cs typeface="Arial" pitchFamily="34" charset="0"/>
              </a:defRPr>
            </a:lvl2pPr>
            <a:lvl3pPr marL="1143000" indent="-228600">
              <a:defRPr sz="1100">
                <a:solidFill>
                  <a:schemeClr val="tx1"/>
                </a:solidFill>
                <a:latin typeface="Arial" pitchFamily="34" charset="0"/>
                <a:cs typeface="Arial" pitchFamily="34" charset="0"/>
              </a:defRPr>
            </a:lvl3pPr>
            <a:lvl4pPr marL="1600200" indent="-228600">
              <a:defRPr sz="1100">
                <a:solidFill>
                  <a:schemeClr val="tx1"/>
                </a:solidFill>
                <a:latin typeface="Arial" pitchFamily="34" charset="0"/>
                <a:cs typeface="Arial" pitchFamily="34" charset="0"/>
              </a:defRPr>
            </a:lvl4pPr>
            <a:lvl5pPr marL="2057400" indent="-22860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eaLnBrk="1" hangingPunct="1"/>
            <a:endParaRPr lang="ru-RU" altLang="ru-RU"/>
          </a:p>
        </p:txBody>
      </p:sp>
      <p:sp>
        <p:nvSpPr>
          <p:cNvPr id="4100" name="Rectangle 22"/>
          <p:cNvSpPr>
            <a:spLocks noGrp="1" noChangeArrowheads="1"/>
          </p:cNvSpPr>
          <p:nvPr>
            <p:ph type="title"/>
          </p:nvPr>
        </p:nvSpPr>
        <p:spPr/>
        <p:txBody>
          <a:bodyPr/>
          <a:lstStyle/>
          <a:p>
            <a:pPr algn="r" eaLnBrk="1" hangingPunct="1">
              <a:defRPr/>
            </a:pPr>
            <a:r>
              <a:rPr lang="ru-RU" altLang="ru-RU" sz="2500" b="1" dirty="0">
                <a:solidFill>
                  <a:schemeClr val="bg2">
                    <a:lumMod val="75000"/>
                  </a:schemeClr>
                </a:solidFill>
                <a:latin typeface="Calibri" pitchFamily="34" charset="0"/>
              </a:rPr>
              <a:t>Технологии в основе концепции цифровых двойников</a:t>
            </a:r>
          </a:p>
        </p:txBody>
      </p:sp>
      <p:grpSp>
        <p:nvGrpSpPr>
          <p:cNvPr id="6148" name="Группа 8"/>
          <p:cNvGrpSpPr>
            <a:grpSpLocks/>
          </p:cNvGrpSpPr>
          <p:nvPr/>
        </p:nvGrpSpPr>
        <p:grpSpPr bwMode="auto">
          <a:xfrm>
            <a:off x="410712" y="6258366"/>
            <a:ext cx="1761271" cy="410675"/>
            <a:chOff x="543276" y="545242"/>
            <a:chExt cx="1816737" cy="422585"/>
          </a:xfrm>
        </p:grpSpPr>
        <p:sp>
          <p:nvSpPr>
            <p:cNvPr id="12" name="Freeform 37"/>
            <p:cNvSpPr>
              <a:spLocks noEditPoints="1"/>
            </p:cNvSpPr>
            <p:nvPr/>
          </p:nvSpPr>
          <p:spPr bwMode="auto">
            <a:xfrm>
              <a:off x="1037096" y="565982"/>
              <a:ext cx="1322917" cy="401845"/>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grpSp>
          <p:nvGrpSpPr>
            <p:cNvPr id="6152" name="Group 34"/>
            <p:cNvGrpSpPr>
              <a:grpSpLocks noChangeAspect="1"/>
            </p:cNvGrpSpPr>
            <p:nvPr/>
          </p:nvGrpSpPr>
          <p:grpSpPr bwMode="auto">
            <a:xfrm>
              <a:off x="543276" y="545242"/>
              <a:ext cx="421345" cy="421345"/>
              <a:chOff x="1099" y="205"/>
              <a:chExt cx="340" cy="340"/>
            </a:xfrm>
          </p:grpSpPr>
          <p:sp>
            <p:nvSpPr>
              <p:cNvPr id="14" name="Freeform 38"/>
              <p:cNvSpPr>
                <a:spLocks noEditPoints="1"/>
              </p:cNvSpPr>
              <p:nvPr/>
            </p:nvSpPr>
            <p:spPr bwMode="auto">
              <a:xfrm>
                <a:off x="1099" y="326"/>
                <a:ext cx="340" cy="220"/>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sp>
            <p:nvSpPr>
              <p:cNvPr id="6154" name="Freeform 39"/>
              <p:cNvSpPr>
                <a:spLocks noEditPoints="1"/>
              </p:cNvSpPr>
              <p:nvPr/>
            </p:nvSpPr>
            <p:spPr bwMode="auto">
              <a:xfrm>
                <a:off x="1099" y="205"/>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ru-RU"/>
              </a:p>
            </p:txBody>
          </p:sp>
        </p:grpSp>
      </p:grpSp>
      <p:sp>
        <p:nvSpPr>
          <p:cNvPr id="6149" name="Rectangle 19"/>
          <p:cNvSpPr>
            <a:spLocks noChangeArrowheads="1"/>
          </p:cNvSpPr>
          <p:nvPr/>
        </p:nvSpPr>
        <p:spPr bwMode="auto">
          <a:xfrm>
            <a:off x="8572028" y="6286081"/>
            <a:ext cx="571973" cy="571919"/>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64" tIns="54182" rIns="108364" bIns="54182" anchor="ctr"/>
          <a:lstStyle>
            <a:lvl1pPr defTabSz="576263">
              <a:spcBef>
                <a:spcPct val="20000"/>
              </a:spcBef>
              <a:buChar char="•"/>
              <a:defRPr sz="2000">
                <a:solidFill>
                  <a:schemeClr val="tx1"/>
                </a:solidFill>
                <a:latin typeface="Arial" pitchFamily="34" charset="0"/>
              </a:defRPr>
            </a:lvl1pPr>
            <a:lvl2pPr marL="742950" indent="-285750" defTabSz="576263">
              <a:spcBef>
                <a:spcPct val="20000"/>
              </a:spcBef>
              <a:buChar char="–"/>
              <a:defRPr>
                <a:solidFill>
                  <a:schemeClr val="tx1"/>
                </a:solidFill>
                <a:latin typeface="Arial" pitchFamily="34" charset="0"/>
              </a:defRPr>
            </a:lvl2pPr>
            <a:lvl3pPr marL="1143000" indent="-228600" defTabSz="576263">
              <a:spcBef>
                <a:spcPct val="20000"/>
              </a:spcBef>
              <a:buChar char="•"/>
              <a:defRPr sz="1500">
                <a:solidFill>
                  <a:schemeClr val="tx1"/>
                </a:solidFill>
                <a:latin typeface="Arial" pitchFamily="34" charset="0"/>
              </a:defRPr>
            </a:lvl3pPr>
            <a:lvl4pPr marL="1600200" indent="-228600" defTabSz="576263">
              <a:spcBef>
                <a:spcPct val="20000"/>
              </a:spcBef>
              <a:buChar char="–"/>
              <a:defRPr sz="1300">
                <a:solidFill>
                  <a:schemeClr val="tx1"/>
                </a:solidFill>
                <a:latin typeface="Arial" pitchFamily="34" charset="0"/>
              </a:defRPr>
            </a:lvl4pPr>
            <a:lvl5pPr marL="2057400" indent="-228600" defTabSz="576263">
              <a:spcBef>
                <a:spcPct val="20000"/>
              </a:spcBef>
              <a:buChar char="»"/>
              <a:defRPr sz="1300">
                <a:solidFill>
                  <a:schemeClr val="tx1"/>
                </a:solidFill>
                <a:latin typeface="Arial" pitchFamily="34" charset="0"/>
              </a:defRPr>
            </a:lvl5pPr>
            <a:lvl6pPr marL="2514600" indent="-228600" defTabSz="576263" eaLnBrk="0" fontAlgn="base" hangingPunct="0">
              <a:spcBef>
                <a:spcPct val="20000"/>
              </a:spcBef>
              <a:spcAft>
                <a:spcPct val="0"/>
              </a:spcAft>
              <a:buChar char="»"/>
              <a:defRPr sz="1300">
                <a:solidFill>
                  <a:schemeClr val="tx1"/>
                </a:solidFill>
                <a:latin typeface="Arial" pitchFamily="34" charset="0"/>
              </a:defRPr>
            </a:lvl6pPr>
            <a:lvl7pPr marL="2971800" indent="-228600" defTabSz="576263" eaLnBrk="0" fontAlgn="base" hangingPunct="0">
              <a:spcBef>
                <a:spcPct val="20000"/>
              </a:spcBef>
              <a:spcAft>
                <a:spcPct val="0"/>
              </a:spcAft>
              <a:buChar char="»"/>
              <a:defRPr sz="1300">
                <a:solidFill>
                  <a:schemeClr val="tx1"/>
                </a:solidFill>
                <a:latin typeface="Arial" pitchFamily="34" charset="0"/>
              </a:defRPr>
            </a:lvl7pPr>
            <a:lvl8pPr marL="3429000" indent="-228600" defTabSz="576263" eaLnBrk="0" fontAlgn="base" hangingPunct="0">
              <a:spcBef>
                <a:spcPct val="20000"/>
              </a:spcBef>
              <a:spcAft>
                <a:spcPct val="0"/>
              </a:spcAft>
              <a:buChar char="»"/>
              <a:defRPr sz="1300">
                <a:solidFill>
                  <a:schemeClr val="tx1"/>
                </a:solidFill>
                <a:latin typeface="Arial" pitchFamily="34" charset="0"/>
              </a:defRPr>
            </a:lvl8pPr>
            <a:lvl9pPr marL="3886200" indent="-228600" defTabSz="576263" eaLnBrk="0" fontAlgn="base" hangingPunct="0">
              <a:spcBef>
                <a:spcPct val="20000"/>
              </a:spcBef>
              <a:spcAft>
                <a:spcPct val="0"/>
              </a:spcAft>
              <a:buChar char="»"/>
              <a:defRPr sz="1300">
                <a:solidFill>
                  <a:schemeClr val="tx1"/>
                </a:solidFill>
                <a:latin typeface="Arial" pitchFamily="34" charset="0"/>
              </a:defRPr>
            </a:lvl9pPr>
          </a:lstStyle>
          <a:p>
            <a:pPr algn="ctr" eaLnBrk="1" hangingPunct="1">
              <a:spcBef>
                <a:spcPct val="0"/>
              </a:spcBef>
              <a:buFontTx/>
              <a:buNone/>
            </a:pPr>
            <a:r>
              <a:rPr lang="ru-RU" altLang="ru-RU" sz="1400"/>
              <a:t>5</a:t>
            </a:r>
          </a:p>
        </p:txBody>
      </p:sp>
      <p:pic>
        <p:nvPicPr>
          <p:cNvPr id="6150" name="Объект 15"/>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818904" y="1620022"/>
            <a:ext cx="7869029" cy="4056348"/>
          </a:xfrm>
        </p:spPr>
      </p:pic>
    </p:spTree>
    <p:extLst>
      <p:ext uri="{BB962C8B-B14F-4D97-AF65-F5344CB8AC3E}">
        <p14:creationId xmlns:p14="http://schemas.microsoft.com/office/powerpoint/2010/main" val="229137141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2"/>
          <p:cNvSpPr>
            <a:spLocks noGrp="1" noChangeArrowheads="1"/>
          </p:cNvSpPr>
          <p:nvPr>
            <p:ph type="title"/>
          </p:nvPr>
        </p:nvSpPr>
        <p:spPr>
          <a:xfrm>
            <a:off x="685359" y="274624"/>
            <a:ext cx="8002574" cy="1143840"/>
          </a:xfrm>
        </p:spPr>
        <p:txBody>
          <a:bodyPr/>
          <a:lstStyle/>
          <a:p>
            <a:pPr algn="r" eaLnBrk="1" hangingPunct="1">
              <a:defRPr/>
            </a:pPr>
            <a:r>
              <a:rPr lang="ru-RU" altLang="ru-RU" sz="2500" b="1" dirty="0">
                <a:solidFill>
                  <a:schemeClr val="bg2">
                    <a:lumMod val="75000"/>
                  </a:schemeClr>
                </a:solidFill>
                <a:latin typeface="Calibri" pitchFamily="34" charset="0"/>
              </a:rPr>
              <a:t>Цифровой двойник в жизненном цикле продукта</a:t>
            </a:r>
          </a:p>
        </p:txBody>
      </p:sp>
      <p:grpSp>
        <p:nvGrpSpPr>
          <p:cNvPr id="7171" name="Группа 8"/>
          <p:cNvGrpSpPr>
            <a:grpSpLocks/>
          </p:cNvGrpSpPr>
          <p:nvPr/>
        </p:nvGrpSpPr>
        <p:grpSpPr bwMode="auto">
          <a:xfrm>
            <a:off x="410712" y="6258366"/>
            <a:ext cx="1761271" cy="410675"/>
            <a:chOff x="543276" y="545242"/>
            <a:chExt cx="1816737" cy="422585"/>
          </a:xfrm>
        </p:grpSpPr>
        <p:sp>
          <p:nvSpPr>
            <p:cNvPr id="12" name="Freeform 37"/>
            <p:cNvSpPr>
              <a:spLocks noEditPoints="1"/>
            </p:cNvSpPr>
            <p:nvPr/>
          </p:nvSpPr>
          <p:spPr bwMode="auto">
            <a:xfrm>
              <a:off x="1037096" y="565982"/>
              <a:ext cx="1322917" cy="401845"/>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grpSp>
          <p:nvGrpSpPr>
            <p:cNvPr id="7177" name="Group 34"/>
            <p:cNvGrpSpPr>
              <a:grpSpLocks noChangeAspect="1"/>
            </p:cNvGrpSpPr>
            <p:nvPr/>
          </p:nvGrpSpPr>
          <p:grpSpPr bwMode="auto">
            <a:xfrm>
              <a:off x="543276" y="545242"/>
              <a:ext cx="421345" cy="421345"/>
              <a:chOff x="1099" y="205"/>
              <a:chExt cx="340" cy="340"/>
            </a:xfrm>
          </p:grpSpPr>
          <p:sp>
            <p:nvSpPr>
              <p:cNvPr id="14" name="Freeform 38"/>
              <p:cNvSpPr>
                <a:spLocks noEditPoints="1"/>
              </p:cNvSpPr>
              <p:nvPr/>
            </p:nvSpPr>
            <p:spPr bwMode="auto">
              <a:xfrm>
                <a:off x="1099" y="326"/>
                <a:ext cx="340" cy="220"/>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sp>
            <p:nvSpPr>
              <p:cNvPr id="7179" name="Freeform 39"/>
              <p:cNvSpPr>
                <a:spLocks noEditPoints="1"/>
              </p:cNvSpPr>
              <p:nvPr/>
            </p:nvSpPr>
            <p:spPr bwMode="auto">
              <a:xfrm>
                <a:off x="1099" y="205"/>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ru-RU"/>
              </a:p>
            </p:txBody>
          </p:sp>
        </p:grpSp>
      </p:grpSp>
      <p:sp>
        <p:nvSpPr>
          <p:cNvPr id="7172" name="Rectangle 19"/>
          <p:cNvSpPr>
            <a:spLocks noChangeArrowheads="1"/>
          </p:cNvSpPr>
          <p:nvPr/>
        </p:nvSpPr>
        <p:spPr bwMode="auto">
          <a:xfrm>
            <a:off x="8572028" y="6286081"/>
            <a:ext cx="571973" cy="571919"/>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64" tIns="54182" rIns="108364" bIns="54182" anchor="ctr"/>
          <a:lstStyle>
            <a:lvl1pPr defTabSz="576263">
              <a:spcBef>
                <a:spcPct val="20000"/>
              </a:spcBef>
              <a:buChar char="•"/>
              <a:defRPr sz="2000">
                <a:solidFill>
                  <a:schemeClr val="tx1"/>
                </a:solidFill>
                <a:latin typeface="Arial" pitchFamily="34" charset="0"/>
              </a:defRPr>
            </a:lvl1pPr>
            <a:lvl2pPr marL="742950" indent="-285750" defTabSz="576263">
              <a:spcBef>
                <a:spcPct val="20000"/>
              </a:spcBef>
              <a:buChar char="–"/>
              <a:defRPr>
                <a:solidFill>
                  <a:schemeClr val="tx1"/>
                </a:solidFill>
                <a:latin typeface="Arial" pitchFamily="34" charset="0"/>
              </a:defRPr>
            </a:lvl2pPr>
            <a:lvl3pPr marL="1143000" indent="-228600" defTabSz="576263">
              <a:spcBef>
                <a:spcPct val="20000"/>
              </a:spcBef>
              <a:buChar char="•"/>
              <a:defRPr sz="1500">
                <a:solidFill>
                  <a:schemeClr val="tx1"/>
                </a:solidFill>
                <a:latin typeface="Arial" pitchFamily="34" charset="0"/>
              </a:defRPr>
            </a:lvl3pPr>
            <a:lvl4pPr marL="1600200" indent="-228600" defTabSz="576263">
              <a:spcBef>
                <a:spcPct val="20000"/>
              </a:spcBef>
              <a:buChar char="–"/>
              <a:defRPr sz="1300">
                <a:solidFill>
                  <a:schemeClr val="tx1"/>
                </a:solidFill>
                <a:latin typeface="Arial" pitchFamily="34" charset="0"/>
              </a:defRPr>
            </a:lvl4pPr>
            <a:lvl5pPr marL="2057400" indent="-228600" defTabSz="576263">
              <a:spcBef>
                <a:spcPct val="20000"/>
              </a:spcBef>
              <a:buChar char="»"/>
              <a:defRPr sz="1300">
                <a:solidFill>
                  <a:schemeClr val="tx1"/>
                </a:solidFill>
                <a:latin typeface="Arial" pitchFamily="34" charset="0"/>
              </a:defRPr>
            </a:lvl5pPr>
            <a:lvl6pPr marL="2514600" indent="-228600" defTabSz="576263" eaLnBrk="0" fontAlgn="base" hangingPunct="0">
              <a:spcBef>
                <a:spcPct val="20000"/>
              </a:spcBef>
              <a:spcAft>
                <a:spcPct val="0"/>
              </a:spcAft>
              <a:buChar char="»"/>
              <a:defRPr sz="1300">
                <a:solidFill>
                  <a:schemeClr val="tx1"/>
                </a:solidFill>
                <a:latin typeface="Arial" pitchFamily="34" charset="0"/>
              </a:defRPr>
            </a:lvl6pPr>
            <a:lvl7pPr marL="2971800" indent="-228600" defTabSz="576263" eaLnBrk="0" fontAlgn="base" hangingPunct="0">
              <a:spcBef>
                <a:spcPct val="20000"/>
              </a:spcBef>
              <a:spcAft>
                <a:spcPct val="0"/>
              </a:spcAft>
              <a:buChar char="»"/>
              <a:defRPr sz="1300">
                <a:solidFill>
                  <a:schemeClr val="tx1"/>
                </a:solidFill>
                <a:latin typeface="Arial" pitchFamily="34" charset="0"/>
              </a:defRPr>
            </a:lvl7pPr>
            <a:lvl8pPr marL="3429000" indent="-228600" defTabSz="576263" eaLnBrk="0" fontAlgn="base" hangingPunct="0">
              <a:spcBef>
                <a:spcPct val="20000"/>
              </a:spcBef>
              <a:spcAft>
                <a:spcPct val="0"/>
              </a:spcAft>
              <a:buChar char="»"/>
              <a:defRPr sz="1300">
                <a:solidFill>
                  <a:schemeClr val="tx1"/>
                </a:solidFill>
                <a:latin typeface="Arial" pitchFamily="34" charset="0"/>
              </a:defRPr>
            </a:lvl8pPr>
            <a:lvl9pPr marL="3886200" indent="-228600" defTabSz="576263" eaLnBrk="0" fontAlgn="base" hangingPunct="0">
              <a:spcBef>
                <a:spcPct val="20000"/>
              </a:spcBef>
              <a:spcAft>
                <a:spcPct val="0"/>
              </a:spcAft>
              <a:buChar char="»"/>
              <a:defRPr sz="1300">
                <a:solidFill>
                  <a:schemeClr val="tx1"/>
                </a:solidFill>
                <a:latin typeface="Arial" pitchFamily="34" charset="0"/>
              </a:defRPr>
            </a:lvl9pPr>
          </a:lstStyle>
          <a:p>
            <a:pPr algn="ctr" eaLnBrk="1" hangingPunct="1">
              <a:spcBef>
                <a:spcPct val="0"/>
              </a:spcBef>
              <a:buFontTx/>
              <a:buNone/>
            </a:pPr>
            <a:r>
              <a:rPr lang="ru-RU" altLang="ru-RU" sz="1400"/>
              <a:t>6</a:t>
            </a:r>
          </a:p>
        </p:txBody>
      </p:sp>
      <p:sp>
        <p:nvSpPr>
          <p:cNvPr id="7173" name="Объект 2"/>
          <p:cNvSpPr>
            <a:spLocks noGrp="1"/>
          </p:cNvSpPr>
          <p:nvPr>
            <p:ph idx="1"/>
          </p:nvPr>
        </p:nvSpPr>
        <p:spPr>
          <a:xfrm>
            <a:off x="685359" y="1599865"/>
            <a:ext cx="8002574" cy="4524970"/>
          </a:xfrm>
        </p:spPr>
        <p:txBody>
          <a:bodyPr/>
          <a:lstStyle/>
          <a:p>
            <a:pPr>
              <a:buFont typeface="Wingdings" pitchFamily="2" charset="2"/>
              <a:buChar char="ü"/>
            </a:pPr>
            <a:r>
              <a:rPr lang="ru-RU" altLang="ru-RU" sz="2200">
                <a:latin typeface="Calibri" pitchFamily="34" charset="0"/>
                <a:ea typeface="Calibri" pitchFamily="34" charset="0"/>
                <a:cs typeface="Calibri" pitchFamily="34" charset="0"/>
              </a:rPr>
              <a:t>Этап эскизного проектирования - создание вариаций системной модели разрабатываемого изделия для оценки и выбора из различных версий технических решений;</a:t>
            </a:r>
          </a:p>
          <a:p>
            <a:pPr>
              <a:buFont typeface="Wingdings" pitchFamily="2" charset="2"/>
              <a:buChar char="ü"/>
            </a:pPr>
            <a:r>
              <a:rPr lang="ru-RU" altLang="ru-RU" sz="2200">
                <a:latin typeface="Calibri" pitchFamily="34" charset="0"/>
                <a:ea typeface="Calibri" pitchFamily="34" charset="0"/>
                <a:cs typeface="Calibri" pitchFamily="34" charset="0"/>
              </a:rPr>
              <a:t>Этап технического проектирования – уточнение и доработка полученной модели при помощи более точных системных элементов;</a:t>
            </a:r>
          </a:p>
          <a:p>
            <a:endParaRPr lang="ru-RU" altLang="ru-RU" sz="2200">
              <a:latin typeface="Calibri" pitchFamily="34" charset="0"/>
              <a:ea typeface="Calibri" pitchFamily="34" charset="0"/>
              <a:cs typeface="Calibri" pitchFamily="34" charset="0"/>
            </a:endParaRPr>
          </a:p>
        </p:txBody>
      </p:sp>
      <p:pic>
        <p:nvPicPr>
          <p:cNvPr id="7174" name="Рисунок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013" y="3771649"/>
            <a:ext cx="6039725" cy="2350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Rectangle 21"/>
          <p:cNvSpPr>
            <a:spLocks noChangeArrowheads="1"/>
          </p:cNvSpPr>
          <p:nvPr/>
        </p:nvSpPr>
        <p:spPr bwMode="auto">
          <a:xfrm>
            <a:off x="0" y="0"/>
            <a:ext cx="685359" cy="6056808"/>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5124" tIns="72562" rIns="145124" bIns="72562" anchor="ctr"/>
          <a:lstStyle>
            <a:lvl1pPr>
              <a:defRPr sz="1100">
                <a:solidFill>
                  <a:schemeClr val="tx1"/>
                </a:solidFill>
                <a:latin typeface="Arial" pitchFamily="34" charset="0"/>
                <a:cs typeface="Arial" pitchFamily="34" charset="0"/>
              </a:defRPr>
            </a:lvl1pPr>
            <a:lvl2pPr marL="742950" indent="-285750">
              <a:defRPr sz="1100">
                <a:solidFill>
                  <a:schemeClr val="tx1"/>
                </a:solidFill>
                <a:latin typeface="Arial" pitchFamily="34" charset="0"/>
                <a:cs typeface="Arial" pitchFamily="34" charset="0"/>
              </a:defRPr>
            </a:lvl2pPr>
            <a:lvl3pPr marL="1143000" indent="-228600">
              <a:defRPr sz="1100">
                <a:solidFill>
                  <a:schemeClr val="tx1"/>
                </a:solidFill>
                <a:latin typeface="Arial" pitchFamily="34" charset="0"/>
                <a:cs typeface="Arial" pitchFamily="34" charset="0"/>
              </a:defRPr>
            </a:lvl3pPr>
            <a:lvl4pPr marL="1600200" indent="-228600">
              <a:defRPr sz="1100">
                <a:solidFill>
                  <a:schemeClr val="tx1"/>
                </a:solidFill>
                <a:latin typeface="Arial" pitchFamily="34" charset="0"/>
                <a:cs typeface="Arial" pitchFamily="34" charset="0"/>
              </a:defRPr>
            </a:lvl4pPr>
            <a:lvl5pPr marL="2057400" indent="-22860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eaLnBrk="1" hangingPunct="1"/>
            <a:endParaRPr lang="ru-RU" altLang="ru-RU"/>
          </a:p>
        </p:txBody>
      </p:sp>
    </p:spTree>
    <p:extLst>
      <p:ext uri="{BB962C8B-B14F-4D97-AF65-F5344CB8AC3E}">
        <p14:creationId xmlns:p14="http://schemas.microsoft.com/office/powerpoint/2010/main" val="351021770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2"/>
          <p:cNvSpPr>
            <a:spLocks noGrp="1" noChangeArrowheads="1"/>
          </p:cNvSpPr>
          <p:nvPr>
            <p:ph type="title"/>
          </p:nvPr>
        </p:nvSpPr>
        <p:spPr>
          <a:xfrm>
            <a:off x="685359" y="274624"/>
            <a:ext cx="8002574" cy="1143840"/>
          </a:xfrm>
        </p:spPr>
        <p:txBody>
          <a:bodyPr/>
          <a:lstStyle/>
          <a:p>
            <a:pPr algn="r" eaLnBrk="1" hangingPunct="1">
              <a:defRPr/>
            </a:pPr>
            <a:r>
              <a:rPr lang="ru-RU" altLang="ru-RU" sz="2500" b="1" dirty="0">
                <a:solidFill>
                  <a:schemeClr val="bg2">
                    <a:lumMod val="75000"/>
                  </a:schemeClr>
                </a:solidFill>
                <a:latin typeface="Calibri" pitchFamily="34" charset="0"/>
              </a:rPr>
              <a:t>Цифровой двойник в жизненном цикле продукта</a:t>
            </a:r>
          </a:p>
        </p:txBody>
      </p:sp>
      <p:grpSp>
        <p:nvGrpSpPr>
          <p:cNvPr id="8195" name="Группа 8"/>
          <p:cNvGrpSpPr>
            <a:grpSpLocks/>
          </p:cNvGrpSpPr>
          <p:nvPr/>
        </p:nvGrpSpPr>
        <p:grpSpPr bwMode="auto">
          <a:xfrm>
            <a:off x="410712" y="6258366"/>
            <a:ext cx="1761271" cy="410675"/>
            <a:chOff x="543276" y="545242"/>
            <a:chExt cx="1816737" cy="422585"/>
          </a:xfrm>
        </p:grpSpPr>
        <p:sp>
          <p:nvSpPr>
            <p:cNvPr id="12" name="Freeform 37"/>
            <p:cNvSpPr>
              <a:spLocks noEditPoints="1"/>
            </p:cNvSpPr>
            <p:nvPr/>
          </p:nvSpPr>
          <p:spPr bwMode="auto">
            <a:xfrm>
              <a:off x="1037096" y="565982"/>
              <a:ext cx="1322917" cy="401845"/>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grpSp>
          <p:nvGrpSpPr>
            <p:cNvPr id="8201" name="Group 34"/>
            <p:cNvGrpSpPr>
              <a:grpSpLocks noChangeAspect="1"/>
            </p:cNvGrpSpPr>
            <p:nvPr/>
          </p:nvGrpSpPr>
          <p:grpSpPr bwMode="auto">
            <a:xfrm>
              <a:off x="543276" y="545242"/>
              <a:ext cx="421345" cy="421345"/>
              <a:chOff x="1099" y="205"/>
              <a:chExt cx="340" cy="340"/>
            </a:xfrm>
          </p:grpSpPr>
          <p:sp>
            <p:nvSpPr>
              <p:cNvPr id="14" name="Freeform 38"/>
              <p:cNvSpPr>
                <a:spLocks noEditPoints="1"/>
              </p:cNvSpPr>
              <p:nvPr/>
            </p:nvSpPr>
            <p:spPr bwMode="auto">
              <a:xfrm>
                <a:off x="1099" y="326"/>
                <a:ext cx="340" cy="220"/>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sp>
            <p:nvSpPr>
              <p:cNvPr id="8203" name="Freeform 39"/>
              <p:cNvSpPr>
                <a:spLocks noEditPoints="1"/>
              </p:cNvSpPr>
              <p:nvPr/>
            </p:nvSpPr>
            <p:spPr bwMode="auto">
              <a:xfrm>
                <a:off x="1099" y="205"/>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ru-RU"/>
              </a:p>
            </p:txBody>
          </p:sp>
        </p:grpSp>
      </p:grpSp>
      <p:sp>
        <p:nvSpPr>
          <p:cNvPr id="8196" name="Rectangle 19"/>
          <p:cNvSpPr>
            <a:spLocks noChangeArrowheads="1"/>
          </p:cNvSpPr>
          <p:nvPr/>
        </p:nvSpPr>
        <p:spPr bwMode="auto">
          <a:xfrm>
            <a:off x="8572028" y="6286081"/>
            <a:ext cx="571973" cy="571919"/>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64" tIns="54182" rIns="108364" bIns="54182" anchor="ctr"/>
          <a:lstStyle>
            <a:lvl1pPr defTabSz="576263">
              <a:spcBef>
                <a:spcPct val="20000"/>
              </a:spcBef>
              <a:buChar char="•"/>
              <a:defRPr sz="2000">
                <a:solidFill>
                  <a:schemeClr val="tx1"/>
                </a:solidFill>
                <a:latin typeface="Arial" pitchFamily="34" charset="0"/>
              </a:defRPr>
            </a:lvl1pPr>
            <a:lvl2pPr marL="742950" indent="-285750" defTabSz="576263">
              <a:spcBef>
                <a:spcPct val="20000"/>
              </a:spcBef>
              <a:buChar char="–"/>
              <a:defRPr>
                <a:solidFill>
                  <a:schemeClr val="tx1"/>
                </a:solidFill>
                <a:latin typeface="Arial" pitchFamily="34" charset="0"/>
              </a:defRPr>
            </a:lvl2pPr>
            <a:lvl3pPr marL="1143000" indent="-228600" defTabSz="576263">
              <a:spcBef>
                <a:spcPct val="20000"/>
              </a:spcBef>
              <a:buChar char="•"/>
              <a:defRPr sz="1500">
                <a:solidFill>
                  <a:schemeClr val="tx1"/>
                </a:solidFill>
                <a:latin typeface="Arial" pitchFamily="34" charset="0"/>
              </a:defRPr>
            </a:lvl3pPr>
            <a:lvl4pPr marL="1600200" indent="-228600" defTabSz="576263">
              <a:spcBef>
                <a:spcPct val="20000"/>
              </a:spcBef>
              <a:buChar char="–"/>
              <a:defRPr sz="1300">
                <a:solidFill>
                  <a:schemeClr val="tx1"/>
                </a:solidFill>
                <a:latin typeface="Arial" pitchFamily="34" charset="0"/>
              </a:defRPr>
            </a:lvl4pPr>
            <a:lvl5pPr marL="2057400" indent="-228600" defTabSz="576263">
              <a:spcBef>
                <a:spcPct val="20000"/>
              </a:spcBef>
              <a:buChar char="»"/>
              <a:defRPr sz="1300">
                <a:solidFill>
                  <a:schemeClr val="tx1"/>
                </a:solidFill>
                <a:latin typeface="Arial" pitchFamily="34" charset="0"/>
              </a:defRPr>
            </a:lvl5pPr>
            <a:lvl6pPr marL="2514600" indent="-228600" defTabSz="576263" eaLnBrk="0" fontAlgn="base" hangingPunct="0">
              <a:spcBef>
                <a:spcPct val="20000"/>
              </a:spcBef>
              <a:spcAft>
                <a:spcPct val="0"/>
              </a:spcAft>
              <a:buChar char="»"/>
              <a:defRPr sz="1300">
                <a:solidFill>
                  <a:schemeClr val="tx1"/>
                </a:solidFill>
                <a:latin typeface="Arial" pitchFamily="34" charset="0"/>
              </a:defRPr>
            </a:lvl6pPr>
            <a:lvl7pPr marL="2971800" indent="-228600" defTabSz="576263" eaLnBrk="0" fontAlgn="base" hangingPunct="0">
              <a:spcBef>
                <a:spcPct val="20000"/>
              </a:spcBef>
              <a:spcAft>
                <a:spcPct val="0"/>
              </a:spcAft>
              <a:buChar char="»"/>
              <a:defRPr sz="1300">
                <a:solidFill>
                  <a:schemeClr val="tx1"/>
                </a:solidFill>
                <a:latin typeface="Arial" pitchFamily="34" charset="0"/>
              </a:defRPr>
            </a:lvl7pPr>
            <a:lvl8pPr marL="3429000" indent="-228600" defTabSz="576263" eaLnBrk="0" fontAlgn="base" hangingPunct="0">
              <a:spcBef>
                <a:spcPct val="20000"/>
              </a:spcBef>
              <a:spcAft>
                <a:spcPct val="0"/>
              </a:spcAft>
              <a:buChar char="»"/>
              <a:defRPr sz="1300">
                <a:solidFill>
                  <a:schemeClr val="tx1"/>
                </a:solidFill>
                <a:latin typeface="Arial" pitchFamily="34" charset="0"/>
              </a:defRPr>
            </a:lvl8pPr>
            <a:lvl9pPr marL="3886200" indent="-228600" defTabSz="576263" eaLnBrk="0" fontAlgn="base" hangingPunct="0">
              <a:spcBef>
                <a:spcPct val="20000"/>
              </a:spcBef>
              <a:spcAft>
                <a:spcPct val="0"/>
              </a:spcAft>
              <a:buChar char="»"/>
              <a:defRPr sz="1300">
                <a:solidFill>
                  <a:schemeClr val="tx1"/>
                </a:solidFill>
                <a:latin typeface="Arial" pitchFamily="34" charset="0"/>
              </a:defRPr>
            </a:lvl9pPr>
          </a:lstStyle>
          <a:p>
            <a:pPr algn="ctr" eaLnBrk="1" hangingPunct="1">
              <a:spcBef>
                <a:spcPct val="0"/>
              </a:spcBef>
              <a:buFontTx/>
              <a:buNone/>
            </a:pPr>
            <a:r>
              <a:rPr lang="ru-RU" altLang="ru-RU" sz="1400"/>
              <a:t>7</a:t>
            </a:r>
          </a:p>
        </p:txBody>
      </p:sp>
      <p:sp>
        <p:nvSpPr>
          <p:cNvPr id="8197" name="Объект 2"/>
          <p:cNvSpPr>
            <a:spLocks noGrp="1"/>
          </p:cNvSpPr>
          <p:nvPr>
            <p:ph idx="1"/>
          </p:nvPr>
        </p:nvSpPr>
        <p:spPr>
          <a:xfrm>
            <a:off x="685359" y="1418463"/>
            <a:ext cx="8002574" cy="4524970"/>
          </a:xfrm>
        </p:spPr>
        <p:txBody>
          <a:bodyPr/>
          <a:lstStyle/>
          <a:p>
            <a:pPr>
              <a:buFont typeface="Wingdings" pitchFamily="2" charset="2"/>
              <a:buChar char="ü"/>
            </a:pPr>
            <a:r>
              <a:rPr lang="ru-RU" altLang="ru-RU" sz="2200">
                <a:latin typeface="Calibri" pitchFamily="34" charset="0"/>
                <a:ea typeface="Calibri" pitchFamily="34" charset="0"/>
                <a:cs typeface="Calibri" pitchFamily="34" charset="0"/>
              </a:rPr>
              <a:t>Этап изготовления – использование цифрового двойника при определении требуемых допусков, точностей изготовления изделия;</a:t>
            </a:r>
          </a:p>
          <a:p>
            <a:pPr>
              <a:buFont typeface="Wingdings" pitchFamily="2" charset="2"/>
              <a:buChar char="ü"/>
            </a:pPr>
            <a:r>
              <a:rPr lang="ru-RU" altLang="ru-RU" sz="2200">
                <a:latin typeface="Calibri" pitchFamily="34" charset="0"/>
                <a:ea typeface="Calibri" pitchFamily="34" charset="0"/>
                <a:cs typeface="Calibri" pitchFamily="34" charset="0"/>
              </a:rPr>
              <a:t>Этап эксплуатации – доработка и использование для реализации обратной связи с разработкой и изготовлением изделий, диагностикой и прогнозированием неисправностей, повышением эффективности работы и пр.</a:t>
            </a:r>
          </a:p>
        </p:txBody>
      </p:sp>
      <p:sp>
        <p:nvSpPr>
          <p:cNvPr id="8198" name="Rectangle 21"/>
          <p:cNvSpPr>
            <a:spLocks noChangeArrowheads="1"/>
          </p:cNvSpPr>
          <p:nvPr/>
        </p:nvSpPr>
        <p:spPr bwMode="auto">
          <a:xfrm>
            <a:off x="0" y="0"/>
            <a:ext cx="685359" cy="6056808"/>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5124" tIns="72562" rIns="145124" bIns="72562" anchor="ctr"/>
          <a:lstStyle>
            <a:lvl1pPr>
              <a:defRPr sz="1100">
                <a:solidFill>
                  <a:schemeClr val="tx1"/>
                </a:solidFill>
                <a:latin typeface="Arial" pitchFamily="34" charset="0"/>
                <a:cs typeface="Arial" pitchFamily="34" charset="0"/>
              </a:defRPr>
            </a:lvl1pPr>
            <a:lvl2pPr marL="742950" indent="-285750">
              <a:defRPr sz="1100">
                <a:solidFill>
                  <a:schemeClr val="tx1"/>
                </a:solidFill>
                <a:latin typeface="Arial" pitchFamily="34" charset="0"/>
                <a:cs typeface="Arial" pitchFamily="34" charset="0"/>
              </a:defRPr>
            </a:lvl2pPr>
            <a:lvl3pPr marL="1143000" indent="-228600">
              <a:defRPr sz="1100">
                <a:solidFill>
                  <a:schemeClr val="tx1"/>
                </a:solidFill>
                <a:latin typeface="Arial" pitchFamily="34" charset="0"/>
                <a:cs typeface="Arial" pitchFamily="34" charset="0"/>
              </a:defRPr>
            </a:lvl3pPr>
            <a:lvl4pPr marL="1600200" indent="-228600">
              <a:defRPr sz="1100">
                <a:solidFill>
                  <a:schemeClr val="tx1"/>
                </a:solidFill>
                <a:latin typeface="Arial" pitchFamily="34" charset="0"/>
                <a:cs typeface="Arial" pitchFamily="34" charset="0"/>
              </a:defRPr>
            </a:lvl4pPr>
            <a:lvl5pPr marL="2057400" indent="-22860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eaLnBrk="1" hangingPunct="1"/>
            <a:endParaRPr lang="ru-RU" altLang="ru-RU"/>
          </a:p>
        </p:txBody>
      </p:sp>
      <p:pic>
        <p:nvPicPr>
          <p:cNvPr id="8199" name="Рисунок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2295" y="3958090"/>
            <a:ext cx="6357209" cy="234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560542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2"/>
          <p:cNvSpPr>
            <a:spLocks noGrp="1" noChangeArrowheads="1"/>
          </p:cNvSpPr>
          <p:nvPr>
            <p:ph type="title"/>
          </p:nvPr>
        </p:nvSpPr>
        <p:spPr>
          <a:xfrm>
            <a:off x="818904" y="274624"/>
            <a:ext cx="7869029" cy="1143840"/>
          </a:xfrm>
        </p:spPr>
        <p:txBody>
          <a:bodyPr/>
          <a:lstStyle/>
          <a:p>
            <a:pPr algn="r" eaLnBrk="1" hangingPunct="1">
              <a:defRPr/>
            </a:pPr>
            <a:r>
              <a:rPr lang="ru-RU" altLang="ru-RU" sz="2500" b="1" dirty="0">
                <a:solidFill>
                  <a:schemeClr val="bg2">
                    <a:lumMod val="75000"/>
                  </a:schemeClr>
                </a:solidFill>
                <a:latin typeface="Calibri" pitchFamily="34" charset="0"/>
              </a:rPr>
              <a:t>Практическое применение на базе опыта «</a:t>
            </a:r>
            <a:r>
              <a:rPr lang="ru-RU" altLang="ru-RU" sz="2500" b="1" dirty="0" err="1">
                <a:solidFill>
                  <a:schemeClr val="bg2">
                    <a:lumMod val="75000"/>
                  </a:schemeClr>
                </a:solidFill>
                <a:latin typeface="Calibri" pitchFamily="34" charset="0"/>
              </a:rPr>
              <a:t>Газпромнефть</a:t>
            </a:r>
            <a:r>
              <a:rPr lang="ru-RU" altLang="ru-RU" sz="2500" b="1" dirty="0">
                <a:solidFill>
                  <a:schemeClr val="bg2">
                    <a:lumMod val="75000"/>
                  </a:schemeClr>
                </a:solidFill>
                <a:latin typeface="Calibri" pitchFamily="34" charset="0"/>
              </a:rPr>
              <a:t>»</a:t>
            </a:r>
          </a:p>
        </p:txBody>
      </p:sp>
      <p:grpSp>
        <p:nvGrpSpPr>
          <p:cNvPr id="9219" name="Группа 8"/>
          <p:cNvGrpSpPr>
            <a:grpSpLocks/>
          </p:cNvGrpSpPr>
          <p:nvPr/>
        </p:nvGrpSpPr>
        <p:grpSpPr bwMode="auto">
          <a:xfrm>
            <a:off x="410712" y="6258366"/>
            <a:ext cx="1761271" cy="410675"/>
            <a:chOff x="543276" y="545242"/>
            <a:chExt cx="1816737" cy="422585"/>
          </a:xfrm>
        </p:grpSpPr>
        <p:sp>
          <p:nvSpPr>
            <p:cNvPr id="12" name="Freeform 37"/>
            <p:cNvSpPr>
              <a:spLocks noEditPoints="1"/>
            </p:cNvSpPr>
            <p:nvPr/>
          </p:nvSpPr>
          <p:spPr bwMode="auto">
            <a:xfrm>
              <a:off x="1037096" y="565982"/>
              <a:ext cx="1322917" cy="401845"/>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grpSp>
          <p:nvGrpSpPr>
            <p:cNvPr id="9224" name="Group 34"/>
            <p:cNvGrpSpPr>
              <a:grpSpLocks noChangeAspect="1"/>
            </p:cNvGrpSpPr>
            <p:nvPr/>
          </p:nvGrpSpPr>
          <p:grpSpPr bwMode="auto">
            <a:xfrm>
              <a:off x="543276" y="545242"/>
              <a:ext cx="421345" cy="421345"/>
              <a:chOff x="1099" y="205"/>
              <a:chExt cx="340" cy="340"/>
            </a:xfrm>
          </p:grpSpPr>
          <p:sp>
            <p:nvSpPr>
              <p:cNvPr id="14" name="Freeform 38"/>
              <p:cNvSpPr>
                <a:spLocks noEditPoints="1"/>
              </p:cNvSpPr>
              <p:nvPr/>
            </p:nvSpPr>
            <p:spPr bwMode="auto">
              <a:xfrm>
                <a:off x="1099" y="326"/>
                <a:ext cx="340" cy="220"/>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sp>
            <p:nvSpPr>
              <p:cNvPr id="9226" name="Freeform 39"/>
              <p:cNvSpPr>
                <a:spLocks noEditPoints="1"/>
              </p:cNvSpPr>
              <p:nvPr/>
            </p:nvSpPr>
            <p:spPr bwMode="auto">
              <a:xfrm>
                <a:off x="1099" y="205"/>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ru-RU"/>
              </a:p>
            </p:txBody>
          </p:sp>
        </p:grpSp>
      </p:grpSp>
      <p:sp>
        <p:nvSpPr>
          <p:cNvPr id="9220" name="Rectangle 19"/>
          <p:cNvSpPr>
            <a:spLocks noChangeArrowheads="1"/>
          </p:cNvSpPr>
          <p:nvPr/>
        </p:nvSpPr>
        <p:spPr bwMode="auto">
          <a:xfrm>
            <a:off x="8572028" y="6286081"/>
            <a:ext cx="571973" cy="571919"/>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64" tIns="54182" rIns="108364" bIns="54182" anchor="ctr"/>
          <a:lstStyle>
            <a:lvl1pPr defTabSz="576263">
              <a:spcBef>
                <a:spcPct val="20000"/>
              </a:spcBef>
              <a:buChar char="•"/>
              <a:defRPr sz="2000">
                <a:solidFill>
                  <a:schemeClr val="tx1"/>
                </a:solidFill>
                <a:latin typeface="Arial" pitchFamily="34" charset="0"/>
              </a:defRPr>
            </a:lvl1pPr>
            <a:lvl2pPr marL="742950" indent="-285750" defTabSz="576263">
              <a:spcBef>
                <a:spcPct val="20000"/>
              </a:spcBef>
              <a:buChar char="–"/>
              <a:defRPr>
                <a:solidFill>
                  <a:schemeClr val="tx1"/>
                </a:solidFill>
                <a:latin typeface="Arial" pitchFamily="34" charset="0"/>
              </a:defRPr>
            </a:lvl2pPr>
            <a:lvl3pPr marL="1143000" indent="-228600" defTabSz="576263">
              <a:spcBef>
                <a:spcPct val="20000"/>
              </a:spcBef>
              <a:buChar char="•"/>
              <a:defRPr sz="1500">
                <a:solidFill>
                  <a:schemeClr val="tx1"/>
                </a:solidFill>
                <a:latin typeface="Arial" pitchFamily="34" charset="0"/>
              </a:defRPr>
            </a:lvl3pPr>
            <a:lvl4pPr marL="1600200" indent="-228600" defTabSz="576263">
              <a:spcBef>
                <a:spcPct val="20000"/>
              </a:spcBef>
              <a:buChar char="–"/>
              <a:defRPr sz="1300">
                <a:solidFill>
                  <a:schemeClr val="tx1"/>
                </a:solidFill>
                <a:latin typeface="Arial" pitchFamily="34" charset="0"/>
              </a:defRPr>
            </a:lvl4pPr>
            <a:lvl5pPr marL="2057400" indent="-228600" defTabSz="576263">
              <a:spcBef>
                <a:spcPct val="20000"/>
              </a:spcBef>
              <a:buChar char="»"/>
              <a:defRPr sz="1300">
                <a:solidFill>
                  <a:schemeClr val="tx1"/>
                </a:solidFill>
                <a:latin typeface="Arial" pitchFamily="34" charset="0"/>
              </a:defRPr>
            </a:lvl5pPr>
            <a:lvl6pPr marL="2514600" indent="-228600" defTabSz="576263" eaLnBrk="0" fontAlgn="base" hangingPunct="0">
              <a:spcBef>
                <a:spcPct val="20000"/>
              </a:spcBef>
              <a:spcAft>
                <a:spcPct val="0"/>
              </a:spcAft>
              <a:buChar char="»"/>
              <a:defRPr sz="1300">
                <a:solidFill>
                  <a:schemeClr val="tx1"/>
                </a:solidFill>
                <a:latin typeface="Arial" pitchFamily="34" charset="0"/>
              </a:defRPr>
            </a:lvl6pPr>
            <a:lvl7pPr marL="2971800" indent="-228600" defTabSz="576263" eaLnBrk="0" fontAlgn="base" hangingPunct="0">
              <a:spcBef>
                <a:spcPct val="20000"/>
              </a:spcBef>
              <a:spcAft>
                <a:spcPct val="0"/>
              </a:spcAft>
              <a:buChar char="»"/>
              <a:defRPr sz="1300">
                <a:solidFill>
                  <a:schemeClr val="tx1"/>
                </a:solidFill>
                <a:latin typeface="Arial" pitchFamily="34" charset="0"/>
              </a:defRPr>
            </a:lvl7pPr>
            <a:lvl8pPr marL="3429000" indent="-228600" defTabSz="576263" eaLnBrk="0" fontAlgn="base" hangingPunct="0">
              <a:spcBef>
                <a:spcPct val="20000"/>
              </a:spcBef>
              <a:spcAft>
                <a:spcPct val="0"/>
              </a:spcAft>
              <a:buChar char="»"/>
              <a:defRPr sz="1300">
                <a:solidFill>
                  <a:schemeClr val="tx1"/>
                </a:solidFill>
                <a:latin typeface="Arial" pitchFamily="34" charset="0"/>
              </a:defRPr>
            </a:lvl8pPr>
            <a:lvl9pPr marL="3886200" indent="-228600" defTabSz="576263" eaLnBrk="0" fontAlgn="base" hangingPunct="0">
              <a:spcBef>
                <a:spcPct val="20000"/>
              </a:spcBef>
              <a:spcAft>
                <a:spcPct val="0"/>
              </a:spcAft>
              <a:buChar char="»"/>
              <a:defRPr sz="1300">
                <a:solidFill>
                  <a:schemeClr val="tx1"/>
                </a:solidFill>
                <a:latin typeface="Arial" pitchFamily="34" charset="0"/>
              </a:defRPr>
            </a:lvl9pPr>
          </a:lstStyle>
          <a:p>
            <a:pPr algn="ctr" eaLnBrk="1" hangingPunct="1">
              <a:spcBef>
                <a:spcPct val="0"/>
              </a:spcBef>
              <a:buFontTx/>
              <a:buNone/>
            </a:pPr>
            <a:r>
              <a:rPr lang="ru-RU" altLang="ru-RU" sz="1400"/>
              <a:t>8</a:t>
            </a:r>
          </a:p>
        </p:txBody>
      </p:sp>
      <p:sp>
        <p:nvSpPr>
          <p:cNvPr id="9221" name="Rectangle 21"/>
          <p:cNvSpPr>
            <a:spLocks noChangeArrowheads="1"/>
          </p:cNvSpPr>
          <p:nvPr/>
        </p:nvSpPr>
        <p:spPr bwMode="auto">
          <a:xfrm>
            <a:off x="0" y="0"/>
            <a:ext cx="685359" cy="6056808"/>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5124" tIns="72562" rIns="145124" bIns="72562" anchor="ctr"/>
          <a:lstStyle>
            <a:lvl1pPr>
              <a:defRPr sz="1100">
                <a:solidFill>
                  <a:schemeClr val="tx1"/>
                </a:solidFill>
                <a:latin typeface="Arial" pitchFamily="34" charset="0"/>
                <a:cs typeface="Arial" pitchFamily="34" charset="0"/>
              </a:defRPr>
            </a:lvl1pPr>
            <a:lvl2pPr marL="742950" indent="-285750">
              <a:defRPr sz="1100">
                <a:solidFill>
                  <a:schemeClr val="tx1"/>
                </a:solidFill>
                <a:latin typeface="Arial" pitchFamily="34" charset="0"/>
                <a:cs typeface="Arial" pitchFamily="34" charset="0"/>
              </a:defRPr>
            </a:lvl2pPr>
            <a:lvl3pPr marL="1143000" indent="-228600">
              <a:defRPr sz="1100">
                <a:solidFill>
                  <a:schemeClr val="tx1"/>
                </a:solidFill>
                <a:latin typeface="Arial" pitchFamily="34" charset="0"/>
                <a:cs typeface="Arial" pitchFamily="34" charset="0"/>
              </a:defRPr>
            </a:lvl3pPr>
            <a:lvl4pPr marL="1600200" indent="-228600">
              <a:defRPr sz="1100">
                <a:solidFill>
                  <a:schemeClr val="tx1"/>
                </a:solidFill>
                <a:latin typeface="Arial" pitchFamily="34" charset="0"/>
                <a:cs typeface="Arial" pitchFamily="34" charset="0"/>
              </a:defRPr>
            </a:lvl4pPr>
            <a:lvl5pPr marL="2057400" indent="-22860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eaLnBrk="1" hangingPunct="1"/>
            <a:endParaRPr lang="ru-RU" altLang="ru-RU"/>
          </a:p>
        </p:txBody>
      </p:sp>
      <p:pic>
        <p:nvPicPr>
          <p:cNvPr id="9222" name="Объект 14" descr="D:\Downloads\1.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919693" y="1408385"/>
            <a:ext cx="7846353" cy="4524970"/>
          </a:xfrm>
        </p:spPr>
      </p:pic>
    </p:spTree>
    <p:extLst>
      <p:ext uri="{BB962C8B-B14F-4D97-AF65-F5344CB8AC3E}">
        <p14:creationId xmlns:p14="http://schemas.microsoft.com/office/powerpoint/2010/main" val="283466672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2"/>
          <p:cNvSpPr>
            <a:spLocks noGrp="1" noChangeArrowheads="1"/>
          </p:cNvSpPr>
          <p:nvPr>
            <p:ph type="title"/>
          </p:nvPr>
        </p:nvSpPr>
        <p:spPr/>
        <p:txBody>
          <a:bodyPr/>
          <a:lstStyle/>
          <a:p>
            <a:pPr algn="r" eaLnBrk="1" hangingPunct="1">
              <a:defRPr/>
            </a:pPr>
            <a:r>
              <a:rPr lang="ru-RU" altLang="ru-RU" sz="2500" b="1" dirty="0">
                <a:solidFill>
                  <a:schemeClr val="bg2">
                    <a:lumMod val="75000"/>
                  </a:schemeClr>
                </a:solidFill>
                <a:latin typeface="Calibri" pitchFamily="34" charset="0"/>
              </a:rPr>
              <a:t>Практическое применение на базе опыта «</a:t>
            </a:r>
            <a:r>
              <a:rPr lang="ru-RU" altLang="ru-RU" sz="2500" b="1" dirty="0" err="1">
                <a:solidFill>
                  <a:schemeClr val="bg2">
                    <a:lumMod val="75000"/>
                  </a:schemeClr>
                </a:solidFill>
                <a:latin typeface="Calibri" pitchFamily="34" charset="0"/>
              </a:rPr>
              <a:t>Газпромнефть</a:t>
            </a:r>
            <a:r>
              <a:rPr lang="ru-RU" altLang="ru-RU" sz="2500" b="1" dirty="0">
                <a:solidFill>
                  <a:schemeClr val="bg2">
                    <a:lumMod val="75000"/>
                  </a:schemeClr>
                </a:solidFill>
                <a:latin typeface="Calibri" pitchFamily="34" charset="0"/>
              </a:rPr>
              <a:t>»</a:t>
            </a:r>
          </a:p>
        </p:txBody>
      </p:sp>
      <p:sp>
        <p:nvSpPr>
          <p:cNvPr id="6" name="Объект 5"/>
          <p:cNvSpPr>
            <a:spLocks noGrp="1"/>
          </p:cNvSpPr>
          <p:nvPr>
            <p:ph idx="1"/>
          </p:nvPr>
        </p:nvSpPr>
        <p:spPr>
          <a:xfrm>
            <a:off x="660163" y="1531838"/>
            <a:ext cx="8231868" cy="4524970"/>
          </a:xfrm>
        </p:spPr>
        <p:txBody>
          <a:bodyPr/>
          <a:lstStyle/>
          <a:p>
            <a:pPr>
              <a:spcBef>
                <a:spcPct val="0"/>
              </a:spcBef>
              <a:buFont typeface="Wingdings" pitchFamily="2" charset="2"/>
              <a:buChar char="ü"/>
            </a:pPr>
            <a:r>
              <a:rPr lang="ru-RU" altLang="ru-RU" sz="2200">
                <a:latin typeface="Calibri" pitchFamily="34" charset="0"/>
                <a:ea typeface="Calibri" pitchFamily="34" charset="0"/>
                <a:cs typeface="Calibri" pitchFamily="34" charset="0"/>
              </a:rPr>
              <a:t>Объект нефтепереработки - установка АТ-9 Омского НПЗ;</a:t>
            </a:r>
          </a:p>
          <a:p>
            <a:pPr>
              <a:spcBef>
                <a:spcPct val="0"/>
              </a:spcBef>
              <a:buFont typeface="Wingdings" pitchFamily="2" charset="2"/>
              <a:buChar char="ü"/>
            </a:pPr>
            <a:r>
              <a:rPr lang="ru-RU" altLang="ru-RU" sz="2200">
                <a:latin typeface="Calibri" pitchFamily="34" charset="0"/>
                <a:ea typeface="Calibri" pitchFamily="34" charset="0"/>
                <a:cs typeface="Calibri" pitchFamily="34" charset="0"/>
              </a:rPr>
              <a:t>Исходные данные – техническая документация, проектная модель АТ-9, 3D-модель, разработанная в Intergraph SmartPlant 3D, P&amp;ID-схемы;</a:t>
            </a:r>
          </a:p>
          <a:p>
            <a:pPr>
              <a:spcBef>
                <a:spcPct val="0"/>
              </a:spcBef>
              <a:buFont typeface="Wingdings" pitchFamily="2" charset="2"/>
              <a:buChar char="ü"/>
            </a:pPr>
            <a:r>
              <a:rPr lang="ru-RU" altLang="ru-RU" sz="2200">
                <a:latin typeface="Calibri" pitchFamily="34" charset="0"/>
                <a:ea typeface="Calibri" pitchFamily="34" charset="0"/>
                <a:cs typeface="Calibri" pitchFamily="34" charset="0"/>
              </a:rPr>
              <a:t>Консолидирующая платформа для системы – Intergraph SmartPlant Enterprise: в основе решения применен SmartPlant for Owner/Operators (SPO);</a:t>
            </a:r>
          </a:p>
          <a:p>
            <a:pPr>
              <a:buFontTx/>
              <a:buNone/>
            </a:pPr>
            <a:r>
              <a:rPr lang="ru-RU" altLang="ru-RU" sz="2200" b="1" i="1">
                <a:latin typeface="Calibri" pitchFamily="34" charset="0"/>
                <a:ea typeface="Calibri" pitchFamily="34" charset="0"/>
                <a:cs typeface="Calibri" pitchFamily="34" charset="0"/>
              </a:rPr>
              <a:t>Результат – структурно-иерархическая информационная модель с тэгами технологического оборудования, трубопроводов, оборудования КИПиА, представленными в различных сущностях (различного рода 2D-схемы P&amp;ID, изометрические и ортогональные чертежи и 3D-модели), с атрибутами и привязанной к тэгам документацией</a:t>
            </a:r>
          </a:p>
        </p:txBody>
      </p:sp>
      <p:grpSp>
        <p:nvGrpSpPr>
          <p:cNvPr id="10244" name="Группа 8"/>
          <p:cNvGrpSpPr>
            <a:grpSpLocks/>
          </p:cNvGrpSpPr>
          <p:nvPr/>
        </p:nvGrpSpPr>
        <p:grpSpPr bwMode="auto">
          <a:xfrm>
            <a:off x="410712" y="6258366"/>
            <a:ext cx="1761271" cy="410675"/>
            <a:chOff x="543276" y="545242"/>
            <a:chExt cx="1816737" cy="422585"/>
          </a:xfrm>
        </p:grpSpPr>
        <p:sp>
          <p:nvSpPr>
            <p:cNvPr id="12" name="Freeform 37"/>
            <p:cNvSpPr>
              <a:spLocks noEditPoints="1"/>
            </p:cNvSpPr>
            <p:nvPr/>
          </p:nvSpPr>
          <p:spPr bwMode="auto">
            <a:xfrm>
              <a:off x="1037096" y="565982"/>
              <a:ext cx="1322917" cy="401845"/>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grpSp>
          <p:nvGrpSpPr>
            <p:cNvPr id="10248" name="Group 34"/>
            <p:cNvGrpSpPr>
              <a:grpSpLocks noChangeAspect="1"/>
            </p:cNvGrpSpPr>
            <p:nvPr/>
          </p:nvGrpSpPr>
          <p:grpSpPr bwMode="auto">
            <a:xfrm>
              <a:off x="543276" y="545242"/>
              <a:ext cx="421345" cy="421345"/>
              <a:chOff x="1099" y="205"/>
              <a:chExt cx="340" cy="340"/>
            </a:xfrm>
          </p:grpSpPr>
          <p:sp>
            <p:nvSpPr>
              <p:cNvPr id="14" name="Freeform 38"/>
              <p:cNvSpPr>
                <a:spLocks noEditPoints="1"/>
              </p:cNvSpPr>
              <p:nvPr/>
            </p:nvSpPr>
            <p:spPr bwMode="auto">
              <a:xfrm>
                <a:off x="1099" y="326"/>
                <a:ext cx="340" cy="220"/>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sp>
            <p:nvSpPr>
              <p:cNvPr id="10250" name="Freeform 39"/>
              <p:cNvSpPr>
                <a:spLocks noEditPoints="1"/>
              </p:cNvSpPr>
              <p:nvPr/>
            </p:nvSpPr>
            <p:spPr bwMode="auto">
              <a:xfrm>
                <a:off x="1099" y="205"/>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ru-RU"/>
              </a:p>
            </p:txBody>
          </p:sp>
        </p:grpSp>
      </p:grpSp>
      <p:sp>
        <p:nvSpPr>
          <p:cNvPr id="10245" name="Rectangle 19"/>
          <p:cNvSpPr>
            <a:spLocks noChangeArrowheads="1"/>
          </p:cNvSpPr>
          <p:nvPr/>
        </p:nvSpPr>
        <p:spPr bwMode="auto">
          <a:xfrm>
            <a:off x="8572028" y="6286081"/>
            <a:ext cx="571973" cy="571919"/>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64" tIns="54182" rIns="108364" bIns="54182" anchor="ctr"/>
          <a:lstStyle>
            <a:lvl1pPr defTabSz="576263">
              <a:spcBef>
                <a:spcPct val="20000"/>
              </a:spcBef>
              <a:buChar char="•"/>
              <a:defRPr sz="2000">
                <a:solidFill>
                  <a:schemeClr val="tx1"/>
                </a:solidFill>
                <a:latin typeface="Arial" pitchFamily="34" charset="0"/>
              </a:defRPr>
            </a:lvl1pPr>
            <a:lvl2pPr marL="742950" indent="-285750" defTabSz="576263">
              <a:spcBef>
                <a:spcPct val="20000"/>
              </a:spcBef>
              <a:buChar char="–"/>
              <a:defRPr>
                <a:solidFill>
                  <a:schemeClr val="tx1"/>
                </a:solidFill>
                <a:latin typeface="Arial" pitchFamily="34" charset="0"/>
              </a:defRPr>
            </a:lvl2pPr>
            <a:lvl3pPr marL="1143000" indent="-228600" defTabSz="576263">
              <a:spcBef>
                <a:spcPct val="20000"/>
              </a:spcBef>
              <a:buChar char="•"/>
              <a:defRPr sz="1500">
                <a:solidFill>
                  <a:schemeClr val="tx1"/>
                </a:solidFill>
                <a:latin typeface="Arial" pitchFamily="34" charset="0"/>
              </a:defRPr>
            </a:lvl3pPr>
            <a:lvl4pPr marL="1600200" indent="-228600" defTabSz="576263">
              <a:spcBef>
                <a:spcPct val="20000"/>
              </a:spcBef>
              <a:buChar char="–"/>
              <a:defRPr sz="1300">
                <a:solidFill>
                  <a:schemeClr val="tx1"/>
                </a:solidFill>
                <a:latin typeface="Arial" pitchFamily="34" charset="0"/>
              </a:defRPr>
            </a:lvl4pPr>
            <a:lvl5pPr marL="2057400" indent="-228600" defTabSz="576263">
              <a:spcBef>
                <a:spcPct val="20000"/>
              </a:spcBef>
              <a:buChar char="»"/>
              <a:defRPr sz="1300">
                <a:solidFill>
                  <a:schemeClr val="tx1"/>
                </a:solidFill>
                <a:latin typeface="Arial" pitchFamily="34" charset="0"/>
              </a:defRPr>
            </a:lvl5pPr>
            <a:lvl6pPr marL="2514600" indent="-228600" defTabSz="576263" eaLnBrk="0" fontAlgn="base" hangingPunct="0">
              <a:spcBef>
                <a:spcPct val="20000"/>
              </a:spcBef>
              <a:spcAft>
                <a:spcPct val="0"/>
              </a:spcAft>
              <a:buChar char="»"/>
              <a:defRPr sz="1300">
                <a:solidFill>
                  <a:schemeClr val="tx1"/>
                </a:solidFill>
                <a:latin typeface="Arial" pitchFamily="34" charset="0"/>
              </a:defRPr>
            </a:lvl6pPr>
            <a:lvl7pPr marL="2971800" indent="-228600" defTabSz="576263" eaLnBrk="0" fontAlgn="base" hangingPunct="0">
              <a:spcBef>
                <a:spcPct val="20000"/>
              </a:spcBef>
              <a:spcAft>
                <a:spcPct val="0"/>
              </a:spcAft>
              <a:buChar char="»"/>
              <a:defRPr sz="1300">
                <a:solidFill>
                  <a:schemeClr val="tx1"/>
                </a:solidFill>
                <a:latin typeface="Arial" pitchFamily="34" charset="0"/>
              </a:defRPr>
            </a:lvl7pPr>
            <a:lvl8pPr marL="3429000" indent="-228600" defTabSz="576263" eaLnBrk="0" fontAlgn="base" hangingPunct="0">
              <a:spcBef>
                <a:spcPct val="20000"/>
              </a:spcBef>
              <a:spcAft>
                <a:spcPct val="0"/>
              </a:spcAft>
              <a:buChar char="»"/>
              <a:defRPr sz="1300">
                <a:solidFill>
                  <a:schemeClr val="tx1"/>
                </a:solidFill>
                <a:latin typeface="Arial" pitchFamily="34" charset="0"/>
              </a:defRPr>
            </a:lvl8pPr>
            <a:lvl9pPr marL="3886200" indent="-228600" defTabSz="576263" eaLnBrk="0" fontAlgn="base" hangingPunct="0">
              <a:spcBef>
                <a:spcPct val="20000"/>
              </a:spcBef>
              <a:spcAft>
                <a:spcPct val="0"/>
              </a:spcAft>
              <a:buChar char="»"/>
              <a:defRPr sz="1300">
                <a:solidFill>
                  <a:schemeClr val="tx1"/>
                </a:solidFill>
                <a:latin typeface="Arial" pitchFamily="34" charset="0"/>
              </a:defRPr>
            </a:lvl9pPr>
          </a:lstStyle>
          <a:p>
            <a:pPr algn="ctr" eaLnBrk="1" hangingPunct="1">
              <a:spcBef>
                <a:spcPct val="0"/>
              </a:spcBef>
              <a:buFontTx/>
              <a:buNone/>
            </a:pPr>
            <a:r>
              <a:rPr lang="ru-RU" altLang="ru-RU" sz="1400"/>
              <a:t>9</a:t>
            </a:r>
          </a:p>
        </p:txBody>
      </p:sp>
      <p:sp>
        <p:nvSpPr>
          <p:cNvPr id="10246" name="Rectangle 21"/>
          <p:cNvSpPr>
            <a:spLocks noChangeArrowheads="1"/>
          </p:cNvSpPr>
          <p:nvPr/>
        </p:nvSpPr>
        <p:spPr bwMode="auto">
          <a:xfrm>
            <a:off x="0" y="0"/>
            <a:ext cx="685359" cy="6056808"/>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5124" tIns="72562" rIns="145124" bIns="72562" anchor="ctr"/>
          <a:lstStyle>
            <a:lvl1pPr>
              <a:defRPr sz="1100">
                <a:solidFill>
                  <a:schemeClr val="tx1"/>
                </a:solidFill>
                <a:latin typeface="Arial" pitchFamily="34" charset="0"/>
                <a:cs typeface="Arial" pitchFamily="34" charset="0"/>
              </a:defRPr>
            </a:lvl1pPr>
            <a:lvl2pPr marL="742950" indent="-285750">
              <a:defRPr sz="1100">
                <a:solidFill>
                  <a:schemeClr val="tx1"/>
                </a:solidFill>
                <a:latin typeface="Arial" pitchFamily="34" charset="0"/>
                <a:cs typeface="Arial" pitchFamily="34" charset="0"/>
              </a:defRPr>
            </a:lvl2pPr>
            <a:lvl3pPr marL="1143000" indent="-228600">
              <a:defRPr sz="1100">
                <a:solidFill>
                  <a:schemeClr val="tx1"/>
                </a:solidFill>
                <a:latin typeface="Arial" pitchFamily="34" charset="0"/>
                <a:cs typeface="Arial" pitchFamily="34" charset="0"/>
              </a:defRPr>
            </a:lvl3pPr>
            <a:lvl4pPr marL="1600200" indent="-228600">
              <a:defRPr sz="1100">
                <a:solidFill>
                  <a:schemeClr val="tx1"/>
                </a:solidFill>
                <a:latin typeface="Arial" pitchFamily="34" charset="0"/>
                <a:cs typeface="Arial" pitchFamily="34" charset="0"/>
              </a:defRPr>
            </a:lvl4pPr>
            <a:lvl5pPr marL="2057400" indent="-22860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eaLnBrk="1" hangingPunct="1"/>
            <a:endParaRPr lang="ru-RU" altLang="ru-RU"/>
          </a:p>
        </p:txBody>
      </p:sp>
    </p:spTree>
    <p:extLst>
      <p:ext uri="{BB962C8B-B14F-4D97-AF65-F5344CB8AC3E}">
        <p14:creationId xmlns:p14="http://schemas.microsoft.com/office/powerpoint/2010/main" val="196824212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2"/>
          <p:cNvSpPr>
            <a:spLocks noGrp="1" noChangeArrowheads="1"/>
          </p:cNvSpPr>
          <p:nvPr>
            <p:ph type="title"/>
          </p:nvPr>
        </p:nvSpPr>
        <p:spPr/>
        <p:txBody>
          <a:bodyPr/>
          <a:lstStyle/>
          <a:p>
            <a:pPr algn="r" eaLnBrk="1" hangingPunct="1">
              <a:defRPr/>
            </a:pPr>
            <a:r>
              <a:rPr lang="ru-RU" altLang="ru-RU" sz="2500" b="1" dirty="0">
                <a:solidFill>
                  <a:schemeClr val="bg2">
                    <a:lumMod val="75000"/>
                  </a:schemeClr>
                </a:solidFill>
                <a:latin typeface="Calibri" pitchFamily="34" charset="0"/>
              </a:rPr>
              <a:t>Практическое применение на базе опыта «</a:t>
            </a:r>
            <a:r>
              <a:rPr lang="ru-RU" altLang="ru-RU" sz="2500" b="1" dirty="0" err="1">
                <a:solidFill>
                  <a:schemeClr val="bg2">
                    <a:lumMod val="75000"/>
                  </a:schemeClr>
                </a:solidFill>
                <a:latin typeface="Calibri" pitchFamily="34" charset="0"/>
              </a:rPr>
              <a:t>Газпромнефть</a:t>
            </a:r>
            <a:r>
              <a:rPr lang="ru-RU" altLang="ru-RU" sz="2500" b="1" dirty="0">
                <a:solidFill>
                  <a:schemeClr val="bg2">
                    <a:lumMod val="75000"/>
                  </a:schemeClr>
                </a:solidFill>
                <a:latin typeface="Calibri" pitchFamily="34" charset="0"/>
              </a:rPr>
              <a:t>»</a:t>
            </a:r>
          </a:p>
        </p:txBody>
      </p:sp>
      <p:grpSp>
        <p:nvGrpSpPr>
          <p:cNvPr id="11267" name="Группа 8"/>
          <p:cNvGrpSpPr>
            <a:grpSpLocks/>
          </p:cNvGrpSpPr>
          <p:nvPr/>
        </p:nvGrpSpPr>
        <p:grpSpPr bwMode="auto">
          <a:xfrm>
            <a:off x="410712" y="6258366"/>
            <a:ext cx="1761271" cy="410675"/>
            <a:chOff x="543276" y="545242"/>
            <a:chExt cx="1816737" cy="422585"/>
          </a:xfrm>
        </p:grpSpPr>
        <p:sp>
          <p:nvSpPr>
            <p:cNvPr id="12" name="Freeform 37"/>
            <p:cNvSpPr>
              <a:spLocks noEditPoints="1"/>
            </p:cNvSpPr>
            <p:nvPr/>
          </p:nvSpPr>
          <p:spPr bwMode="auto">
            <a:xfrm>
              <a:off x="1037096" y="565982"/>
              <a:ext cx="1322917" cy="401845"/>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grpSp>
          <p:nvGrpSpPr>
            <p:cNvPr id="11272" name="Group 34"/>
            <p:cNvGrpSpPr>
              <a:grpSpLocks noChangeAspect="1"/>
            </p:cNvGrpSpPr>
            <p:nvPr/>
          </p:nvGrpSpPr>
          <p:grpSpPr bwMode="auto">
            <a:xfrm>
              <a:off x="543276" y="545242"/>
              <a:ext cx="421345" cy="421345"/>
              <a:chOff x="1099" y="205"/>
              <a:chExt cx="340" cy="340"/>
            </a:xfrm>
          </p:grpSpPr>
          <p:sp>
            <p:nvSpPr>
              <p:cNvPr id="14" name="Freeform 38"/>
              <p:cNvSpPr>
                <a:spLocks noEditPoints="1"/>
              </p:cNvSpPr>
              <p:nvPr/>
            </p:nvSpPr>
            <p:spPr bwMode="auto">
              <a:xfrm>
                <a:off x="1099" y="326"/>
                <a:ext cx="340" cy="220"/>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sp>
            <p:nvSpPr>
              <p:cNvPr id="11274" name="Freeform 39"/>
              <p:cNvSpPr>
                <a:spLocks noEditPoints="1"/>
              </p:cNvSpPr>
              <p:nvPr/>
            </p:nvSpPr>
            <p:spPr bwMode="auto">
              <a:xfrm>
                <a:off x="1099" y="205"/>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ru-RU"/>
              </a:p>
            </p:txBody>
          </p:sp>
        </p:grpSp>
      </p:grpSp>
      <p:sp>
        <p:nvSpPr>
          <p:cNvPr id="11268" name="Rectangle 19"/>
          <p:cNvSpPr>
            <a:spLocks noChangeArrowheads="1"/>
          </p:cNvSpPr>
          <p:nvPr/>
        </p:nvSpPr>
        <p:spPr bwMode="auto">
          <a:xfrm>
            <a:off x="8572028" y="6286081"/>
            <a:ext cx="571973" cy="571919"/>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64" tIns="54182" rIns="108364" bIns="54182" anchor="ctr"/>
          <a:lstStyle>
            <a:lvl1pPr defTabSz="576263">
              <a:spcBef>
                <a:spcPct val="20000"/>
              </a:spcBef>
              <a:buChar char="•"/>
              <a:defRPr sz="2000">
                <a:solidFill>
                  <a:schemeClr val="tx1"/>
                </a:solidFill>
                <a:latin typeface="Arial" pitchFamily="34" charset="0"/>
              </a:defRPr>
            </a:lvl1pPr>
            <a:lvl2pPr marL="742950" indent="-285750" defTabSz="576263">
              <a:spcBef>
                <a:spcPct val="20000"/>
              </a:spcBef>
              <a:buChar char="–"/>
              <a:defRPr>
                <a:solidFill>
                  <a:schemeClr val="tx1"/>
                </a:solidFill>
                <a:latin typeface="Arial" pitchFamily="34" charset="0"/>
              </a:defRPr>
            </a:lvl2pPr>
            <a:lvl3pPr marL="1143000" indent="-228600" defTabSz="576263">
              <a:spcBef>
                <a:spcPct val="20000"/>
              </a:spcBef>
              <a:buChar char="•"/>
              <a:defRPr sz="1500">
                <a:solidFill>
                  <a:schemeClr val="tx1"/>
                </a:solidFill>
                <a:latin typeface="Arial" pitchFamily="34" charset="0"/>
              </a:defRPr>
            </a:lvl3pPr>
            <a:lvl4pPr marL="1600200" indent="-228600" defTabSz="576263">
              <a:spcBef>
                <a:spcPct val="20000"/>
              </a:spcBef>
              <a:buChar char="–"/>
              <a:defRPr sz="1300">
                <a:solidFill>
                  <a:schemeClr val="tx1"/>
                </a:solidFill>
                <a:latin typeface="Arial" pitchFamily="34" charset="0"/>
              </a:defRPr>
            </a:lvl4pPr>
            <a:lvl5pPr marL="2057400" indent="-228600" defTabSz="576263">
              <a:spcBef>
                <a:spcPct val="20000"/>
              </a:spcBef>
              <a:buChar char="»"/>
              <a:defRPr sz="1300">
                <a:solidFill>
                  <a:schemeClr val="tx1"/>
                </a:solidFill>
                <a:latin typeface="Arial" pitchFamily="34" charset="0"/>
              </a:defRPr>
            </a:lvl5pPr>
            <a:lvl6pPr marL="2514600" indent="-228600" defTabSz="576263" eaLnBrk="0" fontAlgn="base" hangingPunct="0">
              <a:spcBef>
                <a:spcPct val="20000"/>
              </a:spcBef>
              <a:spcAft>
                <a:spcPct val="0"/>
              </a:spcAft>
              <a:buChar char="»"/>
              <a:defRPr sz="1300">
                <a:solidFill>
                  <a:schemeClr val="tx1"/>
                </a:solidFill>
                <a:latin typeface="Arial" pitchFamily="34" charset="0"/>
              </a:defRPr>
            </a:lvl6pPr>
            <a:lvl7pPr marL="2971800" indent="-228600" defTabSz="576263" eaLnBrk="0" fontAlgn="base" hangingPunct="0">
              <a:spcBef>
                <a:spcPct val="20000"/>
              </a:spcBef>
              <a:spcAft>
                <a:spcPct val="0"/>
              </a:spcAft>
              <a:buChar char="»"/>
              <a:defRPr sz="1300">
                <a:solidFill>
                  <a:schemeClr val="tx1"/>
                </a:solidFill>
                <a:latin typeface="Arial" pitchFamily="34" charset="0"/>
              </a:defRPr>
            </a:lvl7pPr>
            <a:lvl8pPr marL="3429000" indent="-228600" defTabSz="576263" eaLnBrk="0" fontAlgn="base" hangingPunct="0">
              <a:spcBef>
                <a:spcPct val="20000"/>
              </a:spcBef>
              <a:spcAft>
                <a:spcPct val="0"/>
              </a:spcAft>
              <a:buChar char="»"/>
              <a:defRPr sz="1300">
                <a:solidFill>
                  <a:schemeClr val="tx1"/>
                </a:solidFill>
                <a:latin typeface="Arial" pitchFamily="34" charset="0"/>
              </a:defRPr>
            </a:lvl8pPr>
            <a:lvl9pPr marL="3886200" indent="-228600" defTabSz="576263" eaLnBrk="0" fontAlgn="base" hangingPunct="0">
              <a:spcBef>
                <a:spcPct val="20000"/>
              </a:spcBef>
              <a:spcAft>
                <a:spcPct val="0"/>
              </a:spcAft>
              <a:buChar char="»"/>
              <a:defRPr sz="1300">
                <a:solidFill>
                  <a:schemeClr val="tx1"/>
                </a:solidFill>
                <a:latin typeface="Arial" pitchFamily="34" charset="0"/>
              </a:defRPr>
            </a:lvl9pPr>
          </a:lstStyle>
          <a:p>
            <a:pPr algn="ctr" eaLnBrk="1" hangingPunct="1">
              <a:spcBef>
                <a:spcPct val="0"/>
              </a:spcBef>
              <a:buFontTx/>
              <a:buNone/>
            </a:pPr>
            <a:r>
              <a:rPr lang="ru-RU" altLang="ru-RU" sz="1400"/>
              <a:t>10</a:t>
            </a:r>
          </a:p>
        </p:txBody>
      </p:sp>
      <p:sp>
        <p:nvSpPr>
          <p:cNvPr id="11269" name="Rectangle 21"/>
          <p:cNvSpPr>
            <a:spLocks noChangeArrowheads="1"/>
          </p:cNvSpPr>
          <p:nvPr/>
        </p:nvSpPr>
        <p:spPr bwMode="auto">
          <a:xfrm>
            <a:off x="0" y="0"/>
            <a:ext cx="685359" cy="6056808"/>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5124" tIns="72562" rIns="145124" bIns="72562" anchor="ctr"/>
          <a:lstStyle>
            <a:lvl1pPr>
              <a:defRPr sz="1100">
                <a:solidFill>
                  <a:schemeClr val="tx1"/>
                </a:solidFill>
                <a:latin typeface="Arial" pitchFamily="34" charset="0"/>
                <a:cs typeface="Arial" pitchFamily="34" charset="0"/>
              </a:defRPr>
            </a:lvl1pPr>
            <a:lvl2pPr marL="742950" indent="-285750">
              <a:defRPr sz="1100">
                <a:solidFill>
                  <a:schemeClr val="tx1"/>
                </a:solidFill>
                <a:latin typeface="Arial" pitchFamily="34" charset="0"/>
                <a:cs typeface="Arial" pitchFamily="34" charset="0"/>
              </a:defRPr>
            </a:lvl2pPr>
            <a:lvl3pPr marL="1143000" indent="-228600">
              <a:defRPr sz="1100">
                <a:solidFill>
                  <a:schemeClr val="tx1"/>
                </a:solidFill>
                <a:latin typeface="Arial" pitchFamily="34" charset="0"/>
                <a:cs typeface="Arial" pitchFamily="34" charset="0"/>
              </a:defRPr>
            </a:lvl3pPr>
            <a:lvl4pPr marL="1600200" indent="-228600">
              <a:defRPr sz="1100">
                <a:solidFill>
                  <a:schemeClr val="tx1"/>
                </a:solidFill>
                <a:latin typeface="Arial" pitchFamily="34" charset="0"/>
                <a:cs typeface="Arial" pitchFamily="34" charset="0"/>
              </a:defRPr>
            </a:lvl4pPr>
            <a:lvl5pPr marL="2057400" indent="-22860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eaLnBrk="1" hangingPunct="1"/>
            <a:endParaRPr lang="ru-RU" altLang="ru-RU"/>
          </a:p>
        </p:txBody>
      </p:sp>
      <p:pic>
        <p:nvPicPr>
          <p:cNvPr id="11270" name="Объект 12" descr="D:\Downloads\6.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823944" y="1473891"/>
            <a:ext cx="7863990" cy="4524970"/>
          </a:xfrm>
        </p:spPr>
      </p:pic>
    </p:spTree>
    <p:extLst>
      <p:ext uri="{BB962C8B-B14F-4D97-AF65-F5344CB8AC3E}">
        <p14:creationId xmlns:p14="http://schemas.microsoft.com/office/powerpoint/2010/main" val="409656081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1"/>
          <p:cNvSpPr>
            <a:spLocks noChangeArrowheads="1"/>
          </p:cNvSpPr>
          <p:nvPr/>
        </p:nvSpPr>
        <p:spPr bwMode="auto">
          <a:xfrm>
            <a:off x="0" y="0"/>
            <a:ext cx="685359" cy="6056808"/>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45124" tIns="72562" rIns="145124" bIns="72562" anchor="ctr"/>
          <a:lstStyle>
            <a:lvl1pPr>
              <a:defRPr sz="1100">
                <a:solidFill>
                  <a:schemeClr val="tx1"/>
                </a:solidFill>
                <a:latin typeface="Arial" pitchFamily="34" charset="0"/>
                <a:cs typeface="Arial" pitchFamily="34" charset="0"/>
              </a:defRPr>
            </a:lvl1pPr>
            <a:lvl2pPr marL="742950" indent="-285750">
              <a:defRPr sz="1100">
                <a:solidFill>
                  <a:schemeClr val="tx1"/>
                </a:solidFill>
                <a:latin typeface="Arial" pitchFamily="34" charset="0"/>
                <a:cs typeface="Arial" pitchFamily="34" charset="0"/>
              </a:defRPr>
            </a:lvl2pPr>
            <a:lvl3pPr marL="1143000" indent="-228600">
              <a:defRPr sz="1100">
                <a:solidFill>
                  <a:schemeClr val="tx1"/>
                </a:solidFill>
                <a:latin typeface="Arial" pitchFamily="34" charset="0"/>
                <a:cs typeface="Arial" pitchFamily="34" charset="0"/>
              </a:defRPr>
            </a:lvl3pPr>
            <a:lvl4pPr marL="1600200" indent="-228600">
              <a:defRPr sz="1100">
                <a:solidFill>
                  <a:schemeClr val="tx1"/>
                </a:solidFill>
                <a:latin typeface="Arial" pitchFamily="34" charset="0"/>
                <a:cs typeface="Arial" pitchFamily="34" charset="0"/>
              </a:defRPr>
            </a:lvl4pPr>
            <a:lvl5pPr marL="2057400" indent="-22860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eaLnBrk="1" hangingPunct="1"/>
            <a:endParaRPr lang="ru-RU" altLang="ru-RU"/>
          </a:p>
        </p:txBody>
      </p:sp>
      <p:sp>
        <p:nvSpPr>
          <p:cNvPr id="4100" name="Rectangle 22"/>
          <p:cNvSpPr>
            <a:spLocks noGrp="1" noChangeArrowheads="1"/>
          </p:cNvSpPr>
          <p:nvPr>
            <p:ph type="title"/>
          </p:nvPr>
        </p:nvSpPr>
        <p:spPr>
          <a:xfrm>
            <a:off x="456068" y="274624"/>
            <a:ext cx="8115960" cy="1143840"/>
          </a:xfrm>
        </p:spPr>
        <p:txBody>
          <a:bodyPr/>
          <a:lstStyle/>
          <a:p>
            <a:pPr algn="r" eaLnBrk="1" hangingPunct="1">
              <a:defRPr/>
            </a:pPr>
            <a:r>
              <a:rPr lang="ru-RU" altLang="ru-RU" sz="2500" b="1" dirty="0">
                <a:solidFill>
                  <a:schemeClr val="bg2">
                    <a:lumMod val="75000"/>
                  </a:schemeClr>
                </a:solidFill>
                <a:latin typeface="Calibri" pitchFamily="34" charset="0"/>
              </a:rPr>
              <a:t>Заключение</a:t>
            </a:r>
          </a:p>
        </p:txBody>
      </p:sp>
      <p:grpSp>
        <p:nvGrpSpPr>
          <p:cNvPr id="12292" name="Группа 8"/>
          <p:cNvGrpSpPr>
            <a:grpSpLocks/>
          </p:cNvGrpSpPr>
          <p:nvPr/>
        </p:nvGrpSpPr>
        <p:grpSpPr bwMode="auto">
          <a:xfrm>
            <a:off x="410712" y="6258366"/>
            <a:ext cx="1761271" cy="410675"/>
            <a:chOff x="543276" y="545242"/>
            <a:chExt cx="1816737" cy="422585"/>
          </a:xfrm>
        </p:grpSpPr>
        <p:sp>
          <p:nvSpPr>
            <p:cNvPr id="12" name="Freeform 37"/>
            <p:cNvSpPr>
              <a:spLocks noEditPoints="1"/>
            </p:cNvSpPr>
            <p:nvPr/>
          </p:nvSpPr>
          <p:spPr bwMode="auto">
            <a:xfrm>
              <a:off x="1037096" y="565982"/>
              <a:ext cx="1322917" cy="401845"/>
            </a:xfrm>
            <a:custGeom>
              <a:avLst/>
              <a:gdLst>
                <a:gd name="T0" fmla="*/ 528 w 2132"/>
                <a:gd name="T1" fmla="*/ 586 h 649"/>
                <a:gd name="T2" fmla="*/ 791 w 2132"/>
                <a:gd name="T3" fmla="*/ 557 h 649"/>
                <a:gd name="T4" fmla="*/ 510 w 2132"/>
                <a:gd name="T5" fmla="*/ 564 h 649"/>
                <a:gd name="T6" fmla="*/ 490 w 2132"/>
                <a:gd name="T7" fmla="*/ 521 h 649"/>
                <a:gd name="T8" fmla="*/ 1337 w 2132"/>
                <a:gd name="T9" fmla="*/ 504 h 649"/>
                <a:gd name="T10" fmla="*/ 1257 w 2132"/>
                <a:gd name="T11" fmla="*/ 504 h 649"/>
                <a:gd name="T12" fmla="*/ 1001 w 2132"/>
                <a:gd name="T13" fmla="*/ 504 h 649"/>
                <a:gd name="T14" fmla="*/ 981 w 2132"/>
                <a:gd name="T15" fmla="*/ 504 h 649"/>
                <a:gd name="T16" fmla="*/ 799 w 2132"/>
                <a:gd name="T17" fmla="*/ 579 h 649"/>
                <a:gd name="T18" fmla="*/ 625 w 2132"/>
                <a:gd name="T19" fmla="*/ 522 h 649"/>
                <a:gd name="T20" fmla="*/ 508 w 2132"/>
                <a:gd name="T21" fmla="*/ 504 h 649"/>
                <a:gd name="T22" fmla="*/ 529 w 2132"/>
                <a:gd name="T23" fmla="*/ 574 h 649"/>
                <a:gd name="T24" fmla="*/ 470 w 2132"/>
                <a:gd name="T25" fmla="*/ 646 h 649"/>
                <a:gd name="T26" fmla="*/ 404 w 2132"/>
                <a:gd name="T27" fmla="*/ 536 h 649"/>
                <a:gd name="T28" fmla="*/ 249 w 2132"/>
                <a:gd name="T29" fmla="*/ 646 h 649"/>
                <a:gd name="T30" fmla="*/ 131 w 2132"/>
                <a:gd name="T31" fmla="*/ 504 h 649"/>
                <a:gd name="T32" fmla="*/ 23 w 2132"/>
                <a:gd name="T33" fmla="*/ 627 h 649"/>
                <a:gd name="T34" fmla="*/ 931 w 2132"/>
                <a:gd name="T35" fmla="*/ 503 h 649"/>
                <a:gd name="T36" fmla="*/ 872 w 2132"/>
                <a:gd name="T37" fmla="*/ 609 h 649"/>
                <a:gd name="T38" fmla="*/ 893 w 2132"/>
                <a:gd name="T39" fmla="*/ 646 h 649"/>
                <a:gd name="T40" fmla="*/ 914 w 2132"/>
                <a:gd name="T41" fmla="*/ 502 h 649"/>
                <a:gd name="T42" fmla="*/ 206 w 2132"/>
                <a:gd name="T43" fmla="*/ 387 h 649"/>
                <a:gd name="T44" fmla="*/ 267 w 2132"/>
                <a:gd name="T45" fmla="*/ 302 h 649"/>
                <a:gd name="T46" fmla="*/ 2111 w 2132"/>
                <a:gd name="T47" fmla="*/ 411 h 649"/>
                <a:gd name="T48" fmla="*/ 1976 w 2132"/>
                <a:gd name="T49" fmla="*/ 269 h 649"/>
                <a:gd name="T50" fmla="*/ 1805 w 2132"/>
                <a:gd name="T51" fmla="*/ 269 h 649"/>
                <a:gd name="T52" fmla="*/ 1549 w 2132"/>
                <a:gd name="T53" fmla="*/ 287 h 649"/>
                <a:gd name="T54" fmla="*/ 1337 w 2132"/>
                <a:gd name="T55" fmla="*/ 269 h 649"/>
                <a:gd name="T56" fmla="*/ 1423 w 2132"/>
                <a:gd name="T57" fmla="*/ 269 h 649"/>
                <a:gd name="T58" fmla="*/ 1337 w 2132"/>
                <a:gd name="T59" fmla="*/ 294 h 649"/>
                <a:gd name="T60" fmla="*/ 1280 w 2132"/>
                <a:gd name="T61" fmla="*/ 302 h 649"/>
                <a:gd name="T62" fmla="*/ 1126 w 2132"/>
                <a:gd name="T63" fmla="*/ 411 h 649"/>
                <a:gd name="T64" fmla="*/ 955 w 2132"/>
                <a:gd name="T65" fmla="*/ 337 h 649"/>
                <a:gd name="T66" fmla="*/ 791 w 2132"/>
                <a:gd name="T67" fmla="*/ 287 h 649"/>
                <a:gd name="T68" fmla="*/ 741 w 2132"/>
                <a:gd name="T69" fmla="*/ 269 h 649"/>
                <a:gd name="T70" fmla="*/ 515 w 2132"/>
                <a:gd name="T71" fmla="*/ 380 h 649"/>
                <a:gd name="T72" fmla="*/ 447 w 2132"/>
                <a:gd name="T73" fmla="*/ 269 h 649"/>
                <a:gd name="T74" fmla="*/ 363 w 2132"/>
                <a:gd name="T75" fmla="*/ 406 h 649"/>
                <a:gd name="T76" fmla="*/ 351 w 2132"/>
                <a:gd name="T77" fmla="*/ 386 h 649"/>
                <a:gd name="T78" fmla="*/ 105 w 2132"/>
                <a:gd name="T79" fmla="*/ 287 h 649"/>
                <a:gd name="T80" fmla="*/ 1640 w 2132"/>
                <a:gd name="T81" fmla="*/ 288 h 649"/>
                <a:gd name="T82" fmla="*/ 1680 w 2132"/>
                <a:gd name="T83" fmla="*/ 393 h 649"/>
                <a:gd name="T84" fmla="*/ 1583 w 2132"/>
                <a:gd name="T85" fmla="*/ 339 h 649"/>
                <a:gd name="T86" fmla="*/ 292 w 2132"/>
                <a:gd name="T87" fmla="*/ 303 h 649"/>
                <a:gd name="T88" fmla="*/ 182 w 2132"/>
                <a:gd name="T89" fmla="*/ 393 h 649"/>
                <a:gd name="T90" fmla="*/ 2059 w 2132"/>
                <a:gd name="T91" fmla="*/ 241 h 649"/>
                <a:gd name="T92" fmla="*/ 2058 w 2132"/>
                <a:gd name="T93" fmla="*/ 257 h 649"/>
                <a:gd name="T94" fmla="*/ 157 w 2132"/>
                <a:gd name="T95" fmla="*/ 132 h 649"/>
                <a:gd name="T96" fmla="*/ 244 w 2132"/>
                <a:gd name="T97" fmla="*/ 92 h 649"/>
                <a:gd name="T98" fmla="*/ 1046 w 2132"/>
                <a:gd name="T99" fmla="*/ 35 h 649"/>
                <a:gd name="T100" fmla="*/ 803 w 2132"/>
                <a:gd name="T101" fmla="*/ 145 h 649"/>
                <a:gd name="T102" fmla="*/ 658 w 2132"/>
                <a:gd name="T103" fmla="*/ 35 h 649"/>
                <a:gd name="T104" fmla="*/ 305 w 2132"/>
                <a:gd name="T105" fmla="*/ 35 h 649"/>
                <a:gd name="T106" fmla="*/ 325 w 2132"/>
                <a:gd name="T107" fmla="*/ 53 h 649"/>
                <a:gd name="T108" fmla="*/ 44 w 2132"/>
                <a:gd name="T109" fmla="*/ 52 h 649"/>
                <a:gd name="T110" fmla="*/ 529 w 2132"/>
                <a:gd name="T111" fmla="*/ 72 h 649"/>
                <a:gd name="T112" fmla="*/ 605 w 2132"/>
                <a:gd name="T113" fmla="*/ 173 h 649"/>
                <a:gd name="T114" fmla="*/ 507 w 2132"/>
                <a:gd name="T115" fmla="*/ 66 h 649"/>
                <a:gd name="T116" fmla="*/ 267 w 2132"/>
                <a:gd name="T117" fmla="*/ 105 h 649"/>
                <a:gd name="T118" fmla="*/ 132 w 2132"/>
                <a:gd name="T119" fmla="*/ 126 h 649"/>
                <a:gd name="T120" fmla="*/ 992 w 2132"/>
                <a:gd name="T121" fmla="*/ 9 h 649"/>
                <a:gd name="T122" fmla="*/ 967 w 2132"/>
                <a:gd name="T12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01" y="615"/>
                  </a:lnTo>
                  <a:lnTo>
                    <a:pt x="1068" y="504"/>
                  </a:lnTo>
                  <a:lnTo>
                    <a:pt x="1089" y="504"/>
                  </a:lnTo>
                  <a:lnTo>
                    <a:pt x="1089" y="646"/>
                  </a:lnTo>
                  <a:lnTo>
                    <a:pt x="1069" y="646"/>
                  </a:lnTo>
                  <a:lnTo>
                    <a:pt x="1069" y="53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337" y="615"/>
                  </a:lnTo>
                  <a:lnTo>
                    <a:pt x="404" y="504"/>
                  </a:lnTo>
                  <a:lnTo>
                    <a:pt x="425" y="504"/>
                  </a:lnTo>
                  <a:lnTo>
                    <a:pt x="425" y="646"/>
                  </a:lnTo>
                  <a:lnTo>
                    <a:pt x="404" y="646"/>
                  </a:lnTo>
                  <a:lnTo>
                    <a:pt x="404" y="53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044" y="380"/>
                  </a:lnTo>
                  <a:lnTo>
                    <a:pt x="2110" y="269"/>
                  </a:lnTo>
                  <a:lnTo>
                    <a:pt x="2132" y="269"/>
                  </a:lnTo>
                  <a:lnTo>
                    <a:pt x="2132" y="411"/>
                  </a:lnTo>
                  <a:lnTo>
                    <a:pt x="2111" y="411"/>
                  </a:lnTo>
                  <a:lnTo>
                    <a:pt x="2111" y="302"/>
                  </a:lnTo>
                  <a:lnTo>
                    <a:pt x="2111" y="302"/>
                  </a:lnTo>
                  <a:lnTo>
                    <a:pt x="2044" y="411"/>
                  </a:lnTo>
                  <a:lnTo>
                    <a:pt x="2023" y="411"/>
                  </a:lnTo>
                  <a:lnTo>
                    <a:pt x="2023" y="269"/>
                  </a:lnTo>
                  <a:close/>
                  <a:moveTo>
                    <a:pt x="1868" y="269"/>
                  </a:moveTo>
                  <a:lnTo>
                    <a:pt x="1888" y="269"/>
                  </a:lnTo>
                  <a:lnTo>
                    <a:pt x="1888" y="380"/>
                  </a:lnTo>
                  <a:lnTo>
                    <a:pt x="1888" y="380"/>
                  </a:lnTo>
                  <a:lnTo>
                    <a:pt x="1955" y="269"/>
                  </a:lnTo>
                  <a:lnTo>
                    <a:pt x="1976" y="269"/>
                  </a:lnTo>
                  <a:lnTo>
                    <a:pt x="1976" y="411"/>
                  </a:lnTo>
                  <a:lnTo>
                    <a:pt x="1956" y="411"/>
                  </a:lnTo>
                  <a:lnTo>
                    <a:pt x="1956" y="302"/>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15" y="380"/>
                  </a:lnTo>
                  <a:lnTo>
                    <a:pt x="582" y="269"/>
                  </a:lnTo>
                  <a:lnTo>
                    <a:pt x="603" y="269"/>
                  </a:lnTo>
                  <a:lnTo>
                    <a:pt x="603" y="411"/>
                  </a:lnTo>
                  <a:lnTo>
                    <a:pt x="582" y="411"/>
                  </a:lnTo>
                  <a:lnTo>
                    <a:pt x="582" y="302"/>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958" y="145"/>
                  </a:lnTo>
                  <a:lnTo>
                    <a:pt x="1026" y="35"/>
                  </a:lnTo>
                  <a:lnTo>
                    <a:pt x="1046" y="35"/>
                  </a:lnTo>
                  <a:lnTo>
                    <a:pt x="1046" y="176"/>
                  </a:lnTo>
                  <a:lnTo>
                    <a:pt x="1026" y="176"/>
                  </a:lnTo>
                  <a:lnTo>
                    <a:pt x="1026" y="66"/>
                  </a:lnTo>
                  <a:lnTo>
                    <a:pt x="1026" y="66"/>
                  </a:lnTo>
                  <a:lnTo>
                    <a:pt x="959" y="176"/>
                  </a:lnTo>
                  <a:lnTo>
                    <a:pt x="938" y="176"/>
                  </a:lnTo>
                  <a:lnTo>
                    <a:pt x="938" y="35"/>
                  </a:lnTo>
                  <a:close/>
                  <a:moveTo>
                    <a:pt x="783" y="35"/>
                  </a:moveTo>
                  <a:lnTo>
                    <a:pt x="803" y="35"/>
                  </a:lnTo>
                  <a:lnTo>
                    <a:pt x="803" y="145"/>
                  </a:lnTo>
                  <a:lnTo>
                    <a:pt x="803" y="145"/>
                  </a:lnTo>
                  <a:lnTo>
                    <a:pt x="871" y="35"/>
                  </a:lnTo>
                  <a:lnTo>
                    <a:pt x="891" y="35"/>
                  </a:lnTo>
                  <a:lnTo>
                    <a:pt x="891" y="176"/>
                  </a:lnTo>
                  <a:lnTo>
                    <a:pt x="871" y="176"/>
                  </a:lnTo>
                  <a:lnTo>
                    <a:pt x="871" y="6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grpSp>
          <p:nvGrpSpPr>
            <p:cNvPr id="12296" name="Group 34"/>
            <p:cNvGrpSpPr>
              <a:grpSpLocks noChangeAspect="1"/>
            </p:cNvGrpSpPr>
            <p:nvPr/>
          </p:nvGrpSpPr>
          <p:grpSpPr bwMode="auto">
            <a:xfrm>
              <a:off x="543276" y="545242"/>
              <a:ext cx="421345" cy="421345"/>
              <a:chOff x="1099" y="205"/>
              <a:chExt cx="340" cy="340"/>
            </a:xfrm>
          </p:grpSpPr>
          <p:sp>
            <p:nvSpPr>
              <p:cNvPr id="14" name="Freeform 38"/>
              <p:cNvSpPr>
                <a:spLocks noEditPoints="1"/>
              </p:cNvSpPr>
              <p:nvPr/>
            </p:nvSpPr>
            <p:spPr bwMode="auto">
              <a:xfrm>
                <a:off x="1099" y="326"/>
                <a:ext cx="340" cy="220"/>
              </a:xfrm>
              <a:custGeom>
                <a:avLst/>
                <a:gdLst>
                  <a:gd name="T0" fmla="*/ 240 w 680"/>
                  <a:gd name="T1" fmla="*/ 240 h 441"/>
                  <a:gd name="T2" fmla="*/ 440 w 680"/>
                  <a:gd name="T3" fmla="*/ 240 h 441"/>
                  <a:gd name="T4" fmla="*/ 440 w 680"/>
                  <a:gd name="T5" fmla="*/ 441 h 441"/>
                  <a:gd name="T6" fmla="*/ 240 w 680"/>
                  <a:gd name="T7" fmla="*/ 441 h 441"/>
                  <a:gd name="T8" fmla="*/ 240 w 680"/>
                  <a:gd name="T9" fmla="*/ 240 h 441"/>
                  <a:gd name="T10" fmla="*/ 480 w 680"/>
                  <a:gd name="T11" fmla="*/ 0 h 441"/>
                  <a:gd name="T12" fmla="*/ 680 w 680"/>
                  <a:gd name="T13" fmla="*/ 0 h 441"/>
                  <a:gd name="T14" fmla="*/ 680 w 680"/>
                  <a:gd name="T15" fmla="*/ 441 h 441"/>
                  <a:gd name="T16" fmla="*/ 480 w 680"/>
                  <a:gd name="T17" fmla="*/ 441 h 441"/>
                  <a:gd name="T18" fmla="*/ 480 w 680"/>
                  <a:gd name="T19" fmla="*/ 0 h 441"/>
                  <a:gd name="T20" fmla="*/ 0 w 680"/>
                  <a:gd name="T21" fmla="*/ 0 h 441"/>
                  <a:gd name="T22" fmla="*/ 200 w 680"/>
                  <a:gd name="T23" fmla="*/ 0 h 441"/>
                  <a:gd name="T24" fmla="*/ 200 w 680"/>
                  <a:gd name="T25" fmla="*/ 441 h 441"/>
                  <a:gd name="T26" fmla="*/ 0 w 680"/>
                  <a:gd name="T27" fmla="*/ 441 h 441"/>
                  <a:gd name="T28" fmla="*/ 0 w 680"/>
                  <a:gd name="T2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chemeClr val="tx1">
                  <a:lumMod val="95000"/>
                  <a:lumOff val="5000"/>
                </a:schemeClr>
              </a:solidFill>
              <a:ln w="0">
                <a:noFill/>
                <a:prstDash val="solid"/>
                <a:round/>
                <a:headEnd/>
                <a:tailEnd/>
              </a:ln>
            </p:spPr>
            <p:txBody>
              <a:bodyPr/>
              <a:lstStyle/>
              <a:p>
                <a:pPr eaLnBrk="1" hangingPunct="1">
                  <a:defRPr/>
                </a:pPr>
                <a:endParaRPr lang="ru-RU">
                  <a:latin typeface="Arial" charset="0"/>
                  <a:cs typeface="+mn-cs"/>
                </a:endParaRPr>
              </a:p>
            </p:txBody>
          </p:sp>
          <p:sp>
            <p:nvSpPr>
              <p:cNvPr id="12298" name="Freeform 39"/>
              <p:cNvSpPr>
                <a:spLocks noEditPoints="1"/>
              </p:cNvSpPr>
              <p:nvPr/>
            </p:nvSpPr>
            <p:spPr bwMode="auto">
              <a:xfrm>
                <a:off x="1099" y="205"/>
                <a:ext cx="340" cy="220"/>
              </a:xfrm>
              <a:custGeom>
                <a:avLst/>
                <a:gdLst>
                  <a:gd name="T0" fmla="*/ 1 w 680"/>
                  <a:gd name="T1" fmla="*/ 0 h 441"/>
                  <a:gd name="T2" fmla="*/ 1 w 680"/>
                  <a:gd name="T3" fmla="*/ 0 h 441"/>
                  <a:gd name="T4" fmla="*/ 1 w 680"/>
                  <a:gd name="T5" fmla="*/ 0 h 441"/>
                  <a:gd name="T6" fmla="*/ 1 w 680"/>
                  <a:gd name="T7" fmla="*/ 0 h 441"/>
                  <a:gd name="T8" fmla="*/ 1 w 680"/>
                  <a:gd name="T9" fmla="*/ 0 h 441"/>
                  <a:gd name="T10" fmla="*/ 1 w 680"/>
                  <a:gd name="T11" fmla="*/ 0 h 441"/>
                  <a:gd name="T12" fmla="*/ 1 w 680"/>
                  <a:gd name="T13" fmla="*/ 0 h 441"/>
                  <a:gd name="T14" fmla="*/ 1 w 680"/>
                  <a:gd name="T15" fmla="*/ 0 h 441"/>
                  <a:gd name="T16" fmla="*/ 1 w 680"/>
                  <a:gd name="T17" fmla="*/ 0 h 441"/>
                  <a:gd name="T18" fmla="*/ 1 w 680"/>
                  <a:gd name="T19" fmla="*/ 0 h 441"/>
                  <a:gd name="T20" fmla="*/ 0 w 680"/>
                  <a:gd name="T21" fmla="*/ 0 h 441"/>
                  <a:gd name="T22" fmla="*/ 1 w 680"/>
                  <a:gd name="T23" fmla="*/ 0 h 441"/>
                  <a:gd name="T24" fmla="*/ 1 w 680"/>
                  <a:gd name="T25" fmla="*/ 0 h 441"/>
                  <a:gd name="T26" fmla="*/ 0 w 680"/>
                  <a:gd name="T27" fmla="*/ 0 h 441"/>
                  <a:gd name="T28" fmla="*/ 0 w 680"/>
                  <a:gd name="T29" fmla="*/ 0 h 4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0"/>
                  <a:gd name="T46" fmla="*/ 0 h 441"/>
                  <a:gd name="T47" fmla="*/ 680 w 680"/>
                  <a:gd name="T48" fmla="*/ 441 h 4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soli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ru-RU"/>
              </a:p>
            </p:txBody>
          </p:sp>
        </p:grpSp>
      </p:grpSp>
      <p:sp>
        <p:nvSpPr>
          <p:cNvPr id="12293" name="Rectangle 19"/>
          <p:cNvSpPr>
            <a:spLocks noChangeArrowheads="1"/>
          </p:cNvSpPr>
          <p:nvPr/>
        </p:nvSpPr>
        <p:spPr bwMode="auto">
          <a:xfrm>
            <a:off x="8572028" y="6286081"/>
            <a:ext cx="571973" cy="571919"/>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364" tIns="54182" rIns="108364" bIns="54182" anchor="ctr"/>
          <a:lstStyle>
            <a:lvl1pPr defTabSz="576263">
              <a:spcBef>
                <a:spcPct val="20000"/>
              </a:spcBef>
              <a:buChar char="•"/>
              <a:defRPr sz="2000">
                <a:solidFill>
                  <a:schemeClr val="tx1"/>
                </a:solidFill>
                <a:latin typeface="Arial" pitchFamily="34" charset="0"/>
              </a:defRPr>
            </a:lvl1pPr>
            <a:lvl2pPr marL="742950" indent="-285750" defTabSz="576263">
              <a:spcBef>
                <a:spcPct val="20000"/>
              </a:spcBef>
              <a:buChar char="–"/>
              <a:defRPr>
                <a:solidFill>
                  <a:schemeClr val="tx1"/>
                </a:solidFill>
                <a:latin typeface="Arial" pitchFamily="34" charset="0"/>
              </a:defRPr>
            </a:lvl2pPr>
            <a:lvl3pPr marL="1143000" indent="-228600" defTabSz="576263">
              <a:spcBef>
                <a:spcPct val="20000"/>
              </a:spcBef>
              <a:buChar char="•"/>
              <a:defRPr sz="1500">
                <a:solidFill>
                  <a:schemeClr val="tx1"/>
                </a:solidFill>
                <a:latin typeface="Arial" pitchFamily="34" charset="0"/>
              </a:defRPr>
            </a:lvl3pPr>
            <a:lvl4pPr marL="1600200" indent="-228600" defTabSz="576263">
              <a:spcBef>
                <a:spcPct val="20000"/>
              </a:spcBef>
              <a:buChar char="–"/>
              <a:defRPr sz="1300">
                <a:solidFill>
                  <a:schemeClr val="tx1"/>
                </a:solidFill>
                <a:latin typeface="Arial" pitchFamily="34" charset="0"/>
              </a:defRPr>
            </a:lvl4pPr>
            <a:lvl5pPr marL="2057400" indent="-228600" defTabSz="576263">
              <a:spcBef>
                <a:spcPct val="20000"/>
              </a:spcBef>
              <a:buChar char="»"/>
              <a:defRPr sz="1300">
                <a:solidFill>
                  <a:schemeClr val="tx1"/>
                </a:solidFill>
                <a:latin typeface="Arial" pitchFamily="34" charset="0"/>
              </a:defRPr>
            </a:lvl5pPr>
            <a:lvl6pPr marL="2514600" indent="-228600" defTabSz="576263" eaLnBrk="0" fontAlgn="base" hangingPunct="0">
              <a:spcBef>
                <a:spcPct val="20000"/>
              </a:spcBef>
              <a:spcAft>
                <a:spcPct val="0"/>
              </a:spcAft>
              <a:buChar char="»"/>
              <a:defRPr sz="1300">
                <a:solidFill>
                  <a:schemeClr val="tx1"/>
                </a:solidFill>
                <a:latin typeface="Arial" pitchFamily="34" charset="0"/>
              </a:defRPr>
            </a:lvl6pPr>
            <a:lvl7pPr marL="2971800" indent="-228600" defTabSz="576263" eaLnBrk="0" fontAlgn="base" hangingPunct="0">
              <a:spcBef>
                <a:spcPct val="20000"/>
              </a:spcBef>
              <a:spcAft>
                <a:spcPct val="0"/>
              </a:spcAft>
              <a:buChar char="»"/>
              <a:defRPr sz="1300">
                <a:solidFill>
                  <a:schemeClr val="tx1"/>
                </a:solidFill>
                <a:latin typeface="Arial" pitchFamily="34" charset="0"/>
              </a:defRPr>
            </a:lvl7pPr>
            <a:lvl8pPr marL="3429000" indent="-228600" defTabSz="576263" eaLnBrk="0" fontAlgn="base" hangingPunct="0">
              <a:spcBef>
                <a:spcPct val="20000"/>
              </a:spcBef>
              <a:spcAft>
                <a:spcPct val="0"/>
              </a:spcAft>
              <a:buChar char="»"/>
              <a:defRPr sz="1300">
                <a:solidFill>
                  <a:schemeClr val="tx1"/>
                </a:solidFill>
                <a:latin typeface="Arial" pitchFamily="34" charset="0"/>
              </a:defRPr>
            </a:lvl8pPr>
            <a:lvl9pPr marL="3886200" indent="-228600" defTabSz="576263" eaLnBrk="0" fontAlgn="base" hangingPunct="0">
              <a:spcBef>
                <a:spcPct val="20000"/>
              </a:spcBef>
              <a:spcAft>
                <a:spcPct val="0"/>
              </a:spcAft>
              <a:buChar char="»"/>
              <a:defRPr sz="1300">
                <a:solidFill>
                  <a:schemeClr val="tx1"/>
                </a:solidFill>
                <a:latin typeface="Arial" pitchFamily="34" charset="0"/>
              </a:defRPr>
            </a:lvl9pPr>
          </a:lstStyle>
          <a:p>
            <a:pPr algn="ctr" eaLnBrk="1" hangingPunct="1">
              <a:spcBef>
                <a:spcPct val="0"/>
              </a:spcBef>
              <a:buFontTx/>
              <a:buNone/>
            </a:pPr>
            <a:r>
              <a:rPr lang="ru-RU" altLang="ru-RU" sz="1400"/>
              <a:t>11</a:t>
            </a:r>
          </a:p>
        </p:txBody>
      </p:sp>
      <p:sp>
        <p:nvSpPr>
          <p:cNvPr id="11270" name="Объект 1"/>
          <p:cNvSpPr>
            <a:spLocks noGrp="1"/>
          </p:cNvSpPr>
          <p:nvPr>
            <p:ph idx="1"/>
          </p:nvPr>
        </p:nvSpPr>
        <p:spPr>
          <a:xfrm>
            <a:off x="685359" y="1599865"/>
            <a:ext cx="8002574" cy="4524970"/>
          </a:xfrm>
        </p:spPr>
        <p:txBody>
          <a:bodyPr/>
          <a:lstStyle/>
          <a:p>
            <a:pPr marL="0" indent="0">
              <a:buNone/>
            </a:pPr>
            <a:r>
              <a:rPr lang="ru-RU" altLang="ru-RU" sz="2200">
                <a:latin typeface="Calibri" pitchFamily="34" charset="0"/>
                <a:ea typeface="Calibri" pitchFamily="34" charset="0"/>
                <a:cs typeface="Calibri" pitchFamily="34" charset="0"/>
              </a:rPr>
              <a:t>В ходе анализа развития концепции развития цифровых двойников рассмотрены следующие аспекты:</a:t>
            </a:r>
          </a:p>
          <a:p>
            <a:pPr marL="0" indent="0">
              <a:buNone/>
            </a:pPr>
            <a:endParaRPr lang="ru-RU" altLang="ru-RU" sz="1900"/>
          </a:p>
          <a:p>
            <a:pPr marL="0" indent="0">
              <a:buFont typeface="Wingdings" pitchFamily="2" charset="2"/>
              <a:buChar char="ü"/>
            </a:pPr>
            <a:r>
              <a:rPr lang="ru-RU" altLang="ru-RU" sz="2200">
                <a:latin typeface="Calibri" pitchFamily="34" charset="0"/>
                <a:ea typeface="Calibri" pitchFamily="34" charset="0"/>
                <a:cs typeface="Calibri" pitchFamily="34" charset="0"/>
              </a:rPr>
              <a:t>Базовая концепция цифрового двойника и области его применения;</a:t>
            </a:r>
          </a:p>
          <a:p>
            <a:pPr marL="0" indent="0">
              <a:buFont typeface="Wingdings" pitchFamily="2" charset="2"/>
              <a:buChar char="ü"/>
            </a:pPr>
            <a:r>
              <a:rPr lang="ru-RU" altLang="ru-RU" sz="2200">
                <a:latin typeface="Calibri" pitchFamily="34" charset="0"/>
                <a:ea typeface="Calibri" pitchFamily="34" charset="0"/>
                <a:cs typeface="Calibri" pitchFamily="34" charset="0"/>
              </a:rPr>
              <a:t>Типы цифровых двойников;</a:t>
            </a:r>
          </a:p>
          <a:p>
            <a:pPr marL="0" indent="0">
              <a:buFont typeface="Wingdings" pitchFamily="2" charset="2"/>
              <a:buChar char="ü"/>
            </a:pPr>
            <a:r>
              <a:rPr lang="ru-RU" altLang="ru-RU" sz="2200">
                <a:latin typeface="Calibri" pitchFamily="34" charset="0"/>
                <a:ea typeface="Calibri" pitchFamily="34" charset="0"/>
                <a:cs typeface="Calibri" pitchFamily="34" charset="0"/>
              </a:rPr>
              <a:t>Технологии, лежащие в основе концепции цифровых двойников;</a:t>
            </a:r>
          </a:p>
          <a:p>
            <a:pPr marL="0" indent="0">
              <a:buFont typeface="Wingdings" pitchFamily="2" charset="2"/>
              <a:buChar char="ü"/>
            </a:pPr>
            <a:r>
              <a:rPr lang="ru-RU" altLang="ru-RU" sz="2200">
                <a:latin typeface="Calibri" pitchFamily="34" charset="0"/>
                <a:ea typeface="Calibri" pitchFamily="34" charset="0"/>
                <a:cs typeface="Calibri" pitchFamily="34" charset="0"/>
              </a:rPr>
              <a:t>Роль цифровых двойников в жизненном цикле продукта;</a:t>
            </a:r>
          </a:p>
          <a:p>
            <a:pPr marL="0" indent="0">
              <a:buFont typeface="Wingdings" pitchFamily="2" charset="2"/>
              <a:buChar char="ü"/>
            </a:pPr>
            <a:r>
              <a:rPr lang="ru-RU" altLang="ru-RU" sz="2200">
                <a:latin typeface="Calibri" pitchFamily="34" charset="0"/>
                <a:ea typeface="Calibri" pitchFamily="34" charset="0"/>
                <a:cs typeface="Calibri" pitchFamily="34" charset="0"/>
              </a:rPr>
              <a:t>Практическое применение на базе опыта «Газпромнефть».</a:t>
            </a:r>
          </a:p>
        </p:txBody>
      </p:sp>
    </p:spTree>
    <p:extLst>
      <p:ext uri="{BB962C8B-B14F-4D97-AF65-F5344CB8AC3E}">
        <p14:creationId xmlns:p14="http://schemas.microsoft.com/office/powerpoint/2010/main" val="122736745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102</a:t>
            </a:fld>
            <a:endParaRPr lang="ru-RU"/>
          </a:p>
        </p:txBody>
      </p:sp>
    </p:spTree>
    <p:extLst>
      <p:ext uri="{BB962C8B-B14F-4D97-AF65-F5344CB8AC3E}">
        <p14:creationId xmlns:p14="http://schemas.microsoft.com/office/powerpoint/2010/main" val="320964962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103</a:t>
            </a:fld>
            <a:endParaRPr lang="ru-RU"/>
          </a:p>
        </p:txBody>
      </p:sp>
      <p:sp>
        <p:nvSpPr>
          <p:cNvPr id="3" name="Прямоугольник 2"/>
          <p:cNvSpPr/>
          <p:nvPr/>
        </p:nvSpPr>
        <p:spPr>
          <a:xfrm>
            <a:off x="2987824" y="2420888"/>
            <a:ext cx="2301784" cy="369332"/>
          </a:xfrm>
          <a:prstGeom prst="rect">
            <a:avLst/>
          </a:prstGeom>
        </p:spPr>
        <p:txBody>
          <a:bodyPr wrap="none">
            <a:spAutoFit/>
          </a:bodyPr>
          <a:lstStyle/>
          <a:p>
            <a:r>
              <a:rPr lang="ru-RU" b="1" dirty="0"/>
              <a:t>Робототехника в КФС</a:t>
            </a:r>
            <a:endParaRPr lang="ru-RU" dirty="0"/>
          </a:p>
        </p:txBody>
      </p:sp>
    </p:spTree>
    <p:extLst>
      <p:ext uri="{BB962C8B-B14F-4D97-AF65-F5344CB8AC3E}">
        <p14:creationId xmlns:p14="http://schemas.microsoft.com/office/powerpoint/2010/main" val="192910874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104</a:t>
            </a:fld>
            <a:endParaRPr lang="ru-RU"/>
          </a:p>
        </p:txBody>
      </p:sp>
      <p:sp>
        <p:nvSpPr>
          <p:cNvPr id="3" name="Прямоугольник 2"/>
          <p:cNvSpPr/>
          <p:nvPr/>
        </p:nvSpPr>
        <p:spPr>
          <a:xfrm>
            <a:off x="251520" y="1767007"/>
            <a:ext cx="8640960" cy="3693319"/>
          </a:xfrm>
          <a:prstGeom prst="rect">
            <a:avLst/>
          </a:prstGeom>
        </p:spPr>
        <p:txBody>
          <a:bodyPr wrap="square">
            <a:spAutoFit/>
          </a:bodyPr>
          <a:lstStyle/>
          <a:p>
            <a:r>
              <a:rPr lang="ru-RU" dirty="0"/>
              <a:t>Создание нового поколения беспроводных систем связи, развитие </a:t>
            </a:r>
            <a:r>
              <a:rPr lang="ru-RU" dirty="0" err="1"/>
              <a:t>сетецентрических</a:t>
            </a:r>
            <a:r>
              <a:rPr lang="ru-RU" dirty="0"/>
              <a:t> технологий, формирование пространства «интернет вещей» и сервисов «облачных вычислений» существенно повысило возможности «</a:t>
            </a:r>
            <a:r>
              <a:rPr lang="ru-RU" dirty="0" err="1"/>
              <a:t>интел</a:t>
            </a:r>
            <a:r>
              <a:rPr lang="ru-RU" dirty="0"/>
              <a:t>-</a:t>
            </a:r>
          </a:p>
          <a:p>
            <a:r>
              <a:rPr lang="ru-RU" dirty="0" err="1"/>
              <a:t>лектуализации</a:t>
            </a:r>
            <a:r>
              <a:rPr lang="ru-RU" dirty="0"/>
              <a:t>» процессов управления за счет повышения производительности вычислений и увеличения объема обрабатываемых данных, которые формируются как с помощью локальных сенсоров, так и в результате доступа к компьютерным хранилищам информации. </a:t>
            </a:r>
            <a:endParaRPr lang="ru-RU" dirty="0" smtClean="0"/>
          </a:p>
          <a:p>
            <a:r>
              <a:rPr lang="ru-RU" dirty="0" smtClean="0"/>
              <a:t>Применительно </a:t>
            </a:r>
            <a:r>
              <a:rPr lang="ru-RU" dirty="0"/>
              <a:t>к задачам робототехники </a:t>
            </a:r>
            <a:r>
              <a:rPr lang="ru-RU" dirty="0" smtClean="0"/>
              <a:t>использование </a:t>
            </a:r>
            <a:r>
              <a:rPr lang="ru-RU" dirty="0" err="1"/>
              <a:t>сетецентрических</a:t>
            </a:r>
            <a:r>
              <a:rPr lang="ru-RU" dirty="0"/>
              <a:t> подходов обеспечивает:</a:t>
            </a:r>
          </a:p>
          <a:p>
            <a:r>
              <a:rPr lang="ru-RU" dirty="0"/>
              <a:t>¨ вычисления и обработку больших объемов информации в режиме «по требованию»;</a:t>
            </a:r>
          </a:p>
          <a:p>
            <a:r>
              <a:rPr lang="ru-RU" dirty="0"/>
              <a:t>¨ временную синхронизацию и пространственную локализацию получаемых данных;</a:t>
            </a:r>
          </a:p>
          <a:p>
            <a:r>
              <a:rPr lang="ru-RU" dirty="0"/>
              <a:t>¨ маршрутизацию трафика в динамически реконфигурируемых компьютерных сетях,</a:t>
            </a:r>
          </a:p>
        </p:txBody>
      </p:sp>
    </p:spTree>
    <p:extLst>
      <p:ext uri="{BB962C8B-B14F-4D97-AF65-F5344CB8AC3E}">
        <p14:creationId xmlns:p14="http://schemas.microsoft.com/office/powerpoint/2010/main" val="32806608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105</a:t>
            </a:fld>
            <a:endParaRPr lang="ru-RU"/>
          </a:p>
        </p:txBody>
      </p:sp>
      <p:sp>
        <p:nvSpPr>
          <p:cNvPr id="3" name="Прямоугольник 2"/>
          <p:cNvSpPr/>
          <p:nvPr/>
        </p:nvSpPr>
        <p:spPr>
          <a:xfrm>
            <a:off x="179512" y="1767006"/>
            <a:ext cx="8568952" cy="3693319"/>
          </a:xfrm>
          <a:prstGeom prst="rect">
            <a:avLst/>
          </a:prstGeom>
        </p:spPr>
        <p:txBody>
          <a:bodyPr wrap="square">
            <a:spAutoFit/>
          </a:bodyPr>
          <a:lstStyle/>
          <a:p>
            <a:r>
              <a:rPr lang="ru-RU" b="1" dirty="0" err="1"/>
              <a:t>Киберфизический</a:t>
            </a:r>
            <a:r>
              <a:rPr lang="ru-RU" b="1" dirty="0"/>
              <a:t> аспект процессов управления группировками роботов. </a:t>
            </a:r>
            <a:r>
              <a:rPr lang="ru-RU" dirty="0"/>
              <a:t>Создание технических объектов и устройств, обладающих эффективными механизмами адаптации к условиям функционирования, которые характерны для живых организмов, но при этом построенных на элементах, обладающих большей исполнительной силой и прочностью узлов, является приоритетной междисциплинарной задачей современной науки. Такие устройства должны обладать развитыми способностями к кооперативному взаимодействию, основанному на восприятии, хранении и обработке больших объемов информации, поступающей как из окружающей среды, так и от других объектов, имеющих достаточно информационно-вычислительных ресурсов [2–5], чтобы «вычислить» оценки состояния окружающей среды и затем использовать их для выполнения необходимой последовательности операций, время завершения которой может быть непредсказуемой. </a:t>
            </a:r>
          </a:p>
        </p:txBody>
      </p:sp>
    </p:spTree>
    <p:extLst>
      <p:ext uri="{BB962C8B-B14F-4D97-AF65-F5344CB8AC3E}">
        <p14:creationId xmlns:p14="http://schemas.microsoft.com/office/powerpoint/2010/main" val="24301221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106</a:t>
            </a:fld>
            <a:endParaRPr lang="ru-RU"/>
          </a:p>
        </p:txBody>
      </p:sp>
      <p:sp>
        <p:nvSpPr>
          <p:cNvPr id="3" name="Прямоугольник 2"/>
          <p:cNvSpPr/>
          <p:nvPr/>
        </p:nvSpPr>
        <p:spPr>
          <a:xfrm>
            <a:off x="205160" y="2051292"/>
            <a:ext cx="8640960" cy="3693319"/>
          </a:xfrm>
          <a:prstGeom prst="rect">
            <a:avLst/>
          </a:prstGeom>
        </p:spPr>
        <p:txBody>
          <a:bodyPr wrap="square">
            <a:spAutoFit/>
          </a:bodyPr>
          <a:lstStyle/>
          <a:p>
            <a:r>
              <a:rPr lang="ru-RU" dirty="0"/>
              <a:t>Необходимость пространственно-временной координации движения роботов к изменяющимся целям и характеристикам среды функционирования делает целесообразным рассмотрение процессов управления с </a:t>
            </a:r>
            <a:r>
              <a:rPr lang="ru-RU" dirty="0" err="1"/>
              <a:t>киберфизической</a:t>
            </a:r>
            <a:r>
              <a:rPr lang="ru-RU" dirty="0"/>
              <a:t> точки </a:t>
            </a:r>
            <a:r>
              <a:rPr lang="ru-RU" dirty="0" err="1"/>
              <a:t>зрения,т.е</a:t>
            </a:r>
            <a:r>
              <a:rPr lang="ru-RU" dirty="0"/>
              <a:t>. учитывать влияние информационных сообщений на параметры физических</a:t>
            </a:r>
          </a:p>
          <a:p>
            <a:r>
              <a:rPr lang="ru-RU" dirty="0"/>
              <a:t>перемещений. </a:t>
            </a:r>
          </a:p>
          <a:p>
            <a:r>
              <a:rPr lang="ru-RU" dirty="0"/>
              <a:t>При этом организация надежной и высокопроизводительной среды </a:t>
            </a:r>
            <a:r>
              <a:rPr lang="ru-RU" dirty="0" err="1"/>
              <a:t>нформационного</a:t>
            </a:r>
            <a:r>
              <a:rPr lang="ru-RU" dirty="0"/>
              <a:t> обмена между всеми субъектами, участвующими в реализации </a:t>
            </a:r>
            <a:r>
              <a:rPr lang="ru-RU" dirty="0" err="1"/>
              <a:t>аданных</a:t>
            </a:r>
            <a:r>
              <a:rPr lang="ru-RU" dirty="0"/>
              <a:t> целевых требований, имеет приоритетное значение. В дальнейшем под </a:t>
            </a:r>
            <a:r>
              <a:rPr lang="ru-RU" dirty="0" err="1"/>
              <a:t>киберфизическим</a:t>
            </a:r>
            <a:r>
              <a:rPr lang="ru-RU" dirty="0"/>
              <a:t> объектом понимается открытая для процессов информационного обмена система, траектория движения которой «вычисляется» как с использованием физико-механической модели, так и контента получаемых системой информационных сообщений</a:t>
            </a:r>
          </a:p>
        </p:txBody>
      </p:sp>
    </p:spTree>
    <p:extLst>
      <p:ext uri="{BB962C8B-B14F-4D97-AF65-F5344CB8AC3E}">
        <p14:creationId xmlns:p14="http://schemas.microsoft.com/office/powerpoint/2010/main" val="17506013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107</a:t>
            </a:fld>
            <a:endParaRPr lang="ru-RU"/>
          </a:p>
        </p:txBody>
      </p:sp>
      <p:sp>
        <p:nvSpPr>
          <p:cNvPr id="3" name="Прямоугольник 2"/>
          <p:cNvSpPr/>
          <p:nvPr/>
        </p:nvSpPr>
        <p:spPr>
          <a:xfrm>
            <a:off x="431032" y="1268760"/>
            <a:ext cx="8712968" cy="5078313"/>
          </a:xfrm>
          <a:prstGeom prst="rect">
            <a:avLst/>
          </a:prstGeom>
        </p:spPr>
        <p:txBody>
          <a:bodyPr wrap="square">
            <a:spAutoFit/>
          </a:bodyPr>
          <a:lstStyle/>
          <a:p>
            <a:r>
              <a:rPr lang="ru-RU" dirty="0"/>
              <a:t>Информация в такой системе носит атрибутивный характер, а сами данные поступают по каналам компьютерной связи. Контент данных характеризует состояние среды функционирования, заданные целевые требования к параметрам движения и энергетическому обеспечению операций, осуществляющиеся за счет внутренних ресурсов </a:t>
            </a:r>
            <a:r>
              <a:rPr lang="ru-RU" dirty="0" err="1"/>
              <a:t>киберфизического</a:t>
            </a:r>
            <a:r>
              <a:rPr lang="ru-RU" dirty="0"/>
              <a:t> объекта (рис. 1).</a:t>
            </a:r>
          </a:p>
          <a:p>
            <a:r>
              <a:rPr lang="ru-RU" dirty="0"/>
              <a:t>В дальнейшем в качестве такого объекта будет рассматриваться мобильный робот, осуществляющий пространственные перемещения, отображающие контент принятых информационных сообщений, которые формируются человеком- оператором или другим роботом, образующим с рассматриваемым объектом сеть</a:t>
            </a:r>
          </a:p>
          <a:p>
            <a:r>
              <a:rPr lang="ru-RU" dirty="0"/>
              <a:t>многоцелевых операций. Онтологическая модель функционирования информационно открытого </a:t>
            </a:r>
            <a:r>
              <a:rPr lang="ru-RU" dirty="0" err="1"/>
              <a:t>киберфизического</a:t>
            </a:r>
            <a:r>
              <a:rPr lang="ru-RU" dirty="0"/>
              <a:t> объекта может быть представлена различными формализмами, например набором модельных операций </a:t>
            </a:r>
            <a:r>
              <a:rPr lang="ru-RU" dirty="0" err="1"/>
              <a:t>эпистимической</a:t>
            </a:r>
            <a:r>
              <a:rPr lang="ru-RU" dirty="0"/>
              <a:t> логики, для параметризации которых используются данные локальных измерений и сообщения, полученные от других роботов по каналам компьютерной связи. При этом использование для целей управления информации как атрибута описания объекта позволяет эффективно применять цифровые технологии моделирования параметров окружающей среды, обработка которых позволяет «вычислять» различные</a:t>
            </a:r>
          </a:p>
          <a:p>
            <a:r>
              <a:rPr lang="ru-RU" dirty="0"/>
              <a:t>сценарии достижения заданных целевых условий</a:t>
            </a:r>
          </a:p>
        </p:txBody>
      </p:sp>
    </p:spTree>
    <p:extLst>
      <p:ext uri="{BB962C8B-B14F-4D97-AF65-F5344CB8AC3E}">
        <p14:creationId xmlns:p14="http://schemas.microsoft.com/office/powerpoint/2010/main" val="155912131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108</a:t>
            </a:fld>
            <a:endParaRPr lang="ru-RU"/>
          </a:p>
        </p:txBody>
      </p:sp>
      <p:sp>
        <p:nvSpPr>
          <p:cNvPr id="3" name="Прямоугольник 2"/>
          <p:cNvSpPr/>
          <p:nvPr/>
        </p:nvSpPr>
        <p:spPr>
          <a:xfrm>
            <a:off x="171624" y="1196752"/>
            <a:ext cx="8964488" cy="5355312"/>
          </a:xfrm>
          <a:prstGeom prst="rect">
            <a:avLst/>
          </a:prstGeom>
        </p:spPr>
        <p:txBody>
          <a:bodyPr wrap="square">
            <a:spAutoFit/>
          </a:bodyPr>
          <a:lstStyle/>
          <a:p>
            <a:r>
              <a:rPr lang="ru-RU" dirty="0"/>
              <a:t>Цифровая природа информации используемой в системах управления </a:t>
            </a:r>
            <a:r>
              <a:rPr lang="ru-RU" dirty="0" err="1"/>
              <a:t>киберфизическими</a:t>
            </a:r>
            <a:r>
              <a:rPr lang="ru-RU" dirty="0"/>
              <a:t> объектами предъявляет высокие требования к используемым вычислительным ресурсам, которые необходимы для представления с достаточной точностью различных параметров, как модели управления, так и характеристики окружающей среды, в том числе:</a:t>
            </a:r>
          </a:p>
          <a:p>
            <a:r>
              <a:rPr lang="ru-RU" dirty="0"/>
              <a:t>¨ физико-механических процессов, протекающих в объекте и системе управления;</a:t>
            </a:r>
          </a:p>
          <a:p>
            <a:r>
              <a:rPr lang="ru-RU" dirty="0"/>
              <a:t>¨ физических структур и отношений, характеризующих целостность объекта управления и непротиворечивость условий его функционирования;</a:t>
            </a:r>
          </a:p>
          <a:p>
            <a:r>
              <a:rPr lang="ru-RU" dirty="0"/>
              <a:t>¨ целевых функций системы управления;</a:t>
            </a:r>
          </a:p>
          <a:p>
            <a:r>
              <a:rPr lang="ru-RU" dirty="0"/>
              <a:t>¨ сценариев достижения заданных целевых условий.</a:t>
            </a:r>
          </a:p>
          <a:p>
            <a:r>
              <a:rPr lang="ru-RU" dirty="0"/>
              <a:t>Активный характер взаимодействия описанных выше процессов и их моделей позволяет осуществлять поиск информации и обработку данных с целью формирования стратегии управления, учитывающей особенности:</a:t>
            </a:r>
          </a:p>
          <a:p>
            <a:r>
              <a:rPr lang="ru-RU" dirty="0"/>
              <a:t>¨ структуры каналов связи и </a:t>
            </a:r>
            <a:r>
              <a:rPr lang="ru-RU" dirty="0" err="1"/>
              <a:t>телематических</a:t>
            </a:r>
            <a:r>
              <a:rPr lang="ru-RU" dirty="0"/>
              <a:t> сервисов, обеспечивающих получение информации, необходимой для сохранения целостности системы;</a:t>
            </a:r>
          </a:p>
          <a:p>
            <a:r>
              <a:rPr lang="ru-RU" dirty="0"/>
              <a:t>¨ оперативно доступных энергоинформационных ресурсов, гарантирующих достижение цели управления;</a:t>
            </a:r>
          </a:p>
          <a:p>
            <a:r>
              <a:rPr lang="ru-RU" dirty="0"/>
              <a:t>¨ рисков, связанных недостоверностью получаемых данных и сложностью координации действий объектов, входящих в целевую группировку.</a:t>
            </a:r>
          </a:p>
        </p:txBody>
      </p:sp>
    </p:spTree>
    <p:extLst>
      <p:ext uri="{BB962C8B-B14F-4D97-AF65-F5344CB8AC3E}">
        <p14:creationId xmlns:p14="http://schemas.microsoft.com/office/powerpoint/2010/main" val="9688978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109</a:t>
            </a:fld>
            <a:endParaRPr lang="ru-RU"/>
          </a:p>
        </p:txBody>
      </p:sp>
      <p:sp>
        <p:nvSpPr>
          <p:cNvPr id="3" name="Прямоугольник 2"/>
          <p:cNvSpPr/>
          <p:nvPr/>
        </p:nvSpPr>
        <p:spPr>
          <a:xfrm>
            <a:off x="0" y="1196752"/>
            <a:ext cx="8856984" cy="5355312"/>
          </a:xfrm>
          <a:prstGeom prst="rect">
            <a:avLst/>
          </a:prstGeom>
        </p:spPr>
        <p:txBody>
          <a:bodyPr wrap="square">
            <a:spAutoFit/>
          </a:bodyPr>
          <a:lstStyle/>
          <a:p>
            <a:r>
              <a:rPr lang="ru-RU" dirty="0"/>
              <a:t>Цифровая природа информации используемой в системах управления </a:t>
            </a:r>
            <a:r>
              <a:rPr lang="ru-RU" dirty="0" err="1"/>
              <a:t>киберфизическими</a:t>
            </a:r>
            <a:r>
              <a:rPr lang="ru-RU" dirty="0"/>
              <a:t> объектами предъявляет высокие требования к используемым вычислительным ресурсам, которые необходимы для представления с достаточной точностью различных параметров, как модели управления, так и характеристики окружающей среды, в том числе:</a:t>
            </a:r>
          </a:p>
          <a:p>
            <a:r>
              <a:rPr lang="ru-RU" dirty="0"/>
              <a:t>¨ физико-механических процессов, протекающих в объекте и системе управления;</a:t>
            </a:r>
          </a:p>
          <a:p>
            <a:r>
              <a:rPr lang="ru-RU" dirty="0"/>
              <a:t>¨ физических структур и отношений, характеризующих целостность объекта управления и непротиворечивость условий его функционирования;</a:t>
            </a:r>
          </a:p>
          <a:p>
            <a:r>
              <a:rPr lang="ru-RU" dirty="0"/>
              <a:t>¨ целевых функций системы управления;</a:t>
            </a:r>
          </a:p>
          <a:p>
            <a:r>
              <a:rPr lang="ru-RU" dirty="0"/>
              <a:t>¨ сценариев достижения заданных целевых условий.</a:t>
            </a:r>
          </a:p>
          <a:p>
            <a:r>
              <a:rPr lang="ru-RU" dirty="0"/>
              <a:t>Активный характер взаимодействия описанных выше процессов и их моделей позволяет осуществлять поиск информации и обработку данных с целью формирования стратегии управления, учитывающей особенности:</a:t>
            </a:r>
          </a:p>
          <a:p>
            <a:r>
              <a:rPr lang="ru-RU" dirty="0"/>
              <a:t>¨ структуры каналов связи и </a:t>
            </a:r>
            <a:r>
              <a:rPr lang="ru-RU" dirty="0" err="1"/>
              <a:t>телематических</a:t>
            </a:r>
            <a:r>
              <a:rPr lang="ru-RU" dirty="0"/>
              <a:t> сервисов, обеспечивающих получение информации, необходимой для сохранения целостности системы;</a:t>
            </a:r>
          </a:p>
          <a:p>
            <a:r>
              <a:rPr lang="ru-RU" dirty="0"/>
              <a:t>¨ оперативно доступных энергоинформационных ресурсов, гарантирующих достижение цели управления;</a:t>
            </a:r>
          </a:p>
          <a:p>
            <a:r>
              <a:rPr lang="ru-RU" dirty="0"/>
              <a:t>¨ рисков, связанных недостоверностью получаемых данных и сложностью координации действий объектов, входящих в целевую группировку.</a:t>
            </a:r>
          </a:p>
        </p:txBody>
      </p:sp>
    </p:spTree>
    <p:extLst>
      <p:ext uri="{BB962C8B-B14F-4D97-AF65-F5344CB8AC3E}">
        <p14:creationId xmlns:p14="http://schemas.microsoft.com/office/powerpoint/2010/main" val="31609167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110</a:t>
            </a:fld>
            <a:endParaRPr lang="ru-RU"/>
          </a:p>
        </p:txBody>
      </p:sp>
      <p:sp>
        <p:nvSpPr>
          <p:cNvPr id="3" name="Прямоугольник 2"/>
          <p:cNvSpPr/>
          <p:nvPr/>
        </p:nvSpPr>
        <p:spPr>
          <a:xfrm>
            <a:off x="142363" y="2132856"/>
            <a:ext cx="8712968" cy="3139321"/>
          </a:xfrm>
          <a:prstGeom prst="rect">
            <a:avLst/>
          </a:prstGeom>
        </p:spPr>
        <p:txBody>
          <a:bodyPr wrap="square">
            <a:spAutoFit/>
          </a:bodyPr>
          <a:lstStyle/>
          <a:p>
            <a:r>
              <a:rPr lang="ru-RU" dirty="0"/>
              <a:t>Каждый субъект в такой сети пересылает доступную ему информацию в единый центр, аккумулирующий все данные и отвечающий за принятие стратегических решений. В условиях неопределенности окружающей среды, объект, помимо реализации «стратегических» указаний, получаемых от центра управления, руководствуется собственными данными о состоянии объектов в локальной области окружающего его пространства. Каждый робот такой группировки состоит из аппаратно-программной части и «виртуального» </a:t>
            </a:r>
            <a:r>
              <a:rPr lang="ru-RU" dirty="0" err="1"/>
              <a:t>аватара</a:t>
            </a:r>
            <a:r>
              <a:rPr lang="ru-RU" dirty="0"/>
              <a:t>, представленного совокупностью вычислительных процессов, которые реализуются в его персональной виртуальной вычислительной машине как части облачной вычислительной среды, которая взаимодействует с бортовой платформой управления с помощью беспроводной высокоскоростной сети связи</a:t>
            </a:r>
          </a:p>
        </p:txBody>
      </p:sp>
    </p:spTree>
    <p:extLst>
      <p:ext uri="{BB962C8B-B14F-4D97-AF65-F5344CB8AC3E}">
        <p14:creationId xmlns:p14="http://schemas.microsoft.com/office/powerpoint/2010/main" val="298016654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111</a:t>
            </a:fld>
            <a:endParaRPr lang="ru-RU"/>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550863"/>
            <a:ext cx="9058275" cy="576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679490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112</a:t>
            </a:fld>
            <a:endParaRPr lang="ru-RU"/>
          </a:p>
        </p:txBody>
      </p:sp>
      <p:sp>
        <p:nvSpPr>
          <p:cNvPr id="3" name="Прямоугольник 2"/>
          <p:cNvSpPr/>
          <p:nvPr/>
        </p:nvSpPr>
        <p:spPr>
          <a:xfrm>
            <a:off x="107504" y="2420888"/>
            <a:ext cx="8892480" cy="3416320"/>
          </a:xfrm>
          <a:prstGeom prst="rect">
            <a:avLst/>
          </a:prstGeom>
        </p:spPr>
        <p:txBody>
          <a:bodyPr wrap="square">
            <a:spAutoFit/>
          </a:bodyPr>
          <a:lstStyle/>
          <a:p>
            <a:r>
              <a:rPr lang="ru-RU" dirty="0"/>
              <a:t>Такая модель функционирования </a:t>
            </a:r>
            <a:r>
              <a:rPr lang="ru-RU" dirty="0" err="1"/>
              <a:t>киберфизических</a:t>
            </a:r>
            <a:r>
              <a:rPr lang="ru-RU" dirty="0"/>
              <a:t> объектов, в которой бортовые вычислительные ресурсы дополнены сервисами, предоставляемыми средой облачных вычислений, позволяет решить различные задачи управления и обеспечить ряд важных преимуществ, включая:</a:t>
            </a:r>
          </a:p>
          <a:p>
            <a:r>
              <a:rPr lang="ru-RU" dirty="0"/>
              <a:t>1) расширенный класс алгоритмов управления и планирования операций;</a:t>
            </a:r>
          </a:p>
          <a:p>
            <a:r>
              <a:rPr lang="ru-RU" dirty="0"/>
              <a:t>2) возможность хранения и структурирования данных большого объема;</a:t>
            </a:r>
          </a:p>
          <a:p>
            <a:r>
              <a:rPr lang="ru-RU" dirty="0"/>
              <a:t>3) использование гетерогенных сред программирования (например, </a:t>
            </a:r>
            <a:r>
              <a:rPr lang="ru-RU" dirty="0" err="1"/>
              <a:t>Scala</a:t>
            </a:r>
            <a:r>
              <a:rPr lang="ru-RU" dirty="0"/>
              <a:t> или </a:t>
            </a:r>
            <a:r>
              <a:rPr lang="ru-RU" dirty="0" err="1"/>
              <a:t>Java</a:t>
            </a:r>
            <a:r>
              <a:rPr lang="ru-RU" dirty="0"/>
              <a:t>);</a:t>
            </a:r>
          </a:p>
          <a:p>
            <a:r>
              <a:rPr lang="ru-RU" dirty="0"/>
              <a:t>4) реализация централизованной стратегия формирования программного кода;</a:t>
            </a:r>
          </a:p>
          <a:p>
            <a:r>
              <a:rPr lang="ru-RU" dirty="0"/>
              <a:t>5) оперативное изменение алгоритмической платформы (перезагрузка </a:t>
            </a:r>
            <a:r>
              <a:rPr lang="ru-RU" dirty="0" err="1"/>
              <a:t>аватара</a:t>
            </a:r>
            <a:r>
              <a:rPr lang="ru-RU" dirty="0"/>
              <a:t> в режиме реального времени);</a:t>
            </a:r>
          </a:p>
          <a:p>
            <a:r>
              <a:rPr lang="ru-RU" dirty="0"/>
              <a:t>6) взаимодействие между </a:t>
            </a:r>
            <a:r>
              <a:rPr lang="ru-RU" dirty="0" err="1"/>
              <a:t>аватарами</a:t>
            </a:r>
            <a:r>
              <a:rPr lang="ru-RU" dirty="0"/>
              <a:t> через высокоскоростную сеть передачи данных;</a:t>
            </a:r>
          </a:p>
          <a:p>
            <a:r>
              <a:rPr lang="ru-RU" dirty="0"/>
              <a:t>7) общее пространство данных, ситуационная осведомленность всех агентов системы.</a:t>
            </a:r>
          </a:p>
        </p:txBody>
      </p:sp>
    </p:spTree>
    <p:extLst>
      <p:ext uri="{BB962C8B-B14F-4D97-AF65-F5344CB8AC3E}">
        <p14:creationId xmlns:p14="http://schemas.microsoft.com/office/powerpoint/2010/main" val="36799608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113</a:t>
            </a:fld>
            <a:endParaRPr lang="ru-RU"/>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185738"/>
            <a:ext cx="8705850" cy="648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525200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114</a:t>
            </a:fld>
            <a:endParaRPr lang="ru-RU"/>
          </a:p>
        </p:txBody>
      </p:sp>
      <p:sp>
        <p:nvSpPr>
          <p:cNvPr id="3" name="Прямоугольник 2"/>
          <p:cNvSpPr/>
          <p:nvPr/>
        </p:nvSpPr>
        <p:spPr>
          <a:xfrm>
            <a:off x="85588" y="1196752"/>
            <a:ext cx="9036496" cy="5078313"/>
          </a:xfrm>
          <a:prstGeom prst="rect">
            <a:avLst/>
          </a:prstGeom>
        </p:spPr>
        <p:txBody>
          <a:bodyPr wrap="square">
            <a:spAutoFit/>
          </a:bodyPr>
          <a:lstStyle/>
          <a:p>
            <a:r>
              <a:rPr lang="ru-RU" b="1" dirty="0"/>
              <a:t>Облачная платформа управления </a:t>
            </a:r>
            <a:r>
              <a:rPr lang="ru-RU" b="1" dirty="0" err="1"/>
              <a:t>киберфизическими</a:t>
            </a:r>
            <a:r>
              <a:rPr lang="ru-RU" b="1" dirty="0"/>
              <a:t> объектами. </a:t>
            </a:r>
            <a:r>
              <a:rPr lang="ru-RU" dirty="0"/>
              <a:t>Важной задачей является создание вычислительной среды, в которой размещены интеллектуально-вычислительные компоненты (</a:t>
            </a:r>
            <a:r>
              <a:rPr lang="ru-RU" dirty="0" err="1"/>
              <a:t>аватары</a:t>
            </a:r>
            <a:r>
              <a:rPr lang="ru-RU" dirty="0"/>
              <a:t>) </a:t>
            </a:r>
            <a:r>
              <a:rPr lang="ru-RU" dirty="0" err="1"/>
              <a:t>киберфизических</a:t>
            </a:r>
            <a:r>
              <a:rPr lang="ru-RU" dirty="0"/>
              <a:t> систем. В силу ограниченности линий связи и невозможности размещения мощных вычислителей непосредственно на борту роботов, является целесообразным разработка специализированных центров обработки данных с облачной архитектурой. Для создания прототипа такой вычислительной платформы для обработки данных </a:t>
            </a:r>
            <a:r>
              <a:rPr lang="ru-RU" dirty="0" err="1"/>
              <a:t>мультиагентных</a:t>
            </a:r>
            <a:r>
              <a:rPr lang="ru-RU" dirty="0"/>
              <a:t> систем была использована облачная система «Пилигрим» типа инфраструктура как сервис, основанная на </a:t>
            </a:r>
            <a:r>
              <a:rPr lang="ru-RU" dirty="0" err="1"/>
              <a:t>OpenStack</a:t>
            </a:r>
            <a:r>
              <a:rPr lang="ru-RU" dirty="0"/>
              <a:t> [10]. </a:t>
            </a:r>
          </a:p>
          <a:p>
            <a:r>
              <a:rPr lang="ru-RU" dirty="0"/>
              <a:t>Система «Пилигрим» предоставляет масштабирование вычислительных ресурсов (виртуальных машин), обеспечивает их гетерогенность и позволяет подключить суперкомпьютерные ресурсы к облаку, образовав единое вычислительное пространство. Однако возможностей платформы «Пилигрим» недостаточно для решения задач управления группировками роботов, необходима разработка сервисов для внутреннего обмена информацией, представления вычислительных компонент КФ объектов, и сопряжения с удаленными объектами управления. Поэтому предложена концепция облачной среды, основанной на </a:t>
            </a:r>
            <a:r>
              <a:rPr lang="ru-RU" dirty="0" err="1"/>
              <a:t>акторном</a:t>
            </a:r>
            <a:r>
              <a:rPr lang="ru-RU" dirty="0"/>
              <a:t> взаимодействии вычислительных компонент и организации общей среды обмена сообщениями.</a:t>
            </a:r>
          </a:p>
        </p:txBody>
      </p:sp>
    </p:spTree>
    <p:extLst>
      <p:ext uri="{BB962C8B-B14F-4D97-AF65-F5344CB8AC3E}">
        <p14:creationId xmlns:p14="http://schemas.microsoft.com/office/powerpoint/2010/main" val="29050353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115</a:t>
            </a:fld>
            <a:endParaRPr lang="ru-RU"/>
          </a:p>
        </p:txBody>
      </p:sp>
      <p:sp>
        <p:nvSpPr>
          <p:cNvPr id="3" name="Прямоугольник 2"/>
          <p:cNvSpPr/>
          <p:nvPr/>
        </p:nvSpPr>
        <p:spPr>
          <a:xfrm>
            <a:off x="81895" y="764704"/>
            <a:ext cx="8784976" cy="5078313"/>
          </a:xfrm>
          <a:prstGeom prst="rect">
            <a:avLst/>
          </a:prstGeom>
        </p:spPr>
        <p:txBody>
          <a:bodyPr wrap="square">
            <a:spAutoFit/>
          </a:bodyPr>
          <a:lstStyle/>
          <a:p>
            <a:r>
              <a:rPr lang="ru-RU" dirty="0" err="1"/>
              <a:t>Акторная</a:t>
            </a:r>
            <a:r>
              <a:rPr lang="ru-RU" dirty="0"/>
              <a:t> модель организации параллельных вычислений [11, 12] получила широкое распространение с развитием функционального языка программирования </a:t>
            </a:r>
            <a:r>
              <a:rPr lang="ru-RU" dirty="0" err="1"/>
              <a:t>Erlang</a:t>
            </a:r>
            <a:r>
              <a:rPr lang="ru-RU" dirty="0"/>
              <a:t>, а впоследствии </a:t>
            </a:r>
            <a:r>
              <a:rPr lang="ru-RU" dirty="0" err="1"/>
              <a:t>Scala</a:t>
            </a:r>
            <a:r>
              <a:rPr lang="ru-RU" dirty="0"/>
              <a:t> и </a:t>
            </a:r>
            <a:r>
              <a:rPr lang="ru-RU" dirty="0" err="1"/>
              <a:t>Java</a:t>
            </a:r>
            <a:r>
              <a:rPr lang="ru-RU" dirty="0"/>
              <a:t>. Данная модель была сформирована как основа для практических реализаций параллельных систем [13, 14]. В этой модели </a:t>
            </a:r>
            <a:r>
              <a:rPr lang="ru-RU" dirty="0" err="1"/>
              <a:t>актор</a:t>
            </a:r>
            <a:endParaRPr lang="ru-RU" dirty="0"/>
          </a:p>
          <a:p>
            <a:r>
              <a:rPr lang="ru-RU" dirty="0"/>
              <a:t>является вычислительной сущностью [15], которая в ответ на принятое сообщение может выполнить следующие действия:</a:t>
            </a:r>
          </a:p>
          <a:p>
            <a:r>
              <a:rPr lang="ru-RU" dirty="0"/>
              <a:t>¨ послать определенное количество сообщений другим </a:t>
            </a:r>
            <a:r>
              <a:rPr lang="ru-RU" dirty="0" err="1"/>
              <a:t>акторам</a:t>
            </a:r>
            <a:r>
              <a:rPr lang="ru-RU" dirty="0"/>
              <a:t>;</a:t>
            </a:r>
          </a:p>
          <a:p>
            <a:r>
              <a:rPr lang="ru-RU" dirty="0"/>
              <a:t>¨ создать определенное количество </a:t>
            </a:r>
            <a:r>
              <a:rPr lang="ru-RU" dirty="0" err="1"/>
              <a:t>акторов</a:t>
            </a:r>
            <a:r>
              <a:rPr lang="ru-RU" dirty="0"/>
              <a:t>;</a:t>
            </a:r>
          </a:p>
          <a:p>
            <a:r>
              <a:rPr lang="ru-RU" dirty="0"/>
              <a:t>¨ выбрать модель поведения, которая будет использоваться при приеме последующих сообщений.</a:t>
            </a:r>
          </a:p>
          <a:p>
            <a:r>
              <a:rPr lang="ru-RU" dirty="0"/>
              <a:t>Данные действия могут выполняться в любой последовательности и/или параллельно. Основополагающим достижением модели </a:t>
            </a:r>
            <a:r>
              <a:rPr lang="ru-RU" dirty="0" err="1"/>
              <a:t>акторов</a:t>
            </a:r>
            <a:r>
              <a:rPr lang="ru-RU" dirty="0"/>
              <a:t> является разделение отправителя и переданных сообщений, обеспечивающая асинхронную связь и управление структурами как прототип передачи сообщений. Получатели сообщений определяются по так называемому «почтовому адресу». Таким образом, </a:t>
            </a:r>
            <a:r>
              <a:rPr lang="ru-RU" dirty="0" err="1"/>
              <a:t>актор</a:t>
            </a:r>
            <a:r>
              <a:rPr lang="ru-RU" dirty="0"/>
              <a:t> может взаимодействовать только с теми </a:t>
            </a:r>
            <a:r>
              <a:rPr lang="ru-RU" dirty="0" err="1"/>
              <a:t>акторами</a:t>
            </a:r>
            <a:r>
              <a:rPr lang="ru-RU" dirty="0"/>
              <a:t>, адреса которых ему известны.</a:t>
            </a:r>
          </a:p>
          <a:p>
            <a:r>
              <a:rPr lang="ru-RU" dirty="0"/>
              <a:t>Узнать адрес </a:t>
            </a:r>
            <a:r>
              <a:rPr lang="ru-RU" dirty="0" err="1"/>
              <a:t>актор</a:t>
            </a:r>
            <a:r>
              <a:rPr lang="ru-RU" dirty="0"/>
              <a:t> может двумя способами: извлечь его из полученного сообщения или знать заранее в том случае, если </a:t>
            </a:r>
            <a:r>
              <a:rPr lang="ru-RU" dirty="0" err="1"/>
              <a:t>актор</a:t>
            </a:r>
            <a:r>
              <a:rPr lang="ru-RU" dirty="0"/>
              <a:t> создан им самим</a:t>
            </a:r>
          </a:p>
        </p:txBody>
      </p:sp>
    </p:spTree>
    <p:extLst>
      <p:ext uri="{BB962C8B-B14F-4D97-AF65-F5344CB8AC3E}">
        <p14:creationId xmlns:p14="http://schemas.microsoft.com/office/powerpoint/2010/main" val="39013560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116</a:t>
            </a:fld>
            <a:endParaRPr lang="ru-RU"/>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8" y="0"/>
            <a:ext cx="8886825" cy="747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45639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117</a:t>
            </a:fld>
            <a:endParaRPr lang="ru-RU"/>
          </a:p>
        </p:txBody>
      </p:sp>
      <p:sp>
        <p:nvSpPr>
          <p:cNvPr id="3" name="Прямоугольник 2"/>
          <p:cNvSpPr/>
          <p:nvPr/>
        </p:nvSpPr>
        <p:spPr>
          <a:xfrm>
            <a:off x="30584" y="1124744"/>
            <a:ext cx="8784976" cy="5355312"/>
          </a:xfrm>
          <a:prstGeom prst="rect">
            <a:avLst/>
          </a:prstGeom>
        </p:spPr>
        <p:txBody>
          <a:bodyPr wrap="square">
            <a:spAutoFit/>
          </a:bodyPr>
          <a:lstStyle/>
          <a:p>
            <a:r>
              <a:rPr lang="ru-RU" dirty="0"/>
              <a:t>В качестве системы локального позиционирования используется обзорная видеокамера, с помощью которой определятся информация о положении движущихся объектов на карте. Для получения информации о роботах на карте необходимо определить особую систему обозначений, которая позволит отличить одного робота от другого, даже, если они имеют одинаковую конструкцию. Для этих целей можно использовать подход из систем дополненной реальности, в которых используются «маркеры» объектов.</a:t>
            </a:r>
          </a:p>
          <a:p>
            <a:r>
              <a:rPr lang="ru-RU" dirty="0"/>
              <a:t>Для расчета маршрутов перемещения каждого из членов группы использовались алгоритмы, применяемые на дискретных областях. Все обозримое с помощью камеры пространство разбивалось на сетку и при помощи алгоритмов на графах строились кратчайшие пути. </a:t>
            </a:r>
          </a:p>
          <a:p>
            <a:r>
              <a:rPr lang="ru-RU" dirty="0"/>
              <a:t>При разработке прототипа облачной среды обеспечения функционирования </a:t>
            </a:r>
            <a:r>
              <a:rPr lang="ru-RU" dirty="0" err="1"/>
              <a:t>киберфизическими</a:t>
            </a:r>
            <a:r>
              <a:rPr lang="ru-RU" dirty="0"/>
              <a:t> объектами были применены следующие технологии:</a:t>
            </a:r>
          </a:p>
          <a:p>
            <a:r>
              <a:rPr lang="ru-RU" dirty="0"/>
              <a:t>1. Платформа «Пилигрим» (на базе </a:t>
            </a:r>
            <a:r>
              <a:rPr lang="ru-RU" dirty="0" err="1"/>
              <a:t>OpenStack</a:t>
            </a:r>
            <a:r>
              <a:rPr lang="ru-RU" dirty="0"/>
              <a:t> </a:t>
            </a:r>
            <a:r>
              <a:rPr lang="ru-RU" dirty="0" err="1"/>
              <a:t>IceHouse</a:t>
            </a:r>
            <a:r>
              <a:rPr lang="ru-RU" dirty="0"/>
              <a:t>).</a:t>
            </a:r>
          </a:p>
          <a:p>
            <a:r>
              <a:rPr lang="ru-RU" dirty="0"/>
              <a:t>2. Языки программирования </a:t>
            </a:r>
            <a:r>
              <a:rPr lang="ru-RU" dirty="0" err="1"/>
              <a:t>Scala</a:t>
            </a:r>
            <a:r>
              <a:rPr lang="ru-RU" dirty="0"/>
              <a:t> и </a:t>
            </a:r>
            <a:r>
              <a:rPr lang="ru-RU" dirty="0" err="1"/>
              <a:t>Java</a:t>
            </a:r>
            <a:r>
              <a:rPr lang="ru-RU" dirty="0"/>
              <a:t>.</a:t>
            </a:r>
          </a:p>
          <a:p>
            <a:r>
              <a:rPr lang="ru-RU" dirty="0"/>
              <a:t>3. </a:t>
            </a:r>
            <a:r>
              <a:rPr lang="ru-RU" dirty="0" err="1"/>
              <a:t>Акторная</a:t>
            </a:r>
            <a:r>
              <a:rPr lang="ru-RU" dirty="0"/>
              <a:t> платформа </a:t>
            </a:r>
            <a:r>
              <a:rPr lang="ru-RU" dirty="0" err="1"/>
              <a:t>Akka</a:t>
            </a:r>
            <a:r>
              <a:rPr lang="ru-RU" dirty="0"/>
              <a:t> (</a:t>
            </a:r>
            <a:r>
              <a:rPr lang="ru-RU" dirty="0" err="1"/>
              <a:t>akka-cluster</a:t>
            </a:r>
            <a:r>
              <a:rPr lang="ru-RU" dirty="0"/>
              <a:t> для масштабирования в облаке).</a:t>
            </a:r>
          </a:p>
          <a:p>
            <a:r>
              <a:rPr lang="ru-RU" dirty="0"/>
              <a:t>4. </a:t>
            </a:r>
            <a:r>
              <a:rPr lang="ru-RU" dirty="0" err="1"/>
              <a:t>ZeroMQ</a:t>
            </a:r>
            <a:r>
              <a:rPr lang="ru-RU" dirty="0"/>
              <a:t> для внешних коммуникаций.</a:t>
            </a:r>
          </a:p>
          <a:p>
            <a:r>
              <a:rPr lang="ru-RU" dirty="0"/>
              <a:t>5. </a:t>
            </a:r>
            <a:r>
              <a:rPr lang="ru-RU" dirty="0" err="1"/>
              <a:t>Spark</a:t>
            </a:r>
            <a:r>
              <a:rPr lang="ru-RU" dirty="0"/>
              <a:t> для обработки «больших данных».</a:t>
            </a:r>
          </a:p>
          <a:p>
            <a:r>
              <a:rPr lang="ru-RU" dirty="0"/>
              <a:t>6. HDFS/CEPH для хранения данных.</a:t>
            </a:r>
          </a:p>
        </p:txBody>
      </p:sp>
    </p:spTree>
    <p:extLst>
      <p:ext uri="{BB962C8B-B14F-4D97-AF65-F5344CB8AC3E}">
        <p14:creationId xmlns:p14="http://schemas.microsoft.com/office/powerpoint/2010/main" val="345623450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118</a:t>
            </a:fld>
            <a:endParaRPr lang="ru-RU"/>
          </a:p>
        </p:txBody>
      </p:sp>
      <p:sp>
        <p:nvSpPr>
          <p:cNvPr id="3" name="Прямоугольник 2"/>
          <p:cNvSpPr/>
          <p:nvPr/>
        </p:nvSpPr>
        <p:spPr>
          <a:xfrm>
            <a:off x="175899" y="2204864"/>
            <a:ext cx="8784976" cy="3139321"/>
          </a:xfrm>
          <a:prstGeom prst="rect">
            <a:avLst/>
          </a:prstGeom>
        </p:spPr>
        <p:txBody>
          <a:bodyPr wrap="square">
            <a:spAutoFit/>
          </a:bodyPr>
          <a:lstStyle/>
          <a:p>
            <a:r>
              <a:rPr lang="ru-RU" dirty="0" smtClean="0"/>
              <a:t>КФ подход </a:t>
            </a:r>
            <a:r>
              <a:rPr lang="ru-RU" dirty="0"/>
              <a:t>позволяет обеспечить робота практически </a:t>
            </a:r>
            <a:r>
              <a:rPr lang="ru-RU" dirty="0" err="1"/>
              <a:t>неограни</a:t>
            </a:r>
            <a:r>
              <a:rPr lang="ru-RU" dirty="0"/>
              <a:t>-</a:t>
            </a:r>
          </a:p>
          <a:p>
            <a:r>
              <a:rPr lang="ru-RU" dirty="0" err="1"/>
              <a:t>ченным</a:t>
            </a:r>
            <a:r>
              <a:rPr lang="ru-RU" dirty="0"/>
              <a:t> набором вычислительных ресурсов, предоставляемого средой облачных</a:t>
            </a:r>
          </a:p>
          <a:p>
            <a:r>
              <a:rPr lang="ru-RU" dirty="0"/>
              <a:t>вычислений и внешними вычислительными сервисами, доступными через сеть,</a:t>
            </a:r>
          </a:p>
          <a:p>
            <a:r>
              <a:rPr lang="ru-RU" dirty="0"/>
              <a:t>что повышает интеллектуальность используемых алгоритмов, позволяет учесть</a:t>
            </a:r>
          </a:p>
          <a:p>
            <a:r>
              <a:rPr lang="ru-RU" dirty="0"/>
              <a:t>характер ограничений и повысить качественные характеристики (точность, </a:t>
            </a:r>
            <a:r>
              <a:rPr lang="ru-RU" dirty="0" err="1"/>
              <a:t>ско</a:t>
            </a:r>
            <a:r>
              <a:rPr lang="ru-RU" dirty="0"/>
              <a:t>-</a:t>
            </a:r>
          </a:p>
          <a:p>
            <a:r>
              <a:rPr lang="ru-RU" dirty="0" err="1"/>
              <a:t>рость</a:t>
            </a:r>
            <a:r>
              <a:rPr lang="ru-RU" dirty="0"/>
              <a:t>, сложность) локомоций. Предложенная модель доступа к вычислительным</a:t>
            </a:r>
          </a:p>
          <a:p>
            <a:r>
              <a:rPr lang="ru-RU" dirty="0"/>
              <a:t>ресурсам «облака» должна включать возможность виртуализации характеристик</a:t>
            </a:r>
          </a:p>
          <a:p>
            <a:r>
              <a:rPr lang="ru-RU" dirty="0"/>
              <a:t>среды передачи данных с целью учета их как параметров в алгоритмах </a:t>
            </a:r>
            <a:r>
              <a:rPr lang="ru-RU" dirty="0" err="1"/>
              <a:t>вычисле</a:t>
            </a:r>
            <a:r>
              <a:rPr lang="ru-RU" dirty="0"/>
              <a:t>-</a:t>
            </a:r>
          </a:p>
          <a:p>
            <a:r>
              <a:rPr lang="ru-RU" dirty="0" err="1"/>
              <a:t>ний</a:t>
            </a:r>
            <a:r>
              <a:rPr lang="ru-RU" dirty="0"/>
              <a:t>, которые используются для реализации системы управления роботом, а также</a:t>
            </a:r>
          </a:p>
          <a:p>
            <a:r>
              <a:rPr lang="ru-RU" dirty="0"/>
              <a:t>виртуализацию параметров движения и ограничений, представляемых, например,</a:t>
            </a:r>
          </a:p>
          <a:p>
            <a:r>
              <a:rPr lang="ru-RU" dirty="0"/>
              <a:t>в виде потенциальных силовых полей.</a:t>
            </a:r>
          </a:p>
        </p:txBody>
      </p:sp>
    </p:spTree>
    <p:extLst>
      <p:ext uri="{BB962C8B-B14F-4D97-AF65-F5344CB8AC3E}">
        <p14:creationId xmlns:p14="http://schemas.microsoft.com/office/powerpoint/2010/main" val="6517599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solidFill>
                  <a:srgbClr val="000000"/>
                </a:solidFill>
              </a:rPr>
              <a:pPr/>
              <a:t>119</a:t>
            </a:fld>
            <a:endParaRPr lang="ru-RU">
              <a:solidFill>
                <a:srgbClr val="000000"/>
              </a:solidFill>
            </a:endParaRPr>
          </a:p>
        </p:txBody>
      </p:sp>
      <p:sp>
        <p:nvSpPr>
          <p:cNvPr id="3" name="Прямоугольник 2"/>
          <p:cNvSpPr/>
          <p:nvPr/>
        </p:nvSpPr>
        <p:spPr>
          <a:xfrm>
            <a:off x="347807" y="1124744"/>
            <a:ext cx="8784976" cy="4247317"/>
          </a:xfrm>
          <a:prstGeom prst="rect">
            <a:avLst/>
          </a:prstGeom>
        </p:spPr>
        <p:txBody>
          <a:bodyPr wrap="square">
            <a:spAutoFit/>
          </a:bodyPr>
          <a:lstStyle/>
          <a:p>
            <a:r>
              <a:rPr lang="ru-RU" b="1" dirty="0"/>
              <a:t>Межмашинное взаимодействие</a:t>
            </a:r>
            <a:r>
              <a:rPr lang="ru-RU" dirty="0"/>
              <a:t> (</a:t>
            </a:r>
            <a:r>
              <a:rPr lang="ru-RU" i="1" dirty="0"/>
              <a:t>машинно-машинное взаимодействие</a:t>
            </a:r>
            <a:r>
              <a:rPr lang="ru-RU" dirty="0"/>
              <a:t>, </a:t>
            </a:r>
            <a:r>
              <a:rPr lang="ru-RU" dirty="0">
                <a:hlinkClick r:id="rId2" tooltip="Английский язык"/>
              </a:rPr>
              <a:t>англ.</a:t>
            </a:r>
            <a:r>
              <a:rPr lang="ru-RU" dirty="0"/>
              <a:t> </a:t>
            </a:r>
            <a:r>
              <a:rPr lang="ru-RU" i="1" dirty="0" err="1"/>
              <a:t>Machine-to-Machine</a:t>
            </a:r>
            <a:r>
              <a:rPr lang="ru-RU" dirty="0"/>
              <a:t>, </a:t>
            </a:r>
            <a:r>
              <a:rPr lang="ru-RU" i="1" dirty="0"/>
              <a:t>M2M</a:t>
            </a:r>
            <a:r>
              <a:rPr lang="ru-RU" dirty="0"/>
              <a:t>) — общее название технологий, которые позволяют машинам обмениваться информацией друг с другом, или же передавать её в одностороннем порядке. Это могут быть проводные и беспроводные системы мониторинга датчиков или каких-либо параметров устройств (</a:t>
            </a:r>
            <a:r>
              <a:rPr lang="ru-RU" dirty="0">
                <a:hlinkClick r:id="rId3" tooltip="Температура"/>
              </a:rPr>
              <a:t>температура</a:t>
            </a:r>
            <a:r>
              <a:rPr lang="ru-RU" dirty="0"/>
              <a:t>, уровень запасов, местоположение и т. д.). К примеру, банкоматы или платёжные терминалы могут автоматически передавать информацию по </a:t>
            </a:r>
            <a:r>
              <a:rPr lang="ru-RU" dirty="0">
                <a:hlinkClick r:id="rId4" tooltip="GSM"/>
              </a:rPr>
              <a:t>GSM</a:t>
            </a:r>
            <a:r>
              <a:rPr lang="ru-RU" dirty="0"/>
              <a:t>-сетям, а также если у них закончилась чековая бумага или наличность, или же наоборот, что наличности слишком много и требуется приезд инкассаторов. M2M также активно используется в системах безопасности и охраны, </a:t>
            </a:r>
            <a:r>
              <a:rPr lang="ru-RU" dirty="0" err="1"/>
              <a:t>вендинге</a:t>
            </a:r>
            <a:r>
              <a:rPr lang="ru-RU" dirty="0"/>
              <a:t>, системах здравоохранения, промышленных телеметрических системах (производство, энергетика, ЖКХ и др.) и системах позиционирования подвижных объектов на основе систем </a:t>
            </a:r>
            <a:r>
              <a:rPr lang="ru-RU" dirty="0" smtClean="0">
                <a:hlinkClick r:id="rId5" tooltip="ГЛОНАСС"/>
              </a:rPr>
              <a:t>ГЛОНАСС</a:t>
            </a:r>
            <a:r>
              <a:rPr lang="ru-RU" dirty="0" smtClean="0"/>
              <a:t>/</a:t>
            </a:r>
            <a:r>
              <a:rPr lang="ru-RU" dirty="0" smtClean="0">
                <a:hlinkClick r:id="rId6" tooltip="GPS"/>
              </a:rPr>
              <a:t>GPS</a:t>
            </a:r>
            <a:r>
              <a:rPr lang="ru-RU" dirty="0" smtClean="0"/>
              <a:t>. </a:t>
            </a:r>
            <a:r>
              <a:rPr lang="ru-RU" dirty="0"/>
              <a:t>Одним из подклассов M2M является межмашинное взаимодействие с использованием мобильных решений, для него также может использоваться аббревиатура </a:t>
            </a:r>
            <a:r>
              <a:rPr lang="ru-RU" i="1" dirty="0"/>
              <a:t>M2M</a:t>
            </a:r>
            <a:r>
              <a:rPr lang="ru-RU" dirty="0"/>
              <a:t> (</a:t>
            </a:r>
            <a:r>
              <a:rPr lang="ru-RU" dirty="0">
                <a:hlinkClick r:id="rId2" tooltip="Английский язык"/>
              </a:rPr>
              <a:t>англ.</a:t>
            </a:r>
            <a:r>
              <a:rPr lang="ru-RU" dirty="0"/>
              <a:t> </a:t>
            </a:r>
            <a:r>
              <a:rPr lang="ru-RU" i="1" dirty="0" err="1"/>
              <a:t>Mobile-to-Mobile</a:t>
            </a:r>
            <a:r>
              <a:rPr lang="ru-RU" dirty="0"/>
              <a:t>).</a:t>
            </a:r>
          </a:p>
        </p:txBody>
      </p:sp>
    </p:spTree>
    <p:extLst>
      <p:ext uri="{BB962C8B-B14F-4D97-AF65-F5344CB8AC3E}">
        <p14:creationId xmlns:p14="http://schemas.microsoft.com/office/powerpoint/2010/main" val="139371469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solidFill>
                  <a:srgbClr val="000000"/>
                </a:solidFill>
              </a:rPr>
              <a:pPr/>
              <a:t>120</a:t>
            </a:fld>
            <a:endParaRPr lang="ru-RU">
              <a:solidFill>
                <a:srgbClr val="000000"/>
              </a:solidFill>
            </a:endParaRPr>
          </a:p>
        </p:txBody>
      </p:sp>
      <p:pic>
        <p:nvPicPr>
          <p:cNvPr id="12290" name="Picture 2" descr="https://iotbusinessnews.com/WordPress/wp-content/uploads/2011/09/m2m-flow-diagr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620688"/>
            <a:ext cx="7620000" cy="595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42012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solidFill>
                  <a:srgbClr val="000000"/>
                </a:solidFill>
              </a:rPr>
              <a:pPr/>
              <a:t>121</a:t>
            </a:fld>
            <a:endParaRPr lang="ru-RU">
              <a:solidFill>
                <a:srgbClr val="000000"/>
              </a:solidFill>
            </a:endParaRPr>
          </a:p>
        </p:txBody>
      </p:sp>
      <p:sp>
        <p:nvSpPr>
          <p:cNvPr id="3" name="Прямоугольник 2"/>
          <p:cNvSpPr/>
          <p:nvPr/>
        </p:nvSpPr>
        <p:spPr>
          <a:xfrm>
            <a:off x="267203" y="1484784"/>
            <a:ext cx="8712968" cy="3693319"/>
          </a:xfrm>
          <a:prstGeom prst="rect">
            <a:avLst/>
          </a:prstGeom>
        </p:spPr>
        <p:txBody>
          <a:bodyPr wrap="square">
            <a:spAutoFit/>
          </a:bodyPr>
          <a:lstStyle/>
          <a:p>
            <a:r>
              <a:rPr lang="ru-RU" dirty="0" smtClean="0"/>
              <a:t>М2М-технологии </a:t>
            </a:r>
            <a:r>
              <a:rPr lang="ru-RU" dirty="0"/>
              <a:t>для интернета. Это наиболее востребованная на сегодня область применения М2М. Практически у каждого в доме есть средства, обеспечивающие связь </a:t>
            </a:r>
            <a:r>
              <a:rPr lang="ru-RU" dirty="0" err="1"/>
              <a:t>wi-fi</a:t>
            </a:r>
            <a:r>
              <a:rPr lang="ru-RU" dirty="0"/>
              <a:t>.</a:t>
            </a:r>
          </a:p>
          <a:p>
            <a:r>
              <a:rPr lang="ru-RU" dirty="0"/>
              <a:t> </a:t>
            </a:r>
          </a:p>
          <a:p>
            <a:r>
              <a:rPr lang="ru-RU" dirty="0"/>
              <a:t>М2М-технологии для автомобилей. Службы такси и компании, занимающиеся перевозками, массово покупают GPS-</a:t>
            </a:r>
            <a:r>
              <a:rPr lang="ru-RU" dirty="0" err="1"/>
              <a:t>трекеры</a:t>
            </a:r>
            <a:r>
              <a:rPr lang="ru-RU" dirty="0"/>
              <a:t> и устанавливают их на свой автопарк. Это устройство помогает </a:t>
            </a:r>
            <a:r>
              <a:rPr lang="ru-RU" dirty="0" err="1"/>
              <a:t>рободиспетчеру</a:t>
            </a:r>
            <a:r>
              <a:rPr lang="ru-RU" dirty="0"/>
              <a:t> знать точное местоположение и скорость автомобиля. Это в разы повышает эффективность транспорта.</a:t>
            </a:r>
          </a:p>
          <a:p>
            <a:r>
              <a:rPr lang="ru-RU" dirty="0"/>
              <a:t> </a:t>
            </a:r>
          </a:p>
          <a:p>
            <a:r>
              <a:rPr lang="ru-RU" dirty="0"/>
              <a:t>М2М-технологии для дома. С помощью М2М можно удаленно контролировать температуру в доме и обеспечивать его безопасность. Также с помощью М2М-технологий можно контролировать электрическое оборудование в доме. Достаточно отправить смс.</a:t>
            </a:r>
          </a:p>
        </p:txBody>
      </p:sp>
      <p:sp>
        <p:nvSpPr>
          <p:cNvPr id="4" name="Прямоугольник 3"/>
          <p:cNvSpPr/>
          <p:nvPr/>
        </p:nvSpPr>
        <p:spPr>
          <a:xfrm>
            <a:off x="1547664" y="44624"/>
            <a:ext cx="4029693" cy="369332"/>
          </a:xfrm>
          <a:prstGeom prst="rect">
            <a:avLst/>
          </a:prstGeom>
        </p:spPr>
        <p:txBody>
          <a:bodyPr wrap="none">
            <a:spAutoFit/>
          </a:bodyPr>
          <a:lstStyle/>
          <a:p>
            <a:r>
              <a:rPr lang="ru-RU" dirty="0">
                <a:solidFill>
                  <a:srgbClr val="FF0000"/>
                </a:solidFill>
              </a:rPr>
              <a:t>Области применения М2М-технологий</a:t>
            </a:r>
          </a:p>
        </p:txBody>
      </p:sp>
    </p:spTree>
    <p:extLst>
      <p:ext uri="{BB962C8B-B14F-4D97-AF65-F5344CB8AC3E}">
        <p14:creationId xmlns:p14="http://schemas.microsoft.com/office/powerpoint/2010/main" val="124768949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solidFill>
                  <a:srgbClr val="000000"/>
                </a:solidFill>
              </a:rPr>
              <a:pPr/>
              <a:t>122</a:t>
            </a:fld>
            <a:endParaRPr lang="ru-RU">
              <a:solidFill>
                <a:srgbClr val="000000"/>
              </a:solidFill>
            </a:endParaRPr>
          </a:p>
        </p:txBody>
      </p:sp>
      <p:pic>
        <p:nvPicPr>
          <p:cNvPr id="13314" name="Picture 2" descr="https://habrastorage.org/storage2/97a/1a8/3e9/97a1a83e9be880f885973b3728e4df7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996" y="2276871"/>
            <a:ext cx="7620000" cy="366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872629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solidFill>
                  <a:srgbClr val="000000"/>
                </a:solidFill>
              </a:rPr>
              <a:pPr/>
              <a:t>123</a:t>
            </a:fld>
            <a:endParaRPr lang="ru-RU">
              <a:solidFill>
                <a:srgbClr val="000000"/>
              </a:solidFill>
            </a:endParaRPr>
          </a:p>
        </p:txBody>
      </p:sp>
      <p:sp>
        <p:nvSpPr>
          <p:cNvPr id="3" name="Прямоугольник 2"/>
          <p:cNvSpPr/>
          <p:nvPr/>
        </p:nvSpPr>
        <p:spPr>
          <a:xfrm>
            <a:off x="179512" y="1484784"/>
            <a:ext cx="8784976" cy="3693319"/>
          </a:xfrm>
          <a:prstGeom prst="rect">
            <a:avLst/>
          </a:prstGeom>
        </p:spPr>
        <p:txBody>
          <a:bodyPr wrap="square">
            <a:spAutoFit/>
          </a:bodyPr>
          <a:lstStyle/>
          <a:p>
            <a:r>
              <a:rPr lang="ru-RU" dirty="0"/>
              <a:t>М2М-технологии для ЖКХ. Сегодня мы записываем показания счетчиков воды и электричества и подаем эти показания в соответствующие организации. В будущем эти показания будут считываться автоматически и дистанционно. Возможно к этому процессу подключится и банк – денежные средства будут списываться автоматически.</a:t>
            </a:r>
          </a:p>
          <a:p>
            <a:r>
              <a:rPr lang="ru-RU" dirty="0"/>
              <a:t> </a:t>
            </a:r>
          </a:p>
          <a:p>
            <a:r>
              <a:rPr lang="ru-RU" dirty="0"/>
              <a:t>М2М-технологии для здоровья. Датчики М2М могут следить за температурой человека, его давлением и пульсом. Также можно узнать местоположение больного. Все это позволяет вовремя принять меры и выслать при необходимости помощь.</a:t>
            </a:r>
          </a:p>
          <a:p>
            <a:r>
              <a:rPr lang="ru-RU" dirty="0"/>
              <a:t> </a:t>
            </a:r>
          </a:p>
          <a:p>
            <a:r>
              <a:rPr lang="ru-RU" dirty="0"/>
              <a:t>М2М-технологии для автоматизированного учета. На любом товаре, находящемся на складе, есть </a:t>
            </a:r>
            <a:r>
              <a:rPr lang="ru-RU" dirty="0" err="1"/>
              <a:t>электронно</a:t>
            </a:r>
            <a:r>
              <a:rPr lang="ru-RU" dirty="0"/>
              <a:t> читаемая наклейка. Просканировав товар, можно следить за движением товара и остатками. Управление складом с помощью М2М-технологий может быть полностью автоматизировано</a:t>
            </a:r>
          </a:p>
        </p:txBody>
      </p:sp>
    </p:spTree>
    <p:extLst>
      <p:ext uri="{BB962C8B-B14F-4D97-AF65-F5344CB8AC3E}">
        <p14:creationId xmlns:p14="http://schemas.microsoft.com/office/powerpoint/2010/main" val="332460765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solidFill>
                  <a:srgbClr val="000000"/>
                </a:solidFill>
              </a:rPr>
              <a:pPr/>
              <a:t>124</a:t>
            </a:fld>
            <a:endParaRPr lang="ru-RU">
              <a:solidFill>
                <a:srgbClr val="000000"/>
              </a:solidFill>
            </a:endParaRPr>
          </a:p>
        </p:txBody>
      </p:sp>
      <p:sp>
        <p:nvSpPr>
          <p:cNvPr id="3" name="Прямоугольник 2"/>
          <p:cNvSpPr/>
          <p:nvPr/>
        </p:nvSpPr>
        <p:spPr>
          <a:xfrm>
            <a:off x="323528" y="1305342"/>
            <a:ext cx="8496944" cy="2585323"/>
          </a:xfrm>
          <a:prstGeom prst="rect">
            <a:avLst/>
          </a:prstGeom>
        </p:spPr>
        <p:txBody>
          <a:bodyPr wrap="square">
            <a:spAutoFit/>
          </a:bodyPr>
          <a:lstStyle/>
          <a:p>
            <a:r>
              <a:rPr lang="ru-RU" dirty="0"/>
              <a:t>М2М-технологии для безопасности. Покинув дачу или собственную квартиру, вы можете с помощью камеры дистанционно следить за безопасностью помещения. При обнаружении движения, датчики немедленно отправят вам смс или </a:t>
            </a:r>
            <a:r>
              <a:rPr lang="ru-RU" dirty="0" err="1"/>
              <a:t>ммс</a:t>
            </a:r>
            <a:r>
              <a:rPr lang="ru-RU" dirty="0"/>
              <a:t> с картинкой происходящего.</a:t>
            </a:r>
          </a:p>
          <a:p>
            <a:r>
              <a:rPr lang="ru-RU" dirty="0"/>
              <a:t> </a:t>
            </a:r>
          </a:p>
          <a:p>
            <a:r>
              <a:rPr lang="ru-RU" dirty="0"/>
              <a:t>М2М-технологии для торговых автоматов. Оборудование М2М позволяет дистанционно контролировать кофейные автоматы, платежные терминалы, банковские автоматы, охранять это </a:t>
            </a:r>
            <a:r>
              <a:rPr lang="ru-RU" dirty="0" err="1"/>
              <a:t>вендинговое</a:t>
            </a:r>
            <a:r>
              <a:rPr lang="ru-RU" dirty="0"/>
              <a:t> оборудование, осуществлять контроль за работоспособностью.</a:t>
            </a:r>
          </a:p>
        </p:txBody>
      </p:sp>
    </p:spTree>
    <p:extLst>
      <p:ext uri="{BB962C8B-B14F-4D97-AF65-F5344CB8AC3E}">
        <p14:creationId xmlns:p14="http://schemas.microsoft.com/office/powerpoint/2010/main" val="319874135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solidFill>
                  <a:srgbClr val="000000"/>
                </a:solidFill>
              </a:rPr>
              <a:pPr/>
              <a:t>125</a:t>
            </a:fld>
            <a:endParaRPr lang="ru-RU">
              <a:solidFill>
                <a:srgbClr val="000000"/>
              </a:solidFill>
            </a:endParaRPr>
          </a:p>
        </p:txBody>
      </p:sp>
      <p:sp>
        <p:nvSpPr>
          <p:cNvPr id="3" name="Прямоугольник 2"/>
          <p:cNvSpPr/>
          <p:nvPr/>
        </p:nvSpPr>
        <p:spPr>
          <a:xfrm>
            <a:off x="107504" y="2276872"/>
            <a:ext cx="8784976" cy="3416320"/>
          </a:xfrm>
          <a:prstGeom prst="rect">
            <a:avLst/>
          </a:prstGeom>
        </p:spPr>
        <p:txBody>
          <a:bodyPr wrap="square">
            <a:spAutoFit/>
          </a:bodyPr>
          <a:lstStyle/>
          <a:p>
            <a:r>
              <a:rPr lang="ru-RU" dirty="0"/>
              <a:t>В потребительском сегменте, в масс-</a:t>
            </a:r>
            <a:r>
              <a:rPr lang="ru-RU" dirty="0" err="1"/>
              <a:t>маркете</a:t>
            </a:r>
            <a:r>
              <a:rPr lang="ru-RU" dirty="0"/>
              <a:t>, M2M – это как раз носимая электроника, медицинское оборудование, крупная бытовая техника, такая как холодильники, мелкая бытовая техника и даже совсем не техника. В связи с последними вспоминается интересный </a:t>
            </a:r>
            <a:r>
              <a:rPr lang="ru-RU" u="sng" dirty="0">
                <a:hlinkClick r:id="rId2"/>
              </a:rPr>
              <a:t>кейс</a:t>
            </a:r>
            <a:r>
              <a:rPr lang="ru-RU" dirty="0"/>
              <a:t> с «умными» домашними фильтрами для воды, которые умеют оповещать производителя, когда пора менять кассету. В целом, многие производители электроники и бытовой техники работают в направлении «умной» техники. Но само понятие «умный» не указывает сразу на M2M. Есть устройства (и это большинство браслетов, например), которые подключаются к смартфону через </a:t>
            </a:r>
            <a:r>
              <a:rPr lang="ru-RU" dirty="0" err="1"/>
              <a:t>Bluetooth</a:t>
            </a:r>
            <a:r>
              <a:rPr lang="ru-RU" dirty="0"/>
              <a:t> и управляются через приложение. Это не M2M. M2M – это когда у устройства есть собственный чип или подключение к интернету другим способом для передачи данных, и передача эта происходит автоматически, без волшебного пинка со стороны пользователя.</a:t>
            </a:r>
          </a:p>
        </p:txBody>
      </p:sp>
    </p:spTree>
    <p:extLst>
      <p:ext uri="{BB962C8B-B14F-4D97-AF65-F5344CB8AC3E}">
        <p14:creationId xmlns:p14="http://schemas.microsoft.com/office/powerpoint/2010/main" val="34490891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solidFill>
                  <a:srgbClr val="000000"/>
                </a:solidFill>
              </a:rPr>
              <a:pPr/>
              <a:t>126</a:t>
            </a:fld>
            <a:endParaRPr lang="ru-RU">
              <a:solidFill>
                <a:srgbClr val="000000"/>
              </a:solidFill>
            </a:endParaRPr>
          </a:p>
        </p:txBody>
      </p:sp>
      <p:sp>
        <p:nvSpPr>
          <p:cNvPr id="3" name="Прямоугольник 2"/>
          <p:cNvSpPr/>
          <p:nvPr/>
        </p:nvSpPr>
        <p:spPr>
          <a:xfrm>
            <a:off x="230008" y="1074642"/>
            <a:ext cx="8928992" cy="5078313"/>
          </a:xfrm>
          <a:prstGeom prst="rect">
            <a:avLst/>
          </a:prstGeom>
        </p:spPr>
        <p:txBody>
          <a:bodyPr wrap="square">
            <a:spAutoFit/>
          </a:bodyPr>
          <a:lstStyle/>
          <a:p>
            <a:r>
              <a:rPr lang="ru-RU" dirty="0"/>
              <a:t>M2M появился задолго до массового распространения передачи данных и даже до GPRS. Но внедрение и распространение доступных тарифов на мобильный интернет через GPRS позволило удешевить M2M и расширить сферу применения. Сегодня это очень перспективная технология.</a:t>
            </a:r>
          </a:p>
          <a:p>
            <a:r>
              <a:rPr lang="ru-RU" dirty="0"/>
              <a:t>Ранее, например, звонок из застрявшего лифта в диспетчерскую также осуществлялся при помощи аналоговой связи.</a:t>
            </a:r>
          </a:p>
          <a:p>
            <a:r>
              <a:rPr lang="ru-RU" dirty="0"/>
              <a:t>Многие данные вообще </a:t>
            </a:r>
            <a:r>
              <a:rPr lang="ru-RU" dirty="0" err="1"/>
              <a:t>мониторились</a:t>
            </a:r>
            <a:r>
              <a:rPr lang="ru-RU" dirty="0"/>
              <a:t> людьми.</a:t>
            </a:r>
          </a:p>
          <a:p>
            <a:r>
              <a:rPr lang="ru-RU" dirty="0"/>
              <a:t>У банков была возможность подключать свои терминалы только кабелем. Оптическим, медным, радиорелейным. Это все было крайне дорого – построить «последнюю милю» физическую, протянуть кабель к каждому банкомату. Поэтому они начали смотреть в сторону альтернативных решений. Первое время на GSM как замену кабелю смотрели с опаской из-за вопросов безопасности. Но GSM сама по себе достаточно безопасная связь, да и банки дополнительно шифруют соединение на всех уровнях. Например, когда вы платите в POS-терминале карточкой и таким образом отправляете данные о своих паролях, шифрование осуществляется на всех уровнях. То есть риска для банков нет, то же самое и с GSM-связью, и банки сейчас пришли к тому, что около 60% подключений банкоматов (в Украине) происходит через карточку оператора. Это дешевле, быстрее, это безопасно.</a:t>
            </a:r>
          </a:p>
        </p:txBody>
      </p:sp>
    </p:spTree>
    <p:extLst>
      <p:ext uri="{BB962C8B-B14F-4D97-AF65-F5344CB8AC3E}">
        <p14:creationId xmlns:p14="http://schemas.microsoft.com/office/powerpoint/2010/main" val="24508340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solidFill>
                  <a:srgbClr val="000000"/>
                </a:solidFill>
              </a:rPr>
              <a:pPr/>
              <a:t>127</a:t>
            </a:fld>
            <a:endParaRPr lang="ru-RU">
              <a:solidFill>
                <a:srgbClr val="000000"/>
              </a:solidFill>
            </a:endParaRPr>
          </a:p>
        </p:txBody>
      </p:sp>
      <p:sp>
        <p:nvSpPr>
          <p:cNvPr id="3" name="Прямоугольник 2"/>
          <p:cNvSpPr/>
          <p:nvPr/>
        </p:nvSpPr>
        <p:spPr>
          <a:xfrm>
            <a:off x="277537" y="1052736"/>
            <a:ext cx="8640960" cy="4801314"/>
          </a:xfrm>
          <a:prstGeom prst="rect">
            <a:avLst/>
          </a:prstGeom>
        </p:spPr>
        <p:txBody>
          <a:bodyPr wrap="square">
            <a:spAutoFit/>
          </a:bodyPr>
          <a:lstStyle/>
          <a:p>
            <a:r>
              <a:rPr lang="ru-RU" b="1" dirty="0"/>
              <a:t>Почему </a:t>
            </a:r>
            <a:r>
              <a:rPr lang="ru-RU" b="1" dirty="0" smtClean="0"/>
              <a:t>полезно М2М:</a:t>
            </a:r>
            <a:r>
              <a:rPr lang="ru-RU" dirty="0"/>
              <a:t/>
            </a:r>
            <a:br>
              <a:rPr lang="ru-RU" dirty="0"/>
            </a:br>
            <a:r>
              <a:rPr lang="ru-RU" dirty="0"/>
              <a:t>Можно подключиться удалённо почти где угодно, даже когда кабель до места провести почти невозможно. Например, в домике на вершине горы или на трубе с газом где-нибудь в степи.</a:t>
            </a:r>
          </a:p>
          <a:p>
            <a:r>
              <a:rPr lang="ru-RU" dirty="0"/>
              <a:t>Можно подключаться быстро и без прокладки инфраструктуры. К примеру – охранное предприятие может </a:t>
            </a:r>
            <a:r>
              <a:rPr lang="ru-RU" dirty="0" err="1"/>
              <a:t>понаустановить</a:t>
            </a:r>
            <a:r>
              <a:rPr lang="ru-RU" dirty="0"/>
              <a:t> датчики по всему периметру, не думая о кабеле.</a:t>
            </a:r>
          </a:p>
          <a:p>
            <a:r>
              <a:rPr lang="ru-RU" dirty="0"/>
              <a:t>Такое подключение </a:t>
            </a:r>
            <a:r>
              <a:rPr lang="ru-RU" dirty="0" err="1"/>
              <a:t>по-любому</a:t>
            </a:r>
            <a:r>
              <a:rPr lang="ru-RU" dirty="0"/>
              <a:t> дешевле, особенно, при корпоративном использовании.</a:t>
            </a:r>
          </a:p>
          <a:p>
            <a:r>
              <a:rPr lang="ru-RU" dirty="0" smtClean="0"/>
              <a:t>Говоря </a:t>
            </a:r>
            <a:r>
              <a:rPr lang="ru-RU" dirty="0"/>
              <a:t>в общем, сейчас на сцену выходят совершенно иной тип абонента. Новых «живых» абонентов на рынке сотовой связи уже днем с огнем не сыщешь – сейчас даже в самой глухой деревеньке сложно найти людей без телефона. А вот мир машин в качестве пользователей мобильной связи только набирает обороты. Сим-карты уже сейчас начинают встречаться в розетках, автомобилях, ошейниках для собак, так что мир </a:t>
            </a:r>
            <a:r>
              <a:rPr lang="ru-RU" dirty="0" err="1"/>
              <a:t>Скайнета</a:t>
            </a:r>
            <a:r>
              <a:rPr lang="ru-RU" dirty="0"/>
              <a:t> кажется не такой уж фантастикой. Естественно, операторы отреагировали на такое изменение рынка и предложили свои решения для работы с M2M</a:t>
            </a:r>
          </a:p>
        </p:txBody>
      </p:sp>
    </p:spTree>
    <p:extLst>
      <p:ext uri="{BB962C8B-B14F-4D97-AF65-F5344CB8AC3E}">
        <p14:creationId xmlns:p14="http://schemas.microsoft.com/office/powerpoint/2010/main" val="135145935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solidFill>
                  <a:srgbClr val="000000"/>
                </a:solidFill>
              </a:rPr>
              <a:pPr/>
              <a:t>128</a:t>
            </a:fld>
            <a:endParaRPr lang="ru-RU">
              <a:solidFill>
                <a:srgbClr val="000000"/>
              </a:solidFill>
            </a:endParaRPr>
          </a:p>
        </p:txBody>
      </p:sp>
      <p:sp>
        <p:nvSpPr>
          <p:cNvPr id="3" name="Прямоугольник 2"/>
          <p:cNvSpPr/>
          <p:nvPr/>
        </p:nvSpPr>
        <p:spPr>
          <a:xfrm>
            <a:off x="467544" y="1196752"/>
            <a:ext cx="8424936" cy="5078313"/>
          </a:xfrm>
          <a:prstGeom prst="rect">
            <a:avLst/>
          </a:prstGeom>
        </p:spPr>
        <p:txBody>
          <a:bodyPr wrap="square">
            <a:spAutoFit/>
          </a:bodyPr>
          <a:lstStyle/>
          <a:p>
            <a:r>
              <a:rPr lang="ru-RU" dirty="0"/>
              <a:t>По сути своей платформа, на которой базируется продукт «Центр управления М2М», это отдельный </a:t>
            </a:r>
            <a:r>
              <a:rPr lang="ru-RU" dirty="0" err="1"/>
              <a:t>биллинг</a:t>
            </a:r>
            <a:r>
              <a:rPr lang="ru-RU" dirty="0"/>
              <a:t>, который «заточен» под работу именно с М2М-ными SIM-картами.</a:t>
            </a:r>
            <a:br>
              <a:rPr lang="ru-RU" dirty="0"/>
            </a:br>
            <a:r>
              <a:rPr lang="ru-RU" dirty="0"/>
              <a:t/>
            </a:r>
            <a:br>
              <a:rPr lang="ru-RU" dirty="0"/>
            </a:br>
            <a:r>
              <a:rPr lang="ru-RU" dirty="0"/>
              <a:t>Тарификация</a:t>
            </a:r>
          </a:p>
          <a:p>
            <a:r>
              <a:rPr lang="ru-RU" dirty="0"/>
              <a:t/>
            </a:r>
            <a:br>
              <a:rPr lang="ru-RU" dirty="0"/>
            </a:br>
            <a:r>
              <a:rPr lang="ru-RU" dirty="0"/>
              <a:t>Максимально точное округление (округляется до 1 Кб раз в сутки), бесплатный внутрисетевой роуминг по всей стране. Есть возможность использовать «общий пул трафика», который предполагает «перераспределение» пакетов трафика между SIM-картами. Например, если у абонента есть 10 SIM-карт с тарифом, в абонентскую плату которого включено 20 Мб трафика, тогда, при использовании «общего пула» клиент получит пакет в 200Мб трафика, который может израсходовать любая SIM-карта. Счет выставляется в зависимости от последнего подключенного ТП (т.е. в течение месяца можно сколько угодно переключаться между пакетами, тарифами и опциями). Если видно, что трафика израсходовано больше чем планировалось, можно просто сменить тариф на более выгодный. Можно (и нужно) настроить автоматическую смену тарифов по разным значениям трафика SIM-карт.</a:t>
            </a:r>
          </a:p>
        </p:txBody>
      </p:sp>
    </p:spTree>
    <p:extLst>
      <p:ext uri="{BB962C8B-B14F-4D97-AF65-F5344CB8AC3E}">
        <p14:creationId xmlns:p14="http://schemas.microsoft.com/office/powerpoint/2010/main" val="117831237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solidFill>
                  <a:srgbClr val="000000"/>
                </a:solidFill>
              </a:rPr>
              <a:pPr/>
              <a:t>129</a:t>
            </a:fld>
            <a:endParaRPr lang="ru-RU">
              <a:solidFill>
                <a:srgbClr val="000000"/>
              </a:solidFill>
            </a:endParaRPr>
          </a:p>
        </p:txBody>
      </p:sp>
      <p:sp>
        <p:nvSpPr>
          <p:cNvPr id="3" name="Прямоугольник 2"/>
          <p:cNvSpPr/>
          <p:nvPr/>
        </p:nvSpPr>
        <p:spPr>
          <a:xfrm>
            <a:off x="179512" y="260545"/>
            <a:ext cx="8892480" cy="6463308"/>
          </a:xfrm>
          <a:prstGeom prst="rect">
            <a:avLst/>
          </a:prstGeom>
        </p:spPr>
        <p:txBody>
          <a:bodyPr wrap="square">
            <a:spAutoFit/>
          </a:bodyPr>
          <a:lstStyle/>
          <a:p>
            <a:r>
              <a:rPr lang="ru-RU" dirty="0"/>
              <a:t>Функционал</a:t>
            </a:r>
          </a:p>
          <a:p>
            <a:r>
              <a:rPr lang="ru-RU" dirty="0"/>
              <a:t/>
            </a:r>
            <a:br>
              <a:rPr lang="ru-RU" dirty="0"/>
            </a:br>
            <a:r>
              <a:rPr lang="ru-RU" dirty="0"/>
              <a:t>Функционал достаточно большой: начиная от элементарных функций по управлению своими SIM, заканчивая возможностями по настройке работы SIM-карт, “</a:t>
            </a:r>
            <a:r>
              <a:rPr lang="ru-RU" dirty="0" err="1"/>
              <a:t>retail</a:t>
            </a:r>
            <a:r>
              <a:rPr lang="ru-RU" dirty="0"/>
              <a:t> </a:t>
            </a:r>
            <a:r>
              <a:rPr lang="ru-RU" dirty="0" err="1"/>
              <a:t>биллинга</a:t>
            </a:r>
            <a:r>
              <a:rPr lang="ru-RU" dirty="0"/>
              <a:t>” и детализированной информацией по работе устройства (например, какой SGSN использовался в заданный период или какие события происходили на сети).</a:t>
            </a:r>
            <a:br>
              <a:rPr lang="ru-RU" dirty="0"/>
            </a:br>
            <a:r>
              <a:rPr lang="ru-RU" dirty="0"/>
              <a:t/>
            </a:r>
            <a:br>
              <a:rPr lang="ru-RU" dirty="0"/>
            </a:br>
            <a:r>
              <a:rPr lang="ru-RU" dirty="0"/>
              <a:t>Для номеров, подключенных к услуге Центр Управления М2М </a:t>
            </a:r>
            <a:r>
              <a:rPr lang="ru-RU" dirty="0" err="1"/>
              <a:t>выделенна</a:t>
            </a:r>
            <a:r>
              <a:rPr lang="ru-RU" dirty="0"/>
              <a:t> отдельная номерная ёмкость в DEF кодах 089 и 968. Использование DEF кода 089 и отдельного SMS </a:t>
            </a:r>
            <a:r>
              <a:rPr lang="ru-RU" dirty="0" err="1"/>
              <a:t>Center</a:t>
            </a:r>
            <a:r>
              <a:rPr lang="ru-RU" dirty="0"/>
              <a:t>, выделенного специально для этой услуги, дает ряд преимуществ – на терминалы клиента не будут приходить лишние сообщения, на SIM невозможно отправить «спам» с коротких номеров, из внешних сетей и т.д. Таким образом, SMS будут ходить только между номерами, подключенными к услуге и напрямую между SIM-картой и платформой. Все SMS отображаются в интерфейсе Центра Управления, там же можно посмотреть статус доставки и всю детальную информацию об SMS.</a:t>
            </a:r>
            <a:br>
              <a:rPr lang="ru-RU" dirty="0"/>
            </a:br>
            <a:r>
              <a:rPr lang="ru-RU" dirty="0"/>
              <a:t/>
            </a:r>
            <a:br>
              <a:rPr lang="ru-RU" dirty="0"/>
            </a:br>
            <a:r>
              <a:rPr lang="ru-RU" dirty="0"/>
              <a:t>Можно настраивать статус SIM-карты (активна/заблокирована/готова к активации), менять набор услуг (например, отключая GPRS в роуминге, подключая/отключая SMS и CSD и т.д.), отправлять API команду или оповещение пользователю на e-</a:t>
            </a:r>
            <a:r>
              <a:rPr lang="ru-RU" dirty="0" err="1"/>
              <a:t>mail</a:t>
            </a:r>
            <a:r>
              <a:rPr lang="ru-RU" dirty="0"/>
              <a:t> о наступлении заданного события. Можно программировать события и реакции: изменение тарификации или, например, </a:t>
            </a:r>
            <a:r>
              <a:rPr lang="ru-RU" dirty="0" err="1"/>
              <a:t>алерты</a:t>
            </a:r>
            <a:r>
              <a:rPr lang="ru-RU" dirty="0"/>
              <a:t>: если платежный терминал, который должен поднимать GPRS-сессию для каждой новой транзакции вдруг стал слишком редко выходить в сеть, пользователь своевременно будет оповещен о проблеме.</a:t>
            </a:r>
          </a:p>
        </p:txBody>
      </p:sp>
    </p:spTree>
    <p:extLst>
      <p:ext uri="{BB962C8B-B14F-4D97-AF65-F5344CB8AC3E}">
        <p14:creationId xmlns:p14="http://schemas.microsoft.com/office/powerpoint/2010/main" val="313391120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solidFill>
                  <a:srgbClr val="000000"/>
                </a:solidFill>
              </a:rPr>
              <a:pPr/>
              <a:t>130</a:t>
            </a:fld>
            <a:endParaRPr lang="ru-RU">
              <a:solidFill>
                <a:srgbClr val="000000"/>
              </a:solidFill>
            </a:endParaRPr>
          </a:p>
        </p:txBody>
      </p:sp>
      <p:sp>
        <p:nvSpPr>
          <p:cNvPr id="3" name="Прямоугольник 2"/>
          <p:cNvSpPr/>
          <p:nvPr/>
        </p:nvSpPr>
        <p:spPr>
          <a:xfrm>
            <a:off x="179512" y="751344"/>
            <a:ext cx="8640960" cy="2862322"/>
          </a:xfrm>
          <a:prstGeom prst="rect">
            <a:avLst/>
          </a:prstGeom>
        </p:spPr>
        <p:txBody>
          <a:bodyPr wrap="square">
            <a:spAutoFit/>
          </a:bodyPr>
          <a:lstStyle/>
          <a:p>
            <a:r>
              <a:rPr lang="ru-RU" dirty="0"/>
              <a:t>При развитии ИИ отмечается необходимость решения следующих задач:</a:t>
            </a:r>
          </a:p>
          <a:p>
            <a:pPr lvl="0"/>
            <a:r>
              <a:rPr lang="ru-RU" dirty="0"/>
              <a:t>Обеспечение надлежащего сбора и использования данных для систем ИИ. При этом необходимо, чтобы дизайн ИИ был неотъемлемо справедливым, прозрачным и подотчетным. Исследователи должны научиться разрабатывать эти системы, чтобы их действия и принятие решений были прозрачными и легко интерпретируемыми людьми. Поскольку существуют серьезные интеллектуальные проблемы о том, как представлять и «кодировать» системы ценностей и убеждений, эксперты также должны изучить, в какой степени соображения справедливости могут быть разработаны в системе, и как это сделать в рамках современных технических методов.</a:t>
            </a:r>
          </a:p>
        </p:txBody>
      </p:sp>
    </p:spTree>
    <p:extLst>
      <p:ext uri="{BB962C8B-B14F-4D97-AF65-F5344CB8AC3E}">
        <p14:creationId xmlns:p14="http://schemas.microsoft.com/office/powerpoint/2010/main" val="104666998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131</a:t>
            </a:fld>
            <a:endParaRPr lang="ru-RU"/>
          </a:p>
        </p:txBody>
      </p:sp>
    </p:spTree>
    <p:extLst>
      <p:ext uri="{BB962C8B-B14F-4D97-AF65-F5344CB8AC3E}">
        <p14:creationId xmlns:p14="http://schemas.microsoft.com/office/powerpoint/2010/main" val="176140805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132</a:t>
            </a:fld>
            <a:endParaRPr lang="ru-RU"/>
          </a:p>
        </p:txBody>
      </p:sp>
      <p:sp>
        <p:nvSpPr>
          <p:cNvPr id="3" name="Прямоугольник 2"/>
          <p:cNvSpPr/>
          <p:nvPr/>
        </p:nvSpPr>
        <p:spPr>
          <a:xfrm>
            <a:off x="179512" y="1124744"/>
            <a:ext cx="8712968" cy="5078313"/>
          </a:xfrm>
          <a:prstGeom prst="rect">
            <a:avLst/>
          </a:prstGeom>
        </p:spPr>
        <p:txBody>
          <a:bodyPr wrap="square">
            <a:spAutoFit/>
          </a:bodyPr>
          <a:lstStyle/>
          <a:p>
            <a:r>
              <a:rPr lang="ru-RU" dirty="0"/>
              <a:t>Промышленный интернет вещей и Индустрия 4.0</a:t>
            </a:r>
          </a:p>
          <a:p>
            <a:r>
              <a:rPr lang="ru-RU" dirty="0"/>
              <a:t>Промышленный интернет вещей представляет собой специальную систему с большим количеством уровней, а также различными датчиками, контролерами, которые расположенные в приборах промышленных объектов. В состав конструкций также входят аппараты для сбора и визуального представления информации, с целью ее последующей обработки. Дополнительно могут использоваться и другие самые различные компоненты.</a:t>
            </a:r>
          </a:p>
          <a:p>
            <a:r>
              <a:rPr lang="ru-RU" dirty="0"/>
              <a:t/>
            </a:r>
            <a:br>
              <a:rPr lang="ru-RU" dirty="0"/>
            </a:br>
            <a:r>
              <a:rPr lang="ru-RU" dirty="0"/>
              <a:t>Что такое индустриальный интернет вещей</a:t>
            </a:r>
          </a:p>
          <a:p>
            <a:r>
              <a:rPr lang="ru-RU" dirty="0"/>
              <a:t/>
            </a:r>
            <a:br>
              <a:rPr lang="ru-RU" dirty="0"/>
            </a:br>
            <a:r>
              <a:rPr lang="ru-RU" dirty="0"/>
              <a:t>Технология </a:t>
            </a:r>
            <a:r>
              <a:rPr lang="ru-RU" dirty="0" err="1"/>
              <a:t>Iiot</a:t>
            </a:r>
            <a:r>
              <a:rPr lang="ru-RU" dirty="0"/>
              <a:t>, что означает </a:t>
            </a:r>
            <a:r>
              <a:rPr lang="ru-RU" dirty="0" err="1"/>
              <a:t>Industrial</a:t>
            </a:r>
            <a:r>
              <a:rPr lang="ru-RU" dirty="0"/>
              <a:t> </a:t>
            </a:r>
            <a:r>
              <a:rPr lang="ru-RU" dirty="0" err="1"/>
              <a:t>Internet</a:t>
            </a:r>
            <a:r>
              <a:rPr lang="ru-RU" dirty="0"/>
              <a:t> </a:t>
            </a:r>
            <a:r>
              <a:rPr lang="ru-RU" dirty="0" err="1"/>
              <a:t>of</a:t>
            </a:r>
            <a:r>
              <a:rPr lang="ru-RU" dirty="0"/>
              <a:t> </a:t>
            </a:r>
            <a:r>
              <a:rPr lang="ru-RU" dirty="0" err="1"/>
              <a:t>Things</a:t>
            </a:r>
            <a:r>
              <a:rPr lang="ru-RU" dirty="0"/>
              <a:t> - активно применяется для реализации корпоративных целей в разных отраслях промышленности. Разработка позволяет успешно накапливать данные и совершать их пересылку автоматически без выполнения каких-либо действий вручную. Для оптимизации работы системы, предусмотрена возможность удаленно контролировать и управлять процессами.</a:t>
            </a:r>
          </a:p>
          <a:p>
            <a:r>
              <a:rPr lang="ru-RU" dirty="0"/>
              <a:t>Промышленный </a:t>
            </a:r>
            <a:r>
              <a:rPr lang="ru-RU" dirty="0" err="1"/>
              <a:t>Іot</a:t>
            </a:r>
            <a:r>
              <a:rPr lang="ru-RU" dirty="0"/>
              <a:t> состоит из компьютерной сети и специальных датчиков, которые подключаются к необходимым производственным объектам и устройствам для аккумулирования данных.</a:t>
            </a:r>
          </a:p>
        </p:txBody>
      </p:sp>
    </p:spTree>
    <p:extLst>
      <p:ext uri="{BB962C8B-B14F-4D97-AF65-F5344CB8AC3E}">
        <p14:creationId xmlns:p14="http://schemas.microsoft.com/office/powerpoint/2010/main" val="325789852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133</a:t>
            </a:fld>
            <a:endParaRPr lang="ru-RU"/>
          </a:p>
        </p:txBody>
      </p:sp>
      <p:sp>
        <p:nvSpPr>
          <p:cNvPr id="3" name="Прямоугольник 2"/>
          <p:cNvSpPr/>
          <p:nvPr/>
        </p:nvSpPr>
        <p:spPr>
          <a:xfrm>
            <a:off x="251520" y="836712"/>
            <a:ext cx="8784976" cy="5632311"/>
          </a:xfrm>
          <a:prstGeom prst="rect">
            <a:avLst/>
          </a:prstGeom>
        </p:spPr>
        <p:txBody>
          <a:bodyPr wrap="square">
            <a:spAutoFit/>
          </a:bodyPr>
          <a:lstStyle/>
          <a:p>
            <a:r>
              <a:rPr lang="ru-RU" dirty="0"/>
              <a:t>Основной принцип работы таких разработок</a:t>
            </a:r>
          </a:p>
          <a:p>
            <a:r>
              <a:rPr lang="ru-RU" dirty="0"/>
              <a:t/>
            </a:r>
            <a:br>
              <a:rPr lang="ru-RU" dirty="0"/>
            </a:br>
            <a:r>
              <a:rPr lang="ru-RU" dirty="0"/>
              <a:t>Алгоритм действий для достижения поставленных целей такой:</a:t>
            </a:r>
          </a:p>
          <a:p>
            <a:r>
              <a:rPr lang="ru-RU" dirty="0"/>
              <a:t>Первым этапом является установка всех необходимых для работы элементов: датчики, контролеры, исполнительные механизмы, аппараты для взаимодействия человека с машиной.</a:t>
            </a:r>
          </a:p>
          <a:p>
            <a:r>
              <a:rPr lang="ru-RU" dirty="0"/>
              <a:t>Далее собирается и вводится вся необходимая информация для проведения точного и актуального анализа общего состояния компании и отслеживания конкретных данных.</a:t>
            </a:r>
          </a:p>
          <a:p>
            <a:r>
              <a:rPr lang="ru-RU" dirty="0"/>
              <a:t>Результат проведенной работы распространяют по всем отделам и подразделениям.</a:t>
            </a:r>
          </a:p>
          <a:p>
            <a:r>
              <a:rPr lang="ru-RU" dirty="0"/>
              <a:t>Открывается доступ всем работникам предприятия для налаживания быстрого обмена документами и связи для решения производственных вопросов без отрыва специалистов от процесса работы.</a:t>
            </a:r>
          </a:p>
          <a:p>
            <a:r>
              <a:rPr lang="ru-RU" dirty="0"/>
              <a:t>Основные возможности, которые дает промышленный интернет вещей в России:</a:t>
            </a:r>
          </a:p>
          <a:p>
            <a:r>
              <a:rPr lang="ru-RU" dirty="0"/>
              <a:t>существенно снизить или вообще отменить использование бумажного вида документов и передавать их в сети;</a:t>
            </a:r>
          </a:p>
          <a:p>
            <a:r>
              <a:rPr lang="ru-RU" dirty="0"/>
              <a:t>собирать и накапливать нужные знания экспертов;</a:t>
            </a:r>
          </a:p>
          <a:p>
            <a:r>
              <a:rPr lang="ru-RU" dirty="0"/>
              <a:t>своевременное получение важных документов работниками обезопасит от сбоев в работе предприятия, срыва сроков выполнения договорных обязательств;</a:t>
            </a:r>
          </a:p>
          <a:p>
            <a:r>
              <a:rPr lang="ru-RU" dirty="0"/>
              <a:t>функционирование фирмы упрощается в несколько раз;</a:t>
            </a:r>
          </a:p>
          <a:p>
            <a:r>
              <a:rPr lang="ru-RU" dirty="0"/>
              <a:t>быстрое информирование в форс-мажорных обстоятельствах.</a:t>
            </a:r>
          </a:p>
        </p:txBody>
      </p:sp>
    </p:spTree>
    <p:extLst>
      <p:ext uri="{BB962C8B-B14F-4D97-AF65-F5344CB8AC3E}">
        <p14:creationId xmlns:p14="http://schemas.microsoft.com/office/powerpoint/2010/main" val="288163595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134</a:t>
            </a:fld>
            <a:endParaRPr lang="ru-RU"/>
          </a:p>
        </p:txBody>
      </p:sp>
      <p:sp>
        <p:nvSpPr>
          <p:cNvPr id="3" name="Прямоугольник 2"/>
          <p:cNvSpPr/>
          <p:nvPr/>
        </p:nvSpPr>
        <p:spPr>
          <a:xfrm>
            <a:off x="107504" y="265187"/>
            <a:ext cx="8856984" cy="6463308"/>
          </a:xfrm>
          <a:prstGeom prst="rect">
            <a:avLst/>
          </a:prstGeom>
        </p:spPr>
        <p:txBody>
          <a:bodyPr wrap="square">
            <a:spAutoFit/>
          </a:bodyPr>
          <a:lstStyle/>
          <a:p>
            <a:r>
              <a:rPr lang="ru-RU" dirty="0"/>
              <a:t>Важными моментами организации работы </a:t>
            </a:r>
            <a:r>
              <a:rPr lang="ru-RU" dirty="0" err="1"/>
              <a:t>Іiot</a:t>
            </a:r>
            <a:r>
              <a:rPr lang="ru-RU" dirty="0"/>
              <a:t> системы является обработка самых различных данных больших объемов, и их преображение в оптимальный и удобный вид для дальнейшего их применения. Функция фильтрации и подбора важных составляющих ускоряет выполнение процессов.</a:t>
            </a:r>
          </a:p>
          <a:p>
            <a:r>
              <a:rPr lang="ru-RU" dirty="0"/>
              <a:t>Современный технологический прогресс предоставляет людям и предприятиям много вариантов сервисов и платформ для хранения, сбора и проведения анализа информации о различных процессах и событиях в режиме реального времени.</a:t>
            </a:r>
          </a:p>
          <a:p>
            <a:r>
              <a:rPr lang="ru-RU" dirty="0"/>
              <a:t>Ежегодно человечество создает огромное количество данных, которых становиться все больше. Для того чтобы эффективно проводить ее использование важно осуществляет качественный ее анализ. Не полное исследование, каких либо показателей могут существенно влиять на общий результат. Полнота информации – это залог ее качественного преображения и использования.</a:t>
            </a:r>
          </a:p>
          <a:p>
            <a:r>
              <a:rPr lang="ru-RU" dirty="0"/>
              <a:t>Обеспечить безопасность компании и предотвратить технические простои можно при помощи </a:t>
            </a:r>
            <a:r>
              <a:rPr lang="ru-RU" dirty="0" err="1"/>
              <a:t>Іiot</a:t>
            </a:r>
            <a:r>
              <a:rPr lang="ru-RU" dirty="0"/>
              <a:t> российского производителя.</a:t>
            </a:r>
          </a:p>
          <a:p>
            <a:r>
              <a:rPr lang="ru-RU" dirty="0"/>
              <a:t>Такие технологии дает возможность выявлять и совершать прогноз возникновения разных рисков, учитывая все особенности производственного процесса и общего состояния организации. Система провидит непрерывный контроль всех важных показателей, которые напрямую определяют выполнение основных этапов и процессов. Выявление проблемных моментов в самые короткие сроки позволяет создать максимальные условия для ее эффективного устранения. Интерфейс разработки позволяет визуально отображать процесс выполнения действий. Человек, который совершает обслуживание установок, может визуально определить состояние выполнения технологических элементов.</a:t>
            </a:r>
          </a:p>
        </p:txBody>
      </p:sp>
    </p:spTree>
    <p:extLst>
      <p:ext uri="{BB962C8B-B14F-4D97-AF65-F5344CB8AC3E}">
        <p14:creationId xmlns:p14="http://schemas.microsoft.com/office/powerpoint/2010/main" val="54502878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135</a:t>
            </a:fld>
            <a:endParaRPr lang="ru-RU"/>
          </a:p>
        </p:txBody>
      </p:sp>
      <p:sp>
        <p:nvSpPr>
          <p:cNvPr id="3" name="Прямоугольник 2"/>
          <p:cNvSpPr/>
          <p:nvPr/>
        </p:nvSpPr>
        <p:spPr>
          <a:xfrm>
            <a:off x="179512" y="980728"/>
            <a:ext cx="8784976" cy="5355312"/>
          </a:xfrm>
          <a:prstGeom prst="rect">
            <a:avLst/>
          </a:prstGeom>
        </p:spPr>
        <p:txBody>
          <a:bodyPr wrap="square">
            <a:spAutoFit/>
          </a:bodyPr>
          <a:lstStyle/>
          <a:p>
            <a:r>
              <a:rPr lang="ru-RU" dirty="0" err="1"/>
              <a:t>Iiot</a:t>
            </a:r>
            <a:r>
              <a:rPr lang="ru-RU" dirty="0"/>
              <a:t> платформа выполняет оперативный анализ всех необходимых данных для поиска самого рационального и правильного способа устранить возникшие неполадки в работе предприятия или риск появления таких проблем.</a:t>
            </a:r>
          </a:p>
          <a:p>
            <a:r>
              <a:rPr lang="ru-RU" dirty="0"/>
              <a:t>Большое количество информации обрабатывается за очень маленькие временные промежутки, что обеспечивает своевременное получение важных показателей. Все положительные моменты и возможности платформы помогают большому количеству компаний различных промышленных направлений обеспечивать прибыльную деятельность и выделяться среди конкурентов надежностью и точностью выполнения всех обязательств без рисков и сбоев.</a:t>
            </a:r>
          </a:p>
          <a:p>
            <a:r>
              <a:rPr lang="ru-RU" dirty="0"/>
              <a:t>Промышленный интернет вещей </a:t>
            </a:r>
            <a:r>
              <a:rPr lang="ru-RU" dirty="0" err="1"/>
              <a:t>iot</a:t>
            </a:r>
            <a:r>
              <a:rPr lang="ru-RU" dirty="0"/>
              <a:t> обеспечивает:</a:t>
            </a:r>
          </a:p>
          <a:p>
            <a:r>
              <a:rPr lang="ru-RU" dirty="0"/>
              <a:t>полное, эффективное и рациональное использование активов и оборудования фирмы;</a:t>
            </a:r>
          </a:p>
          <a:p>
            <a:r>
              <a:rPr lang="ru-RU" dirty="0"/>
              <a:t>сокращения или полное отсутствие простоев производства;</a:t>
            </a:r>
          </a:p>
          <a:p>
            <a:r>
              <a:rPr lang="ru-RU" dirty="0"/>
              <a:t>существенно уменьшить статью расходов на ремонт оборудования и его обслуживание;</a:t>
            </a:r>
          </a:p>
          <a:p>
            <a:r>
              <a:rPr lang="ru-RU" dirty="0"/>
              <a:t>установка лишних операций, которые утяжеляют работу фирмы;</a:t>
            </a:r>
          </a:p>
          <a:p>
            <a:r>
              <a:rPr lang="ru-RU" dirty="0"/>
              <a:t>рост коэффициента полезного действия каждого агрегата и аппарата, что увеличивает объемы производительности;</a:t>
            </a:r>
          </a:p>
          <a:p>
            <a:r>
              <a:rPr lang="ru-RU" dirty="0"/>
              <a:t>расходы на оплату энергии, для проведения процессов можно существенно сократить, проанализировав их показатели и выявив реальные способы экономии.</a:t>
            </a:r>
          </a:p>
        </p:txBody>
      </p:sp>
    </p:spTree>
    <p:extLst>
      <p:ext uri="{BB962C8B-B14F-4D97-AF65-F5344CB8AC3E}">
        <p14:creationId xmlns:p14="http://schemas.microsoft.com/office/powerpoint/2010/main" val="423937929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136</a:t>
            </a:fld>
            <a:endParaRPr lang="ru-RU"/>
          </a:p>
        </p:txBody>
      </p:sp>
      <p:sp>
        <p:nvSpPr>
          <p:cNvPr id="3" name="Прямоугольник 2"/>
          <p:cNvSpPr/>
          <p:nvPr/>
        </p:nvSpPr>
        <p:spPr>
          <a:xfrm>
            <a:off x="251520" y="-99392"/>
            <a:ext cx="8784976" cy="7017306"/>
          </a:xfrm>
          <a:prstGeom prst="rect">
            <a:avLst/>
          </a:prstGeom>
        </p:spPr>
        <p:txBody>
          <a:bodyPr wrap="square">
            <a:spAutoFit/>
          </a:bodyPr>
          <a:lstStyle/>
          <a:p>
            <a:r>
              <a:rPr lang="ru-RU" dirty="0"/>
              <a:t>Важным составляющим элементом рыночных отношений является взаимодействие между потребителем продукции, и ее поставщиками. Создание налаженного и выгодного для всех контрагентов сотрудничества возможно с применением такого типа технологий.</a:t>
            </a:r>
          </a:p>
          <a:p>
            <a:r>
              <a:rPr lang="ru-RU" dirty="0"/>
              <a:t>Функциональные возможности разработок позволяют:</a:t>
            </a:r>
          </a:p>
          <a:p>
            <a:r>
              <a:rPr lang="ru-RU" dirty="0"/>
              <a:t>выбрать самый оптимальный метод взаимодействия и быстрой связи компаний, совершающих изготовление товаров и непосредственно покупателями;</a:t>
            </a:r>
          </a:p>
          <a:p>
            <a:r>
              <a:rPr lang="ru-RU" dirty="0"/>
              <a:t>контроль использования оборудования и других ресурсов;</a:t>
            </a:r>
          </a:p>
          <a:p>
            <a:r>
              <a:rPr lang="ru-RU" dirty="0"/>
              <a:t>автоматический контроль своевременного выполнения всех необходимых этапов изготовления, доставки и реализации готовых продуктов.</a:t>
            </a:r>
          </a:p>
          <a:p>
            <a:r>
              <a:rPr lang="ru-RU" dirty="0"/>
              <a:t>Активное внедрение </a:t>
            </a:r>
            <a:r>
              <a:rPr lang="ru-RU" dirty="0" err="1"/>
              <a:t>iot</a:t>
            </a:r>
            <a:r>
              <a:rPr lang="ru-RU" dirty="0"/>
              <a:t> в промышленности позволяет создать абсолютно новую модель ведения бизнеса и построения рыночных отношений. Выгодной и необходимой станет способ сотрудничества, который предусматривает проведение оплаты полученного оборудования после фактического начала его работы. Такой вариант построения процессов продажи дает возможность испытать все функции оборудования и только после этого внести за него деньги. Таким образом, создается доверие между сторонами договора, а также:</a:t>
            </a:r>
          </a:p>
          <a:p>
            <a:r>
              <a:rPr lang="ru-RU" dirty="0"/>
              <a:t>обмен данными между всеми объектами оборудования, системами обеспечения и специалистами, которые обслуживают технику;</a:t>
            </a:r>
          </a:p>
          <a:p>
            <a:r>
              <a:rPr lang="ru-RU" dirty="0"/>
              <a:t>постоянное отслеживание общего состояния производственных процессов;</a:t>
            </a:r>
          </a:p>
          <a:p>
            <a:r>
              <a:rPr lang="ru-RU" dirty="0"/>
              <a:t>полный анализ всех поступающих данных специально разработанными интеллектуальными системами и программами позволяет выбирать самые доступные и эффективные способы решения возникших проблем;</a:t>
            </a:r>
          </a:p>
          <a:p>
            <a:r>
              <a:rPr lang="ru-RU" dirty="0"/>
              <a:t>управление всеми этапами производства успешно выполняется в автоматическом режиме.</a:t>
            </a:r>
          </a:p>
        </p:txBody>
      </p:sp>
    </p:spTree>
    <p:extLst>
      <p:ext uri="{BB962C8B-B14F-4D97-AF65-F5344CB8AC3E}">
        <p14:creationId xmlns:p14="http://schemas.microsoft.com/office/powerpoint/2010/main" val="73413495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137</a:t>
            </a:fld>
            <a:endParaRPr lang="ru-RU"/>
          </a:p>
        </p:txBody>
      </p:sp>
      <p:sp>
        <p:nvSpPr>
          <p:cNvPr id="3" name="Прямоугольник 2"/>
          <p:cNvSpPr/>
          <p:nvPr/>
        </p:nvSpPr>
        <p:spPr>
          <a:xfrm>
            <a:off x="107504" y="908720"/>
            <a:ext cx="8856984" cy="5078313"/>
          </a:xfrm>
          <a:prstGeom prst="rect">
            <a:avLst/>
          </a:prstGeom>
        </p:spPr>
        <p:txBody>
          <a:bodyPr wrap="square">
            <a:spAutoFit/>
          </a:bodyPr>
          <a:lstStyle/>
          <a:p>
            <a:r>
              <a:rPr lang="ru-RU" dirty="0"/>
              <a:t>Результаты использования </a:t>
            </a:r>
            <a:r>
              <a:rPr lang="ru-RU" dirty="0" err="1"/>
              <a:t>Iiot</a:t>
            </a:r>
            <a:r>
              <a:rPr lang="ru-RU" dirty="0"/>
              <a:t> платформ в разных отраслях промышленности</a:t>
            </a:r>
          </a:p>
          <a:p>
            <a:r>
              <a:rPr lang="ru-RU" dirty="0"/>
              <a:t/>
            </a:r>
            <a:br>
              <a:rPr lang="ru-RU" dirty="0"/>
            </a:br>
            <a:r>
              <a:rPr lang="ru-RU" dirty="0"/>
              <a:t>Успешное применение разработок дает положительные результаты на таких объектах:</a:t>
            </a:r>
          </a:p>
          <a:p>
            <a:r>
              <a:rPr lang="ru-RU" dirty="0"/>
              <a:t>Производство товаров. Оправданное привлечение таких технологий будет для компаний с такими основными характеристиками:</a:t>
            </a:r>
          </a:p>
          <a:p>
            <a:pPr lvl="1"/>
            <a:r>
              <a:rPr lang="ru-RU" dirty="0"/>
              <a:t>большой ассортимент изготавливаемой продукции, а также многокомпонентные составляющие для выпуска готового товара;</a:t>
            </a:r>
          </a:p>
          <a:p>
            <a:pPr lvl="1"/>
            <a:r>
              <a:rPr lang="ru-RU" dirty="0"/>
              <a:t>стремление снизить количество бракованной продукции, и ее дефектов с целью гарантии покупателям нужного качества конечного продукта;</a:t>
            </a:r>
          </a:p>
          <a:p>
            <a:pPr lvl="1"/>
            <a:r>
              <a:rPr lang="ru-RU" dirty="0"/>
              <a:t>необходимость модернизации сервисного обслуживания уже имеющихся производств;</a:t>
            </a:r>
          </a:p>
          <a:p>
            <a:pPr lvl="1"/>
            <a:r>
              <a:rPr lang="ru-RU" dirty="0"/>
              <a:t>желание создать условия для уменьшения затрат на энергообеспечение компании;</a:t>
            </a:r>
          </a:p>
          <a:p>
            <a:pPr lvl="1"/>
            <a:r>
              <a:rPr lang="ru-RU" dirty="0"/>
              <a:t>изготовление товаров в сложных производственных ситуациях;</a:t>
            </a:r>
          </a:p>
          <a:p>
            <a:pPr lvl="1"/>
            <a:r>
              <a:rPr lang="ru-RU" dirty="0"/>
              <a:t>потребность проводить качественное, оперативное и точное диагностическое обследование оборудования;</a:t>
            </a:r>
          </a:p>
          <a:p>
            <a:pPr lvl="1"/>
            <a:r>
              <a:rPr lang="ru-RU" dirty="0"/>
              <a:t>обеспечение безопасности сотрудников в процессе эксплуатации аппаратов;</a:t>
            </a:r>
          </a:p>
          <a:p>
            <a:pPr lvl="1"/>
            <a:r>
              <a:rPr lang="ru-RU" dirty="0"/>
              <a:t>повышение производительности машин и персонала, обеспечивавшего их обслуживания.</a:t>
            </a:r>
          </a:p>
        </p:txBody>
      </p:sp>
    </p:spTree>
    <p:extLst>
      <p:ext uri="{BB962C8B-B14F-4D97-AF65-F5344CB8AC3E}">
        <p14:creationId xmlns:p14="http://schemas.microsoft.com/office/powerpoint/2010/main" val="382281058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138</a:t>
            </a:fld>
            <a:endParaRPr lang="ru-RU"/>
          </a:p>
        </p:txBody>
      </p:sp>
      <p:sp>
        <p:nvSpPr>
          <p:cNvPr id="3" name="Прямоугольник 2"/>
          <p:cNvSpPr/>
          <p:nvPr/>
        </p:nvSpPr>
        <p:spPr>
          <a:xfrm>
            <a:off x="323528" y="1484784"/>
            <a:ext cx="8496944" cy="4524315"/>
          </a:xfrm>
          <a:prstGeom prst="rect">
            <a:avLst/>
          </a:prstGeom>
        </p:spPr>
        <p:txBody>
          <a:bodyPr wrap="square">
            <a:spAutoFit/>
          </a:bodyPr>
          <a:lstStyle/>
          <a:p>
            <a:r>
              <a:rPr lang="ru-RU" dirty="0"/>
              <a:t>Системы энергоснабжения. Применение таких технологических разработок для этой сферы только начинается. Главными яркими примерами использования интернета вещей можно наблюдать при выборе счетчика электрической энергии с наличием специального программного обеспечения. Такое оборудование дает возможность оценивать общую ситуацию и в случае возникновения непредвиденных скачков напряжения в электросети или аварии совершать быстрое реагирования на проблему путем отключения питания. Полезным и достаточно востребованным вариантом внедрения таких разработок, для создания интеллектуальных сетей электропередач учитывая общую протяженность линий энергоснабжения на территории всей страны.</a:t>
            </a:r>
          </a:p>
          <a:p>
            <a:r>
              <a:rPr lang="ru-RU" dirty="0"/>
              <a:t>Совершение различных процессов транспортной логистики становиться намного проще с применением техники для удаленного мониторинга места нахождения объектов и быстрого устранения форс-мажорных обстоятельств. На сегодняшний день самое широкое применение промышленного интернета вещей отразилось в организации деятельности служб такси. Каналы информирования позволяют вызывать водителя через онлайн сервисы и отслеживать перемещение машин.</a:t>
            </a:r>
          </a:p>
        </p:txBody>
      </p:sp>
    </p:spTree>
    <p:extLst>
      <p:ext uri="{BB962C8B-B14F-4D97-AF65-F5344CB8AC3E}">
        <p14:creationId xmlns:p14="http://schemas.microsoft.com/office/powerpoint/2010/main" val="106288036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139</a:t>
            </a:fld>
            <a:endParaRPr lang="ru-RU"/>
          </a:p>
        </p:txBody>
      </p:sp>
    </p:spTree>
    <p:extLst>
      <p:ext uri="{BB962C8B-B14F-4D97-AF65-F5344CB8AC3E}">
        <p14:creationId xmlns:p14="http://schemas.microsoft.com/office/powerpoint/2010/main" val="32722635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140</a:t>
            </a:fld>
            <a:endParaRPr lang="ru-RU"/>
          </a:p>
        </p:txBody>
      </p:sp>
      <p:sp>
        <p:nvSpPr>
          <p:cNvPr id="3" name="Прямоугольник 2"/>
          <p:cNvSpPr/>
          <p:nvPr/>
        </p:nvSpPr>
        <p:spPr>
          <a:xfrm>
            <a:off x="323528" y="1443841"/>
            <a:ext cx="8712968" cy="3416320"/>
          </a:xfrm>
          <a:prstGeom prst="rect">
            <a:avLst/>
          </a:prstGeom>
        </p:spPr>
        <p:txBody>
          <a:bodyPr wrap="square">
            <a:spAutoFit/>
          </a:bodyPr>
          <a:lstStyle/>
          <a:p>
            <a:r>
              <a:rPr lang="ru-RU" b="1" dirty="0"/>
              <a:t>Большие данные (</a:t>
            </a:r>
            <a:r>
              <a:rPr lang="ru-RU" b="1" dirty="0">
                <a:hlinkClick r:id="rId2"/>
              </a:rPr>
              <a:t>англ.</a:t>
            </a:r>
            <a:r>
              <a:rPr lang="ru-RU" b="1" dirty="0"/>
              <a:t> </a:t>
            </a:r>
            <a:r>
              <a:rPr lang="ru-RU" b="1" dirty="0" err="1"/>
              <a:t>big</a:t>
            </a:r>
            <a:r>
              <a:rPr lang="ru-RU" b="1" dirty="0"/>
              <a:t> </a:t>
            </a:r>
            <a:r>
              <a:rPr lang="ru-RU" b="1" dirty="0" err="1"/>
              <a:t>data</a:t>
            </a:r>
            <a:r>
              <a:rPr lang="ru-RU" dirty="0"/>
              <a:t>) — серия подходов, инструментов и методов обработки структурированных и </a:t>
            </a:r>
            <a:r>
              <a:rPr lang="ru-RU" dirty="0">
                <a:hlinkClick r:id="rId3"/>
              </a:rPr>
              <a:t>неструктурированных данных</a:t>
            </a:r>
            <a:r>
              <a:rPr lang="ru-RU" dirty="0"/>
              <a:t> огромных объёмов и значительного многообразия для получения воспринимаемых человеком результатов, эффективных в условиях непрерывного прироста, распределения по многочисленным узлам </a:t>
            </a:r>
            <a:r>
              <a:rPr lang="ru-RU" dirty="0">
                <a:hlinkClick r:id="rId4"/>
              </a:rPr>
              <a:t>вычислительной сети</a:t>
            </a:r>
            <a:r>
              <a:rPr lang="ru-RU" dirty="0"/>
              <a:t>, сформировавшихся в конце </a:t>
            </a:r>
            <a:r>
              <a:rPr lang="ru-RU" dirty="0">
                <a:hlinkClick r:id="rId5"/>
              </a:rPr>
              <a:t>2000-х годов</a:t>
            </a:r>
            <a:r>
              <a:rPr lang="ru-RU" dirty="0"/>
              <a:t>, альтернативных традиционным </a:t>
            </a:r>
            <a:r>
              <a:rPr lang="ru-RU" dirty="0">
                <a:hlinkClick r:id="rId6"/>
              </a:rPr>
              <a:t>системам управления базами данных</a:t>
            </a:r>
            <a:r>
              <a:rPr lang="ru-RU" dirty="0"/>
              <a:t> и решениям класса </a:t>
            </a:r>
            <a:r>
              <a:rPr lang="ru-RU" dirty="0" err="1">
                <a:hlinkClick r:id="rId7"/>
              </a:rPr>
              <a:t>Business</a:t>
            </a:r>
            <a:r>
              <a:rPr lang="ru-RU" dirty="0">
                <a:hlinkClick r:id="rId7"/>
              </a:rPr>
              <a:t> </a:t>
            </a:r>
            <a:r>
              <a:rPr lang="ru-RU" dirty="0" err="1">
                <a:hlinkClick r:id="rId7"/>
              </a:rPr>
              <a:t>Intelligence</a:t>
            </a:r>
            <a:r>
              <a:rPr lang="ru-RU" dirty="0" smtClean="0"/>
              <a:t>.</a:t>
            </a:r>
          </a:p>
          <a:p>
            <a:r>
              <a:rPr lang="ru-RU" dirty="0" smtClean="0"/>
              <a:t> </a:t>
            </a:r>
            <a:r>
              <a:rPr lang="ru-RU" dirty="0"/>
              <a:t>Таким образом под </a:t>
            </a:r>
            <a:r>
              <a:rPr lang="ru-RU" dirty="0" err="1"/>
              <a:t>Big</a:t>
            </a:r>
            <a:r>
              <a:rPr lang="ru-RU" dirty="0"/>
              <a:t> </a:t>
            </a:r>
            <a:r>
              <a:rPr lang="ru-RU" dirty="0" err="1"/>
              <a:t>Data</a:t>
            </a:r>
            <a:r>
              <a:rPr lang="ru-RU" dirty="0"/>
              <a:t> я буду понимать не какой-то конкретный объём данных и даже не сами данные, а методы их обработки, которые позволяют </a:t>
            </a:r>
            <a:r>
              <a:rPr lang="ru-RU" dirty="0" err="1"/>
              <a:t>распредёлено</a:t>
            </a:r>
            <a:r>
              <a:rPr lang="ru-RU" dirty="0"/>
              <a:t> обрабатывать информацию. Эти методы можно применить как к огромным массивам данных (таким как содержание всех страниц в интернете), так и к маленьким (таким как содержимое этой статьи).</a:t>
            </a:r>
          </a:p>
        </p:txBody>
      </p:sp>
    </p:spTree>
    <p:extLst>
      <p:ext uri="{BB962C8B-B14F-4D97-AF65-F5344CB8AC3E}">
        <p14:creationId xmlns:p14="http://schemas.microsoft.com/office/powerpoint/2010/main" val="290177355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141</a:t>
            </a:fld>
            <a:endParaRPr lang="ru-RU"/>
          </a:p>
        </p:txBody>
      </p:sp>
      <p:pic>
        <p:nvPicPr>
          <p:cNvPr id="8194" name="Picture 2" descr="https://www.burnssheehan.co.uk/storage/images/bigdat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86168" y="1340768"/>
            <a:ext cx="8768801" cy="510855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www.bigdataschool.ru/wp-content/uploads/2018/11/bolshie-danny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196752"/>
            <a:ext cx="7641431" cy="3999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688826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142</a:t>
            </a:fld>
            <a:endParaRPr lang="ru-RU"/>
          </a:p>
        </p:txBody>
      </p:sp>
      <p:sp>
        <p:nvSpPr>
          <p:cNvPr id="3" name="Прямоугольник 2"/>
          <p:cNvSpPr/>
          <p:nvPr/>
        </p:nvSpPr>
        <p:spPr>
          <a:xfrm>
            <a:off x="170038" y="1196752"/>
            <a:ext cx="8712968" cy="4801314"/>
          </a:xfrm>
          <a:prstGeom prst="rect">
            <a:avLst/>
          </a:prstGeom>
        </p:spPr>
        <p:txBody>
          <a:bodyPr wrap="square">
            <a:spAutoFit/>
          </a:bodyPr>
          <a:lstStyle/>
          <a:p>
            <a:r>
              <a:rPr lang="ru-RU" b="1" dirty="0" err="1"/>
              <a:t>Больши́е</a:t>
            </a:r>
            <a:r>
              <a:rPr lang="ru-RU" b="1" dirty="0"/>
              <a:t> </a:t>
            </a:r>
            <a:r>
              <a:rPr lang="ru-RU" b="1" dirty="0" err="1"/>
              <a:t>да́нные</a:t>
            </a:r>
            <a:r>
              <a:rPr lang="ru-RU" dirty="0"/>
              <a:t> (</a:t>
            </a:r>
            <a:r>
              <a:rPr lang="ru-RU" dirty="0">
                <a:hlinkClick r:id="rId2" tooltip="Английский язык"/>
              </a:rPr>
              <a:t>англ.</a:t>
            </a:r>
            <a:r>
              <a:rPr lang="ru-RU" dirty="0"/>
              <a:t> </a:t>
            </a:r>
            <a:r>
              <a:rPr lang="ru-RU" i="1" dirty="0" err="1"/>
              <a:t>big</a:t>
            </a:r>
            <a:r>
              <a:rPr lang="ru-RU" i="1" dirty="0"/>
              <a:t> </a:t>
            </a:r>
            <a:r>
              <a:rPr lang="ru-RU" i="1" dirty="0" err="1"/>
              <a:t>data</a:t>
            </a:r>
            <a:r>
              <a:rPr lang="ru-RU" dirty="0"/>
              <a:t>, [</a:t>
            </a:r>
            <a:r>
              <a:rPr lang="ru-RU" dirty="0">
                <a:hlinkClick r:id="rId3" tooltip="Международный фонетический алфавит"/>
              </a:rPr>
              <a:t>ˈ</a:t>
            </a:r>
            <a:r>
              <a:rPr lang="ru-RU" dirty="0" err="1">
                <a:hlinkClick r:id="rId3" tooltip="Международный фонетический алфавит"/>
              </a:rPr>
              <a:t>bɪɡ</a:t>
            </a:r>
            <a:r>
              <a:rPr lang="ru-RU" dirty="0">
                <a:hlinkClick r:id="rId3" tooltip="Международный фонетический алфавит"/>
              </a:rPr>
              <a:t> ˈ</a:t>
            </a:r>
            <a:r>
              <a:rPr lang="ru-RU" dirty="0" err="1">
                <a:hlinkClick r:id="rId3" tooltip="Международный фонетический алфавит"/>
              </a:rPr>
              <a:t>deɪtə</a:t>
            </a:r>
            <a:r>
              <a:rPr lang="ru-RU" dirty="0"/>
              <a:t>]) — обозначение структурированных и </a:t>
            </a:r>
            <a:r>
              <a:rPr lang="ru-RU" dirty="0">
                <a:hlinkClick r:id="rId4" tooltip="Неструктурированные данные"/>
              </a:rPr>
              <a:t>неструктурированных данных</a:t>
            </a:r>
            <a:r>
              <a:rPr lang="ru-RU" dirty="0"/>
              <a:t> огромных объёмов и значительного многообразия, эффективно обрабатываемых </a:t>
            </a:r>
            <a:r>
              <a:rPr lang="ru-RU" dirty="0">
                <a:hlinkClick r:id="rId5" tooltip="Горизонтальная масштабируемость"/>
              </a:rPr>
              <a:t>горизонтально масштабируемыми</a:t>
            </a:r>
            <a:r>
              <a:rPr lang="ru-RU" dirty="0"/>
              <a:t> </a:t>
            </a:r>
            <a:r>
              <a:rPr lang="ru-RU" dirty="0">
                <a:hlinkClick r:id="rId6" tooltip="Программное обеспечение"/>
              </a:rPr>
              <a:t>программными</a:t>
            </a:r>
            <a:r>
              <a:rPr lang="ru-RU" dirty="0"/>
              <a:t> инструментами, появившимися в конце </a:t>
            </a:r>
            <a:r>
              <a:rPr lang="ru-RU" dirty="0">
                <a:hlinkClick r:id="rId7" tooltip="2000-е годы"/>
              </a:rPr>
              <a:t>2000-х годов</a:t>
            </a:r>
            <a:r>
              <a:rPr lang="ru-RU" dirty="0"/>
              <a:t> и альтернативных традиционным </a:t>
            </a:r>
            <a:r>
              <a:rPr lang="ru-RU" dirty="0">
                <a:hlinkClick r:id="rId8" tooltip="Система управления базами данных"/>
              </a:rPr>
              <a:t>системам управления базами данных</a:t>
            </a:r>
            <a:r>
              <a:rPr lang="ru-RU" dirty="0"/>
              <a:t> и решениям класса </a:t>
            </a:r>
            <a:r>
              <a:rPr lang="ru-RU" dirty="0" err="1">
                <a:hlinkClick r:id="rId9" tooltip="Business Intelligence"/>
              </a:rPr>
              <a:t>Business</a:t>
            </a:r>
            <a:r>
              <a:rPr lang="ru-RU" dirty="0">
                <a:hlinkClick r:id="rId9" tooltip="Business Intelligence"/>
              </a:rPr>
              <a:t> </a:t>
            </a:r>
            <a:r>
              <a:rPr lang="ru-RU" dirty="0" err="1">
                <a:hlinkClick r:id="rId9" tooltip="Business Intelligence"/>
              </a:rPr>
              <a:t>Intelligence</a:t>
            </a:r>
            <a:r>
              <a:rPr lang="ru-RU" baseline="30000" dirty="0">
                <a:hlinkClick r:id="rId10"/>
              </a:rPr>
              <a:t>[1]</a:t>
            </a:r>
            <a:r>
              <a:rPr lang="ru-RU" baseline="30000" dirty="0">
                <a:hlinkClick r:id="rId11"/>
              </a:rPr>
              <a:t>[2]</a:t>
            </a:r>
            <a:r>
              <a:rPr lang="ru-RU" baseline="30000" dirty="0">
                <a:hlinkClick r:id="rId12"/>
              </a:rPr>
              <a:t>[3]</a:t>
            </a:r>
            <a:r>
              <a:rPr lang="ru-RU" dirty="0"/>
              <a:t>.</a:t>
            </a:r>
          </a:p>
          <a:p>
            <a:r>
              <a:rPr lang="ru-RU" dirty="0"/>
              <a:t>В широком смысле о «больших данных» говорят как о социально-экономическом феномене, связанном с появлением технологических возможностей анализировать огромные массивы данных, в некоторых проблемных областях — весь мировой объём данных, и вытекающих из этого трансформационных последствий</a:t>
            </a:r>
            <a:r>
              <a:rPr lang="ru-RU" baseline="30000" dirty="0">
                <a:hlinkClick r:id="rId13"/>
              </a:rPr>
              <a:t>[4]</a:t>
            </a:r>
            <a:r>
              <a:rPr lang="ru-RU" dirty="0"/>
              <a:t>.</a:t>
            </a:r>
          </a:p>
          <a:p>
            <a:r>
              <a:rPr lang="ru-RU" dirty="0"/>
              <a:t>В качестве определяющих характеристик для больших данных традиционно выделяют «три V»: объём (</a:t>
            </a:r>
            <a:r>
              <a:rPr lang="ru-RU" dirty="0">
                <a:hlinkClick r:id="rId2" tooltip="Английский язык"/>
              </a:rPr>
              <a:t>англ.</a:t>
            </a:r>
            <a:r>
              <a:rPr lang="ru-RU" dirty="0"/>
              <a:t> </a:t>
            </a:r>
            <a:r>
              <a:rPr lang="ru-RU" i="1" dirty="0" err="1"/>
              <a:t>volume</a:t>
            </a:r>
            <a:r>
              <a:rPr lang="ru-RU" dirty="0"/>
              <a:t>, в смысле величины физического объёма), скорость (</a:t>
            </a:r>
            <a:r>
              <a:rPr lang="ru-RU" i="1" dirty="0" err="1"/>
              <a:t>velocity</a:t>
            </a:r>
            <a:r>
              <a:rPr lang="ru-RU" dirty="0"/>
              <a:t> в смыслах как скорости прироста, так и необходимости высокоскоростной обработки и получения результатов), многообразие (</a:t>
            </a:r>
            <a:r>
              <a:rPr lang="ru-RU" i="1" dirty="0" err="1"/>
              <a:t>variety</a:t>
            </a:r>
            <a:r>
              <a:rPr lang="ru-RU" dirty="0"/>
              <a:t>, в смысле возможности одновременной обработки различных типов структурированных и </a:t>
            </a:r>
            <a:r>
              <a:rPr lang="ru-RU" dirty="0" err="1"/>
              <a:t>полуструктурированных</a:t>
            </a:r>
            <a:r>
              <a:rPr lang="ru-RU" dirty="0"/>
              <a:t> данных)</a:t>
            </a:r>
            <a:r>
              <a:rPr lang="ru-RU" baseline="30000" dirty="0">
                <a:hlinkClick r:id="rId14"/>
              </a:rPr>
              <a:t>[5]</a:t>
            </a:r>
            <a:r>
              <a:rPr lang="ru-RU" baseline="30000" dirty="0">
                <a:hlinkClick r:id="rId15"/>
              </a:rPr>
              <a:t>[6]</a:t>
            </a:r>
            <a:r>
              <a:rPr lang="ru-RU" dirty="0"/>
              <a:t>; в дальнейшем возникли различные вариации и интерпретации этого признака</a:t>
            </a:r>
            <a:r>
              <a:rPr lang="ru-RU" baseline="30000" dirty="0">
                <a:hlinkClick r:id="rId16"/>
              </a:rPr>
              <a:t>[⇨</a:t>
            </a:r>
            <a:r>
              <a:rPr lang="ru-RU" baseline="30000" dirty="0" smtClean="0">
                <a:hlinkClick r:id="rId16"/>
              </a:rPr>
              <a:t>]</a:t>
            </a:r>
            <a:r>
              <a:rPr lang="ru-RU" dirty="0" smtClean="0"/>
              <a:t>.</a:t>
            </a:r>
            <a:endParaRPr lang="ru-RU" dirty="0"/>
          </a:p>
        </p:txBody>
      </p:sp>
    </p:spTree>
    <p:extLst>
      <p:ext uri="{BB962C8B-B14F-4D97-AF65-F5344CB8AC3E}">
        <p14:creationId xmlns:p14="http://schemas.microsoft.com/office/powerpoint/2010/main" val="160529295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143</a:t>
            </a:fld>
            <a:endParaRPr lang="ru-RU"/>
          </a:p>
        </p:txBody>
      </p:sp>
      <p:sp>
        <p:nvSpPr>
          <p:cNvPr id="3" name="Прямоугольник 2"/>
          <p:cNvSpPr/>
          <p:nvPr/>
        </p:nvSpPr>
        <p:spPr>
          <a:xfrm>
            <a:off x="2286000" y="1443841"/>
            <a:ext cx="4572000" cy="3970318"/>
          </a:xfrm>
          <a:prstGeom prst="rect">
            <a:avLst/>
          </a:prstGeom>
        </p:spPr>
        <p:txBody>
          <a:bodyPr>
            <a:spAutoFit/>
          </a:bodyPr>
          <a:lstStyle/>
          <a:p>
            <a:pPr fontAlgn="base"/>
            <a:r>
              <a:rPr lang="ru-RU" dirty="0"/>
              <a:t>К источникам больших данных относят:</a:t>
            </a:r>
            <a:br>
              <a:rPr lang="ru-RU" dirty="0"/>
            </a:br>
            <a:endParaRPr lang="ru-RU" dirty="0"/>
          </a:p>
          <a:p>
            <a:pPr fontAlgn="base"/>
            <a:r>
              <a:rPr lang="ru-RU" dirty="0"/>
              <a:t>Интернет — </a:t>
            </a:r>
            <a:r>
              <a:rPr lang="ru-RU" dirty="0" err="1"/>
              <a:t>соцсети</a:t>
            </a:r>
            <a:r>
              <a:rPr lang="ru-RU" dirty="0"/>
              <a:t>, блоги, СМИ, форумы, сайты, интернет вещей (</a:t>
            </a:r>
            <a:r>
              <a:rPr lang="ru-RU" dirty="0" err="1">
                <a:hlinkClick r:id="rId2"/>
              </a:rPr>
              <a:t>IoT</a:t>
            </a:r>
            <a:r>
              <a:rPr lang="ru-RU" dirty="0"/>
              <a:t>).</a:t>
            </a:r>
          </a:p>
          <a:p>
            <a:pPr fontAlgn="base"/>
            <a:r>
              <a:rPr lang="ru-RU" dirty="0"/>
              <a:t>Корпоративные данные — транзакционная деловая информация, архивы, базы данных.</a:t>
            </a:r>
          </a:p>
          <a:p>
            <a:pPr fontAlgn="base"/>
            <a:r>
              <a:rPr lang="ru-RU" dirty="0"/>
              <a:t>Показания устройств — датчиков, приборов, а также метеорологические данные, данные сотовой связи и т. д.</a:t>
            </a:r>
          </a:p>
          <a:p>
            <a:pPr fontAlgn="base"/>
            <a:r>
              <a:rPr lang="ru-RU" dirty="0"/>
              <a:t>При этом нельзя сказать, что есть отдельные виды больших данных — суть метода в том, что он объединяет самые различные типы данных и извлекает из них новую, ранее недоступную информацию.</a:t>
            </a:r>
          </a:p>
        </p:txBody>
      </p:sp>
    </p:spTree>
    <p:extLst>
      <p:ext uri="{BB962C8B-B14F-4D97-AF65-F5344CB8AC3E}">
        <p14:creationId xmlns:p14="http://schemas.microsoft.com/office/powerpoint/2010/main" val="56114179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144</a:t>
            </a:fld>
            <a:endParaRPr lang="ru-RU"/>
          </a:p>
        </p:txBody>
      </p:sp>
      <p:sp>
        <p:nvSpPr>
          <p:cNvPr id="3" name="Прямоугольник 2"/>
          <p:cNvSpPr/>
          <p:nvPr/>
        </p:nvSpPr>
        <p:spPr>
          <a:xfrm>
            <a:off x="350083" y="1556792"/>
            <a:ext cx="8784976" cy="4524315"/>
          </a:xfrm>
          <a:prstGeom prst="rect">
            <a:avLst/>
          </a:prstGeom>
        </p:spPr>
        <p:txBody>
          <a:bodyPr wrap="square">
            <a:spAutoFit/>
          </a:bodyPr>
          <a:lstStyle/>
          <a:p>
            <a:r>
              <a:rPr lang="ru-RU" dirty="0"/>
              <a:t>Набор признаков </a:t>
            </a:r>
            <a:r>
              <a:rPr lang="ru-RU" b="1" i="1" dirty="0"/>
              <a:t>VVV</a:t>
            </a:r>
            <a:r>
              <a:rPr lang="ru-RU" dirty="0"/>
              <a:t> (</a:t>
            </a:r>
            <a:r>
              <a:rPr lang="ru-RU" i="1" dirty="0" err="1"/>
              <a:t>volume</a:t>
            </a:r>
            <a:r>
              <a:rPr lang="ru-RU" i="1" dirty="0"/>
              <a:t>, </a:t>
            </a:r>
            <a:r>
              <a:rPr lang="ru-RU" i="1" dirty="0" err="1"/>
              <a:t>velocity</a:t>
            </a:r>
            <a:r>
              <a:rPr lang="ru-RU" i="1" dirty="0"/>
              <a:t>, </a:t>
            </a:r>
            <a:r>
              <a:rPr lang="ru-RU" i="1" dirty="0" err="1"/>
              <a:t>variety</a:t>
            </a:r>
            <a:r>
              <a:rPr lang="ru-RU" dirty="0"/>
              <a:t>) изначально выработан </a:t>
            </a:r>
            <a:r>
              <a:rPr lang="ru-RU" dirty="0" err="1"/>
              <a:t>Meta</a:t>
            </a:r>
            <a:r>
              <a:rPr lang="ru-RU" dirty="0"/>
              <a:t> </a:t>
            </a:r>
            <a:r>
              <a:rPr lang="ru-RU" dirty="0" err="1"/>
              <a:t>Group</a:t>
            </a:r>
            <a:r>
              <a:rPr lang="ru-RU" dirty="0"/>
              <a:t> в 2001 году вне контекста представлений о больших данных как об определённой серии информационно-технологических методов и инструментов, в нём, в связи с ростом популярности концепции центрального </a:t>
            </a:r>
            <a:r>
              <a:rPr lang="ru-RU" dirty="0">
                <a:hlinkClick r:id="rId2" tooltip="Хранилище данных"/>
              </a:rPr>
              <a:t>хранилища данных</a:t>
            </a:r>
            <a:r>
              <a:rPr lang="ru-RU" dirty="0"/>
              <a:t> для организаций, отмечалась </a:t>
            </a:r>
            <a:r>
              <a:rPr lang="ru-RU" dirty="0" err="1"/>
              <a:t>равнозначимость</a:t>
            </a:r>
            <a:r>
              <a:rPr lang="ru-RU" dirty="0"/>
              <a:t> проблематик управления данными по всем трём аспектам</a:t>
            </a:r>
            <a:r>
              <a:rPr lang="ru-RU" baseline="30000" dirty="0">
                <a:hlinkClick r:id="rId3"/>
              </a:rPr>
              <a:t>[24]</a:t>
            </a:r>
            <a:r>
              <a:rPr lang="ru-RU" dirty="0"/>
              <a:t>. В дальнейшем появились интерпретации с «четырьмя V» (добавлялась </a:t>
            </a:r>
            <a:r>
              <a:rPr lang="ru-RU" i="1" dirty="0" err="1"/>
              <a:t>veracity</a:t>
            </a:r>
            <a:r>
              <a:rPr lang="ru-RU" dirty="0"/>
              <a:t> — достоверность, использовалась в рекламных материалах </a:t>
            </a:r>
            <a:r>
              <a:rPr lang="ru-RU" dirty="0">
                <a:hlinkClick r:id="rId4" tooltip="IBM"/>
              </a:rPr>
              <a:t>IBM</a:t>
            </a:r>
            <a:r>
              <a:rPr lang="ru-RU" baseline="30000" dirty="0">
                <a:hlinkClick r:id="rId5"/>
              </a:rPr>
              <a:t>[25]</a:t>
            </a:r>
            <a:r>
              <a:rPr lang="ru-RU" dirty="0"/>
              <a:t>), «пятью V» (в этом варианте прибавляли </a:t>
            </a:r>
            <a:r>
              <a:rPr lang="ru-RU" i="1" dirty="0" err="1"/>
              <a:t>viability</a:t>
            </a:r>
            <a:r>
              <a:rPr lang="ru-RU" dirty="0"/>
              <a:t> — жизнеспособность, и </a:t>
            </a:r>
            <a:r>
              <a:rPr lang="ru-RU" i="1" dirty="0" err="1"/>
              <a:t>value</a:t>
            </a:r>
            <a:r>
              <a:rPr lang="ru-RU" dirty="0"/>
              <a:t> — ценность</a:t>
            </a:r>
            <a:r>
              <a:rPr lang="ru-RU" baseline="30000" dirty="0">
                <a:hlinkClick r:id="rId6"/>
              </a:rPr>
              <a:t>[26]</a:t>
            </a:r>
            <a:r>
              <a:rPr lang="ru-RU" dirty="0"/>
              <a:t>), и даже «семью V» (кроме всего, добавляли также </a:t>
            </a:r>
            <a:r>
              <a:rPr lang="ru-RU" i="1" dirty="0" err="1"/>
              <a:t>variability</a:t>
            </a:r>
            <a:r>
              <a:rPr lang="ru-RU" dirty="0"/>
              <a:t> — переменчивость, и </a:t>
            </a:r>
            <a:r>
              <a:rPr lang="ru-RU" i="1" dirty="0" err="1"/>
              <a:t>visualization</a:t>
            </a:r>
            <a:r>
              <a:rPr lang="ru-RU" baseline="30000" dirty="0">
                <a:hlinkClick r:id="rId7"/>
              </a:rPr>
              <a:t>[27]</a:t>
            </a:r>
            <a:r>
              <a:rPr lang="ru-RU" dirty="0"/>
              <a:t>). </a:t>
            </a:r>
            <a:r>
              <a:rPr lang="ru-RU" dirty="0">
                <a:hlinkClick r:id="rId8" tooltip="International Data Corporation"/>
              </a:rPr>
              <a:t>IDC</a:t>
            </a:r>
            <a:r>
              <a:rPr lang="ru-RU" dirty="0"/>
              <a:t> интерпретирует «четвёртое V» как </a:t>
            </a:r>
            <a:r>
              <a:rPr lang="ru-RU" i="1" dirty="0" err="1"/>
              <a:t>value</a:t>
            </a:r>
            <a:r>
              <a:rPr lang="ru-RU" dirty="0"/>
              <a:t> c точки зрения важности экономической целесообразности обработки соответствующих объёмов в соответствующих условиях, что отражено также и в определении больших данных от IDC</a:t>
            </a:r>
            <a:r>
              <a:rPr lang="ru-RU" baseline="30000" dirty="0">
                <a:hlinkClick r:id="rId9"/>
              </a:rPr>
              <a:t>[28]</a:t>
            </a:r>
            <a:r>
              <a:rPr lang="ru-RU" dirty="0"/>
              <a:t>. Во всех случаях в этих признаках подчёркивается, что определяющей характеристикой для больших данных является не только их физический объём, но другие категории, существенные для представления о сложности задачи обработки и анализа данных.</a:t>
            </a:r>
          </a:p>
        </p:txBody>
      </p:sp>
    </p:spTree>
    <p:extLst>
      <p:ext uri="{BB962C8B-B14F-4D97-AF65-F5344CB8AC3E}">
        <p14:creationId xmlns:p14="http://schemas.microsoft.com/office/powerpoint/2010/main" val="284697375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145</a:t>
            </a:fld>
            <a:endParaRPr lang="ru-RU"/>
          </a:p>
        </p:txBody>
      </p:sp>
      <p:sp>
        <p:nvSpPr>
          <p:cNvPr id="3" name="Прямоугольник 2"/>
          <p:cNvSpPr/>
          <p:nvPr/>
        </p:nvSpPr>
        <p:spPr>
          <a:xfrm>
            <a:off x="0" y="-2763688"/>
            <a:ext cx="8928992" cy="9510296"/>
          </a:xfrm>
          <a:prstGeom prst="rect">
            <a:avLst/>
          </a:prstGeom>
        </p:spPr>
        <p:txBody>
          <a:bodyPr wrap="square">
            <a:spAutoFit/>
          </a:bodyPr>
          <a:lstStyle/>
          <a:p>
            <a:r>
              <a:rPr lang="ru-RU" dirty="0"/>
              <a:t>Методы анализа[</a:t>
            </a:r>
            <a:r>
              <a:rPr lang="ru-RU" dirty="0">
                <a:hlinkClick r:id="rId2" tooltip="Редактировать раздел «Методы анализа»"/>
              </a:rPr>
              <a:t>править</a:t>
            </a:r>
            <a:r>
              <a:rPr lang="ru-RU" dirty="0"/>
              <a:t> | </a:t>
            </a:r>
            <a:r>
              <a:rPr lang="ru-RU" dirty="0">
                <a:hlinkClick r:id="rId3" tooltip="Редактировать раздел «Методы анализа»"/>
              </a:rPr>
              <a:t>править код</a:t>
            </a:r>
            <a:r>
              <a:rPr lang="ru-RU" dirty="0"/>
              <a:t>]</a:t>
            </a:r>
          </a:p>
          <a:p>
            <a:r>
              <a:rPr lang="ru-RU" dirty="0"/>
              <a:t>Методы и техники анализа, применимые к большим данным, выделенные в отчёте </a:t>
            </a:r>
            <a:r>
              <a:rPr lang="ru-RU" dirty="0" err="1">
                <a:hlinkClick r:id="rId4" tooltip="McKinsey &amp; Company"/>
              </a:rPr>
              <a:t>McKinsey</a:t>
            </a:r>
            <a:r>
              <a:rPr lang="ru-RU" baseline="30000" dirty="0">
                <a:hlinkClick r:id="rId5"/>
              </a:rPr>
              <a:t>[32]</a:t>
            </a:r>
            <a:r>
              <a:rPr lang="ru-RU" dirty="0"/>
              <a:t>:</a:t>
            </a:r>
          </a:p>
          <a:p>
            <a:r>
              <a:rPr lang="ru-RU" dirty="0"/>
              <a:t>методы класса </a:t>
            </a:r>
            <a:r>
              <a:rPr lang="ru-RU" dirty="0" err="1">
                <a:hlinkClick r:id="rId6" tooltip="Data Mining"/>
              </a:rPr>
              <a:t>Data</a:t>
            </a:r>
            <a:r>
              <a:rPr lang="ru-RU" dirty="0">
                <a:hlinkClick r:id="rId6" tooltip="Data Mining"/>
              </a:rPr>
              <a:t> </a:t>
            </a:r>
            <a:r>
              <a:rPr lang="ru-RU" dirty="0" err="1">
                <a:hlinkClick r:id="rId6" tooltip="Data Mining"/>
              </a:rPr>
              <a:t>Mining</a:t>
            </a:r>
            <a:r>
              <a:rPr lang="ru-RU" dirty="0"/>
              <a:t>: обучение ассоциативным правилам (</a:t>
            </a:r>
            <a:r>
              <a:rPr lang="ru-RU" dirty="0">
                <a:hlinkClick r:id="rId7" tooltip="Английский язык"/>
              </a:rPr>
              <a:t>англ.</a:t>
            </a:r>
            <a:r>
              <a:rPr lang="ru-RU" dirty="0"/>
              <a:t> </a:t>
            </a:r>
            <a:r>
              <a:rPr lang="ru-RU" i="1" dirty="0" err="1"/>
              <a:t>association</a:t>
            </a:r>
            <a:r>
              <a:rPr lang="ru-RU" i="1" dirty="0"/>
              <a:t> </a:t>
            </a:r>
            <a:r>
              <a:rPr lang="ru-RU" i="1" dirty="0" err="1"/>
              <a:t>rule</a:t>
            </a:r>
            <a:r>
              <a:rPr lang="ru-RU" i="1" dirty="0"/>
              <a:t> </a:t>
            </a:r>
            <a:r>
              <a:rPr lang="ru-RU" i="1" dirty="0" err="1"/>
              <a:t>learning</a:t>
            </a:r>
            <a:r>
              <a:rPr lang="ru-RU" dirty="0"/>
              <a:t>), классификация (методы категоризации новых данных на основе принципов, ранее применённых к уже наличествующим данным), </a:t>
            </a:r>
            <a:r>
              <a:rPr lang="ru-RU" dirty="0">
                <a:hlinkClick r:id="rId8" tooltip="Кластерный анализ"/>
              </a:rPr>
              <a:t>кластерный анализ</a:t>
            </a:r>
            <a:r>
              <a:rPr lang="ru-RU" dirty="0"/>
              <a:t>, </a:t>
            </a:r>
            <a:r>
              <a:rPr lang="ru-RU" dirty="0">
                <a:hlinkClick r:id="rId9" tooltip="Регрессионный анализ"/>
              </a:rPr>
              <a:t>регрессионный анализ</a:t>
            </a:r>
            <a:r>
              <a:rPr lang="ru-RU" dirty="0"/>
              <a:t>;</a:t>
            </a:r>
          </a:p>
          <a:p>
            <a:r>
              <a:rPr lang="ru-RU" dirty="0" err="1">
                <a:hlinkClick r:id="rId10" tooltip="Краудсорсинг"/>
              </a:rPr>
              <a:t>краудсорсинг</a:t>
            </a:r>
            <a:r>
              <a:rPr lang="ru-RU" dirty="0"/>
              <a:t> — категоризация и обогащение данных силами широкого, неопределённого круга лиц, привлечённых на основании публичной оферты, без вступления в трудовые отношения;</a:t>
            </a:r>
          </a:p>
          <a:p>
            <a:r>
              <a:rPr lang="ru-RU" dirty="0"/>
              <a:t>смешение и интеграция данных (</a:t>
            </a:r>
            <a:r>
              <a:rPr lang="ru-RU" dirty="0">
                <a:hlinkClick r:id="rId7" tooltip="Английский язык"/>
              </a:rPr>
              <a:t>англ.</a:t>
            </a:r>
            <a:r>
              <a:rPr lang="ru-RU" dirty="0"/>
              <a:t> </a:t>
            </a:r>
            <a:r>
              <a:rPr lang="ru-RU" i="1" dirty="0" err="1"/>
              <a:t>data</a:t>
            </a:r>
            <a:r>
              <a:rPr lang="ru-RU" i="1" dirty="0"/>
              <a:t> </a:t>
            </a:r>
            <a:r>
              <a:rPr lang="ru-RU" i="1" dirty="0" err="1"/>
              <a:t>fusion</a:t>
            </a:r>
            <a:r>
              <a:rPr lang="ru-RU" i="1" dirty="0"/>
              <a:t> </a:t>
            </a:r>
            <a:r>
              <a:rPr lang="ru-RU" i="1" dirty="0" err="1"/>
              <a:t>and</a:t>
            </a:r>
            <a:r>
              <a:rPr lang="ru-RU" i="1" dirty="0"/>
              <a:t> </a:t>
            </a:r>
            <a:r>
              <a:rPr lang="ru-RU" i="1" dirty="0" err="1"/>
              <a:t>integration</a:t>
            </a:r>
            <a:r>
              <a:rPr lang="ru-RU" dirty="0"/>
              <a:t>) — набор техник, позволяющих интегрировать разнородные данные из разнообразных источников для возможности глубинного анализа, в качестве примеров таких техник, составляющих этот класс методов приводятся </a:t>
            </a:r>
            <a:r>
              <a:rPr lang="ru-RU" dirty="0">
                <a:hlinkClick r:id="rId11" tooltip="Цифровая обработка сигналов"/>
              </a:rPr>
              <a:t>цифровая обработка сигналов</a:t>
            </a:r>
            <a:r>
              <a:rPr lang="ru-RU" dirty="0"/>
              <a:t> и </a:t>
            </a:r>
            <a:r>
              <a:rPr lang="ru-RU" dirty="0">
                <a:hlinkClick r:id="rId12" tooltip="Обработка естественного языка"/>
              </a:rPr>
              <a:t>обработка естественного языка</a:t>
            </a:r>
            <a:r>
              <a:rPr lang="ru-RU" dirty="0"/>
              <a:t> (включая </a:t>
            </a:r>
            <a:r>
              <a:rPr lang="ru-RU" dirty="0">
                <a:hlinkClick r:id="rId13" tooltip="Анализ тональности текста"/>
              </a:rPr>
              <a:t>тональный анализ</a:t>
            </a:r>
            <a:r>
              <a:rPr lang="ru-RU" dirty="0"/>
              <a:t>);</a:t>
            </a:r>
          </a:p>
          <a:p>
            <a:r>
              <a:rPr lang="ru-RU" dirty="0">
                <a:hlinkClick r:id="rId14" tooltip="Машинное обучение"/>
              </a:rPr>
              <a:t>машинное обучение</a:t>
            </a:r>
            <a:r>
              <a:rPr lang="ru-RU" dirty="0"/>
              <a:t>, включая </a:t>
            </a:r>
            <a:r>
              <a:rPr lang="ru-RU" dirty="0">
                <a:hlinkClick r:id="rId15" tooltip="Обучение с учителем"/>
              </a:rPr>
              <a:t>обучение с учителем</a:t>
            </a:r>
            <a:r>
              <a:rPr lang="ru-RU" dirty="0"/>
              <a:t> и </a:t>
            </a:r>
            <a:r>
              <a:rPr lang="ru-RU" dirty="0">
                <a:hlinkClick r:id="rId16" tooltip="Обучение без учителя"/>
              </a:rPr>
              <a:t>без учителя</a:t>
            </a:r>
            <a:r>
              <a:rPr lang="ru-RU" dirty="0"/>
              <a:t>, а также </a:t>
            </a:r>
            <a:r>
              <a:rPr lang="ru-RU" dirty="0" err="1">
                <a:hlinkClick r:id="rId17" tooltip="Ensemble learning (страница отсутствует)"/>
              </a:rPr>
              <a:t>Ensemble</a:t>
            </a:r>
            <a:r>
              <a:rPr lang="ru-RU" dirty="0">
                <a:hlinkClick r:id="rId17" tooltip="Ensemble learning (страница отсутствует)"/>
              </a:rPr>
              <a:t> </a:t>
            </a:r>
            <a:r>
              <a:rPr lang="ru-RU" dirty="0" err="1">
                <a:hlinkClick r:id="rId17" tooltip="Ensemble learning (страница отсутствует)"/>
              </a:rPr>
              <a:t>learning</a:t>
            </a:r>
            <a:r>
              <a:rPr lang="ru-RU" dirty="0"/>
              <a:t> (</a:t>
            </a:r>
            <a:r>
              <a:rPr lang="ru-RU" dirty="0">
                <a:hlinkClick r:id="rId18" tooltip="en:Ensemble learning"/>
              </a:rPr>
              <a:t>англ.</a:t>
            </a:r>
            <a:r>
              <a:rPr lang="ru-RU" dirty="0"/>
              <a:t>) — использование моделей, построенных на базе статистического анализа или машинного обучения для получения комплексных прогнозов на основе базовых моделей (</a:t>
            </a:r>
            <a:r>
              <a:rPr lang="ru-RU" dirty="0">
                <a:hlinkClick r:id="rId7" tooltip="Английский язык"/>
              </a:rPr>
              <a:t>англ.</a:t>
            </a:r>
            <a:r>
              <a:rPr lang="ru-RU" dirty="0"/>
              <a:t> </a:t>
            </a:r>
            <a:r>
              <a:rPr lang="ru-RU" i="1" dirty="0" err="1"/>
              <a:t>constituent</a:t>
            </a:r>
            <a:r>
              <a:rPr lang="ru-RU" i="1" dirty="0"/>
              <a:t> </a:t>
            </a:r>
            <a:r>
              <a:rPr lang="ru-RU" i="1" dirty="0" err="1"/>
              <a:t>models</a:t>
            </a:r>
            <a:r>
              <a:rPr lang="ru-RU" dirty="0"/>
              <a:t>, ср. со </a:t>
            </a:r>
            <a:r>
              <a:rPr lang="ru-RU" dirty="0">
                <a:hlinkClick r:id="rId19" tooltip="Статистический ансамбль"/>
              </a:rPr>
              <a:t>статистическим ансамблем</a:t>
            </a:r>
            <a:r>
              <a:rPr lang="ru-RU" dirty="0"/>
              <a:t> в статистической механике);</a:t>
            </a:r>
          </a:p>
          <a:p>
            <a:r>
              <a:rPr lang="ru-RU" dirty="0">
                <a:hlinkClick r:id="rId20" tooltip="Искусственная нейронная сеть"/>
              </a:rPr>
              <a:t>искусственные нейронные сети</a:t>
            </a:r>
            <a:r>
              <a:rPr lang="ru-RU" dirty="0"/>
              <a:t>, </a:t>
            </a:r>
            <a:r>
              <a:rPr lang="ru-RU" dirty="0">
                <a:hlinkClick r:id="rId21" tooltip="Сетевой анализ"/>
              </a:rPr>
              <a:t>сетевой анализ</a:t>
            </a:r>
            <a:r>
              <a:rPr lang="ru-RU" dirty="0"/>
              <a:t>, </a:t>
            </a:r>
            <a:r>
              <a:rPr lang="ru-RU" dirty="0">
                <a:hlinkClick r:id="rId22" tooltip="Оптимизация (математика)"/>
              </a:rPr>
              <a:t>оптимизация</a:t>
            </a:r>
            <a:r>
              <a:rPr lang="ru-RU" dirty="0"/>
              <a:t>, в том числе </a:t>
            </a:r>
            <a:r>
              <a:rPr lang="ru-RU" dirty="0">
                <a:hlinkClick r:id="rId23" tooltip="Генетический алгоритм"/>
              </a:rPr>
              <a:t>генетические алгоритмы</a:t>
            </a:r>
            <a:r>
              <a:rPr lang="ru-RU" dirty="0"/>
              <a:t>;</a:t>
            </a:r>
          </a:p>
          <a:p>
            <a:r>
              <a:rPr lang="ru-RU" dirty="0">
                <a:hlinkClick r:id="rId24" tooltip="Теория распознавания образов"/>
              </a:rPr>
              <a:t>распознавание образов</a:t>
            </a:r>
            <a:r>
              <a:rPr lang="ru-RU" i="1" dirty="0"/>
              <a:t>;</a:t>
            </a:r>
            <a:endParaRPr lang="ru-RU" dirty="0"/>
          </a:p>
          <a:p>
            <a:r>
              <a:rPr lang="ru-RU" dirty="0">
                <a:hlinkClick r:id="rId25" tooltip="Прогнозная аналитика"/>
              </a:rPr>
              <a:t>прогнозная аналитика</a:t>
            </a:r>
            <a:r>
              <a:rPr lang="ru-RU" dirty="0"/>
              <a:t>;</a:t>
            </a:r>
          </a:p>
          <a:p>
            <a:r>
              <a:rPr lang="ru-RU" dirty="0">
                <a:hlinkClick r:id="rId26" tooltip="Имитационное моделирование"/>
              </a:rPr>
              <a:t>имитационное моделирование</a:t>
            </a:r>
            <a:r>
              <a:rPr lang="ru-RU" dirty="0"/>
              <a:t>;</a:t>
            </a:r>
          </a:p>
          <a:p>
            <a:r>
              <a:rPr lang="ru-RU" dirty="0">
                <a:hlinkClick r:id="rId27" tooltip="Пространственный анализ данных (страница отсутствует)"/>
              </a:rPr>
              <a:t>пространственный анализ</a:t>
            </a:r>
            <a:r>
              <a:rPr lang="ru-RU" dirty="0"/>
              <a:t> (</a:t>
            </a:r>
            <a:r>
              <a:rPr lang="ru-RU" dirty="0">
                <a:hlinkClick r:id="rId7" tooltip="Английский язык"/>
              </a:rPr>
              <a:t>англ.</a:t>
            </a:r>
            <a:r>
              <a:rPr lang="ru-RU" dirty="0"/>
              <a:t> </a:t>
            </a:r>
            <a:r>
              <a:rPr lang="ru-RU" i="1" dirty="0" err="1">
                <a:hlinkClick r:id="rId28" tooltip="en:Spatial analysis"/>
              </a:rPr>
              <a:t>Spatial</a:t>
            </a:r>
            <a:r>
              <a:rPr lang="ru-RU" i="1" dirty="0">
                <a:hlinkClick r:id="rId28" tooltip="en:Spatial analysis"/>
              </a:rPr>
              <a:t> </a:t>
            </a:r>
            <a:r>
              <a:rPr lang="ru-RU" i="1" dirty="0" err="1">
                <a:hlinkClick r:id="rId28" tooltip="en:Spatial analysis"/>
              </a:rPr>
              <a:t>analysis</a:t>
            </a:r>
            <a:r>
              <a:rPr lang="ru-RU" dirty="0"/>
              <a:t>) — класс методов, использующих </a:t>
            </a:r>
            <a:r>
              <a:rPr lang="ru-RU" dirty="0">
                <a:hlinkClick r:id="rId29" tooltip="Топология"/>
              </a:rPr>
              <a:t>топологическую</a:t>
            </a:r>
            <a:r>
              <a:rPr lang="ru-RU" dirty="0"/>
              <a:t>, </a:t>
            </a:r>
            <a:r>
              <a:rPr lang="ru-RU" dirty="0">
                <a:hlinkClick r:id="rId30" tooltip="Геометрия"/>
              </a:rPr>
              <a:t>геометрическую</a:t>
            </a:r>
            <a:r>
              <a:rPr lang="ru-RU" dirty="0"/>
              <a:t> и </a:t>
            </a:r>
            <a:r>
              <a:rPr lang="ru-RU" dirty="0">
                <a:hlinkClick r:id="rId31" tooltip="География"/>
              </a:rPr>
              <a:t>географическую</a:t>
            </a:r>
            <a:r>
              <a:rPr lang="ru-RU" dirty="0"/>
              <a:t> информацию в данных;</a:t>
            </a:r>
          </a:p>
          <a:p>
            <a:r>
              <a:rPr lang="ru-RU" dirty="0">
                <a:hlinkClick r:id="rId32" tooltip="Статистический анализ"/>
              </a:rPr>
              <a:t>статистический анализ</a:t>
            </a:r>
            <a:r>
              <a:rPr lang="ru-RU" dirty="0"/>
              <a:t>, в качестве примеров методов приводятся </a:t>
            </a:r>
            <a:r>
              <a:rPr lang="ru-RU" dirty="0">
                <a:hlinkClick r:id="rId33" tooltip="A/B-тестирование"/>
              </a:rPr>
              <a:t>A/B-тестирование</a:t>
            </a:r>
            <a:r>
              <a:rPr lang="ru-RU" dirty="0"/>
              <a:t> и </a:t>
            </a:r>
            <a:r>
              <a:rPr lang="ru-RU" dirty="0">
                <a:hlinkClick r:id="rId34" tooltip="Временной ряд"/>
              </a:rPr>
              <a:t>анализ временных рядов</a:t>
            </a:r>
            <a:r>
              <a:rPr lang="ru-RU" dirty="0"/>
              <a:t>;</a:t>
            </a:r>
          </a:p>
          <a:p>
            <a:r>
              <a:rPr lang="ru-RU" dirty="0"/>
              <a:t>визуализация аналитических данных — представление информации в виде рисунков, диаграмм, с использованием интерактивных возможностей и анимации как для получения результатов, так и для использования в качестве исходных данных для дальнейшего анализа.</a:t>
            </a:r>
          </a:p>
        </p:txBody>
      </p:sp>
    </p:spTree>
    <p:extLst>
      <p:ext uri="{BB962C8B-B14F-4D97-AF65-F5344CB8AC3E}">
        <p14:creationId xmlns:p14="http://schemas.microsoft.com/office/powerpoint/2010/main" val="62627061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146</a:t>
            </a:fld>
            <a:endParaRPr lang="ru-RU"/>
          </a:p>
        </p:txBody>
      </p:sp>
      <p:sp>
        <p:nvSpPr>
          <p:cNvPr id="3" name="Прямоугольник 2"/>
          <p:cNvSpPr/>
          <p:nvPr/>
        </p:nvSpPr>
        <p:spPr>
          <a:xfrm>
            <a:off x="179512" y="394692"/>
            <a:ext cx="8496944" cy="6463308"/>
          </a:xfrm>
          <a:prstGeom prst="rect">
            <a:avLst/>
          </a:prstGeom>
        </p:spPr>
        <p:txBody>
          <a:bodyPr wrap="square">
            <a:spAutoFit/>
          </a:bodyPr>
          <a:lstStyle/>
          <a:p>
            <a:r>
              <a:rPr lang="ru-RU" b="1" dirty="0"/>
              <a:t>Техники и методы анализа, применимые к </a:t>
            </a:r>
            <a:r>
              <a:rPr lang="ru-RU" b="1" dirty="0" err="1"/>
              <a:t>Big</a:t>
            </a:r>
            <a:r>
              <a:rPr lang="ru-RU" b="1" dirty="0"/>
              <a:t> </a:t>
            </a:r>
            <a:r>
              <a:rPr lang="ru-RU" b="1" dirty="0" err="1"/>
              <a:t>data</a:t>
            </a:r>
            <a:r>
              <a:rPr lang="ru-RU" b="1" dirty="0"/>
              <a:t> по </a:t>
            </a:r>
            <a:r>
              <a:rPr lang="ru-RU" b="1" dirty="0" err="1"/>
              <a:t>McKinsey</a:t>
            </a:r>
            <a:r>
              <a:rPr lang="ru-RU" b="1" dirty="0"/>
              <a:t>:</a:t>
            </a:r>
            <a:endParaRPr lang="ru-RU" dirty="0"/>
          </a:p>
          <a:p>
            <a:r>
              <a:rPr lang="ru-RU" dirty="0" err="1"/>
              <a:t>Data</a:t>
            </a:r>
            <a:r>
              <a:rPr lang="ru-RU" dirty="0"/>
              <a:t> </a:t>
            </a:r>
            <a:r>
              <a:rPr lang="ru-RU" dirty="0" err="1"/>
              <a:t>Mining</a:t>
            </a:r>
            <a:r>
              <a:rPr lang="ru-RU" dirty="0"/>
              <a:t>;</a:t>
            </a:r>
          </a:p>
          <a:p>
            <a:r>
              <a:rPr lang="ru-RU" dirty="0" err="1"/>
              <a:t>Краудсорсинг</a:t>
            </a:r>
            <a:r>
              <a:rPr lang="ru-RU" dirty="0"/>
              <a:t>;</a:t>
            </a:r>
          </a:p>
          <a:p>
            <a:r>
              <a:rPr lang="ru-RU" dirty="0"/>
              <a:t>Смешение и интеграция данных;</a:t>
            </a:r>
          </a:p>
          <a:p>
            <a:r>
              <a:rPr lang="ru-RU" dirty="0"/>
              <a:t>Машинное обучение;</a:t>
            </a:r>
          </a:p>
          <a:p>
            <a:r>
              <a:rPr lang="ru-RU" dirty="0"/>
              <a:t>Искусственные нейронные сети;</a:t>
            </a:r>
          </a:p>
          <a:p>
            <a:r>
              <a:rPr lang="ru-RU" dirty="0"/>
              <a:t>Распознавание образов;</a:t>
            </a:r>
          </a:p>
          <a:p>
            <a:r>
              <a:rPr lang="ru-RU" dirty="0"/>
              <a:t>Прогнозная аналитика;</a:t>
            </a:r>
          </a:p>
          <a:p>
            <a:r>
              <a:rPr lang="ru-RU" dirty="0"/>
              <a:t>Имитационное моделирование;</a:t>
            </a:r>
          </a:p>
          <a:p>
            <a:r>
              <a:rPr lang="ru-RU" dirty="0"/>
              <a:t>Пространственный анализ;</a:t>
            </a:r>
          </a:p>
          <a:p>
            <a:r>
              <a:rPr lang="ru-RU" dirty="0"/>
              <a:t>Статистический анализ;</a:t>
            </a:r>
          </a:p>
          <a:p>
            <a:r>
              <a:rPr lang="ru-RU" dirty="0"/>
              <a:t>Визуализация аналитических данных.</a:t>
            </a:r>
          </a:p>
          <a:p>
            <a:r>
              <a:rPr lang="ru-RU" dirty="0"/>
              <a:t>Горизонтальная масштабируемость, которая обеспечивает обработку данных — базовый принцип обработки больших данных. Данные распределены на вычислительные узлы, а обработка происходит без деградации производительности. </a:t>
            </a:r>
            <a:r>
              <a:rPr lang="ru-RU" dirty="0" err="1"/>
              <a:t>McKinsey</a:t>
            </a:r>
            <a:r>
              <a:rPr lang="ru-RU" dirty="0"/>
              <a:t> включил в контекст применимости также реляционные системы управления и </a:t>
            </a:r>
            <a:r>
              <a:rPr lang="ru-RU" dirty="0" err="1"/>
              <a:t>Business</a:t>
            </a:r>
            <a:r>
              <a:rPr lang="ru-RU" dirty="0"/>
              <a:t> </a:t>
            </a:r>
            <a:r>
              <a:rPr lang="ru-RU" dirty="0" err="1"/>
              <a:t>Intelligence</a:t>
            </a:r>
            <a:r>
              <a:rPr lang="ru-RU" dirty="0"/>
              <a:t>.</a:t>
            </a:r>
          </a:p>
          <a:p>
            <a:r>
              <a:rPr lang="ru-RU" b="1" dirty="0"/>
              <a:t>Технологии:</a:t>
            </a:r>
            <a:endParaRPr lang="ru-RU" dirty="0"/>
          </a:p>
          <a:p>
            <a:r>
              <a:rPr lang="ru-RU" dirty="0" err="1"/>
              <a:t>NoSQL</a:t>
            </a:r>
            <a:r>
              <a:rPr lang="ru-RU" dirty="0"/>
              <a:t>;</a:t>
            </a:r>
          </a:p>
          <a:p>
            <a:r>
              <a:rPr lang="ru-RU" dirty="0" err="1"/>
              <a:t>MapReduce</a:t>
            </a:r>
            <a:r>
              <a:rPr lang="ru-RU" dirty="0"/>
              <a:t>;</a:t>
            </a:r>
          </a:p>
          <a:p>
            <a:r>
              <a:rPr lang="ru-RU" dirty="0" err="1"/>
              <a:t>Hadoop</a:t>
            </a:r>
            <a:r>
              <a:rPr lang="ru-RU" dirty="0"/>
              <a:t>;</a:t>
            </a:r>
          </a:p>
          <a:p>
            <a:r>
              <a:rPr lang="ru-RU" dirty="0"/>
              <a:t>R;</a:t>
            </a:r>
          </a:p>
          <a:p>
            <a:r>
              <a:rPr lang="ru-RU" dirty="0"/>
              <a:t>Аппаратные решения.</a:t>
            </a:r>
          </a:p>
        </p:txBody>
      </p:sp>
    </p:spTree>
    <p:extLst>
      <p:ext uri="{BB962C8B-B14F-4D97-AF65-F5344CB8AC3E}">
        <p14:creationId xmlns:p14="http://schemas.microsoft.com/office/powerpoint/2010/main" val="320964962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147</a:t>
            </a:fld>
            <a:endParaRPr lang="ru-RU"/>
          </a:p>
        </p:txBody>
      </p:sp>
      <p:sp>
        <p:nvSpPr>
          <p:cNvPr id="3" name="Прямоугольник 2"/>
          <p:cNvSpPr/>
          <p:nvPr/>
        </p:nvSpPr>
        <p:spPr>
          <a:xfrm>
            <a:off x="2286000" y="1028343"/>
            <a:ext cx="4572000" cy="4801314"/>
          </a:xfrm>
          <a:prstGeom prst="rect">
            <a:avLst/>
          </a:prstGeom>
        </p:spPr>
        <p:txBody>
          <a:bodyPr>
            <a:spAutoFit/>
          </a:bodyPr>
          <a:lstStyle/>
          <a:p>
            <a:r>
              <a:rPr lang="ru-RU" dirty="0"/>
              <a:t>С точки зрения </a:t>
            </a:r>
            <a:r>
              <a:rPr lang="ru-RU" dirty="0">
                <a:hlinkClick r:id="rId2" tooltip="Информационные технологии"/>
              </a:rPr>
              <a:t>информационных технологий</a:t>
            </a:r>
            <a:r>
              <a:rPr lang="ru-RU" dirty="0"/>
              <a:t> в совокупность подходов и инструментов изначально включались средства </a:t>
            </a:r>
            <a:r>
              <a:rPr lang="ru-RU" dirty="0">
                <a:hlinkClick r:id="rId3" tooltip="Массово-параллельная архитектура"/>
              </a:rPr>
              <a:t>массово-параллельной</a:t>
            </a:r>
            <a:r>
              <a:rPr lang="ru-RU" dirty="0"/>
              <a:t> обработки неопределённо структурированных данных, прежде всего, системами управления базами данных категории </a:t>
            </a:r>
            <a:r>
              <a:rPr lang="ru-RU" dirty="0" err="1">
                <a:hlinkClick r:id="rId4" tooltip="NoSQL"/>
              </a:rPr>
              <a:t>NoSQL</a:t>
            </a:r>
            <a:r>
              <a:rPr lang="ru-RU" dirty="0"/>
              <a:t>, алгоритмами </a:t>
            </a:r>
            <a:r>
              <a:rPr lang="ru-RU" dirty="0" err="1">
                <a:hlinkClick r:id="rId5" tooltip="MapReduce"/>
              </a:rPr>
              <a:t>MapReduce</a:t>
            </a:r>
            <a:r>
              <a:rPr lang="ru-RU" dirty="0"/>
              <a:t> и реализующими их программными каркасами и библиотеками проекта </a:t>
            </a:r>
            <a:r>
              <a:rPr lang="ru-RU" dirty="0" err="1">
                <a:hlinkClick r:id="rId6" tooltip="Hadoop"/>
              </a:rPr>
              <a:t>Hadoop</a:t>
            </a:r>
            <a:r>
              <a:rPr lang="ru-RU" baseline="30000" dirty="0">
                <a:hlinkClick r:id="rId7"/>
              </a:rPr>
              <a:t>[7]</a:t>
            </a:r>
            <a:r>
              <a:rPr lang="ru-RU" dirty="0"/>
              <a:t>. В дальнейшем к серии технологий больших данных стали относить разнообразные информационно-технологические решения, в той или иной степени обеспечивающие сходные по характеристикам возможности по обработке сверхбольших массивов данных</a:t>
            </a:r>
          </a:p>
        </p:txBody>
      </p:sp>
    </p:spTree>
    <p:extLst>
      <p:ext uri="{BB962C8B-B14F-4D97-AF65-F5344CB8AC3E}">
        <p14:creationId xmlns:p14="http://schemas.microsoft.com/office/powerpoint/2010/main" val="299767398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148</a:t>
            </a:fld>
            <a:endParaRPr lang="ru-RU"/>
          </a:p>
        </p:txBody>
      </p:sp>
      <p:sp>
        <p:nvSpPr>
          <p:cNvPr id="3" name="Прямоугольник 2"/>
          <p:cNvSpPr/>
          <p:nvPr/>
        </p:nvSpPr>
        <p:spPr>
          <a:xfrm>
            <a:off x="88911" y="-1971600"/>
            <a:ext cx="8928992" cy="8679299"/>
          </a:xfrm>
          <a:prstGeom prst="rect">
            <a:avLst/>
          </a:prstGeom>
        </p:spPr>
        <p:txBody>
          <a:bodyPr wrap="square">
            <a:spAutoFit/>
          </a:bodyPr>
          <a:lstStyle/>
          <a:p>
            <a:r>
              <a:rPr lang="ru-RU" b="1" dirty="0"/>
              <a:t>Аппаратные решения</a:t>
            </a:r>
            <a:r>
              <a:rPr lang="ru-RU" dirty="0"/>
              <a:t>[</a:t>
            </a:r>
            <a:r>
              <a:rPr lang="ru-RU" dirty="0">
                <a:hlinkClick r:id="rId2" tooltip="Редактировать раздел «Аппаратные решения»"/>
              </a:rPr>
              <a:t>править</a:t>
            </a:r>
            <a:r>
              <a:rPr lang="ru-RU" dirty="0"/>
              <a:t> | </a:t>
            </a:r>
            <a:r>
              <a:rPr lang="ru-RU" dirty="0">
                <a:hlinkClick r:id="rId3" tooltip="Редактировать раздел «Аппаратные решения»"/>
              </a:rPr>
              <a:t>править код</a:t>
            </a:r>
            <a:r>
              <a:rPr lang="ru-RU" dirty="0"/>
              <a:t>]</a:t>
            </a:r>
            <a:endParaRPr lang="ru-RU" b="1" dirty="0"/>
          </a:p>
          <a:p>
            <a:r>
              <a:rPr lang="ru-RU" dirty="0"/>
              <a:t>Существует ряд аппаратно-программных комплексов, предоставляющих </a:t>
            </a:r>
            <a:r>
              <a:rPr lang="ru-RU" dirty="0" err="1"/>
              <a:t>предконфигурированные</a:t>
            </a:r>
            <a:r>
              <a:rPr lang="ru-RU" dirty="0"/>
              <a:t> решения для обработки больших данных: </a:t>
            </a:r>
            <a:r>
              <a:rPr lang="ru-RU" dirty="0" err="1">
                <a:hlinkClick r:id="rId4" tooltip="Aster MapReduce appliance (страница отсутствует)"/>
              </a:rPr>
              <a:t>Aster</a:t>
            </a:r>
            <a:r>
              <a:rPr lang="ru-RU" dirty="0">
                <a:hlinkClick r:id="rId4" tooltip="Aster MapReduce appliance (страница отсутствует)"/>
              </a:rPr>
              <a:t> </a:t>
            </a:r>
            <a:r>
              <a:rPr lang="ru-RU" dirty="0" err="1">
                <a:hlinkClick r:id="rId4" tooltip="Aster MapReduce appliance (страница отсутствует)"/>
              </a:rPr>
              <a:t>MapReduce</a:t>
            </a:r>
            <a:r>
              <a:rPr lang="ru-RU" dirty="0">
                <a:hlinkClick r:id="rId4" tooltip="Aster MapReduce appliance (страница отсутствует)"/>
              </a:rPr>
              <a:t> </a:t>
            </a:r>
            <a:r>
              <a:rPr lang="ru-RU" dirty="0" err="1">
                <a:hlinkClick r:id="rId4" tooltip="Aster MapReduce appliance (страница отсутствует)"/>
              </a:rPr>
              <a:t>appliance</a:t>
            </a:r>
            <a:r>
              <a:rPr lang="ru-RU" dirty="0"/>
              <a:t> (корпорации </a:t>
            </a:r>
            <a:r>
              <a:rPr lang="ru-RU" dirty="0" err="1">
                <a:hlinkClick r:id="rId5" tooltip="Teradata"/>
              </a:rPr>
              <a:t>Teradata</a:t>
            </a:r>
            <a:r>
              <a:rPr lang="ru-RU" dirty="0"/>
              <a:t>), </a:t>
            </a:r>
            <a:r>
              <a:rPr lang="ru-RU" dirty="0" err="1">
                <a:hlinkClick r:id="rId6" tooltip="Oracle Big Data appliance (страница отсутствует)"/>
              </a:rPr>
              <a:t>Oracle</a:t>
            </a:r>
            <a:r>
              <a:rPr lang="ru-RU" dirty="0">
                <a:hlinkClick r:id="rId6" tooltip="Oracle Big Data appliance (страница отсутствует)"/>
              </a:rPr>
              <a:t> </a:t>
            </a:r>
            <a:r>
              <a:rPr lang="ru-RU" dirty="0" err="1">
                <a:hlinkClick r:id="rId6" tooltip="Oracle Big Data appliance (страница отсутствует)"/>
              </a:rPr>
              <a:t>Big</a:t>
            </a:r>
            <a:r>
              <a:rPr lang="ru-RU" dirty="0">
                <a:hlinkClick r:id="rId6" tooltip="Oracle Big Data appliance (страница отсутствует)"/>
              </a:rPr>
              <a:t> </a:t>
            </a:r>
            <a:r>
              <a:rPr lang="ru-RU" dirty="0" err="1">
                <a:hlinkClick r:id="rId6" tooltip="Oracle Big Data appliance (страница отсутствует)"/>
              </a:rPr>
              <a:t>Data</a:t>
            </a:r>
            <a:r>
              <a:rPr lang="ru-RU" dirty="0">
                <a:hlinkClick r:id="rId6" tooltip="Oracle Big Data appliance (страница отсутствует)"/>
              </a:rPr>
              <a:t> </a:t>
            </a:r>
            <a:r>
              <a:rPr lang="ru-RU" dirty="0" err="1">
                <a:hlinkClick r:id="rId6" tooltip="Oracle Big Data appliance (страница отсутствует)"/>
              </a:rPr>
              <a:t>appliance</a:t>
            </a:r>
            <a:r>
              <a:rPr lang="ru-RU" dirty="0"/>
              <a:t>, </a:t>
            </a:r>
            <a:r>
              <a:rPr lang="ru-RU" dirty="0" err="1">
                <a:hlinkClick r:id="rId7" tooltip="Greenplum appliance (страница отсутствует)"/>
              </a:rPr>
              <a:t>Greenplum</a:t>
            </a:r>
            <a:r>
              <a:rPr lang="ru-RU" dirty="0">
                <a:hlinkClick r:id="rId7" tooltip="Greenplum appliance (страница отсутствует)"/>
              </a:rPr>
              <a:t> </a:t>
            </a:r>
            <a:r>
              <a:rPr lang="ru-RU" dirty="0" err="1">
                <a:hlinkClick r:id="rId7" tooltip="Greenplum appliance (страница отсутствует)"/>
              </a:rPr>
              <a:t>appliance</a:t>
            </a:r>
            <a:r>
              <a:rPr lang="ru-RU" dirty="0"/>
              <a:t> (корпорации </a:t>
            </a:r>
            <a:r>
              <a:rPr lang="ru-RU" dirty="0">
                <a:hlinkClick r:id="rId8" tooltip="EMC"/>
              </a:rPr>
              <a:t>EMC</a:t>
            </a:r>
            <a:r>
              <a:rPr lang="ru-RU" dirty="0"/>
              <a:t>, на основе решений поглощённой компании </a:t>
            </a:r>
            <a:r>
              <a:rPr lang="ru-RU" dirty="0" err="1">
                <a:hlinkClick r:id="rId9" tooltip="Greenplum"/>
              </a:rPr>
              <a:t>Greenplum</a:t>
            </a:r>
            <a:r>
              <a:rPr lang="ru-RU" dirty="0"/>
              <a:t>). Эти комплексы поставляются как готовые к установке в </a:t>
            </a:r>
            <a:r>
              <a:rPr lang="ru-RU" dirty="0">
                <a:hlinkClick r:id="rId10" tooltip="Дата-центр"/>
              </a:rPr>
              <a:t>центры обработки данных</a:t>
            </a:r>
            <a:r>
              <a:rPr lang="ru-RU" dirty="0"/>
              <a:t> </a:t>
            </a:r>
            <a:r>
              <a:rPr lang="ru-RU" dirty="0">
                <a:hlinkClick r:id="rId11" tooltip="Телекоммуникационный шкаф"/>
              </a:rPr>
              <a:t>телекоммуникационные шкафы</a:t>
            </a:r>
            <a:r>
              <a:rPr lang="ru-RU" dirty="0"/>
              <a:t>, содержащие </a:t>
            </a:r>
            <a:r>
              <a:rPr lang="ru-RU" dirty="0">
                <a:hlinkClick r:id="rId12" tooltip="Кластер (группа компьютеров)"/>
              </a:rPr>
              <a:t>кластер серверов</a:t>
            </a:r>
            <a:r>
              <a:rPr lang="ru-RU" dirty="0"/>
              <a:t> и управляющее программное обеспечение для массово-параллельной обработки.</a:t>
            </a:r>
          </a:p>
          <a:p>
            <a:r>
              <a:rPr lang="ru-RU" dirty="0"/>
              <a:t>Аппаратные решения для </a:t>
            </a:r>
            <a:r>
              <a:rPr lang="ru-RU" dirty="0">
                <a:hlinkClick r:id="rId13" tooltip="Резидентные вычисления (страница отсутствует)"/>
              </a:rPr>
              <a:t>резидентных вычислений</a:t>
            </a:r>
            <a:r>
              <a:rPr lang="ru-RU" dirty="0"/>
              <a:t>, прежде всего, для баз данных в </a:t>
            </a:r>
            <a:r>
              <a:rPr lang="ru-RU" dirty="0">
                <a:hlinkClick r:id="rId14" tooltip="Оперативная память"/>
              </a:rPr>
              <a:t>оперативной памяти</a:t>
            </a:r>
            <a:r>
              <a:rPr lang="ru-RU" dirty="0"/>
              <a:t> и аналитики в оперативной памяти, в частности, предлагаемой </a:t>
            </a:r>
            <a:r>
              <a:rPr lang="ru-RU" dirty="0">
                <a:hlinkClick r:id="rId15" tooltip="Программно-аппаратный комплекс"/>
              </a:rPr>
              <a:t>аппаратно-программными комплексами</a:t>
            </a:r>
            <a:r>
              <a:rPr lang="ru-RU" dirty="0"/>
              <a:t> </a:t>
            </a:r>
            <a:r>
              <a:rPr lang="ru-RU" dirty="0" err="1">
                <a:hlinkClick r:id="rId16" tooltip="SAP HANA"/>
              </a:rPr>
              <a:t>Hana</a:t>
            </a:r>
            <a:r>
              <a:rPr lang="ru-RU" dirty="0"/>
              <a:t> (</a:t>
            </a:r>
            <a:r>
              <a:rPr lang="ru-RU" dirty="0" err="1"/>
              <a:t>предконфигурированное</a:t>
            </a:r>
            <a:r>
              <a:rPr lang="ru-RU" dirty="0"/>
              <a:t> аппаратно-программное решение компании </a:t>
            </a:r>
            <a:r>
              <a:rPr lang="ru-RU" dirty="0">
                <a:hlinkClick r:id="rId17" tooltip="SAP"/>
              </a:rPr>
              <a:t>SAP</a:t>
            </a:r>
            <a:r>
              <a:rPr lang="ru-RU" dirty="0"/>
              <a:t>) и </a:t>
            </a:r>
            <a:r>
              <a:rPr lang="ru-RU" dirty="0" err="1">
                <a:hlinkClick r:id="rId18" tooltip="Exalytics"/>
              </a:rPr>
              <a:t>Exalytics</a:t>
            </a:r>
            <a:r>
              <a:rPr lang="ru-RU" dirty="0"/>
              <a:t> (комплекс компании </a:t>
            </a:r>
            <a:r>
              <a:rPr lang="ru-RU" dirty="0" err="1">
                <a:hlinkClick r:id="rId19" tooltip="Oracle"/>
              </a:rPr>
              <a:t>Oracle</a:t>
            </a:r>
            <a:r>
              <a:rPr lang="ru-RU" dirty="0"/>
              <a:t> на основе реляционной системы </a:t>
            </a:r>
            <a:r>
              <a:rPr lang="ru-RU" dirty="0" err="1">
                <a:hlinkClick r:id="rId20" tooltip="Timesten (страница отсутствует)"/>
              </a:rPr>
              <a:t>Timesten</a:t>
            </a:r>
            <a:r>
              <a:rPr lang="ru-RU" dirty="0"/>
              <a:t> (</a:t>
            </a:r>
            <a:r>
              <a:rPr lang="ru-RU" dirty="0">
                <a:hlinkClick r:id="rId21" tooltip="en:Timesten"/>
              </a:rPr>
              <a:t>англ.</a:t>
            </a:r>
            <a:r>
              <a:rPr lang="ru-RU" dirty="0"/>
              <a:t>) и </a:t>
            </a:r>
            <a:r>
              <a:rPr lang="ru-RU" dirty="0">
                <a:hlinkClick r:id="rId22" tooltip="Многомерная система управления базами данных (страница отсутствует)"/>
              </a:rPr>
              <a:t>многомерной</a:t>
            </a:r>
            <a:r>
              <a:rPr lang="ru-RU" dirty="0"/>
              <a:t> </a:t>
            </a:r>
            <a:r>
              <a:rPr lang="ru-RU" dirty="0" err="1">
                <a:hlinkClick r:id="rId23" tooltip="Essbase"/>
              </a:rPr>
              <a:t>Essbase</a:t>
            </a:r>
            <a:r>
              <a:rPr lang="ru-RU" dirty="0"/>
              <a:t>), также иногда относят к решениям из области больших данных</a:t>
            </a:r>
            <a:r>
              <a:rPr lang="ru-RU" baseline="30000" dirty="0">
                <a:hlinkClick r:id="rId24"/>
              </a:rPr>
              <a:t>[35]</a:t>
            </a:r>
            <a:r>
              <a:rPr lang="ru-RU" baseline="30000" dirty="0">
                <a:hlinkClick r:id="rId25"/>
              </a:rPr>
              <a:t>[36]</a:t>
            </a:r>
            <a:r>
              <a:rPr lang="ru-RU" dirty="0"/>
              <a:t>, несмотря на то, что такая обработка изначально не является массово-параллельной, а объёмы оперативной памяти одного узла ограничиваются несколькими терабайтами.</a:t>
            </a:r>
          </a:p>
          <a:p>
            <a:r>
              <a:rPr lang="ru-RU" dirty="0"/>
              <a:t>Кроме того иногда к решениям для больших данных относят и аппаратно-программные комплексы на основе традиционных </a:t>
            </a:r>
            <a:r>
              <a:rPr lang="ru-RU" dirty="0">
                <a:hlinkClick r:id="rId26" tooltip="Реляционная СУБД"/>
              </a:rPr>
              <a:t>реляционных систем управления базами данных</a:t>
            </a:r>
            <a:r>
              <a:rPr lang="ru-RU" dirty="0"/>
              <a:t> — </a:t>
            </a:r>
            <a:r>
              <a:rPr lang="ru-RU" dirty="0" err="1">
                <a:hlinkClick r:id="rId27" tooltip="Netezza"/>
              </a:rPr>
              <a:t>Netezza</a:t>
            </a:r>
            <a:r>
              <a:rPr lang="ru-RU" dirty="0"/>
              <a:t>, </a:t>
            </a:r>
            <a:r>
              <a:rPr lang="ru-RU" dirty="0" err="1">
                <a:hlinkClick r:id="rId5" tooltip="Teradata"/>
              </a:rPr>
              <a:t>Teradata</a:t>
            </a:r>
            <a:r>
              <a:rPr lang="ru-RU" dirty="0"/>
              <a:t>, </a:t>
            </a:r>
            <a:r>
              <a:rPr lang="ru-RU" dirty="0" err="1">
                <a:hlinkClick r:id="rId28" tooltip="Exadata"/>
              </a:rPr>
              <a:t>Exadata</a:t>
            </a:r>
            <a:r>
              <a:rPr lang="ru-RU" dirty="0"/>
              <a:t>, как способные эффективно обрабатывать терабайты и </a:t>
            </a:r>
            <a:r>
              <a:rPr lang="ru-RU" dirty="0" err="1"/>
              <a:t>эксабайты</a:t>
            </a:r>
            <a:r>
              <a:rPr lang="ru-RU" dirty="0"/>
              <a:t> структурированной информации, решая задачи быстрой поисковой и аналитической обработки огромных объёмов структурированных данных. Отмечается, что первыми массово-параллельными аппаратно-программными решениями для обработки сверхбольших объёмов данных были машины компаний </a:t>
            </a:r>
            <a:r>
              <a:rPr lang="ru-RU" dirty="0" err="1">
                <a:hlinkClick r:id="rId29" tooltip="Britton Lee (страница отсутствует)"/>
              </a:rPr>
              <a:t>Britton</a:t>
            </a:r>
            <a:r>
              <a:rPr lang="ru-RU" dirty="0">
                <a:hlinkClick r:id="rId29" tooltip="Britton Lee (страница отсутствует)"/>
              </a:rPr>
              <a:t> </a:t>
            </a:r>
            <a:r>
              <a:rPr lang="ru-RU" dirty="0" err="1">
                <a:hlinkClick r:id="rId29" tooltip="Britton Lee (страница отсутствует)"/>
              </a:rPr>
              <a:t>Lee</a:t>
            </a:r>
            <a:r>
              <a:rPr lang="ru-RU" dirty="0"/>
              <a:t> (</a:t>
            </a:r>
            <a:r>
              <a:rPr lang="ru-RU" dirty="0">
                <a:hlinkClick r:id="rId30" tooltip="en:Britton Lee, Inc."/>
              </a:rPr>
              <a:t>англ.</a:t>
            </a:r>
            <a:r>
              <a:rPr lang="ru-RU" dirty="0"/>
              <a:t>), впервые выпущенные в </a:t>
            </a:r>
            <a:r>
              <a:rPr lang="ru-RU" dirty="0">
                <a:hlinkClick r:id="rId31" tooltip="1983 год"/>
              </a:rPr>
              <a:t>1983 году</a:t>
            </a:r>
            <a:r>
              <a:rPr lang="ru-RU" dirty="0"/>
              <a:t>, и </a:t>
            </a:r>
            <a:r>
              <a:rPr lang="ru-RU" dirty="0" err="1"/>
              <a:t>Teradata</a:t>
            </a:r>
            <a:r>
              <a:rPr lang="ru-RU" dirty="0"/>
              <a:t> (начали выпускаться в </a:t>
            </a:r>
            <a:r>
              <a:rPr lang="ru-RU" dirty="0">
                <a:hlinkClick r:id="rId32" tooltip="1984 год"/>
              </a:rPr>
              <a:t>1984 году</a:t>
            </a:r>
            <a:r>
              <a:rPr lang="ru-RU" dirty="0"/>
              <a:t>, притом в </a:t>
            </a:r>
            <a:r>
              <a:rPr lang="ru-RU" dirty="0">
                <a:hlinkClick r:id="rId33" tooltip="1990 год"/>
              </a:rPr>
              <a:t>1990 году</a:t>
            </a:r>
            <a:r>
              <a:rPr lang="ru-RU" dirty="0"/>
              <a:t> </a:t>
            </a:r>
            <a:r>
              <a:rPr lang="ru-RU" dirty="0" err="1"/>
              <a:t>Teradata</a:t>
            </a:r>
            <a:r>
              <a:rPr lang="ru-RU" dirty="0"/>
              <a:t> поглотила </a:t>
            </a:r>
            <a:r>
              <a:rPr lang="ru-RU" dirty="0" err="1"/>
              <a:t>Britton</a:t>
            </a:r>
            <a:r>
              <a:rPr lang="ru-RU" dirty="0"/>
              <a:t> </a:t>
            </a:r>
            <a:r>
              <a:rPr lang="ru-RU" dirty="0" err="1"/>
              <a:t>Lee</a:t>
            </a:r>
            <a:r>
              <a:rPr lang="ru-RU" dirty="0"/>
              <a:t>)</a:t>
            </a:r>
            <a:r>
              <a:rPr lang="ru-RU" baseline="30000" dirty="0">
                <a:hlinkClick r:id="rId34"/>
              </a:rPr>
              <a:t>[37]</a:t>
            </a:r>
            <a:r>
              <a:rPr lang="ru-RU" dirty="0"/>
              <a:t>.</a:t>
            </a:r>
          </a:p>
          <a:p>
            <a:r>
              <a:rPr lang="ru-RU" dirty="0"/>
              <a:t>Аппаратные решения </a:t>
            </a:r>
            <a:r>
              <a:rPr lang="ru-RU" dirty="0">
                <a:hlinkClick r:id="rId35" tooltip="DAS"/>
              </a:rPr>
              <a:t>DAS</a:t>
            </a:r>
            <a:r>
              <a:rPr lang="ru-RU" dirty="0"/>
              <a:t> — систем хранения данных, напрямую присоединённых к узлам — в условиях независимости узлов обработки в SN-архитектуре также иногда относят к технологиям больших данных. Именно с появлением концепции больших данных связывают всплеск интереса к DAS-решениям в начале </a:t>
            </a:r>
            <a:r>
              <a:rPr lang="ru-RU" dirty="0">
                <a:hlinkClick r:id="rId36" tooltip="2010-е годы"/>
              </a:rPr>
              <a:t>2010-х годов</a:t>
            </a:r>
            <a:r>
              <a:rPr lang="ru-RU" dirty="0"/>
              <a:t>, после вытеснения их в 2000-е годы сетевыми решениями классов </a:t>
            </a:r>
            <a:r>
              <a:rPr lang="ru-RU" dirty="0">
                <a:hlinkClick r:id="rId37" tooltip="NAS"/>
              </a:rPr>
              <a:t>NAS</a:t>
            </a:r>
            <a:r>
              <a:rPr lang="ru-RU" dirty="0"/>
              <a:t> и </a:t>
            </a:r>
            <a:r>
              <a:rPr lang="ru-RU" dirty="0">
                <a:hlinkClick r:id="rId38" tooltip="SAN"/>
              </a:rPr>
              <a:t>SAN</a:t>
            </a:r>
            <a:r>
              <a:rPr lang="ru-RU" baseline="30000" dirty="0">
                <a:hlinkClick r:id="rId39"/>
              </a:rPr>
              <a:t>[38]</a:t>
            </a:r>
            <a:r>
              <a:rPr lang="ru-RU" dirty="0"/>
              <a:t>.</a:t>
            </a:r>
          </a:p>
        </p:txBody>
      </p:sp>
    </p:spTree>
    <p:extLst>
      <p:ext uri="{BB962C8B-B14F-4D97-AF65-F5344CB8AC3E}">
        <p14:creationId xmlns:p14="http://schemas.microsoft.com/office/powerpoint/2010/main" val="285631095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149</a:t>
            </a:fld>
            <a:endParaRPr lang="ru-RU"/>
          </a:p>
        </p:txBody>
      </p:sp>
      <p:sp>
        <p:nvSpPr>
          <p:cNvPr id="3" name="Прямоугольник 2"/>
          <p:cNvSpPr/>
          <p:nvPr/>
        </p:nvSpPr>
        <p:spPr>
          <a:xfrm>
            <a:off x="-108520" y="836712"/>
            <a:ext cx="8784976" cy="6463308"/>
          </a:xfrm>
          <a:prstGeom prst="rect">
            <a:avLst/>
          </a:prstGeom>
        </p:spPr>
        <p:txBody>
          <a:bodyPr wrap="square">
            <a:spAutoFit/>
          </a:bodyPr>
          <a:lstStyle/>
          <a:p>
            <a:r>
              <a:rPr lang="ru-RU" dirty="0"/>
              <a:t>Принципы работы с большими данными</a:t>
            </a:r>
          </a:p>
          <a:p>
            <a:r>
              <a:rPr lang="ru-RU" dirty="0" smtClean="0"/>
              <a:t>Исходя </a:t>
            </a:r>
            <a:r>
              <a:rPr lang="ru-RU" dirty="0"/>
              <a:t>из определения </a:t>
            </a:r>
            <a:r>
              <a:rPr lang="ru-RU" b="1" dirty="0" err="1"/>
              <a:t>Big</a:t>
            </a:r>
            <a:r>
              <a:rPr lang="ru-RU" b="1" dirty="0"/>
              <a:t> </a:t>
            </a:r>
            <a:r>
              <a:rPr lang="ru-RU" b="1" dirty="0" err="1"/>
              <a:t>Data</a:t>
            </a:r>
            <a:r>
              <a:rPr lang="ru-RU" dirty="0"/>
              <a:t>, можно сформулировать основные принципы работы с такими данными:</a:t>
            </a:r>
          </a:p>
          <a:p>
            <a:r>
              <a:rPr lang="ru-RU" dirty="0" smtClean="0"/>
              <a:t>1</a:t>
            </a:r>
            <a:r>
              <a:rPr lang="ru-RU" dirty="0"/>
              <a:t>. </a:t>
            </a:r>
            <a:r>
              <a:rPr lang="ru-RU" b="1" dirty="0"/>
              <a:t>Горизонтальная масштабируемость</a:t>
            </a:r>
            <a:r>
              <a:rPr lang="ru-RU" dirty="0"/>
              <a:t>. Поскольку данных может быть сколь угодно много – любая система, которая подразумевает обработку больших данных, должна быть расширяемой. В 2 раза вырос объём данных – в 2 раза увеличили количество железа в кластере и всё продолжило работать.</a:t>
            </a:r>
          </a:p>
          <a:p>
            <a:r>
              <a:rPr lang="ru-RU" dirty="0" smtClean="0"/>
              <a:t>2</a:t>
            </a:r>
            <a:r>
              <a:rPr lang="ru-RU" dirty="0"/>
              <a:t>. </a:t>
            </a:r>
            <a:r>
              <a:rPr lang="ru-RU" b="1" dirty="0"/>
              <a:t>Отказоустойчивость</a:t>
            </a:r>
            <a:r>
              <a:rPr lang="ru-RU" dirty="0"/>
              <a:t>. Принцип горизонтальной масштабируемости подразумевает, что машин в кластере может быть много. Например, </a:t>
            </a:r>
            <a:r>
              <a:rPr lang="ru-RU" dirty="0" err="1"/>
              <a:t>Hadoop</a:t>
            </a:r>
            <a:r>
              <a:rPr lang="ru-RU" dirty="0"/>
              <a:t>-кластер </a:t>
            </a:r>
            <a:r>
              <a:rPr lang="ru-RU" dirty="0" err="1"/>
              <a:t>Yahoo</a:t>
            </a:r>
            <a:r>
              <a:rPr lang="ru-RU" dirty="0"/>
              <a:t> имеет более 42000 машин (по </a:t>
            </a:r>
            <a:r>
              <a:rPr lang="ru-RU" dirty="0">
                <a:hlinkClick r:id="rId2"/>
              </a:rPr>
              <a:t>этой</a:t>
            </a:r>
            <a:r>
              <a:rPr lang="ru-RU" dirty="0"/>
              <a:t> </a:t>
            </a:r>
            <a:r>
              <a:rPr lang="ru-RU" dirty="0">
                <a:hlinkClick r:id="rId2"/>
              </a:rPr>
              <a:t>ссылке</a:t>
            </a:r>
            <a:r>
              <a:rPr lang="ru-RU" dirty="0"/>
              <a:t> можно посмотреть размеры кластера в разных организациях). Это означает, что часть этих машин будет гарантированно выходить из строя. Методы работы с большими данными должны учитывать возможность таких сбоев и переживать их без каких-либо значимых последствий.</a:t>
            </a:r>
          </a:p>
          <a:p>
            <a:r>
              <a:rPr lang="ru-RU" dirty="0" smtClean="0"/>
              <a:t>3</a:t>
            </a:r>
            <a:r>
              <a:rPr lang="ru-RU" dirty="0"/>
              <a:t>. </a:t>
            </a:r>
            <a:r>
              <a:rPr lang="ru-RU" b="1" dirty="0"/>
              <a:t>Локальность данных. </a:t>
            </a:r>
            <a:r>
              <a:rPr lang="ru-RU" dirty="0"/>
              <a:t>В больших распределённых системах данные распределены по большому количеству машин. Если данные физически находятся на одном сервере, а обрабатываются на другом – расходы на передачу данных могут превысить расходы на саму обработку. Поэтому одним из важнейших принципов проектирования </a:t>
            </a:r>
            <a:r>
              <a:rPr lang="ru-RU" dirty="0" err="1"/>
              <a:t>BigData</a:t>
            </a:r>
            <a:r>
              <a:rPr lang="ru-RU" dirty="0"/>
              <a:t>-решений является принцип локальности данных – по возможности обрабатываем данные на той же машине, на которой их храним.</a:t>
            </a:r>
          </a:p>
          <a:p>
            <a:r>
              <a:rPr lang="ru-RU" dirty="0" smtClean="0"/>
              <a:t>Все </a:t>
            </a:r>
            <a:r>
              <a:rPr lang="ru-RU" dirty="0"/>
              <a:t>современные средства работы с большими данными так или иначе следуют этим трём принципам. Для того, чтобы им следовать – необходимо придумывать какие-то методы, способы и парадигмы разработки средств разработки данных. Один из самых классических методов я разберу в сегодняшней статье.</a:t>
            </a:r>
          </a:p>
        </p:txBody>
      </p:sp>
    </p:spTree>
    <p:extLst>
      <p:ext uri="{BB962C8B-B14F-4D97-AF65-F5344CB8AC3E}">
        <p14:creationId xmlns:p14="http://schemas.microsoft.com/office/powerpoint/2010/main" val="105041137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150</a:t>
            </a:fld>
            <a:endParaRPr lang="ru-RU"/>
          </a:p>
        </p:txBody>
      </p:sp>
      <p:sp>
        <p:nvSpPr>
          <p:cNvPr id="3" name="Прямоугольник 2"/>
          <p:cNvSpPr/>
          <p:nvPr/>
        </p:nvSpPr>
        <p:spPr>
          <a:xfrm>
            <a:off x="2286000" y="1997839"/>
            <a:ext cx="4572000" cy="2862322"/>
          </a:xfrm>
          <a:prstGeom prst="rect">
            <a:avLst/>
          </a:prstGeom>
        </p:spPr>
        <p:txBody>
          <a:bodyPr>
            <a:spAutoFit/>
          </a:bodyPr>
          <a:lstStyle/>
          <a:p>
            <a:pPr fontAlgn="base"/>
            <a:r>
              <a:rPr lang="ru-RU" dirty="0" err="1"/>
              <a:t>ачем</a:t>
            </a:r>
            <a:r>
              <a:rPr lang="ru-RU" dirty="0"/>
              <a:t> нужны большие данные в маркетинге? Анализ массивов информации о компании открывает новые возможности:</a:t>
            </a:r>
            <a:br>
              <a:rPr lang="ru-RU" dirty="0"/>
            </a:br>
            <a:endParaRPr lang="ru-RU" dirty="0"/>
          </a:p>
          <a:p>
            <a:pPr fontAlgn="base"/>
            <a:r>
              <a:rPr lang="ru-RU" dirty="0"/>
              <a:t>Понять работу бизнеса в цифрах.</a:t>
            </a:r>
          </a:p>
          <a:p>
            <a:pPr fontAlgn="base"/>
            <a:r>
              <a:rPr lang="ru-RU" dirty="0"/>
              <a:t>Изучить конкурентов.</a:t>
            </a:r>
          </a:p>
          <a:p>
            <a:pPr fontAlgn="base"/>
            <a:r>
              <a:rPr lang="ru-RU" dirty="0"/>
              <a:t>Узнать своих клиентов.</a:t>
            </a:r>
          </a:p>
          <a:p>
            <a:pPr fontAlgn="base"/>
            <a:r>
              <a:rPr lang="ru-RU" dirty="0"/>
              <a:t>Маркетинг сможет выйти на новый уровень понимания и аналитики, что позволит снизить издержки и увеличить продажи.</a:t>
            </a:r>
          </a:p>
        </p:txBody>
      </p:sp>
    </p:spTree>
    <p:extLst>
      <p:ext uri="{BB962C8B-B14F-4D97-AF65-F5344CB8AC3E}">
        <p14:creationId xmlns:p14="http://schemas.microsoft.com/office/powerpoint/2010/main" val="173226736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998EB89-9BFA-4DCE-8F5E-E44794727E98}" type="slidenum">
              <a:rPr lang="ru-RU" smtClean="0"/>
              <a:t>151</a:t>
            </a:fld>
            <a:endParaRPr lang="ru-RU"/>
          </a:p>
        </p:txBody>
      </p:sp>
      <p:sp>
        <p:nvSpPr>
          <p:cNvPr id="3" name="Прямоугольник 2"/>
          <p:cNvSpPr/>
          <p:nvPr/>
        </p:nvSpPr>
        <p:spPr>
          <a:xfrm>
            <a:off x="863080" y="2132856"/>
            <a:ext cx="8280920" cy="4247317"/>
          </a:xfrm>
          <a:prstGeom prst="rect">
            <a:avLst/>
          </a:prstGeom>
        </p:spPr>
        <p:txBody>
          <a:bodyPr wrap="square">
            <a:spAutoFit/>
          </a:bodyPr>
          <a:lstStyle/>
          <a:p>
            <a:pPr fontAlgn="base"/>
            <a:r>
              <a:rPr lang="ru-RU" b="1" dirty="0"/>
              <a:t>Выгоды использования технологии в маркетинге</a:t>
            </a:r>
            <a:br>
              <a:rPr lang="ru-RU" b="1" dirty="0"/>
            </a:br>
            <a:endParaRPr lang="ru-RU" b="1" dirty="0"/>
          </a:p>
          <a:p>
            <a:pPr fontAlgn="base"/>
            <a:r>
              <a:rPr lang="ru-RU" dirty="0"/>
              <a:t>Создание точных портретов целевых потребителей.</a:t>
            </a:r>
          </a:p>
          <a:p>
            <a:pPr fontAlgn="base"/>
            <a:r>
              <a:rPr lang="ru-RU" dirty="0"/>
              <a:t>Предсказание реакции потребителей на маркетинговые сообщения.</a:t>
            </a:r>
          </a:p>
          <a:p>
            <a:pPr fontAlgn="base"/>
            <a:r>
              <a:rPr lang="ru-RU" dirty="0"/>
              <a:t>Максимальная персонализация рекламных сообщений.</a:t>
            </a:r>
          </a:p>
          <a:p>
            <a:pPr fontAlgn="base"/>
            <a:r>
              <a:rPr lang="ru-RU" dirty="0"/>
              <a:t>Увеличение кросс-продаж, повторных продаж, ремаркетинга.</a:t>
            </a:r>
          </a:p>
          <a:p>
            <a:pPr fontAlgn="base"/>
            <a:r>
              <a:rPr lang="ru-RU" dirty="0"/>
              <a:t>Поиск и определение причин популярности востребованных товаров и продуктов.</a:t>
            </a:r>
          </a:p>
          <a:p>
            <a:pPr fontAlgn="base"/>
            <a:r>
              <a:rPr lang="ru-RU" dirty="0"/>
              <a:t>Совершенствование продуктов и услуг, повышение лояльности клиентов.</a:t>
            </a:r>
          </a:p>
          <a:p>
            <a:pPr fontAlgn="base"/>
            <a:r>
              <a:rPr lang="ru-RU" dirty="0"/>
              <a:t>Повышение качества обслуживания.</a:t>
            </a:r>
          </a:p>
          <a:p>
            <a:pPr fontAlgn="base"/>
            <a:r>
              <a:rPr lang="ru-RU" dirty="0"/>
              <a:t>Предупреждение мошенничества.</a:t>
            </a:r>
          </a:p>
          <a:p>
            <a:pPr fontAlgn="base"/>
            <a:r>
              <a:rPr lang="ru-RU" dirty="0"/>
              <a:t>Снижение издержек в работе с поставщиками и клиентами.</a:t>
            </a:r>
          </a:p>
          <a:p>
            <a:pPr fontAlgn="base"/>
            <a:r>
              <a:rPr lang="ru-RU" dirty="0"/>
              <a:t>Благодаря специальным сервисам технологии больших данных, </a:t>
            </a:r>
            <a:r>
              <a:rPr lang="ru-RU" dirty="0" err="1"/>
              <a:t>Big</a:t>
            </a:r>
            <a:r>
              <a:rPr lang="ru-RU" dirty="0"/>
              <a:t> </a:t>
            </a:r>
            <a:r>
              <a:rPr lang="ru-RU" dirty="0" err="1"/>
              <a:t>Data</a:t>
            </a:r>
            <a:r>
              <a:rPr lang="ru-RU" dirty="0"/>
              <a:t> найдется применение в любом отделе маркетинга, в том числе среднего и малого бизнеса. Вам не потребуется устанавливать и обслуживать дорогостоящее оборудование и содержать специалиста.</a:t>
            </a:r>
          </a:p>
        </p:txBody>
      </p:sp>
    </p:spTree>
    <p:extLst>
      <p:ext uri="{BB962C8B-B14F-4D97-AF65-F5344CB8AC3E}">
        <p14:creationId xmlns:p14="http://schemas.microsoft.com/office/powerpoint/2010/main" val="1103643096"/>
      </p:ext>
    </p:extLst>
  </p:cSld>
  <p:clrMapOvr>
    <a:masterClrMapping/>
  </p:clrMapOvr>
</p:sld>
</file>

<file path=ppt/theme/theme1.xml><?xml version="1.0" encoding="utf-8"?>
<a:theme xmlns:a="http://schemas.openxmlformats.org/drawingml/2006/main" name="Пиксел">
  <a:themeElements>
    <a:clrScheme name="Пиксел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Пиксел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Пиксел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Пиксел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Пиксел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Пиксел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Пиксел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Пиксел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Пиксел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Пиксел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Пиксел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Специальное оформление">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1455</TotalTime>
  <Words>8397</Words>
  <Application>Microsoft Office PowerPoint</Application>
  <PresentationFormat>Экран (4:3)</PresentationFormat>
  <Paragraphs>705</Paragraphs>
  <Slides>151</Slides>
  <Notes>0</Notes>
  <HiddenSlides>0</HiddenSlides>
  <MMClips>0</MMClips>
  <ScaleCrop>false</ScaleCrop>
  <HeadingPairs>
    <vt:vector size="6" baseType="variant">
      <vt:variant>
        <vt:lpstr>Тема</vt:lpstr>
      </vt:variant>
      <vt:variant>
        <vt:i4>2</vt:i4>
      </vt:variant>
      <vt:variant>
        <vt:lpstr>Внедренные серверы OLE</vt:lpstr>
      </vt:variant>
      <vt:variant>
        <vt:i4>2</vt:i4>
      </vt:variant>
      <vt:variant>
        <vt:lpstr>Заголовки слайдов</vt:lpstr>
      </vt:variant>
      <vt:variant>
        <vt:i4>151</vt:i4>
      </vt:variant>
    </vt:vector>
  </HeadingPairs>
  <TitlesOfParts>
    <vt:vector size="155" baseType="lpstr">
      <vt:lpstr>Пиксел</vt:lpstr>
      <vt:lpstr>Специальное оформление</vt:lpstr>
      <vt:lpstr>Документ Microsoft Visio 2003–2010</vt:lpstr>
      <vt:lpstr>Document</vt:lpstr>
      <vt:lpstr>Киберфизические системы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Отличительные особенности КФС</vt:lpstr>
      <vt:lpstr>Презентация PowerPoint</vt:lpstr>
      <vt:lpstr>Презентация PowerPoint</vt:lpstr>
      <vt:lpstr>Схемы самоорганизации в автоматизации </vt:lpstr>
      <vt:lpstr>Презентация PowerPoint</vt:lpstr>
      <vt:lpstr>Презентация PowerPoint</vt:lpstr>
      <vt:lpstr>Производственный процесс с цифровым близнецом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Концептуальная архитектура ЦБ</vt:lpstr>
      <vt:lpstr>Презентация PowerPoint</vt:lpstr>
      <vt:lpstr>Презентация PowerPoint</vt:lpstr>
      <vt:lpstr>КФС основа  Industry 4</vt:lpstr>
      <vt:lpstr>PLM (Product Lifecycle Management) –  это КФС" </vt:lpstr>
      <vt:lpstr>Big Data – Большие Данные </vt:lpstr>
      <vt:lpstr>Архитектура КФС</vt:lpstr>
      <vt:lpstr>Презентация PowerPoint</vt:lpstr>
      <vt:lpstr>Киберфизические системы это IOT</vt:lpstr>
      <vt:lpstr>5. Internet of Things (IoT) – Интернет вещей </vt:lpstr>
      <vt:lpstr>6. Interoperability – Интероперабельность (функциональная совместимость) </vt:lpstr>
      <vt:lpstr>Интероперабельность. Библейская история</vt:lpstr>
      <vt:lpstr>Кибер-физические системы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КФС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Типы цифровых двойников</vt:lpstr>
      <vt:lpstr>Технологии в основе концепции цифровых двойников</vt:lpstr>
      <vt:lpstr>Цифровой двойник в жизненном цикле продукта</vt:lpstr>
      <vt:lpstr>Цифровой двойник в жизненном цикле продукта</vt:lpstr>
      <vt:lpstr>Практическое применение на базе опыта «Газпромнефть»</vt:lpstr>
      <vt:lpstr>Практическое применение на базе опыта «Газпромнефть»</vt:lpstr>
      <vt:lpstr>Практическое применение на базе опыта «Газпромнефть»</vt:lpstr>
      <vt:lpstr>Заключение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Современные технологии</dc:title>
  <dc:creator>Громаков Евгений Иванович</dc:creator>
  <cp:lastModifiedBy>Громаков Евгений Иванович</cp:lastModifiedBy>
  <cp:revision>126</cp:revision>
  <cp:lastPrinted>2019-07-29T06:28:42Z</cp:lastPrinted>
  <dcterms:created xsi:type="dcterms:W3CDTF">2019-07-05T01:11:12Z</dcterms:created>
  <dcterms:modified xsi:type="dcterms:W3CDTF">2019-11-05T01:08:48Z</dcterms:modified>
</cp:coreProperties>
</file>