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_rels/notesSlide13.xml.rels" ContentType="application/vnd.openxmlformats-package.relationships+xml"/>
  <Override PartName="/ppt/notesSlides/notesSlide13.xml" ContentType="application/vnd.openxmlformats-officedocument.presentationml.notesSlide+xml"/>
  <Override PartName="/ppt/slides/_rels/slide51.xml.rels" ContentType="application/vnd.openxmlformats-package.relationships+xml"/>
  <Override PartName="/ppt/slides/_rels/slide50.xml.rels" ContentType="application/vnd.openxmlformats-package.relationships+xml"/>
  <Override PartName="/ppt/slides/_rels/slide12.xml.rels" ContentType="application/vnd.openxmlformats-package.relationships+xml"/>
  <Override PartName="/ppt/slides/_rels/slide44.xml.rels" ContentType="application/vnd.openxmlformats-package.relationships+xml"/>
  <Override PartName="/ppt/slides/_rels/slide11.xml.rels" ContentType="application/vnd.openxmlformats-package.relationships+xml"/>
  <Override PartName="/ppt/slides/_rels/slide43.xml.rels" ContentType="application/vnd.openxmlformats-package.relationships+xml"/>
  <Override PartName="/ppt/slides/_rels/slide10.xml.rels" ContentType="application/vnd.openxmlformats-package.relationships+xml"/>
  <Override PartName="/ppt/slides/_rels/slide42.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7.xml.rels" ContentType="application/vnd.openxmlformats-package.relationships+xml"/>
  <Override PartName="/ppt/slides/_rels/slide39.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32.xml.rels" ContentType="application/vnd.openxmlformats-package.relationships+xml"/>
  <Override PartName="/ppt/slides/_rels/slide31.xml.rels" ContentType="application/vnd.openxmlformats-package.relationships+xml"/>
  <Override PartName="/ppt/slides/_rels/slide30.xml.rels" ContentType="application/vnd.openxmlformats-package.relationships+xml"/>
  <Override PartName="/ppt/slides/_rels/slide28.xml.rels" ContentType="application/vnd.openxmlformats-package.relationships+xml"/>
  <Override PartName="/ppt/slides/_rels/slide49.xml.rels" ContentType="application/vnd.openxmlformats-package.relationships+xml"/>
  <Override PartName="/ppt/slides/_rels/slide24.xml.rels" ContentType="application/vnd.openxmlformats-package.relationships+xml"/>
  <Override PartName="/ppt/slides/_rels/slide48.xml.rels" ContentType="application/vnd.openxmlformats-package.relationships+xml"/>
  <Override PartName="/ppt/slides/_rels/slide38.xml.rels" ContentType="application/vnd.openxmlformats-package.relationships+xml"/>
  <Override PartName="/ppt/slides/_rels/slide6.xml.rels" ContentType="application/vnd.openxmlformats-package.relationships+xml"/>
  <Override PartName="/ppt/slides/_rels/slide55.xml.rels" ContentType="application/vnd.openxmlformats-package.relationships+xml"/>
  <Override PartName="/ppt/slides/_rels/slide23.xml.rels" ContentType="application/vnd.openxmlformats-package.relationships+xml"/>
  <Override PartName="/ppt/slides/_rels/slide47.xml.rels" ContentType="application/vnd.openxmlformats-package.relationships+xml"/>
  <Override PartName="/ppt/slides/_rels/slide37.xml.rels" ContentType="application/vnd.openxmlformats-package.relationships+xml"/>
  <Override PartName="/ppt/slides/_rels/slide5.xml.rels" ContentType="application/vnd.openxmlformats-package.relationships+xml"/>
  <Override PartName="/ppt/slides/_rels/slide54.xml.rels" ContentType="application/vnd.openxmlformats-package.relationships+xml"/>
  <Override PartName="/ppt/slides/_rels/slide22.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9.xml.rels" ContentType="application/vnd.openxmlformats-package.relationships+xml"/>
  <Override PartName="/ppt/slides/_rels/slide14.xml.rels" ContentType="application/vnd.openxmlformats-package.relationships+xml"/>
  <Override PartName="/ppt/slides/_rels/slide45.xml.rels" ContentType="application/vnd.openxmlformats-package.relationships+xml"/>
  <Override PartName="/ppt/slides/_rels/slide13.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4.xml.rels" ContentType="application/vnd.openxmlformats-package.relationships+xml"/>
  <Override PartName="/ppt/slides/_rels/slide36.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35.xml.rels" ContentType="application/vnd.openxmlformats-package.relationships+xml"/>
  <Override PartName="/ppt/slides/_rels/slide46.xml.rels" ContentType="application/vnd.openxmlformats-package.relationships+xml"/>
  <Override PartName="/ppt/slides/_rels/slide53.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52.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27.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5.xml" ContentType="application/vnd.openxmlformats-officedocument.presentationml.slide+xml"/>
  <Override PartName="/ppt/slides/slide53.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52.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51.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slides/slide5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3.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42.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41.xml" ContentType="application/vnd.openxmlformats-officedocument.presentationml.slide+xml"/>
  <Override PartName="/ppt/slides/slide55.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40.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30.xml.rels" ContentType="application/vnd.openxmlformats-package.relationships+xml"/>
  <Override PartName="/ppt/slideLayouts/_rels/slideLayout28.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24.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29.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26.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26.xml" ContentType="application/vnd.openxmlformats-officedocument.presentationml.slideLayout+xml"/>
  <Override PartName="/ppt/slideLayouts/slideLayout7.xml" ContentType="application/vnd.openxmlformats-officedocument.presentationml.slideLayout+xml"/>
  <Override PartName="/ppt/slideLayouts/slideLayout25.xml" ContentType="application/vnd.openxmlformats-officedocument.presentationml.slideLayout+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media/image156.jpeg" ContentType="image/jpeg"/>
  <Override PartName="/ppt/media/image155.jpeg" ContentType="image/jpeg"/>
  <Override PartName="/ppt/media/image152.jpeg" ContentType="image/jpeg"/>
  <Override PartName="/ppt/media/image151.jpeg" ContentType="image/jpeg"/>
  <Override PartName="/ppt/media/image150.jpeg" ContentType="image/jpeg"/>
  <Override PartName="/ppt/media/image146.png" ContentType="image/png"/>
  <Override PartName="/ppt/media/image140.png" ContentType="image/png"/>
  <Override PartName="/ppt/media/image139.png" ContentType="image/png"/>
  <Override PartName="/ppt/media/image138.jpeg" ContentType="image/jpeg"/>
  <Override PartName="/ppt/media/image136.png" ContentType="image/png"/>
  <Override PartName="/ppt/media/image132.png" ContentType="image/png"/>
  <Override PartName="/ppt/media/image109.jpeg" ContentType="image/jpeg"/>
  <Override PartName="/ppt/media/image108.jpeg" ContentType="image/jpeg"/>
  <Override PartName="/ppt/media/image107.jpeg" ContentType="image/jpeg"/>
  <Override PartName="/ppt/media/image119.jpeg" ContentType="image/jpeg"/>
  <Override PartName="/ppt/media/image106.jpeg" ContentType="image/jpeg"/>
  <Override PartName="/ppt/media/image120.jpeg" ContentType="image/jpeg"/>
  <Override PartName="/ppt/media/image84.jpeg" ContentType="image/jpeg"/>
  <Override PartName="/ppt/media/image97.jpeg" ContentType="image/jpeg"/>
  <Override PartName="/ppt/media/image83.jpeg" ContentType="image/jpeg"/>
  <Override PartName="/ppt/media/image96.jpeg" ContentType="image/jpeg"/>
  <Override PartName="/ppt/media/image82.jpeg" ContentType="image/jpeg"/>
  <Override PartName="/ppt/media/image95.jpeg" ContentType="image/jpeg"/>
  <Override PartName="/ppt/media/image143.jpeg" ContentType="image/jpeg"/>
  <Override PartName="/ppt/media/image130.jpeg" ContentType="image/jpeg"/>
  <Override PartName="/ppt/media/image81.jpeg" ContentType="image/jpeg"/>
  <Override PartName="/ppt/media/image94.jpeg" ContentType="image/jpeg"/>
  <Override PartName="/ppt/media/image142.jpeg" ContentType="image/jpeg"/>
  <Override PartName="/ppt/media/image80.jpeg" ContentType="image/jpeg"/>
  <Override PartName="/ppt/media/image93.jpeg" ContentType="image/jpeg"/>
  <Override PartName="/ppt/media/image125.jpeg" ContentType="image/jpeg"/>
  <Override PartName="/ppt/media/image112.jpeg" ContentType="image/jpeg"/>
  <Override PartName="/ppt/media/image63.jpeg" ContentType="image/jpeg"/>
  <Override PartName="/ppt/media/image76.jpeg" ContentType="image/jpeg"/>
  <Override PartName="/ppt/media/image89.jpeg" ContentType="image/jpeg"/>
  <Override PartName="/ppt/media/image137.jpeg" ContentType="image/jpeg"/>
  <Override PartName="/ppt/media/image88.jpeg" ContentType="image/jpeg"/>
  <Override PartName="/ppt/media/image149.jpeg" ContentType="image/jpeg"/>
  <Override PartName="/ppt/media/image123.jpeg" ContentType="image/jpeg"/>
  <Override PartName="/ppt/media/image87.jpeg" ContentType="image/jpeg"/>
  <Override PartName="/ppt/media/image148.jpeg" ContentType="image/jpeg"/>
  <Override PartName="/ppt/media/image122.jpeg" ContentType="image/jpeg"/>
  <Override PartName="/ppt/media/image99.jpeg" ContentType="image/jpeg"/>
  <Override PartName="/ppt/media/image86.jpeg" ContentType="image/jpeg"/>
  <Override PartName="/ppt/media/image147.jpeg" ContentType="image/jpeg"/>
  <Override PartName="/ppt/media/image121.jpeg" ContentType="image/jpeg"/>
  <Override PartName="/ppt/media/image98.jpeg" ContentType="image/jpeg"/>
  <Override PartName="/ppt/media/image85.jpeg" ContentType="image/jpeg"/>
  <Override PartName="/ppt/media/image141.png" ContentType="image/png"/>
  <Override PartName="/ppt/media/image92.jpeg" ContentType="image/jpeg"/>
  <Override PartName="/ppt/media/image134.png" ContentType="image/png"/>
  <Override PartName="/ppt/media/image128.jpeg" ContentType="image/jpeg"/>
  <Override PartName="/ppt/media/image115.jpeg" ContentType="image/jpeg"/>
  <Override PartName="/ppt/media/image102.jpeg" ContentType="image/jpeg"/>
  <Override PartName="/ppt/media/image66.jpeg" ContentType="image/jpeg"/>
  <Override PartName="/ppt/media/image79.jpeg" ContentType="image/jpeg"/>
  <Override PartName="/ppt/media/image131.png" ContentType="image/png"/>
  <Override PartName="/ppt/media/image91.jpeg" ContentType="image/jpeg"/>
  <Override PartName="/ppt/media/image127.jpeg" ContentType="image/jpeg"/>
  <Override PartName="/ppt/media/image114.jpeg" ContentType="image/jpeg"/>
  <Override PartName="/ppt/media/image101.jpeg" ContentType="image/jpeg"/>
  <Override PartName="/ppt/media/image65.jpeg" ContentType="image/jpeg"/>
  <Override PartName="/ppt/media/image78.jpeg" ContentType="image/jpeg"/>
  <Override PartName="/ppt/media/image90.jpeg" ContentType="image/jpeg"/>
  <Override PartName="/ppt/media/image126.jpeg" ContentType="image/jpeg"/>
  <Override PartName="/ppt/media/image113.jpeg" ContentType="image/jpeg"/>
  <Override PartName="/ppt/media/image100.jpeg" ContentType="image/jpeg"/>
  <Override PartName="/ppt/media/image64.jpeg" ContentType="image/jpeg"/>
  <Override PartName="/ppt/media/image77.jpeg" ContentType="image/jpeg"/>
  <Override PartName="/ppt/media/image124.jpeg" ContentType="image/jpeg"/>
  <Override PartName="/ppt/media/image111.jpeg" ContentType="image/jpeg"/>
  <Override PartName="/ppt/media/image62.jpeg" ContentType="image/jpeg"/>
  <Override PartName="/ppt/media/image75.jpeg" ContentType="image/jpeg"/>
  <Override PartName="/ppt/media/image110.jpeg" ContentType="image/jpeg"/>
  <Override PartName="/ppt/media/image61.jpeg" ContentType="image/jpeg"/>
  <Override PartName="/ppt/media/image74.jpeg" ContentType="image/jpeg"/>
  <Override PartName="/ppt/media/image60.jpeg" ContentType="image/jpeg"/>
  <Override PartName="/ppt/media/image73.jpeg" ContentType="image/jpeg"/>
  <Override PartName="/ppt/media/image118.jpeg" ContentType="image/jpeg"/>
  <Override PartName="/ppt/media/image105.jpeg" ContentType="image/jpeg"/>
  <Override PartName="/ppt/media/image69.jpeg" ContentType="image/jpeg"/>
  <Override PartName="/ppt/media/image117.jpeg" ContentType="image/jpeg"/>
  <Override PartName="/ppt/media/image104.jpeg" ContentType="image/jpeg"/>
  <Override PartName="/ppt/media/image68.jpeg" ContentType="image/jpeg"/>
  <Override PartName="/ppt/media/image144.png" ContentType="image/png"/>
  <Override PartName="/ppt/media/image129.jpeg" ContentType="image/jpeg"/>
  <Override PartName="/ppt/media/image116.jpeg" ContentType="image/jpeg"/>
  <Override PartName="/ppt/media/image103.jpeg" ContentType="image/jpeg"/>
  <Override PartName="/ppt/media/image67.jpeg" ContentType="image/jpeg"/>
  <Override PartName="/ppt/media/image4.png" ContentType="image/png"/>
  <Override PartName="/ppt/media/image72.jpeg" ContentType="image/jpeg"/>
  <Override PartName="/ppt/media/image33.jpeg" ContentType="image/jpeg"/>
  <Override PartName="/ppt/media/image46.jpeg" ContentType="image/jpeg"/>
  <Override PartName="/ppt/media/image59.jpeg" ContentType="image/jpeg"/>
  <Override PartName="/ppt/media/image71.jpeg" ContentType="image/jpeg"/>
  <Override PartName="/ppt/media/image32.jpeg" ContentType="image/jpeg"/>
  <Override PartName="/ppt/media/image45.jpeg" ContentType="image/jpeg"/>
  <Override PartName="/ppt/media/image58.jpeg" ContentType="image/jpeg"/>
  <Override PartName="/ppt/media/image70.jpeg" ContentType="image/jpeg"/>
  <Override PartName="/ppt/media/image31.jpeg" ContentType="image/jpeg"/>
  <Override PartName="/ppt/media/image44.jpeg" ContentType="image/jpeg"/>
  <Override PartName="/ppt/media/image57.jpeg" ContentType="image/jpeg"/>
  <Override PartName="/ppt/media/image43.jpeg" ContentType="image/jpeg"/>
  <Override PartName="/ppt/media/image30.jpeg" ContentType="image/jpeg"/>
  <Override PartName="/ppt/media/image56.jpeg" ContentType="image/jpeg"/>
  <Override PartName="/ppt/media/image42.jpeg" ContentType="image/jpeg"/>
  <Override PartName="/ppt/media/image55.jpeg" ContentType="image/jpeg"/>
  <Override PartName="/ppt/media/image41.jpeg" ContentType="image/jpeg"/>
  <Override PartName="/ppt/media/image54.jpeg" ContentType="image/jpeg"/>
  <Override PartName="/ppt/media/image50.jpeg" ContentType="image/jpeg"/>
  <Override PartName="/ppt/media/image36.jpeg" ContentType="image/jpeg"/>
  <Override PartName="/ppt/media/image49.jpeg" ContentType="image/jpeg"/>
  <Override PartName="/ppt/media/image12.jpeg" ContentType="image/jpeg"/>
  <Override PartName="/ppt/media/image25.jpeg" ContentType="image/jpeg"/>
  <Override PartName="/ppt/media/image38.jpeg" ContentType="image/jpeg"/>
  <Override PartName="/ppt/media/image51.jpeg" ContentType="image/jpeg"/>
  <Override PartName="/ppt/media/image14.jpeg" ContentType="image/jpeg"/>
  <Override PartName="/ppt/media/image27.jpeg" ContentType="image/jpeg"/>
  <Override PartName="/ppt/media/image53.jpeg" ContentType="image/jpeg"/>
  <Override PartName="/ppt/media/image40.jpeg" ContentType="image/jpeg"/>
  <Override PartName="/ppt/media/image35.jpeg" ContentType="image/jpeg"/>
  <Override PartName="/ppt/media/image48.jpeg" ContentType="image/jpeg"/>
  <Override PartName="/ppt/media/image157.jpeg" ContentType="image/jpeg"/>
  <Override PartName="/ppt/media/image5.jpeg" ContentType="image/jpeg"/>
  <Override PartName="/ppt/media/image37.jpeg" ContentType="image/jpeg"/>
  <Override PartName="/ppt/media/image7.png" ContentType="image/png"/>
  <Override PartName="/ppt/media/image34.jpeg" ContentType="image/jpeg"/>
  <Override PartName="/ppt/media/image47.jpeg" ContentType="image/jpeg"/>
  <Override PartName="/ppt/media/image154.jpeg" ContentType="image/jpeg"/>
  <Override PartName="/ppt/media/image2.jpeg" ContentType="image/jpeg"/>
  <Override PartName="/ppt/media/image153.jpeg" ContentType="image/jpeg"/>
  <Override PartName="/ppt/media/image3.png" ContentType="image/png"/>
  <Override PartName="/ppt/media/image1.jpeg" ContentType="image/jpeg"/>
  <Override PartName="/ppt/media/image16.jpeg" ContentType="image/jpeg"/>
  <Override PartName="/ppt/media/image29.jpeg" ContentType="image/jpeg"/>
  <Override PartName="/ppt/media/image18.jpeg" ContentType="image/jpeg"/>
  <Override PartName="/ppt/media/image26.jpeg" ContentType="image/jpeg"/>
  <Override PartName="/ppt/media/image13.jpeg" ContentType="image/jpeg"/>
  <Override PartName="/ppt/media/image39.jpeg" ContentType="image/jpeg"/>
  <Override PartName="/ppt/media/image52.jpeg" ContentType="image/jpeg"/>
  <Override PartName="/ppt/media/image15.jpeg" ContentType="image/jpeg"/>
  <Override PartName="/ppt/media/image28.jpeg" ContentType="image/jpeg"/>
  <Override PartName="/ppt/media/image17.jpeg" ContentType="image/jpeg"/>
  <Override PartName="/ppt/media/image23.jpeg" ContentType="image/jpeg"/>
  <Override PartName="/ppt/media/image10.png" ContentType="image/png"/>
  <Override PartName="/ppt/media/image6.png" ContentType="image/png"/>
  <Override PartName="/ppt/media/image11.jpeg" ContentType="image/jpeg"/>
  <Override PartName="/ppt/media/image24.jpeg" ContentType="image/jpeg"/>
  <Override PartName="/ppt/media/image135.png" ContentType="image/png"/>
  <Override PartName="/ppt/media/image21.jpeg" ContentType="image/jpeg"/>
  <Override PartName="/ppt/media/image20.jpeg" ContentType="image/jpeg"/>
  <Override PartName="/ppt/media/image19.jpeg" ContentType="image/jpeg"/>
  <Override PartName="/ppt/media/image145.png" ContentType="image/png"/>
  <Override PartName="/ppt/media/image22.jpeg" ContentType="image/jpeg"/>
  <Override PartName="/ppt/media/image133.png" ContentType="image/png"/>
  <Override PartName="/ppt/media/image8.jpeg" ContentType="image/jpeg"/>
  <Override PartName="/ppt/media/image9.png" ContentType="image/png"/>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4" name="PlaceHolder 1"/>
          <p:cNvSpPr>
            <a:spLocks noGrp="1"/>
          </p:cNvSpPr>
          <p:nvPr>
            <p:ph type="body"/>
          </p:nvPr>
        </p:nvSpPr>
        <p:spPr>
          <a:xfrm>
            <a:off x="756000" y="5078520"/>
            <a:ext cx="6047640" cy="4811040"/>
          </a:xfrm>
          <a:prstGeom prst="rect">
            <a:avLst/>
          </a:prstGeom>
        </p:spPr>
        <p:txBody>
          <a:bodyPr lIns="0" rIns="0" tIns="0" bIns="0"/>
          <a:p>
            <a:r>
              <a:rPr lang="ru-RU" sz="2000">
                <a:latin typeface="Arial"/>
              </a:rPr>
              <a:t>Для правки формата примечаний щёлкните мышью</a:t>
            </a:r>
            <a:endParaRPr/>
          </a:p>
        </p:txBody>
      </p:sp>
      <p:sp>
        <p:nvSpPr>
          <p:cNvPr id="135" name="PlaceHolder 2"/>
          <p:cNvSpPr>
            <a:spLocks noGrp="1"/>
          </p:cNvSpPr>
          <p:nvPr>
            <p:ph type="hdr"/>
          </p:nvPr>
        </p:nvSpPr>
        <p:spPr>
          <a:xfrm>
            <a:off x="0" y="0"/>
            <a:ext cx="3280680" cy="534240"/>
          </a:xfrm>
          <a:prstGeom prst="rect">
            <a:avLst/>
          </a:prstGeom>
        </p:spPr>
        <p:txBody>
          <a:bodyPr lIns="0" rIns="0" tIns="0" bIns="0"/>
          <a:p>
            <a:r>
              <a:rPr lang="ru-RU" sz="1400">
                <a:latin typeface="Times New Roman"/>
              </a:rPr>
              <a:t>&lt;заголовок&gt;</a:t>
            </a:r>
            <a:endParaRPr/>
          </a:p>
        </p:txBody>
      </p:sp>
      <p:sp>
        <p:nvSpPr>
          <p:cNvPr id="136" name="PlaceHolder 3"/>
          <p:cNvSpPr>
            <a:spLocks noGrp="1"/>
          </p:cNvSpPr>
          <p:nvPr>
            <p:ph type="dt"/>
          </p:nvPr>
        </p:nvSpPr>
        <p:spPr>
          <a:xfrm>
            <a:off x="4278960" y="0"/>
            <a:ext cx="3280680" cy="534240"/>
          </a:xfrm>
          <a:prstGeom prst="rect">
            <a:avLst/>
          </a:prstGeom>
        </p:spPr>
        <p:txBody>
          <a:bodyPr lIns="0" rIns="0" tIns="0" bIns="0"/>
          <a:p>
            <a:pPr algn="r"/>
            <a:r>
              <a:rPr lang="ru-RU" sz="1400">
                <a:latin typeface="Times New Roman"/>
              </a:rPr>
              <a:t>&lt;дата/время&gt;</a:t>
            </a:r>
            <a:endParaRPr/>
          </a:p>
        </p:txBody>
      </p:sp>
      <p:sp>
        <p:nvSpPr>
          <p:cNvPr id="137" name="PlaceHolder 4"/>
          <p:cNvSpPr>
            <a:spLocks noGrp="1"/>
          </p:cNvSpPr>
          <p:nvPr>
            <p:ph type="ftr"/>
          </p:nvPr>
        </p:nvSpPr>
        <p:spPr>
          <a:xfrm>
            <a:off x="0" y="10157400"/>
            <a:ext cx="3280680" cy="534240"/>
          </a:xfrm>
          <a:prstGeom prst="rect">
            <a:avLst/>
          </a:prstGeom>
        </p:spPr>
        <p:txBody>
          <a:bodyPr lIns="0" rIns="0" tIns="0" bIns="0" anchor="b"/>
          <a:p>
            <a:r>
              <a:rPr lang="ru-RU" sz="1400">
                <a:latin typeface="Times New Roman"/>
              </a:rPr>
              <a:t>&lt;нижний колонтитул&gt;</a:t>
            </a:r>
            <a:endParaRPr/>
          </a:p>
        </p:txBody>
      </p:sp>
      <p:sp>
        <p:nvSpPr>
          <p:cNvPr id="138" name="PlaceHolder 5"/>
          <p:cNvSpPr>
            <a:spLocks noGrp="1"/>
          </p:cNvSpPr>
          <p:nvPr>
            <p:ph type="sldNum"/>
          </p:nvPr>
        </p:nvSpPr>
        <p:spPr>
          <a:xfrm>
            <a:off x="4278960" y="10157400"/>
            <a:ext cx="3280680" cy="534240"/>
          </a:xfrm>
          <a:prstGeom prst="rect">
            <a:avLst/>
          </a:prstGeom>
        </p:spPr>
        <p:txBody>
          <a:bodyPr lIns="0" rIns="0" tIns="0" bIns="0" anchor="b"/>
          <a:p>
            <a:pPr algn="r"/>
            <a:fld id="{EE897207-FF6A-4FDD-B686-3EDFFFCBFB87}" type="slidenum">
              <a:rPr lang="ru-RU" sz="1400">
                <a:latin typeface="Times New Roman"/>
              </a:rPr>
              <a:t>&lt;номер&gt;</a:t>
            </a:fld>
            <a:endParaRPr/>
          </a:p>
        </p:txBody>
      </p:sp>
    </p:spTree>
  </p:cSld>
  <p:clrMap bg1="lt1" bg2="lt2" tx1="dk1" tx2="dk2" accent1="accent1" accent2="accent2" accent3="accent3" accent4="accent4" accent5="accent5" accent6="accent6" hlink="hlink" folHlink="folHlink"/>
</p:notesMaster>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3" name="PlaceHolder 1"/>
          <p:cNvSpPr>
            <a:spLocks noGrp="1"/>
          </p:cNvSpPr>
          <p:nvPr>
            <p:ph type="body"/>
          </p:nvPr>
        </p:nvSpPr>
        <p:spPr>
          <a:xfrm>
            <a:off x="685800" y="4343400"/>
            <a:ext cx="5486040" cy="4114440"/>
          </a:xfrm>
          <a:prstGeom prst="rect">
            <a:avLst/>
          </a:prstGeom>
        </p:spPr>
        <p:txBody>
          <a:bodyPr/>
          <a:p>
            <a:endParaRPr/>
          </a:p>
        </p:txBody>
      </p:sp>
      <p:sp>
        <p:nvSpPr>
          <p:cNvPr id="394" name="TextShape 2"/>
          <p:cNvSpPr txBox="1"/>
          <p:nvPr/>
        </p:nvSpPr>
        <p:spPr>
          <a:xfrm>
            <a:off x="3884760" y="8685360"/>
            <a:ext cx="2971440" cy="456840"/>
          </a:xfrm>
          <a:prstGeom prst="rect">
            <a:avLst/>
          </a:prstGeom>
          <a:noFill/>
          <a:ln>
            <a:noFill/>
          </a:ln>
        </p:spPr>
        <p:txBody>
          <a:bodyPr anchor="b"/>
          <a:p>
            <a:pPr algn="r">
              <a:lnSpc>
                <a:spcPct val="100000"/>
              </a:lnSpc>
            </a:pPr>
            <a:fld id="{B3991C85-2C5A-406B-A5B6-C1D824044B27}" type="slidenum">
              <a:rPr lang="ru-RU" sz="1200" strike="noStrike">
                <a:solidFill>
                  <a:srgbClr val="000000"/>
                </a:solidFill>
                <a:latin typeface="+mn-lt"/>
                <a:ea typeface="+mn-ea"/>
              </a:rPr>
              <a:t>&lt;номер&gt;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7.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10.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5"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7"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9"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20"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p:spPr>
        <p:txBody>
          <a:bodyPr lIns="0" rIns="0" tIns="0" bIns="0" anchor="ctr"/>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24"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25"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26"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28"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2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0"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32"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33"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4"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36"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37"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39"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40"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41"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42"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44"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45"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46" name="" descr=""/>
          <p:cNvPicPr/>
          <p:nvPr/>
        </p:nvPicPr>
        <p:blipFill>
          <a:blip r:embed="rId2"/>
          <a:stretch/>
        </p:blipFill>
        <p:spPr>
          <a:xfrm>
            <a:off x="2079000" y="1604520"/>
            <a:ext cx="4984920" cy="3977280"/>
          </a:xfrm>
          <a:prstGeom prst="rect">
            <a:avLst/>
          </a:prstGeom>
          <a:ln>
            <a:noFill/>
          </a:ln>
        </p:spPr>
      </p:pic>
      <p:pic>
        <p:nvPicPr>
          <p:cNvPr id="47" name="" descr=""/>
          <p:cNvPicPr/>
          <p:nvPr/>
        </p:nvPicPr>
        <p:blipFill>
          <a:blip r:embed="rId3"/>
          <a:stretch/>
        </p:blipFill>
        <p:spPr>
          <a:xfrm>
            <a:off x="2079000" y="1604520"/>
            <a:ext cx="4984920" cy="39772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58"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60"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62"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63"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rIns="0" tIns="0" bIns="0" anchor="ctr"/>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65"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67"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68"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69"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71"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72"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73"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75"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7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77"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79"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80"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82"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83"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84"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85"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87"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88"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89" name="" descr=""/>
          <p:cNvPicPr/>
          <p:nvPr/>
        </p:nvPicPr>
        <p:blipFill>
          <a:blip r:embed="rId2"/>
          <a:stretch/>
        </p:blipFill>
        <p:spPr>
          <a:xfrm>
            <a:off x="2079000" y="1604520"/>
            <a:ext cx="4984920" cy="3977280"/>
          </a:xfrm>
          <a:prstGeom prst="rect">
            <a:avLst/>
          </a:prstGeom>
          <a:ln>
            <a:noFill/>
          </a:ln>
        </p:spPr>
      </p:pic>
      <p:pic>
        <p:nvPicPr>
          <p:cNvPr id="90" name="" descr=""/>
          <p:cNvPicPr/>
          <p:nvPr/>
        </p:nvPicPr>
        <p:blipFill>
          <a:blip r:embed="rId3"/>
          <a:stretch/>
        </p:blipFill>
        <p:spPr>
          <a:xfrm>
            <a:off x="2079000" y="1604520"/>
            <a:ext cx="4984920" cy="39772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01"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03"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05"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06"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rIns="0" tIns="0" bIns="0" anchor="ctr"/>
          <a:p>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10"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1"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112"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14"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15"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16"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18"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20"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22"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123"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25"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2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27"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128"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30"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131"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132" name="" descr=""/>
          <p:cNvPicPr/>
          <p:nvPr/>
        </p:nvPicPr>
        <p:blipFill>
          <a:blip r:embed="rId2"/>
          <a:stretch/>
        </p:blipFill>
        <p:spPr>
          <a:xfrm>
            <a:off x="2079000" y="1604520"/>
            <a:ext cx="4984920" cy="3977280"/>
          </a:xfrm>
          <a:prstGeom prst="rect">
            <a:avLst/>
          </a:prstGeom>
          <a:ln>
            <a:noFill/>
          </a:ln>
        </p:spPr>
      </p:pic>
      <p:pic>
        <p:nvPicPr>
          <p:cNvPr id="133" name="" descr=""/>
          <p:cNvPicPr/>
          <p:nvPr/>
        </p:nvPicPr>
        <p:blipFill>
          <a:blip r:embed="rId3"/>
          <a:stretch/>
        </p:blipFill>
        <p:spPr>
          <a:xfrm>
            <a:off x="2079000" y="1604520"/>
            <a:ext cx="4984920" cy="39772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8.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499320" y="5945040"/>
            <a:ext cx="4940280" cy="92088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1" name="CustomShape 2"/>
          <p:cNvSpPr/>
          <p:nvPr/>
        </p:nvSpPr>
        <p:spPr>
          <a:xfrm>
            <a:off x="485640" y="5938920"/>
            <a:ext cx="3690000" cy="93312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2" name="CustomShape 3"/>
          <p:cNvSpPr/>
          <p:nvPr/>
        </p:nvSpPr>
        <p:spPr>
          <a:xfrm>
            <a:off x="-6120" y="5791320"/>
            <a:ext cx="3402000" cy="108036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3" name="Line 4"/>
          <p:cNvSpPr/>
          <p:nvPr/>
        </p:nvSpPr>
        <p:spPr>
          <a:xfrm>
            <a:off x="-9000" y="5787720"/>
            <a:ext cx="3405240" cy="1084320"/>
          </a:xfrm>
          <a:prstGeom prst="line">
            <a:avLst/>
          </a:prstGeom>
          <a:ln w="12240">
            <a:solidFill>
              <a:srgbClr val="196f85"/>
            </a:solidFill>
            <a:miter/>
          </a:ln>
        </p:spPr>
      </p:sp>
      <p:sp>
        <p:nvSpPr>
          <p:cNvPr id="4" name="CustomShape 5"/>
          <p:cNvSpPr/>
          <p:nvPr/>
        </p:nvSpPr>
        <p:spPr>
          <a:xfrm>
            <a:off x="0" y="4664160"/>
            <a:ext cx="9150840" cy="360"/>
          </a:xfrm>
          <a:prstGeom prst="rtTriangle">
            <a:avLst/>
          </a:prstGeom>
          <a:gradFill>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a:grad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5" name="PlaceHolder 6"/>
          <p:cNvSpPr>
            <a:spLocks noGrp="1"/>
          </p:cNvSpPr>
          <p:nvPr>
            <p:ph type="title"/>
          </p:nvPr>
        </p:nvSpPr>
        <p:spPr>
          <a:xfrm>
            <a:off x="685800" y="1752480"/>
            <a:ext cx="7772040" cy="1829520"/>
          </a:xfrm>
          <a:prstGeom prst="rect">
            <a:avLst/>
          </a:prstGeom>
        </p:spPr>
        <p:txBody>
          <a:bodyPr lIns="90000" rIns="90000" tIns="45000" bIns="45000" anchor="b"/>
          <a:p>
            <a:pPr algn="r">
              <a:lnSpc>
                <a:spcPct val="100000"/>
              </a:lnSpc>
            </a:pPr>
            <a:r>
              <a:rPr b="1" lang="ru-RU" sz="4800" strike="noStrike">
                <a:solidFill>
                  <a:srgbClr val="464646"/>
                </a:solidFill>
                <a:latin typeface="Lucida Sans Unicode"/>
              </a:rPr>
              <a:t>Для правки текста заголовка щёлкните мышьюОбразец заголовка</a:t>
            </a:r>
            <a:endParaRPr/>
          </a:p>
        </p:txBody>
      </p:sp>
      <p:sp>
        <p:nvSpPr>
          <p:cNvPr id="6" name="CustomShape 7"/>
          <p:cNvSpPr/>
          <p:nvPr/>
        </p:nvSpPr>
        <p:spPr>
          <a:xfrm>
            <a:off x="1687680" y="4952880"/>
            <a:ext cx="7455960" cy="487800"/>
          </a:xfrm>
          <a:custGeom>
            <a:avLst/>
            <a:gdLst/>
            <a:ahLst/>
            <a:rect l="0" t="0" r="r" b="b"/>
            <a:pathLst>
              <a:path w="4698" h="368">
                <a:moveTo>
                  <a:pt x="4697" y="0"/>
                </a:moveTo>
                <a:lnTo>
                  <a:pt x="4697" y="367"/>
                </a:lnTo>
                <a:lnTo>
                  <a:pt x="0" y="218"/>
                </a:lnTo>
                <a:lnTo>
                  <a:pt x="4697" y="0"/>
                </a:lnTo>
              </a:path>
            </a:pathLst>
          </a:custGeom>
          <a:solidFill>
            <a:schemeClr val="accent1">
              <a:tint val="65000"/>
              <a:satMod val="115000"/>
              <a:alpha val="40000"/>
            </a:schemeClr>
          </a:solidFill>
          <a:ln w="9360">
            <a:noFill/>
          </a:ln>
        </p:spPr>
        <p:style>
          <a:lnRef idx="0"/>
          <a:fillRef idx="0"/>
          <a:effectRef idx="0"/>
          <a:fontRef idx="minor"/>
        </p:style>
      </p:sp>
      <p:sp>
        <p:nvSpPr>
          <p:cNvPr id="7" name="CustomShape 8"/>
          <p:cNvSpPr/>
          <p:nvPr/>
        </p:nvSpPr>
        <p:spPr>
          <a:xfrm>
            <a:off x="35280" y="5237640"/>
            <a:ext cx="9108360" cy="788400"/>
          </a:xfrm>
          <a:custGeom>
            <a:avLst/>
            <a:gdLst/>
            <a:ahLst/>
            <a:rect l="0" t="0" r="r" b="b"/>
            <a:pathLst>
              <a:path w="5761" h="529">
                <a:moveTo>
                  <a:pt x="0" y="0"/>
                </a:moveTo>
                <a:lnTo>
                  <a:pt x="5760" y="0"/>
                </a:lnTo>
                <a:lnTo>
                  <a:pt x="5760" y="528"/>
                </a:lnTo>
                <a:lnTo>
                  <a:pt x="48" y="0"/>
                </a:lnTo>
              </a:path>
            </a:pathLst>
          </a:custGeom>
          <a:solidFill>
            <a:srgbClr val="000000"/>
          </a:solidFill>
          <a:ln w="9360">
            <a:noFill/>
          </a:ln>
        </p:spPr>
        <p:style>
          <a:lnRef idx="0"/>
          <a:fillRef idx="0"/>
          <a:effectRef idx="0"/>
          <a:fontRef idx="minor"/>
        </p:style>
      </p:sp>
      <p:sp>
        <p:nvSpPr>
          <p:cNvPr id="8" name="CustomShape 9"/>
          <p:cNvSpPr/>
          <p:nvPr/>
        </p:nvSpPr>
        <p:spPr>
          <a:xfrm>
            <a:off x="0" y="5001120"/>
            <a:ext cx="9143640" cy="1863720"/>
          </a:xfrm>
          <a:custGeom>
            <a:avLst/>
            <a:gdLst/>
            <a:ahLst/>
            <a:rect l="0" t="0" r="r" b="b"/>
            <a:pathLst>
              <a:path w="5761" h="1249">
                <a:moveTo>
                  <a:pt x="0" y="0"/>
                </a:moveTo>
                <a:lnTo>
                  <a:pt x="0" y="1248"/>
                </a:lnTo>
                <a:lnTo>
                  <a:pt x="5760" y="1248"/>
                </a:lnTo>
                <a:lnTo>
                  <a:pt x="5760" y="528"/>
                </a:lnTo>
                <a:lnTo>
                  <a:pt x="0" y="0"/>
                </a:lnTo>
              </a:path>
            </a:pathLst>
          </a:custGeom>
          <a:blipFill>
            <a:blip r:embed="rId3"/>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9" name="Line 10"/>
          <p:cNvSpPr/>
          <p:nvPr/>
        </p:nvSpPr>
        <p:spPr>
          <a:xfrm>
            <a:off x="-3600" y="4997520"/>
            <a:ext cx="9147600" cy="790200"/>
          </a:xfrm>
          <a:prstGeom prst="line">
            <a:avLst/>
          </a:prstGeom>
          <a:ln w="12240">
            <a:solidFill>
              <a:srgbClr val="196f85"/>
            </a:solidFill>
            <a:miter/>
          </a:ln>
        </p:spPr>
      </p:sp>
      <p:sp>
        <p:nvSpPr>
          <p:cNvPr id="10" name="PlaceHolder 11"/>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r>
              <a:rPr lang="ru-RU" sz="1000" strike="noStrike">
                <a:solidFill>
                  <a:srgbClr val="ffffff"/>
                </a:solidFill>
                <a:latin typeface="Lucida Sans Unicode"/>
              </a:rPr>
              <a:t>17.5.17</a:t>
            </a:r>
            <a:endParaRPr/>
          </a:p>
        </p:txBody>
      </p:sp>
      <p:sp>
        <p:nvSpPr>
          <p:cNvPr id="11" name="PlaceHolder 12"/>
          <p:cNvSpPr>
            <a:spLocks noGrp="1"/>
          </p:cNvSpPr>
          <p:nvPr>
            <p:ph type="ftr"/>
          </p:nvPr>
        </p:nvSpPr>
        <p:spPr>
          <a:xfrm>
            <a:off x="4380120" y="6408000"/>
            <a:ext cx="2350440" cy="364680"/>
          </a:xfrm>
          <a:prstGeom prst="rect">
            <a:avLst/>
          </a:prstGeom>
        </p:spPr>
        <p:txBody>
          <a:bodyPr lIns="90000" rIns="90000" tIns="45000" bIns="45000" anchor="b"/>
          <a:p>
            <a:endParaRPr/>
          </a:p>
        </p:txBody>
      </p:sp>
      <p:sp>
        <p:nvSpPr>
          <p:cNvPr id="12" name="PlaceHolder 13"/>
          <p:cNvSpPr>
            <a:spLocks noGrp="1"/>
          </p:cNvSpPr>
          <p:nvPr>
            <p:ph type="sldNum"/>
          </p:nvPr>
        </p:nvSpPr>
        <p:spPr>
          <a:xfrm>
            <a:off x="8647200" y="6408000"/>
            <a:ext cx="365400" cy="364680"/>
          </a:xfrm>
          <a:prstGeom prst="rect">
            <a:avLst/>
          </a:prstGeom>
        </p:spPr>
        <p:txBody>
          <a:bodyPr lIns="90000" rIns="90000" tIns="45000" bIns="45000" anchor="b"/>
          <a:p>
            <a:pPr>
              <a:lnSpc>
                <a:spcPct val="100000"/>
              </a:lnSpc>
            </a:pPr>
            <a:fld id="{94CF5987-D3E0-44F3-8DD3-77ABE0A57B2E}" type="slidenum">
              <a:rPr lang="ru-RU" sz="1000" strike="noStrike">
                <a:solidFill>
                  <a:srgbClr val="ffffff"/>
                </a:solidFill>
                <a:latin typeface="Lucida Sans Unicode"/>
              </a:rPr>
              <a:t>&lt;номер&gt;</a:t>
            </a:fld>
            <a:endParaRPr/>
          </a:p>
        </p:txBody>
      </p:sp>
      <p:sp>
        <p:nvSpPr>
          <p:cNvPr id="13" name="PlaceHolder 14"/>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2700">
                <a:latin typeface="Lucida Sans Unicode"/>
              </a:rPr>
              <a:t>Для правки структуры щёлкните мышью</a:t>
            </a:r>
            <a:endParaRPr/>
          </a:p>
          <a:p>
            <a:pPr lvl="1">
              <a:buSzPct val="75000"/>
              <a:buFont typeface="StarSymbol"/>
              <a:buChar char=""/>
            </a:pPr>
            <a:r>
              <a:rPr lang="ru-RU" sz="2100">
                <a:latin typeface="Lucida Sans Unicode"/>
              </a:rPr>
              <a:t>Второй уровень структуры</a:t>
            </a:r>
            <a:endParaRPr/>
          </a:p>
          <a:p>
            <a:pPr lvl="2">
              <a:buSzPct val="45000"/>
              <a:buFont typeface="StarSymbol"/>
              <a:buChar char=""/>
            </a:pPr>
            <a:r>
              <a:rPr lang="ru-RU" sz="1900">
                <a:latin typeface="Lucida Sans Unicode"/>
              </a:rPr>
              <a:t>Третий уровень структуры</a:t>
            </a:r>
            <a:endParaRPr/>
          </a:p>
          <a:p>
            <a:pPr lvl="3">
              <a:buSzPct val="75000"/>
              <a:buFont typeface="StarSymbol"/>
              <a:buChar char=""/>
            </a:pPr>
            <a:r>
              <a:rPr lang="ru-RU">
                <a:latin typeface="Lucida Sans Unicode"/>
              </a:rPr>
              <a:t>Четвёртый уровень структуры</a:t>
            </a:r>
            <a:endParaRPr/>
          </a:p>
          <a:p>
            <a:pPr lvl="4">
              <a:buSzPct val="45000"/>
              <a:buFont typeface="StarSymbol"/>
              <a:buChar char=""/>
            </a:pPr>
            <a:r>
              <a:rPr lang="ru-RU" sz="2000">
                <a:latin typeface="Lucida Sans Unicode"/>
              </a:rPr>
              <a:t>Пятый уровень структуры</a:t>
            </a:r>
            <a:endParaRPr/>
          </a:p>
          <a:p>
            <a:pPr lvl="5">
              <a:buSzPct val="45000"/>
              <a:buFont typeface="StarSymbol"/>
              <a:buChar char=""/>
            </a:pPr>
            <a:r>
              <a:rPr lang="ru-RU" sz="2000">
                <a:latin typeface="Lucida Sans Unicode"/>
              </a:rPr>
              <a:t>Шестой уровень структуры</a:t>
            </a:r>
            <a:endParaRPr/>
          </a:p>
          <a:p>
            <a:pPr lvl="6">
              <a:buSzPct val="45000"/>
              <a:buFont typeface="StarSymbol"/>
              <a:buChar char=""/>
            </a:pPr>
            <a:r>
              <a:rPr lang="ru-RU" sz="2000">
                <a:latin typeface="Lucida Sans Unicode"/>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48" name="CustomShape 1"/>
          <p:cNvSpPr/>
          <p:nvPr/>
        </p:nvSpPr>
        <p:spPr>
          <a:xfrm>
            <a:off x="499320" y="5945040"/>
            <a:ext cx="4940280" cy="92088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49" name="CustomShape 2"/>
          <p:cNvSpPr/>
          <p:nvPr/>
        </p:nvSpPr>
        <p:spPr>
          <a:xfrm>
            <a:off x="485640" y="5938920"/>
            <a:ext cx="3690000" cy="93312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50" name="CustomShape 3"/>
          <p:cNvSpPr/>
          <p:nvPr/>
        </p:nvSpPr>
        <p:spPr>
          <a:xfrm>
            <a:off x="-6120" y="5791320"/>
            <a:ext cx="3402000" cy="108036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51" name="Line 4"/>
          <p:cNvSpPr/>
          <p:nvPr/>
        </p:nvSpPr>
        <p:spPr>
          <a:xfrm>
            <a:off x="-9000" y="5787720"/>
            <a:ext cx="3405240" cy="1084320"/>
          </a:xfrm>
          <a:prstGeom prst="line">
            <a:avLst/>
          </a:prstGeom>
          <a:ln w="12240">
            <a:solidFill>
              <a:srgbClr val="196f85"/>
            </a:solidFill>
            <a:miter/>
          </a:ln>
        </p:spPr>
      </p:sp>
      <p:sp>
        <p:nvSpPr>
          <p:cNvPr id="52" name="PlaceHolder 5"/>
          <p:cNvSpPr>
            <a:spLocks noGrp="1"/>
          </p:cNvSpPr>
          <p:nvPr>
            <p:ph type="body"/>
          </p:nvPr>
        </p:nvSpPr>
        <p:spPr>
          <a:xfrm>
            <a:off x="457200" y="1481400"/>
            <a:ext cx="8229240" cy="4525560"/>
          </a:xfrm>
          <a:prstGeom prst="rect">
            <a:avLst/>
          </a:prstGeom>
        </p:spPr>
        <p:txBody>
          <a:bodyPr lIns="90000" rIns="90000" tIns="45000" bIns="45000"/>
          <a:p>
            <a:pPr>
              <a:buSzPct val="45000"/>
              <a:buFont typeface="StarSymbol"/>
              <a:buChar char=""/>
            </a:pPr>
            <a:r>
              <a:rPr lang="ru-RU" sz="2700" strike="noStrike">
                <a:solidFill>
                  <a:srgbClr val="000000"/>
                </a:solidFill>
                <a:latin typeface="Lucida Sans Unicode"/>
              </a:rPr>
              <a:t>Для правки структуры щёлкните мышью</a:t>
            </a:r>
            <a:endParaRPr/>
          </a:p>
          <a:p>
            <a:pPr lvl="1">
              <a:buSzPct val="75000"/>
              <a:buFont typeface="StarSymbol"/>
              <a:buChar char=""/>
            </a:pPr>
            <a:r>
              <a:rPr lang="ru-RU" sz="2700" strike="noStrike">
                <a:solidFill>
                  <a:srgbClr val="000000"/>
                </a:solidFill>
                <a:latin typeface="Lucida Sans Unicode"/>
              </a:rPr>
              <a:t>Второй уровень структуры</a:t>
            </a:r>
            <a:endParaRPr/>
          </a:p>
          <a:p>
            <a:pPr lvl="2">
              <a:buSzPct val="45000"/>
              <a:buFont typeface="StarSymbol"/>
              <a:buChar char=""/>
            </a:pPr>
            <a:r>
              <a:rPr lang="ru-RU" sz="2700" strike="noStrike">
                <a:solidFill>
                  <a:srgbClr val="000000"/>
                </a:solidFill>
                <a:latin typeface="Lucida Sans Unicode"/>
              </a:rPr>
              <a:t>Третий уровень структуры</a:t>
            </a:r>
            <a:endParaRPr/>
          </a:p>
          <a:p>
            <a:pPr lvl="3">
              <a:buSzPct val="75000"/>
              <a:buFont typeface="StarSymbol"/>
              <a:buChar char=""/>
            </a:pPr>
            <a:r>
              <a:rPr lang="ru-RU" sz="2700" strike="noStrike">
                <a:solidFill>
                  <a:srgbClr val="000000"/>
                </a:solidFill>
                <a:latin typeface="Lucida Sans Unicode"/>
              </a:rPr>
              <a:t>Четвёртый уровень структуры</a:t>
            </a:r>
            <a:endParaRPr/>
          </a:p>
          <a:p>
            <a:pPr lvl="4">
              <a:buSzPct val="45000"/>
              <a:buFont typeface="StarSymbol"/>
              <a:buChar char=""/>
            </a:pPr>
            <a:r>
              <a:rPr lang="ru-RU" sz="2700" strike="noStrike">
                <a:solidFill>
                  <a:srgbClr val="000000"/>
                </a:solidFill>
                <a:latin typeface="Lucida Sans Unicode"/>
              </a:rPr>
              <a:t>Пятый уровень структуры</a:t>
            </a:r>
            <a:endParaRPr/>
          </a:p>
          <a:p>
            <a:pPr lvl="5">
              <a:buSzPct val="45000"/>
              <a:buFont typeface="StarSymbol"/>
              <a:buChar char=""/>
            </a:pPr>
            <a:r>
              <a:rPr lang="ru-RU" sz="2700" strike="noStrike">
                <a:solidFill>
                  <a:srgbClr val="000000"/>
                </a:solidFill>
                <a:latin typeface="Lucida Sans Unicode"/>
              </a:rPr>
              <a:t>Шестой уровень структуры</a:t>
            </a:r>
            <a:endParaRPr/>
          </a:p>
          <a:p>
            <a:pPr>
              <a:lnSpc>
                <a:spcPct val="100000"/>
              </a:lnSpc>
              <a:buSzPct val="68000"/>
              <a:buFont typeface="Wingdings 3" charset="2"/>
              <a:buChar char=""/>
            </a:pPr>
            <a:r>
              <a:rPr lang="ru-RU" sz="2700" strike="noStrike">
                <a:solidFill>
                  <a:srgbClr val="000000"/>
                </a:solidFill>
                <a:latin typeface="Lucida Sans Unicode"/>
              </a:rPr>
              <a:t>Седьмой уровень структурыОбразец текста</a:t>
            </a:r>
            <a:endParaRPr/>
          </a:p>
          <a:p>
            <a:pPr lvl="1">
              <a:lnSpc>
                <a:spcPct val="100000"/>
              </a:lnSpc>
              <a:buFont typeface="Verdana"/>
              <a:buChar char="◦"/>
            </a:pPr>
            <a:r>
              <a:rPr lang="ru-RU" sz="2300" strike="noStrike">
                <a:solidFill>
                  <a:srgbClr val="000000"/>
                </a:solidFill>
                <a:latin typeface="Lucida Sans Unicode"/>
              </a:rPr>
              <a:t>Второй уровень</a:t>
            </a:r>
            <a:endParaRPr/>
          </a:p>
          <a:p>
            <a:pPr lvl="2">
              <a:lnSpc>
                <a:spcPct val="100000"/>
              </a:lnSpc>
              <a:buFont typeface="Wingdings 2" charset="2"/>
              <a:buChar char=""/>
            </a:pPr>
            <a:r>
              <a:rPr lang="ru-RU" sz="2100" strike="noStrike">
                <a:solidFill>
                  <a:srgbClr val="000000"/>
                </a:solidFill>
                <a:latin typeface="Lucida Sans Unicode"/>
              </a:rPr>
              <a:t>Третий уровень</a:t>
            </a:r>
            <a:endParaRPr/>
          </a:p>
          <a:p>
            <a:pPr lvl="3">
              <a:lnSpc>
                <a:spcPct val="100000"/>
              </a:lnSpc>
              <a:buFont typeface="Wingdings 2" charset="2"/>
              <a:buChar char=""/>
            </a:pPr>
            <a:r>
              <a:rPr lang="ru-RU" sz="1900" strike="noStrike">
                <a:solidFill>
                  <a:srgbClr val="000000"/>
                </a:solidFill>
                <a:latin typeface="Lucida Sans Unicode"/>
              </a:rPr>
              <a:t>Четвертый уровень</a:t>
            </a:r>
            <a:endParaRPr/>
          </a:p>
          <a:p>
            <a:pPr lvl="4">
              <a:lnSpc>
                <a:spcPct val="100000"/>
              </a:lnSpc>
              <a:buFont typeface="Wingdings 2" charset="2"/>
              <a:buChar char=""/>
            </a:pPr>
            <a:r>
              <a:rPr lang="ru-RU" strike="noStrike">
                <a:solidFill>
                  <a:srgbClr val="000000"/>
                </a:solidFill>
                <a:latin typeface="Lucida Sans Unicode"/>
              </a:rPr>
              <a:t>Пятый уровень</a:t>
            </a:r>
            <a:endParaRPr/>
          </a:p>
        </p:txBody>
      </p:sp>
      <p:sp>
        <p:nvSpPr>
          <p:cNvPr id="53" name="PlaceHolder 6"/>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r>
              <a:rPr lang="ru-RU" sz="1000" strike="noStrike">
                <a:solidFill>
                  <a:srgbClr val="000000"/>
                </a:solidFill>
                <a:latin typeface="Lucida Sans Unicode"/>
              </a:rPr>
              <a:t>17.5.17</a:t>
            </a:r>
            <a:endParaRPr/>
          </a:p>
        </p:txBody>
      </p:sp>
      <p:sp>
        <p:nvSpPr>
          <p:cNvPr id="54" name="PlaceHolder 7"/>
          <p:cNvSpPr>
            <a:spLocks noGrp="1"/>
          </p:cNvSpPr>
          <p:nvPr>
            <p:ph type="ftr"/>
          </p:nvPr>
        </p:nvSpPr>
        <p:spPr>
          <a:xfrm>
            <a:off x="4380120" y="6408000"/>
            <a:ext cx="2350440" cy="364680"/>
          </a:xfrm>
          <a:prstGeom prst="rect">
            <a:avLst/>
          </a:prstGeom>
        </p:spPr>
        <p:txBody>
          <a:bodyPr lIns="90000" rIns="90000" tIns="45000" bIns="45000" anchor="b"/>
          <a:p>
            <a:endParaRPr/>
          </a:p>
        </p:txBody>
      </p:sp>
      <p:sp>
        <p:nvSpPr>
          <p:cNvPr id="55" name="PlaceHolder 8"/>
          <p:cNvSpPr>
            <a:spLocks noGrp="1"/>
          </p:cNvSpPr>
          <p:nvPr>
            <p:ph type="sldNum"/>
          </p:nvPr>
        </p:nvSpPr>
        <p:spPr>
          <a:xfrm>
            <a:off x="8647200" y="6408000"/>
            <a:ext cx="365400" cy="364680"/>
          </a:xfrm>
          <a:prstGeom prst="rect">
            <a:avLst/>
          </a:prstGeom>
        </p:spPr>
        <p:txBody>
          <a:bodyPr lIns="90000" rIns="90000" tIns="45000" bIns="45000" anchor="b"/>
          <a:p>
            <a:pPr algn="r">
              <a:lnSpc>
                <a:spcPct val="100000"/>
              </a:lnSpc>
            </a:pPr>
            <a:fld id="{E1E3535E-769D-458E-A723-56CA634DF1CC}" type="slidenum">
              <a:rPr lang="ru-RU" sz="1000" strike="noStrike">
                <a:solidFill>
                  <a:srgbClr val="000000"/>
                </a:solidFill>
                <a:latin typeface="Lucida Sans Unicode"/>
              </a:rPr>
              <a:t>&lt;номер&gt;</a:t>
            </a:fld>
            <a:endParaRPr/>
          </a:p>
        </p:txBody>
      </p:sp>
      <p:sp>
        <p:nvSpPr>
          <p:cNvPr id="56" name="PlaceHolder 9"/>
          <p:cNvSpPr>
            <a:spLocks noGrp="1"/>
          </p:cNvSpPr>
          <p:nvPr>
            <p:ph type="title"/>
          </p:nvPr>
        </p:nvSpPr>
        <p:spPr>
          <a:xfrm>
            <a:off x="457200" y="274680"/>
            <a:ext cx="8229240" cy="1142640"/>
          </a:xfrm>
          <a:prstGeom prst="rect">
            <a:avLst/>
          </a:prstGeom>
        </p:spPr>
        <p:txBody>
          <a:bodyPr lIns="90000" rIns="90000" tIns="45000" bIns="45000" anchor="ctr"/>
          <a:p>
            <a:pPr>
              <a:lnSpc>
                <a:spcPct val="100000"/>
              </a:lnSpc>
            </a:pPr>
            <a:r>
              <a:rPr b="1" lang="ru-RU" sz="4100" strike="noStrike">
                <a:solidFill>
                  <a:srgbClr val="464646"/>
                </a:solidFill>
                <a:latin typeface="Lucida Sans Unicode"/>
              </a:rPr>
              <a:t>Для правки текста заголовка щёлкните мышьюОбразец заголовка</a:t>
            </a:r>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91" name="CustomShape 1"/>
          <p:cNvSpPr/>
          <p:nvPr/>
        </p:nvSpPr>
        <p:spPr>
          <a:xfrm>
            <a:off x="499320" y="5945040"/>
            <a:ext cx="4940280" cy="92088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92" name="CustomShape 2"/>
          <p:cNvSpPr/>
          <p:nvPr/>
        </p:nvSpPr>
        <p:spPr>
          <a:xfrm>
            <a:off x="485640" y="5938920"/>
            <a:ext cx="3690000" cy="93312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93" name="CustomShape 3"/>
          <p:cNvSpPr/>
          <p:nvPr/>
        </p:nvSpPr>
        <p:spPr>
          <a:xfrm>
            <a:off x="-6120" y="5791320"/>
            <a:ext cx="3402000" cy="108036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94" name="Line 4"/>
          <p:cNvSpPr/>
          <p:nvPr/>
        </p:nvSpPr>
        <p:spPr>
          <a:xfrm>
            <a:off x="-9000" y="5787720"/>
            <a:ext cx="3405240" cy="1084320"/>
          </a:xfrm>
          <a:prstGeom prst="line">
            <a:avLst/>
          </a:prstGeom>
          <a:ln w="12240">
            <a:solidFill>
              <a:srgbClr val="196f85"/>
            </a:solidFill>
            <a:miter/>
          </a:ln>
        </p:spPr>
      </p:sp>
      <p:sp>
        <p:nvSpPr>
          <p:cNvPr id="95" name="PlaceHolder 5"/>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r>
              <a:rPr lang="ru-RU" sz="1000" strike="noStrike">
                <a:solidFill>
                  <a:srgbClr val="000000"/>
                </a:solidFill>
                <a:latin typeface="Lucida Sans Unicode"/>
              </a:rPr>
              <a:t>17.5.17</a:t>
            </a:r>
            <a:endParaRPr/>
          </a:p>
        </p:txBody>
      </p:sp>
      <p:sp>
        <p:nvSpPr>
          <p:cNvPr id="96" name="PlaceHolder 6"/>
          <p:cNvSpPr>
            <a:spLocks noGrp="1"/>
          </p:cNvSpPr>
          <p:nvPr>
            <p:ph type="ftr"/>
          </p:nvPr>
        </p:nvSpPr>
        <p:spPr>
          <a:xfrm>
            <a:off x="4380120" y="6408000"/>
            <a:ext cx="2350440" cy="364680"/>
          </a:xfrm>
          <a:prstGeom prst="rect">
            <a:avLst/>
          </a:prstGeom>
        </p:spPr>
        <p:txBody>
          <a:bodyPr lIns="90000" rIns="90000" tIns="45000" bIns="45000" anchor="b"/>
          <a:p>
            <a:endParaRPr/>
          </a:p>
        </p:txBody>
      </p:sp>
      <p:sp>
        <p:nvSpPr>
          <p:cNvPr id="97" name="PlaceHolder 7"/>
          <p:cNvSpPr>
            <a:spLocks noGrp="1"/>
          </p:cNvSpPr>
          <p:nvPr>
            <p:ph type="sldNum"/>
          </p:nvPr>
        </p:nvSpPr>
        <p:spPr>
          <a:xfrm>
            <a:off x="8647200" y="6408000"/>
            <a:ext cx="365400" cy="364680"/>
          </a:xfrm>
          <a:prstGeom prst="rect">
            <a:avLst/>
          </a:prstGeom>
        </p:spPr>
        <p:txBody>
          <a:bodyPr lIns="90000" rIns="90000" tIns="45000" bIns="45000" anchor="b"/>
          <a:p>
            <a:pPr algn="r">
              <a:lnSpc>
                <a:spcPct val="100000"/>
              </a:lnSpc>
            </a:pPr>
            <a:fld id="{720F1263-10DC-4337-B8B1-3C4992416731}" type="slidenum">
              <a:rPr lang="ru-RU" sz="1000" strike="noStrike">
                <a:solidFill>
                  <a:srgbClr val="000000"/>
                </a:solidFill>
                <a:latin typeface="Lucida Sans Unicode"/>
              </a:rPr>
              <a:t>&lt;номер&gt;</a:t>
            </a:fld>
            <a:endParaRPr/>
          </a:p>
        </p:txBody>
      </p:sp>
      <p:sp>
        <p:nvSpPr>
          <p:cNvPr id="98" name="PlaceHolder 8"/>
          <p:cNvSpPr>
            <a:spLocks noGrp="1"/>
          </p:cNvSpPr>
          <p:nvPr>
            <p:ph type="title"/>
          </p:nvPr>
        </p:nvSpPr>
        <p:spPr>
          <a:xfrm>
            <a:off x="457200" y="273600"/>
            <a:ext cx="8229240" cy="1144800"/>
          </a:xfrm>
          <a:prstGeom prst="rect">
            <a:avLst/>
          </a:prstGeom>
        </p:spPr>
        <p:txBody>
          <a:bodyPr lIns="0" rIns="0" tIns="0" bIns="0" anchor="ctr"/>
          <a:p>
            <a:r>
              <a:rPr lang="ru-RU">
                <a:latin typeface="Lucida Sans Unicode"/>
              </a:rPr>
              <a:t>Для правки текста заголовка щёлкните мышью</a:t>
            </a:r>
            <a:endParaRPr/>
          </a:p>
        </p:txBody>
      </p:sp>
      <p:sp>
        <p:nvSpPr>
          <p:cNvPr id="99" name="PlaceHolder 9"/>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2700">
                <a:latin typeface="Lucida Sans Unicode"/>
              </a:rPr>
              <a:t>Для правки структуры щёлкните мышью</a:t>
            </a:r>
            <a:endParaRPr/>
          </a:p>
          <a:p>
            <a:pPr lvl="1">
              <a:buSzPct val="75000"/>
              <a:buFont typeface="StarSymbol"/>
              <a:buChar char=""/>
            </a:pPr>
            <a:r>
              <a:rPr lang="ru-RU" sz="2100">
                <a:latin typeface="Lucida Sans Unicode"/>
              </a:rPr>
              <a:t>Второй уровень структуры</a:t>
            </a:r>
            <a:endParaRPr/>
          </a:p>
          <a:p>
            <a:pPr lvl="2">
              <a:buSzPct val="45000"/>
              <a:buFont typeface="StarSymbol"/>
              <a:buChar char=""/>
            </a:pPr>
            <a:r>
              <a:rPr lang="ru-RU" sz="1900">
                <a:latin typeface="Lucida Sans Unicode"/>
              </a:rPr>
              <a:t>Третий уровень структуры</a:t>
            </a:r>
            <a:endParaRPr/>
          </a:p>
          <a:p>
            <a:pPr lvl="3">
              <a:buSzPct val="75000"/>
              <a:buFont typeface="StarSymbol"/>
              <a:buChar char=""/>
            </a:pPr>
            <a:r>
              <a:rPr lang="ru-RU">
                <a:latin typeface="Lucida Sans Unicode"/>
              </a:rPr>
              <a:t>Четвёртый уровень структуры</a:t>
            </a:r>
            <a:endParaRPr/>
          </a:p>
          <a:p>
            <a:pPr lvl="4">
              <a:buSzPct val="45000"/>
              <a:buFont typeface="StarSymbol"/>
              <a:buChar char=""/>
            </a:pPr>
            <a:r>
              <a:rPr lang="ru-RU" sz="2000">
                <a:latin typeface="Lucida Sans Unicode"/>
              </a:rPr>
              <a:t>Пятый уровень структуры</a:t>
            </a:r>
            <a:endParaRPr/>
          </a:p>
          <a:p>
            <a:pPr lvl="5">
              <a:buSzPct val="45000"/>
              <a:buFont typeface="StarSymbol"/>
              <a:buChar char=""/>
            </a:pPr>
            <a:r>
              <a:rPr lang="ru-RU" sz="2000">
                <a:latin typeface="Lucida Sans Unicode"/>
              </a:rPr>
              <a:t>Шестой уровень структуры</a:t>
            </a:r>
            <a:endParaRPr/>
          </a:p>
          <a:p>
            <a:pPr lvl="6">
              <a:buSzPct val="45000"/>
              <a:buFont typeface="StarSymbol"/>
              <a:buChar char=""/>
            </a:pPr>
            <a:r>
              <a:rPr lang="ru-RU" sz="2000">
                <a:latin typeface="Lucida Sans Unicode"/>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jpeg"/><Relationship Id="rId3"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jpeg"/><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image" Target="../media/image38.jpeg"/><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jpeg"/><Relationship Id="rId3" Type="http://schemas.openxmlformats.org/officeDocument/2006/relationships/image" Target="../media/image46.jpeg"/><Relationship Id="rId4"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image" Target="../media/image48.jpeg"/><Relationship Id="rId3" Type="http://schemas.openxmlformats.org/officeDocument/2006/relationships/image" Target="../media/image49.jpeg"/><Relationship Id="rId4" Type="http://schemas.openxmlformats.org/officeDocument/2006/relationships/slideLayout" Target="../slideLayouts/slideLayout25.xml"/><Relationship Id="rId5"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image" Target="../media/image51.jpeg"/><Relationship Id="rId3" Type="http://schemas.openxmlformats.org/officeDocument/2006/relationships/image" Target="../media/image52.jpeg"/><Relationship Id="rId4"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image" Target="../media/image55.jpeg"/><Relationship Id="rId4"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jpeg"/><Relationship Id="rId3" Type="http://schemas.openxmlformats.org/officeDocument/2006/relationships/image" Target="../media/image58.jpeg"/><Relationship Id="rId4"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jpeg"/><Relationship Id="rId3" Type="http://schemas.openxmlformats.org/officeDocument/2006/relationships/image" Target="../media/image61.jpeg"/><Relationship Id="rId4" Type="http://schemas.openxmlformats.org/officeDocument/2006/relationships/image" Target="../media/image62.jpeg"/><Relationship Id="rId5" Type="http://schemas.openxmlformats.org/officeDocument/2006/relationships/image" Target="../media/image63.jpeg"/><Relationship Id="rId6" Type="http://schemas.openxmlformats.org/officeDocument/2006/relationships/image" Target="../media/image64.jpeg"/><Relationship Id="rId7"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image" Target="../media/image65.jpeg"/><Relationship Id="rId2" Type="http://schemas.openxmlformats.org/officeDocument/2006/relationships/image" Target="../media/image66.jpeg"/><Relationship Id="rId3" Type="http://schemas.openxmlformats.org/officeDocument/2006/relationships/image" Target="../media/image67.jpeg"/><Relationship Id="rId4"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image" Target="../media/image68.jpeg"/><Relationship Id="rId2" Type="http://schemas.openxmlformats.org/officeDocument/2006/relationships/image" Target="../media/image69.jpeg"/><Relationship Id="rId3" Type="http://schemas.openxmlformats.org/officeDocument/2006/relationships/image" Target="../media/image70.jpeg"/><Relationship Id="rId4"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image" Target="../media/image73.jpeg"/><Relationship Id="rId4"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image" Target="../media/image75.jpeg"/><Relationship Id="rId3" Type="http://schemas.openxmlformats.org/officeDocument/2006/relationships/image" Target="../media/image76.jpeg"/><Relationship Id="rId4" Type="http://schemas.openxmlformats.org/officeDocument/2006/relationships/image" Target="../media/image77.jpeg"/><Relationship Id="rId5"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image" Target="../media/image78.jpeg"/><Relationship Id="rId2" Type="http://schemas.openxmlformats.org/officeDocument/2006/relationships/image" Target="../media/image79.jpeg"/><Relationship Id="rId3" Type="http://schemas.openxmlformats.org/officeDocument/2006/relationships/image" Target="../media/image80.jpeg"/><Relationship Id="rId4"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image" Target="../media/image84.jpeg"/><Relationship Id="rId2" Type="http://schemas.openxmlformats.org/officeDocument/2006/relationships/image" Target="../media/image85.jpeg"/><Relationship Id="rId3" Type="http://schemas.openxmlformats.org/officeDocument/2006/relationships/image" Target="../media/image86.jpeg"/><Relationship Id="rId4" Type="http://schemas.openxmlformats.org/officeDocument/2006/relationships/image" Target="../media/image87.jpeg"/><Relationship Id="rId5"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88.jpeg"/><Relationship Id="rId2" Type="http://schemas.openxmlformats.org/officeDocument/2006/relationships/image" Target="../media/image89.jpeg"/><Relationship Id="rId3" Type="http://schemas.openxmlformats.org/officeDocument/2006/relationships/slideLayout" Target="../slideLayouts/slideLayout25.xml"/>
</Relationships>
</file>

<file path=ppt/slides/_rels/slide26.xml.rels><?xml version="1.0" encoding="UTF-8"?>
<Relationships xmlns="http://schemas.openxmlformats.org/package/2006/relationships"><Relationship Id="rId1" Type="http://schemas.openxmlformats.org/officeDocument/2006/relationships/image" Target="../media/image90.jpeg"/><Relationship Id="rId2"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slideLayout" Target="../slideLayouts/slideLayout25.xml"/>
</Relationships>
</file>

<file path=ppt/slides/_rels/slide29.xml.rels><?xml version="1.0" encoding="UTF-8"?>
<Relationships xmlns="http://schemas.openxmlformats.org/package/2006/relationships"><Relationship Id="rId1" Type="http://schemas.openxmlformats.org/officeDocument/2006/relationships/image" Target="../media/image93.jpeg"/><Relationship Id="rId2" Type="http://schemas.openxmlformats.org/officeDocument/2006/relationships/image" Target="../media/image94.jpeg"/><Relationship Id="rId3"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image" Target="../media/image95.jpeg"/><Relationship Id="rId2" Type="http://schemas.openxmlformats.org/officeDocument/2006/relationships/image" Target="../media/image96.jpeg"/><Relationship Id="rId3" Type="http://schemas.openxmlformats.org/officeDocument/2006/relationships/image" Target="../media/image97.jpeg"/><Relationship Id="rId4" Type="http://schemas.openxmlformats.org/officeDocument/2006/relationships/slideLayout" Target="../slideLayouts/slideLayout25.xml"/>
</Relationships>
</file>

<file path=ppt/slides/_rels/slide31.xml.rels><?xml version="1.0" encoding="UTF-8"?>
<Relationships xmlns="http://schemas.openxmlformats.org/package/2006/relationships"><Relationship Id="rId1" Type="http://schemas.openxmlformats.org/officeDocument/2006/relationships/image" Target="../media/image98.jpeg"/><Relationship Id="rId2" Type="http://schemas.openxmlformats.org/officeDocument/2006/relationships/slideLayout" Target="../slideLayouts/slideLayout25.xml"/>
</Relationships>
</file>

<file path=ppt/slides/_rels/slide32.xml.rels><?xml version="1.0" encoding="UTF-8"?>
<Relationships xmlns="http://schemas.openxmlformats.org/package/2006/relationships"><Relationship Id="rId1" Type="http://schemas.openxmlformats.org/officeDocument/2006/relationships/image" Target="../media/image99.jpeg"/><Relationship Id="rId2" Type="http://schemas.openxmlformats.org/officeDocument/2006/relationships/image" Target="../media/image100.jpeg"/><Relationship Id="rId3" Type="http://schemas.openxmlformats.org/officeDocument/2006/relationships/image" Target="../media/image101.jpeg"/><Relationship Id="rId4" Type="http://schemas.openxmlformats.org/officeDocument/2006/relationships/slideLayout" Target="../slideLayouts/slideLayout25.xml"/>
</Relationships>
</file>

<file path=ppt/slides/_rels/slide33.xml.rels><?xml version="1.0" encoding="UTF-8"?>
<Relationships xmlns="http://schemas.openxmlformats.org/package/2006/relationships"><Relationship Id="rId1" Type="http://schemas.openxmlformats.org/officeDocument/2006/relationships/image" Target="../media/image102.jpeg"/><Relationship Id="rId2" Type="http://schemas.openxmlformats.org/officeDocument/2006/relationships/image" Target="../media/image103.jpeg"/><Relationship Id="rId3" Type="http://schemas.openxmlformats.org/officeDocument/2006/relationships/image" Target="../media/image104.jpeg"/><Relationship Id="rId4" Type="http://schemas.openxmlformats.org/officeDocument/2006/relationships/slideLayout" Target="../slideLayouts/slideLayout25.xml"/>
</Relationships>
</file>

<file path=ppt/slides/_rels/slide34.xml.rels><?xml version="1.0" encoding="UTF-8"?>
<Relationships xmlns="http://schemas.openxmlformats.org/package/2006/relationships"><Relationship Id="rId1" Type="http://schemas.openxmlformats.org/officeDocument/2006/relationships/image" Target="../media/image105.jpeg"/><Relationship Id="rId2" Type="http://schemas.openxmlformats.org/officeDocument/2006/relationships/image" Target="../media/image106.jpeg"/><Relationship Id="rId3" Type="http://schemas.openxmlformats.org/officeDocument/2006/relationships/slideLayout" Target="../slideLayouts/slideLayout25.xml"/>
</Relationships>
</file>

<file path=ppt/slides/_rels/slide35.xml.rels><?xml version="1.0" encoding="UTF-8"?>
<Relationships xmlns="http://schemas.openxmlformats.org/package/2006/relationships"><Relationship Id="rId1" Type="http://schemas.openxmlformats.org/officeDocument/2006/relationships/image" Target="../media/image107.jpeg"/><Relationship Id="rId2" Type="http://schemas.openxmlformats.org/officeDocument/2006/relationships/image" Target="../media/image108.jpeg"/><Relationship Id="rId3" Type="http://schemas.openxmlformats.org/officeDocument/2006/relationships/image" Target="../media/image109.jpeg"/><Relationship Id="rId4" Type="http://schemas.openxmlformats.org/officeDocument/2006/relationships/slideLayout" Target="../slideLayouts/slideLayout25.xml"/>
</Relationships>
</file>

<file path=ppt/slides/_rels/slide36.xml.rels><?xml version="1.0" encoding="UTF-8"?>
<Relationships xmlns="http://schemas.openxmlformats.org/package/2006/relationships"><Relationship Id="rId1" Type="http://schemas.openxmlformats.org/officeDocument/2006/relationships/image" Target="../media/image110.jpeg"/><Relationship Id="rId2" Type="http://schemas.openxmlformats.org/officeDocument/2006/relationships/image" Target="../media/image111.jpeg"/><Relationship Id="rId3" Type="http://schemas.openxmlformats.org/officeDocument/2006/relationships/image" Target="../media/image112.jpeg"/><Relationship Id="rId4" Type="http://schemas.openxmlformats.org/officeDocument/2006/relationships/slideLayout" Target="../slideLayouts/slideLayout25.xml"/>
</Relationships>
</file>

<file path=ppt/slides/_rels/slide37.xml.rels><?xml version="1.0" encoding="UTF-8"?>
<Relationships xmlns="http://schemas.openxmlformats.org/package/2006/relationships"><Relationship Id="rId1" Type="http://schemas.openxmlformats.org/officeDocument/2006/relationships/image" Target="../media/image113.jpeg"/><Relationship Id="rId2" Type="http://schemas.openxmlformats.org/officeDocument/2006/relationships/image" Target="../media/image114.jpeg"/><Relationship Id="rId3" Type="http://schemas.openxmlformats.org/officeDocument/2006/relationships/image" Target="../media/image115.jpeg"/><Relationship Id="rId4" Type="http://schemas.openxmlformats.org/officeDocument/2006/relationships/slideLayout" Target="../slideLayouts/slideLayout25.xml"/>
</Relationships>
</file>

<file path=ppt/slides/_rels/slide38.xml.rels><?xml version="1.0" encoding="UTF-8"?>
<Relationships xmlns="http://schemas.openxmlformats.org/package/2006/relationships"><Relationship Id="rId1" Type="http://schemas.openxmlformats.org/officeDocument/2006/relationships/image" Target="../media/image116.jpeg"/><Relationship Id="rId2" Type="http://schemas.openxmlformats.org/officeDocument/2006/relationships/image" Target="../media/image117.jpeg"/><Relationship Id="rId3" Type="http://schemas.openxmlformats.org/officeDocument/2006/relationships/image" Target="../media/image118.jpeg"/><Relationship Id="rId4" Type="http://schemas.openxmlformats.org/officeDocument/2006/relationships/slideLayout" Target="../slideLayouts/slideLayout25.xml"/>
</Relationships>
</file>

<file path=ppt/slides/_rels/slide39.xml.rels><?xml version="1.0" encoding="UTF-8"?>
<Relationships xmlns="http://schemas.openxmlformats.org/package/2006/relationships"><Relationship Id="rId1" Type="http://schemas.openxmlformats.org/officeDocument/2006/relationships/image" Target="../media/image119.jpeg"/><Relationship Id="rId2" Type="http://schemas.openxmlformats.org/officeDocument/2006/relationships/image" Target="../media/image120.jpeg"/><Relationship Id="rId3" Type="http://schemas.openxmlformats.org/officeDocument/2006/relationships/slideLayout" Target="../slideLayouts/slideLayout25.xml"/>
</Relationships>
</file>

<file path=ppt/slides/_rels/slide40.xml.rels><?xml version="1.0" encoding="UTF-8"?>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slideLayout" Target="../slideLayouts/slideLayout25.xml"/>
</Relationships>
</file>

<file path=ppt/slides/_rels/slide41.xml.rels><?xml version="1.0" encoding="UTF-8"?>
<Relationships xmlns="http://schemas.openxmlformats.org/package/2006/relationships"><Relationship Id="rId1" Type="http://schemas.openxmlformats.org/officeDocument/2006/relationships/image" Target="../media/image124.jpeg"/><Relationship Id="rId2" Type="http://schemas.openxmlformats.org/officeDocument/2006/relationships/image" Target="../media/image125.jpeg"/><Relationship Id="rId3"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image" Target="../media/image126.jpeg"/><Relationship Id="rId2" Type="http://schemas.openxmlformats.org/officeDocument/2006/relationships/image" Target="../media/image127.jpeg"/><Relationship Id="rId3" Type="http://schemas.openxmlformats.org/officeDocument/2006/relationships/image" Target="../media/image128.jpeg"/><Relationship Id="rId4"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image" Target="../media/image129.jpeg"/><Relationship Id="rId2" Type="http://schemas.openxmlformats.org/officeDocument/2006/relationships/image" Target="../media/image130.jpeg"/><Relationship Id="rId3" Type="http://schemas.openxmlformats.org/officeDocument/2006/relationships/slideLayout" Target="../slideLayouts/slideLayout25.xml"/>
</Relationships>
</file>

<file path=ppt/slides/_rels/slide44.xml.rels><?xml version="1.0" encoding="UTF-8"?>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jpeg"/><Relationship Id="rId8" Type="http://schemas.openxmlformats.org/officeDocument/2006/relationships/slideLayout" Target="../slideLayouts/slideLayout25.xml"/>
</Relationships>
</file>

<file path=ppt/slides/_rels/slide45.xml.rels><?xml version="1.0" encoding="UTF-8"?>
<Relationships xmlns="http://schemas.openxmlformats.org/package/2006/relationships"><Relationship Id="rId1" Type="http://schemas.openxmlformats.org/officeDocument/2006/relationships/image" Target="../media/image138.jpeg"/><Relationship Id="rId2" Type="http://schemas.openxmlformats.org/officeDocument/2006/relationships/slideLayout" Target="../slideLayouts/slideLayout25.xml"/>
</Relationships>
</file>

<file path=ppt/slides/_rels/slide46.xml.rels><?xml version="1.0" encoding="UTF-8"?>
<Relationships xmlns="http://schemas.openxmlformats.org/package/2006/relationships"><Relationship Id="rId1" Type="http://schemas.openxmlformats.org/officeDocument/2006/relationships/image" Target="../media/image139.png"/><Relationship Id="rId2" Type="http://schemas.openxmlformats.org/officeDocument/2006/relationships/image" Target="../media/image140.png"/><Relationship Id="rId3" Type="http://schemas.openxmlformats.org/officeDocument/2006/relationships/image" Target="../media/image141.png"/><Relationship Id="rId4" Type="http://schemas.openxmlformats.org/officeDocument/2006/relationships/image" Target="../media/image142.jpeg"/><Relationship Id="rId5" Type="http://schemas.openxmlformats.org/officeDocument/2006/relationships/slideLayout" Target="../slideLayouts/slideLayout25.xml"/>
</Relationships>
</file>

<file path=ppt/slides/_rels/slide47.xml.rels><?xml version="1.0" encoding="UTF-8"?>
<Relationships xmlns="http://schemas.openxmlformats.org/package/2006/relationships"><Relationship Id="rId1" Type="http://schemas.openxmlformats.org/officeDocument/2006/relationships/image" Target="../media/image143.jpeg"/><Relationship Id="rId2" Type="http://schemas.openxmlformats.org/officeDocument/2006/relationships/slideLayout" Target="../slideLayouts/slideLayout25.xml"/>
</Relationships>
</file>

<file path=ppt/slides/_rels/slide48.xml.rels><?xml version="1.0" encoding="UTF-8"?>
<Relationships xmlns="http://schemas.openxmlformats.org/package/2006/relationships"><Relationship Id="rId1" Type="http://schemas.openxmlformats.org/officeDocument/2006/relationships/image" Target="../media/image144.png"/><Relationship Id="rId2" Type="http://schemas.openxmlformats.org/officeDocument/2006/relationships/image" Target="../media/image145.png"/><Relationship Id="rId3" Type="http://schemas.openxmlformats.org/officeDocument/2006/relationships/image" Target="../media/image146.png"/><Relationship Id="rId4" Type="http://schemas.openxmlformats.org/officeDocument/2006/relationships/image" Target="../media/image147.jpeg"/><Relationship Id="rId5" Type="http://schemas.openxmlformats.org/officeDocument/2006/relationships/image" Target="../media/image148.jpeg"/><Relationship Id="rId6" Type="http://schemas.openxmlformats.org/officeDocument/2006/relationships/slideLayout" Target="../slideLayouts/slideLayout25.xml"/>
</Relationships>
</file>

<file path=ppt/slides/_rels/slide49.xml.rels><?xml version="1.0" encoding="UTF-8"?>
<Relationships xmlns="http://schemas.openxmlformats.org/package/2006/relationships"><Relationship Id="rId1" Type="http://schemas.openxmlformats.org/officeDocument/2006/relationships/image" Target="../media/image149.jpeg"/><Relationship Id="rId2" Type="http://schemas.openxmlformats.org/officeDocument/2006/relationships/image" Target="../media/image150.jpeg"/><Relationship Id="rId3" Type="http://schemas.openxmlformats.org/officeDocument/2006/relationships/slideLayout" Target="../slideLayouts/slideLayout25.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1.xml.rels><?xml version="1.0" encoding="UTF-8"?>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25.xml"/>
</Relationships>
</file>

<file path=ppt/slides/_rels/slide52.xml.rels><?xml version="1.0" encoding="UTF-8"?>
<Relationships xmlns="http://schemas.openxmlformats.org/package/2006/relationships"><Relationship Id="rId1" Type="http://schemas.openxmlformats.org/officeDocument/2006/relationships/image" Target="../media/image152.jpeg"/><Relationship Id="rId2" Type="http://schemas.openxmlformats.org/officeDocument/2006/relationships/slideLayout" Target="../slideLayouts/slideLayout25.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4.xml.rels><?xml version="1.0" encoding="UTF-8"?>
<Relationships xmlns="http://schemas.openxmlformats.org/package/2006/relationships"><Relationship Id="rId1" Type="http://schemas.openxmlformats.org/officeDocument/2006/relationships/image" Target="../media/image153.jpeg"/><Relationship Id="rId2" Type="http://schemas.openxmlformats.org/officeDocument/2006/relationships/slideLayout" Target="../slideLayouts/slideLayout25.xml"/>
</Relationships>
</file>

<file path=ppt/slides/_rels/slide55.xml.rels><?xml version="1.0" encoding="UTF-8"?>
<Relationships xmlns="http://schemas.openxmlformats.org/package/2006/relationships"><Relationship Id="rId1" Type="http://schemas.openxmlformats.org/officeDocument/2006/relationships/image" Target="../media/image154.jpeg"/><Relationship Id="rId2" Type="http://schemas.openxmlformats.org/officeDocument/2006/relationships/image" Target="../media/image155.jpeg"/><Relationship Id="rId3" Type="http://schemas.openxmlformats.org/officeDocument/2006/relationships/image" Target="../media/image156.jpeg"/><Relationship Id="rId4" Type="http://schemas.openxmlformats.org/officeDocument/2006/relationships/image" Target="../media/image157.jpeg"/><Relationship Id="rId5"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9" name="TextShape 1"/>
          <p:cNvSpPr txBox="1"/>
          <p:nvPr/>
        </p:nvSpPr>
        <p:spPr>
          <a:xfrm>
            <a:off x="323640" y="2031120"/>
            <a:ext cx="6043680" cy="1829520"/>
          </a:xfrm>
          <a:prstGeom prst="rect">
            <a:avLst/>
          </a:prstGeom>
          <a:noFill/>
          <a:ln>
            <a:noFill/>
          </a:ln>
        </p:spPr>
        <p:txBody>
          <a:bodyPr lIns="90000" rIns="90000" tIns="45000" bIns="45000" anchor="b"/>
          <a:p>
            <a:pPr algn="r">
              <a:lnSpc>
                <a:spcPct val="100000"/>
              </a:lnSpc>
            </a:pPr>
            <a:r>
              <a:rPr b="1" lang="ru-RU" sz="4800" strike="noStrike">
                <a:solidFill>
                  <a:srgbClr val="1c314e"/>
                </a:solidFill>
                <a:latin typeface="Lucida Sans Unicode"/>
              </a:rPr>
              <a:t> </a:t>
            </a:r>
            <a:r>
              <a:rPr b="1" lang="ru-RU" sz="4800" strike="noStrike">
                <a:solidFill>
                  <a:srgbClr val="1c314e"/>
                </a:solidFill>
                <a:latin typeface="Lucida Sans Unicode"/>
              </a:rPr>
              <a:t>
</a:t>
            </a:r>
            <a:r>
              <a:rPr b="1" lang="ru-RU" sz="4800" strike="noStrike">
                <a:solidFill>
                  <a:srgbClr val="1c314e"/>
                </a:solidFill>
                <a:latin typeface="Lucida Sans Unicode"/>
              </a:rPr>
              <a:t> </a:t>
            </a:r>
            <a:r>
              <a:rPr b="1" lang="ru-RU" sz="4800" strike="noStrike">
                <a:solidFill>
                  <a:srgbClr val="1c314e"/>
                </a:solidFill>
                <a:latin typeface="Lucida Sans Unicode"/>
              </a:rPr>
              <a:t>
</a:t>
            </a:r>
            <a:r>
              <a:rPr b="1" lang="ru-RU" sz="4800" strike="noStrike">
                <a:solidFill>
                  <a:srgbClr val="1c314e"/>
                </a:solidFill>
                <a:latin typeface="Lucida Sans Unicode"/>
              </a:rPr>
              <a:t>
</a:t>
            </a:r>
            <a:r>
              <a:rPr b="1" lang="ru-RU" sz="4800" strike="noStrike">
                <a:solidFill>
                  <a:srgbClr val="1c314e"/>
                </a:solidFill>
                <a:latin typeface="Lucida Sans Unicode"/>
              </a:rPr>
              <a:t>
</a:t>
            </a:r>
            <a:endParaRPr/>
          </a:p>
        </p:txBody>
      </p:sp>
      <p:sp>
        <p:nvSpPr>
          <p:cNvPr id="140" name="TextShape 2"/>
          <p:cNvSpPr txBox="1"/>
          <p:nvPr/>
        </p:nvSpPr>
        <p:spPr>
          <a:xfrm>
            <a:off x="1080000" y="5496480"/>
            <a:ext cx="3024000" cy="1199520"/>
          </a:xfrm>
          <a:prstGeom prst="rect">
            <a:avLst/>
          </a:prstGeom>
          <a:noFill/>
          <a:ln>
            <a:noFill/>
          </a:ln>
        </p:spPr>
        <p:txBody>
          <a:bodyPr lIns="45720" rIns="45720" tIns="45000" bIns="45000"/>
          <a:p>
            <a:pPr algn="r">
              <a:lnSpc>
                <a:spcPct val="100000"/>
              </a:lnSpc>
            </a:pPr>
            <a:r>
              <a:rPr b="1" lang="ru-RU" sz="2200" strike="noStrike">
                <a:solidFill>
                  <a:srgbClr val="669999"/>
                </a:solidFill>
                <a:latin typeface="Lucida Sans Unicode"/>
              </a:rPr>
              <a:t>Григорьева М.В.,</a:t>
            </a:r>
            <a:endParaRPr/>
          </a:p>
          <a:p>
            <a:pPr algn="r">
              <a:lnSpc>
                <a:spcPct val="100000"/>
              </a:lnSpc>
            </a:pPr>
            <a:r>
              <a:rPr b="1" lang="ru-RU" sz="2200" strike="noStrike">
                <a:solidFill>
                  <a:srgbClr val="669999"/>
                </a:solidFill>
                <a:latin typeface="Lucida Sans Unicode"/>
              </a:rPr>
              <a:t>Исакова А.И.</a:t>
            </a:r>
            <a:r>
              <a:rPr lang="ru-RU" sz="2700" strike="noStrike">
                <a:solidFill>
                  <a:srgbClr val="ffff00"/>
                </a:solidFill>
                <a:latin typeface="Lucida Sans Unicode"/>
              </a:rPr>
              <a:t>
</a:t>
            </a:r>
            <a:endParaRPr/>
          </a:p>
        </p:txBody>
      </p:sp>
      <p:pic>
        <p:nvPicPr>
          <p:cNvPr id="141" name="Picture 2" descr=""/>
          <p:cNvPicPr/>
          <p:nvPr/>
        </p:nvPicPr>
        <p:blipFill>
          <a:blip r:embed="rId1"/>
          <a:stretch/>
        </p:blipFill>
        <p:spPr>
          <a:xfrm>
            <a:off x="612000" y="2781000"/>
            <a:ext cx="2699640" cy="1899000"/>
          </a:xfrm>
          <a:prstGeom prst="rect">
            <a:avLst/>
          </a:prstGeom>
          <a:ln>
            <a:noFill/>
          </a:ln>
          <a:effectLst>
            <a:outerShdw algn="tl" blurRad="152400" dir="900000" dist="12000" kx="110000" ky="200000" rotWithShape="0" sy="98000">
              <a:srgbClr val="000000">
                <a:alpha val="30000"/>
              </a:srgbClr>
            </a:outerShdw>
          </a:effectLst>
          <a:scene3d>
            <a:camera prst="perspectiveRelaxed">
              <a:rot lat="19800000" lon="1200000" rev="20820000"/>
            </a:camera>
            <a:lightRig dir="t" rig="threePt"/>
          </a:scene3d>
          <a:sp3d contourW="6350" prstMaterial="matte">
            <a:bevelT w="101600" h="101600"/>
            <a:contourClr>
              <a:srgbClr val="969696"/>
            </a:contourClr>
          </a:sp3d>
        </p:spPr>
      </p:pic>
      <p:sp>
        <p:nvSpPr>
          <p:cNvPr id="142" name="CustomShape 3"/>
          <p:cNvSpPr/>
          <p:nvPr/>
        </p:nvSpPr>
        <p:spPr>
          <a:xfrm>
            <a:off x="3605400" y="3593520"/>
            <a:ext cx="5352120" cy="1223640"/>
          </a:xfrm>
          <a:prstGeom prst="rect">
            <a:avLst/>
          </a:prstGeom>
          <a:noFill/>
          <a:ln>
            <a:noFill/>
          </a:ln>
        </p:spPr>
        <p:style>
          <a:lnRef idx="0"/>
          <a:fillRef idx="0"/>
          <a:effectRef idx="0"/>
          <a:fontRef idx="minor"/>
        </p:style>
        <p:txBody>
          <a:bodyPr lIns="90000" rIns="90000" tIns="45000" bIns="45000" anchor="b"/>
          <a:p>
            <a:pPr>
              <a:lnSpc>
                <a:spcPct val="100000"/>
              </a:lnSpc>
            </a:pPr>
            <a:r>
              <a:rPr b="1" lang="ru-RU" sz="3200" strike="noStrike">
                <a:solidFill>
                  <a:srgbClr val="c00000"/>
                </a:solidFill>
                <a:latin typeface="Impact"/>
                <a:ea typeface="Tahoma"/>
              </a:rPr>
              <a:t> </a:t>
            </a:r>
            <a:r>
              <a:rPr b="1" lang="ru-RU" sz="3200" strike="noStrike" u="sng">
                <a:solidFill>
                  <a:srgbClr val="c00000"/>
                </a:solidFill>
                <a:latin typeface="Impact"/>
                <a:ea typeface="Tahoma"/>
              </a:rPr>
              <a:t>8   глава</a:t>
            </a:r>
            <a:endParaRPr/>
          </a:p>
          <a:p>
            <a:pPr>
              <a:lnSpc>
                <a:spcPct val="100000"/>
              </a:lnSpc>
            </a:pPr>
            <a:r>
              <a:rPr b="1" lang="ru-RU" sz="3200" strike="noStrike">
                <a:solidFill>
                  <a:srgbClr val="c00000"/>
                </a:solidFill>
                <a:latin typeface="Impact"/>
                <a:ea typeface="Tahoma"/>
              </a:rPr>
              <a:t>УПРАВЛЕНИЕ   ПЕРСОНАЛОМ В СФЕРЕ   ИНФОРМАТИЗАЦИИ</a:t>
            </a:r>
            <a:endParaRPr/>
          </a:p>
        </p:txBody>
      </p:sp>
      <p:sp>
        <p:nvSpPr>
          <p:cNvPr id="143" name="TextShape 4"/>
          <p:cNvSpPr txBox="1"/>
          <p:nvPr/>
        </p:nvSpPr>
        <p:spPr>
          <a:xfrm>
            <a:off x="593280" y="216000"/>
            <a:ext cx="7038720" cy="2813040"/>
          </a:xfrm>
          <a:prstGeom prst="rect">
            <a:avLst/>
          </a:prstGeom>
          <a:noFill/>
          <a:ln>
            <a:noFill/>
          </a:ln>
        </p:spPr>
        <p:txBody>
          <a:bodyPr lIns="0" rIns="0" tIns="0" bIns="0" anchor="ctr"/>
          <a:p>
            <a:pPr>
              <a:lnSpc>
                <a:spcPct val="100000"/>
              </a:lnSpc>
            </a:pPr>
            <a:r>
              <a:rPr b="1" lang="ru-RU" sz="3600" strike="noStrike">
                <a:solidFill>
                  <a:srgbClr val="1c314e"/>
                </a:solidFill>
                <a:latin typeface="Lucida Sans Unicode"/>
              </a:rPr>
              <a:t>УПРАВЛЕНИЕ ИНФОРМАЦИОННЫМИ СИСТЕМАМИ</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4" name="TextShape 1"/>
          <p:cNvSpPr txBox="1"/>
          <p:nvPr/>
        </p:nvSpPr>
        <p:spPr>
          <a:xfrm>
            <a:off x="107640" y="1872720"/>
            <a:ext cx="8229240" cy="3860280"/>
          </a:xfrm>
          <a:prstGeom prst="rect">
            <a:avLst/>
          </a:prstGeom>
          <a:noFill/>
          <a:ln w="28440">
            <a:solidFill>
              <a:srgbClr val="2da2bf"/>
            </a:solidFill>
            <a:round/>
          </a:ln>
        </p:spPr>
        <p:txBody>
          <a:bodyPr lIns="90000" rIns="90000" tIns="45000" bIns="45000"/>
          <a:p>
            <a:pPr>
              <a:lnSpc>
                <a:spcPct val="100000"/>
              </a:lnSpc>
            </a:pPr>
            <a:r>
              <a:rPr b="1" lang="ru-RU" sz="2400" strike="noStrike">
                <a:solidFill>
                  <a:srgbClr val="000000"/>
                </a:solidFill>
                <a:latin typeface="Tahoma"/>
                <a:ea typeface="Tahoma"/>
              </a:rPr>
              <a:t>Последние полтора-два десятилетия в управленческой науке прошли под знаком </a:t>
            </a:r>
            <a:r>
              <a:rPr b="1" i="1" lang="ru-RU" sz="2400" strike="noStrike">
                <a:solidFill>
                  <a:srgbClr val="c00000"/>
                </a:solidFill>
                <a:latin typeface="Tahoma"/>
                <a:ea typeface="Tahoma"/>
              </a:rPr>
              <a:t>инноваций </a:t>
            </a:r>
            <a:r>
              <a:rPr b="1" lang="ru-RU" sz="2400" strike="noStrike">
                <a:solidFill>
                  <a:srgbClr val="c00000"/>
                </a:solidFill>
                <a:latin typeface="Tahoma"/>
                <a:ea typeface="Tahoma"/>
              </a:rPr>
              <a:t>и </a:t>
            </a:r>
            <a:r>
              <a:rPr b="1" i="1" lang="ru-RU" sz="2400" strike="noStrike">
                <a:solidFill>
                  <a:srgbClr val="c00000"/>
                </a:solidFill>
                <a:latin typeface="Tahoma"/>
                <a:ea typeface="Tahoma"/>
              </a:rPr>
              <a:t>человеческих ресурсов</a:t>
            </a:r>
            <a:r>
              <a:rPr b="1" i="1" lang="ru-RU" sz="2400" strike="noStrike">
                <a:solidFill>
                  <a:srgbClr val="000000"/>
                </a:solidFill>
                <a:latin typeface="Tahoma"/>
                <a:ea typeface="Tahoma"/>
              </a:rPr>
              <a:t>. </a:t>
            </a:r>
            <a:r>
              <a:rPr b="1" lang="ru-RU" sz="2400" strike="noStrike">
                <a:solidFill>
                  <a:srgbClr val="000000"/>
                </a:solidFill>
                <a:latin typeface="Tahoma"/>
                <a:ea typeface="Tahoma"/>
              </a:rPr>
              <a:t>Из всех организационных ресурсов именно </a:t>
            </a:r>
            <a:r>
              <a:rPr b="1" i="1" lang="ru-RU" sz="2400" strike="noStrike">
                <a:solidFill>
                  <a:srgbClr val="c00000"/>
                </a:solidFill>
                <a:latin typeface="Tahoma"/>
                <a:ea typeface="Tahoma"/>
              </a:rPr>
              <a:t>человеческий ресурс</a:t>
            </a:r>
            <a:r>
              <a:rPr b="1" i="1" lang="ru-RU" sz="2400" strike="noStrike">
                <a:solidFill>
                  <a:srgbClr val="000000"/>
                </a:solidFill>
                <a:latin typeface="Tahoma"/>
                <a:ea typeface="Tahoma"/>
              </a:rPr>
              <a:t> </a:t>
            </a:r>
            <a:r>
              <a:rPr b="1" lang="ru-RU" sz="2400" strike="noStrike">
                <a:solidFill>
                  <a:srgbClr val="000000"/>
                </a:solidFill>
                <a:latin typeface="Tahoma"/>
                <a:ea typeface="Tahoma"/>
              </a:rPr>
              <a:t>открыл наибольшие возможности для повышения эффективности функционирования организации. В связи с этим произошли значительные изменения во взглядах на персонал, на методы работы</a:t>
            </a:r>
            <a:r>
              <a:rPr b="1" i="1" lang="ru-RU" sz="2400" strike="noStrike">
                <a:solidFill>
                  <a:srgbClr val="000000"/>
                </a:solidFill>
                <a:latin typeface="Tahoma"/>
                <a:ea typeface="Tahoma"/>
              </a:rPr>
              <a:t> </a:t>
            </a:r>
            <a:r>
              <a:rPr b="1" lang="ru-RU" sz="2400" strike="noStrike">
                <a:solidFill>
                  <a:srgbClr val="000000"/>
                </a:solidFill>
                <a:latin typeface="Tahoma"/>
                <a:ea typeface="Tahoma"/>
              </a:rPr>
              <a:t>с ним, на </a:t>
            </a:r>
            <a:r>
              <a:rPr b="1" lang="ru-RU" sz="2400" strike="noStrike" u="sng">
                <a:solidFill>
                  <a:srgbClr val="c00000"/>
                </a:solidFill>
                <a:latin typeface="Tahoma"/>
                <a:ea typeface="Tahoma"/>
              </a:rPr>
              <a:t>управление </a:t>
            </a:r>
            <a:r>
              <a:rPr b="1" lang="ru-RU" sz="2400" strike="noStrike" u="sng">
                <a:solidFill>
                  <a:srgbClr val="c00000"/>
                </a:solidFill>
                <a:latin typeface="Tahoma"/>
                <a:ea typeface="Tahoma"/>
              </a:rPr>
              <a:t>	</a:t>
            </a:r>
            <a:r>
              <a:rPr b="1" lang="ru-RU" sz="2400" strike="noStrike" u="sng">
                <a:solidFill>
                  <a:srgbClr val="c00000"/>
                </a:solidFill>
                <a:latin typeface="Tahoma"/>
                <a:ea typeface="Tahoma"/>
              </a:rPr>
              <a:t>персоналом.</a:t>
            </a:r>
            <a:endParaRPr/>
          </a:p>
        </p:txBody>
      </p:sp>
      <p:pic>
        <p:nvPicPr>
          <p:cNvPr id="145" name="Picture 2" descr=""/>
          <p:cNvPicPr/>
          <p:nvPr/>
        </p:nvPicPr>
        <p:blipFill>
          <a:blip r:embed="rId1"/>
          <a:stretch/>
        </p:blipFill>
        <p:spPr>
          <a:xfrm>
            <a:off x="6660360" y="836640"/>
            <a:ext cx="2225520" cy="1483560"/>
          </a:xfrm>
          <a:prstGeom prst="rect">
            <a:avLst/>
          </a:prstGeom>
          <a:ln>
            <a:noFill/>
          </a:ln>
        </p:spPr>
      </p:pic>
      <p:pic>
        <p:nvPicPr>
          <p:cNvPr id="146" name="Picture 4" descr=""/>
          <p:cNvPicPr/>
          <p:nvPr/>
        </p:nvPicPr>
        <p:blipFill>
          <a:blip r:embed="rId2"/>
          <a:stretch/>
        </p:blipFill>
        <p:spPr>
          <a:xfrm>
            <a:off x="7596360" y="5312520"/>
            <a:ext cx="1428480" cy="1428480"/>
          </a:xfrm>
          <a:prstGeom prst="rect">
            <a:avLst/>
          </a:prstGeom>
          <a:ln>
            <a:noFill/>
          </a:ln>
        </p:spPr>
      </p:pic>
      <p:sp>
        <p:nvSpPr>
          <p:cNvPr id="147"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a:t>
            </a:r>
            <a:endParaRPr/>
          </a:p>
        </p:txBody>
      </p:sp>
      <p:sp>
        <p:nvSpPr>
          <p:cNvPr id="148" name="CustomShape 3"/>
          <p:cNvSpPr/>
          <p:nvPr/>
        </p:nvSpPr>
        <p:spPr>
          <a:xfrm>
            <a:off x="473040" y="260640"/>
            <a:ext cx="6546960" cy="1552680"/>
          </a:xfrm>
          <a:prstGeom prst="rect">
            <a:avLst/>
          </a:prstGeom>
          <a:noFill/>
          <a:ln>
            <a:noFill/>
          </a:ln>
        </p:spPr>
        <p:style>
          <a:lnRef idx="0"/>
          <a:fillRef idx="0"/>
          <a:effectRef idx="0"/>
          <a:fontRef idx="minor"/>
        </p:style>
        <p:txBody>
          <a:bodyPr lIns="90000" rIns="90000" tIns="45000" bIns="45000"/>
          <a:p>
            <a:pPr>
              <a:lnSpc>
                <a:spcPct val="100000"/>
              </a:lnSpc>
            </a:pPr>
            <a:r>
              <a:rPr b="1" lang="ru-RU" sz="3200" strike="noStrike" u="sng">
                <a:solidFill>
                  <a:srgbClr val="c00000"/>
                </a:solidFill>
                <a:latin typeface="Tahoma"/>
                <a:ea typeface="Tahoma"/>
              </a:rPr>
              <a:t>8.1 Особенности управления персоналом в сфере информатизации</a:t>
            </a:r>
            <a:endParaRPr/>
          </a:p>
        </p:txBody>
      </p:sp>
      <p:pic>
        <p:nvPicPr>
          <p:cNvPr id="149" name="Picture 2" descr=""/>
          <p:cNvPicPr/>
          <p:nvPr/>
        </p:nvPicPr>
        <p:blipFill>
          <a:blip r:embed="rId3"/>
          <a:stretch/>
        </p:blipFill>
        <p:spPr>
          <a:xfrm>
            <a:off x="5004000" y="5429160"/>
            <a:ext cx="1733040" cy="1428480"/>
          </a:xfrm>
          <a:prstGeom prst="rect">
            <a:avLst/>
          </a:prstGeom>
          <a:ln>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50" name="Picture 2" descr=""/>
          <p:cNvPicPr/>
          <p:nvPr/>
        </p:nvPicPr>
        <p:blipFill>
          <a:blip r:embed="rId1"/>
          <a:stretch/>
        </p:blipFill>
        <p:spPr>
          <a:xfrm>
            <a:off x="7380360" y="548640"/>
            <a:ext cx="1428480" cy="1428480"/>
          </a:xfrm>
          <a:prstGeom prst="rect">
            <a:avLst/>
          </a:prstGeom>
          <a:ln>
            <a:noFill/>
          </a:ln>
        </p:spPr>
      </p:pic>
      <p:sp>
        <p:nvSpPr>
          <p:cNvPr id="151" name="CustomShape 1"/>
          <p:cNvSpPr/>
          <p:nvPr/>
        </p:nvSpPr>
        <p:spPr>
          <a:xfrm>
            <a:off x="135000" y="164160"/>
            <a:ext cx="8424720" cy="52110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Кадры</a:t>
            </a:r>
            <a:r>
              <a:rPr b="1" lang="ru-RU" sz="2400" strike="noStrike">
                <a:solidFill>
                  <a:srgbClr val="000000"/>
                </a:solidFill>
                <a:latin typeface="Tahoma"/>
                <a:ea typeface="Tahoma"/>
              </a:rPr>
              <a:t> – важнейшая и весьма надежная форма капитала. Это вовсе не означает, что «человеческий капитал» фигурирует в балансовом отчете. </a:t>
            </a:r>
            <a:endParaRPr/>
          </a:p>
          <a:p>
            <a:pPr>
              <a:lnSpc>
                <a:spcPct val="100000"/>
              </a:lnSpc>
            </a:pPr>
            <a:endParaRPr/>
          </a:p>
          <a:p>
            <a:pPr>
              <a:lnSpc>
                <a:spcPct val="100000"/>
              </a:lnSpc>
            </a:pPr>
            <a:r>
              <a:rPr b="1" lang="ru-RU" sz="2400" strike="noStrike">
                <a:solidFill>
                  <a:srgbClr val="000000"/>
                </a:solidFill>
                <a:latin typeface="Tahoma"/>
                <a:ea typeface="Tahoma"/>
              </a:rPr>
              <a:t>Но руководители предприятий должны явно и по достоинству ценить своих сотрудников и учитывать их потенциал. </a:t>
            </a:r>
            <a:endParaRPr/>
          </a:p>
          <a:p>
            <a:pPr algn="ctr">
              <a:lnSpc>
                <a:spcPct val="100000"/>
              </a:lnSpc>
            </a:pPr>
            <a:r>
              <a:rPr b="1" lang="ru-RU" sz="2400" strike="noStrike">
                <a:solidFill>
                  <a:srgbClr val="c00000"/>
                </a:solidFill>
                <a:latin typeface="Tahoma"/>
                <a:ea typeface="Tahoma"/>
              </a:rPr>
              <a:t>Квалифицированный и активный работник всегда стоил и сейчас стоит дорого!</a:t>
            </a:r>
            <a:endParaRPr/>
          </a:p>
          <a:p>
            <a:pPr>
              <a:lnSpc>
                <a:spcPct val="100000"/>
              </a:lnSpc>
            </a:pPr>
            <a:r>
              <a:rPr b="1" lang="ru-RU" sz="2400" strike="noStrike">
                <a:solidFill>
                  <a:srgbClr val="000000"/>
                </a:solidFill>
                <a:latin typeface="Tahoma"/>
                <a:ea typeface="Tahoma"/>
              </a:rPr>
              <a:t>Однако представители новых поколений работников имеют существенные достоинства, которыми не обладали кадры прошлых поколений.</a:t>
            </a:r>
            <a:endParaRPr/>
          </a:p>
        </p:txBody>
      </p:sp>
      <p:pic>
        <p:nvPicPr>
          <p:cNvPr id="152" name="Picture 4" descr=""/>
          <p:cNvPicPr/>
          <p:nvPr/>
        </p:nvPicPr>
        <p:blipFill>
          <a:blip r:embed="rId2"/>
          <a:stretch/>
        </p:blipFill>
        <p:spPr>
          <a:xfrm>
            <a:off x="902880" y="5333040"/>
            <a:ext cx="1904760" cy="1428480"/>
          </a:xfrm>
          <a:prstGeom prst="rect">
            <a:avLst/>
          </a:prstGeom>
          <a:ln>
            <a:noFill/>
          </a:ln>
        </p:spPr>
      </p:pic>
      <p:pic>
        <p:nvPicPr>
          <p:cNvPr id="153" name="Picture 8" descr=""/>
          <p:cNvPicPr/>
          <p:nvPr/>
        </p:nvPicPr>
        <p:blipFill>
          <a:blip r:embed="rId3"/>
          <a:stretch/>
        </p:blipFill>
        <p:spPr>
          <a:xfrm>
            <a:off x="6516360" y="5013000"/>
            <a:ext cx="2160000" cy="1620000"/>
          </a:xfrm>
          <a:prstGeom prst="rect">
            <a:avLst/>
          </a:prstGeom>
          <a:ln>
            <a:noFill/>
          </a:ln>
        </p:spPr>
      </p:pic>
      <p:pic>
        <p:nvPicPr>
          <p:cNvPr id="154" name="Picture 10" descr=""/>
          <p:cNvPicPr/>
          <p:nvPr/>
        </p:nvPicPr>
        <p:blipFill>
          <a:blip r:embed="rId4"/>
          <a:stretch/>
        </p:blipFill>
        <p:spPr>
          <a:xfrm>
            <a:off x="3564000" y="5333040"/>
            <a:ext cx="2285640" cy="1428480"/>
          </a:xfrm>
          <a:prstGeom prst="rect">
            <a:avLst/>
          </a:prstGeom>
          <a:ln>
            <a:noFill/>
          </a:ln>
        </p:spPr>
      </p:pic>
      <p:sp>
        <p:nvSpPr>
          <p:cNvPr id="155"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56" name="Picture 2" descr=""/>
          <p:cNvPicPr/>
          <p:nvPr/>
        </p:nvPicPr>
        <p:blipFill>
          <a:blip r:embed="rId1"/>
          <a:stretch/>
        </p:blipFill>
        <p:spPr>
          <a:xfrm>
            <a:off x="467640" y="260640"/>
            <a:ext cx="1904760" cy="1428480"/>
          </a:xfrm>
          <a:prstGeom prst="rect">
            <a:avLst/>
          </a:prstGeom>
          <a:ln>
            <a:noFill/>
          </a:ln>
        </p:spPr>
      </p:pic>
      <p:pic>
        <p:nvPicPr>
          <p:cNvPr id="157" name="Picture 4" descr=""/>
          <p:cNvPicPr/>
          <p:nvPr/>
        </p:nvPicPr>
        <p:blipFill>
          <a:blip r:embed="rId2"/>
          <a:stretch/>
        </p:blipFill>
        <p:spPr>
          <a:xfrm>
            <a:off x="5859360" y="260640"/>
            <a:ext cx="2932560" cy="1685160"/>
          </a:xfrm>
          <a:prstGeom prst="rect">
            <a:avLst/>
          </a:prstGeom>
          <a:ln>
            <a:noFill/>
          </a:ln>
          <a:effectLst>
            <a:outerShdw algn="tl" blurRad="76200" dir="7800000" dist="38100" rotWithShape="0">
              <a:srgbClr val="000000">
                <a:alpha val="40000"/>
              </a:srgbClr>
            </a:outerShdw>
          </a:effectLst>
          <a:scene3d>
            <a:camera prst="orthographicFront"/>
            <a:lightRig dir="t" rig="contrasting">
              <a:rot lat="0" lon="0" rev="4200000"/>
            </a:lightRig>
          </a:scene3d>
          <a:sp3d prstMaterial="plastic">
            <a:bevelT prst="relaxedInset" w="381000" h="114300"/>
            <a:contourClr>
              <a:srgbClr val="969696"/>
            </a:contourClr>
          </a:sp3d>
        </p:spPr>
      </p:pic>
      <p:pic>
        <p:nvPicPr>
          <p:cNvPr id="158" name="Picture 6" descr=""/>
          <p:cNvPicPr/>
          <p:nvPr/>
        </p:nvPicPr>
        <p:blipFill>
          <a:blip r:embed="rId3"/>
          <a:stretch/>
        </p:blipFill>
        <p:spPr>
          <a:xfrm>
            <a:off x="2627640" y="87120"/>
            <a:ext cx="3006000" cy="2147040"/>
          </a:xfrm>
          <a:prstGeom prst="rect">
            <a:avLst/>
          </a:prstGeom>
          <a:ln>
            <a:noFill/>
          </a:ln>
          <a:effectLst>
            <a:softEdge rad="112500"/>
          </a:effectLst>
        </p:spPr>
      </p:pic>
      <p:pic>
        <p:nvPicPr>
          <p:cNvPr id="159" name="Picture 8" descr=""/>
          <p:cNvPicPr/>
          <p:nvPr/>
        </p:nvPicPr>
        <p:blipFill>
          <a:blip r:embed="rId4"/>
          <a:stretch/>
        </p:blipFill>
        <p:spPr>
          <a:xfrm>
            <a:off x="6997680" y="5013000"/>
            <a:ext cx="2122200" cy="1591560"/>
          </a:xfrm>
          <a:prstGeom prst="rect">
            <a:avLst/>
          </a:prstGeom>
          <a:ln>
            <a:noFill/>
          </a:ln>
          <a:effectLst>
            <a:softEdge rad="112500"/>
          </a:effectLst>
        </p:spPr>
      </p:pic>
      <p:sp>
        <p:nvSpPr>
          <p:cNvPr id="160" name="CustomShape 1"/>
          <p:cNvSpPr/>
          <p:nvPr/>
        </p:nvSpPr>
        <p:spPr>
          <a:xfrm>
            <a:off x="8100360" y="606600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a:t>
            </a:r>
            <a:endParaRPr/>
          </a:p>
        </p:txBody>
      </p:sp>
      <p:sp>
        <p:nvSpPr>
          <p:cNvPr id="161" name="CustomShape 2"/>
          <p:cNvSpPr/>
          <p:nvPr/>
        </p:nvSpPr>
        <p:spPr>
          <a:xfrm>
            <a:off x="226440" y="2205000"/>
            <a:ext cx="852156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Новые работники </a:t>
            </a:r>
            <a:r>
              <a:rPr b="1" lang="ru-RU" sz="2400" strike="noStrike">
                <a:solidFill>
                  <a:srgbClr val="000000"/>
                </a:solidFill>
                <a:latin typeface="Tahoma"/>
                <a:ea typeface="Tahoma"/>
              </a:rPr>
              <a:t>обоснованно требуют заключения с ними контрактов, условия которых для многих работодателей еще не совсем привычны. </a:t>
            </a:r>
            <a:endParaRPr/>
          </a:p>
          <a:p>
            <a:pPr>
              <a:lnSpc>
                <a:spcPct val="100000"/>
              </a:lnSpc>
            </a:pPr>
            <a:r>
              <a:rPr b="1" lang="ru-RU" sz="2400" strike="noStrike">
                <a:solidFill>
                  <a:srgbClr val="000000"/>
                </a:solidFill>
                <a:latin typeface="Tahoma"/>
                <a:ea typeface="Tahoma"/>
              </a:rPr>
              <a:t>Для этих работников, например, вообще не имеет значения, работает человек в штате или по совместительству, дома или постоянно в офисе. </a:t>
            </a:r>
            <a:endParaRPr/>
          </a:p>
          <a:p>
            <a:pPr algn="ctr">
              <a:lnSpc>
                <a:spcPct val="100000"/>
              </a:lnSpc>
            </a:pPr>
            <a:r>
              <a:rPr b="1" lang="ru-RU" sz="2400" strike="noStrike" u="sng">
                <a:solidFill>
                  <a:srgbClr val="c00000"/>
                </a:solidFill>
                <a:latin typeface="Tahoma"/>
                <a:ea typeface="Tahoma"/>
              </a:rPr>
              <a:t>На первом плане для них должны быть нормальные взаимоотношения, взаимная поддержка, доверие, выполнение обязательств и коллективизм.</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2" name="CustomShape 1"/>
          <p:cNvSpPr/>
          <p:nvPr/>
        </p:nvSpPr>
        <p:spPr>
          <a:xfrm>
            <a:off x="179640" y="282240"/>
            <a:ext cx="8568720" cy="2650680"/>
          </a:xfrm>
          <a:prstGeom prst="rect">
            <a:avLst/>
          </a:prstGeom>
          <a:noFill/>
          <a:ln w="38160">
            <a:solidFill>
              <a:schemeClr val="accent1"/>
            </a:solidFill>
            <a:round/>
          </a:ln>
        </p:spPr>
        <p:style>
          <a:lnRef idx="0"/>
          <a:fillRef idx="0"/>
          <a:effectRef idx="0"/>
          <a:fontRef idx="minor"/>
        </p:style>
        <p:txBody>
          <a:bodyPr lIns="90000" rIns="90000" tIns="45000" bIns="45000"/>
          <a:p>
            <a:pPr algn="just">
              <a:lnSpc>
                <a:spcPct val="100000"/>
              </a:lnSpc>
            </a:pPr>
            <a:r>
              <a:rPr b="1" lang="ru-RU" sz="2400" strike="noStrike">
                <a:solidFill>
                  <a:srgbClr val="000000"/>
                </a:solidFill>
                <a:latin typeface="Tahoma"/>
                <a:ea typeface="Tahoma"/>
              </a:rPr>
              <a:t>Для любого предприятия важно разработать такую систему работы с персоналом, в которой будет явно </a:t>
            </a:r>
            <a:r>
              <a:rPr b="1" lang="ru-RU" sz="2400" strike="noStrike" u="sng">
                <a:solidFill>
                  <a:srgbClr val="c00000"/>
                </a:solidFill>
                <a:latin typeface="Tahoma"/>
                <a:ea typeface="Tahoma"/>
              </a:rPr>
              <a:t>учитываться ценность каждого работника во всем комплексе его свойств и качеств.</a:t>
            </a:r>
            <a:r>
              <a:rPr b="1" lang="ru-RU" sz="2400" strike="noStrike">
                <a:solidFill>
                  <a:srgbClr val="000000"/>
                </a:solidFill>
                <a:latin typeface="Tahoma"/>
                <a:ea typeface="Tahoma"/>
              </a:rPr>
              <a:t> </a:t>
            </a:r>
            <a:endParaRPr/>
          </a:p>
          <a:p>
            <a:pPr algn="just">
              <a:lnSpc>
                <a:spcPct val="100000"/>
              </a:lnSpc>
            </a:pPr>
            <a:r>
              <a:rPr b="1" lang="ru-RU" sz="2400" strike="noStrike">
                <a:solidFill>
                  <a:srgbClr val="000000"/>
                </a:solidFill>
                <a:latin typeface="Tahoma"/>
                <a:ea typeface="Tahoma"/>
              </a:rPr>
              <a:t>В частности, во многих фирмах речь должна идти о существенной демократизации управления, в том числе и в вопросах владения предприятием.</a:t>
            </a:r>
            <a:endParaRPr/>
          </a:p>
        </p:txBody>
      </p:sp>
      <p:pic>
        <p:nvPicPr>
          <p:cNvPr id="163" name="Picture 6" descr=""/>
          <p:cNvPicPr/>
          <p:nvPr/>
        </p:nvPicPr>
        <p:blipFill>
          <a:blip r:embed="rId1"/>
          <a:stretch/>
        </p:blipFill>
        <p:spPr>
          <a:xfrm>
            <a:off x="323640" y="3213000"/>
            <a:ext cx="4248000" cy="2922840"/>
          </a:xfrm>
          <a:prstGeom prst="rect">
            <a:avLst/>
          </a:prstGeom>
          <a:ln>
            <a:noFill/>
          </a:ln>
        </p:spPr>
      </p:pic>
      <p:sp>
        <p:nvSpPr>
          <p:cNvPr id="164"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a:t>
            </a:r>
            <a:endParaRPr/>
          </a:p>
        </p:txBody>
      </p:sp>
      <p:pic>
        <p:nvPicPr>
          <p:cNvPr id="165" name="Picture 6" descr=""/>
          <p:cNvPicPr/>
          <p:nvPr/>
        </p:nvPicPr>
        <p:blipFill>
          <a:blip r:embed="rId2"/>
          <a:stretch/>
        </p:blipFill>
        <p:spPr>
          <a:xfrm>
            <a:off x="5004000" y="3141000"/>
            <a:ext cx="3481560" cy="3204000"/>
          </a:xfrm>
          <a:prstGeom prst="rect">
            <a:avLst/>
          </a:prstGeom>
          <a:ln>
            <a:noFill/>
          </a:ln>
          <a:effectLst>
            <a:outerShdw algn="tl" blurRad="76200" dir="7800000" dist="38100" rotWithShape="0">
              <a:srgbClr val="000000">
                <a:alpha val="40000"/>
              </a:srgbClr>
            </a:outerShdw>
          </a:effectLst>
          <a:scene3d>
            <a:camera prst="orthographicFront"/>
            <a:lightRig dir="t" rig="contrasting">
              <a:rot lat="0" lon="0" rev="4200000"/>
            </a:lightRig>
          </a:scene3d>
          <a:sp3d prstMaterial="plastic">
            <a:bevelT prst="relaxedInset" w="381000" h="114300"/>
            <a:contourClr>
              <a:srgbClr val="969696"/>
            </a:contourClr>
          </a:sp3d>
        </p:spPr>
      </p:pic>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6" name="CustomShape 1"/>
          <p:cNvSpPr/>
          <p:nvPr/>
        </p:nvSpPr>
        <p:spPr>
          <a:xfrm>
            <a:off x="201240" y="332640"/>
            <a:ext cx="8640720" cy="5211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Это приведет к тому, что через некоторое время сотрудники будут рассматриваться не только как рабочая сила, но и в качестве «</a:t>
            </a:r>
            <a:r>
              <a:rPr b="1" lang="ru-RU" sz="2400" strike="noStrike" u="sng">
                <a:solidFill>
                  <a:srgbClr val="c00000"/>
                </a:solidFill>
                <a:latin typeface="Tahoma"/>
                <a:ea typeface="Tahoma"/>
              </a:rPr>
              <a:t>инвесторов интеллектуального капитала</a:t>
            </a:r>
            <a:r>
              <a:rPr b="1" lang="ru-RU" sz="2400" strike="noStrike">
                <a:solidFill>
                  <a:srgbClr val="000000"/>
                </a:solidFill>
                <a:latin typeface="Tahoma"/>
                <a:ea typeface="Tahoma"/>
              </a:rPr>
              <a:t>». </a:t>
            </a:r>
            <a:endParaRPr/>
          </a:p>
          <a:p>
            <a:pPr>
              <a:lnSpc>
                <a:spcPct val="100000"/>
              </a:lnSpc>
            </a:pPr>
            <a:r>
              <a:rPr b="1" lang="ru-RU" sz="2400" strike="noStrike">
                <a:solidFill>
                  <a:srgbClr val="000000"/>
                </a:solidFill>
                <a:latin typeface="Tahoma"/>
                <a:ea typeface="Tahoma"/>
              </a:rPr>
              <a:t>В свою очередь и фирмы должны вкладывать в этот ресурс средства, чтобы постоянно не только поддерживать его на уровне, но и развивать. </a:t>
            </a:r>
            <a:endParaRPr/>
          </a:p>
          <a:p>
            <a:pPr>
              <a:lnSpc>
                <a:spcPct val="100000"/>
              </a:lnSpc>
            </a:pPr>
            <a:r>
              <a:rPr b="1" lang="ru-RU" sz="2400" strike="noStrike">
                <a:solidFill>
                  <a:srgbClr val="000000"/>
                </a:solidFill>
                <a:latin typeface="Tahoma"/>
                <a:ea typeface="Tahoma"/>
              </a:rPr>
              <a:t>В промышленно развитых странах уже ощутимы </a:t>
            </a:r>
            <a:r>
              <a:rPr b="1" lang="ru-RU" sz="2400" strike="noStrike" u="sng">
                <a:solidFill>
                  <a:srgbClr val="c00000"/>
                </a:solidFill>
                <a:latin typeface="Tahoma"/>
                <a:ea typeface="Tahoma"/>
              </a:rPr>
              <a:t>инвестиции в «человека». </a:t>
            </a:r>
            <a:endParaRPr/>
          </a:p>
          <a:p>
            <a:pPr>
              <a:lnSpc>
                <a:spcPct val="100000"/>
              </a:lnSpc>
            </a:pPr>
            <a:endParaRPr/>
          </a:p>
          <a:p>
            <a:pPr>
              <a:lnSpc>
                <a:spcPct val="100000"/>
              </a:lnSpc>
            </a:pPr>
            <a:r>
              <a:rPr b="1" i="1" lang="ru-RU" sz="2000" strike="noStrike">
                <a:solidFill>
                  <a:srgbClr val="000000"/>
                </a:solidFill>
                <a:latin typeface="Tahoma"/>
                <a:ea typeface="Tahoma"/>
              </a:rPr>
              <a:t>Так, в США совокупная доля инвестиций разных компаний в кадровый потенциал страны составляет около 15% валового внутреннего продукта (ВВП), что превышает «чистые» валовые инвестиции частного капитала в развитие основных средств .</a:t>
            </a:r>
            <a:endParaRPr/>
          </a:p>
        </p:txBody>
      </p:sp>
      <p:pic>
        <p:nvPicPr>
          <p:cNvPr id="167" name="Picture 2" descr=""/>
          <p:cNvPicPr/>
          <p:nvPr/>
        </p:nvPicPr>
        <p:blipFill>
          <a:blip r:embed="rId1"/>
          <a:srcRect l="0" t="0" r="0" b="330666"/>
          <a:stretch/>
        </p:blipFill>
        <p:spPr>
          <a:xfrm>
            <a:off x="5364000" y="5157360"/>
            <a:ext cx="2592000" cy="1700280"/>
          </a:xfrm>
          <a:prstGeom prst="rect">
            <a:avLst/>
          </a:prstGeom>
          <a:ln>
            <a:noFill/>
          </a:ln>
        </p:spPr>
      </p:pic>
      <p:sp>
        <p:nvSpPr>
          <p:cNvPr id="168" name="CustomShape 2"/>
          <p:cNvSpPr/>
          <p:nvPr/>
        </p:nvSpPr>
        <p:spPr>
          <a:xfrm>
            <a:off x="7956360" y="606600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a:t>
            </a:r>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69" name="Picture 4" descr=""/>
          <p:cNvPicPr/>
          <p:nvPr/>
        </p:nvPicPr>
        <p:blipFill>
          <a:blip r:embed="rId1"/>
          <a:stretch/>
        </p:blipFill>
        <p:spPr>
          <a:xfrm>
            <a:off x="2988000" y="235080"/>
            <a:ext cx="2345760" cy="1716480"/>
          </a:xfrm>
          <a:prstGeom prst="rect">
            <a:avLst/>
          </a:prstGeom>
          <a:ln>
            <a:noFill/>
          </a:ln>
        </p:spPr>
      </p:pic>
      <p:pic>
        <p:nvPicPr>
          <p:cNvPr id="170" name="Picture 6" descr=""/>
          <p:cNvPicPr/>
          <p:nvPr/>
        </p:nvPicPr>
        <p:blipFill>
          <a:blip r:embed="rId2"/>
          <a:stretch/>
        </p:blipFill>
        <p:spPr>
          <a:xfrm>
            <a:off x="6390360" y="193320"/>
            <a:ext cx="2476800" cy="1650960"/>
          </a:xfrm>
          <a:prstGeom prst="rect">
            <a:avLst/>
          </a:prstGeom>
          <a:ln>
            <a:noFill/>
          </a:ln>
        </p:spPr>
      </p:pic>
      <p:pic>
        <p:nvPicPr>
          <p:cNvPr id="171" name="Picture 8" descr=""/>
          <p:cNvPicPr/>
          <p:nvPr/>
        </p:nvPicPr>
        <p:blipFill>
          <a:blip r:embed="rId3"/>
          <a:stretch/>
        </p:blipFill>
        <p:spPr>
          <a:xfrm>
            <a:off x="7656480" y="3167280"/>
            <a:ext cx="1626120" cy="1428480"/>
          </a:xfrm>
          <a:prstGeom prst="rect">
            <a:avLst/>
          </a:prstGeom>
          <a:ln>
            <a:noFill/>
          </a:ln>
        </p:spPr>
      </p:pic>
      <p:sp>
        <p:nvSpPr>
          <p:cNvPr id="172" name="CustomShape 1"/>
          <p:cNvSpPr/>
          <p:nvPr/>
        </p:nvSpPr>
        <p:spPr>
          <a:xfrm>
            <a:off x="8100360" y="606600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a:t>
            </a:r>
            <a:endParaRPr/>
          </a:p>
        </p:txBody>
      </p:sp>
      <p:pic>
        <p:nvPicPr>
          <p:cNvPr id="173" name="Picture 2" descr=""/>
          <p:cNvPicPr/>
          <p:nvPr/>
        </p:nvPicPr>
        <p:blipFill>
          <a:blip r:embed="rId4"/>
          <a:stretch/>
        </p:blipFill>
        <p:spPr>
          <a:xfrm>
            <a:off x="251640" y="226440"/>
            <a:ext cx="2144160" cy="1683720"/>
          </a:xfrm>
          <a:prstGeom prst="rect">
            <a:avLst/>
          </a:prstGeom>
          <a:ln>
            <a:noFill/>
          </a:ln>
        </p:spPr>
      </p:pic>
      <p:sp>
        <p:nvSpPr>
          <p:cNvPr id="174" name="CustomShape 2"/>
          <p:cNvSpPr/>
          <p:nvPr/>
        </p:nvSpPr>
        <p:spPr>
          <a:xfrm>
            <a:off x="251640" y="1989000"/>
            <a:ext cx="8712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России спрос на квалифицированных работников со знанием информатики и умеющих грамотно управлять информационными ресурсами </a:t>
            </a:r>
            <a:r>
              <a:rPr b="1" lang="ru-RU" sz="2400" strike="noStrike" u="sng">
                <a:solidFill>
                  <a:srgbClr val="c00000"/>
                </a:solidFill>
                <a:latin typeface="Tahoma"/>
                <a:ea typeface="Tahoma"/>
              </a:rPr>
              <a:t>постоянно растет </a:t>
            </a:r>
            <a:r>
              <a:rPr b="1" lang="ru-RU" sz="2400" strike="noStrike">
                <a:solidFill>
                  <a:srgbClr val="000000"/>
                </a:solidFill>
                <a:latin typeface="Tahoma"/>
                <a:ea typeface="Tahoma"/>
              </a:rPr>
              <a:t>и еще в течение многих лет будет существенно превышать предложение. </a:t>
            </a:r>
            <a:endParaRPr/>
          </a:p>
          <a:p>
            <a:pPr>
              <a:lnSpc>
                <a:spcPct val="100000"/>
              </a:lnSpc>
            </a:pPr>
            <a:r>
              <a:rPr b="1" lang="ru-RU" sz="2400" strike="noStrike">
                <a:solidFill>
                  <a:srgbClr val="000000"/>
                </a:solidFill>
                <a:latin typeface="Tahoma"/>
                <a:ea typeface="Tahoma"/>
              </a:rPr>
              <a:t>Поэтому необходимо в рамках стратегического менеджмента на каждом предприятии создавать предпосылки для роста квалификации работников, </a:t>
            </a:r>
            <a:r>
              <a:rPr b="1" lang="ru-RU" sz="2400" strike="noStrike" u="sng">
                <a:solidFill>
                  <a:srgbClr val="c00000"/>
                </a:solidFill>
                <a:latin typeface="Tahoma"/>
                <a:ea typeface="Tahoma"/>
              </a:rPr>
              <a:t>обеспечивать соответствующие условия и планировать этот рост.</a:t>
            </a:r>
            <a:endParaRPr/>
          </a:p>
        </p:txBody>
      </p:sp>
      <p:pic>
        <p:nvPicPr>
          <p:cNvPr id="175" name="Picture 4" descr=""/>
          <p:cNvPicPr/>
          <p:nvPr/>
        </p:nvPicPr>
        <p:blipFill>
          <a:blip r:embed="rId5"/>
          <a:stretch/>
        </p:blipFill>
        <p:spPr>
          <a:xfrm>
            <a:off x="5872320" y="5319720"/>
            <a:ext cx="2227680" cy="1554120"/>
          </a:xfrm>
          <a:prstGeom prst="rect">
            <a:avLst/>
          </a:prstGeom>
          <a:ln>
            <a:noFill/>
          </a:ln>
        </p:spPr>
      </p:pic>
      <p:pic>
        <p:nvPicPr>
          <p:cNvPr id="176" name="Picture 6" descr=""/>
          <p:cNvPicPr/>
          <p:nvPr/>
        </p:nvPicPr>
        <p:blipFill>
          <a:blip r:embed="rId6"/>
          <a:stretch/>
        </p:blipFill>
        <p:spPr>
          <a:xfrm>
            <a:off x="4356000" y="5457960"/>
            <a:ext cx="1428480" cy="1428480"/>
          </a:xfrm>
          <a:prstGeom prst="rect">
            <a:avLst/>
          </a:prstGeom>
          <a:ln>
            <a:noFill/>
          </a:ln>
        </p:spPr>
      </p:pic>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7" name="CustomShape 1"/>
          <p:cNvSpPr/>
          <p:nvPr/>
        </p:nvSpPr>
        <p:spPr>
          <a:xfrm>
            <a:off x="107640" y="1793880"/>
            <a:ext cx="8643960" cy="38696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современном управлении </a:t>
            </a:r>
            <a:r>
              <a:rPr b="1" i="1" lang="ru-RU" sz="3200" strike="noStrike">
                <a:solidFill>
                  <a:srgbClr val="c00000"/>
                </a:solidFill>
                <a:latin typeface="Tahoma"/>
                <a:ea typeface="Tahoma"/>
              </a:rPr>
              <a:t>знания</a:t>
            </a:r>
            <a:r>
              <a:rPr b="1" i="1" lang="ru-RU" sz="2400" strike="noStrike">
                <a:solidFill>
                  <a:srgbClr val="000000"/>
                </a:solidFill>
                <a:latin typeface="Tahoma"/>
                <a:ea typeface="Tahoma"/>
              </a:rPr>
              <a:t> </a:t>
            </a:r>
            <a:r>
              <a:rPr b="1" lang="ru-RU" sz="2400" strike="noStrike">
                <a:solidFill>
                  <a:srgbClr val="000000"/>
                </a:solidFill>
                <a:latin typeface="Tahoma"/>
                <a:ea typeface="Tahoma"/>
              </a:rPr>
              <a:t>рассматриваются не просто как важная часть капитала организации, но и </a:t>
            </a:r>
            <a:r>
              <a:rPr b="1" lang="ru-RU" sz="2400" strike="noStrike" u="sng">
                <a:solidFill>
                  <a:srgbClr val="c00000"/>
                </a:solidFill>
                <a:latin typeface="Tahoma"/>
                <a:ea typeface="Tahoma"/>
              </a:rPr>
              <a:t>как основа прогресса и устойчивости бизнеса. </a:t>
            </a:r>
            <a:r>
              <a:rPr b="1" lang="ru-RU" sz="2400" strike="noStrike">
                <a:solidFill>
                  <a:srgbClr val="000000"/>
                </a:solidFill>
                <a:latin typeface="Tahoma"/>
                <a:ea typeface="Tahoma"/>
              </a:rPr>
              <a:t>При этом имеются в виду как знания современных работников, т.е. их совокупный интеллектуальный, профессиональный и личностный потенциал, так и накопленные знания прошлых поколений работников, а также знания, поставляемые в качестве продукции информационного рынка. </a:t>
            </a:r>
            <a:endParaRPr/>
          </a:p>
        </p:txBody>
      </p:sp>
      <p:pic>
        <p:nvPicPr>
          <p:cNvPr id="178" name="Picture 2" descr=""/>
          <p:cNvPicPr/>
          <p:nvPr/>
        </p:nvPicPr>
        <p:blipFill>
          <a:blip r:embed="rId1"/>
          <a:stretch/>
        </p:blipFill>
        <p:spPr>
          <a:xfrm>
            <a:off x="755640" y="332640"/>
            <a:ext cx="1487880" cy="1487880"/>
          </a:xfrm>
          <a:prstGeom prst="rect">
            <a:avLst/>
          </a:prstGeom>
          <a:ln>
            <a:noFill/>
          </a:ln>
        </p:spPr>
      </p:pic>
      <p:pic>
        <p:nvPicPr>
          <p:cNvPr id="179" name="Picture 4" descr=""/>
          <p:cNvPicPr/>
          <p:nvPr/>
        </p:nvPicPr>
        <p:blipFill>
          <a:blip r:embed="rId2"/>
          <a:stretch/>
        </p:blipFill>
        <p:spPr>
          <a:xfrm>
            <a:off x="3420000" y="260640"/>
            <a:ext cx="2404800" cy="1589040"/>
          </a:xfrm>
          <a:prstGeom prst="rect">
            <a:avLst/>
          </a:prstGeom>
          <a:ln>
            <a:noFill/>
          </a:ln>
        </p:spPr>
      </p:pic>
      <p:pic>
        <p:nvPicPr>
          <p:cNvPr id="180" name="Picture 6" descr=""/>
          <p:cNvPicPr/>
          <p:nvPr/>
        </p:nvPicPr>
        <p:blipFill>
          <a:blip r:embed="rId3"/>
          <a:stretch/>
        </p:blipFill>
        <p:spPr>
          <a:xfrm>
            <a:off x="6876360" y="260640"/>
            <a:ext cx="2050920" cy="1809720"/>
          </a:xfrm>
          <a:prstGeom prst="rect">
            <a:avLst/>
          </a:prstGeom>
          <a:ln>
            <a:noFill/>
          </a:ln>
        </p:spPr>
      </p:pic>
      <p:sp>
        <p:nvSpPr>
          <p:cNvPr id="181"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a:t>
            </a:r>
            <a:endParaRPr/>
          </a:p>
        </p:txBody>
      </p:sp>
      <p:sp>
        <p:nvSpPr>
          <p:cNvPr id="182" name="CustomShape 3"/>
          <p:cNvSpPr/>
          <p:nvPr/>
        </p:nvSpPr>
        <p:spPr>
          <a:xfrm>
            <a:off x="2944080" y="5637240"/>
            <a:ext cx="5983200" cy="1187640"/>
          </a:xfrm>
          <a:prstGeom prst="rect">
            <a:avLst/>
          </a:prstGeom>
          <a:solidFill>
            <a:schemeClr val="bg2"/>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trike="noStrike" u="sng">
                <a:solidFill>
                  <a:srgbClr val="c00000"/>
                </a:solidFill>
                <a:latin typeface="Lucida Sans Unicode"/>
              </a:rPr>
              <a:t>В совокупности все знания организации составляют ее интеллектуальный ресурс, на базе которого необходимо целенаправленно строить деятельность организации.</a:t>
            </a:r>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3" name="CustomShape 1"/>
          <p:cNvSpPr/>
          <p:nvPr/>
        </p:nvSpPr>
        <p:spPr>
          <a:xfrm>
            <a:off x="251640" y="188640"/>
            <a:ext cx="8568720" cy="26506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настоящее время все более широко распространяется управление компаниями в целом на основе знаний, или </a:t>
            </a:r>
            <a:r>
              <a:rPr b="1" i="1" lang="ru-RU" sz="2400" strike="noStrike" u="sng">
                <a:solidFill>
                  <a:srgbClr val="c00000"/>
                </a:solidFill>
                <a:latin typeface="Tahoma"/>
                <a:ea typeface="Tahoma"/>
              </a:rPr>
              <a:t>менеджмент на основе знаний</a:t>
            </a:r>
            <a:r>
              <a:rPr b="1" i="1" lang="ru-RU" sz="2400" strike="noStrike">
                <a:solidFill>
                  <a:srgbClr val="000000"/>
                </a:solidFill>
                <a:latin typeface="Tahoma"/>
                <a:ea typeface="Tahoma"/>
              </a:rPr>
              <a:t>, –</a:t>
            </a:r>
            <a:r>
              <a:rPr b="1" lang="ru-RU" sz="2400" strike="noStrike">
                <a:solidFill>
                  <a:srgbClr val="000000"/>
                </a:solidFill>
                <a:latin typeface="Tahoma"/>
                <a:ea typeface="Tahoma"/>
              </a:rPr>
              <a:t> целенаправленная организация деятельности всей компании, где знания рассматриваются как главный стратегический фактор успеха.</a:t>
            </a:r>
            <a:endParaRPr/>
          </a:p>
        </p:txBody>
      </p:sp>
      <p:sp>
        <p:nvSpPr>
          <p:cNvPr id="184"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a:t>
            </a:r>
            <a:endParaRPr/>
          </a:p>
        </p:txBody>
      </p:sp>
      <p:sp>
        <p:nvSpPr>
          <p:cNvPr id="185" name="CustomShape 3"/>
          <p:cNvSpPr/>
          <p:nvPr/>
        </p:nvSpPr>
        <p:spPr>
          <a:xfrm>
            <a:off x="239040" y="2960640"/>
            <a:ext cx="5873040" cy="30164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этой сфере очень важны </a:t>
            </a:r>
            <a:r>
              <a:rPr b="1" lang="ru-RU" sz="2400" strike="noStrike" u="sng">
                <a:solidFill>
                  <a:srgbClr val="c00000"/>
                </a:solidFill>
                <a:latin typeface="Tahoma"/>
                <a:ea typeface="Tahoma"/>
              </a:rPr>
              <a:t>инструментальная и технологическая составляющая обеспечения менеджмента </a:t>
            </a:r>
            <a:r>
              <a:rPr b="1" lang="ru-RU" sz="2400" strike="noStrike">
                <a:solidFill>
                  <a:srgbClr val="000000"/>
                </a:solidFill>
                <a:latin typeface="Tahoma"/>
                <a:ea typeface="Tahoma"/>
              </a:rPr>
              <a:t>на основе знаний, специализированные модели объектов управления, опирающиеся на знания.</a:t>
            </a:r>
            <a:endParaRPr/>
          </a:p>
        </p:txBody>
      </p:sp>
      <p:pic>
        <p:nvPicPr>
          <p:cNvPr id="186" name="Picture 4" descr=""/>
          <p:cNvPicPr/>
          <p:nvPr/>
        </p:nvPicPr>
        <p:blipFill>
          <a:blip r:embed="rId1"/>
          <a:stretch/>
        </p:blipFill>
        <p:spPr>
          <a:xfrm>
            <a:off x="5364000" y="4923720"/>
            <a:ext cx="3634920" cy="1817280"/>
          </a:xfrm>
          <a:prstGeom prst="rect">
            <a:avLst/>
          </a:prstGeom>
          <a:ln>
            <a:noFill/>
          </a:ln>
        </p:spPr>
      </p:pic>
      <p:pic>
        <p:nvPicPr>
          <p:cNvPr id="187" name="Picture 2" descr=""/>
          <p:cNvPicPr/>
          <p:nvPr/>
        </p:nvPicPr>
        <p:blipFill>
          <a:blip r:embed="rId2"/>
          <a:stretch/>
        </p:blipFill>
        <p:spPr>
          <a:xfrm>
            <a:off x="6055200" y="2149200"/>
            <a:ext cx="2747520" cy="1944000"/>
          </a:xfrm>
          <a:prstGeom prst="rect">
            <a:avLst/>
          </a:prstGeom>
          <a:ln>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8" name="CustomShape 1"/>
          <p:cNvSpPr/>
          <p:nvPr/>
        </p:nvSpPr>
        <p:spPr>
          <a:xfrm>
            <a:off x="35640" y="260640"/>
            <a:ext cx="8640720" cy="30164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Для </a:t>
            </a:r>
            <a:r>
              <a:rPr b="1" lang="ru-RU" sz="2400" strike="noStrike" u="sng">
                <a:solidFill>
                  <a:srgbClr val="c00000"/>
                </a:solidFill>
                <a:latin typeface="Tahoma"/>
                <a:ea typeface="Tahoma"/>
              </a:rPr>
              <a:t>учета кадровых ресурсов в задачах анализа ИС </a:t>
            </a:r>
            <a:r>
              <a:rPr b="1" lang="ru-RU" sz="2400" strike="noStrike">
                <a:solidFill>
                  <a:srgbClr val="000000"/>
                </a:solidFill>
                <a:latin typeface="Tahoma"/>
                <a:ea typeface="Tahoma"/>
              </a:rPr>
              <a:t>и принятия комплексных решений по вопросам ее использования и развития следует включать эти ресурсы в состав моделей, описывающих ИС, аналогично другим видам ресурсов. </a:t>
            </a:r>
            <a:endParaRPr/>
          </a:p>
          <a:p>
            <a:pPr>
              <a:lnSpc>
                <a:spcPct val="100000"/>
              </a:lnSpc>
            </a:pPr>
            <a:r>
              <a:rPr b="1" lang="ru-RU" sz="2400" strike="noStrike">
                <a:solidFill>
                  <a:srgbClr val="000000"/>
                </a:solidFill>
                <a:latin typeface="Tahoma"/>
                <a:ea typeface="Tahoma"/>
              </a:rPr>
              <a:t>С использованием моделей кадрового ресурса могут решаться задачи </a:t>
            </a:r>
            <a:r>
              <a:rPr b="1" lang="ru-RU" sz="2400" strike="noStrike" u="sng">
                <a:solidFill>
                  <a:srgbClr val="c00000"/>
                </a:solidFill>
                <a:latin typeface="Tahoma"/>
                <a:ea typeface="Tahoma"/>
              </a:rPr>
              <a:t>формирования и оценки использования этого ресурса</a:t>
            </a:r>
            <a:r>
              <a:rPr b="1" lang="ru-RU" sz="2400" strike="noStrike">
                <a:solidFill>
                  <a:srgbClr val="000000"/>
                </a:solidFill>
                <a:latin typeface="Tahoma"/>
                <a:ea typeface="Tahoma"/>
              </a:rPr>
              <a:t>.</a:t>
            </a:r>
            <a:endParaRPr/>
          </a:p>
        </p:txBody>
      </p:sp>
      <p:pic>
        <p:nvPicPr>
          <p:cNvPr id="189" name="Picture 4" descr=""/>
          <p:cNvPicPr/>
          <p:nvPr/>
        </p:nvPicPr>
        <p:blipFill>
          <a:blip r:embed="rId1"/>
          <a:stretch/>
        </p:blipFill>
        <p:spPr>
          <a:xfrm>
            <a:off x="323640" y="3861000"/>
            <a:ext cx="1904760" cy="1428480"/>
          </a:xfrm>
          <a:prstGeom prst="rect">
            <a:avLst/>
          </a:prstGeom>
          <a:ln>
            <a:noFill/>
          </a:ln>
        </p:spPr>
      </p:pic>
      <p:pic>
        <p:nvPicPr>
          <p:cNvPr id="190" name="Picture 6" descr=""/>
          <p:cNvPicPr/>
          <p:nvPr/>
        </p:nvPicPr>
        <p:blipFill>
          <a:blip r:embed="rId2"/>
          <a:stretch/>
        </p:blipFill>
        <p:spPr>
          <a:xfrm>
            <a:off x="6162120" y="4464360"/>
            <a:ext cx="2857320" cy="1418760"/>
          </a:xfrm>
          <a:prstGeom prst="rect">
            <a:avLst/>
          </a:prstGeom>
          <a:ln>
            <a:noFill/>
          </a:ln>
        </p:spPr>
      </p:pic>
      <p:pic>
        <p:nvPicPr>
          <p:cNvPr id="191" name="Picture 8" descr=""/>
          <p:cNvPicPr/>
          <p:nvPr/>
        </p:nvPicPr>
        <p:blipFill>
          <a:blip r:embed="rId3"/>
          <a:stretch/>
        </p:blipFill>
        <p:spPr>
          <a:xfrm>
            <a:off x="2627640" y="3861000"/>
            <a:ext cx="3394440" cy="2304000"/>
          </a:xfrm>
          <a:prstGeom prst="rect">
            <a:avLst/>
          </a:prstGeom>
          <a:ln>
            <a:noFill/>
          </a:ln>
        </p:spPr>
      </p:pic>
      <p:sp>
        <p:nvSpPr>
          <p:cNvPr id="192"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a:t>
            </a:r>
            <a:endParaRPr/>
          </a:p>
        </p:txBody>
      </p:sp>
      <p:pic>
        <p:nvPicPr>
          <p:cNvPr id="193" name="Picture 2" descr=""/>
          <p:cNvPicPr/>
          <p:nvPr/>
        </p:nvPicPr>
        <p:blipFill>
          <a:blip r:embed="rId4"/>
          <a:stretch/>
        </p:blipFill>
        <p:spPr>
          <a:xfrm>
            <a:off x="7380360" y="3024360"/>
            <a:ext cx="1466640" cy="1428480"/>
          </a:xfrm>
          <a:prstGeom prst="rect">
            <a:avLst/>
          </a:prstGeom>
          <a:ln w="63360">
            <a:solidFill>
              <a:schemeClr val="accent1"/>
            </a:solidFill>
            <a:round/>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pic>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4" name="CustomShape 1"/>
          <p:cNvSpPr/>
          <p:nvPr/>
        </p:nvSpPr>
        <p:spPr>
          <a:xfrm>
            <a:off x="147600" y="260640"/>
            <a:ext cx="8640720" cy="30164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До формальных моделей при управлении кадрами </a:t>
            </a:r>
            <a:r>
              <a:rPr b="1" lang="ru-RU" sz="2400" strike="noStrike">
                <a:solidFill>
                  <a:srgbClr val="000000"/>
                </a:solidFill>
                <a:latin typeface="Tahoma"/>
                <a:ea typeface="Tahoma"/>
              </a:rPr>
              <a:t>дело доходит далеко не всегда, поскольку в этих вопросах много слабо формализуемых обстоятельств. Хотя и структурные особенности организации можно пытаться формально описать, тем более что вопросам организации и реорганизации часто уделяется заметная роль при поиске наивысшей эффективности фирмы. </a:t>
            </a:r>
            <a:endParaRPr/>
          </a:p>
        </p:txBody>
      </p:sp>
      <p:pic>
        <p:nvPicPr>
          <p:cNvPr id="195" name="Picture 6" descr=""/>
          <p:cNvPicPr/>
          <p:nvPr/>
        </p:nvPicPr>
        <p:blipFill>
          <a:blip r:embed="rId1"/>
          <a:stretch/>
        </p:blipFill>
        <p:spPr>
          <a:xfrm>
            <a:off x="683640" y="3397320"/>
            <a:ext cx="2736000" cy="2736000"/>
          </a:xfrm>
          <a:prstGeom prst="rect">
            <a:avLst/>
          </a:prstGeom>
          <a:ln>
            <a:noFill/>
          </a:ln>
        </p:spPr>
      </p:pic>
      <p:sp>
        <p:nvSpPr>
          <p:cNvPr id="196"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11</a:t>
            </a:r>
            <a:endParaRPr/>
          </a:p>
        </p:txBody>
      </p:sp>
      <p:pic>
        <p:nvPicPr>
          <p:cNvPr id="197" name="Picture 8" descr=""/>
          <p:cNvPicPr/>
          <p:nvPr/>
        </p:nvPicPr>
        <p:blipFill>
          <a:blip r:embed="rId2"/>
          <a:stretch/>
        </p:blipFill>
        <p:spPr>
          <a:xfrm>
            <a:off x="3636000" y="3501000"/>
            <a:ext cx="2880000" cy="2751480"/>
          </a:xfrm>
          <a:prstGeom prst="rect">
            <a:avLst/>
          </a:prstGeom>
          <a:ln>
            <a:noFill/>
          </a:ln>
        </p:spPr>
      </p:pic>
      <p:pic>
        <p:nvPicPr>
          <p:cNvPr id="198" name="Picture 2" descr=""/>
          <p:cNvPicPr/>
          <p:nvPr/>
        </p:nvPicPr>
        <p:blipFill>
          <a:blip r:embed="rId3"/>
          <a:stretch/>
        </p:blipFill>
        <p:spPr>
          <a:xfrm>
            <a:off x="6967440" y="3504960"/>
            <a:ext cx="2176200" cy="2176200"/>
          </a:xfrm>
          <a:prstGeom prst="rect">
            <a:avLst/>
          </a:prstGeom>
          <a:ln>
            <a:noFill/>
          </a:ln>
        </p:spPr>
      </p:pic>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9" name="CustomShape 1"/>
          <p:cNvSpPr/>
          <p:nvPr/>
        </p:nvSpPr>
        <p:spPr>
          <a:xfrm>
            <a:off x="179640" y="188640"/>
            <a:ext cx="8568720" cy="55767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Определение кадрового ресурса </a:t>
            </a:r>
            <a:r>
              <a:rPr b="1" lang="ru-RU" sz="2400" strike="noStrike">
                <a:solidFill>
                  <a:srgbClr val="000000"/>
                </a:solidFill>
                <a:latin typeface="Tahoma"/>
                <a:ea typeface="Tahoma"/>
              </a:rPr>
              <a:t>системы как совокупной характеристики персонала организации тоже представляет собой аналогичную задачу: описание персонала должно быть более или менее детальным. </a:t>
            </a:r>
            <a:endParaRPr/>
          </a:p>
          <a:p>
            <a:pPr>
              <a:lnSpc>
                <a:spcPct val="100000"/>
              </a:lnSpc>
            </a:pPr>
            <a:r>
              <a:rPr b="1" lang="ru-RU" sz="2400" strike="noStrike" u="sng">
                <a:solidFill>
                  <a:srgbClr val="c00000"/>
                </a:solidFill>
                <a:latin typeface="Tahoma"/>
                <a:ea typeface="Tahoma"/>
              </a:rPr>
              <a:t>Например, </a:t>
            </a:r>
            <a:r>
              <a:rPr b="1" lang="ru-RU" sz="2400" strike="noStrike">
                <a:solidFill>
                  <a:srgbClr val="000000"/>
                </a:solidFill>
                <a:latin typeface="Tahoma"/>
                <a:ea typeface="Tahoma"/>
              </a:rPr>
              <a:t>его описание можно привести к </a:t>
            </a:r>
            <a:endParaRPr/>
          </a:p>
          <a:p>
            <a:pPr>
              <a:lnSpc>
                <a:spcPct val="100000"/>
              </a:lnSpc>
            </a:pPr>
            <a:r>
              <a:rPr b="1" lang="ru-RU" sz="2400" strike="noStrike">
                <a:solidFill>
                  <a:srgbClr val="000000"/>
                </a:solidFill>
                <a:latin typeface="Tahoma"/>
                <a:ea typeface="Tahoma"/>
              </a:rPr>
              <a:t>некоторой условной (базовой) квалификации работника. </a:t>
            </a:r>
            <a:endParaRPr/>
          </a:p>
          <a:p>
            <a:pPr>
              <a:lnSpc>
                <a:spcPct val="100000"/>
              </a:lnSpc>
            </a:pPr>
            <a:r>
              <a:rPr b="1" lang="ru-RU" sz="2400" strike="noStrike">
                <a:solidFill>
                  <a:srgbClr val="000000"/>
                </a:solidFill>
                <a:latin typeface="Tahoma"/>
                <a:ea typeface="Tahoma"/>
              </a:rPr>
              <a:t>Это может быть некоторая минимальная квалификация, относительно которой оцениваются квалификация и производительность труда в денежном выражении работников всех других категорий, как это принято в единой тарифной сетке оплаты труда работников из государствен-</a:t>
            </a:r>
            <a:endParaRPr/>
          </a:p>
          <a:p>
            <a:pPr>
              <a:lnSpc>
                <a:spcPct val="100000"/>
              </a:lnSpc>
            </a:pPr>
            <a:r>
              <a:rPr b="1" lang="ru-RU" sz="2400" strike="noStrike">
                <a:solidFill>
                  <a:srgbClr val="000000"/>
                </a:solidFill>
                <a:latin typeface="Tahoma"/>
                <a:ea typeface="Tahoma"/>
              </a:rPr>
              <a:t>ного бюджета. </a:t>
            </a:r>
            <a:endParaRPr/>
          </a:p>
        </p:txBody>
      </p:sp>
      <p:sp>
        <p:nvSpPr>
          <p:cNvPr id="200"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12</a:t>
            </a:r>
            <a:endParaRPr/>
          </a:p>
        </p:txBody>
      </p:sp>
      <p:pic>
        <p:nvPicPr>
          <p:cNvPr id="201" name="Picture 2" descr=""/>
          <p:cNvPicPr/>
          <p:nvPr/>
        </p:nvPicPr>
        <p:blipFill>
          <a:blip r:embed="rId1"/>
          <a:stretch/>
        </p:blipFill>
        <p:spPr>
          <a:xfrm>
            <a:off x="7128000" y="5429160"/>
            <a:ext cx="1885680" cy="1428480"/>
          </a:xfrm>
          <a:prstGeom prst="rect">
            <a:avLst/>
          </a:prstGeom>
          <a:ln>
            <a:noFill/>
          </a:ln>
        </p:spPr>
      </p:pic>
      <p:pic>
        <p:nvPicPr>
          <p:cNvPr id="202" name="Picture 4" descr=""/>
          <p:cNvPicPr/>
          <p:nvPr/>
        </p:nvPicPr>
        <p:blipFill>
          <a:blip r:embed="rId2"/>
          <a:stretch/>
        </p:blipFill>
        <p:spPr>
          <a:xfrm>
            <a:off x="3204000" y="5646600"/>
            <a:ext cx="1710720" cy="1140480"/>
          </a:xfrm>
          <a:prstGeom prst="rect">
            <a:avLst/>
          </a:prstGeom>
          <a:ln>
            <a:noFill/>
          </a:ln>
        </p:spPr>
      </p:pic>
      <p:pic>
        <p:nvPicPr>
          <p:cNvPr id="203" name="Picture 6" descr=""/>
          <p:cNvPicPr/>
          <p:nvPr/>
        </p:nvPicPr>
        <p:blipFill>
          <a:blip r:embed="rId3"/>
          <a:stretch/>
        </p:blipFill>
        <p:spPr>
          <a:xfrm>
            <a:off x="7824240" y="1778040"/>
            <a:ext cx="1189080" cy="1578600"/>
          </a:xfrm>
          <a:prstGeom prst="rect">
            <a:avLst/>
          </a:prstGeom>
          <a:ln>
            <a:noFill/>
          </a:ln>
        </p:spPr>
      </p:pic>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04" name="Picture 2" descr=""/>
          <p:cNvPicPr/>
          <p:nvPr/>
        </p:nvPicPr>
        <p:blipFill>
          <a:blip r:embed="rId1"/>
          <a:stretch/>
        </p:blipFill>
        <p:spPr>
          <a:xfrm>
            <a:off x="198000" y="44640"/>
            <a:ext cx="2910240" cy="3096000"/>
          </a:xfrm>
          <a:prstGeom prst="rect">
            <a:avLst/>
          </a:prstGeom>
          <a:ln>
            <a:noFill/>
          </a:ln>
        </p:spPr>
      </p:pic>
      <p:pic>
        <p:nvPicPr>
          <p:cNvPr id="205" name="Picture 4" descr=""/>
          <p:cNvPicPr/>
          <p:nvPr/>
        </p:nvPicPr>
        <p:blipFill>
          <a:blip r:embed="rId2"/>
          <a:stretch/>
        </p:blipFill>
        <p:spPr>
          <a:xfrm>
            <a:off x="4533840" y="620640"/>
            <a:ext cx="4026960" cy="2262240"/>
          </a:xfrm>
          <a:prstGeom prst="rect">
            <a:avLst/>
          </a:prstGeom>
          <a:ln>
            <a:noFill/>
          </a:ln>
        </p:spPr>
      </p:pic>
      <p:sp>
        <p:nvSpPr>
          <p:cNvPr id="206" name="CustomShape 1"/>
          <p:cNvSpPr/>
          <p:nvPr/>
        </p:nvSpPr>
        <p:spPr>
          <a:xfrm>
            <a:off x="198000" y="2701800"/>
            <a:ext cx="8712720" cy="22849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За точку отсчета может быть принята </a:t>
            </a:r>
            <a:r>
              <a:rPr b="1" lang="ru-RU" sz="2400" strike="noStrike" u="sng">
                <a:solidFill>
                  <a:srgbClr val="c00000"/>
                </a:solidFill>
                <a:latin typeface="Tahoma"/>
                <a:ea typeface="Tahoma"/>
              </a:rPr>
              <a:t>средняя зарплата </a:t>
            </a:r>
            <a:r>
              <a:rPr b="1" lang="ru-RU" sz="2400" strike="noStrike">
                <a:solidFill>
                  <a:srgbClr val="000000"/>
                </a:solidFill>
                <a:latin typeface="Tahoma"/>
                <a:ea typeface="Tahoma"/>
              </a:rPr>
              <a:t>в сфере ОИ; это позволит формализовать описание кадрового ресурса, учесть квалификацию имеющегося персонала как ресурс и оценить степень использования этого ресурса в реальных условиях работы организации.</a:t>
            </a:r>
            <a:endParaRPr/>
          </a:p>
        </p:txBody>
      </p:sp>
      <p:pic>
        <p:nvPicPr>
          <p:cNvPr id="207" name="Picture 6" descr=""/>
          <p:cNvPicPr/>
          <p:nvPr/>
        </p:nvPicPr>
        <p:blipFill>
          <a:blip r:embed="rId3"/>
          <a:stretch/>
        </p:blipFill>
        <p:spPr>
          <a:xfrm>
            <a:off x="3420000" y="5085360"/>
            <a:ext cx="3474000" cy="1656000"/>
          </a:xfrm>
          <a:prstGeom prst="rect">
            <a:avLst/>
          </a:prstGeom>
          <a:ln>
            <a:noFill/>
          </a:ln>
        </p:spPr>
      </p:pic>
      <p:sp>
        <p:nvSpPr>
          <p:cNvPr id="20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13</a:t>
            </a:r>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9" name="CustomShape 1"/>
          <p:cNvSpPr/>
          <p:nvPr/>
        </p:nvSpPr>
        <p:spPr>
          <a:xfrm>
            <a:off x="251640" y="260640"/>
            <a:ext cx="8640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таком подходе производительность труда может быть выражена не «</a:t>
            </a:r>
            <a:r>
              <a:rPr b="1" lang="ru-RU" sz="2400" strike="noStrike" u="sng">
                <a:solidFill>
                  <a:srgbClr val="c00000"/>
                </a:solidFill>
                <a:latin typeface="Tahoma"/>
                <a:ea typeface="Tahoma"/>
              </a:rPr>
              <a:t>в натуральном выражении</a:t>
            </a:r>
            <a:r>
              <a:rPr b="1" lang="ru-RU" sz="2400" strike="noStrike">
                <a:solidFill>
                  <a:srgbClr val="000000"/>
                </a:solidFill>
                <a:latin typeface="Tahoma"/>
                <a:ea typeface="Tahoma"/>
              </a:rPr>
              <a:t>», а в стоимостном исчислении – в виде доли годового объема продаж, приходящегося на «одну минимальную» или на «одну среднюю зарплату», т.е. в форме отношения годового объема к фонду оплаты труда работников сферы ОИ. </a:t>
            </a:r>
            <a:endParaRPr/>
          </a:p>
          <a:p>
            <a:pPr>
              <a:lnSpc>
                <a:spcPct val="100000"/>
              </a:lnSpc>
            </a:pPr>
            <a:r>
              <a:rPr b="1" lang="ru-RU" sz="2400" strike="noStrike">
                <a:solidFill>
                  <a:srgbClr val="000000"/>
                </a:solidFill>
                <a:latin typeface="Tahoma"/>
                <a:ea typeface="Tahoma"/>
              </a:rPr>
              <a:t>Аналогично может использоваться этот показатель в форме «</a:t>
            </a:r>
            <a:r>
              <a:rPr b="1" lang="ru-RU" sz="2400" strike="noStrike" u="sng">
                <a:solidFill>
                  <a:srgbClr val="c00000"/>
                </a:solidFill>
                <a:latin typeface="Tahoma"/>
                <a:ea typeface="Tahoma"/>
              </a:rPr>
              <a:t>объем дохода на рубль зарплаты</a:t>
            </a:r>
            <a:r>
              <a:rPr b="1" lang="ru-RU" sz="2400" strike="noStrike">
                <a:solidFill>
                  <a:srgbClr val="000000"/>
                </a:solidFill>
                <a:latin typeface="Tahoma"/>
                <a:ea typeface="Tahoma"/>
              </a:rPr>
              <a:t>» в сфере ОИ.</a:t>
            </a:r>
            <a:endParaRPr/>
          </a:p>
        </p:txBody>
      </p:sp>
      <p:sp>
        <p:nvSpPr>
          <p:cNvPr id="210" name="CustomShape 2"/>
          <p:cNvSpPr/>
          <p:nvPr/>
        </p:nvSpPr>
        <p:spPr>
          <a:xfrm>
            <a:off x="77090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14</a:t>
            </a:r>
            <a:endParaRPr/>
          </a:p>
        </p:txBody>
      </p:sp>
      <p:pic>
        <p:nvPicPr>
          <p:cNvPr id="211" name="Picture 2" descr=""/>
          <p:cNvPicPr/>
          <p:nvPr/>
        </p:nvPicPr>
        <p:blipFill>
          <a:blip r:embed="rId1"/>
          <a:stretch/>
        </p:blipFill>
        <p:spPr>
          <a:xfrm>
            <a:off x="3348000" y="4159440"/>
            <a:ext cx="3024000" cy="2170080"/>
          </a:xfrm>
          <a:prstGeom prst="rect">
            <a:avLst/>
          </a:prstGeom>
          <a:ln>
            <a:noFill/>
          </a:ln>
        </p:spPr>
      </p:pic>
      <p:pic>
        <p:nvPicPr>
          <p:cNvPr id="212" name="Picture 4" descr=""/>
          <p:cNvPicPr/>
          <p:nvPr/>
        </p:nvPicPr>
        <p:blipFill>
          <a:blip r:embed="rId2"/>
          <a:stretch/>
        </p:blipFill>
        <p:spPr>
          <a:xfrm>
            <a:off x="158400" y="4180680"/>
            <a:ext cx="3364200" cy="2535840"/>
          </a:xfrm>
          <a:prstGeom prst="rect">
            <a:avLst/>
          </a:prstGeom>
          <a:ln>
            <a:noFill/>
          </a:ln>
        </p:spPr>
      </p:pic>
      <p:pic>
        <p:nvPicPr>
          <p:cNvPr id="213" name="Picture 6" descr=""/>
          <p:cNvPicPr/>
          <p:nvPr/>
        </p:nvPicPr>
        <p:blipFill>
          <a:blip r:embed="rId3"/>
          <a:stretch/>
        </p:blipFill>
        <p:spPr>
          <a:xfrm>
            <a:off x="6571440" y="3798000"/>
            <a:ext cx="2333160" cy="142848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4" name="CustomShape 1"/>
          <p:cNvSpPr/>
          <p:nvPr/>
        </p:nvSpPr>
        <p:spPr>
          <a:xfrm>
            <a:off x="153360" y="336240"/>
            <a:ext cx="8640720" cy="447948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Связь между зарплатой и квалификацией работника и с производительностью его труда является весьма нечеткой и в реальном менеджменте не всегда может оцениваться корректно. </a:t>
            </a:r>
            <a:endParaRPr/>
          </a:p>
          <a:p>
            <a:pPr>
              <a:lnSpc>
                <a:spcPct val="100000"/>
              </a:lnSpc>
            </a:pPr>
            <a:r>
              <a:rPr b="1" lang="ru-RU" sz="2400" strike="noStrike">
                <a:solidFill>
                  <a:srgbClr val="000000"/>
                </a:solidFill>
                <a:latin typeface="Tahoma"/>
                <a:ea typeface="Tahoma"/>
              </a:rPr>
              <a:t>Поэтому информационному менеджеру практически придется пользоваться принятыми на предприятии нормативами оплаты труда и тарифно-квалификационными справочниками, не вдаваясь в детали их обоснования. </a:t>
            </a:r>
            <a:endParaRPr/>
          </a:p>
          <a:p>
            <a:pPr>
              <a:lnSpc>
                <a:spcPct val="100000"/>
              </a:lnSpc>
            </a:pPr>
            <a:endParaRPr/>
          </a:p>
          <a:p>
            <a:pPr>
              <a:lnSpc>
                <a:spcPct val="100000"/>
              </a:lnSpc>
            </a:pPr>
            <a:endParaRPr/>
          </a:p>
        </p:txBody>
      </p:sp>
      <p:sp>
        <p:nvSpPr>
          <p:cNvPr id="215" name="CustomShape 2"/>
          <p:cNvSpPr/>
          <p:nvPr/>
        </p:nvSpPr>
        <p:spPr>
          <a:xfrm>
            <a:off x="7560720" y="584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15</a:t>
            </a:r>
            <a:endParaRPr/>
          </a:p>
        </p:txBody>
      </p:sp>
      <p:pic>
        <p:nvPicPr>
          <p:cNvPr id="216" name="Picture 2" descr=""/>
          <p:cNvPicPr/>
          <p:nvPr/>
        </p:nvPicPr>
        <p:blipFill>
          <a:blip r:embed="rId1"/>
          <a:stretch/>
        </p:blipFill>
        <p:spPr>
          <a:xfrm>
            <a:off x="7446960" y="3906720"/>
            <a:ext cx="1523520" cy="1428480"/>
          </a:xfrm>
          <a:prstGeom prst="rect">
            <a:avLst/>
          </a:prstGeom>
          <a:ln>
            <a:noFill/>
          </a:ln>
        </p:spPr>
      </p:pic>
      <p:pic>
        <p:nvPicPr>
          <p:cNvPr id="217" name="Picture 4" descr=""/>
          <p:cNvPicPr/>
          <p:nvPr/>
        </p:nvPicPr>
        <p:blipFill>
          <a:blip r:embed="rId2"/>
          <a:stretch/>
        </p:blipFill>
        <p:spPr>
          <a:xfrm>
            <a:off x="3708000" y="4082400"/>
            <a:ext cx="2956680" cy="2880000"/>
          </a:xfrm>
          <a:prstGeom prst="rect">
            <a:avLst/>
          </a:prstGeom>
          <a:ln>
            <a:noFill/>
          </a:ln>
        </p:spPr>
      </p:pic>
      <p:pic>
        <p:nvPicPr>
          <p:cNvPr id="218" name="Picture 6" descr=""/>
          <p:cNvPicPr/>
          <p:nvPr/>
        </p:nvPicPr>
        <p:blipFill>
          <a:blip r:embed="rId3"/>
          <a:stretch/>
        </p:blipFill>
        <p:spPr>
          <a:xfrm>
            <a:off x="146160" y="4397760"/>
            <a:ext cx="3362040" cy="245988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9" name="CustomShape 1"/>
          <p:cNvSpPr/>
          <p:nvPr/>
        </p:nvSpPr>
        <p:spPr>
          <a:xfrm>
            <a:off x="323640" y="260640"/>
            <a:ext cx="8550360" cy="48452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На основе детального анализа приведенных показателей по всей сфере ОИ можно пытаться обосновать, сколько и каких работников нужно иметь в сфере ОИ в целом или на каком-то ее участке – сколько </a:t>
            </a:r>
            <a:r>
              <a:rPr b="1" lang="ru-RU" sz="2400" strike="noStrike" u="sng">
                <a:solidFill>
                  <a:srgbClr val="c00000"/>
                </a:solidFill>
                <a:latin typeface="Tahoma"/>
                <a:ea typeface="Tahoma"/>
              </a:rPr>
              <a:t>низкооплачиваемых</a:t>
            </a:r>
            <a:r>
              <a:rPr b="1" lang="ru-RU" sz="2400" strike="noStrike">
                <a:solidFill>
                  <a:srgbClr val="000000"/>
                </a:solidFill>
                <a:latin typeface="Tahoma"/>
                <a:ea typeface="Tahoma"/>
              </a:rPr>
              <a:t>, сколько </a:t>
            </a:r>
            <a:r>
              <a:rPr b="1" lang="ru-RU" sz="2400" strike="noStrike" u="sng">
                <a:solidFill>
                  <a:srgbClr val="c00000"/>
                </a:solidFill>
                <a:latin typeface="Tahoma"/>
                <a:ea typeface="Tahoma"/>
              </a:rPr>
              <a:t>высокооплачиваемых</a:t>
            </a:r>
            <a:r>
              <a:rPr b="1" lang="ru-RU" sz="2400" strike="noStrike">
                <a:solidFill>
                  <a:srgbClr val="000000"/>
                </a:solidFill>
                <a:latin typeface="Tahoma"/>
                <a:ea typeface="Tahoma"/>
              </a:rPr>
              <a:t>, где именно и какой они должны приносить доход предприятию. </a:t>
            </a:r>
            <a:endParaRPr/>
          </a:p>
          <a:p>
            <a:pPr>
              <a:lnSpc>
                <a:spcPct val="100000"/>
              </a:lnSpc>
            </a:pPr>
            <a:r>
              <a:rPr b="1" lang="ru-RU" sz="2400" strike="noStrike">
                <a:solidFill>
                  <a:srgbClr val="000000"/>
                </a:solidFill>
                <a:latin typeface="Tahoma"/>
                <a:ea typeface="Tahoma"/>
              </a:rPr>
              <a:t>При этом необходимо по возможности корректно связать эти показатели – доход предприятия и характеристики работников. </a:t>
            </a:r>
            <a:endParaRPr/>
          </a:p>
          <a:p>
            <a:pPr>
              <a:lnSpc>
                <a:spcPct val="100000"/>
              </a:lnSpc>
            </a:pPr>
            <a:r>
              <a:rPr b="1" lang="ru-RU" sz="2400" strike="noStrike">
                <a:solidFill>
                  <a:srgbClr val="000000"/>
                </a:solidFill>
                <a:latin typeface="Tahoma"/>
                <a:ea typeface="Tahoma"/>
              </a:rPr>
              <a:t>Здесь уместно использовать </a:t>
            </a:r>
            <a:r>
              <a:rPr b="1" i="1" lang="ru-RU" sz="2400" strike="noStrike" u="sng">
                <a:solidFill>
                  <a:srgbClr val="c00000"/>
                </a:solidFill>
                <a:latin typeface="Tahoma"/>
                <a:ea typeface="Tahoma"/>
              </a:rPr>
              <a:t>гедоническую модель заработной платы,</a:t>
            </a:r>
            <a:r>
              <a:rPr b="1" i="1" lang="ru-RU" sz="2400" strike="noStrike">
                <a:solidFill>
                  <a:srgbClr val="000000"/>
                </a:solidFill>
                <a:latin typeface="Tahoma"/>
                <a:ea typeface="Tahoma"/>
              </a:rPr>
              <a:t> </a:t>
            </a:r>
            <a:r>
              <a:rPr b="1" lang="ru-RU" sz="2400" strike="noStrike">
                <a:solidFill>
                  <a:srgbClr val="000000"/>
                </a:solidFill>
                <a:latin typeface="Tahoma"/>
                <a:ea typeface="Tahoma"/>
              </a:rPr>
              <a:t>учитывающую профиль работы сотрудников. </a:t>
            </a:r>
            <a:endParaRPr/>
          </a:p>
        </p:txBody>
      </p:sp>
      <p:pic>
        <p:nvPicPr>
          <p:cNvPr id="220" name="Picture 2" descr=""/>
          <p:cNvPicPr/>
          <p:nvPr/>
        </p:nvPicPr>
        <p:blipFill>
          <a:blip r:embed="rId1"/>
          <a:stretch/>
        </p:blipFill>
        <p:spPr>
          <a:xfrm>
            <a:off x="2481480" y="5004360"/>
            <a:ext cx="971280" cy="1428480"/>
          </a:xfrm>
          <a:prstGeom prst="rect">
            <a:avLst/>
          </a:prstGeom>
          <a:ln>
            <a:noFill/>
          </a:ln>
        </p:spPr>
      </p:pic>
      <p:pic>
        <p:nvPicPr>
          <p:cNvPr id="221" name="Picture 4" descr=""/>
          <p:cNvPicPr/>
          <p:nvPr/>
        </p:nvPicPr>
        <p:blipFill>
          <a:blip r:embed="rId2"/>
          <a:stretch/>
        </p:blipFill>
        <p:spPr>
          <a:xfrm>
            <a:off x="3731040" y="4794840"/>
            <a:ext cx="2285640" cy="1428480"/>
          </a:xfrm>
          <a:prstGeom prst="rect">
            <a:avLst/>
          </a:prstGeom>
          <a:ln>
            <a:noFill/>
          </a:ln>
        </p:spPr>
      </p:pic>
      <p:pic>
        <p:nvPicPr>
          <p:cNvPr id="222" name="Picture 6" descr=""/>
          <p:cNvPicPr/>
          <p:nvPr/>
        </p:nvPicPr>
        <p:blipFill>
          <a:blip r:embed="rId3"/>
          <a:stretch/>
        </p:blipFill>
        <p:spPr>
          <a:xfrm>
            <a:off x="6372360" y="5004360"/>
            <a:ext cx="2285640" cy="1428480"/>
          </a:xfrm>
          <a:prstGeom prst="rect">
            <a:avLst/>
          </a:prstGeom>
          <a:ln>
            <a:noFill/>
          </a:ln>
        </p:spPr>
      </p:pic>
      <p:sp>
        <p:nvSpPr>
          <p:cNvPr id="223" name="CustomShape 2"/>
          <p:cNvSpPr/>
          <p:nvPr/>
        </p:nvSpPr>
        <p:spPr>
          <a:xfrm>
            <a:off x="0" y="60368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16</a:t>
            </a:r>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24" name="Picture 2" descr=""/>
          <p:cNvPicPr/>
          <p:nvPr/>
        </p:nvPicPr>
        <p:blipFill>
          <a:blip r:embed="rId1"/>
          <a:stretch/>
        </p:blipFill>
        <p:spPr>
          <a:xfrm>
            <a:off x="6916680" y="4212720"/>
            <a:ext cx="2037960" cy="1428480"/>
          </a:xfrm>
          <a:prstGeom prst="rect">
            <a:avLst/>
          </a:prstGeom>
          <a:ln>
            <a:noFill/>
          </a:ln>
        </p:spPr>
      </p:pic>
      <p:pic>
        <p:nvPicPr>
          <p:cNvPr id="225" name="Picture 4" descr=""/>
          <p:cNvPicPr/>
          <p:nvPr/>
        </p:nvPicPr>
        <p:blipFill>
          <a:blip r:embed="rId2"/>
          <a:stretch/>
        </p:blipFill>
        <p:spPr>
          <a:xfrm>
            <a:off x="210240" y="281880"/>
            <a:ext cx="2419200" cy="1634400"/>
          </a:xfrm>
          <a:prstGeom prst="rect">
            <a:avLst/>
          </a:prstGeom>
          <a:ln>
            <a:noFill/>
          </a:ln>
        </p:spPr>
      </p:pic>
      <p:pic>
        <p:nvPicPr>
          <p:cNvPr id="226" name="Picture 6" descr=""/>
          <p:cNvPicPr/>
          <p:nvPr/>
        </p:nvPicPr>
        <p:blipFill>
          <a:blip r:embed="rId3"/>
          <a:stretch/>
        </p:blipFill>
        <p:spPr>
          <a:xfrm>
            <a:off x="3242160" y="219600"/>
            <a:ext cx="2672640" cy="2055600"/>
          </a:xfrm>
          <a:prstGeom prst="rect">
            <a:avLst/>
          </a:prstGeom>
          <a:ln>
            <a:noFill/>
          </a:ln>
        </p:spPr>
      </p:pic>
      <p:sp>
        <p:nvSpPr>
          <p:cNvPr id="227" name="CustomShape 1"/>
          <p:cNvSpPr/>
          <p:nvPr/>
        </p:nvSpPr>
        <p:spPr>
          <a:xfrm>
            <a:off x="210240" y="2061000"/>
            <a:ext cx="8736480" cy="19191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Для выработки и обоснования соответствующих нормативных показателей потребуется провести </a:t>
            </a:r>
            <a:r>
              <a:rPr b="1" lang="ru-RU" sz="2400" strike="noStrike" u="sng">
                <a:solidFill>
                  <a:srgbClr val="c00000"/>
                </a:solidFill>
                <a:latin typeface="Tahoma"/>
                <a:ea typeface="Tahoma"/>
              </a:rPr>
              <a:t>объемную работу по описанию и анализу функций, выполняемых работниками</a:t>
            </a:r>
            <a:r>
              <a:rPr b="1" lang="ru-RU" sz="2400" strike="noStrike">
                <a:solidFill>
                  <a:srgbClr val="000000"/>
                </a:solidFill>
                <a:latin typeface="Tahoma"/>
                <a:ea typeface="Tahoma"/>
              </a:rPr>
              <a:t>, а также оценке, в том числе и стоимостной, этих функций. </a:t>
            </a:r>
            <a:endParaRPr/>
          </a:p>
        </p:txBody>
      </p:sp>
      <p:pic>
        <p:nvPicPr>
          <p:cNvPr id="228" name="Picture 8" descr=""/>
          <p:cNvPicPr/>
          <p:nvPr/>
        </p:nvPicPr>
        <p:blipFill>
          <a:blip r:embed="rId4"/>
          <a:srcRect l="0" t="0" r="0" b="414666"/>
          <a:stretch/>
        </p:blipFill>
        <p:spPr>
          <a:xfrm>
            <a:off x="3204000" y="4172400"/>
            <a:ext cx="3712680" cy="2068560"/>
          </a:xfrm>
          <a:prstGeom prst="rect">
            <a:avLst/>
          </a:prstGeom>
          <a:ln>
            <a:noFill/>
          </a:ln>
        </p:spPr>
      </p:pic>
      <p:pic>
        <p:nvPicPr>
          <p:cNvPr id="229" name="Picture 10" descr=""/>
          <p:cNvPicPr/>
          <p:nvPr/>
        </p:nvPicPr>
        <p:blipFill>
          <a:blip r:embed="rId5"/>
          <a:stretch/>
        </p:blipFill>
        <p:spPr>
          <a:xfrm>
            <a:off x="5835600" y="251280"/>
            <a:ext cx="2696400" cy="1685160"/>
          </a:xfrm>
          <a:prstGeom prst="rect">
            <a:avLst/>
          </a:prstGeom>
          <a:ln>
            <a:noFill/>
          </a:ln>
        </p:spPr>
      </p:pic>
      <p:pic>
        <p:nvPicPr>
          <p:cNvPr id="230" name="Picture 12" descr=""/>
          <p:cNvPicPr/>
          <p:nvPr/>
        </p:nvPicPr>
        <p:blipFill>
          <a:blip r:embed="rId6"/>
          <a:stretch/>
        </p:blipFill>
        <p:spPr>
          <a:xfrm>
            <a:off x="210240" y="4180680"/>
            <a:ext cx="2872800" cy="2052000"/>
          </a:xfrm>
          <a:prstGeom prst="rect">
            <a:avLst/>
          </a:prstGeom>
          <a:ln>
            <a:noFill/>
          </a:ln>
        </p:spPr>
      </p:pic>
      <p:sp>
        <p:nvSpPr>
          <p:cNvPr id="231" name="CustomShape 2"/>
          <p:cNvSpPr/>
          <p:nvPr/>
        </p:nvSpPr>
        <p:spPr>
          <a:xfrm>
            <a:off x="7617960" y="593748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17</a:t>
            </a: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32" name="Picture 2" descr=""/>
          <p:cNvPicPr/>
          <p:nvPr/>
        </p:nvPicPr>
        <p:blipFill>
          <a:blip r:embed="rId1"/>
          <a:stretch/>
        </p:blipFill>
        <p:spPr>
          <a:xfrm>
            <a:off x="4410000" y="2814480"/>
            <a:ext cx="2496240" cy="2496240"/>
          </a:xfrm>
          <a:prstGeom prst="rect">
            <a:avLst/>
          </a:prstGeom>
          <a:ln>
            <a:noFill/>
          </a:ln>
        </p:spPr>
      </p:pic>
      <p:pic>
        <p:nvPicPr>
          <p:cNvPr id="233" name="Picture 4" descr=""/>
          <p:cNvPicPr/>
          <p:nvPr/>
        </p:nvPicPr>
        <p:blipFill>
          <a:blip r:embed="rId2"/>
          <a:stretch/>
        </p:blipFill>
        <p:spPr>
          <a:xfrm>
            <a:off x="611640" y="3573000"/>
            <a:ext cx="2556000" cy="1917000"/>
          </a:xfrm>
          <a:prstGeom prst="rect">
            <a:avLst/>
          </a:prstGeom>
          <a:ln>
            <a:noFill/>
          </a:ln>
        </p:spPr>
      </p:pic>
      <p:pic>
        <p:nvPicPr>
          <p:cNvPr id="234" name="Picture 6" descr=""/>
          <p:cNvPicPr/>
          <p:nvPr/>
        </p:nvPicPr>
        <p:blipFill>
          <a:blip r:embed="rId3"/>
          <a:srcRect l="0" t="1438666" r="0" b="-492000"/>
          <a:stretch/>
        </p:blipFill>
        <p:spPr>
          <a:xfrm>
            <a:off x="3564000" y="5171040"/>
            <a:ext cx="4536000" cy="1976760"/>
          </a:xfrm>
          <a:prstGeom prst="rect">
            <a:avLst/>
          </a:prstGeom>
          <a:ln>
            <a:noFill/>
          </a:ln>
        </p:spPr>
      </p:pic>
      <p:sp>
        <p:nvSpPr>
          <p:cNvPr id="235" name="CustomShape 1"/>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18</a:t>
            </a:r>
            <a:endParaRPr/>
          </a:p>
        </p:txBody>
      </p:sp>
      <p:sp>
        <p:nvSpPr>
          <p:cNvPr id="236" name="CustomShape 2"/>
          <p:cNvSpPr/>
          <p:nvPr/>
        </p:nvSpPr>
        <p:spPr>
          <a:xfrm>
            <a:off x="273600" y="476640"/>
            <a:ext cx="8590320" cy="26506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результате этой работы будут сформированы </a:t>
            </a:r>
            <a:r>
              <a:rPr b="1" lang="ru-RU" sz="2400" strike="noStrike" u="sng">
                <a:solidFill>
                  <a:srgbClr val="c00000"/>
                </a:solidFill>
                <a:latin typeface="Tahoma"/>
                <a:ea typeface="Tahoma"/>
              </a:rPr>
              <a:t>детальные перечни различных параметров и показателей</a:t>
            </a:r>
            <a:r>
              <a:rPr b="1" lang="ru-RU" sz="2400" strike="noStrike">
                <a:solidFill>
                  <a:srgbClr val="000000"/>
                </a:solidFill>
                <a:latin typeface="Tahoma"/>
                <a:ea typeface="Tahoma"/>
              </a:rPr>
              <a:t>, которые должны быть доведены до уровня стандарта предприятия или другого подобного нормативного документа. В разных организациях такие перечни могут выглядеть по-разному.</a:t>
            </a:r>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7" name="CustomShape 1"/>
          <p:cNvSpPr/>
          <p:nvPr/>
        </p:nvSpPr>
        <p:spPr>
          <a:xfrm>
            <a:off x="323640" y="1166760"/>
            <a:ext cx="8568720" cy="456120"/>
          </a:xfrm>
          <a:prstGeom prst="rect">
            <a:avLst/>
          </a:prstGeom>
          <a:noFill/>
          <a:ln>
            <a:noFill/>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 </a:t>
            </a:r>
            <a:endParaRPr/>
          </a:p>
        </p:txBody>
      </p:sp>
      <p:pic>
        <p:nvPicPr>
          <p:cNvPr id="238" name="Picture 4" descr=""/>
          <p:cNvPicPr/>
          <p:nvPr/>
        </p:nvPicPr>
        <p:blipFill>
          <a:blip r:embed="rId1"/>
          <a:stretch/>
        </p:blipFill>
        <p:spPr>
          <a:xfrm>
            <a:off x="7362720" y="457560"/>
            <a:ext cx="1786680" cy="1664640"/>
          </a:xfrm>
          <a:prstGeom prst="rect">
            <a:avLst/>
          </a:prstGeom>
          <a:ln>
            <a:noFill/>
          </a:ln>
        </p:spPr>
      </p:pic>
      <p:sp>
        <p:nvSpPr>
          <p:cNvPr id="239" name="CustomShape 2"/>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19</a:t>
            </a:r>
            <a:endParaRPr/>
          </a:p>
        </p:txBody>
      </p:sp>
      <p:sp>
        <p:nvSpPr>
          <p:cNvPr id="240" name="CustomShape 3"/>
          <p:cNvSpPr/>
          <p:nvPr/>
        </p:nvSpPr>
        <p:spPr>
          <a:xfrm>
            <a:off x="129240" y="212760"/>
            <a:ext cx="7855920" cy="1065240"/>
          </a:xfrm>
          <a:prstGeom prst="rect">
            <a:avLst/>
          </a:prstGeom>
          <a:noFill/>
          <a:ln>
            <a:noFill/>
          </a:ln>
        </p:spPr>
        <p:style>
          <a:lnRef idx="0"/>
          <a:fillRef idx="0"/>
          <a:effectRef idx="0"/>
          <a:fontRef idx="minor"/>
        </p:style>
        <p:txBody>
          <a:bodyPr lIns="90000" rIns="90000" tIns="45000" bIns="45000"/>
          <a:p>
            <a:pPr>
              <a:lnSpc>
                <a:spcPct val="100000"/>
              </a:lnSpc>
            </a:pPr>
            <a:r>
              <a:rPr b="1" lang="ru-RU" sz="3200" strike="noStrike" u="sng">
                <a:solidFill>
                  <a:srgbClr val="c00000"/>
                </a:solidFill>
                <a:latin typeface="Tahoma"/>
                <a:ea typeface="Tahoma"/>
              </a:rPr>
              <a:t>8.2 Особенности работы персонала в сфере информатизации</a:t>
            </a:r>
            <a:endParaRPr/>
          </a:p>
        </p:txBody>
      </p:sp>
      <p:sp>
        <p:nvSpPr>
          <p:cNvPr id="241" name="CustomShape 4"/>
          <p:cNvSpPr/>
          <p:nvPr/>
        </p:nvSpPr>
        <p:spPr>
          <a:xfrm>
            <a:off x="251640" y="1340640"/>
            <a:ext cx="856872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Руководителям организаций также особое внимание следует уделять новым поколениям работников сферы ОИ и их потенциалу. </a:t>
            </a:r>
            <a:r>
              <a:rPr b="1" lang="ru-RU" sz="2400" strike="noStrike" u="sng">
                <a:solidFill>
                  <a:srgbClr val="c00000"/>
                </a:solidFill>
                <a:latin typeface="Tahoma"/>
                <a:ea typeface="Tahoma"/>
              </a:rPr>
              <a:t>Молодые люди не знают другой эпохи, кроме эпохи информатизации</a:t>
            </a:r>
            <a:r>
              <a:rPr b="1" lang="ru-RU" sz="2400" strike="noStrike">
                <a:solidFill>
                  <a:srgbClr val="000000"/>
                </a:solidFill>
                <a:latin typeface="Tahoma"/>
                <a:ea typeface="Tahoma"/>
              </a:rPr>
              <a:t>: они уверенно работают с ИТ; уверены в себе, если не самоуверенны; независимы; знают себе цену; восприимчивы к новому; активны и привыкли мыслить глобальными категориями. Кроме того, они знают о компьютерах, программах заметно больше, чем родители, чем учителя и, что важно, иногда больше, чем многие начальники.</a:t>
            </a:r>
            <a:endParaRPr/>
          </a:p>
        </p:txBody>
      </p:sp>
      <p:pic>
        <p:nvPicPr>
          <p:cNvPr id="242" name="Picture 2" descr=""/>
          <p:cNvPicPr/>
          <p:nvPr/>
        </p:nvPicPr>
        <p:blipFill>
          <a:blip r:embed="rId2"/>
          <a:stretch/>
        </p:blipFill>
        <p:spPr>
          <a:xfrm>
            <a:off x="5743440" y="5451120"/>
            <a:ext cx="1618920" cy="1428480"/>
          </a:xfrm>
          <a:prstGeom prst="rect">
            <a:avLst/>
          </a:prstGeom>
          <a:ln>
            <a:noFill/>
          </a:ln>
        </p:spPr>
      </p:pic>
      <p:pic>
        <p:nvPicPr>
          <p:cNvPr id="243" name="Picture 6" descr=""/>
          <p:cNvPicPr/>
          <p:nvPr/>
        </p:nvPicPr>
        <p:blipFill>
          <a:blip r:embed="rId3"/>
          <a:stretch/>
        </p:blipFill>
        <p:spPr>
          <a:xfrm>
            <a:off x="7592400" y="5384520"/>
            <a:ext cx="1561680" cy="1428480"/>
          </a:xfrm>
          <a:prstGeom prst="rect">
            <a:avLst/>
          </a:prstGeom>
          <a:ln>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44" name="Picture 2" descr=""/>
          <p:cNvPicPr/>
          <p:nvPr/>
        </p:nvPicPr>
        <p:blipFill>
          <a:blip r:embed="rId1"/>
          <a:stretch/>
        </p:blipFill>
        <p:spPr>
          <a:xfrm>
            <a:off x="293040" y="548640"/>
            <a:ext cx="2180880" cy="1428480"/>
          </a:xfrm>
          <a:prstGeom prst="rect">
            <a:avLst/>
          </a:prstGeom>
          <a:ln>
            <a:noFill/>
          </a:ln>
        </p:spPr>
      </p:pic>
      <p:pic>
        <p:nvPicPr>
          <p:cNvPr id="245" name="Picture 4" descr=""/>
          <p:cNvPicPr/>
          <p:nvPr/>
        </p:nvPicPr>
        <p:blipFill>
          <a:blip r:embed="rId2"/>
          <a:stretch/>
        </p:blipFill>
        <p:spPr>
          <a:xfrm>
            <a:off x="539640" y="4293000"/>
            <a:ext cx="2736000" cy="2052000"/>
          </a:xfrm>
          <a:prstGeom prst="rect">
            <a:avLst/>
          </a:prstGeom>
          <a:ln>
            <a:noFill/>
          </a:ln>
        </p:spPr>
      </p:pic>
      <p:pic>
        <p:nvPicPr>
          <p:cNvPr id="246" name="Picture 6" descr=""/>
          <p:cNvPicPr/>
          <p:nvPr/>
        </p:nvPicPr>
        <p:blipFill>
          <a:blip r:embed="rId3"/>
          <a:srcRect l="0" t="0" r="0" b="325333"/>
          <a:stretch/>
        </p:blipFill>
        <p:spPr>
          <a:xfrm>
            <a:off x="136440" y="2349000"/>
            <a:ext cx="3088080" cy="1971720"/>
          </a:xfrm>
          <a:prstGeom prst="rect">
            <a:avLst/>
          </a:prstGeom>
          <a:ln>
            <a:noFill/>
          </a:ln>
        </p:spPr>
      </p:pic>
      <p:sp>
        <p:nvSpPr>
          <p:cNvPr id="247"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20</a:t>
            </a:r>
            <a:endParaRPr/>
          </a:p>
        </p:txBody>
      </p:sp>
      <p:sp>
        <p:nvSpPr>
          <p:cNvPr id="248" name="CustomShape 2"/>
          <p:cNvSpPr/>
          <p:nvPr/>
        </p:nvSpPr>
        <p:spPr>
          <a:xfrm>
            <a:off x="3564000" y="502200"/>
            <a:ext cx="5328360" cy="59425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Поэтому молодые люди иногда </a:t>
            </a:r>
            <a:r>
              <a:rPr b="1" lang="ru-RU" sz="2400" strike="noStrike" u="sng">
                <a:solidFill>
                  <a:srgbClr val="c00000"/>
                </a:solidFill>
                <a:latin typeface="Tahoma"/>
                <a:ea typeface="Tahoma"/>
              </a:rPr>
              <a:t>создают проблемы </a:t>
            </a:r>
            <a:r>
              <a:rPr b="1" lang="ru-RU" sz="2400" strike="noStrike">
                <a:solidFill>
                  <a:srgbClr val="000000"/>
                </a:solidFill>
                <a:latin typeface="Tahoma"/>
                <a:ea typeface="Tahoma"/>
              </a:rPr>
              <a:t>для сложившейся системы управления: они требуют иных условий работы, другой организации труда и т.д., что часто выходит за рамки, принятые в организации. </a:t>
            </a:r>
            <a:endParaRPr/>
          </a:p>
          <a:p>
            <a:pPr>
              <a:lnSpc>
                <a:spcPct val="100000"/>
              </a:lnSpc>
            </a:pPr>
            <a:r>
              <a:rPr b="1" lang="ru-RU" sz="2400" strike="noStrike">
                <a:solidFill>
                  <a:srgbClr val="000000"/>
                </a:solidFill>
                <a:latin typeface="Tahoma"/>
                <a:ea typeface="Tahoma"/>
              </a:rPr>
              <a:t>Однако обойтись без них уже невозможно. </a:t>
            </a:r>
            <a:endParaRPr/>
          </a:p>
          <a:p>
            <a:pPr>
              <a:lnSpc>
                <a:spcPct val="100000"/>
              </a:lnSpc>
            </a:pPr>
            <a:r>
              <a:rPr b="1" lang="ru-RU" sz="2400" strike="noStrike">
                <a:solidFill>
                  <a:srgbClr val="000000"/>
                </a:solidFill>
                <a:latin typeface="Tahoma"/>
                <a:ea typeface="Tahoma"/>
              </a:rPr>
              <a:t>Поэтому нужно просто принять их в таком качестве и как можно скорее начать считать </a:t>
            </a:r>
            <a:r>
              <a:rPr b="1" lang="ru-RU" sz="2400" strike="noStrike" u="sng">
                <a:solidFill>
                  <a:srgbClr val="c00000"/>
                </a:solidFill>
                <a:latin typeface="Tahoma"/>
                <a:ea typeface="Tahoma"/>
              </a:rPr>
              <a:t>интеллектуальным капиталом </a:t>
            </a:r>
            <a:r>
              <a:rPr b="1" lang="ru-RU" sz="2400" strike="noStrike">
                <a:solidFill>
                  <a:srgbClr val="000000"/>
                </a:solidFill>
                <a:latin typeface="Tahoma"/>
                <a:ea typeface="Tahoma"/>
              </a:rPr>
              <a:t>предприятия и одним из основных его ресурсов.</a:t>
            </a:r>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9"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21</a:t>
            </a:r>
            <a:endParaRPr/>
          </a:p>
        </p:txBody>
      </p:sp>
      <p:sp>
        <p:nvSpPr>
          <p:cNvPr id="250" name="CustomShape 2"/>
          <p:cNvSpPr/>
          <p:nvPr/>
        </p:nvSpPr>
        <p:spPr>
          <a:xfrm>
            <a:off x="254160" y="520560"/>
            <a:ext cx="590148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Необходимо отметить ту особую роль, которую в некоторых организациях играют специалисты по компонентам </a:t>
            </a:r>
            <a:r>
              <a:rPr b="1" i="1" lang="ru-RU" sz="2400" strike="noStrike" u="sng">
                <a:solidFill>
                  <a:srgbClr val="c00000"/>
                </a:solidFill>
                <a:latin typeface="Tahoma"/>
                <a:ea typeface="Tahoma"/>
              </a:rPr>
              <a:t>Software-системы</a:t>
            </a:r>
            <a:r>
              <a:rPr b="1" i="1" lang="ru-RU" sz="2400" strike="noStrike">
                <a:solidFill>
                  <a:srgbClr val="000000"/>
                </a:solidFill>
                <a:latin typeface="Tahoma"/>
                <a:ea typeface="Tahoma"/>
              </a:rPr>
              <a:t>, </a:t>
            </a:r>
            <a:r>
              <a:rPr b="1" lang="ru-RU" sz="2400" strike="noStrike">
                <a:solidFill>
                  <a:srgbClr val="000000"/>
                </a:solidFill>
                <a:latin typeface="Tahoma"/>
                <a:ea typeface="Tahoma"/>
              </a:rPr>
              <a:t>т.е. по всем программным средствам, базам данных, каталогам, нормативам, технологическим процессам и т.д., которые по-прежнему все еще достаточно часто именуются «</a:t>
            </a:r>
            <a:r>
              <a:rPr b="1" lang="ru-RU" sz="2400" strike="noStrike" u="sng">
                <a:solidFill>
                  <a:srgbClr val="c00000"/>
                </a:solidFill>
                <a:latin typeface="Tahoma"/>
                <a:ea typeface="Tahoma"/>
              </a:rPr>
              <a:t>программистами</a:t>
            </a:r>
            <a:r>
              <a:rPr b="1" lang="ru-RU" sz="2400" strike="noStrike">
                <a:solidFill>
                  <a:srgbClr val="000000"/>
                </a:solidFill>
                <a:latin typeface="Tahoma"/>
                <a:ea typeface="Tahoma"/>
              </a:rPr>
              <a:t>» в широком смысле.</a:t>
            </a:r>
            <a:endParaRPr/>
          </a:p>
        </p:txBody>
      </p:sp>
      <p:pic>
        <p:nvPicPr>
          <p:cNvPr id="251" name="Picture 2" descr=""/>
          <p:cNvPicPr/>
          <p:nvPr/>
        </p:nvPicPr>
        <p:blipFill>
          <a:blip r:embed="rId1"/>
          <a:stretch/>
        </p:blipFill>
        <p:spPr>
          <a:xfrm>
            <a:off x="6804360" y="499320"/>
            <a:ext cx="1733040" cy="1428480"/>
          </a:xfrm>
          <a:prstGeom prst="rect">
            <a:avLst/>
          </a:prstGeom>
          <a:ln>
            <a:noFill/>
          </a:ln>
        </p:spPr>
      </p:pic>
      <p:pic>
        <p:nvPicPr>
          <p:cNvPr id="252" name="Picture 4" descr=""/>
          <p:cNvPicPr/>
          <p:nvPr/>
        </p:nvPicPr>
        <p:blipFill>
          <a:blip r:embed="rId2"/>
          <a:stretch/>
        </p:blipFill>
        <p:spPr>
          <a:xfrm>
            <a:off x="6372360" y="2068200"/>
            <a:ext cx="2584440" cy="2584440"/>
          </a:xfrm>
          <a:prstGeom prst="rect">
            <a:avLst/>
          </a:prstGeom>
          <a:ln>
            <a:noFill/>
          </a:ln>
        </p:spPr>
      </p:pic>
      <p:pic>
        <p:nvPicPr>
          <p:cNvPr id="253" name="Picture 6" descr=""/>
          <p:cNvPicPr/>
          <p:nvPr/>
        </p:nvPicPr>
        <p:blipFill>
          <a:blip r:embed="rId3"/>
          <a:stretch/>
        </p:blipFill>
        <p:spPr>
          <a:xfrm>
            <a:off x="2051640" y="4675680"/>
            <a:ext cx="2016000" cy="2016000"/>
          </a:xfrm>
          <a:prstGeom prst="rect">
            <a:avLst/>
          </a:prstGeom>
          <a:ln>
            <a:noFill/>
          </a:ln>
          <a:effectLst>
            <a:softEdge rad="112500"/>
          </a:effectLst>
        </p:spPr>
      </p:pic>
      <p:pic>
        <p:nvPicPr>
          <p:cNvPr id="254" name="Picture 8" descr=""/>
          <p:cNvPicPr/>
          <p:nvPr/>
        </p:nvPicPr>
        <p:blipFill>
          <a:blip r:embed="rId4"/>
          <a:stretch/>
        </p:blipFill>
        <p:spPr>
          <a:xfrm>
            <a:off x="4716000" y="4763520"/>
            <a:ext cx="2716200" cy="1977480"/>
          </a:xfrm>
          <a:prstGeom prst="rect">
            <a:avLst/>
          </a:prstGeom>
          <a:ln>
            <a:noFill/>
          </a:ln>
        </p:spPr>
      </p:pic>
    </p:spTree>
  </p:cSld>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5" name="CustomShape 1"/>
          <p:cNvSpPr/>
          <p:nvPr/>
        </p:nvSpPr>
        <p:spPr>
          <a:xfrm>
            <a:off x="0" y="6066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22</a:t>
            </a:r>
            <a:endParaRPr/>
          </a:p>
        </p:txBody>
      </p:sp>
      <p:sp>
        <p:nvSpPr>
          <p:cNvPr id="256" name="CustomShape 2"/>
          <p:cNvSpPr/>
          <p:nvPr/>
        </p:nvSpPr>
        <p:spPr>
          <a:xfrm>
            <a:off x="171000" y="195480"/>
            <a:ext cx="84967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Программисты всего мира вели борьбу, чтобы доказать наличие у </a:t>
            </a:r>
            <a:r>
              <a:rPr b="1" i="1" lang="ru-RU" sz="2400" strike="noStrike">
                <a:solidFill>
                  <a:srgbClr val="000000"/>
                </a:solidFill>
                <a:latin typeface="Tahoma"/>
                <a:ea typeface="Tahoma"/>
              </a:rPr>
              <a:t>Software </a:t>
            </a:r>
            <a:r>
              <a:rPr b="1" lang="ru-RU" sz="2400" strike="noStrike">
                <a:solidFill>
                  <a:srgbClr val="000000"/>
                </a:solidFill>
                <a:latin typeface="Tahoma"/>
                <a:ea typeface="Tahoma"/>
              </a:rPr>
              <a:t>всех признаков изделия, самостоятельную ценность </a:t>
            </a:r>
            <a:r>
              <a:rPr b="1" i="1" lang="ru-RU" sz="2400" strike="noStrike">
                <a:solidFill>
                  <a:srgbClr val="000000"/>
                </a:solidFill>
                <a:latin typeface="Tahoma"/>
                <a:ea typeface="Tahoma"/>
              </a:rPr>
              <a:t>Software </a:t>
            </a:r>
            <a:r>
              <a:rPr b="1" lang="ru-RU" sz="2400" strike="noStrike">
                <a:solidFill>
                  <a:srgbClr val="000000"/>
                </a:solidFill>
                <a:latin typeface="Tahoma"/>
                <a:ea typeface="Tahoma"/>
              </a:rPr>
              <a:t>как изделий и необходимость создания индустрии </a:t>
            </a:r>
            <a:r>
              <a:rPr b="1" i="1" lang="ru-RU" sz="2400" strike="noStrike">
                <a:solidFill>
                  <a:srgbClr val="000000"/>
                </a:solidFill>
                <a:latin typeface="Tahoma"/>
                <a:ea typeface="Tahoma"/>
              </a:rPr>
              <a:t>Software. </a:t>
            </a:r>
            <a:endParaRPr/>
          </a:p>
          <a:p>
            <a:pPr algn="ctr">
              <a:lnSpc>
                <a:spcPct val="100000"/>
              </a:lnSpc>
            </a:pPr>
            <a:r>
              <a:rPr b="1" lang="ru-RU" sz="2400" strike="noStrike" u="sng">
                <a:solidFill>
                  <a:srgbClr val="c00000"/>
                </a:solidFill>
                <a:latin typeface="Tahoma"/>
                <a:ea typeface="Tahoma"/>
              </a:rPr>
              <a:t>При этом возникает понятие «жизненного цикла», а также понятия производительности, качества, надежности, живучести и т.д.</a:t>
            </a:r>
            <a:endParaRPr/>
          </a:p>
          <a:p>
            <a:pPr>
              <a:lnSpc>
                <a:spcPct val="100000"/>
              </a:lnSpc>
            </a:pPr>
            <a:r>
              <a:rPr b="1" lang="ru-RU" sz="2400" strike="noStrike">
                <a:solidFill>
                  <a:srgbClr val="000000"/>
                </a:solidFill>
                <a:latin typeface="Tahoma"/>
                <a:ea typeface="Tahoma"/>
              </a:rPr>
              <a:t>Однако в результате этой борьбы как бы по инерции существенно возросла роль специалистов соответствующего профиля. </a:t>
            </a:r>
            <a:endParaRPr/>
          </a:p>
        </p:txBody>
      </p:sp>
      <p:pic>
        <p:nvPicPr>
          <p:cNvPr id="257" name="Picture 2" descr=""/>
          <p:cNvPicPr/>
          <p:nvPr/>
        </p:nvPicPr>
        <p:blipFill>
          <a:blip r:embed="rId1"/>
          <a:stretch/>
        </p:blipFill>
        <p:spPr>
          <a:xfrm>
            <a:off x="6732360" y="4197960"/>
            <a:ext cx="2145240" cy="2534040"/>
          </a:xfrm>
          <a:prstGeom prst="rect">
            <a:avLst/>
          </a:prstGeom>
          <a:ln>
            <a:noFill/>
          </a:ln>
        </p:spPr>
      </p:pic>
      <p:pic>
        <p:nvPicPr>
          <p:cNvPr id="258" name="Picture 4" descr=""/>
          <p:cNvPicPr/>
          <p:nvPr/>
        </p:nvPicPr>
        <p:blipFill>
          <a:blip r:embed="rId2"/>
          <a:stretch/>
        </p:blipFill>
        <p:spPr>
          <a:xfrm>
            <a:off x="467640" y="4317480"/>
            <a:ext cx="1355760" cy="1800000"/>
          </a:xfrm>
          <a:prstGeom prst="rect">
            <a:avLst/>
          </a:prstGeom>
          <a:ln>
            <a:noFill/>
          </a:ln>
        </p:spPr>
      </p:pic>
      <p:pic>
        <p:nvPicPr>
          <p:cNvPr id="259" name="Picture 6" descr=""/>
          <p:cNvPicPr/>
          <p:nvPr/>
        </p:nvPicPr>
        <p:blipFill>
          <a:blip r:embed="rId3"/>
          <a:stretch/>
        </p:blipFill>
        <p:spPr>
          <a:xfrm>
            <a:off x="2494440" y="4325040"/>
            <a:ext cx="3085200" cy="2279880"/>
          </a:xfrm>
          <a:prstGeom prst="rect">
            <a:avLst/>
          </a:prstGeom>
          <a:ln>
            <a:noFill/>
          </a:ln>
        </p:spPr>
      </p:pic>
    </p:spTree>
  </p:cSld>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60"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23</a:t>
            </a:r>
            <a:endParaRPr/>
          </a:p>
        </p:txBody>
      </p:sp>
      <p:sp>
        <p:nvSpPr>
          <p:cNvPr id="261" name="CustomShape 2"/>
          <p:cNvSpPr/>
          <p:nvPr/>
        </p:nvSpPr>
        <p:spPr>
          <a:xfrm>
            <a:off x="107640" y="216360"/>
            <a:ext cx="5384160" cy="52110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Они принимают все решения </a:t>
            </a:r>
            <a:r>
              <a:rPr b="1" lang="ru-RU" sz="2400" strike="noStrike">
                <a:solidFill>
                  <a:srgbClr val="000000"/>
                </a:solidFill>
                <a:latin typeface="Tahoma"/>
                <a:ea typeface="Tahoma"/>
              </a:rPr>
              <a:t>по архитектуре и конфигурации системы, выполняют рабочее проектирование, создают документацию, определяют требования к персоналу, обучают всех работников поведению и работе в среде информационной системы и принимают решения по всем другим вопросам. </a:t>
            </a:r>
            <a:endParaRPr/>
          </a:p>
          <a:p>
            <a:pPr>
              <a:lnSpc>
                <a:spcPct val="100000"/>
              </a:lnSpc>
            </a:pPr>
            <a:r>
              <a:rPr b="1" lang="ru-RU" sz="2400" strike="noStrike">
                <a:solidFill>
                  <a:srgbClr val="000000"/>
                </a:solidFill>
                <a:latin typeface="Tahoma"/>
                <a:ea typeface="Tahoma"/>
              </a:rPr>
              <a:t>При создании ИС основное внимание уделяется  созданию программной среды.</a:t>
            </a:r>
            <a:endParaRPr/>
          </a:p>
        </p:txBody>
      </p:sp>
      <p:pic>
        <p:nvPicPr>
          <p:cNvPr id="262" name="Picture 2" descr=""/>
          <p:cNvPicPr/>
          <p:nvPr/>
        </p:nvPicPr>
        <p:blipFill>
          <a:blip r:embed="rId1"/>
          <a:stretch/>
        </p:blipFill>
        <p:spPr>
          <a:xfrm>
            <a:off x="5796000" y="203760"/>
            <a:ext cx="3250080" cy="2288520"/>
          </a:xfrm>
          <a:prstGeom prst="rect">
            <a:avLst/>
          </a:prstGeom>
          <a:ln>
            <a:noFill/>
          </a:ln>
        </p:spPr>
      </p:pic>
      <p:pic>
        <p:nvPicPr>
          <p:cNvPr id="263" name="Picture 4" descr=""/>
          <p:cNvPicPr/>
          <p:nvPr/>
        </p:nvPicPr>
        <p:blipFill>
          <a:blip r:embed="rId2"/>
          <a:stretch/>
        </p:blipFill>
        <p:spPr>
          <a:xfrm>
            <a:off x="5940000" y="2571480"/>
            <a:ext cx="2952000" cy="4138560"/>
          </a:xfrm>
          <a:prstGeom prst="rect">
            <a:avLst/>
          </a:prstGeom>
          <a:ln>
            <a:noFill/>
          </a:ln>
        </p:spPr>
      </p:pic>
      <p:pic>
        <p:nvPicPr>
          <p:cNvPr id="264" name="Picture 6" descr=""/>
          <p:cNvPicPr/>
          <p:nvPr/>
        </p:nvPicPr>
        <p:blipFill>
          <a:blip r:embed="rId3"/>
          <a:stretch/>
        </p:blipFill>
        <p:spPr>
          <a:xfrm>
            <a:off x="3793680" y="4992480"/>
            <a:ext cx="2002320" cy="1913040"/>
          </a:xfrm>
          <a:prstGeom prst="rect">
            <a:avLst/>
          </a:prstGeom>
          <a:ln>
            <a:noFill/>
          </a:ln>
        </p:spPr>
      </p:pic>
    </p:spTree>
  </p:cSld>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65" name="CustomShape 1"/>
          <p:cNvSpPr/>
          <p:nvPr/>
        </p:nvSpPr>
        <p:spPr>
          <a:xfrm>
            <a:off x="226440" y="3429000"/>
            <a:ext cx="8676360" cy="364680"/>
          </a:xfrm>
          <a:prstGeom prst="rect">
            <a:avLst/>
          </a:prstGeom>
          <a:noFill/>
          <a:ln>
            <a:noFill/>
          </a:ln>
        </p:spPr>
        <p:style>
          <a:lnRef idx="0"/>
          <a:fillRef idx="0"/>
          <a:effectRef idx="0"/>
          <a:fontRef idx="minor"/>
        </p:style>
        <p:txBody>
          <a:bodyPr lIns="90000" rIns="90000" tIns="45000" bIns="45000"/>
          <a:p>
            <a:pPr>
              <a:lnSpc>
                <a:spcPct val="100000"/>
              </a:lnSpc>
            </a:pPr>
            <a:r>
              <a:rPr b="1" lang="ru-RU" strike="noStrike">
                <a:solidFill>
                  <a:srgbClr val="000000"/>
                </a:solidFill>
                <a:latin typeface="Tahoma"/>
                <a:ea typeface="Tahoma"/>
              </a:rPr>
              <a:t>.</a:t>
            </a:r>
            <a:endParaRPr/>
          </a:p>
        </p:txBody>
      </p:sp>
      <p:sp>
        <p:nvSpPr>
          <p:cNvPr id="266" name="CustomShape 2"/>
          <p:cNvSpPr/>
          <p:nvPr/>
        </p:nvSpPr>
        <p:spPr>
          <a:xfrm>
            <a:off x="4140000" y="260640"/>
            <a:ext cx="4906800" cy="63082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При создании «</a:t>
            </a:r>
            <a:r>
              <a:rPr b="1" lang="ru-RU" sz="2400" strike="noStrike" u="sng">
                <a:solidFill>
                  <a:srgbClr val="c00000"/>
                </a:solidFill>
                <a:latin typeface="Tahoma"/>
                <a:ea typeface="Tahoma"/>
              </a:rPr>
              <a:t>крупных</a:t>
            </a:r>
            <a:r>
              <a:rPr b="1" lang="ru-RU" sz="2400" strike="noStrike">
                <a:solidFill>
                  <a:srgbClr val="000000"/>
                </a:solidFill>
                <a:latin typeface="Tahoma"/>
                <a:ea typeface="Tahoma"/>
              </a:rPr>
              <a:t>» систем на больших предприятиях это отчетливо осознается, при создании ИС малых предприятий все эти опасности и заблуждения могут сыграть свою коварную роль. Это в значительной мере будет определяться уровнем квалификации руководителей предприятия в стандартных методах менеджмента, а также подбором кадров специалистов по информатике.</a:t>
            </a:r>
            <a:endParaRPr/>
          </a:p>
        </p:txBody>
      </p:sp>
      <p:pic>
        <p:nvPicPr>
          <p:cNvPr id="267" name="Picture 2" descr=""/>
          <p:cNvPicPr/>
          <p:nvPr/>
        </p:nvPicPr>
        <p:blipFill>
          <a:blip r:embed="rId1"/>
          <a:stretch/>
        </p:blipFill>
        <p:spPr>
          <a:xfrm>
            <a:off x="20880" y="156240"/>
            <a:ext cx="3974040" cy="2048040"/>
          </a:xfrm>
          <a:prstGeom prst="rect">
            <a:avLst/>
          </a:prstGeom>
          <a:ln>
            <a:noFill/>
          </a:ln>
        </p:spPr>
      </p:pic>
      <p:pic>
        <p:nvPicPr>
          <p:cNvPr id="268" name="Picture 4" descr=""/>
          <p:cNvPicPr/>
          <p:nvPr/>
        </p:nvPicPr>
        <p:blipFill>
          <a:blip r:embed="rId2"/>
          <a:stretch/>
        </p:blipFill>
        <p:spPr>
          <a:xfrm>
            <a:off x="20880" y="2306880"/>
            <a:ext cx="3984480" cy="2490120"/>
          </a:xfrm>
          <a:prstGeom prst="rect">
            <a:avLst/>
          </a:prstGeom>
          <a:ln>
            <a:noFill/>
          </a:ln>
        </p:spPr>
      </p:pic>
      <p:pic>
        <p:nvPicPr>
          <p:cNvPr id="269" name="Picture 6" descr=""/>
          <p:cNvPicPr/>
          <p:nvPr/>
        </p:nvPicPr>
        <p:blipFill>
          <a:blip r:embed="rId3"/>
          <a:stretch/>
        </p:blipFill>
        <p:spPr>
          <a:xfrm>
            <a:off x="7113600" y="5450400"/>
            <a:ext cx="1810440" cy="1299240"/>
          </a:xfrm>
          <a:prstGeom prst="rect">
            <a:avLst/>
          </a:prstGeom>
          <a:ln>
            <a:noFill/>
          </a:ln>
        </p:spPr>
      </p:pic>
      <p:sp>
        <p:nvSpPr>
          <p:cNvPr id="270"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24</a:t>
            </a:r>
            <a:endParaRPr/>
          </a:p>
        </p:txBody>
      </p:sp>
      <p:pic>
        <p:nvPicPr>
          <p:cNvPr id="271" name="Picture 8" descr=""/>
          <p:cNvPicPr/>
          <p:nvPr/>
        </p:nvPicPr>
        <p:blipFill>
          <a:blip r:embed="rId4"/>
          <a:stretch/>
        </p:blipFill>
        <p:spPr>
          <a:xfrm>
            <a:off x="1528920" y="4915440"/>
            <a:ext cx="2610360" cy="1428480"/>
          </a:xfrm>
          <a:prstGeom prst="rect">
            <a:avLst/>
          </a:prstGeom>
          <a:ln>
            <a:noFill/>
          </a:ln>
        </p:spPr>
      </p:pic>
    </p:spTree>
  </p:cSld>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72" name="CustomShape 1"/>
          <p:cNvSpPr/>
          <p:nvPr/>
        </p:nvSpPr>
        <p:spPr>
          <a:xfrm>
            <a:off x="323640" y="332640"/>
            <a:ext cx="8568720" cy="22849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Здесь можно также подчеркнуть, что </a:t>
            </a:r>
            <a:r>
              <a:rPr b="1" lang="ru-RU" sz="2400" strike="noStrike" u="sng">
                <a:solidFill>
                  <a:srgbClr val="c00000"/>
                </a:solidFill>
                <a:latin typeface="Tahoma"/>
                <a:ea typeface="Tahoma"/>
              </a:rPr>
              <a:t>программист может создавать систему «под себя»</a:t>
            </a:r>
            <a:r>
              <a:rPr b="1" lang="ru-RU" sz="2400" strike="noStrike">
                <a:solidFill>
                  <a:srgbClr val="000000"/>
                </a:solidFill>
                <a:latin typeface="Tahoma"/>
                <a:ea typeface="Tahoma"/>
              </a:rPr>
              <a:t>, т.е. в той или иной степени его решения по системе основываются на личных пристрастиях, которые часто вообще ни с кем не согласуются в деталях и концепции ИС в целом могут не следовать. </a:t>
            </a:r>
            <a:endParaRPr/>
          </a:p>
        </p:txBody>
      </p:sp>
      <p:sp>
        <p:nvSpPr>
          <p:cNvPr id="273"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25</a:t>
            </a:r>
            <a:endParaRPr/>
          </a:p>
        </p:txBody>
      </p:sp>
      <p:pic>
        <p:nvPicPr>
          <p:cNvPr id="274" name="Picture 2" descr=""/>
          <p:cNvPicPr/>
          <p:nvPr/>
        </p:nvPicPr>
        <p:blipFill>
          <a:blip r:embed="rId1"/>
          <a:stretch/>
        </p:blipFill>
        <p:spPr>
          <a:xfrm>
            <a:off x="6516360" y="2966400"/>
            <a:ext cx="2376000" cy="3528720"/>
          </a:xfrm>
          <a:prstGeom prst="rect">
            <a:avLst/>
          </a:prstGeom>
          <a:ln>
            <a:noFill/>
          </a:ln>
        </p:spPr>
      </p:pic>
      <p:sp>
        <p:nvSpPr>
          <p:cNvPr id="275" name="CustomShape 3"/>
          <p:cNvSpPr/>
          <p:nvPr/>
        </p:nvSpPr>
        <p:spPr>
          <a:xfrm>
            <a:off x="323640" y="2796480"/>
            <a:ext cx="5832360" cy="2529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000" strike="noStrike">
                <a:solidFill>
                  <a:srgbClr val="000000"/>
                </a:solidFill>
                <a:latin typeface="Tahoma"/>
                <a:ea typeface="Tahoma"/>
              </a:rPr>
              <a:t>Выявленные в процессе отладки дефекты и неучтенные ранее требования ликвидируются и разрешаются «по ходу дела», т.е. имеют вид «</a:t>
            </a:r>
            <a:r>
              <a:rPr b="1" lang="ru-RU" sz="2000" strike="noStrike" u="sng">
                <a:solidFill>
                  <a:srgbClr val="c00000"/>
                </a:solidFill>
                <a:latin typeface="Tahoma"/>
                <a:ea typeface="Tahoma"/>
              </a:rPr>
              <a:t>заплат</a:t>
            </a:r>
            <a:r>
              <a:rPr b="1" lang="ru-RU" sz="2000" strike="noStrike">
                <a:solidFill>
                  <a:srgbClr val="000000"/>
                </a:solidFill>
                <a:latin typeface="Tahoma"/>
                <a:ea typeface="Tahoma"/>
              </a:rPr>
              <a:t>» – сиюминутных решений, не всегда согласуемых с общей структурой изделия и не документируемых надлежащим образом. </a:t>
            </a:r>
            <a:endParaRPr/>
          </a:p>
        </p:txBody>
      </p:sp>
      <p:pic>
        <p:nvPicPr>
          <p:cNvPr id="276" name="Picture 4" descr=""/>
          <p:cNvPicPr/>
          <p:nvPr/>
        </p:nvPicPr>
        <p:blipFill>
          <a:blip r:embed="rId2"/>
          <a:stretch/>
        </p:blipFill>
        <p:spPr>
          <a:xfrm>
            <a:off x="3989520" y="5351040"/>
            <a:ext cx="2142720" cy="1428480"/>
          </a:xfrm>
          <a:prstGeom prst="rect">
            <a:avLst/>
          </a:prstGeom>
          <a:ln>
            <a:noFill/>
          </a:ln>
        </p:spPr>
      </p:pic>
    </p:spTree>
  </p:cSld>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77" name="CustomShape 1"/>
          <p:cNvSpPr/>
          <p:nvPr/>
        </p:nvSpPr>
        <p:spPr>
          <a:xfrm>
            <a:off x="0" y="457200"/>
            <a:ext cx="9143640" cy="360"/>
          </a:xfrm>
          <a:prstGeom prst="rect">
            <a:avLst/>
          </a:prstGeom>
          <a:solidFill>
            <a:srgbClr val="ffffff"/>
          </a:solidFill>
          <a:ln>
            <a:noFill/>
          </a:ln>
        </p:spPr>
        <p:style>
          <a:lnRef idx="0"/>
          <a:fillRef idx="0"/>
          <a:effectRef idx="0"/>
          <a:fontRef idx="minor"/>
        </p:style>
      </p:sp>
      <p:sp>
        <p:nvSpPr>
          <p:cNvPr id="278" name="CustomShape 2"/>
          <p:cNvSpPr/>
          <p:nvPr/>
        </p:nvSpPr>
        <p:spPr>
          <a:xfrm>
            <a:off x="267480" y="332640"/>
            <a:ext cx="855288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Аналогично могут проводиться модификации отдельных программ, комплексов программ или системы в целом и не документироваться надлежащим образом. </a:t>
            </a:r>
            <a:endParaRPr/>
          </a:p>
          <a:p>
            <a:pPr>
              <a:lnSpc>
                <a:spcPct val="100000"/>
              </a:lnSpc>
            </a:pPr>
            <a:r>
              <a:rPr b="1" lang="ru-RU" sz="2400" strike="noStrike">
                <a:solidFill>
                  <a:srgbClr val="000000"/>
                </a:solidFill>
                <a:latin typeface="Tahoma"/>
                <a:ea typeface="Tahoma"/>
              </a:rPr>
              <a:t>В связи с этим можно с полным основанием утверждать, что такие программы и системы всецело привязаны к их авторам. </a:t>
            </a:r>
            <a:endParaRPr/>
          </a:p>
          <a:p>
            <a:pPr>
              <a:lnSpc>
                <a:spcPct val="100000"/>
              </a:lnSpc>
            </a:pPr>
            <a:r>
              <a:rPr b="1" lang="ru-RU" sz="2400" strike="noStrike">
                <a:solidFill>
                  <a:srgbClr val="000000"/>
                </a:solidFill>
                <a:latin typeface="Tahoma"/>
                <a:ea typeface="Tahoma"/>
              </a:rPr>
              <a:t>Это означает, что уход из организации их создателя будет </a:t>
            </a:r>
            <a:r>
              <a:rPr b="1" lang="ru-RU" sz="2400" strike="noStrike" u="sng">
                <a:solidFill>
                  <a:srgbClr val="c00000"/>
                </a:solidFill>
                <a:latin typeface="Tahoma"/>
                <a:ea typeface="Tahoma"/>
              </a:rPr>
              <a:t>аналогичен катастрофе</a:t>
            </a:r>
            <a:r>
              <a:rPr b="1" lang="ru-RU" sz="2400" strike="noStrike">
                <a:solidFill>
                  <a:srgbClr val="000000"/>
                </a:solidFill>
                <a:latin typeface="Tahoma"/>
                <a:ea typeface="Tahoma"/>
              </a:rPr>
              <a:t>, поскольку станут непонятными не только программы, но и модули системы и система в целом.</a:t>
            </a:r>
            <a:endParaRPr/>
          </a:p>
          <a:p>
            <a:pPr>
              <a:lnSpc>
                <a:spcPct val="100000"/>
              </a:lnSpc>
            </a:pPr>
            <a:endParaRPr/>
          </a:p>
        </p:txBody>
      </p:sp>
      <p:pic>
        <p:nvPicPr>
          <p:cNvPr id="279" name="Picture 2" descr=""/>
          <p:cNvPicPr/>
          <p:nvPr/>
        </p:nvPicPr>
        <p:blipFill>
          <a:blip r:embed="rId1"/>
          <a:stretch/>
        </p:blipFill>
        <p:spPr>
          <a:xfrm>
            <a:off x="4860000" y="4691160"/>
            <a:ext cx="4145400" cy="2166480"/>
          </a:xfrm>
          <a:prstGeom prst="rect">
            <a:avLst/>
          </a:prstGeom>
          <a:ln>
            <a:noFill/>
          </a:ln>
        </p:spPr>
      </p:pic>
      <p:sp>
        <p:nvSpPr>
          <p:cNvPr id="280"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26</a:t>
            </a:r>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1" name="CustomShape 1"/>
          <p:cNvSpPr/>
          <p:nvPr/>
        </p:nvSpPr>
        <p:spPr>
          <a:xfrm>
            <a:off x="251640" y="404640"/>
            <a:ext cx="8784720" cy="4479480"/>
          </a:xfrm>
          <a:prstGeom prst="rect">
            <a:avLst/>
          </a:prstGeom>
          <a:noFill/>
          <a:ln w="38160">
            <a:solidFill>
              <a:schemeClr val="accent1"/>
            </a:solidFill>
            <a:round/>
          </a:ln>
        </p:spPr>
        <p:style>
          <a:lnRef idx="0"/>
          <a:fillRef idx="0"/>
          <a:effectRef idx="0"/>
          <a:fontRef idx="minor"/>
        </p:style>
        <p:txBody>
          <a:bodyPr lIns="90000" rIns="90000" tIns="45000" bIns="45000"/>
          <a:p>
            <a:pPr algn="just">
              <a:lnSpc>
                <a:spcPct val="100000"/>
              </a:lnSpc>
            </a:pPr>
            <a:r>
              <a:rPr b="1" lang="ru-RU" sz="2400" strike="noStrike">
                <a:solidFill>
                  <a:srgbClr val="000000"/>
                </a:solidFill>
                <a:latin typeface="Tahoma"/>
                <a:ea typeface="Tahoma"/>
              </a:rPr>
              <a:t>Процесс и достигнутый </a:t>
            </a:r>
            <a:r>
              <a:rPr b="1" i="1" lang="ru-RU" sz="2400" strike="noStrike" u="sng">
                <a:solidFill>
                  <a:srgbClr val="c00000"/>
                </a:solidFill>
                <a:latin typeface="Tahoma"/>
                <a:ea typeface="Tahoma"/>
              </a:rPr>
              <a:t>уровень разделения труда </a:t>
            </a:r>
            <a:r>
              <a:rPr b="1" lang="ru-RU" sz="2400" strike="noStrike">
                <a:solidFill>
                  <a:srgbClr val="000000"/>
                </a:solidFill>
                <a:latin typeface="Tahoma"/>
                <a:ea typeface="Tahoma"/>
              </a:rPr>
              <a:t>в любой технологии и в любом бизнесе определяют особенности деятельности организации. В сфере ОИ важны исходная квалификация и способность к развитию или совершенствованию всех работников предприятия, состояние рынка рабочей силы (рынка труда), т.е. возможные предложения извне, а также используемые на предприятии в сфере формирования разделения труда подходы и методы, т.е. квалификация менеджеров сферы обработки информации.</a:t>
            </a:r>
            <a:endParaRPr/>
          </a:p>
          <a:p>
            <a:pPr algn="just">
              <a:lnSpc>
                <a:spcPct val="100000"/>
              </a:lnSpc>
            </a:pPr>
            <a:endParaRPr/>
          </a:p>
        </p:txBody>
      </p:sp>
      <p:pic>
        <p:nvPicPr>
          <p:cNvPr id="282" name="Picture 2" descr=""/>
          <p:cNvPicPr/>
          <p:nvPr/>
        </p:nvPicPr>
        <p:blipFill>
          <a:blip r:embed="rId1"/>
          <a:stretch/>
        </p:blipFill>
        <p:spPr>
          <a:xfrm>
            <a:off x="2595600" y="4182480"/>
            <a:ext cx="4026240" cy="2592000"/>
          </a:xfrm>
          <a:prstGeom prst="rect">
            <a:avLst/>
          </a:prstGeom>
          <a:ln>
            <a:noFill/>
          </a:ln>
        </p:spPr>
      </p:pic>
      <p:sp>
        <p:nvSpPr>
          <p:cNvPr id="283"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27</a:t>
            </a:r>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4" name="CustomShape 1"/>
          <p:cNvSpPr/>
          <p:nvPr/>
        </p:nvSpPr>
        <p:spPr>
          <a:xfrm>
            <a:off x="251640" y="188640"/>
            <a:ext cx="8424720" cy="612324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z="2200" strike="noStrike">
                <a:solidFill>
                  <a:srgbClr val="000000"/>
                </a:solidFill>
                <a:latin typeface="Tahoma"/>
                <a:ea typeface="Tahoma"/>
              </a:rPr>
              <a:t>В такой постановке можно рассмотреть специализацию работников по характеру их функций: управленческие, организационные, технологические и технические. По существу управленческие функции – работа менеджеров, технологические – выполняются специалистами, технические – работниками низшей квалификации. </a:t>
            </a:r>
            <a:endParaRPr/>
          </a:p>
          <a:p>
            <a:pPr>
              <a:lnSpc>
                <a:spcPct val="100000"/>
              </a:lnSpc>
            </a:pPr>
            <a:r>
              <a:rPr b="1" lang="ru-RU" sz="2200" strike="noStrike">
                <a:solidFill>
                  <a:srgbClr val="000000"/>
                </a:solidFill>
                <a:latin typeface="Tahoma"/>
                <a:ea typeface="Tahoma"/>
              </a:rPr>
              <a:t>Часто бывает необходимо выбрать между </a:t>
            </a:r>
            <a:r>
              <a:rPr b="1" i="1" lang="ru-RU" sz="2200" strike="noStrike" u="sng">
                <a:solidFill>
                  <a:srgbClr val="c00000"/>
                </a:solidFill>
                <a:latin typeface="Tahoma"/>
                <a:ea typeface="Tahoma"/>
              </a:rPr>
              <a:t>специалистами широкого профиля</a:t>
            </a:r>
            <a:r>
              <a:rPr b="1" lang="ru-RU" sz="2200" strike="noStrike" u="sng">
                <a:solidFill>
                  <a:srgbClr val="c00000"/>
                </a:solidFill>
                <a:latin typeface="Tahoma"/>
                <a:ea typeface="Tahoma"/>
              </a:rPr>
              <a:t> и </a:t>
            </a:r>
            <a:r>
              <a:rPr b="1" i="1" lang="ru-RU" sz="2200" strike="noStrike" u="sng">
                <a:solidFill>
                  <a:srgbClr val="c00000"/>
                </a:solidFill>
                <a:latin typeface="Tahoma"/>
                <a:ea typeface="Tahoma"/>
              </a:rPr>
              <a:t>узкоспециализированными</a:t>
            </a:r>
            <a:r>
              <a:rPr b="1" lang="ru-RU" sz="2200" strike="noStrike" u="sng">
                <a:solidFill>
                  <a:srgbClr val="c00000"/>
                </a:solidFill>
                <a:latin typeface="Tahoma"/>
                <a:ea typeface="Tahoma"/>
              </a:rPr>
              <a:t> работниками</a:t>
            </a:r>
            <a:r>
              <a:rPr b="1" lang="ru-RU" sz="2200" strike="noStrike">
                <a:solidFill>
                  <a:srgbClr val="000000"/>
                </a:solidFill>
                <a:latin typeface="Tahoma"/>
                <a:ea typeface="Tahoma"/>
              </a:rPr>
              <a:t>. </a:t>
            </a:r>
            <a:endParaRPr/>
          </a:p>
          <a:p>
            <a:pPr>
              <a:lnSpc>
                <a:spcPct val="100000"/>
              </a:lnSpc>
            </a:pPr>
            <a:r>
              <a:rPr b="1" lang="ru-RU" sz="2200" strike="noStrike">
                <a:solidFill>
                  <a:srgbClr val="000000"/>
                </a:solidFill>
                <a:latin typeface="Tahoma"/>
                <a:ea typeface="Tahoma"/>
              </a:rPr>
              <a:t>В </a:t>
            </a:r>
            <a:r>
              <a:rPr b="1" lang="ru-RU" sz="2200" strike="noStrike" u="sng">
                <a:solidFill>
                  <a:srgbClr val="000000"/>
                </a:solidFill>
                <a:latin typeface="Tahoma"/>
                <a:ea typeface="Tahoma"/>
              </a:rPr>
              <a:t>первом случае – это идеальный работник </a:t>
            </a:r>
            <a:r>
              <a:rPr b="1" lang="ru-RU" sz="2200" strike="noStrike">
                <a:solidFill>
                  <a:srgbClr val="000000"/>
                </a:solidFill>
                <a:latin typeface="Tahoma"/>
                <a:ea typeface="Tahoma"/>
              </a:rPr>
              <a:t>– «универсал», который может исполнять все имеющиеся и предполагаемые в будущем задачи ОИ. Во </a:t>
            </a:r>
            <a:r>
              <a:rPr b="1" lang="ru-RU" sz="2200" strike="noStrike" u="sng">
                <a:solidFill>
                  <a:srgbClr val="c00000"/>
                </a:solidFill>
                <a:latin typeface="Tahoma"/>
                <a:ea typeface="Tahoma"/>
              </a:rPr>
              <a:t>втором – «узкие специалисты</a:t>
            </a:r>
            <a:r>
              <a:rPr b="1" lang="ru-RU" sz="2200" strike="noStrike">
                <a:solidFill>
                  <a:srgbClr val="000000"/>
                </a:solidFill>
                <a:latin typeface="Tahoma"/>
                <a:ea typeface="Tahoma"/>
              </a:rPr>
              <a:t>», каждый из которых с высоким качеством делает работу определенного профиля, но не может столь же эффективно использоваться при выполнении </a:t>
            </a:r>
            <a:endParaRPr/>
          </a:p>
          <a:p>
            <a:pPr>
              <a:lnSpc>
                <a:spcPct val="100000"/>
              </a:lnSpc>
            </a:pPr>
            <a:r>
              <a:rPr b="1" lang="ru-RU" sz="2200" strike="noStrike">
                <a:solidFill>
                  <a:srgbClr val="000000"/>
                </a:solidFill>
                <a:latin typeface="Tahoma"/>
                <a:ea typeface="Tahoma"/>
              </a:rPr>
              <a:t>других работ.</a:t>
            </a:r>
            <a:endParaRPr/>
          </a:p>
        </p:txBody>
      </p:sp>
      <p:pic>
        <p:nvPicPr>
          <p:cNvPr id="285" name="Picture 2" descr=""/>
          <p:cNvPicPr/>
          <p:nvPr/>
        </p:nvPicPr>
        <p:blipFill>
          <a:blip r:embed="rId1"/>
          <a:stretch/>
        </p:blipFill>
        <p:spPr>
          <a:xfrm>
            <a:off x="7077240" y="2363760"/>
            <a:ext cx="1828440" cy="1428480"/>
          </a:xfrm>
          <a:prstGeom prst="rect">
            <a:avLst/>
          </a:prstGeom>
          <a:ln>
            <a:noFill/>
          </a:ln>
        </p:spPr>
      </p:pic>
      <p:sp>
        <p:nvSpPr>
          <p:cNvPr id="286" name="CustomShape 2"/>
          <p:cNvSpPr/>
          <p:nvPr/>
        </p:nvSpPr>
        <p:spPr>
          <a:xfrm>
            <a:off x="759636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28</a:t>
            </a:r>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7" name="CustomShape 1"/>
          <p:cNvSpPr/>
          <p:nvPr/>
        </p:nvSpPr>
        <p:spPr>
          <a:xfrm>
            <a:off x="323640" y="260640"/>
            <a:ext cx="8712720" cy="22849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больших подразделениях ОИ практикуется разделение труда, или специализация работников по классам задач: это могут быть, например, задачи проектирования или планирования, а также задачи исполнения заданий или выполнения вычислительных работ. </a:t>
            </a:r>
            <a:endParaRPr/>
          </a:p>
        </p:txBody>
      </p:sp>
      <p:pic>
        <p:nvPicPr>
          <p:cNvPr id="288" name="Picture 2" descr=""/>
          <p:cNvPicPr/>
          <p:nvPr/>
        </p:nvPicPr>
        <p:blipFill>
          <a:blip r:embed="rId1"/>
          <a:stretch/>
        </p:blipFill>
        <p:spPr>
          <a:xfrm>
            <a:off x="6870240" y="1926720"/>
            <a:ext cx="1712520" cy="1284480"/>
          </a:xfrm>
          <a:prstGeom prst="rect">
            <a:avLst/>
          </a:prstGeom>
          <a:ln>
            <a:noFill/>
          </a:ln>
        </p:spPr>
      </p:pic>
      <p:pic>
        <p:nvPicPr>
          <p:cNvPr id="289" name="Picture 4" descr=""/>
          <p:cNvPicPr/>
          <p:nvPr/>
        </p:nvPicPr>
        <p:blipFill>
          <a:blip r:embed="rId2"/>
          <a:stretch/>
        </p:blipFill>
        <p:spPr>
          <a:xfrm>
            <a:off x="4434840" y="2162880"/>
            <a:ext cx="1542600" cy="1428480"/>
          </a:xfrm>
          <a:prstGeom prst="rect">
            <a:avLst/>
          </a:prstGeom>
          <a:ln>
            <a:noFill/>
          </a:ln>
        </p:spPr>
      </p:pic>
      <p:sp>
        <p:nvSpPr>
          <p:cNvPr id="290" name="CustomShape 2"/>
          <p:cNvSpPr/>
          <p:nvPr/>
        </p:nvSpPr>
        <p:spPr>
          <a:xfrm>
            <a:off x="159120" y="3357000"/>
            <a:ext cx="8496720" cy="338220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trike="noStrike">
                <a:solidFill>
                  <a:srgbClr val="000000"/>
                </a:solidFill>
                <a:latin typeface="Tahoma"/>
                <a:ea typeface="Tahoma"/>
              </a:rPr>
              <a:t>При разработке прикладных систем типичная специализация осуществляется по предметному или техническому признаку, когда работник специализируется, скажем, на офисных или бухгалтерских задачах (предметная специализация) или же на сетевых и подобных локализуемых технологиях (техническая, или технологическая, специализация). Вторая вышеупомянутая специализация предполагает ориентацию работников на типовые комплексные производственные функции (разработки в области персонала, управления производством, сбыта и т.д.). Планирование в задачах, охватывающих несколько прикладных систем, и разработку приложений естественно поручать сотрудникам, получившим соответствующую специализацию.</a:t>
            </a:r>
            <a:endParaRPr/>
          </a:p>
        </p:txBody>
      </p:sp>
      <p:sp>
        <p:nvSpPr>
          <p:cNvPr id="291" name="CustomShape 3"/>
          <p:cNvSpPr/>
          <p:nvPr/>
        </p:nvSpPr>
        <p:spPr>
          <a:xfrm>
            <a:off x="7848000" y="6066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29</a:t>
            </a:r>
            <a:endParaRPr/>
          </a:p>
        </p:txBody>
      </p:sp>
    </p:spTree>
  </p:cSld>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2" name="CustomShape 1"/>
          <p:cNvSpPr/>
          <p:nvPr/>
        </p:nvSpPr>
        <p:spPr>
          <a:xfrm>
            <a:off x="251640" y="260640"/>
            <a:ext cx="8568720" cy="630828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a:t>
            </a:r>
            <a:r>
              <a:rPr b="1" lang="ru-RU" sz="2400" strike="noStrike" u="sng">
                <a:solidFill>
                  <a:srgbClr val="c00000"/>
                </a:solidFill>
                <a:latin typeface="Tahoma"/>
                <a:ea typeface="Tahoma"/>
              </a:rPr>
              <a:t>вычислительных центрах </a:t>
            </a:r>
            <a:r>
              <a:rPr b="1" lang="ru-RU" sz="2400" strike="noStrike">
                <a:solidFill>
                  <a:srgbClr val="000000"/>
                </a:solidFill>
                <a:latin typeface="Tahoma"/>
                <a:ea typeface="Tahoma"/>
              </a:rPr>
              <a:t>тоже приняты специализации работников: менеджмент, или управление данными (администратор данных), управление в информационных и вычислительных сетях (сетевой администратор) и т.д.</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r>
              <a:rPr b="1" lang="ru-RU" sz="2400" strike="noStrike">
                <a:solidFill>
                  <a:srgbClr val="000000"/>
                </a:solidFill>
                <a:latin typeface="Tahoma"/>
                <a:ea typeface="Tahoma"/>
              </a:rPr>
              <a:t>В зависимости от величины подразделения ОИ возможна также еще более узкая специализация работников даже по отдельным организационным фазам выполнения работ, например, специализация по планированию, исполнению, управлению и контролю в отдельных сферах основной деятельности (сбыт, управление персоналом, учет и т.д.).</a:t>
            </a:r>
            <a:endParaRPr/>
          </a:p>
        </p:txBody>
      </p:sp>
      <p:pic>
        <p:nvPicPr>
          <p:cNvPr id="293" name="Picture 2" descr=""/>
          <p:cNvPicPr/>
          <p:nvPr/>
        </p:nvPicPr>
        <p:blipFill>
          <a:blip r:embed="rId1"/>
          <a:stretch/>
        </p:blipFill>
        <p:spPr>
          <a:xfrm>
            <a:off x="611640" y="2133000"/>
            <a:ext cx="2047680" cy="1428480"/>
          </a:xfrm>
          <a:prstGeom prst="rect">
            <a:avLst/>
          </a:prstGeom>
          <a:ln>
            <a:noFill/>
          </a:ln>
        </p:spPr>
      </p:pic>
      <p:pic>
        <p:nvPicPr>
          <p:cNvPr id="294" name="Picture 4" descr=""/>
          <p:cNvPicPr/>
          <p:nvPr/>
        </p:nvPicPr>
        <p:blipFill>
          <a:blip r:embed="rId2"/>
          <a:stretch/>
        </p:blipFill>
        <p:spPr>
          <a:xfrm>
            <a:off x="3276000" y="2179080"/>
            <a:ext cx="2152440" cy="1428480"/>
          </a:xfrm>
          <a:prstGeom prst="rect">
            <a:avLst/>
          </a:prstGeom>
          <a:ln>
            <a:noFill/>
          </a:ln>
        </p:spPr>
      </p:pic>
      <p:pic>
        <p:nvPicPr>
          <p:cNvPr id="295" name="Picture 6" descr=""/>
          <p:cNvPicPr/>
          <p:nvPr/>
        </p:nvPicPr>
        <p:blipFill>
          <a:blip r:embed="rId3"/>
          <a:stretch/>
        </p:blipFill>
        <p:spPr>
          <a:xfrm>
            <a:off x="6516360" y="1988640"/>
            <a:ext cx="2447640" cy="1428480"/>
          </a:xfrm>
          <a:prstGeom prst="rect">
            <a:avLst/>
          </a:prstGeom>
          <a:ln>
            <a:noFill/>
          </a:ln>
        </p:spPr>
      </p:pic>
      <p:sp>
        <p:nvSpPr>
          <p:cNvPr id="296" name="CustomShape 2"/>
          <p:cNvSpPr/>
          <p:nvPr/>
        </p:nvSpPr>
        <p:spPr>
          <a:xfrm>
            <a:off x="774036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30</a:t>
            </a:r>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7" name="CustomShape 1"/>
          <p:cNvSpPr/>
          <p:nvPr/>
        </p:nvSpPr>
        <p:spPr>
          <a:xfrm>
            <a:off x="251640" y="332640"/>
            <a:ext cx="8568720" cy="48452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На практике можно также наблюдать, что на предприятии могут со временем существенно изменяться взгляды на роль как «</a:t>
            </a:r>
            <a:r>
              <a:rPr b="1" lang="ru-RU" sz="2400" strike="noStrike" u="sng">
                <a:solidFill>
                  <a:srgbClr val="c00000"/>
                </a:solidFill>
                <a:latin typeface="Tahoma"/>
                <a:ea typeface="Tahoma"/>
              </a:rPr>
              <a:t>узких специалистов</a:t>
            </a:r>
            <a:r>
              <a:rPr b="1" lang="ru-RU" sz="2400" strike="noStrike">
                <a:solidFill>
                  <a:srgbClr val="000000"/>
                </a:solidFill>
                <a:latin typeface="Tahoma"/>
                <a:ea typeface="Tahoma"/>
              </a:rPr>
              <a:t>», так и «специалистов широкого профиля». В пользу «узких специалистов» говорит растущая сложность (или комплексность) почти всех средств информатизации в задачах ОИ. </a:t>
            </a:r>
            <a:endParaRPr/>
          </a:p>
          <a:p>
            <a:pPr>
              <a:lnSpc>
                <a:spcPct val="100000"/>
              </a:lnSpc>
            </a:pPr>
            <a:r>
              <a:rPr b="1" lang="ru-RU" sz="2400" strike="noStrike">
                <a:solidFill>
                  <a:srgbClr val="000000"/>
                </a:solidFill>
                <a:latin typeface="Tahoma"/>
                <a:ea typeface="Tahoma"/>
              </a:rPr>
              <a:t>В пользу «специалистов-универсалов» – весьма существенная роль «общего видения» проблем, связанных с задачами интеграции систем. Поэтому предприятие всегда может учесть как те, так и другие факторы.</a:t>
            </a:r>
            <a:endParaRPr/>
          </a:p>
          <a:p>
            <a:pPr>
              <a:lnSpc>
                <a:spcPct val="100000"/>
              </a:lnSpc>
            </a:pPr>
            <a:endParaRPr/>
          </a:p>
        </p:txBody>
      </p:sp>
      <p:pic>
        <p:nvPicPr>
          <p:cNvPr id="298" name="Picture 2" descr=""/>
          <p:cNvPicPr/>
          <p:nvPr/>
        </p:nvPicPr>
        <p:blipFill>
          <a:blip r:embed="rId1"/>
          <a:stretch/>
        </p:blipFill>
        <p:spPr>
          <a:xfrm>
            <a:off x="3132000" y="4511880"/>
            <a:ext cx="3127680" cy="2085120"/>
          </a:xfrm>
          <a:prstGeom prst="rect">
            <a:avLst/>
          </a:prstGeom>
          <a:ln>
            <a:noFill/>
          </a:ln>
        </p:spPr>
      </p:pic>
      <p:sp>
        <p:nvSpPr>
          <p:cNvPr id="299"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31</a:t>
            </a:r>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00" name="CustomShape 1"/>
          <p:cNvSpPr/>
          <p:nvPr/>
        </p:nvSpPr>
        <p:spPr>
          <a:xfrm>
            <a:off x="323640" y="188640"/>
            <a:ext cx="849672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отечественной практике информатизации заметно недооценивается роль управления персоналом в интересах повышения эффективности ИС, в то время как деградация именно этого ресурса происходит особенно заметно. </a:t>
            </a:r>
            <a:endParaRPr/>
          </a:p>
          <a:p>
            <a:pPr>
              <a:lnSpc>
                <a:spcPct val="100000"/>
              </a:lnSpc>
            </a:pPr>
            <a:r>
              <a:rPr b="1" lang="ru-RU" sz="2400" strike="noStrike">
                <a:solidFill>
                  <a:srgbClr val="000000"/>
                </a:solidFill>
                <a:latin typeface="Tahoma"/>
                <a:ea typeface="Tahoma"/>
              </a:rPr>
              <a:t>В связи с этим у персонала, обеспечивающего ОИ, </a:t>
            </a:r>
            <a:r>
              <a:rPr b="1" lang="ru-RU" sz="2400" strike="noStrike" u="sng">
                <a:solidFill>
                  <a:srgbClr val="c00000"/>
                </a:solidFill>
                <a:latin typeface="Tahoma"/>
                <a:ea typeface="Tahoma"/>
              </a:rPr>
              <a:t>складываются непростые условия работы</a:t>
            </a:r>
            <a:r>
              <a:rPr b="1" lang="ru-RU" sz="2400" strike="noStrike">
                <a:solidFill>
                  <a:srgbClr val="000000"/>
                </a:solidFill>
                <a:latin typeface="Tahoma"/>
                <a:ea typeface="Tahoma"/>
              </a:rPr>
              <a:t>, как внешние, т.е. отношения с другими работниками фирмы, так и внутренние: ощущение от своего места на предприятии и от характера работы, а также представление о личной квалификации.</a:t>
            </a:r>
            <a:endParaRPr/>
          </a:p>
        </p:txBody>
      </p:sp>
      <p:pic>
        <p:nvPicPr>
          <p:cNvPr id="301" name="Picture 2" descr=""/>
          <p:cNvPicPr/>
          <p:nvPr/>
        </p:nvPicPr>
        <p:blipFill>
          <a:blip r:embed="rId1"/>
          <a:stretch/>
        </p:blipFill>
        <p:spPr>
          <a:xfrm>
            <a:off x="467640" y="4827240"/>
            <a:ext cx="2664000" cy="1998000"/>
          </a:xfrm>
          <a:prstGeom prst="rect">
            <a:avLst/>
          </a:prstGeom>
          <a:ln>
            <a:noFill/>
          </a:ln>
        </p:spPr>
      </p:pic>
      <p:pic>
        <p:nvPicPr>
          <p:cNvPr id="302" name="Picture 4" descr=""/>
          <p:cNvPicPr/>
          <p:nvPr/>
        </p:nvPicPr>
        <p:blipFill>
          <a:blip r:embed="rId2"/>
          <a:stretch/>
        </p:blipFill>
        <p:spPr>
          <a:xfrm>
            <a:off x="6023520" y="4653000"/>
            <a:ext cx="2952000" cy="2214000"/>
          </a:xfrm>
          <a:prstGeom prst="rect">
            <a:avLst/>
          </a:prstGeom>
          <a:ln>
            <a:noFill/>
          </a:ln>
        </p:spPr>
      </p:pic>
      <p:pic>
        <p:nvPicPr>
          <p:cNvPr id="303" name="Picture 6" descr=""/>
          <p:cNvPicPr/>
          <p:nvPr/>
        </p:nvPicPr>
        <p:blipFill>
          <a:blip r:embed="rId3"/>
          <a:stretch/>
        </p:blipFill>
        <p:spPr>
          <a:xfrm>
            <a:off x="3564000" y="4668840"/>
            <a:ext cx="2314080" cy="2156040"/>
          </a:xfrm>
          <a:prstGeom prst="rect">
            <a:avLst/>
          </a:prstGeom>
          <a:ln>
            <a:noFill/>
          </a:ln>
          <a:effectLst>
            <a:softEdge rad="112500"/>
          </a:effectLst>
        </p:spPr>
      </p:pic>
      <p:sp>
        <p:nvSpPr>
          <p:cNvPr id="304" name="CustomShape 2"/>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32</a:t>
            </a:r>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05" name="CustomShape 1"/>
          <p:cNvSpPr/>
          <p:nvPr/>
        </p:nvSpPr>
        <p:spPr>
          <a:xfrm>
            <a:off x="251640" y="188640"/>
            <a:ext cx="8424720" cy="618876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z="2000" strike="noStrike">
                <a:solidFill>
                  <a:srgbClr val="000000"/>
                </a:solidFill>
                <a:latin typeface="Tahoma"/>
                <a:ea typeface="Tahoma"/>
              </a:rPr>
              <a:t>Центральной фигурой в ИС на многих отечественных предприятиях является работник, называемый часто, </a:t>
            </a:r>
            <a:r>
              <a:rPr b="1" i="1" lang="ru-RU" sz="2000" strike="noStrike">
                <a:solidFill>
                  <a:srgbClr val="c00000"/>
                </a:solidFill>
                <a:latin typeface="Tahoma"/>
                <a:ea typeface="Tahoma"/>
              </a:rPr>
              <a:t>системным администратором</a:t>
            </a:r>
            <a:r>
              <a:rPr b="1" i="1" lang="ru-RU" sz="2000" strike="noStrike">
                <a:solidFill>
                  <a:srgbClr val="000000"/>
                </a:solidFill>
                <a:latin typeface="Tahoma"/>
                <a:ea typeface="Tahoma"/>
              </a:rPr>
              <a:t>. </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r>
              <a:rPr b="1" lang="ru-RU" sz="2000" strike="noStrike">
                <a:solidFill>
                  <a:srgbClr val="000000"/>
                </a:solidFill>
                <a:latin typeface="Tahoma"/>
                <a:ea typeface="Tahoma"/>
              </a:rPr>
              <a:t>Круг его обязанностей в малой фирме всегда особенно широк. Это, как минимум, администратор локальной сети, администратор данных, практический программист, офис-менеджер и машинистка. Основная проблема такого работника в том, что он вязнет в своем не самом лучшем проекте и не может из него выбраться в силу желания доводить все до конца и не оставлять работу незаконченной. </a:t>
            </a:r>
            <a:r>
              <a:rPr b="1" lang="ru-RU" sz="2000" strike="noStrike">
                <a:solidFill>
                  <a:srgbClr val="c00000"/>
                </a:solidFill>
                <a:latin typeface="Tahoma"/>
                <a:ea typeface="Tahoma"/>
              </a:rPr>
              <a:t>Следующая проблема – неквалифицированность персонала. </a:t>
            </a:r>
            <a:r>
              <a:rPr b="1" lang="ru-RU" sz="2000" strike="noStrike">
                <a:solidFill>
                  <a:srgbClr val="000000"/>
                </a:solidFill>
                <a:latin typeface="Tahoma"/>
                <a:ea typeface="Tahoma"/>
              </a:rPr>
              <a:t>В результате возникает третья проблема – незаменимость. Такому работнику нет возможности даже просто уехать в отпуск – его не отпускают, потому что никто не может заменить его.</a:t>
            </a:r>
            <a:endParaRPr/>
          </a:p>
        </p:txBody>
      </p:sp>
      <p:pic>
        <p:nvPicPr>
          <p:cNvPr id="306" name="Picture 2" descr=""/>
          <p:cNvPicPr/>
          <p:nvPr/>
        </p:nvPicPr>
        <p:blipFill>
          <a:blip r:embed="rId1"/>
          <a:stretch/>
        </p:blipFill>
        <p:spPr>
          <a:xfrm>
            <a:off x="7452360" y="332640"/>
            <a:ext cx="1561680" cy="1428480"/>
          </a:xfrm>
          <a:prstGeom prst="rect">
            <a:avLst/>
          </a:prstGeom>
          <a:ln>
            <a:noFill/>
          </a:ln>
        </p:spPr>
      </p:pic>
      <p:pic>
        <p:nvPicPr>
          <p:cNvPr id="307" name="Picture 4" descr=""/>
          <p:cNvPicPr/>
          <p:nvPr/>
        </p:nvPicPr>
        <p:blipFill>
          <a:blip r:embed="rId2"/>
          <a:stretch/>
        </p:blipFill>
        <p:spPr>
          <a:xfrm>
            <a:off x="4515840" y="1052640"/>
            <a:ext cx="2047680" cy="1428480"/>
          </a:xfrm>
          <a:prstGeom prst="rect">
            <a:avLst/>
          </a:prstGeom>
          <a:ln>
            <a:noFill/>
          </a:ln>
        </p:spPr>
      </p:pic>
      <p:pic>
        <p:nvPicPr>
          <p:cNvPr id="308" name="Picture 6" descr=""/>
          <p:cNvPicPr/>
          <p:nvPr/>
        </p:nvPicPr>
        <p:blipFill>
          <a:blip r:embed="rId3"/>
          <a:stretch/>
        </p:blipFill>
        <p:spPr>
          <a:xfrm>
            <a:off x="395640" y="1208160"/>
            <a:ext cx="2323800" cy="1428480"/>
          </a:xfrm>
          <a:prstGeom prst="rect">
            <a:avLst/>
          </a:prstGeom>
          <a:ln>
            <a:noFill/>
          </a:ln>
        </p:spPr>
      </p:pic>
      <p:sp>
        <p:nvSpPr>
          <p:cNvPr id="309" name="CustomShape 2"/>
          <p:cNvSpPr/>
          <p:nvPr/>
        </p:nvSpPr>
        <p:spPr>
          <a:xfrm>
            <a:off x="7718400" y="585792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33</a:t>
            </a:r>
            <a:endParaRPr/>
          </a:p>
        </p:txBody>
      </p:sp>
    </p:spTree>
  </p:cSld>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0" name="CustomShape 1"/>
          <p:cNvSpPr/>
          <p:nvPr/>
        </p:nvSpPr>
        <p:spPr>
          <a:xfrm>
            <a:off x="395640" y="260640"/>
            <a:ext cx="4571640" cy="630828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Настоящий профессионал </a:t>
            </a:r>
            <a:r>
              <a:rPr b="1" lang="ru-RU" sz="2400" strike="noStrike">
                <a:solidFill>
                  <a:srgbClr val="000000"/>
                </a:solidFill>
                <a:latin typeface="Tahoma"/>
                <a:ea typeface="Tahoma"/>
              </a:rPr>
              <a:t>– менеджер ИС приложит все усилия, чтобы выполнять именно свои управленческие обязанности.</a:t>
            </a:r>
            <a:endParaRPr/>
          </a:p>
          <a:p>
            <a:pPr>
              <a:lnSpc>
                <a:spcPct val="100000"/>
              </a:lnSpc>
            </a:pPr>
            <a:r>
              <a:rPr b="1" lang="ru-RU" sz="2400" strike="noStrike">
                <a:solidFill>
                  <a:srgbClr val="000000"/>
                </a:solidFill>
                <a:latin typeface="Tahoma"/>
                <a:ea typeface="Tahoma"/>
              </a:rPr>
              <a:t>В беседе с руководством необходимо оговорить свои прямые служебные обязанности, определить перспективные и текущие задачи, причем руководство должно для начала хотя бы пообещать, что будет способствовать их решению.</a:t>
            </a:r>
            <a:endParaRPr/>
          </a:p>
        </p:txBody>
      </p:sp>
      <p:pic>
        <p:nvPicPr>
          <p:cNvPr id="311" name="Picture 2" descr=""/>
          <p:cNvPicPr/>
          <p:nvPr/>
        </p:nvPicPr>
        <p:blipFill>
          <a:blip r:embed="rId1"/>
          <a:stretch/>
        </p:blipFill>
        <p:spPr>
          <a:xfrm>
            <a:off x="5064480" y="375840"/>
            <a:ext cx="3599640" cy="2476800"/>
          </a:xfrm>
          <a:prstGeom prst="rect">
            <a:avLst/>
          </a:prstGeom>
          <a:ln>
            <a:noFill/>
          </a:ln>
        </p:spPr>
      </p:pic>
      <p:sp>
        <p:nvSpPr>
          <p:cNvPr id="312" name="CustomShape 2"/>
          <p:cNvSpPr/>
          <p:nvPr/>
        </p:nvSpPr>
        <p:spPr>
          <a:xfrm>
            <a:off x="7596360" y="588492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34</a:t>
            </a:r>
            <a:endParaRPr/>
          </a:p>
        </p:txBody>
      </p:sp>
      <p:pic>
        <p:nvPicPr>
          <p:cNvPr id="313" name="Picture 2" descr=""/>
          <p:cNvPicPr/>
          <p:nvPr/>
        </p:nvPicPr>
        <p:blipFill>
          <a:blip r:embed="rId2"/>
          <a:stretch/>
        </p:blipFill>
        <p:spPr>
          <a:xfrm>
            <a:off x="5064480" y="3213000"/>
            <a:ext cx="3686760" cy="2671560"/>
          </a:xfrm>
          <a:prstGeom prst="rect">
            <a:avLst/>
          </a:prstGeom>
          <a:ln>
            <a:noFill/>
          </a:ln>
        </p:spPr>
      </p:pic>
    </p:spTree>
  </p:cSld>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4" name="CustomShape 1"/>
          <p:cNvSpPr/>
          <p:nvPr/>
        </p:nvSpPr>
        <p:spPr>
          <a:xfrm>
            <a:off x="2988000" y="116640"/>
            <a:ext cx="5976360" cy="61232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200" strike="noStrike">
                <a:solidFill>
                  <a:srgbClr val="000000"/>
                </a:solidFill>
                <a:latin typeface="Tahoma"/>
                <a:ea typeface="Tahoma"/>
              </a:rPr>
              <a:t>Если руководство согласно на такие условия, нужно получить четкое представление о том, кто, за что, в каком отделе отвечает, кто какие обязанности должен выполнять. </a:t>
            </a:r>
            <a:endParaRPr/>
          </a:p>
          <a:p>
            <a:pPr>
              <a:lnSpc>
                <a:spcPct val="100000"/>
              </a:lnSpc>
            </a:pPr>
            <a:r>
              <a:rPr b="1" lang="ru-RU" sz="2200" strike="noStrike">
                <a:solidFill>
                  <a:srgbClr val="000000"/>
                </a:solidFill>
                <a:latin typeface="Tahoma"/>
                <a:ea typeface="Tahoma"/>
              </a:rPr>
              <a:t>При этом необходимо понимать, ради чего затевается вся эта информатизация в данном подразделении, сколько времени она займет, на какие этапы ее следует разбить, сколько она будет стоить, каких результатов на каждом этапе необходимо достичь и что это даст в ближайшей и в долгосрочной перспективе. </a:t>
            </a:r>
            <a:r>
              <a:rPr b="1" lang="ru-RU" sz="2200" strike="noStrike" u="sng">
                <a:solidFill>
                  <a:srgbClr val="c00000"/>
                </a:solidFill>
                <a:latin typeface="Tahoma"/>
                <a:ea typeface="Tahoma"/>
              </a:rPr>
              <a:t>В результате может появиться конкретный план работ, который должен быть, конечно, согласован с руководством.</a:t>
            </a:r>
            <a:endParaRPr/>
          </a:p>
        </p:txBody>
      </p:sp>
      <p:pic>
        <p:nvPicPr>
          <p:cNvPr id="315" name="Picture 2" descr=""/>
          <p:cNvPicPr/>
          <p:nvPr/>
        </p:nvPicPr>
        <p:blipFill>
          <a:blip r:embed="rId1"/>
          <a:stretch/>
        </p:blipFill>
        <p:spPr>
          <a:xfrm>
            <a:off x="35640" y="146880"/>
            <a:ext cx="2896200" cy="1913760"/>
          </a:xfrm>
          <a:prstGeom prst="rect">
            <a:avLst/>
          </a:prstGeom>
          <a:ln>
            <a:noFill/>
          </a:ln>
        </p:spPr>
      </p:pic>
      <p:pic>
        <p:nvPicPr>
          <p:cNvPr id="316" name="Picture 4" descr=""/>
          <p:cNvPicPr/>
          <p:nvPr/>
        </p:nvPicPr>
        <p:blipFill>
          <a:blip r:embed="rId2"/>
          <a:stretch/>
        </p:blipFill>
        <p:spPr>
          <a:xfrm>
            <a:off x="34200" y="2349000"/>
            <a:ext cx="2849400" cy="2016000"/>
          </a:xfrm>
          <a:prstGeom prst="rect">
            <a:avLst/>
          </a:prstGeom>
          <a:ln>
            <a:noFill/>
          </a:ln>
        </p:spPr>
      </p:pic>
      <p:pic>
        <p:nvPicPr>
          <p:cNvPr id="317" name="Picture 6" descr=""/>
          <p:cNvPicPr/>
          <p:nvPr/>
        </p:nvPicPr>
        <p:blipFill>
          <a:blip r:embed="rId3"/>
          <a:stretch/>
        </p:blipFill>
        <p:spPr>
          <a:xfrm>
            <a:off x="530280" y="4509000"/>
            <a:ext cx="2340000" cy="1800000"/>
          </a:xfrm>
          <a:prstGeom prst="rect">
            <a:avLst/>
          </a:prstGeom>
          <a:ln>
            <a:noFill/>
          </a:ln>
          <a:effectLst>
            <a:softEdge rad="112500"/>
          </a:effectLst>
        </p:spPr>
      </p:pic>
      <p:sp>
        <p:nvSpPr>
          <p:cNvPr id="31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35</a:t>
            </a:r>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319" name="Picture 2" descr=""/>
          <p:cNvPicPr/>
          <p:nvPr/>
        </p:nvPicPr>
        <p:blipFill>
          <a:blip r:embed="rId1"/>
          <a:stretch/>
        </p:blipFill>
        <p:spPr>
          <a:xfrm>
            <a:off x="107640" y="4797000"/>
            <a:ext cx="2916000" cy="1944000"/>
          </a:xfrm>
          <a:prstGeom prst="rect">
            <a:avLst/>
          </a:prstGeom>
          <a:ln>
            <a:noFill/>
          </a:ln>
        </p:spPr>
      </p:pic>
      <p:pic>
        <p:nvPicPr>
          <p:cNvPr id="320" name="Picture 6" descr=""/>
          <p:cNvPicPr/>
          <p:nvPr/>
        </p:nvPicPr>
        <p:blipFill>
          <a:blip r:embed="rId2"/>
          <a:stretch/>
        </p:blipFill>
        <p:spPr>
          <a:xfrm>
            <a:off x="3924000" y="4857120"/>
            <a:ext cx="2016000" cy="2184120"/>
          </a:xfrm>
          <a:prstGeom prst="rect">
            <a:avLst/>
          </a:prstGeom>
          <a:ln>
            <a:noFill/>
          </a:ln>
          <a:effectLst>
            <a:softEdge rad="112500"/>
          </a:effectLst>
        </p:spPr>
      </p:pic>
      <p:sp>
        <p:nvSpPr>
          <p:cNvPr id="321"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36</a:t>
            </a:r>
            <a:endParaRPr/>
          </a:p>
        </p:txBody>
      </p:sp>
      <p:sp>
        <p:nvSpPr>
          <p:cNvPr id="322" name="CustomShape 2"/>
          <p:cNvSpPr/>
          <p:nvPr/>
        </p:nvSpPr>
        <p:spPr>
          <a:xfrm>
            <a:off x="395640" y="260640"/>
            <a:ext cx="8496720" cy="4845240"/>
          </a:xfrm>
          <a:prstGeom prst="rect">
            <a:avLst/>
          </a:prstGeom>
          <a:noFill/>
          <a:ln w="38160">
            <a:solidFill>
              <a:schemeClr val="accent1"/>
            </a:solidFill>
            <a:round/>
          </a:ln>
        </p:spPr>
        <p:style>
          <a:lnRef idx="0"/>
          <a:fillRef idx="0"/>
          <a:effectRef idx="0"/>
          <a:fontRef idx="minor"/>
        </p:style>
        <p:txBody>
          <a:bodyPr lIns="90000" rIns="90000" tIns="45000" bIns="45000"/>
          <a:p>
            <a:pPr algn="just">
              <a:lnSpc>
                <a:spcPct val="100000"/>
              </a:lnSpc>
            </a:pPr>
            <a:r>
              <a:rPr b="1" lang="ru-RU" sz="2400" strike="noStrike">
                <a:solidFill>
                  <a:srgbClr val="000000"/>
                </a:solidFill>
                <a:latin typeface="Tahoma"/>
                <a:ea typeface="Tahoma"/>
              </a:rPr>
              <a:t>Кроме того, </a:t>
            </a:r>
            <a:r>
              <a:rPr b="1" lang="ru-RU" sz="2400" strike="noStrike" u="sng">
                <a:solidFill>
                  <a:srgbClr val="c00000"/>
                </a:solidFill>
                <a:latin typeface="Tahoma"/>
                <a:ea typeface="Tahoma"/>
              </a:rPr>
              <a:t>информационный менеджер </a:t>
            </a:r>
            <a:r>
              <a:rPr b="1" lang="ru-RU" sz="2400" strike="noStrike">
                <a:solidFill>
                  <a:srgbClr val="000000"/>
                </a:solidFill>
                <a:latin typeface="Tahoma"/>
                <a:ea typeface="Tahoma"/>
              </a:rPr>
              <a:t>должен понимать, что внедрение любой программы, помимо ее установки, означает соответствующее изменение обязанностей персонала, с которым нужно работать. </a:t>
            </a:r>
            <a:r>
              <a:rPr b="1" lang="ru-RU" sz="2400" strike="noStrike" u="sng">
                <a:solidFill>
                  <a:srgbClr val="c00000"/>
                </a:solidFill>
                <a:latin typeface="Tahoma"/>
                <a:ea typeface="Tahoma"/>
              </a:rPr>
              <a:t>Поэтому нужно представить руководству </a:t>
            </a:r>
            <a:r>
              <a:rPr b="1" lang="ru-RU" sz="2400" strike="noStrike">
                <a:solidFill>
                  <a:srgbClr val="000000"/>
                </a:solidFill>
                <a:latin typeface="Tahoma"/>
                <a:ea typeface="Tahoma"/>
              </a:rPr>
              <a:t>перечень обязанностей сотрудников, пояснить, как они изменятся с внедрением обсуждаемой программы: кому станет легче работать, у кого, наоборот, прибавится обязанностей; кому нужно прибавить зарплату, кого и на какие курсы направить.</a:t>
            </a:r>
            <a:endParaRPr/>
          </a:p>
          <a:p>
            <a:pPr algn="ctr">
              <a:lnSpc>
                <a:spcPct val="100000"/>
              </a:lnSpc>
            </a:pPr>
            <a:r>
              <a:rPr b="1" lang="ru-RU" sz="2400" strike="noStrike">
                <a:solidFill>
                  <a:srgbClr val="000000"/>
                </a:solidFill>
                <a:latin typeface="Tahoma"/>
                <a:ea typeface="Tahoma"/>
              </a:rPr>
              <a:t> </a:t>
            </a:r>
            <a:r>
              <a:rPr b="1" lang="ru-RU" sz="2400" strike="noStrike" u="sng">
                <a:solidFill>
                  <a:srgbClr val="c00000"/>
                </a:solidFill>
                <a:latin typeface="Tahoma"/>
                <a:ea typeface="Tahoma"/>
              </a:rPr>
              <a:t>Менеджер, отвечающий за свою работу, обязан все это выполнить.</a:t>
            </a:r>
            <a:endParaRPr/>
          </a:p>
        </p:txBody>
      </p:sp>
      <p:pic>
        <p:nvPicPr>
          <p:cNvPr id="323" name="Picture 2" descr=""/>
          <p:cNvPicPr/>
          <p:nvPr/>
        </p:nvPicPr>
        <p:blipFill>
          <a:blip r:embed="rId3"/>
          <a:stretch/>
        </p:blipFill>
        <p:spPr>
          <a:xfrm>
            <a:off x="6372360" y="4916520"/>
            <a:ext cx="2520000" cy="1890000"/>
          </a:xfrm>
          <a:prstGeom prst="rect">
            <a:avLst/>
          </a:prstGeom>
          <a:ln>
            <a:noFill/>
          </a:ln>
        </p:spPr>
      </p:pic>
    </p:spTree>
  </p:cSld>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4" name="CustomShape 1"/>
          <p:cNvSpPr/>
          <p:nvPr/>
        </p:nvSpPr>
        <p:spPr>
          <a:xfrm>
            <a:off x="261360" y="2421000"/>
            <a:ext cx="8640720" cy="374796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Как показывает западный опыт, </a:t>
            </a:r>
            <a:r>
              <a:rPr b="1" lang="ru-RU" sz="2400" strike="noStrike" u="sng">
                <a:solidFill>
                  <a:srgbClr val="c00000"/>
                </a:solidFill>
                <a:latin typeface="Tahoma"/>
                <a:ea typeface="Tahoma"/>
              </a:rPr>
              <a:t>с внедрением новых орудий управления – компьютеров – производительность труда на производстве повышается</a:t>
            </a:r>
            <a:r>
              <a:rPr b="1" lang="ru-RU" sz="2400" strike="noStrike">
                <a:solidFill>
                  <a:srgbClr val="000000"/>
                </a:solidFill>
                <a:latin typeface="Tahoma"/>
                <a:ea typeface="Tahoma"/>
              </a:rPr>
              <a:t>, но любая бюрократическая организация, в том числе и менеджмент, отвечает на это адекватным увеличением документооборота, и в итоге все управленческие работники остаются на своих местах. Так что и опасения или надежды по поводу сокращения персонала в управлении, скорее всего, беспочвенны.</a:t>
            </a:r>
            <a:endParaRPr/>
          </a:p>
        </p:txBody>
      </p:sp>
      <p:pic>
        <p:nvPicPr>
          <p:cNvPr id="325" name="Picture 2" descr=""/>
          <p:cNvPicPr/>
          <p:nvPr/>
        </p:nvPicPr>
        <p:blipFill>
          <a:blip r:embed="rId1"/>
          <a:stretch/>
        </p:blipFill>
        <p:spPr>
          <a:xfrm>
            <a:off x="2997720" y="332640"/>
            <a:ext cx="3168000" cy="2160000"/>
          </a:xfrm>
          <a:prstGeom prst="rect">
            <a:avLst/>
          </a:prstGeom>
          <a:ln>
            <a:noFill/>
          </a:ln>
        </p:spPr>
      </p:pic>
      <p:pic>
        <p:nvPicPr>
          <p:cNvPr id="326" name="Picture 6" descr=""/>
          <p:cNvPicPr/>
          <p:nvPr/>
        </p:nvPicPr>
        <p:blipFill>
          <a:blip r:embed="rId2"/>
          <a:stretch/>
        </p:blipFill>
        <p:spPr>
          <a:xfrm>
            <a:off x="6300360" y="272160"/>
            <a:ext cx="2304000" cy="1728000"/>
          </a:xfrm>
          <a:prstGeom prst="rect">
            <a:avLst/>
          </a:prstGeom>
          <a:ln>
            <a:noFill/>
          </a:ln>
        </p:spPr>
      </p:pic>
      <p:sp>
        <p:nvSpPr>
          <p:cNvPr id="327" name="CustomShape 2"/>
          <p:cNvSpPr/>
          <p:nvPr/>
        </p:nvSpPr>
        <p:spPr>
          <a:xfrm>
            <a:off x="774036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37</a:t>
            </a:r>
            <a:endParaRPr/>
          </a:p>
        </p:txBody>
      </p:sp>
      <p:pic>
        <p:nvPicPr>
          <p:cNvPr id="328" name="Picture 2" descr=""/>
          <p:cNvPicPr/>
          <p:nvPr/>
        </p:nvPicPr>
        <p:blipFill>
          <a:blip r:embed="rId3"/>
          <a:stretch/>
        </p:blipFill>
        <p:spPr>
          <a:xfrm>
            <a:off x="395640" y="298800"/>
            <a:ext cx="1944000" cy="1944000"/>
          </a:xfrm>
          <a:prstGeom prst="rect">
            <a:avLst/>
          </a:prstGeom>
          <a:ln>
            <a:noFill/>
          </a:ln>
        </p:spPr>
      </p:pic>
    </p:spTree>
  </p:cSld>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9" name="CustomShape 1"/>
          <p:cNvSpPr/>
          <p:nvPr/>
        </p:nvSpPr>
        <p:spPr>
          <a:xfrm>
            <a:off x="298080" y="1265760"/>
            <a:ext cx="8568720" cy="30164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При невысокой продуктивности фирмы руководители организаций, преодолевая недостатки, обычно начинают проводить реорганизацию компании. Однако подобную меру ни в коем случае нельзя рассматривать как основное средство решения проблем: в условиях реорганизации снижается продуктивность работы персонала.</a:t>
            </a:r>
            <a:endParaRPr/>
          </a:p>
        </p:txBody>
      </p:sp>
      <p:sp>
        <p:nvSpPr>
          <p:cNvPr id="330" name="CustomShape 2"/>
          <p:cNvSpPr/>
          <p:nvPr/>
        </p:nvSpPr>
        <p:spPr>
          <a:xfrm>
            <a:off x="343440" y="188640"/>
            <a:ext cx="7688520" cy="1065240"/>
          </a:xfrm>
          <a:prstGeom prst="rect">
            <a:avLst/>
          </a:prstGeom>
          <a:noFill/>
          <a:ln>
            <a:noFill/>
          </a:ln>
        </p:spPr>
        <p:style>
          <a:lnRef idx="0"/>
          <a:fillRef idx="0"/>
          <a:effectRef idx="0"/>
          <a:fontRef idx="minor"/>
        </p:style>
        <p:txBody>
          <a:bodyPr lIns="90000" rIns="90000" tIns="45000" bIns="45000"/>
          <a:p>
            <a:pPr>
              <a:lnSpc>
                <a:spcPct val="100000"/>
              </a:lnSpc>
            </a:pPr>
            <a:r>
              <a:rPr b="1" lang="ru-RU" sz="3200" strike="noStrike">
                <a:solidFill>
                  <a:srgbClr val="c00000"/>
                </a:solidFill>
                <a:latin typeface="Tahoma"/>
                <a:ea typeface="Tahoma"/>
              </a:rPr>
              <a:t>8.3 Менеджмент изменений при информатизации</a:t>
            </a:r>
            <a:endParaRPr/>
          </a:p>
        </p:txBody>
      </p:sp>
      <p:pic>
        <p:nvPicPr>
          <p:cNvPr id="331" name="Picture 2" descr=""/>
          <p:cNvPicPr/>
          <p:nvPr/>
        </p:nvPicPr>
        <p:blipFill>
          <a:blip r:embed="rId1"/>
          <a:stretch/>
        </p:blipFill>
        <p:spPr>
          <a:xfrm>
            <a:off x="6800040" y="4653000"/>
            <a:ext cx="1904760" cy="1428480"/>
          </a:xfrm>
          <a:prstGeom prst="rect">
            <a:avLst/>
          </a:prstGeom>
          <a:ln>
            <a:noFill/>
          </a:ln>
        </p:spPr>
      </p:pic>
      <p:pic>
        <p:nvPicPr>
          <p:cNvPr id="332" name="Picture 4" descr=""/>
          <p:cNvPicPr/>
          <p:nvPr/>
        </p:nvPicPr>
        <p:blipFill>
          <a:blip r:embed="rId2"/>
          <a:stretch/>
        </p:blipFill>
        <p:spPr>
          <a:xfrm>
            <a:off x="155520" y="4360680"/>
            <a:ext cx="2444040" cy="2380320"/>
          </a:xfrm>
          <a:prstGeom prst="rect">
            <a:avLst/>
          </a:prstGeom>
          <a:ln>
            <a:noFill/>
          </a:ln>
        </p:spPr>
      </p:pic>
      <p:pic>
        <p:nvPicPr>
          <p:cNvPr id="333" name="Picture 6" descr=""/>
          <p:cNvPicPr/>
          <p:nvPr/>
        </p:nvPicPr>
        <p:blipFill>
          <a:blip r:embed="rId3"/>
          <a:stretch/>
        </p:blipFill>
        <p:spPr>
          <a:xfrm>
            <a:off x="2936520" y="4360680"/>
            <a:ext cx="3486600" cy="2227320"/>
          </a:xfrm>
          <a:prstGeom prst="rect">
            <a:avLst/>
          </a:prstGeom>
          <a:ln>
            <a:noFill/>
          </a:ln>
          <a:effectLst>
            <a:softEdge rad="112500"/>
          </a:effectLst>
        </p:spPr>
      </p:pic>
      <p:sp>
        <p:nvSpPr>
          <p:cNvPr id="334" name="CustomShape 3"/>
          <p:cNvSpPr/>
          <p:nvPr/>
        </p:nvSpPr>
        <p:spPr>
          <a:xfrm>
            <a:off x="7848000" y="6021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38</a:t>
            </a:r>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5" name="CustomShape 1"/>
          <p:cNvSpPr/>
          <p:nvPr/>
        </p:nvSpPr>
        <p:spPr>
          <a:xfrm>
            <a:off x="179640" y="260640"/>
            <a:ext cx="8712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Реорганизации ослабляют компанию</a:t>
            </a:r>
            <a:r>
              <a:rPr b="1" lang="ru-RU" sz="2400" strike="noStrike">
                <a:solidFill>
                  <a:srgbClr val="000000"/>
                </a:solidFill>
                <a:latin typeface="Tahoma"/>
                <a:ea typeface="Tahoma"/>
              </a:rPr>
              <a:t>: они отвлекают сотрудников от работы, переключают их внимание на решение организационных вопросов и отбивают желание проявлять инициативу. Во время реорганизации работники перестают думать об архитектуре систем, баз данных   и сроках сдачи проектов. Они беспокоятся о том, кто выиграет, а кто пострадает, а также о том, кто будет ими руководить; пока новая структура не сложится, персонал не начнет работать с полной отдачей. </a:t>
            </a:r>
            <a:endParaRPr/>
          </a:p>
        </p:txBody>
      </p:sp>
      <p:pic>
        <p:nvPicPr>
          <p:cNvPr id="336" name="Picture 2" descr=""/>
          <p:cNvPicPr/>
          <p:nvPr/>
        </p:nvPicPr>
        <p:blipFill>
          <a:blip r:embed="rId1"/>
          <a:stretch/>
        </p:blipFill>
        <p:spPr>
          <a:xfrm>
            <a:off x="4284000" y="4119480"/>
            <a:ext cx="2736000" cy="2230200"/>
          </a:xfrm>
          <a:prstGeom prst="rect">
            <a:avLst/>
          </a:prstGeom>
          <a:ln>
            <a:noFill/>
          </a:ln>
        </p:spPr>
      </p:pic>
      <p:pic>
        <p:nvPicPr>
          <p:cNvPr id="337" name="Picture 4" descr=""/>
          <p:cNvPicPr/>
          <p:nvPr/>
        </p:nvPicPr>
        <p:blipFill>
          <a:blip r:embed="rId2"/>
          <a:stretch/>
        </p:blipFill>
        <p:spPr>
          <a:xfrm>
            <a:off x="1547640" y="4221000"/>
            <a:ext cx="2142720" cy="1428480"/>
          </a:xfrm>
          <a:prstGeom prst="rect">
            <a:avLst/>
          </a:prstGeom>
          <a:ln>
            <a:noFill/>
          </a:ln>
        </p:spPr>
      </p:pic>
      <p:sp>
        <p:nvSpPr>
          <p:cNvPr id="33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39</a:t>
            </a:r>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9" name="CustomShape 1"/>
          <p:cNvSpPr/>
          <p:nvPr/>
        </p:nvSpPr>
        <p:spPr>
          <a:xfrm>
            <a:off x="251640" y="260640"/>
            <a:ext cx="8784720" cy="33822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Другим нежелательным спутником реорганизации являются </a:t>
            </a:r>
            <a:r>
              <a:rPr b="1" lang="ru-RU" sz="2400" strike="noStrike" u="sng">
                <a:solidFill>
                  <a:srgbClr val="c00000"/>
                </a:solidFill>
                <a:latin typeface="Tahoma"/>
                <a:ea typeface="Tahoma"/>
              </a:rPr>
              <a:t>интриги сотрудников вокруг нового распределения обязанностей</a:t>
            </a:r>
            <a:r>
              <a:rPr b="1" lang="ru-RU" sz="2400" strike="noStrike">
                <a:solidFill>
                  <a:srgbClr val="000000"/>
                </a:solidFill>
                <a:latin typeface="Tahoma"/>
                <a:ea typeface="Tahoma"/>
              </a:rPr>
              <a:t>. Организационная схема обозначает границы должностных обязанностей работника. Однако идеальных организаций нет, известно, что практически     в любой организации есть люди, которые успешно уклоняются от любой работы; при этом все функции выполняются, видимо, другими сотрудниками.</a:t>
            </a:r>
            <a:endParaRPr/>
          </a:p>
        </p:txBody>
      </p:sp>
      <p:pic>
        <p:nvPicPr>
          <p:cNvPr id="340" name="Picture 2" descr=""/>
          <p:cNvPicPr/>
          <p:nvPr/>
        </p:nvPicPr>
        <p:blipFill>
          <a:blip r:embed="rId1"/>
          <a:stretch/>
        </p:blipFill>
        <p:spPr>
          <a:xfrm>
            <a:off x="899640" y="3876120"/>
            <a:ext cx="2556360" cy="2072520"/>
          </a:xfrm>
          <a:prstGeom prst="rect">
            <a:avLst/>
          </a:prstGeom>
          <a:ln>
            <a:noFill/>
          </a:ln>
        </p:spPr>
      </p:pic>
      <p:pic>
        <p:nvPicPr>
          <p:cNvPr id="341" name="Picture 4" descr=""/>
          <p:cNvPicPr/>
          <p:nvPr/>
        </p:nvPicPr>
        <p:blipFill>
          <a:blip r:embed="rId2"/>
          <a:stretch/>
        </p:blipFill>
        <p:spPr>
          <a:xfrm>
            <a:off x="6371640" y="3722760"/>
            <a:ext cx="2520000" cy="2553840"/>
          </a:xfrm>
          <a:prstGeom prst="rect">
            <a:avLst/>
          </a:prstGeom>
          <a:ln>
            <a:noFill/>
          </a:ln>
        </p:spPr>
      </p:pic>
      <p:pic>
        <p:nvPicPr>
          <p:cNvPr id="342" name="Picture 6" descr=""/>
          <p:cNvPicPr/>
          <p:nvPr/>
        </p:nvPicPr>
        <p:blipFill>
          <a:blip r:embed="rId3"/>
          <a:stretch/>
        </p:blipFill>
        <p:spPr>
          <a:xfrm>
            <a:off x="3708000" y="4190040"/>
            <a:ext cx="2160000" cy="2550960"/>
          </a:xfrm>
          <a:prstGeom prst="rect">
            <a:avLst/>
          </a:prstGeom>
          <a:ln>
            <a:noFill/>
          </a:ln>
        </p:spPr>
      </p:pic>
      <p:sp>
        <p:nvSpPr>
          <p:cNvPr id="343"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40</a:t>
            </a:r>
            <a:endParaRPr/>
          </a:p>
        </p:txBody>
      </p:sp>
    </p:spTree>
  </p:cSld>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44" name="CustomShape 1"/>
          <p:cNvSpPr/>
          <p:nvPr/>
        </p:nvSpPr>
        <p:spPr>
          <a:xfrm>
            <a:off x="242640" y="124200"/>
            <a:ext cx="8640720" cy="447948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До реорганизации никто не задумывался, что делает чужую работу. </a:t>
            </a:r>
            <a:r>
              <a:rPr b="1" lang="ru-RU" sz="2400" strike="noStrike" u="sng">
                <a:solidFill>
                  <a:srgbClr val="c00000"/>
                </a:solidFill>
                <a:latin typeface="Tahoma"/>
                <a:ea typeface="Tahoma"/>
              </a:rPr>
              <a:t>При изменении сложившегося распределения поручений доверие</a:t>
            </a:r>
            <a:r>
              <a:rPr b="1" lang="ru-RU" sz="2400" strike="noStrike">
                <a:solidFill>
                  <a:srgbClr val="000000"/>
                </a:solidFill>
                <a:latin typeface="Tahoma"/>
                <a:ea typeface="Tahoma"/>
              </a:rPr>
              <a:t>,        на котором основывалось взаимодействие служащих, исчезнет вместе со старыми должностными инструкциями. Возникнет реальная опасность срыва сроков, снижения качества работ и т. п. В связи с этим важно относиться к работникам максимально корректно и по возможности формализовать как их качества и производительность, так и отношения с ними во всех аспектах.</a:t>
            </a:r>
            <a:endParaRPr/>
          </a:p>
        </p:txBody>
      </p:sp>
      <p:pic>
        <p:nvPicPr>
          <p:cNvPr id="345" name="Picture 2" descr=""/>
          <p:cNvPicPr/>
          <p:nvPr/>
        </p:nvPicPr>
        <p:blipFill>
          <a:blip r:embed="rId1"/>
          <a:stretch/>
        </p:blipFill>
        <p:spPr>
          <a:xfrm>
            <a:off x="5220000" y="4390920"/>
            <a:ext cx="2693520" cy="1990080"/>
          </a:xfrm>
          <a:prstGeom prst="rect">
            <a:avLst/>
          </a:prstGeom>
          <a:ln>
            <a:noFill/>
          </a:ln>
        </p:spPr>
      </p:pic>
      <p:pic>
        <p:nvPicPr>
          <p:cNvPr id="346" name="Picture 4" descr=""/>
          <p:cNvPicPr/>
          <p:nvPr/>
        </p:nvPicPr>
        <p:blipFill>
          <a:blip r:embed="rId2"/>
          <a:stretch/>
        </p:blipFill>
        <p:spPr>
          <a:xfrm>
            <a:off x="2946240" y="4390920"/>
            <a:ext cx="1616760" cy="1212480"/>
          </a:xfrm>
          <a:prstGeom prst="rect">
            <a:avLst/>
          </a:prstGeom>
          <a:ln>
            <a:noFill/>
          </a:ln>
        </p:spPr>
      </p:pic>
      <p:sp>
        <p:nvSpPr>
          <p:cNvPr id="347" name="CustomShape 2"/>
          <p:cNvSpPr/>
          <p:nvPr/>
        </p:nvSpPr>
        <p:spPr>
          <a:xfrm>
            <a:off x="7783920" y="6066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41</a:t>
            </a:r>
            <a:endParaRPr/>
          </a:p>
        </p:txBody>
      </p:sp>
    </p:spTree>
  </p:cSld>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48" name="CustomShape 1"/>
          <p:cNvSpPr/>
          <p:nvPr/>
        </p:nvSpPr>
        <p:spPr>
          <a:xfrm>
            <a:off x="179640" y="188640"/>
            <a:ext cx="8640720" cy="48452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Это важно, поскольку преобразования в системах ОИ осуществляются все быстрее. </a:t>
            </a:r>
            <a:endParaRPr/>
          </a:p>
          <a:p>
            <a:pPr>
              <a:lnSpc>
                <a:spcPct val="100000"/>
              </a:lnSpc>
            </a:pPr>
            <a:r>
              <a:rPr b="1" lang="ru-RU" sz="2400" strike="noStrike" u="sng">
                <a:solidFill>
                  <a:srgbClr val="c00000"/>
                </a:solidFill>
                <a:latin typeface="Tahoma"/>
                <a:ea typeface="Tahoma"/>
              </a:rPr>
              <a:t>Новые поколения технических устройств, ПС, ИТ </a:t>
            </a:r>
            <a:r>
              <a:rPr b="1" lang="ru-RU" sz="2400" strike="noStrike">
                <a:solidFill>
                  <a:srgbClr val="000000"/>
                </a:solidFill>
                <a:latin typeface="Tahoma"/>
                <a:ea typeface="Tahoma"/>
              </a:rPr>
              <a:t>выходят на рынок, когда «старые» еще как следует не внедрены. В отечественной практике информатизации основное внимание до сих пор уделяется технологической базе ОИ, однако она уже не может рассматриваться отдельно от предметных областей, скорее даже наоборот – наиболее активный менеджмент необходим как раз для введения новых интегрированных ИТ в прикладные области (</a:t>
            </a:r>
            <a:r>
              <a:rPr b="1" i="1" lang="ru-RU" sz="2400" strike="noStrike" u="sng">
                <a:solidFill>
                  <a:srgbClr val="c00000"/>
                </a:solidFill>
                <a:latin typeface="Tahoma"/>
                <a:ea typeface="Tahoma"/>
              </a:rPr>
              <a:t>management of change – </a:t>
            </a:r>
            <a:r>
              <a:rPr b="1" lang="ru-RU" sz="2400" strike="noStrike" u="sng">
                <a:solidFill>
                  <a:srgbClr val="c00000"/>
                </a:solidFill>
                <a:latin typeface="Tahoma"/>
                <a:ea typeface="Tahoma"/>
              </a:rPr>
              <a:t>менеджмент изменений</a:t>
            </a:r>
            <a:r>
              <a:rPr b="1" lang="ru-RU" sz="2400" strike="noStrike">
                <a:solidFill>
                  <a:srgbClr val="000000"/>
                </a:solidFill>
                <a:latin typeface="Tahoma"/>
                <a:ea typeface="Tahoma"/>
              </a:rPr>
              <a:t>).</a:t>
            </a:r>
            <a:endParaRPr/>
          </a:p>
        </p:txBody>
      </p:sp>
      <p:pic>
        <p:nvPicPr>
          <p:cNvPr id="349" name="Picture 2" descr=""/>
          <p:cNvPicPr/>
          <p:nvPr/>
        </p:nvPicPr>
        <p:blipFill>
          <a:blip r:embed="rId1"/>
          <a:stretch/>
        </p:blipFill>
        <p:spPr>
          <a:xfrm>
            <a:off x="3852000" y="4977000"/>
            <a:ext cx="2430360" cy="1620000"/>
          </a:xfrm>
          <a:prstGeom prst="rect">
            <a:avLst/>
          </a:prstGeom>
          <a:ln>
            <a:noFill/>
          </a:ln>
        </p:spPr>
      </p:pic>
      <p:pic>
        <p:nvPicPr>
          <p:cNvPr id="350" name="Picture 4" descr=""/>
          <p:cNvPicPr/>
          <p:nvPr/>
        </p:nvPicPr>
        <p:blipFill>
          <a:blip r:embed="rId2"/>
          <a:stretch/>
        </p:blipFill>
        <p:spPr>
          <a:xfrm>
            <a:off x="6444360" y="4916520"/>
            <a:ext cx="2464920" cy="1680480"/>
          </a:xfrm>
          <a:prstGeom prst="rect">
            <a:avLst/>
          </a:prstGeom>
          <a:ln>
            <a:noFill/>
          </a:ln>
        </p:spPr>
      </p:pic>
      <p:pic>
        <p:nvPicPr>
          <p:cNvPr id="351" name="Picture 6" descr=""/>
          <p:cNvPicPr/>
          <p:nvPr/>
        </p:nvPicPr>
        <p:blipFill>
          <a:blip r:embed="rId3"/>
          <a:stretch/>
        </p:blipFill>
        <p:spPr>
          <a:xfrm>
            <a:off x="1443960" y="5130720"/>
            <a:ext cx="2141280" cy="1726920"/>
          </a:xfrm>
          <a:prstGeom prst="rect">
            <a:avLst/>
          </a:prstGeom>
          <a:ln>
            <a:noFill/>
          </a:ln>
        </p:spPr>
      </p:pic>
      <p:sp>
        <p:nvSpPr>
          <p:cNvPr id="352"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42</a:t>
            </a:r>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53" name="CustomShape 1"/>
          <p:cNvSpPr/>
          <p:nvPr/>
        </p:nvSpPr>
        <p:spPr>
          <a:xfrm>
            <a:off x="172080" y="260640"/>
            <a:ext cx="8694360" cy="554580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200" strike="noStrike" u="sng">
                <a:solidFill>
                  <a:srgbClr val="c00000"/>
                </a:solidFill>
                <a:latin typeface="Tahoma"/>
                <a:ea typeface="Tahoma"/>
              </a:rPr>
              <a:t>Можно выделить три следующих направления воздействия ОИ на изменения в содержании работы, обусловленные информатизацией деятельности на данном рабочем месте.</a:t>
            </a:r>
            <a:endParaRPr/>
          </a:p>
          <a:p>
            <a:pPr>
              <a:lnSpc>
                <a:spcPct val="100000"/>
              </a:lnSpc>
            </a:pPr>
            <a:r>
              <a:rPr b="1" i="1" lang="ru-RU" strike="noStrike" u="sng">
                <a:solidFill>
                  <a:srgbClr val="c00000"/>
                </a:solidFill>
                <a:latin typeface="Tahoma"/>
                <a:ea typeface="Tahoma"/>
              </a:rPr>
              <a:t>Централизация:</a:t>
            </a:r>
            <a:r>
              <a:rPr b="1" i="1" lang="ru-RU" strike="noStrike">
                <a:solidFill>
                  <a:srgbClr val="000000"/>
                </a:solidFill>
                <a:latin typeface="Tahoma"/>
                <a:ea typeface="Tahoma"/>
              </a:rPr>
              <a:t> </a:t>
            </a:r>
            <a:r>
              <a:rPr b="1" lang="ru-RU" strike="noStrike">
                <a:solidFill>
                  <a:srgbClr val="000000"/>
                </a:solidFill>
                <a:latin typeface="Tahoma"/>
                <a:ea typeface="Tahoma"/>
              </a:rPr>
              <a:t>некоторые виды деятельности вычленяются из существующих технологических процессов и структур и оформляются  в новые единицы (пример: централизуется служба переписки).</a:t>
            </a:r>
            <a:endParaRPr/>
          </a:p>
          <a:p>
            <a:pPr>
              <a:lnSpc>
                <a:spcPct val="100000"/>
              </a:lnSpc>
            </a:pPr>
            <a:r>
              <a:rPr b="1" i="1" lang="ru-RU" strike="noStrike" u="sng">
                <a:solidFill>
                  <a:srgbClr val="c00000"/>
                </a:solidFill>
                <a:latin typeface="Tahoma"/>
                <a:ea typeface="Tahoma"/>
              </a:rPr>
              <a:t>Интеграция (реинтеграция): </a:t>
            </a:r>
            <a:r>
              <a:rPr b="1" lang="ru-RU" strike="noStrike">
                <a:solidFill>
                  <a:srgbClr val="000000"/>
                </a:solidFill>
                <a:latin typeface="Tahoma"/>
                <a:ea typeface="Tahoma"/>
              </a:rPr>
              <a:t>с помощью ИТ возвращаются в исходные комплексы задач содержательно объединенные с ними функции, что может вести к полному растворению или сокращению центральных организационных единиц. При этом для оценки эффективности степени осуществляемой децентрализации может служить отношение «цена/производительность».</a:t>
            </a:r>
            <a:endParaRPr/>
          </a:p>
          <a:p>
            <a:pPr>
              <a:lnSpc>
                <a:spcPct val="100000"/>
              </a:lnSpc>
            </a:pPr>
            <a:r>
              <a:rPr b="1" i="1" lang="ru-RU" strike="noStrike" u="sng">
                <a:solidFill>
                  <a:srgbClr val="c00000"/>
                </a:solidFill>
                <a:latin typeface="Tahoma"/>
                <a:ea typeface="Tahoma"/>
              </a:rPr>
              <a:t>Возникновение эффекта экономии без передачи видов деятельности: </a:t>
            </a:r>
            <a:r>
              <a:rPr b="1" lang="ru-RU" strike="noStrike">
                <a:solidFill>
                  <a:srgbClr val="000000"/>
                </a:solidFill>
                <a:latin typeface="Tahoma"/>
                <a:ea typeface="Tahoma"/>
              </a:rPr>
              <a:t>за счет развития ИТ на рабочем месте достигается эффект рационализации (экономия времени, уменьшение количества ошибок и т. п.), также возможно и сокращение рабочего времени, т. е. повышение производительности.</a:t>
            </a:r>
            <a:endParaRPr/>
          </a:p>
        </p:txBody>
      </p:sp>
      <p:pic>
        <p:nvPicPr>
          <p:cNvPr id="354" name="Picture 2" descr=""/>
          <p:cNvPicPr/>
          <p:nvPr/>
        </p:nvPicPr>
        <p:blipFill>
          <a:blip r:embed="rId1"/>
          <a:stretch/>
        </p:blipFill>
        <p:spPr>
          <a:xfrm>
            <a:off x="4284000" y="5517360"/>
            <a:ext cx="1428480" cy="1428480"/>
          </a:xfrm>
          <a:prstGeom prst="rect">
            <a:avLst/>
          </a:prstGeom>
          <a:ln>
            <a:noFill/>
          </a:ln>
        </p:spPr>
      </p:pic>
      <p:pic>
        <p:nvPicPr>
          <p:cNvPr id="355" name="Picture 4" descr=""/>
          <p:cNvPicPr/>
          <p:nvPr/>
        </p:nvPicPr>
        <p:blipFill>
          <a:blip r:embed="rId2"/>
          <a:stretch/>
        </p:blipFill>
        <p:spPr>
          <a:xfrm>
            <a:off x="6084000" y="5511600"/>
            <a:ext cx="1837800" cy="1428480"/>
          </a:xfrm>
          <a:prstGeom prst="rect">
            <a:avLst/>
          </a:prstGeom>
          <a:ln>
            <a:noFill/>
          </a:ln>
        </p:spPr>
      </p:pic>
    </p:spTree>
  </p:cSld>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56" name="CustomShape 1"/>
          <p:cNvSpPr/>
          <p:nvPr/>
        </p:nvSpPr>
        <p:spPr>
          <a:xfrm>
            <a:off x="193680" y="309960"/>
            <a:ext cx="8712720" cy="484524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При анализе воздействия новых ИТ на организационные структуры важны прежде всего следующие аспекты этих технологий:</a:t>
            </a:r>
            <a:endParaRPr/>
          </a:p>
          <a:p>
            <a:pPr>
              <a:lnSpc>
                <a:spcPct val="100000"/>
              </a:lnSpc>
              <a:buBlip>
                <a:blip r:embed="rId1"/>
              </a:buBlip>
            </a:pPr>
            <a:r>
              <a:rPr b="1" lang="ru-RU" sz="2400" strike="noStrike">
                <a:solidFill>
                  <a:srgbClr val="000000"/>
                </a:solidFill>
                <a:latin typeface="Tahoma"/>
                <a:ea typeface="Tahoma"/>
              </a:rPr>
              <a:t>более быстрые коммуникации;</a:t>
            </a:r>
            <a:endParaRPr/>
          </a:p>
          <a:p>
            <a:pPr>
              <a:lnSpc>
                <a:spcPct val="100000"/>
              </a:lnSpc>
              <a:buBlip>
                <a:blip r:embed="rId2"/>
              </a:buBlip>
            </a:pPr>
            <a:r>
              <a:rPr b="1" lang="ru-RU" sz="2400" strike="noStrike">
                <a:solidFill>
                  <a:srgbClr val="000000"/>
                </a:solidFill>
                <a:latin typeface="Tahoma"/>
                <a:ea typeface="Tahoma"/>
              </a:rPr>
              <a:t>уменьшение количества согласований (конференций);</a:t>
            </a:r>
            <a:endParaRPr/>
          </a:p>
          <a:p>
            <a:pPr>
              <a:lnSpc>
                <a:spcPct val="100000"/>
              </a:lnSpc>
              <a:buBlip>
                <a:blip r:embed="rId3"/>
              </a:buBlip>
            </a:pPr>
            <a:r>
              <a:rPr b="1" lang="ru-RU" sz="2400" strike="noStrike">
                <a:solidFill>
                  <a:srgbClr val="000000"/>
                </a:solidFill>
                <a:latin typeface="Tahoma"/>
                <a:ea typeface="Tahoma"/>
              </a:rPr>
              <a:t>сокращение потребности в устройствах (общие входы/вы­ходы);</a:t>
            </a:r>
            <a:endParaRPr/>
          </a:p>
          <a:p>
            <a:pPr>
              <a:lnSpc>
                <a:spcPct val="100000"/>
              </a:lnSpc>
              <a:buBlip>
                <a:blip r:embed="rId4"/>
              </a:buBlip>
            </a:pPr>
            <a:r>
              <a:rPr b="1" lang="ru-RU" sz="2400" strike="noStrike">
                <a:solidFill>
                  <a:srgbClr val="000000"/>
                </a:solidFill>
                <a:latin typeface="Tahoma"/>
                <a:ea typeface="Tahoma"/>
              </a:rPr>
              <a:t>снижение уровня разделения труда;</a:t>
            </a:r>
            <a:endParaRPr/>
          </a:p>
          <a:p>
            <a:pPr>
              <a:lnSpc>
                <a:spcPct val="100000"/>
              </a:lnSpc>
              <a:buBlip>
                <a:blip r:embed="rId5"/>
              </a:buBlip>
            </a:pPr>
            <a:r>
              <a:rPr b="1" lang="ru-RU" sz="2400" strike="noStrike">
                <a:solidFill>
                  <a:srgbClr val="000000"/>
                </a:solidFill>
                <a:latin typeface="Tahoma"/>
                <a:ea typeface="Tahoma"/>
              </a:rPr>
              <a:t>уменьшение времени ожидания партнера по коммуникациям;</a:t>
            </a:r>
            <a:endParaRPr/>
          </a:p>
          <a:p>
            <a:pPr>
              <a:lnSpc>
                <a:spcPct val="100000"/>
              </a:lnSpc>
              <a:buBlip>
                <a:blip r:embed="rId6"/>
              </a:buBlip>
            </a:pPr>
            <a:r>
              <a:rPr b="1" lang="ru-RU" sz="2400" strike="noStrike">
                <a:solidFill>
                  <a:srgbClr val="000000"/>
                </a:solidFill>
                <a:latin typeface="Tahoma"/>
                <a:ea typeface="Tahoma"/>
              </a:rPr>
              <a:t>отсутствие необходимости конвертирования информации.</a:t>
            </a:r>
            <a:endParaRPr/>
          </a:p>
        </p:txBody>
      </p:sp>
      <p:pic>
        <p:nvPicPr>
          <p:cNvPr id="357" name="Picture 2" descr=""/>
          <p:cNvPicPr/>
          <p:nvPr/>
        </p:nvPicPr>
        <p:blipFill>
          <a:blip r:embed="rId7"/>
          <a:stretch/>
        </p:blipFill>
        <p:spPr>
          <a:xfrm>
            <a:off x="2988000" y="4797000"/>
            <a:ext cx="5184360" cy="2060640"/>
          </a:xfrm>
          <a:prstGeom prst="rect">
            <a:avLst/>
          </a:prstGeom>
          <a:ln w="57240">
            <a:solidFill>
              <a:schemeClr val="accent1"/>
            </a:solidFill>
            <a:round/>
          </a:ln>
        </p:spPr>
      </p:pic>
    </p:spTree>
  </p:cSld>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58" name="CustomShape 1"/>
          <p:cNvSpPr/>
          <p:nvPr/>
        </p:nvSpPr>
        <p:spPr>
          <a:xfrm>
            <a:off x="291240" y="260640"/>
            <a:ext cx="8424720" cy="22849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За счет вертикальной интеграции ранее существовавших и вновь сформировавшихся видов деятельности при внедрении ОИ возникают </a:t>
            </a:r>
            <a:r>
              <a:rPr b="1" lang="ru-RU" sz="2400" strike="noStrike" u="sng">
                <a:solidFill>
                  <a:srgbClr val="c00000"/>
                </a:solidFill>
                <a:latin typeface="Tahoma"/>
                <a:ea typeface="Tahoma"/>
              </a:rPr>
              <a:t>дополнительные степени свободы</a:t>
            </a:r>
            <a:r>
              <a:rPr b="1" lang="ru-RU" sz="2400" strike="noStrike">
                <a:solidFill>
                  <a:srgbClr val="000000"/>
                </a:solidFill>
                <a:latin typeface="Tahoma"/>
                <a:ea typeface="Tahoma"/>
              </a:rPr>
              <a:t>, дающие новые шансы, не учитываемые основанными на интенсификации принципами рационализации. </a:t>
            </a:r>
            <a:endParaRPr/>
          </a:p>
        </p:txBody>
      </p:sp>
      <p:pic>
        <p:nvPicPr>
          <p:cNvPr id="359" name="Picture 2" descr=""/>
          <p:cNvPicPr/>
          <p:nvPr/>
        </p:nvPicPr>
        <p:blipFill>
          <a:blip r:embed="rId1"/>
          <a:stretch/>
        </p:blipFill>
        <p:spPr>
          <a:xfrm>
            <a:off x="1835640" y="2781000"/>
            <a:ext cx="4992120" cy="3744000"/>
          </a:xfrm>
          <a:prstGeom prst="rect">
            <a:avLst/>
          </a:prstGeom>
          <a:ln w="57240">
            <a:solidFill>
              <a:schemeClr val="accent1"/>
            </a:solidFill>
            <a:round/>
          </a:ln>
        </p:spPr>
      </p:pic>
    </p:spTree>
  </p:cSld>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0" name="CustomShape 1"/>
          <p:cNvSpPr/>
          <p:nvPr/>
        </p:nvSpPr>
        <p:spPr>
          <a:xfrm>
            <a:off x="153360" y="260640"/>
            <a:ext cx="8712720" cy="6184440"/>
          </a:xfrm>
          <a:prstGeom prst="rect">
            <a:avLst/>
          </a:prstGeom>
          <a:noFill/>
          <a:ln w="5724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При соответствующем использовании этих возможностей:</a:t>
            </a:r>
            <a:endParaRPr/>
          </a:p>
          <a:p>
            <a:pPr>
              <a:lnSpc>
                <a:spcPct val="100000"/>
              </a:lnSpc>
              <a:buBlip>
                <a:blip r:embed="rId1"/>
              </a:buBlip>
            </a:pPr>
            <a:r>
              <a:rPr b="1" lang="ru-RU" sz="2200" strike="noStrike">
                <a:solidFill>
                  <a:srgbClr val="000000"/>
                </a:solidFill>
                <a:latin typeface="Tahoma"/>
                <a:ea typeface="Tahoma"/>
              </a:rPr>
              <a:t>усиливается мотивация и повышается удовлетворение от работы занятых работников благодаря большей свободе в принятии самостоятельных решений на рабочем месте;</a:t>
            </a:r>
            <a:endParaRPr/>
          </a:p>
          <a:p>
            <a:pPr>
              <a:lnSpc>
                <a:spcPct val="100000"/>
              </a:lnSpc>
              <a:buBlip>
                <a:blip r:embed="rId2"/>
              </a:buBlip>
            </a:pPr>
            <a:r>
              <a:rPr b="1" lang="ru-RU" sz="2200" strike="noStrike">
                <a:solidFill>
                  <a:srgbClr val="000000"/>
                </a:solidFill>
                <a:latin typeface="Tahoma"/>
                <a:ea typeface="Tahoma"/>
              </a:rPr>
              <a:t>становятся более автономными периферийные единицы за счет повышения уровня самостоятельности на каждом рабочем месте; сложные централизованные системы управления и контроля становятся в ряде случаев ненужными; это требует повышения уровня инициативы всех работников, активизации стремления к предпринимательству, что  в свою очередь увеличивает гибкость системы и ее готовность к инновациям;</a:t>
            </a:r>
            <a:endParaRPr/>
          </a:p>
          <a:p>
            <a:pPr>
              <a:lnSpc>
                <a:spcPct val="100000"/>
              </a:lnSpc>
              <a:buBlip>
                <a:blip r:embed="rId3"/>
              </a:buBlip>
            </a:pPr>
            <a:r>
              <a:rPr b="1" lang="ru-RU" sz="2200" strike="noStrike">
                <a:solidFill>
                  <a:srgbClr val="000000"/>
                </a:solidFill>
                <a:latin typeface="Tahoma"/>
                <a:ea typeface="Tahoma"/>
              </a:rPr>
              <a:t>могут быть реализованы преимущества, вносимые информатизацией.</a:t>
            </a:r>
            <a:endParaRPr/>
          </a:p>
        </p:txBody>
      </p:sp>
      <p:pic>
        <p:nvPicPr>
          <p:cNvPr id="361" name="Picture 2" descr=""/>
          <p:cNvPicPr/>
          <p:nvPr/>
        </p:nvPicPr>
        <p:blipFill>
          <a:blip r:embed="rId4"/>
          <a:stretch/>
        </p:blipFill>
        <p:spPr>
          <a:xfrm>
            <a:off x="7596360" y="4077000"/>
            <a:ext cx="1424520" cy="1068480"/>
          </a:xfrm>
          <a:prstGeom prst="rect">
            <a:avLst/>
          </a:prstGeom>
          <a:ln>
            <a:noFill/>
          </a:ln>
        </p:spPr>
      </p:pic>
    </p:spTree>
  </p:cSld>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2" name="CustomShape 1"/>
          <p:cNvSpPr/>
          <p:nvPr/>
        </p:nvSpPr>
        <p:spPr>
          <a:xfrm>
            <a:off x="395640" y="239760"/>
            <a:ext cx="8424720" cy="3016440"/>
          </a:xfrm>
          <a:prstGeom prst="rect">
            <a:avLst/>
          </a:prstGeom>
          <a:noFill/>
          <a:ln w="5724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rPr>
              <a:t>Отсюда следует, что с внедрением информатизации можно осмысленно и целенаправленно редуцировать существующее разделение труда. </a:t>
            </a:r>
            <a:endParaRPr/>
          </a:p>
          <a:p>
            <a:pPr>
              <a:lnSpc>
                <a:spcPct val="100000"/>
              </a:lnSpc>
            </a:pPr>
            <a:r>
              <a:rPr b="1" lang="ru-RU" sz="2400" strike="noStrike" u="sng">
                <a:solidFill>
                  <a:srgbClr val="c00000"/>
                </a:solidFill>
                <a:latin typeface="Lucida Sans Unicode"/>
              </a:rPr>
              <a:t>Это путь от традиционного, ориентированного на технологические операции разделения труда к объектно-ориентированному разделению</a:t>
            </a:r>
            <a:r>
              <a:rPr b="1" lang="ru-RU" sz="2400" strike="noStrike">
                <a:solidFill>
                  <a:srgbClr val="000000"/>
                </a:solidFill>
                <a:latin typeface="Lucida Sans Unicode"/>
              </a:rPr>
              <a:t>, при котором в центре внимания находится интегрированная целостная организация труда.</a:t>
            </a:r>
            <a:endParaRPr/>
          </a:p>
        </p:txBody>
      </p:sp>
      <p:pic>
        <p:nvPicPr>
          <p:cNvPr id="363" name="Picture 2" descr=""/>
          <p:cNvPicPr/>
          <p:nvPr/>
        </p:nvPicPr>
        <p:blipFill>
          <a:blip r:embed="rId1"/>
          <a:stretch/>
        </p:blipFill>
        <p:spPr>
          <a:xfrm>
            <a:off x="2988000" y="3645000"/>
            <a:ext cx="3627360" cy="2376000"/>
          </a:xfrm>
          <a:prstGeom prst="rect">
            <a:avLst/>
          </a:prstGeom>
          <a:ln>
            <a:noFill/>
          </a:ln>
        </p:spPr>
      </p:pic>
      <p:sp>
        <p:nvSpPr>
          <p:cNvPr id="364"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47</a:t>
            </a:r>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5" name="CustomShape 1"/>
          <p:cNvSpPr/>
          <p:nvPr/>
        </p:nvSpPr>
        <p:spPr>
          <a:xfrm>
            <a:off x="291960" y="260640"/>
            <a:ext cx="8568720" cy="594252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Имеют значение и следующие факторы влияния развития техники и технологии на квалификацию.</a:t>
            </a:r>
            <a:endParaRPr/>
          </a:p>
          <a:p>
            <a:pPr>
              <a:lnSpc>
                <a:spcPct val="100000"/>
              </a:lnSpc>
              <a:buBlip>
                <a:blip r:embed="rId1"/>
              </a:buBlip>
            </a:pPr>
            <a:r>
              <a:rPr b="1" i="1" lang="ru-RU" sz="2400" strike="noStrike" u="sng">
                <a:solidFill>
                  <a:srgbClr val="c00000"/>
                </a:solidFill>
                <a:latin typeface="Tahoma"/>
                <a:ea typeface="Tahoma"/>
              </a:rPr>
              <a:t>Деквалификация</a:t>
            </a:r>
            <a:r>
              <a:rPr b="1" i="1" lang="ru-RU" sz="2400" strike="noStrike">
                <a:solidFill>
                  <a:srgbClr val="000000"/>
                </a:solidFill>
                <a:latin typeface="Tahoma"/>
                <a:ea typeface="Tahoma"/>
              </a:rPr>
              <a:t>: </a:t>
            </a:r>
            <a:r>
              <a:rPr b="1" lang="ru-RU" sz="2400" strike="noStrike">
                <a:solidFill>
                  <a:srgbClr val="000000"/>
                </a:solidFill>
                <a:latin typeface="Tahoma"/>
                <a:ea typeface="Tahoma"/>
              </a:rPr>
              <a:t>разделение труда возрастает, формализуемая работа автоматизируется в растущей степени, напряженность умственного труда и соответствующие требования к пользователю за счет этого снижаются.</a:t>
            </a:r>
            <a:endParaRPr/>
          </a:p>
          <a:p>
            <a:pPr>
              <a:lnSpc>
                <a:spcPct val="100000"/>
              </a:lnSpc>
              <a:buBlip>
                <a:blip r:embed="rId2"/>
              </a:buBlip>
            </a:pPr>
            <a:r>
              <a:rPr b="1" i="1" lang="ru-RU" sz="2400" strike="noStrike">
                <a:solidFill>
                  <a:srgbClr val="c00000"/>
                </a:solidFill>
                <a:latin typeface="Tahoma"/>
                <a:ea typeface="Tahoma"/>
              </a:rPr>
              <a:t>Рост квалификации</a:t>
            </a:r>
            <a:r>
              <a:rPr b="1" i="1" lang="ru-RU" sz="2400" strike="noStrike">
                <a:solidFill>
                  <a:srgbClr val="000000"/>
                </a:solidFill>
                <a:latin typeface="Tahoma"/>
                <a:ea typeface="Tahoma"/>
              </a:rPr>
              <a:t>: </a:t>
            </a:r>
            <a:r>
              <a:rPr b="1" lang="ru-RU" sz="2400" strike="noStrike">
                <a:solidFill>
                  <a:srgbClr val="000000"/>
                </a:solidFill>
                <a:latin typeface="Tahoma"/>
                <a:ea typeface="Tahoma"/>
              </a:rPr>
              <a:t>новые технологии вызывают повышение умственной нагрузки на работника, освобождая его от простой работы.     В свою очередь, это ведет к повышению требований к квалификации пользователя.</a:t>
            </a:r>
            <a:endParaRPr/>
          </a:p>
          <a:p>
            <a:pPr>
              <a:lnSpc>
                <a:spcPct val="100000"/>
              </a:lnSpc>
              <a:buBlip>
                <a:blip r:embed="rId3"/>
              </a:buBlip>
            </a:pPr>
            <a:r>
              <a:rPr b="1" i="1" lang="ru-RU" sz="2400" strike="noStrike" u="sng">
                <a:solidFill>
                  <a:srgbClr val="c00000"/>
                </a:solidFill>
                <a:latin typeface="Tahoma"/>
                <a:ea typeface="Tahoma"/>
              </a:rPr>
              <a:t>Поляризация:</a:t>
            </a:r>
            <a:r>
              <a:rPr b="1" i="1" lang="ru-RU" sz="2400" strike="noStrike">
                <a:solidFill>
                  <a:srgbClr val="000000"/>
                </a:solidFill>
                <a:latin typeface="Tahoma"/>
                <a:ea typeface="Tahoma"/>
              </a:rPr>
              <a:t> </a:t>
            </a:r>
            <a:r>
              <a:rPr b="1" lang="ru-RU" sz="2400" strike="noStrike">
                <a:solidFill>
                  <a:srgbClr val="000000"/>
                </a:solidFill>
                <a:latin typeface="Tahoma"/>
                <a:ea typeface="Tahoma"/>
              </a:rPr>
              <a:t>малое число возникающих при этом высококвалифицированных определяющих рабочих мест противостоит большому числу остальных, неквалифицированных.</a:t>
            </a:r>
            <a:endParaRPr/>
          </a:p>
        </p:txBody>
      </p:sp>
      <p:pic>
        <p:nvPicPr>
          <p:cNvPr id="366" name="Picture 2" descr=""/>
          <p:cNvPicPr/>
          <p:nvPr/>
        </p:nvPicPr>
        <p:blipFill>
          <a:blip r:embed="rId4"/>
          <a:stretch/>
        </p:blipFill>
        <p:spPr>
          <a:xfrm>
            <a:off x="7237080" y="2205000"/>
            <a:ext cx="1644840" cy="910080"/>
          </a:xfrm>
          <a:prstGeom prst="rect">
            <a:avLst/>
          </a:prstGeom>
          <a:ln>
            <a:noFill/>
          </a:ln>
        </p:spPr>
      </p:pic>
      <p:pic>
        <p:nvPicPr>
          <p:cNvPr id="367" name="Picture 4" descr=""/>
          <p:cNvPicPr/>
          <p:nvPr/>
        </p:nvPicPr>
        <p:blipFill>
          <a:blip r:embed="rId5"/>
          <a:stretch/>
        </p:blipFill>
        <p:spPr>
          <a:xfrm>
            <a:off x="7860960" y="5735880"/>
            <a:ext cx="1052280" cy="1052280"/>
          </a:xfrm>
          <a:prstGeom prst="rect">
            <a:avLst/>
          </a:prstGeom>
          <a:ln>
            <a:noFill/>
          </a:ln>
        </p:spPr>
      </p:pic>
      <p:sp>
        <p:nvSpPr>
          <p:cNvPr id="368" name="CustomShape 2"/>
          <p:cNvSpPr/>
          <p:nvPr/>
        </p:nvSpPr>
        <p:spPr>
          <a:xfrm>
            <a:off x="107640" y="6093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48</a:t>
            </a:r>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369" name="Picture 2" descr=""/>
          <p:cNvPicPr/>
          <p:nvPr/>
        </p:nvPicPr>
        <p:blipFill>
          <a:blip r:embed="rId1"/>
          <a:stretch/>
        </p:blipFill>
        <p:spPr>
          <a:xfrm>
            <a:off x="5004000" y="4583520"/>
            <a:ext cx="2539080" cy="2145960"/>
          </a:xfrm>
          <a:prstGeom prst="rect">
            <a:avLst/>
          </a:prstGeom>
          <a:ln>
            <a:noFill/>
          </a:ln>
        </p:spPr>
      </p:pic>
      <p:sp>
        <p:nvSpPr>
          <p:cNvPr id="370" name="CustomShape 1"/>
          <p:cNvSpPr/>
          <p:nvPr/>
        </p:nvSpPr>
        <p:spPr>
          <a:xfrm>
            <a:off x="184680" y="332640"/>
            <a:ext cx="86407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После того как выявлены возможные структурные воздействия новых ИТ, на предприятии должно быть уделено особое внимание менеджменту изменений. </a:t>
            </a:r>
            <a:endParaRPr/>
          </a:p>
          <a:p>
            <a:pPr algn="ctr">
              <a:lnSpc>
                <a:spcPct val="100000"/>
              </a:lnSpc>
            </a:pPr>
            <a:r>
              <a:rPr b="1" lang="ru-RU" sz="2400" strike="noStrike" u="sng">
                <a:solidFill>
                  <a:srgbClr val="c00000"/>
                </a:solidFill>
                <a:latin typeface="Tahoma"/>
                <a:ea typeface="Tahoma"/>
              </a:rPr>
              <a:t>Центральными являются следующие вопросы: </a:t>
            </a:r>
            <a:endParaRPr/>
          </a:p>
          <a:p>
            <a:pPr>
              <a:lnSpc>
                <a:spcPct val="100000"/>
              </a:lnSpc>
            </a:pPr>
            <a:r>
              <a:rPr b="1" lang="ru-RU" sz="2400" strike="noStrike">
                <a:solidFill>
                  <a:srgbClr val="000000"/>
                </a:solidFill>
                <a:latin typeface="Tahoma"/>
                <a:ea typeface="Tahoma"/>
              </a:rPr>
              <a:t>какое значение имеет растущее использование ИТ и обучающих программ для менеджмента и как может быть наиболее эффективно реализовано обучение этим технологиям в производственном подразделении всего персонала от руководителя </a:t>
            </a:r>
            <a:r>
              <a:rPr b="1" i="1" lang="ru-RU" sz="2400" strike="noStrike">
                <a:solidFill>
                  <a:srgbClr val="000000"/>
                </a:solidFill>
                <a:latin typeface="Tahoma"/>
                <a:ea typeface="Tahoma"/>
              </a:rPr>
              <a:t>(</a:t>
            </a:r>
            <a:r>
              <a:rPr b="1" i="1" lang="ru-RU" sz="2400" strike="noStrike" u="sng">
                <a:solidFill>
                  <a:srgbClr val="c00000"/>
                </a:solidFill>
                <a:latin typeface="Tahoma"/>
                <a:ea typeface="Tahoma"/>
              </a:rPr>
              <a:t>top-manager</a:t>
            </a:r>
            <a:r>
              <a:rPr b="1" i="1" lang="ru-RU" sz="2400" strike="noStrike">
                <a:solidFill>
                  <a:srgbClr val="000000"/>
                </a:solidFill>
                <a:latin typeface="Tahoma"/>
                <a:ea typeface="Tahoma"/>
              </a:rPr>
              <a:t>.) </a:t>
            </a:r>
            <a:r>
              <a:rPr b="1" lang="ru-RU" sz="2400" strike="noStrike">
                <a:solidFill>
                  <a:srgbClr val="000000"/>
                </a:solidFill>
                <a:latin typeface="Tahoma"/>
                <a:ea typeface="Tahoma"/>
              </a:rPr>
              <a:t>до конечного пользователя.</a:t>
            </a:r>
            <a:endParaRPr/>
          </a:p>
        </p:txBody>
      </p:sp>
      <p:pic>
        <p:nvPicPr>
          <p:cNvPr id="371" name="Picture 4" descr=""/>
          <p:cNvPicPr/>
          <p:nvPr/>
        </p:nvPicPr>
        <p:blipFill>
          <a:blip r:embed="rId2"/>
          <a:stretch/>
        </p:blipFill>
        <p:spPr>
          <a:xfrm>
            <a:off x="919800" y="4583520"/>
            <a:ext cx="2616120" cy="2132640"/>
          </a:xfrm>
          <a:prstGeom prst="rect">
            <a:avLst/>
          </a:prstGeom>
          <a:ln>
            <a:noFill/>
          </a:ln>
        </p:spPr>
      </p:pic>
      <p:sp>
        <p:nvSpPr>
          <p:cNvPr id="372" name="CustomShape 2"/>
          <p:cNvSpPr/>
          <p:nvPr/>
        </p:nvSpPr>
        <p:spPr>
          <a:xfrm>
            <a:off x="7668360" y="59216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49</a:t>
            </a:r>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3" name="CustomShape 1"/>
          <p:cNvSpPr/>
          <p:nvPr/>
        </p:nvSpPr>
        <p:spPr>
          <a:xfrm>
            <a:off x="192960" y="188640"/>
            <a:ext cx="8712720" cy="5578200"/>
          </a:xfrm>
          <a:prstGeom prst="rect">
            <a:avLst/>
          </a:prstGeom>
          <a:solidFill>
            <a:schemeClr val="bg1"/>
          </a:solid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Обучение топ-менеджеров преследует цель создания основы для принятия руководством фирмы оптимальных управленческих решений с учетом всех доступных организационных и информационно-технологических альтернатив</a:t>
            </a:r>
            <a:r>
              <a:rPr b="1" lang="ru-RU" sz="2400" strike="noStrike">
                <a:solidFill>
                  <a:srgbClr val="000000"/>
                </a:solidFill>
                <a:latin typeface="Tahoma"/>
                <a:ea typeface="Tahoma"/>
              </a:rPr>
              <a:t>. </a:t>
            </a:r>
            <a:endParaRPr/>
          </a:p>
          <a:p>
            <a:pPr>
              <a:lnSpc>
                <a:spcPct val="100000"/>
              </a:lnSpc>
            </a:pPr>
            <a:r>
              <a:rPr b="1" lang="ru-RU" sz="2000" strike="noStrike">
                <a:solidFill>
                  <a:srgbClr val="000000"/>
                </a:solidFill>
                <a:latin typeface="Tahoma"/>
                <a:ea typeface="Tahoma"/>
              </a:rPr>
              <a:t>Оно состоит в том, чтобы разъяснить им в общих чертах только существо и специфику влияния новых технологий, не привлекая специальных терминов и не вдаваясь в технические подробности. Однако и это обучение важно, потому что ИТ имеет большое воздействие на организационную структуру и характер работы предприятия и тем самым – на осуществление руководства. Перспективы информатизации, касающиеся фирмы в целом или даже выходящие за ее рамки, являются центральными вопросами при обучении топ-менеджеров; при этом всегда следует рассматривать важный для любого руководства вопрос: сколько это будет стоить предприятию? </a:t>
            </a:r>
            <a:endParaRPr/>
          </a:p>
        </p:txBody>
      </p:sp>
      <p:sp>
        <p:nvSpPr>
          <p:cNvPr id="374" name="CustomShape 2"/>
          <p:cNvSpPr/>
          <p:nvPr/>
        </p:nvSpPr>
        <p:spPr>
          <a:xfrm>
            <a:off x="7597800" y="594288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50</a:t>
            </a:r>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5" name="CustomShape 1"/>
          <p:cNvSpPr/>
          <p:nvPr/>
        </p:nvSpPr>
        <p:spPr>
          <a:xfrm>
            <a:off x="218520" y="188640"/>
            <a:ext cx="8673480" cy="6066360"/>
          </a:xfrm>
          <a:prstGeom prst="rect">
            <a:avLst/>
          </a:prstGeom>
          <a:solidFill>
            <a:schemeClr val="bg1"/>
          </a:solidFill>
          <a:ln w="5724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Приняты следующие разновидности </a:t>
            </a:r>
            <a:endParaRPr/>
          </a:p>
          <a:p>
            <a:pPr>
              <a:lnSpc>
                <a:spcPct val="100000"/>
              </a:lnSpc>
            </a:pPr>
            <a:r>
              <a:rPr b="1" lang="ru-RU" sz="2400" strike="noStrike" u="sng">
                <a:solidFill>
                  <a:srgbClr val="c00000"/>
                </a:solidFill>
                <a:latin typeface="Tahoma"/>
                <a:ea typeface="Tahoma"/>
              </a:rPr>
              <a:t>программ обучения для топ-менеджеров:</a:t>
            </a:r>
            <a:endParaRPr/>
          </a:p>
          <a:p>
            <a:pPr algn="ctr">
              <a:lnSpc>
                <a:spcPct val="100000"/>
              </a:lnSpc>
            </a:pPr>
            <a:endParaRPr/>
          </a:p>
          <a:p>
            <a:pPr>
              <a:lnSpc>
                <a:spcPct val="100000"/>
              </a:lnSpc>
            </a:pPr>
            <a:r>
              <a:rPr b="1" i="1" lang="ru-RU" sz="2000" strike="noStrike" u="sng">
                <a:solidFill>
                  <a:srgbClr val="c00000"/>
                </a:solidFill>
                <a:latin typeface="Tahoma"/>
                <a:ea typeface="Tahoma"/>
              </a:rPr>
              <a:t>Информационные программы</a:t>
            </a:r>
            <a:r>
              <a:rPr b="1" i="1" lang="ru-RU" sz="2000" strike="noStrike">
                <a:solidFill>
                  <a:srgbClr val="000000"/>
                </a:solidFill>
                <a:latin typeface="Tahoma"/>
                <a:ea typeface="Tahoma"/>
              </a:rPr>
              <a:t>: </a:t>
            </a:r>
            <a:r>
              <a:rPr b="1" lang="ru-RU" sz="2000" strike="noStrike">
                <a:solidFill>
                  <a:srgbClr val="000000"/>
                </a:solidFill>
                <a:latin typeface="Tahoma"/>
                <a:ea typeface="Tahoma"/>
              </a:rPr>
              <a:t>менеджеры поручают своим ассистентам или референтам регулярно информировать себя тем или иным путем: например, те читают специальные журналы по соответствующим проблемам, посещают дискуссии, выставки и т. п. и информируют свое руководство.</a:t>
            </a:r>
            <a:endParaRPr/>
          </a:p>
          <a:p>
            <a:pPr>
              <a:lnSpc>
                <a:spcPct val="100000"/>
              </a:lnSpc>
            </a:pPr>
            <a:r>
              <a:rPr b="1" i="1" lang="ru-RU" sz="2000" strike="noStrike" u="sng">
                <a:solidFill>
                  <a:srgbClr val="c00000"/>
                </a:solidFill>
                <a:latin typeface="Tahoma"/>
                <a:ea typeface="Tahoma"/>
              </a:rPr>
              <a:t>Полуформальные программы</a:t>
            </a:r>
            <a:r>
              <a:rPr b="1" i="1" lang="ru-RU" sz="2000" strike="noStrike">
                <a:solidFill>
                  <a:srgbClr val="000000"/>
                </a:solidFill>
                <a:latin typeface="Tahoma"/>
                <a:ea typeface="Tahoma"/>
              </a:rPr>
              <a:t>: </a:t>
            </a:r>
            <a:r>
              <a:rPr b="1" lang="ru-RU" sz="2000" strike="noStrike">
                <a:solidFill>
                  <a:srgbClr val="000000"/>
                </a:solidFill>
                <a:latin typeface="Tahoma"/>
                <a:ea typeface="Tahoma"/>
              </a:rPr>
              <a:t>проводятся специальные курсы, посещение которых, однако, является добровольным. Это могут быть, например, выставки, видеопредставления, доклады или краткие семинары с последующими дискуссиями участников и тому подобные мероприятия.</a:t>
            </a:r>
            <a:endParaRPr/>
          </a:p>
          <a:p>
            <a:pPr>
              <a:lnSpc>
                <a:spcPct val="100000"/>
              </a:lnSpc>
            </a:pPr>
            <a:r>
              <a:rPr b="1" i="1" lang="ru-RU" sz="2000" strike="noStrike" u="sng">
                <a:solidFill>
                  <a:srgbClr val="c00000"/>
                </a:solidFill>
                <a:latin typeface="Tahoma"/>
                <a:ea typeface="Tahoma"/>
              </a:rPr>
              <a:t>Формальные программы</a:t>
            </a:r>
            <a:r>
              <a:rPr b="1" i="1" lang="ru-RU" sz="2000" strike="noStrike">
                <a:solidFill>
                  <a:srgbClr val="000000"/>
                </a:solidFill>
                <a:latin typeface="Tahoma"/>
                <a:ea typeface="Tahoma"/>
              </a:rPr>
              <a:t>: </a:t>
            </a:r>
            <a:r>
              <a:rPr b="1" lang="ru-RU" sz="2000" strike="noStrike">
                <a:solidFill>
                  <a:srgbClr val="000000"/>
                </a:solidFill>
                <a:latin typeface="Tahoma"/>
                <a:ea typeface="Tahoma"/>
              </a:rPr>
              <a:t>эти программы обычно реализуются        в форме непродолжительных семинаров, которые проводятся обычно за пределами фирмы. Достаточно легко представить, что чем выше уровень обучаемых менеджеров, тем более роскошно обставляются такие семинары. Эффект от обучения, предположительно, позволяет возместить затраты.</a:t>
            </a:r>
            <a:endParaRPr/>
          </a:p>
        </p:txBody>
      </p:sp>
      <p:pic>
        <p:nvPicPr>
          <p:cNvPr id="376" name="Picture 2" descr=""/>
          <p:cNvPicPr/>
          <p:nvPr/>
        </p:nvPicPr>
        <p:blipFill>
          <a:blip r:embed="rId1"/>
          <a:stretch/>
        </p:blipFill>
        <p:spPr>
          <a:xfrm>
            <a:off x="7020360" y="11160"/>
            <a:ext cx="2016000" cy="1281240"/>
          </a:xfrm>
          <a:prstGeom prst="rect">
            <a:avLst/>
          </a:prstGeom>
          <a:ln>
            <a:noFill/>
          </a:ln>
        </p:spPr>
      </p:pic>
      <p:sp>
        <p:nvSpPr>
          <p:cNvPr id="377" name="CustomShape 2"/>
          <p:cNvSpPr/>
          <p:nvPr/>
        </p:nvSpPr>
        <p:spPr>
          <a:xfrm>
            <a:off x="776556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51</a:t>
            </a:r>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8" name="CustomShape 1"/>
          <p:cNvSpPr/>
          <p:nvPr/>
        </p:nvSpPr>
        <p:spPr>
          <a:xfrm>
            <a:off x="251640" y="332640"/>
            <a:ext cx="8568720" cy="557676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trike="noStrike" u="sng">
                <a:solidFill>
                  <a:srgbClr val="c00000"/>
                </a:solidFill>
                <a:latin typeface="Tahoma"/>
                <a:ea typeface="Tahoma"/>
              </a:rPr>
              <a:t>Программу обучения можно считать хорошей и успешной, если при ее проведении как эксперты извне, так и специалисты фирмы получают возможность выступить. </a:t>
            </a:r>
            <a:endParaRPr/>
          </a:p>
          <a:p>
            <a:pPr>
              <a:lnSpc>
                <a:spcPct val="100000"/>
              </a:lnSpc>
            </a:pPr>
            <a:r>
              <a:rPr b="1" lang="ru-RU" strike="noStrike">
                <a:solidFill>
                  <a:srgbClr val="000000"/>
                </a:solidFill>
                <a:latin typeface="Tahoma"/>
                <a:ea typeface="Tahoma"/>
              </a:rPr>
              <a:t>Никакие технические детали при этом не обсуждаются, в фокусе находятся возникающие при информатизации воздействия и их последствия, особенности применения ИТ и польза (или потери) от них.</a:t>
            </a:r>
            <a:endParaRPr/>
          </a:p>
          <a:p>
            <a:pPr>
              <a:lnSpc>
                <a:spcPct val="100000"/>
              </a:lnSpc>
            </a:pPr>
            <a:r>
              <a:rPr b="1" lang="ru-RU" strike="noStrike" u="sng">
                <a:solidFill>
                  <a:srgbClr val="c00000"/>
                </a:solidFill>
                <a:latin typeface="Tahoma"/>
                <a:ea typeface="Tahoma"/>
              </a:rPr>
              <a:t>Менеджеры среднего уровня </a:t>
            </a:r>
            <a:r>
              <a:rPr b="1" lang="ru-RU" strike="noStrike">
                <a:solidFill>
                  <a:srgbClr val="000000"/>
                </a:solidFill>
                <a:latin typeface="Tahoma"/>
                <a:ea typeface="Tahoma"/>
              </a:rPr>
              <a:t>несут особую ответственность за успешное внедрение новых ИТ, в особенности с тех пор, когда распределенные системы стали проникать все более глубоко в ИС и предприятие в целом. Обучение менеджеров среднего звена преследует, с одной стороны, формирование у этих работников способностей к управлению технологическими и иными изменениями в ИС и на предприятии. Однако эти умения менеджеров пройдут впустую, если пользователи не примут предложенных им условий и не выработают соответствующего поведения в среде ИС, потому что именно у них, как правило, отсутствуют осознание своей роли и ответственности за действия в системе и способность к критической оценке последствий отступления от технологии в ИС.</a:t>
            </a:r>
            <a:endParaRPr/>
          </a:p>
        </p:txBody>
      </p:sp>
      <p:pic>
        <p:nvPicPr>
          <p:cNvPr id="379" name="Picture 2" descr=""/>
          <p:cNvPicPr/>
          <p:nvPr/>
        </p:nvPicPr>
        <p:blipFill>
          <a:blip r:embed="rId1"/>
          <a:stretch/>
        </p:blipFill>
        <p:spPr>
          <a:xfrm>
            <a:off x="7524360" y="5428800"/>
            <a:ext cx="1428480" cy="1428480"/>
          </a:xfrm>
          <a:prstGeom prst="rect">
            <a:avLst/>
          </a:prstGeom>
          <a:ln>
            <a:noFill/>
          </a:ln>
        </p:spPr>
      </p:pic>
      <p:sp>
        <p:nvSpPr>
          <p:cNvPr id="380"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52</a:t>
            </a:r>
            <a:endParaRPr/>
          </a:p>
        </p:txBody>
      </p:sp>
    </p:spTree>
  </p:cSld>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1" name="CustomShape 1"/>
          <p:cNvSpPr/>
          <p:nvPr/>
        </p:nvSpPr>
        <p:spPr>
          <a:xfrm>
            <a:off x="179640" y="260640"/>
            <a:ext cx="8784720" cy="55767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trike="noStrike">
                <a:solidFill>
                  <a:srgbClr val="000000"/>
                </a:solidFill>
                <a:latin typeface="Tahoma"/>
                <a:ea typeface="Tahoma"/>
              </a:rPr>
              <a:t>В связи с этим при обучении конечных пользователей для начала необходимо ознакомить их с общей концепцией той электронной системы ОИ, в которой им предстоит действовать, чтобы в полной мере подвести их к пониманию важности тренировочного процесса на специальных средствах; эти тренировочные занятия могут быть достаточно утомительными и не всегда вызывают восторг у обучающихся.</a:t>
            </a:r>
            <a:endParaRPr/>
          </a:p>
          <a:p>
            <a:pPr>
              <a:lnSpc>
                <a:spcPct val="100000"/>
              </a:lnSpc>
            </a:pPr>
            <a:r>
              <a:rPr b="1" lang="ru-RU" strike="noStrike" u="sng">
                <a:solidFill>
                  <a:srgbClr val="c00000"/>
                </a:solidFill>
                <a:latin typeface="Tahoma"/>
                <a:ea typeface="Tahoma"/>
              </a:rPr>
              <a:t>Использование </a:t>
            </a:r>
            <a:r>
              <a:rPr b="1" i="1" lang="ru-RU" strike="noStrike" u="sng">
                <a:solidFill>
                  <a:srgbClr val="c00000"/>
                </a:solidFill>
                <a:latin typeface="Tahoma"/>
                <a:ea typeface="Tahoma"/>
              </a:rPr>
              <a:t>multimedia-средств </a:t>
            </a:r>
            <a:r>
              <a:rPr b="1" lang="ru-RU" strike="noStrike" u="sng">
                <a:solidFill>
                  <a:srgbClr val="c00000"/>
                </a:solidFill>
                <a:latin typeface="Tahoma"/>
                <a:ea typeface="Tahoma"/>
              </a:rPr>
              <a:t>в роли тренажера </a:t>
            </a:r>
            <a:r>
              <a:rPr b="1" lang="ru-RU" strike="noStrike">
                <a:solidFill>
                  <a:srgbClr val="000000"/>
                </a:solidFill>
                <a:latin typeface="Tahoma"/>
                <a:ea typeface="Tahoma"/>
              </a:rPr>
              <a:t>обычно дает значительный эффект; при этом каждый обучающийся работает в индивидуальном темпе и в любое время; он может обучаться на своем рабочем месте и повышать квалификацию непосредственно в вопросах применения именно его ИТ; самое главное состоит в том, что в этом процессе не всегда требуются дорогостоящие услуги учителя-наставника. При этом объединяются как представление и выбор учебного материала, так и управление процессом обучения с тестовыми задачами и т. д.   В такой системе можно успешно обеспечить взрывной рост потребности в подготовке и переподготовке кадров, например при освоении новых технологий в массовом масштабе, и избежать перегрузки или нежелательного расширения системы обучения кадров.</a:t>
            </a:r>
            <a:endParaRPr/>
          </a:p>
        </p:txBody>
      </p:sp>
      <p:sp>
        <p:nvSpPr>
          <p:cNvPr id="382" name="CustomShape 2"/>
          <p:cNvSpPr/>
          <p:nvPr/>
        </p:nvSpPr>
        <p:spPr>
          <a:xfrm>
            <a:off x="764712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53</a:t>
            </a:r>
            <a:endParaRPr/>
          </a:p>
        </p:txBody>
      </p:sp>
    </p:spTree>
  </p:cSld>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3" name="CustomShape 1"/>
          <p:cNvSpPr/>
          <p:nvPr/>
        </p:nvSpPr>
        <p:spPr>
          <a:xfrm>
            <a:off x="168120" y="260640"/>
            <a:ext cx="8712720" cy="4113720"/>
          </a:xfrm>
          <a:prstGeom prst="rect">
            <a:avLst/>
          </a:prstGeom>
          <a:noFill/>
          <a:ln w="5724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Подводя итоги, можно подчеркнуть, что </a:t>
            </a:r>
            <a:r>
              <a:rPr b="1" lang="ru-RU" sz="2400" strike="noStrike" u="sng">
                <a:solidFill>
                  <a:srgbClr val="c00000"/>
                </a:solidFill>
                <a:latin typeface="Tahoma"/>
                <a:ea typeface="Tahoma"/>
              </a:rPr>
              <a:t>обучение и тренинг персонала являются двумя важными условиями успеха новой технологии на предприятии</a:t>
            </a:r>
            <a:r>
              <a:rPr b="1" lang="ru-RU" sz="2400" strike="noStrike">
                <a:solidFill>
                  <a:srgbClr val="000000"/>
                </a:solidFill>
                <a:latin typeface="Tahoma"/>
                <a:ea typeface="Tahoma"/>
              </a:rPr>
              <a:t> – вероятно, они существенно дополняют чистые технологические возможности. Даже технически (и технологически) вполне удачная система обречена на провал, если люди не пользуются ею.        К тому же, поскольку ИС по замыслу должна становиться душой предприятия или организации, ее успех или провал среди персонала становятся успехом или провалом всего дела.</a:t>
            </a:r>
            <a:endParaRPr/>
          </a:p>
        </p:txBody>
      </p:sp>
      <p:pic>
        <p:nvPicPr>
          <p:cNvPr id="384" name="Picture 2" descr=""/>
          <p:cNvPicPr/>
          <p:nvPr/>
        </p:nvPicPr>
        <p:blipFill>
          <a:blip r:embed="rId1"/>
          <a:stretch/>
        </p:blipFill>
        <p:spPr>
          <a:xfrm>
            <a:off x="1331640" y="4365000"/>
            <a:ext cx="3168000" cy="2376000"/>
          </a:xfrm>
          <a:prstGeom prst="rect">
            <a:avLst/>
          </a:prstGeom>
          <a:ln>
            <a:noFill/>
          </a:ln>
        </p:spPr>
      </p:pic>
      <p:sp>
        <p:nvSpPr>
          <p:cNvPr id="385" name="CustomShape 2"/>
          <p:cNvSpPr/>
          <p:nvPr/>
        </p:nvSpPr>
        <p:spPr>
          <a:xfrm>
            <a:off x="7668360" y="5949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54</a:t>
            </a:r>
            <a:endParaRPr/>
          </a:p>
        </p:txBody>
      </p:sp>
    </p:spTree>
  </p:cSld>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6" name="CustomShape 1"/>
          <p:cNvSpPr/>
          <p:nvPr/>
        </p:nvSpPr>
        <p:spPr>
          <a:xfrm>
            <a:off x="188280" y="1328040"/>
            <a:ext cx="8775720" cy="4664160"/>
          </a:xfrm>
          <a:prstGeom prst="rect">
            <a:avLst/>
          </a:prstGeom>
          <a:noFill/>
          <a:ln cap="rnd" w="57240">
            <a:solidFill>
              <a:schemeClr val="accent1"/>
            </a:solidFill>
            <a:custDash>
              <a:ds d="800000" sp="300000"/>
              <a:ds d="100000" sp="300000"/>
              <a:ds d="100000" sp="300000"/>
            </a:custDash>
            <a:round/>
          </a:ln>
        </p:spPr>
        <p:style>
          <a:lnRef idx="0"/>
          <a:fillRef idx="0"/>
          <a:effectRef idx="0"/>
          <a:fontRef idx="minor"/>
        </p:style>
        <p:txBody>
          <a:bodyPr lIns="90000" rIns="90000" tIns="45000" bIns="45000"/>
          <a:p>
            <a:pPr>
              <a:lnSpc>
                <a:spcPct val="100000"/>
              </a:lnSpc>
            </a:pPr>
            <a:r>
              <a:rPr b="1" lang="ru-RU" sz="2000" strike="noStrike">
                <a:solidFill>
                  <a:srgbClr val="000000"/>
                </a:solidFill>
                <a:latin typeface="Tahoma"/>
                <a:ea typeface="Tahoma"/>
              </a:rPr>
              <a:t>Один из самых распространенных подходов к оценке стоимости человеческих ресурсов является анализ связанных с ними издержек.      В состав издержек включаются затратная и активная составляющие. При анализе человеческих ресурсов обычно используются понятия </a:t>
            </a:r>
            <a:r>
              <a:rPr b="1" i="1" lang="ru-RU" sz="2000" strike="noStrike" u="sng">
                <a:solidFill>
                  <a:srgbClr val="000000"/>
                </a:solidFill>
                <a:latin typeface="Tahoma"/>
                <a:ea typeface="Tahoma"/>
              </a:rPr>
              <a:t>первоначальных</a:t>
            </a:r>
            <a:r>
              <a:rPr b="1" lang="ru-RU" sz="2000" strike="noStrike" u="sng">
                <a:solidFill>
                  <a:srgbClr val="000000"/>
                </a:solidFill>
                <a:latin typeface="Tahoma"/>
                <a:ea typeface="Tahoma"/>
              </a:rPr>
              <a:t> и </a:t>
            </a:r>
            <a:r>
              <a:rPr b="1" i="1" lang="ru-RU" sz="2000" strike="noStrike" u="sng">
                <a:solidFill>
                  <a:srgbClr val="000000"/>
                </a:solidFill>
                <a:latin typeface="Tahoma"/>
                <a:ea typeface="Tahoma"/>
              </a:rPr>
              <a:t>восстановительных издержек</a:t>
            </a:r>
            <a:r>
              <a:rPr b="1" lang="ru-RU" sz="2000" strike="noStrike">
                <a:solidFill>
                  <a:srgbClr val="000000"/>
                </a:solidFill>
                <a:latin typeface="Tahoma"/>
                <a:ea typeface="Tahoma"/>
              </a:rPr>
              <a:t>.</a:t>
            </a:r>
            <a:endParaRPr/>
          </a:p>
          <a:p>
            <a:pPr>
              <a:lnSpc>
                <a:spcPct val="100000"/>
              </a:lnSpc>
            </a:pPr>
            <a:r>
              <a:rPr b="1" i="1" lang="ru-RU" sz="2000" strike="noStrike" u="sng">
                <a:solidFill>
                  <a:srgbClr val="c00000"/>
                </a:solidFill>
                <a:latin typeface="Tahoma"/>
                <a:ea typeface="Tahoma"/>
              </a:rPr>
              <a:t>Первоначальные издержки </a:t>
            </a:r>
            <a:r>
              <a:rPr b="1" lang="ru-RU" sz="2000" strike="noStrike">
                <a:solidFill>
                  <a:srgbClr val="000000"/>
                </a:solidFill>
                <a:latin typeface="Tahoma"/>
                <a:ea typeface="Tahoma"/>
              </a:rPr>
              <a:t>включают затраты на поиск, приобретение и первоначальное обучение работников.</a:t>
            </a:r>
            <a:endParaRPr/>
          </a:p>
          <a:p>
            <a:pPr>
              <a:lnSpc>
                <a:spcPct val="100000"/>
              </a:lnSpc>
            </a:pPr>
            <a:r>
              <a:rPr b="1" i="1" lang="ru-RU" sz="2000" strike="noStrike" u="sng">
                <a:solidFill>
                  <a:srgbClr val="c00000"/>
                </a:solidFill>
                <a:latin typeface="Tahoma"/>
                <a:ea typeface="Tahoma"/>
              </a:rPr>
              <a:t>Восстановительные издержки (издержки замещения) </a:t>
            </a:r>
            <a:r>
              <a:rPr b="1" i="1" lang="ru-RU" sz="2000" strike="noStrike">
                <a:solidFill>
                  <a:srgbClr val="000000"/>
                </a:solidFill>
                <a:latin typeface="Tahoma"/>
                <a:ea typeface="Tahoma"/>
              </a:rPr>
              <a:t>– </a:t>
            </a:r>
            <a:r>
              <a:rPr b="1" lang="ru-RU" sz="2000" strike="noStrike">
                <a:solidFill>
                  <a:srgbClr val="000000"/>
                </a:solidFill>
                <a:latin typeface="Tahoma"/>
                <a:ea typeface="Tahoma"/>
              </a:rPr>
              <a:t>это затраты, которые нужно произвести в настоящее время, чтобы заменить одного работника на другого, способного выполнять те же функции на данном рабочем месте. Они включают издержки приобретения нового специалиста и в любом случае – издержки, связанные с обучением работника на новом для него рабочем месте.  </a:t>
            </a:r>
            <a:endParaRPr/>
          </a:p>
        </p:txBody>
      </p:sp>
      <p:sp>
        <p:nvSpPr>
          <p:cNvPr id="387" name="CustomShape 2"/>
          <p:cNvSpPr/>
          <p:nvPr/>
        </p:nvSpPr>
        <p:spPr>
          <a:xfrm>
            <a:off x="277200" y="281160"/>
            <a:ext cx="6631920" cy="914760"/>
          </a:xfrm>
          <a:prstGeom prst="rect">
            <a:avLst/>
          </a:prstGeom>
          <a:noFill/>
          <a:ln w="38160">
            <a:solidFill>
              <a:srgbClr val="c00000"/>
            </a:solidFill>
            <a:round/>
          </a:ln>
        </p:spPr>
        <p:style>
          <a:lnRef idx="0"/>
          <a:fillRef idx="0"/>
          <a:effectRef idx="0"/>
          <a:fontRef idx="minor"/>
        </p:style>
        <p:txBody>
          <a:bodyPr wrap="none"/>
          <a:p>
            <a:pPr algn="ctr">
              <a:lnSpc>
                <a:spcPct val="100000"/>
              </a:lnSpc>
            </a:pPr>
            <a:r>
              <a:rPr b="1" lang="ru-RU" sz="5400" strike="noStrike">
                <a:solidFill>
                  <a:srgbClr val="95656d"/>
                </a:solidFill>
                <a:latin typeface="Lucida Sans Unicode"/>
              </a:rPr>
              <a:t>Выводы по 8 главе</a:t>
            </a:r>
            <a:endParaRPr/>
          </a:p>
        </p:txBody>
      </p:sp>
      <p:pic>
        <p:nvPicPr>
          <p:cNvPr id="388" name="Picture 2" descr=""/>
          <p:cNvPicPr/>
          <p:nvPr/>
        </p:nvPicPr>
        <p:blipFill>
          <a:blip r:embed="rId1"/>
          <a:stretch/>
        </p:blipFill>
        <p:spPr>
          <a:xfrm>
            <a:off x="7026120" y="28440"/>
            <a:ext cx="2161800" cy="1428480"/>
          </a:xfrm>
          <a:prstGeom prst="rect">
            <a:avLst/>
          </a:prstGeom>
          <a:ln>
            <a:noFill/>
          </a:ln>
        </p:spPr>
      </p:pic>
      <p:pic>
        <p:nvPicPr>
          <p:cNvPr id="389" name="Picture 4" descr=""/>
          <p:cNvPicPr/>
          <p:nvPr/>
        </p:nvPicPr>
        <p:blipFill>
          <a:blip r:embed="rId2"/>
          <a:srcRect l="0" t="0" r="1149666" b="0"/>
          <a:stretch/>
        </p:blipFill>
        <p:spPr>
          <a:xfrm>
            <a:off x="3348000" y="5676480"/>
            <a:ext cx="1494720" cy="1048320"/>
          </a:xfrm>
          <a:prstGeom prst="rect">
            <a:avLst/>
          </a:prstGeom>
          <a:ln>
            <a:noFill/>
          </a:ln>
        </p:spPr>
      </p:pic>
      <p:pic>
        <p:nvPicPr>
          <p:cNvPr id="390" name="Picture 6" descr=""/>
          <p:cNvPicPr/>
          <p:nvPr/>
        </p:nvPicPr>
        <p:blipFill>
          <a:blip r:embed="rId3"/>
          <a:srcRect l="0" t="539333" r="0" b="0"/>
          <a:stretch/>
        </p:blipFill>
        <p:spPr>
          <a:xfrm>
            <a:off x="5724000" y="5862600"/>
            <a:ext cx="1144800" cy="955800"/>
          </a:xfrm>
          <a:prstGeom prst="rect">
            <a:avLst/>
          </a:prstGeom>
          <a:ln>
            <a:noFill/>
          </a:ln>
        </p:spPr>
      </p:pic>
      <p:pic>
        <p:nvPicPr>
          <p:cNvPr id="391" name="Picture 8" descr=""/>
          <p:cNvPicPr/>
          <p:nvPr/>
        </p:nvPicPr>
        <p:blipFill>
          <a:blip r:embed="rId4"/>
          <a:stretch/>
        </p:blipFill>
        <p:spPr>
          <a:xfrm>
            <a:off x="7120440" y="5645880"/>
            <a:ext cx="1973520" cy="1165320"/>
          </a:xfrm>
          <a:prstGeom prst="rect">
            <a:avLst/>
          </a:prstGeom>
          <a:ln>
            <a:noFill/>
          </a:ln>
        </p:spPr>
      </p:pic>
      <p:sp>
        <p:nvSpPr>
          <p:cNvPr id="392"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55</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