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_rels/slide34.xml.rels" ContentType="application/vnd.openxmlformats-package.relationships+xml"/>
  <Override PartName="/ppt/slides/_rels/slide33.xml.rels" ContentType="application/vnd.openxmlformats-package.relationships+xml"/>
  <Override PartName="/ppt/slides/_rels/slide32.xml.rels" ContentType="application/vnd.openxmlformats-package.relationships+xml"/>
  <Override PartName="/ppt/slides/_rels/slide31.xml.rels" ContentType="application/vnd.openxmlformats-package.relationships+xml"/>
  <Override PartName="/ppt/slides/_rels/slide30.xml.rels" ContentType="application/vnd.openxmlformats-package.relationships+xml"/>
  <Override PartName="/ppt/slides/_rels/slide28.xml.rels" ContentType="application/vnd.openxmlformats-package.relationships+xml"/>
  <Override PartName="/ppt/slides/_rels/slide7.xml.rels" ContentType="application/vnd.openxmlformats-package.relationships+xml"/>
  <Override PartName="/ppt/slides/_rels/slide24.xml.rels" ContentType="application/vnd.openxmlformats-package.relationships+xml"/>
  <Override PartName="/ppt/slides/_rels/slide6.xml.rels" ContentType="application/vnd.openxmlformats-package.relationships+xml"/>
  <Override PartName="/ppt/slides/_rels/slide23.xml.rels" ContentType="application/vnd.openxmlformats-package.relationships+xml"/>
  <Override PartName="/ppt/slides/_rels/slide5.xml.rels" ContentType="application/vnd.openxmlformats-package.relationships+xml"/>
  <Override PartName="/ppt/slides/_rels/slide22.xml.rels" ContentType="application/vnd.openxmlformats-package.relationships+xml"/>
  <Override PartName="/ppt/slides/_rels/slide17.xml.rels" ContentType="application/vnd.openxmlformats-package.relationships+xml"/>
  <Override PartName="/ppt/slides/_rels/slide16.xml.rels" ContentType="application/vnd.openxmlformats-package.relationships+xml"/>
  <Override PartName="/ppt/slides/_rels/slide15.xml.rels" ContentType="application/vnd.openxmlformats-package.relationships+xml"/>
  <Override PartName="/ppt/slides/_rels/slide29.xml.rels" ContentType="application/vnd.openxmlformats-package.relationships+xml"/>
  <Override PartName="/ppt/slides/_rels/slide14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26.xml.rels" ContentType="application/vnd.openxmlformats-package.relationships+xml"/>
  <Override PartName="/ppt/slides/_rels/slide36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25.xml.rels" ContentType="application/vnd.openxmlformats-package.relationships+xml"/>
  <Override PartName="/ppt/slides/_rels/slide35.xml.rels" ContentType="application/vnd.openxmlformats-package.relationships+xml"/>
  <Override PartName="/ppt/slides/_rels/slide10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0.xml.rels" ContentType="application/vnd.openxmlformats-package.relationships+xml"/>
  <Override PartName="/ppt/slides/_rels/slide19.xml.rels" ContentType="application/vnd.openxmlformats-package.relationships+xml"/>
  <Override PartName="/ppt/slides/_rels/slide2.xml.rels" ContentType="application/vnd.openxmlformats-package.relationships+xml"/>
  <Override PartName="/ppt/slides/_rels/slide27.xml.rels" ContentType="application/vnd.openxmlformats-package.relationships+xml"/>
  <Override PartName="/ppt/slides/_rels/slide18.xml.rels" ContentType="application/vnd.openxmlformats-package.relationships+xml"/>
  <Override PartName="/ppt/slides/_rels/slide1.xml.rels" ContentType="application/vnd.openxmlformats-package.relationships+xml"/>
  <Override PartName="/ppt/slides/slide36.xml" ContentType="application/vnd.openxmlformats-officedocument.presentationml.slide+xml"/>
  <Override PartName="/ppt/slides/slide35.xml" ContentType="application/vnd.openxmlformats-officedocument.presentationml.slide+xml"/>
  <Override PartName="/ppt/slides/slide34.xml" ContentType="application/vnd.openxmlformats-officedocument.presentationml.slide+xml"/>
  <Override PartName="/ppt/slides/slide33.xml" ContentType="application/vnd.openxmlformats-officedocument.presentationml.slide+xml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8.xml" ContentType="application/vnd.openxmlformats-officedocument.presentationml.slide+xml"/>
  <Override PartName="/ppt/slides/slide17.xml" ContentType="application/vnd.openxmlformats-officedocument.presentationml.slide+xml"/>
  <Override PartName="/ppt/slides/slide7.xml" ContentType="application/vnd.openxmlformats-officedocument.presentationml.slide+xml"/>
  <Override PartName="/ppt/slides/slide16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5.xml" ContentType="application/vnd.openxmlformats-officedocument.presentationml.slide+xml"/>
  <Override PartName="/ppt/slides/slide14.xml" ContentType="application/vnd.openxmlformats-officedocument.presentationml.slide+xml"/>
  <Override PartName="/ppt/slides/slide4.xml" ContentType="application/vnd.openxmlformats-officedocument.presentationml.slide+xml"/>
  <Override PartName="/ppt/slides/slide13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Layouts/_rels/slideLayout34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.xml.rels" ContentType="application/vnd.openxmlformats-package.relationships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media/image109.jpeg" ContentType="image/jpeg"/>
  <Override PartName="/ppt/media/image108.jpeg" ContentType="image/jpeg"/>
  <Override PartName="/ppt/media/image107.jpeg" ContentType="image/jpeg"/>
  <Override PartName="/ppt/media/image106.jpeg" ContentType="image/jpeg"/>
  <Override PartName="/ppt/media/image84.jpeg" ContentType="image/jpeg"/>
  <Override PartName="/ppt/media/image97.jpeg" ContentType="image/jpeg"/>
  <Override PartName="/ppt/media/image83.jpeg" ContentType="image/jpeg"/>
  <Override PartName="/ppt/media/image96.jpeg" ContentType="image/jpeg"/>
  <Override PartName="/ppt/media/image82.jpeg" ContentType="image/jpeg"/>
  <Override PartName="/ppt/media/image95.jpeg" ContentType="image/jpeg"/>
  <Override PartName="/ppt/media/image81.jpeg" ContentType="image/jpeg"/>
  <Override PartName="/ppt/media/image94.jpeg" ContentType="image/jpeg"/>
  <Override PartName="/ppt/media/image80.jpeg" ContentType="image/jpeg"/>
  <Override PartName="/ppt/media/image93.jpeg" ContentType="image/jpeg"/>
  <Override PartName="/ppt/media/image112.jpeg" ContentType="image/jpeg"/>
  <Override PartName="/ppt/media/image63.jpeg" ContentType="image/jpeg"/>
  <Override PartName="/ppt/media/image76.jpeg" ContentType="image/jpeg"/>
  <Override PartName="/ppt/media/image89.jpeg" ContentType="image/jpeg"/>
  <Override PartName="/ppt/media/image88.jpeg" ContentType="image/jpeg"/>
  <Override PartName="/ppt/media/image87.jpeg" ContentType="image/jpeg"/>
  <Override PartName="/ppt/media/image99.jpeg" ContentType="image/jpeg"/>
  <Override PartName="/ppt/media/image86.jpeg" ContentType="image/jpeg"/>
  <Override PartName="/ppt/media/image98.jpeg" ContentType="image/jpeg"/>
  <Override PartName="/ppt/media/image85.jpeg" ContentType="image/jpeg"/>
  <Override PartName="/ppt/media/image92.jpeg" ContentType="image/jpeg"/>
  <Override PartName="/ppt/media/image115.jpeg" ContentType="image/jpeg"/>
  <Override PartName="/ppt/media/image102.jpeg" ContentType="image/jpeg"/>
  <Override PartName="/ppt/media/image66.jpeg" ContentType="image/jpeg"/>
  <Override PartName="/ppt/media/image79.jpeg" ContentType="image/jpeg"/>
  <Override PartName="/ppt/media/image91.jpeg" ContentType="image/jpeg"/>
  <Override PartName="/ppt/media/image114.jpeg" ContentType="image/jpeg"/>
  <Override PartName="/ppt/media/image101.jpeg" ContentType="image/jpeg"/>
  <Override PartName="/ppt/media/image65.jpeg" ContentType="image/jpeg"/>
  <Override PartName="/ppt/media/image78.jpeg" ContentType="image/jpeg"/>
  <Override PartName="/ppt/media/image90.jpeg" ContentType="image/jpeg"/>
  <Override PartName="/ppt/media/image113.jpeg" ContentType="image/jpeg"/>
  <Override PartName="/ppt/media/image100.jpeg" ContentType="image/jpeg"/>
  <Override PartName="/ppt/media/image64.jpeg" ContentType="image/jpeg"/>
  <Override PartName="/ppt/media/image77.jpeg" ContentType="image/jpeg"/>
  <Override PartName="/ppt/media/image111.jpeg" ContentType="image/jpeg"/>
  <Override PartName="/ppt/media/image62.jpeg" ContentType="image/jpeg"/>
  <Override PartName="/ppt/media/image75.jpeg" ContentType="image/jpeg"/>
  <Override PartName="/ppt/media/image110.jpeg" ContentType="image/jpeg"/>
  <Override PartName="/ppt/media/image61.jpeg" ContentType="image/jpeg"/>
  <Override PartName="/ppt/media/image74.jpeg" ContentType="image/jpeg"/>
  <Override PartName="/ppt/media/image60.jpeg" ContentType="image/jpeg"/>
  <Override PartName="/ppt/media/image73.jpeg" ContentType="image/jpeg"/>
  <Override PartName="/ppt/media/image118.jpeg" ContentType="image/jpeg"/>
  <Override PartName="/ppt/media/image105.jpeg" ContentType="image/jpeg"/>
  <Override PartName="/ppt/media/image69.jpeg" ContentType="image/jpeg"/>
  <Override PartName="/ppt/media/image117.jpeg" ContentType="image/jpeg"/>
  <Override PartName="/ppt/media/image104.jpeg" ContentType="image/jpeg"/>
  <Override PartName="/ppt/media/image68.jpeg" ContentType="image/jpeg"/>
  <Override PartName="/ppt/media/image116.jpeg" ContentType="image/jpeg"/>
  <Override PartName="/ppt/media/image103.jpeg" ContentType="image/jpeg"/>
  <Override PartName="/ppt/media/image67.jpeg" ContentType="image/jpeg"/>
  <Override PartName="/ppt/media/image4.png" ContentType="image/png"/>
  <Override PartName="/ppt/media/image72.jpeg" ContentType="image/jpeg"/>
  <Override PartName="/ppt/media/image33.jpeg" ContentType="image/jpeg"/>
  <Override PartName="/ppt/media/image46.jpeg" ContentType="image/jpeg"/>
  <Override PartName="/ppt/media/image59.jpeg" ContentType="image/jpeg"/>
  <Override PartName="/ppt/media/image71.jpeg" ContentType="image/jpeg"/>
  <Override PartName="/ppt/media/image32.jpeg" ContentType="image/jpeg"/>
  <Override PartName="/ppt/media/image45.jpeg" ContentType="image/jpeg"/>
  <Override PartName="/ppt/media/image58.jpeg" ContentType="image/jpeg"/>
  <Override PartName="/ppt/media/image70.jpeg" ContentType="image/jpeg"/>
  <Override PartName="/ppt/media/image31.jpeg" ContentType="image/jpeg"/>
  <Override PartName="/ppt/media/image44.jpeg" ContentType="image/jpeg"/>
  <Override PartName="/ppt/media/image57.jpeg" ContentType="image/jpeg"/>
  <Override PartName="/ppt/media/image43.jpeg" ContentType="image/jpeg"/>
  <Override PartName="/ppt/media/image30.jpeg" ContentType="image/jpeg"/>
  <Override PartName="/ppt/media/image56.jpeg" ContentType="image/jpeg"/>
  <Override PartName="/ppt/media/image42.jpeg" ContentType="image/jpeg"/>
  <Override PartName="/ppt/media/image55.jpeg" ContentType="image/jpeg"/>
  <Override PartName="/ppt/media/image41.jpeg" ContentType="image/jpeg"/>
  <Override PartName="/ppt/media/image54.jpeg" ContentType="image/jpeg"/>
  <Override PartName="/ppt/media/image50.jpeg" ContentType="image/jpeg"/>
  <Override PartName="/ppt/media/image36.jpeg" ContentType="image/jpeg"/>
  <Override PartName="/ppt/media/image49.jpeg" ContentType="image/jpeg"/>
  <Override PartName="/ppt/media/image12.jpeg" ContentType="image/jpeg"/>
  <Override PartName="/ppt/media/image25.jpeg" ContentType="image/jpeg"/>
  <Override PartName="/ppt/media/image38.jpeg" ContentType="image/jpeg"/>
  <Override PartName="/ppt/media/image51.jpeg" ContentType="image/jpeg"/>
  <Override PartName="/ppt/media/image14.jpeg" ContentType="image/jpeg"/>
  <Override PartName="/ppt/media/image27.jpeg" ContentType="image/jpeg"/>
  <Override PartName="/ppt/media/image53.jpeg" ContentType="image/jpeg"/>
  <Override PartName="/ppt/media/image40.jpeg" ContentType="image/jpeg"/>
  <Override PartName="/ppt/media/image35.jpeg" ContentType="image/jpeg"/>
  <Override PartName="/ppt/media/image48.jpeg" ContentType="image/jpeg"/>
  <Override PartName="/ppt/media/image5.jpeg" ContentType="image/jpeg"/>
  <Override PartName="/ppt/media/image37.jpeg" ContentType="image/jpeg"/>
  <Override PartName="/ppt/media/image7.png" ContentType="image/png"/>
  <Override PartName="/ppt/media/image34.jpeg" ContentType="image/jpeg"/>
  <Override PartName="/ppt/media/image47.jpeg" ContentType="image/jpeg"/>
  <Override PartName="/ppt/media/image2.jpeg" ContentType="image/jpeg"/>
  <Override PartName="/ppt/media/image3.png" ContentType="image/png"/>
  <Override PartName="/ppt/media/image1.jpeg" ContentType="image/jpeg"/>
  <Override PartName="/ppt/media/image16.jpeg" ContentType="image/jpeg"/>
  <Override PartName="/ppt/media/image29.jpeg" ContentType="image/jpeg"/>
  <Override PartName="/ppt/media/image18.jpeg" ContentType="image/jpeg"/>
  <Override PartName="/ppt/media/image26.jpeg" ContentType="image/jpeg"/>
  <Override PartName="/ppt/media/image13.jpeg" ContentType="image/jpeg"/>
  <Override PartName="/ppt/media/image39.jpeg" ContentType="image/jpeg"/>
  <Override PartName="/ppt/media/image52.jpeg" ContentType="image/jpeg"/>
  <Override PartName="/ppt/media/image15.jpeg" ContentType="image/jpeg"/>
  <Override PartName="/ppt/media/image28.jpeg" ContentType="image/jpeg"/>
  <Override PartName="/ppt/media/image17.jpeg" ContentType="image/jpeg"/>
  <Override PartName="/ppt/media/image23.jpeg" ContentType="image/jpeg"/>
  <Override PartName="/ppt/media/image10.png" ContentType="image/png"/>
  <Override PartName="/ppt/media/image6.png" ContentType="image/png"/>
  <Override PartName="/ppt/media/image11.jpeg" ContentType="image/jpeg"/>
  <Override PartName="/ppt/media/image24.jpeg" ContentType="image/jpeg"/>
  <Override PartName="/ppt/media/image21.jpeg" ContentType="image/jpeg"/>
  <Override PartName="/ppt/media/image20.jpeg" ContentType="image/jpeg"/>
  <Override PartName="/ppt/media/image19.jpeg" ContentType="image/jpeg"/>
  <Override PartName="/ppt/media/image22.jpeg" ContentType="image/jpeg"/>
  <Override PartName="/ppt/media/image8.jpeg" ContentType="image/jpeg"/>
  <Override PartName="/ppt/media/image9.png" ContentType="image/png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7.png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9.png"/><Relationship Id="rId3" Type="http://schemas.openxmlformats.org/officeDocument/2006/relationships/image" Target="../media/image10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5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46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47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8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89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90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0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2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2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2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2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28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240" cy="11646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132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133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5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8.jpe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500040" y="5945040"/>
            <a:ext cx="4939920" cy="920520"/>
          </a:xfrm>
          <a:custGeom>
            <a:avLst/>
            <a:gdLst/>
            <a:ahLst/>
            <a:rect l="0" t="0" r="r" b="b"/>
            <a:pathLst>
              <a:path w="7486" h="338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CustomShape 2"/>
          <p:cNvSpPr/>
          <p:nvPr/>
        </p:nvSpPr>
        <p:spPr>
          <a:xfrm>
            <a:off x="485640" y="5938920"/>
            <a:ext cx="3690720" cy="933120"/>
          </a:xfrm>
          <a:custGeom>
            <a:avLst/>
            <a:gdLst/>
            <a:ahLst/>
            <a:rect l="0" t="0" r="r" b="b"/>
            <a:pathLst>
              <a:path w="5592" h="589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CustomShape 3"/>
          <p:cNvSpPr/>
          <p:nvPr/>
        </p:nvSpPr>
        <p:spPr>
          <a:xfrm>
            <a:off x="-6120" y="5791320"/>
            <a:ext cx="3402000" cy="1080360"/>
          </a:xfrm>
          <a:prstGeom prst="rtTriangle">
            <a:avLst/>
          </a:prstGeom>
          <a:blipFill>
            <a:blip r:embed="rId2"/>
            <a:tile/>
          </a:blipFill>
          <a:ln w="12600">
            <a:noFill/>
          </a:ln>
          <a:effectLst>
            <a:outerShdw blurRad="50800" dir="5400000" dist="381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" name="Line 4"/>
          <p:cNvSpPr/>
          <p:nvPr/>
        </p:nvSpPr>
        <p:spPr>
          <a:xfrm>
            <a:off x="-9000" y="5787720"/>
            <a:ext cx="3405240" cy="1084320"/>
          </a:xfrm>
          <a:prstGeom prst="line">
            <a:avLst/>
          </a:prstGeom>
          <a:ln w="12240">
            <a:solidFill>
              <a:srgbClr val="196f85"/>
            </a:solidFill>
            <a:miter/>
          </a:ln>
        </p:spPr>
      </p:sp>
      <p:sp>
        <p:nvSpPr>
          <p:cNvPr id="4" name="CustomShape 5"/>
          <p:cNvSpPr/>
          <p:nvPr/>
        </p:nvSpPr>
        <p:spPr>
          <a:xfrm>
            <a:off x="0" y="4664160"/>
            <a:ext cx="9150120" cy="360"/>
          </a:xfrm>
          <a:prstGeom prst="rtTriangle">
            <a:avLst/>
          </a:prstGeom>
          <a:gradFill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/>
          </a:gradFill>
          <a:ln w="12600">
            <a:noFill/>
          </a:ln>
          <a:effectLst>
            <a:outerShdw blurRad="50800" dir="5400000" dist="381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" name="CustomShape 6"/>
          <p:cNvSpPr/>
          <p:nvPr/>
        </p:nvSpPr>
        <p:spPr>
          <a:xfrm>
            <a:off x="1687680" y="4952880"/>
            <a:ext cx="7455960" cy="487080"/>
          </a:xfrm>
          <a:custGeom>
            <a:avLst/>
            <a:gdLst/>
            <a:ahLst/>
            <a:rect l="0" t="0" r="r" b="b"/>
            <a:pathLst>
              <a:path w="4698" h="368">
                <a:moveTo>
                  <a:pt x="4697" y="0"/>
                </a:moveTo>
                <a:lnTo>
                  <a:pt x="4697" y="367"/>
                </a:lnTo>
                <a:lnTo>
                  <a:pt x="0" y="218"/>
                </a:lnTo>
                <a:lnTo>
                  <a:pt x="4697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" name="CustomShape 7"/>
          <p:cNvSpPr/>
          <p:nvPr/>
        </p:nvSpPr>
        <p:spPr>
          <a:xfrm>
            <a:off x="36360" y="5237280"/>
            <a:ext cx="9107280" cy="788760"/>
          </a:xfrm>
          <a:custGeom>
            <a:avLst/>
            <a:gdLst/>
            <a:ahLst/>
            <a:rect l="0" t="0" r="r" b="b"/>
            <a:pathLst>
              <a:path w="5761" h="529">
                <a:moveTo>
                  <a:pt x="0" y="0"/>
                </a:moveTo>
                <a:lnTo>
                  <a:pt x="5760" y="0"/>
                </a:lnTo>
                <a:lnTo>
                  <a:pt x="5760" y="528"/>
                </a:lnTo>
                <a:lnTo>
                  <a:pt x="48" y="0"/>
                </a:lnTo>
              </a:path>
            </a:pathLst>
          </a:custGeom>
          <a:solidFill>
            <a:srgbClr val="000000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" name="CustomShape 8"/>
          <p:cNvSpPr/>
          <p:nvPr/>
        </p:nvSpPr>
        <p:spPr>
          <a:xfrm>
            <a:off x="720" y="5001120"/>
            <a:ext cx="9142920" cy="1863000"/>
          </a:xfrm>
          <a:custGeom>
            <a:avLst/>
            <a:gdLst/>
            <a:ahLst/>
            <a:rect l="0" t="0" r="r" b="b"/>
            <a:pathLst>
              <a:path w="5761" h="1249">
                <a:moveTo>
                  <a:pt x="0" y="0"/>
                </a:moveTo>
                <a:lnTo>
                  <a:pt x="0" y="1248"/>
                </a:lnTo>
                <a:lnTo>
                  <a:pt x="5760" y="1248"/>
                </a:lnTo>
                <a:lnTo>
                  <a:pt x="5760" y="528"/>
                </a:lnTo>
                <a:lnTo>
                  <a:pt x="0" y="0"/>
                </a:lnTo>
              </a:path>
            </a:pathLst>
          </a:custGeom>
          <a:blipFill>
            <a:blip r:embed="rId3"/>
            <a:tile/>
          </a:blipFill>
          <a:ln w="12600">
            <a:noFill/>
          </a:ln>
          <a:effectLst>
            <a:outerShdw blurRad="50800" dir="5400000" dist="381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8" name="Line 9"/>
          <p:cNvSpPr/>
          <p:nvPr/>
        </p:nvSpPr>
        <p:spPr>
          <a:xfrm>
            <a:off x="-2880" y="4997520"/>
            <a:ext cx="9146880" cy="789840"/>
          </a:xfrm>
          <a:prstGeom prst="line">
            <a:avLst/>
          </a:prstGeom>
          <a:ln w="12240">
            <a:solidFill>
              <a:srgbClr val="196f85"/>
            </a:solidFill>
            <a:miter/>
          </a:ln>
        </p:spPr>
      </p:sp>
      <p:sp>
        <p:nvSpPr>
          <p:cNvPr id="9" name="PlaceHolder 10"/>
          <p:cNvSpPr>
            <a:spLocks noGrp="1"/>
          </p:cNvSpPr>
          <p:nvPr>
            <p:ph type="title"/>
          </p:nvPr>
        </p:nvSpPr>
        <p:spPr>
          <a:xfrm>
            <a:off x="685800" y="1752480"/>
            <a:ext cx="7772040" cy="1829520"/>
          </a:xfrm>
          <a:prstGeom prst="rect">
            <a:avLst/>
          </a:prstGeom>
        </p:spPr>
        <p:txBody>
          <a:bodyPr lIns="90000" rIns="90000" tIns="45000" bIns="45000" anchor="b"/>
          <a:p>
            <a:pPr algn="r">
              <a:lnSpc>
                <a:spcPct val="100000"/>
              </a:lnSpc>
            </a:pPr>
            <a:r>
              <a:rPr b="1" lang="ru-RU" sz="4800" strike="noStrike">
                <a:solidFill>
                  <a:srgbClr val="464646"/>
                </a:solidFill>
                <a:latin typeface="Lucida Sans Unicode"/>
              </a:rPr>
              <a:t>Для правки текста заголовка щёлкните мышьюОбразец заголовка</a:t>
            </a:r>
            <a:endParaRPr/>
          </a:p>
        </p:txBody>
      </p:sp>
      <p:sp>
        <p:nvSpPr>
          <p:cNvPr id="10" name="PlaceHolder 11"/>
          <p:cNvSpPr>
            <a:spLocks noGrp="1"/>
          </p:cNvSpPr>
          <p:nvPr>
            <p:ph type="dt"/>
          </p:nvPr>
        </p:nvSpPr>
        <p:spPr>
          <a:xfrm>
            <a:off x="6727680" y="6408720"/>
            <a:ext cx="1918800" cy="364680"/>
          </a:xfrm>
          <a:prstGeom prst="rect">
            <a:avLst/>
          </a:prstGeom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r>
              <a:rPr lang="ru-RU" sz="1000" strike="noStrike">
                <a:solidFill>
                  <a:srgbClr val="ffffff"/>
                </a:solidFill>
                <a:latin typeface="Lucida Sans Unicode"/>
              </a:rPr>
              <a:t>17.5.17</a:t>
            </a:r>
            <a:endParaRPr/>
          </a:p>
        </p:txBody>
      </p:sp>
      <p:sp>
        <p:nvSpPr>
          <p:cNvPr id="11" name="PlaceHolder 12"/>
          <p:cNvSpPr>
            <a:spLocks noGrp="1"/>
          </p:cNvSpPr>
          <p:nvPr>
            <p:ph type="ftr"/>
          </p:nvPr>
        </p:nvSpPr>
        <p:spPr>
          <a:xfrm>
            <a:off x="4379760" y="6408720"/>
            <a:ext cx="2350800" cy="364680"/>
          </a:xfrm>
          <a:prstGeom prst="rect">
            <a:avLst/>
          </a:prstGeom>
        </p:spPr>
        <p:txBody>
          <a:bodyPr lIns="90000" rIns="90000" tIns="45000" bIns="45000" anchor="b"/>
          <a:p>
            <a:endParaRPr/>
          </a:p>
        </p:txBody>
      </p:sp>
      <p:sp>
        <p:nvSpPr>
          <p:cNvPr id="12" name="PlaceHolder 13"/>
          <p:cNvSpPr>
            <a:spLocks noGrp="1"/>
          </p:cNvSpPr>
          <p:nvPr>
            <p:ph type="sldNum"/>
          </p:nvPr>
        </p:nvSpPr>
        <p:spPr>
          <a:xfrm>
            <a:off x="8647200" y="6408720"/>
            <a:ext cx="366480" cy="364680"/>
          </a:xfrm>
          <a:prstGeom prst="rect">
            <a:avLst/>
          </a:prstGeom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44199E88-6A48-4473-9124-73BA6BD9E293}" type="slidenum">
              <a:rPr lang="ru-RU" sz="1000" strike="noStrike">
                <a:solidFill>
                  <a:srgbClr val="ffffff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13" name="PlaceHolder 1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ru-RU" sz="2700">
                <a:latin typeface="Lucida Sans Unicode"/>
              </a:rPr>
              <a:t>Для правки структуры щёлкните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100">
                <a:latin typeface="Lucida Sans Unicode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1900">
                <a:latin typeface="Lucida Sans Unicode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>
                <a:latin typeface="Lucida Sans Unicode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000">
                <a:latin typeface="Lucida Sans Unicode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000">
                <a:latin typeface="Lucida Sans Unicode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000">
                <a:latin typeface="Lucida Sans Unicode"/>
              </a:rPr>
              <a:t>Седьмой уровень структуры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CustomShape 1"/>
          <p:cNvSpPr/>
          <p:nvPr/>
        </p:nvSpPr>
        <p:spPr>
          <a:xfrm>
            <a:off x="500040" y="5945040"/>
            <a:ext cx="4939920" cy="920520"/>
          </a:xfrm>
          <a:custGeom>
            <a:avLst/>
            <a:gdLst/>
            <a:ahLst/>
            <a:rect l="0" t="0" r="r" b="b"/>
            <a:pathLst>
              <a:path w="7486" h="338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9" name="CustomShape 2"/>
          <p:cNvSpPr/>
          <p:nvPr/>
        </p:nvSpPr>
        <p:spPr>
          <a:xfrm>
            <a:off x="485640" y="5938920"/>
            <a:ext cx="3690720" cy="933120"/>
          </a:xfrm>
          <a:custGeom>
            <a:avLst/>
            <a:gdLst/>
            <a:ahLst/>
            <a:rect l="0" t="0" r="r" b="b"/>
            <a:pathLst>
              <a:path w="5592" h="589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0" name="CustomShape 3"/>
          <p:cNvSpPr/>
          <p:nvPr/>
        </p:nvSpPr>
        <p:spPr>
          <a:xfrm>
            <a:off x="-6120" y="5791320"/>
            <a:ext cx="3402000" cy="1080360"/>
          </a:xfrm>
          <a:prstGeom prst="rtTriangle">
            <a:avLst/>
          </a:prstGeom>
          <a:blipFill>
            <a:blip r:embed="rId2"/>
            <a:tile/>
          </a:blipFill>
          <a:ln w="12600">
            <a:noFill/>
          </a:ln>
          <a:effectLst>
            <a:outerShdw blurRad="50800" dir="5400000" dist="381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1" name="Line 4"/>
          <p:cNvSpPr/>
          <p:nvPr/>
        </p:nvSpPr>
        <p:spPr>
          <a:xfrm>
            <a:off x="-9000" y="5787720"/>
            <a:ext cx="3405240" cy="1084320"/>
          </a:xfrm>
          <a:prstGeom prst="line">
            <a:avLst/>
          </a:prstGeom>
          <a:ln w="12240">
            <a:solidFill>
              <a:srgbClr val="196f85"/>
            </a:solidFill>
            <a:miter/>
          </a:ln>
        </p:spPr>
      </p:sp>
      <p:sp>
        <p:nvSpPr>
          <p:cNvPr id="52" name="PlaceHolder 5"/>
          <p:cNvSpPr>
            <a:spLocks noGrp="1"/>
          </p:cNvSpPr>
          <p:nvPr>
            <p:ph type="body"/>
          </p:nvPr>
        </p:nvSpPr>
        <p:spPr>
          <a:xfrm>
            <a:off x="457200" y="1481040"/>
            <a:ext cx="8229240" cy="4525560"/>
          </a:xfrm>
          <a:prstGeom prst="rect">
            <a:avLst/>
          </a:prstGeom>
        </p:spPr>
        <p:txBody>
          <a:bodyPr/>
          <a:p>
            <a:pPr>
              <a:buSzPct val="45000"/>
              <a:buFont typeface="StarSymbol"/>
              <a:buChar char=""/>
            </a:pPr>
            <a:r>
              <a:rPr lang="ru-RU" sz="2700" strike="noStrike">
                <a:solidFill>
                  <a:srgbClr val="000000"/>
                </a:solidFill>
                <a:latin typeface="Lucida Sans Unicode"/>
              </a:rPr>
              <a:t>Для правки структуры щёлкните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700" strike="noStrike">
                <a:solidFill>
                  <a:srgbClr val="000000"/>
                </a:solidFill>
                <a:latin typeface="Lucida Sans Unicode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2700" strike="noStrike">
                <a:solidFill>
                  <a:srgbClr val="000000"/>
                </a:solidFill>
                <a:latin typeface="Lucida Sans Unicode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2700" strike="noStrike">
                <a:solidFill>
                  <a:srgbClr val="000000"/>
                </a:solidFill>
                <a:latin typeface="Lucida Sans Unicode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700" strike="noStrike">
                <a:solidFill>
                  <a:srgbClr val="000000"/>
                </a:solidFill>
                <a:latin typeface="Lucida Sans Unicode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700" strike="noStrike">
                <a:solidFill>
                  <a:srgbClr val="000000"/>
                </a:solidFill>
                <a:latin typeface="Lucida Sans Unicode"/>
              </a:rPr>
              <a:t>Шестой уровень структуры</a:t>
            </a:r>
            <a:endParaRPr/>
          </a:p>
          <a:p>
            <a:pPr>
              <a:lnSpc>
                <a:spcPct val="100000"/>
              </a:lnSpc>
              <a:buSzPct val="68000"/>
              <a:buFont typeface="Wingdings 3" charset="2"/>
              <a:buChar char=""/>
            </a:pPr>
            <a:r>
              <a:rPr lang="ru-RU" sz="2700" strike="noStrike">
                <a:solidFill>
                  <a:srgbClr val="000000"/>
                </a:solidFill>
                <a:latin typeface="Lucida Sans Unicode"/>
              </a:rPr>
              <a:t>Седьмой уровень структурыОбразец текста</a:t>
            </a:r>
            <a:endParaRPr/>
          </a:p>
          <a:p>
            <a:pPr lvl="1">
              <a:lnSpc>
                <a:spcPct val="100000"/>
              </a:lnSpc>
              <a:buFont typeface="Verdana"/>
              <a:buChar char="◦"/>
            </a:pPr>
            <a:r>
              <a:rPr lang="ru-RU" sz="2300" strike="noStrike">
                <a:solidFill>
                  <a:srgbClr val="000000"/>
                </a:solidFill>
                <a:latin typeface="Lucida Sans Unicode"/>
              </a:rPr>
              <a:t>Второй уровень</a:t>
            </a:r>
            <a:endParaRPr/>
          </a:p>
          <a:p>
            <a:pPr lvl="2">
              <a:lnSpc>
                <a:spcPct val="100000"/>
              </a:lnSpc>
              <a:buFont typeface="Wingdings 2" charset="2"/>
              <a:buChar char=""/>
            </a:pPr>
            <a:r>
              <a:rPr lang="ru-RU" sz="2100" strike="noStrike">
                <a:solidFill>
                  <a:srgbClr val="000000"/>
                </a:solidFill>
                <a:latin typeface="Lucida Sans Unicode"/>
              </a:rPr>
              <a:t>Третий уровень</a:t>
            </a:r>
            <a:endParaRPr/>
          </a:p>
          <a:p>
            <a:pPr lvl="3">
              <a:lnSpc>
                <a:spcPct val="100000"/>
              </a:lnSpc>
              <a:buFont typeface="Wingdings 2" charset="2"/>
              <a:buChar char=""/>
            </a:pPr>
            <a:r>
              <a:rPr lang="ru-RU" sz="1900" strike="noStrike">
                <a:solidFill>
                  <a:srgbClr val="000000"/>
                </a:solidFill>
                <a:latin typeface="Lucida Sans Unicode"/>
              </a:rPr>
              <a:t>Четвертый уровень</a:t>
            </a:r>
            <a:endParaRPr/>
          </a:p>
          <a:p>
            <a:pPr lvl="4">
              <a:lnSpc>
                <a:spcPct val="100000"/>
              </a:lnSpc>
              <a:buFont typeface="Wingdings 2" charset="2"/>
              <a:buChar char=""/>
            </a:pPr>
            <a:r>
              <a:rPr lang="ru-RU" strike="noStrike">
                <a:solidFill>
                  <a:srgbClr val="000000"/>
                </a:solidFill>
                <a:latin typeface="Lucida Sans Unicode"/>
              </a:rPr>
              <a:t>Пятый уровень</a:t>
            </a:r>
            <a:endParaRPr/>
          </a:p>
        </p:txBody>
      </p:sp>
      <p:sp>
        <p:nvSpPr>
          <p:cNvPr id="53" name="PlaceHolder 6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1" lang="ru-RU" sz="4100" strike="noStrike">
                <a:solidFill>
                  <a:srgbClr val="464646"/>
                </a:solidFill>
                <a:latin typeface="Lucida Sans Unicode"/>
              </a:rPr>
              <a:t>Для правки текста заголовка щёлкните мышьюОбразец заголовка</a:t>
            </a:r>
            <a:endParaRPr/>
          </a:p>
        </p:txBody>
      </p:sp>
      <p:sp>
        <p:nvSpPr>
          <p:cNvPr id="54" name="PlaceHolder 7"/>
          <p:cNvSpPr>
            <a:spLocks noGrp="1"/>
          </p:cNvSpPr>
          <p:nvPr>
            <p:ph type="dt"/>
          </p:nvPr>
        </p:nvSpPr>
        <p:spPr>
          <a:xfrm>
            <a:off x="6727680" y="6408720"/>
            <a:ext cx="1918800" cy="364680"/>
          </a:xfrm>
          <a:prstGeom prst="rect">
            <a:avLst/>
          </a:prstGeom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r>
              <a:rPr lang="ru-RU" sz="1000" strike="noStrike">
                <a:solidFill>
                  <a:srgbClr val="000000"/>
                </a:solidFill>
                <a:latin typeface="Lucida Sans Unicode"/>
              </a:rPr>
              <a:t>17.5.17</a:t>
            </a:r>
            <a:endParaRPr/>
          </a:p>
        </p:txBody>
      </p:sp>
      <p:sp>
        <p:nvSpPr>
          <p:cNvPr id="55" name="PlaceHolder 8"/>
          <p:cNvSpPr>
            <a:spLocks noGrp="1"/>
          </p:cNvSpPr>
          <p:nvPr>
            <p:ph type="ftr"/>
          </p:nvPr>
        </p:nvSpPr>
        <p:spPr>
          <a:xfrm>
            <a:off x="4379760" y="6408720"/>
            <a:ext cx="2350800" cy="364680"/>
          </a:xfrm>
          <a:prstGeom prst="rect">
            <a:avLst/>
          </a:prstGeom>
        </p:spPr>
        <p:txBody>
          <a:bodyPr lIns="90000" rIns="90000" tIns="45000" bIns="45000" anchor="b"/>
          <a:p>
            <a:endParaRPr/>
          </a:p>
        </p:txBody>
      </p:sp>
      <p:sp>
        <p:nvSpPr>
          <p:cNvPr id="56" name="PlaceHolder 9"/>
          <p:cNvSpPr>
            <a:spLocks noGrp="1"/>
          </p:cNvSpPr>
          <p:nvPr>
            <p:ph type="sldNum"/>
          </p:nvPr>
        </p:nvSpPr>
        <p:spPr>
          <a:xfrm>
            <a:off x="8647200" y="6408720"/>
            <a:ext cx="366480" cy="364680"/>
          </a:xfrm>
          <a:prstGeom prst="rect">
            <a:avLst/>
          </a:prstGeom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1DEC12B6-DDF8-4B2A-8E5A-65F58E579D6F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500040" y="5945040"/>
            <a:ext cx="4939920" cy="920520"/>
          </a:xfrm>
          <a:custGeom>
            <a:avLst/>
            <a:gdLst/>
            <a:ahLst/>
            <a:rect l="0" t="0" r="r" b="b"/>
            <a:pathLst>
              <a:path w="7486" h="338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2" name="CustomShape 2"/>
          <p:cNvSpPr/>
          <p:nvPr/>
        </p:nvSpPr>
        <p:spPr>
          <a:xfrm>
            <a:off x="485640" y="5938920"/>
            <a:ext cx="3690720" cy="933120"/>
          </a:xfrm>
          <a:custGeom>
            <a:avLst/>
            <a:gdLst/>
            <a:ahLst/>
            <a:rect l="0" t="0" r="r" b="b"/>
            <a:pathLst>
              <a:path w="5592" h="589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3" name="CustomShape 3"/>
          <p:cNvSpPr/>
          <p:nvPr/>
        </p:nvSpPr>
        <p:spPr>
          <a:xfrm>
            <a:off x="-6120" y="5791320"/>
            <a:ext cx="3402000" cy="1080360"/>
          </a:xfrm>
          <a:prstGeom prst="rtTriangle">
            <a:avLst/>
          </a:prstGeom>
          <a:blipFill>
            <a:blip r:embed="rId2"/>
            <a:tile/>
          </a:blipFill>
          <a:ln w="12600">
            <a:noFill/>
          </a:ln>
          <a:effectLst>
            <a:outerShdw blurRad="50800" dir="5400000" dist="381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94" name="Line 4"/>
          <p:cNvSpPr/>
          <p:nvPr/>
        </p:nvSpPr>
        <p:spPr>
          <a:xfrm>
            <a:off x="-9000" y="5787720"/>
            <a:ext cx="3405240" cy="1084320"/>
          </a:xfrm>
          <a:prstGeom prst="line">
            <a:avLst/>
          </a:prstGeom>
          <a:ln w="12240">
            <a:solidFill>
              <a:srgbClr val="196f85"/>
            </a:solidFill>
            <a:miter/>
          </a:ln>
        </p:spPr>
      </p:sp>
      <p:sp>
        <p:nvSpPr>
          <p:cNvPr id="95" name="PlaceHolder 5"/>
          <p:cNvSpPr>
            <a:spLocks noGrp="1"/>
          </p:cNvSpPr>
          <p:nvPr>
            <p:ph type="dt"/>
          </p:nvPr>
        </p:nvSpPr>
        <p:spPr>
          <a:xfrm>
            <a:off x="6727680" y="6408720"/>
            <a:ext cx="1918800" cy="364680"/>
          </a:xfrm>
          <a:prstGeom prst="rect">
            <a:avLst/>
          </a:prstGeom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r>
              <a:rPr lang="ru-RU" sz="1000" strike="noStrike">
                <a:solidFill>
                  <a:srgbClr val="000000"/>
                </a:solidFill>
                <a:latin typeface="Lucida Sans Unicode"/>
              </a:rPr>
              <a:t>17.5.17</a:t>
            </a:r>
            <a:endParaRPr/>
          </a:p>
        </p:txBody>
      </p:sp>
      <p:sp>
        <p:nvSpPr>
          <p:cNvPr id="96" name="PlaceHolder 6"/>
          <p:cNvSpPr>
            <a:spLocks noGrp="1"/>
          </p:cNvSpPr>
          <p:nvPr>
            <p:ph type="ftr"/>
          </p:nvPr>
        </p:nvSpPr>
        <p:spPr>
          <a:xfrm>
            <a:off x="4379760" y="6408720"/>
            <a:ext cx="2350800" cy="364680"/>
          </a:xfrm>
          <a:prstGeom prst="rect">
            <a:avLst/>
          </a:prstGeom>
        </p:spPr>
        <p:txBody>
          <a:bodyPr lIns="90000" rIns="90000" tIns="45000" bIns="45000" anchor="b"/>
          <a:p>
            <a:endParaRPr/>
          </a:p>
        </p:txBody>
      </p:sp>
      <p:sp>
        <p:nvSpPr>
          <p:cNvPr id="97" name="PlaceHolder 7"/>
          <p:cNvSpPr>
            <a:spLocks noGrp="1"/>
          </p:cNvSpPr>
          <p:nvPr>
            <p:ph type="sldNum"/>
          </p:nvPr>
        </p:nvSpPr>
        <p:spPr>
          <a:xfrm>
            <a:off x="8647200" y="6408720"/>
            <a:ext cx="366480" cy="364680"/>
          </a:xfrm>
          <a:prstGeom prst="rect">
            <a:avLst/>
          </a:prstGeom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5FF49F36-B2A9-41C3-ABA5-AB43AECC7EE9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sp>
        <p:nvSpPr>
          <p:cNvPr id="98" name="PlaceHolder 8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r>
              <a:rPr lang="ru-RU" sz="4100">
                <a:latin typeface="Arial"/>
              </a:rPr>
              <a:t>Для правки текста заголовка щёлкните мышью</a:t>
            </a:r>
            <a:endParaRPr/>
          </a:p>
        </p:txBody>
      </p:sp>
      <p:sp>
        <p:nvSpPr>
          <p:cNvPr id="99" name="PlaceHolder 9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ru-RU" sz="2700">
                <a:latin typeface="Lucida Sans Unicode"/>
              </a:rPr>
              <a:t>Для правки структуры щёлкните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100">
                <a:latin typeface="Lucida Sans Unicode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1900">
                <a:latin typeface="Lucida Sans Unicode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>
                <a:latin typeface="Lucida Sans Unicode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000">
                <a:latin typeface="Lucida Sans Unicode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000">
                <a:latin typeface="Lucida Sans Unicode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000">
                <a:latin typeface="Lucida Sans Unicode"/>
              </a:rPr>
              <a:t>Седьмой уровень структуры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image" Target="../media/image13.jpeg"/><Relationship Id="rId3" Type="http://schemas.openxmlformats.org/officeDocument/2006/relationships/image" Target="../media/image14.jpeg"/><Relationship Id="rId4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image" Target="../media/image16.jpeg"/><Relationship Id="rId3" Type="http://schemas.openxmlformats.org/officeDocument/2006/relationships/image" Target="../media/image17.jpeg"/><Relationship Id="rId4" Type="http://schemas.openxmlformats.org/officeDocument/2006/relationships/image" Target="../media/image18.jpeg"/><Relationship Id="rId5" Type="http://schemas.openxmlformats.org/officeDocument/2006/relationships/image" Target="../media/image19.jpeg"/><Relationship Id="rId6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image" Target="../media/image21.jpeg"/><Relationship Id="rId3" Type="http://schemas.openxmlformats.org/officeDocument/2006/relationships/image" Target="../media/image22.jpeg"/><Relationship Id="rId4" Type="http://schemas.openxmlformats.org/officeDocument/2006/relationships/image" Target="../media/image23.jpeg"/><Relationship Id="rId5" Type="http://schemas.openxmlformats.org/officeDocument/2006/relationships/slideLayout" Target="../slideLayouts/slideLayout2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image" Target="../media/image25.jpeg"/><Relationship Id="rId3" Type="http://schemas.openxmlformats.org/officeDocument/2006/relationships/image" Target="../media/image26.jpeg"/><Relationship Id="rId4" Type="http://schemas.openxmlformats.org/officeDocument/2006/relationships/slideLayout" Target="../slideLayouts/slideLayout2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image" Target="../media/image28.jpeg"/><Relationship Id="rId3" Type="http://schemas.openxmlformats.org/officeDocument/2006/relationships/image" Target="../media/image29.jpeg"/><Relationship Id="rId4" Type="http://schemas.openxmlformats.org/officeDocument/2006/relationships/slideLayout" Target="../slideLayouts/slideLayout2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30.jpeg"/><Relationship Id="rId2" Type="http://schemas.openxmlformats.org/officeDocument/2006/relationships/image" Target="../media/image31.jpeg"/><Relationship Id="rId3" Type="http://schemas.openxmlformats.org/officeDocument/2006/relationships/image" Target="../media/image32.jpeg"/><Relationship Id="rId4" Type="http://schemas.openxmlformats.org/officeDocument/2006/relationships/image" Target="../media/image33.jpeg"/><Relationship Id="rId5" Type="http://schemas.openxmlformats.org/officeDocument/2006/relationships/slideLayout" Target="../slideLayouts/slideLayout2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4.jpeg"/><Relationship Id="rId2" Type="http://schemas.openxmlformats.org/officeDocument/2006/relationships/image" Target="../media/image35.jpeg"/><Relationship Id="rId3" Type="http://schemas.openxmlformats.org/officeDocument/2006/relationships/image" Target="../media/image36.jpeg"/><Relationship Id="rId4" Type="http://schemas.openxmlformats.org/officeDocument/2006/relationships/slideLayout" Target="../slideLayouts/slideLayout2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37.jpeg"/><Relationship Id="rId2" Type="http://schemas.openxmlformats.org/officeDocument/2006/relationships/image" Target="../media/image38.jpeg"/><Relationship Id="rId3" Type="http://schemas.openxmlformats.org/officeDocument/2006/relationships/slideLayout" Target="../slideLayouts/slideLayout2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39.jpeg"/><Relationship Id="rId2" Type="http://schemas.openxmlformats.org/officeDocument/2006/relationships/image" Target="../media/image40.jpeg"/><Relationship Id="rId3" Type="http://schemas.openxmlformats.org/officeDocument/2006/relationships/image" Target="../media/image41.jpeg"/><Relationship Id="rId4" Type="http://schemas.openxmlformats.org/officeDocument/2006/relationships/image" Target="../media/image42.jpeg"/><Relationship Id="rId5" Type="http://schemas.openxmlformats.org/officeDocument/2006/relationships/slideLayout" Target="../slideLayouts/slideLayout2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43.jpeg"/><Relationship Id="rId2" Type="http://schemas.openxmlformats.org/officeDocument/2006/relationships/image" Target="../media/image44.jpeg"/><Relationship Id="rId3" Type="http://schemas.openxmlformats.org/officeDocument/2006/relationships/image" Target="../media/image45.jpeg"/><Relationship Id="rId4" Type="http://schemas.openxmlformats.org/officeDocument/2006/relationships/image" Target="../media/image46.jpeg"/><Relationship Id="rId5" Type="http://schemas.openxmlformats.org/officeDocument/2006/relationships/slideLayout" Target="../slideLayouts/slideLayout2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47.jpeg"/><Relationship Id="rId2" Type="http://schemas.openxmlformats.org/officeDocument/2006/relationships/image" Target="../media/image48.jpeg"/><Relationship Id="rId3" Type="http://schemas.openxmlformats.org/officeDocument/2006/relationships/image" Target="../media/image49.jpeg"/><Relationship Id="rId4" Type="http://schemas.openxmlformats.org/officeDocument/2006/relationships/slideLayout" Target="../slideLayouts/slideLayout2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50.jpeg"/><Relationship Id="rId2" Type="http://schemas.openxmlformats.org/officeDocument/2006/relationships/image" Target="../media/image51.jpeg"/><Relationship Id="rId3" Type="http://schemas.openxmlformats.org/officeDocument/2006/relationships/image" Target="../media/image52.jpeg"/><Relationship Id="rId4" Type="http://schemas.openxmlformats.org/officeDocument/2006/relationships/slideLayout" Target="../slideLayouts/slideLayout2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53.jpeg"/><Relationship Id="rId2" Type="http://schemas.openxmlformats.org/officeDocument/2006/relationships/image" Target="../media/image54.jpeg"/><Relationship Id="rId3" Type="http://schemas.openxmlformats.org/officeDocument/2006/relationships/image" Target="../media/image55.jpeg"/><Relationship Id="rId4" Type="http://schemas.openxmlformats.org/officeDocument/2006/relationships/image" Target="../media/image56.jpeg"/><Relationship Id="rId5" Type="http://schemas.openxmlformats.org/officeDocument/2006/relationships/image" Target="../media/image57.jpeg"/><Relationship Id="rId6" Type="http://schemas.openxmlformats.org/officeDocument/2006/relationships/slideLayout" Target="../slideLayouts/slideLayout2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58.jpeg"/><Relationship Id="rId2" Type="http://schemas.openxmlformats.org/officeDocument/2006/relationships/image" Target="../media/image59.jpeg"/><Relationship Id="rId3" Type="http://schemas.openxmlformats.org/officeDocument/2006/relationships/image" Target="../media/image60.jpeg"/><Relationship Id="rId4" Type="http://schemas.openxmlformats.org/officeDocument/2006/relationships/image" Target="../media/image61.jpeg"/><Relationship Id="rId5" Type="http://schemas.openxmlformats.org/officeDocument/2006/relationships/image" Target="../media/image62.jpeg"/><Relationship Id="rId6" Type="http://schemas.openxmlformats.org/officeDocument/2006/relationships/image" Target="../media/image63.jpeg"/><Relationship Id="rId7" Type="http://schemas.openxmlformats.org/officeDocument/2006/relationships/slideLayout" Target="../slideLayouts/slideLayout2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64.jpeg"/><Relationship Id="rId2" Type="http://schemas.openxmlformats.org/officeDocument/2006/relationships/image" Target="../media/image65.jpeg"/><Relationship Id="rId3" Type="http://schemas.openxmlformats.org/officeDocument/2006/relationships/image" Target="../media/image66.jpeg"/><Relationship Id="rId4" Type="http://schemas.openxmlformats.org/officeDocument/2006/relationships/slideLayout" Target="../slideLayouts/slideLayout2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67.jpeg"/><Relationship Id="rId2" Type="http://schemas.openxmlformats.org/officeDocument/2006/relationships/image" Target="../media/image68.jpeg"/><Relationship Id="rId3" Type="http://schemas.openxmlformats.org/officeDocument/2006/relationships/image" Target="../media/image69.jpeg"/><Relationship Id="rId4" Type="http://schemas.openxmlformats.org/officeDocument/2006/relationships/slideLayout" Target="../slideLayouts/slideLayout25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70.jpeg"/><Relationship Id="rId2" Type="http://schemas.openxmlformats.org/officeDocument/2006/relationships/image" Target="../media/image71.jpeg"/><Relationship Id="rId3" Type="http://schemas.openxmlformats.org/officeDocument/2006/relationships/image" Target="../media/image72.jpeg"/><Relationship Id="rId4" Type="http://schemas.openxmlformats.org/officeDocument/2006/relationships/slideLayout" Target="../slideLayouts/slideLayout25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73.jpeg"/><Relationship Id="rId2" Type="http://schemas.openxmlformats.org/officeDocument/2006/relationships/image" Target="../media/image74.jpeg"/><Relationship Id="rId3" Type="http://schemas.openxmlformats.org/officeDocument/2006/relationships/slideLayout" Target="../slideLayouts/slideLayout25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75.jpeg"/><Relationship Id="rId2" Type="http://schemas.openxmlformats.org/officeDocument/2006/relationships/image" Target="../media/image76.jpeg"/><Relationship Id="rId3" Type="http://schemas.openxmlformats.org/officeDocument/2006/relationships/image" Target="../media/image77.jpeg"/><Relationship Id="rId4" Type="http://schemas.openxmlformats.org/officeDocument/2006/relationships/slideLayout" Target="../slideLayouts/slideLayout25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78.jpeg"/><Relationship Id="rId2" Type="http://schemas.openxmlformats.org/officeDocument/2006/relationships/image" Target="../media/image79.jpeg"/><Relationship Id="rId3" Type="http://schemas.openxmlformats.org/officeDocument/2006/relationships/image" Target="../media/image80.jpeg"/><Relationship Id="rId4" Type="http://schemas.openxmlformats.org/officeDocument/2006/relationships/image" Target="../media/image81.jpeg"/><Relationship Id="rId5" Type="http://schemas.openxmlformats.org/officeDocument/2006/relationships/slideLayout" Target="../slideLayouts/slideLayout25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82.jpeg"/><Relationship Id="rId2" Type="http://schemas.openxmlformats.org/officeDocument/2006/relationships/image" Target="../media/image83.jpeg"/><Relationship Id="rId3" Type="http://schemas.openxmlformats.org/officeDocument/2006/relationships/image" Target="../media/image84.jpeg"/><Relationship Id="rId4" Type="http://schemas.openxmlformats.org/officeDocument/2006/relationships/slideLayout" Target="../slideLayouts/slideLayout25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85.jpeg"/><Relationship Id="rId2" Type="http://schemas.openxmlformats.org/officeDocument/2006/relationships/image" Target="../media/image86.jpeg"/><Relationship Id="rId3" Type="http://schemas.openxmlformats.org/officeDocument/2006/relationships/image" Target="../media/image87.jpeg"/><Relationship Id="rId4" Type="http://schemas.openxmlformats.org/officeDocument/2006/relationships/image" Target="../media/image88.jpeg"/><Relationship Id="rId5" Type="http://schemas.openxmlformats.org/officeDocument/2006/relationships/slideLayout" Target="../slideLayouts/slideLayout25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89.jpeg"/><Relationship Id="rId2" Type="http://schemas.openxmlformats.org/officeDocument/2006/relationships/image" Target="../media/image90.jpeg"/><Relationship Id="rId3" Type="http://schemas.openxmlformats.org/officeDocument/2006/relationships/image" Target="../media/image91.jpeg"/><Relationship Id="rId4" Type="http://schemas.openxmlformats.org/officeDocument/2006/relationships/slideLayout" Target="../slideLayouts/slideLayout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92.jpeg"/><Relationship Id="rId2" Type="http://schemas.openxmlformats.org/officeDocument/2006/relationships/image" Target="../media/image93.jpeg"/><Relationship Id="rId3" Type="http://schemas.openxmlformats.org/officeDocument/2006/relationships/image" Target="../media/image94.jpeg"/><Relationship Id="rId4" Type="http://schemas.openxmlformats.org/officeDocument/2006/relationships/image" Target="../media/image95.jpeg"/><Relationship Id="rId5" Type="http://schemas.openxmlformats.org/officeDocument/2006/relationships/slideLayout" Target="../slideLayouts/slideLayout25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96.jpeg"/><Relationship Id="rId2" Type="http://schemas.openxmlformats.org/officeDocument/2006/relationships/image" Target="../media/image97.jpeg"/><Relationship Id="rId3" Type="http://schemas.openxmlformats.org/officeDocument/2006/relationships/image" Target="../media/image98.jpeg"/><Relationship Id="rId4" Type="http://schemas.openxmlformats.org/officeDocument/2006/relationships/slideLayout" Target="../slideLayouts/slideLayout25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99.jpeg"/><Relationship Id="rId2" Type="http://schemas.openxmlformats.org/officeDocument/2006/relationships/image" Target="../media/image100.jpeg"/><Relationship Id="rId3" Type="http://schemas.openxmlformats.org/officeDocument/2006/relationships/image" Target="../media/image101.jpeg"/><Relationship Id="rId4" Type="http://schemas.openxmlformats.org/officeDocument/2006/relationships/slideLayout" Target="../slideLayouts/slideLayout25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102.jpeg"/><Relationship Id="rId2" Type="http://schemas.openxmlformats.org/officeDocument/2006/relationships/image" Target="../media/image103.jpeg"/><Relationship Id="rId3" Type="http://schemas.openxmlformats.org/officeDocument/2006/relationships/image" Target="../media/image104.jpeg"/><Relationship Id="rId4" Type="http://schemas.openxmlformats.org/officeDocument/2006/relationships/slideLayout" Target="../slideLayouts/slideLayout25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105.jpeg"/><Relationship Id="rId2" Type="http://schemas.openxmlformats.org/officeDocument/2006/relationships/image" Target="../media/image106.jpeg"/><Relationship Id="rId3" Type="http://schemas.openxmlformats.org/officeDocument/2006/relationships/slideLayout" Target="../slideLayouts/slideLayout25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107.jpeg"/><Relationship Id="rId2" Type="http://schemas.openxmlformats.org/officeDocument/2006/relationships/image" Target="../media/image108.jpeg"/><Relationship Id="rId3" Type="http://schemas.openxmlformats.org/officeDocument/2006/relationships/slideLayout" Target="../slideLayouts/slideLayout25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109.jpeg"/><Relationship Id="rId2" Type="http://schemas.openxmlformats.org/officeDocument/2006/relationships/image" Target="../media/image110.jpeg"/><Relationship Id="rId3" Type="http://schemas.openxmlformats.org/officeDocument/2006/relationships/image" Target="../media/image111.jpeg"/><Relationship Id="rId4" Type="http://schemas.openxmlformats.org/officeDocument/2006/relationships/slideLayout" Target="../slideLayouts/slideLayout25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112.jpeg"/><Relationship Id="rId2" Type="http://schemas.openxmlformats.org/officeDocument/2006/relationships/image" Target="../media/image113.jpeg"/><Relationship Id="rId3" Type="http://schemas.openxmlformats.org/officeDocument/2006/relationships/slideLayout" Target="../slideLayouts/slideLayout25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114.jpeg"/><Relationship Id="rId2" Type="http://schemas.openxmlformats.org/officeDocument/2006/relationships/slideLayout" Target="../slideLayouts/slideLayout25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115.jpeg"/><Relationship Id="rId2" Type="http://schemas.openxmlformats.org/officeDocument/2006/relationships/image" Target="../media/image116.jpeg"/><Relationship Id="rId3" Type="http://schemas.openxmlformats.org/officeDocument/2006/relationships/image" Target="../media/image117.jpeg"/><Relationship Id="rId4" Type="http://schemas.openxmlformats.org/officeDocument/2006/relationships/slideLayout" Target="../slideLayouts/slideLayout25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118.jpeg"/><Relationship Id="rId2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extShape 1"/>
          <p:cNvSpPr txBox="1"/>
          <p:nvPr/>
        </p:nvSpPr>
        <p:spPr>
          <a:xfrm>
            <a:off x="323640" y="620640"/>
            <a:ext cx="6043680" cy="1829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r>
              <a:rPr b="1" lang="ru-RU" sz="4800" strike="noStrike">
                <a:solidFill>
                  <a:srgbClr val="1c314e"/>
                </a:solidFill>
                <a:latin typeface="Lucida Sans Unicode"/>
              </a:rPr>
              <a:t>УПРАВЛЕНИЕ ИНФОРМАЦИОННЫМИ СИСТЕМАМИ</a:t>
            </a:r>
            <a:endParaRPr/>
          </a:p>
        </p:txBody>
      </p:sp>
      <p:sp>
        <p:nvSpPr>
          <p:cNvPr id="135" name="TextShape 2"/>
          <p:cNvSpPr txBox="1"/>
          <p:nvPr/>
        </p:nvSpPr>
        <p:spPr>
          <a:xfrm>
            <a:off x="1219320" y="5409000"/>
            <a:ext cx="2668680" cy="1198080"/>
          </a:xfrm>
          <a:prstGeom prst="rect">
            <a:avLst/>
          </a:prstGeom>
          <a:noFill/>
          <a:ln w="9360">
            <a:noFill/>
          </a:ln>
        </p:spPr>
        <p:txBody>
          <a:bodyPr lIns="45720" rIns="45720"/>
          <a:p>
            <a:pPr>
              <a:lnSpc>
                <a:spcPct val="100000"/>
              </a:lnSpc>
            </a:pPr>
            <a:r>
              <a:rPr b="1" lang="ru-RU" sz="2200" strike="noStrike">
                <a:solidFill>
                  <a:srgbClr val="669999"/>
                </a:solidFill>
                <a:latin typeface="Lucida Sans Unicode"/>
              </a:rPr>
              <a:t>Григорьева М.В.,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200" strike="noStrike">
                <a:solidFill>
                  <a:srgbClr val="669999"/>
                </a:solidFill>
                <a:latin typeface="Lucida Sans Unicode"/>
              </a:rPr>
              <a:t>Исакова А.И.</a:t>
            </a:r>
            <a:r>
              <a:rPr lang="ru-RU" sz="2700" strike="noStrike">
                <a:solidFill>
                  <a:srgbClr val="464646"/>
                </a:solidFill>
                <a:latin typeface="Lucida Sans Unicode"/>
              </a:rPr>
              <a:t>
</a:t>
            </a:r>
            <a:endParaRPr/>
          </a:p>
        </p:txBody>
      </p:sp>
      <p:pic>
        <p:nvPicPr>
          <p:cNvPr id="136" name="Picture 2" descr=""/>
          <p:cNvPicPr/>
          <p:nvPr/>
        </p:nvPicPr>
        <p:blipFill>
          <a:blip r:embed="rId1"/>
          <a:stretch/>
        </p:blipFill>
        <p:spPr>
          <a:xfrm>
            <a:off x="6516720" y="333360"/>
            <a:ext cx="2474640" cy="1942920"/>
          </a:xfrm>
          <a:prstGeom prst="rect">
            <a:avLst/>
          </a:prstGeom>
          <a:ln w="9360">
            <a:noFill/>
          </a:ln>
        </p:spPr>
      </p:pic>
      <p:sp>
        <p:nvSpPr>
          <p:cNvPr id="137" name="CustomShape 3"/>
          <p:cNvSpPr/>
          <p:nvPr/>
        </p:nvSpPr>
        <p:spPr>
          <a:xfrm>
            <a:off x="611280" y="2421000"/>
            <a:ext cx="7489440" cy="2040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3200" strike="noStrike" u="sng">
                <a:solidFill>
                  <a:srgbClr val="c00000"/>
                </a:solidFill>
                <a:latin typeface="Tahoma"/>
              </a:rPr>
              <a:t>7 глава.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3200" strike="noStrike">
                <a:solidFill>
                  <a:srgbClr val="c00000"/>
                </a:solidFill>
                <a:latin typeface="Tahoma"/>
              </a:rPr>
              <a:t>ФОРМИРОВАНИЕ ОРГАНИЗАЦИОННОЙ СТРУКТУРЫ ОБЛАСТИ ИНФОРМАТИЗАЦИИ</a:t>
            </a:r>
            <a:endParaRPr/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Shape 1"/>
          <p:cNvSpPr txBox="1"/>
          <p:nvPr/>
        </p:nvSpPr>
        <p:spPr>
          <a:xfrm>
            <a:off x="34920" y="2349360"/>
            <a:ext cx="8229240" cy="3239640"/>
          </a:xfrm>
          <a:prstGeom prst="rect">
            <a:avLst/>
          </a:prstGeom>
          <a:noFill/>
          <a:ln w="57240">
            <a:solidFill>
              <a:srgbClr val="227a8f"/>
            </a:solidFill>
            <a:miter/>
          </a:ln>
        </p:spPr>
        <p:txBody>
          <a:bodyPr/>
          <a:p>
            <a:pPr>
              <a:lnSpc>
                <a:spcPct val="100000"/>
              </a:lnSpc>
              <a:buSzPct val="68000"/>
              <a:buFont typeface="Wingdings 3" charset="2"/>
              <a:buChar char=""/>
            </a:pP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Под термином </a:t>
            </a:r>
            <a:r>
              <a:rPr b="1" i="1" lang="ru-RU" sz="2400" strike="noStrike" u="sng">
                <a:solidFill>
                  <a:srgbClr val="c00000"/>
                </a:solidFill>
                <a:latin typeface="Tahoma"/>
              </a:rPr>
              <a:t>организация</a:t>
            </a:r>
            <a:r>
              <a:rPr b="1" i="1" lang="ru-RU" sz="2400" strike="noStrike">
                <a:solidFill>
                  <a:srgbClr val="000000"/>
                </a:solidFill>
                <a:latin typeface="Tahoma"/>
              </a:rPr>
              <a:t> </a:t>
            </a: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рассматривается некий объект</a:t>
            </a:r>
            <a:r>
              <a:rPr b="1" i="1" lang="ru-RU" sz="2400" strike="noStrike">
                <a:solidFill>
                  <a:srgbClr val="000000"/>
                </a:solidFill>
                <a:latin typeface="Tahoma"/>
              </a:rPr>
              <a:t>,     </a:t>
            </a: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имеющий упорядоченную структуру. </a:t>
            </a:r>
            <a:endParaRPr/>
          </a:p>
          <a:p>
            <a:pPr>
              <a:lnSpc>
                <a:spcPct val="100000"/>
              </a:lnSpc>
              <a:buSzPct val="68000"/>
              <a:buFont typeface="Wingdings 3" charset="2"/>
              <a:buChar char=""/>
            </a:pP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В таком объекте совместно существуют разнообразные элементы и связи между ними, при этом в качестве элементов могут быть как технологические элементы (машины, устройства и т.д.), так и люди.</a:t>
            </a:r>
            <a:endParaRPr/>
          </a:p>
        </p:txBody>
      </p:sp>
      <p:sp>
        <p:nvSpPr>
          <p:cNvPr id="139" name="TextShape 2"/>
          <p:cNvSpPr txBox="1"/>
          <p:nvPr/>
        </p:nvSpPr>
        <p:spPr>
          <a:xfrm>
            <a:off x="323640" y="548640"/>
            <a:ext cx="8229240" cy="186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1" lang="ru-RU" sz="3200" strike="noStrike">
                <a:solidFill>
                  <a:srgbClr val="002060"/>
                </a:solidFill>
                <a:latin typeface="Tahoma"/>
                <a:ea typeface="Tahoma"/>
              </a:rPr>
              <a:t>7 ФОРМИРОВАНИЕ ОРГАНИЗАЦИОННОЙ СТРУКТУРЫ ОБЛАСТИ ИНФОРМАТИЗАЦИИ</a:t>
            </a:r>
            <a:r>
              <a:rPr b="1" lang="ru-RU" sz="3200" strike="noStrike">
                <a:solidFill>
                  <a:srgbClr val="002060"/>
                </a:solidFill>
                <a:latin typeface="Tahoma"/>
                <a:ea typeface="Tahoma"/>
              </a:rPr>
              <a:t>
</a:t>
            </a:r>
            <a:r>
              <a:rPr b="1" lang="ru-RU" sz="3200" strike="noStrike">
                <a:solidFill>
                  <a:srgbClr val="c00000"/>
                </a:solidFill>
                <a:latin typeface="Tahoma"/>
                <a:ea typeface="Tahoma"/>
              </a:rPr>
              <a:t>7.1 Элементы теории организации</a:t>
            </a:r>
            <a:r>
              <a:rPr b="1" i="1" lang="ru-RU" sz="3200" strike="noStrike">
                <a:solidFill>
                  <a:srgbClr val="002060"/>
                </a:solidFill>
                <a:latin typeface="Tahoma"/>
                <a:ea typeface="Tahoma"/>
              </a:rPr>
              <a:t>
</a:t>
            </a:r>
            <a:endParaRPr/>
          </a:p>
        </p:txBody>
      </p:sp>
      <p:pic>
        <p:nvPicPr>
          <p:cNvPr id="140" name="Picture 2" descr=""/>
          <p:cNvPicPr/>
          <p:nvPr/>
        </p:nvPicPr>
        <p:blipFill>
          <a:blip r:embed="rId1"/>
          <a:stretch/>
        </p:blipFill>
        <p:spPr>
          <a:xfrm>
            <a:off x="5580000" y="5013360"/>
            <a:ext cx="2592000" cy="1728360"/>
          </a:xfrm>
          <a:prstGeom prst="rect">
            <a:avLst/>
          </a:prstGeom>
          <a:ln w="9360">
            <a:noFill/>
          </a:ln>
        </p:spPr>
      </p:pic>
      <p:pic>
        <p:nvPicPr>
          <p:cNvPr id="141" name="Picture 4" descr=""/>
          <p:cNvPicPr/>
          <p:nvPr/>
        </p:nvPicPr>
        <p:blipFill>
          <a:blip r:embed="rId2"/>
          <a:stretch/>
        </p:blipFill>
        <p:spPr>
          <a:xfrm>
            <a:off x="3780000" y="5470560"/>
            <a:ext cx="1428480" cy="1428480"/>
          </a:xfrm>
          <a:prstGeom prst="rect">
            <a:avLst/>
          </a:prstGeom>
          <a:ln w="9360">
            <a:noFill/>
          </a:ln>
        </p:spPr>
      </p:pic>
      <p:pic>
        <p:nvPicPr>
          <p:cNvPr id="142" name="Picture 8" descr=""/>
          <p:cNvPicPr/>
          <p:nvPr/>
        </p:nvPicPr>
        <p:blipFill>
          <a:blip r:embed="rId3"/>
          <a:stretch/>
        </p:blipFill>
        <p:spPr>
          <a:xfrm>
            <a:off x="7740720" y="2133720"/>
            <a:ext cx="1380600" cy="1510920"/>
          </a:xfrm>
          <a:prstGeom prst="rect">
            <a:avLst/>
          </a:prstGeom>
          <a:ln w="9360">
            <a:noFill/>
          </a:ln>
        </p:spPr>
      </p:pic>
      <p:sp>
        <p:nvSpPr>
          <p:cNvPr id="143" name="TextShape 3"/>
          <p:cNvSpPr txBox="1"/>
          <p:nvPr/>
        </p:nvSpPr>
        <p:spPr>
          <a:xfrm>
            <a:off x="8647200" y="6408720"/>
            <a:ext cx="36648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80CDA64F-56FC-4D42-A3A9-9084E486BC58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ustomShape 1"/>
          <p:cNvSpPr/>
          <p:nvPr/>
        </p:nvSpPr>
        <p:spPr>
          <a:xfrm>
            <a:off x="395280" y="404640"/>
            <a:ext cx="8424360" cy="5211000"/>
          </a:xfrm>
          <a:prstGeom prst="rect">
            <a:avLst/>
          </a:prstGeom>
          <a:noFill/>
          <a:ln w="7632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i="1" lang="ru-RU" sz="2400" strike="noStrike" u="sng">
                <a:solidFill>
                  <a:srgbClr val="c00000"/>
                </a:solidFill>
                <a:latin typeface="Tahoma"/>
              </a:rPr>
              <a:t>Организацию</a:t>
            </a:r>
            <a:r>
              <a:rPr b="1" i="1" lang="ru-RU" sz="2400" strike="noStrike">
                <a:solidFill>
                  <a:srgbClr val="000000"/>
                </a:solidFill>
                <a:latin typeface="Tahoma"/>
              </a:rPr>
              <a:t>  </a:t>
            </a: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можно определить как «сознательно координируемое социальное образование с определенными границами, функционирующее на относительно постоянной основе для достижения общей цели или целей» или как «группу людей, деятельность которых сознательно координируется для </a:t>
            </a:r>
            <a:r>
              <a:rPr b="1" lang="ru-RU" sz="2400" strike="noStrike" u="sng">
                <a:solidFill>
                  <a:srgbClr val="c00000"/>
                </a:solidFill>
                <a:latin typeface="Tahoma"/>
              </a:rPr>
              <a:t>достижения общей цели или целей</a:t>
            </a:r>
            <a:r>
              <a:rPr b="1" lang="ru-RU" sz="2400" strike="noStrike">
                <a:solidFill>
                  <a:srgbClr val="c00000"/>
                </a:solidFill>
                <a:latin typeface="Tahoma"/>
              </a:rPr>
              <a:t>».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Tahoma"/>
              </a:rPr>
              <a:t>Именно наличие цели определяет само существование организации.</a:t>
            </a:r>
            <a:endParaRPr/>
          </a:p>
        </p:txBody>
      </p:sp>
      <p:pic>
        <p:nvPicPr>
          <p:cNvPr id="145" name="Picture 2" descr=""/>
          <p:cNvPicPr/>
          <p:nvPr/>
        </p:nvPicPr>
        <p:blipFill>
          <a:blip r:embed="rId1"/>
          <a:stretch/>
        </p:blipFill>
        <p:spPr>
          <a:xfrm>
            <a:off x="7451640" y="189000"/>
            <a:ext cx="1428480" cy="1428480"/>
          </a:xfrm>
          <a:prstGeom prst="rect">
            <a:avLst/>
          </a:prstGeom>
          <a:ln w="9360">
            <a:noFill/>
          </a:ln>
        </p:spPr>
      </p:pic>
      <p:pic>
        <p:nvPicPr>
          <p:cNvPr id="146" name="Picture 4" descr=""/>
          <p:cNvPicPr/>
          <p:nvPr/>
        </p:nvPicPr>
        <p:blipFill>
          <a:blip r:embed="rId2"/>
          <a:stretch/>
        </p:blipFill>
        <p:spPr>
          <a:xfrm>
            <a:off x="324000" y="3429000"/>
            <a:ext cx="1904760" cy="1428480"/>
          </a:xfrm>
          <a:prstGeom prst="rect">
            <a:avLst/>
          </a:prstGeom>
          <a:ln w="9360">
            <a:noFill/>
          </a:ln>
        </p:spPr>
      </p:pic>
      <p:pic>
        <p:nvPicPr>
          <p:cNvPr id="147" name="Picture 6" descr=""/>
          <p:cNvPicPr/>
          <p:nvPr/>
        </p:nvPicPr>
        <p:blipFill>
          <a:blip r:embed="rId3"/>
          <a:stretch/>
        </p:blipFill>
        <p:spPr>
          <a:xfrm>
            <a:off x="7093080" y="5229360"/>
            <a:ext cx="1904760" cy="1428480"/>
          </a:xfrm>
          <a:prstGeom prst="rect">
            <a:avLst/>
          </a:prstGeom>
          <a:ln w="9360">
            <a:noFill/>
          </a:ln>
        </p:spPr>
      </p:pic>
      <p:pic>
        <p:nvPicPr>
          <p:cNvPr id="148" name="Picture 8" descr=""/>
          <p:cNvPicPr/>
          <p:nvPr/>
        </p:nvPicPr>
        <p:blipFill>
          <a:blip r:embed="rId4"/>
          <a:stretch/>
        </p:blipFill>
        <p:spPr>
          <a:xfrm>
            <a:off x="6721560" y="3174840"/>
            <a:ext cx="2160360" cy="1618920"/>
          </a:xfrm>
          <a:prstGeom prst="rect">
            <a:avLst/>
          </a:prstGeom>
          <a:ln w="9360">
            <a:noFill/>
          </a:ln>
        </p:spPr>
      </p:pic>
      <p:pic>
        <p:nvPicPr>
          <p:cNvPr id="149" name="Picture 10" descr=""/>
          <p:cNvPicPr/>
          <p:nvPr/>
        </p:nvPicPr>
        <p:blipFill>
          <a:blip r:embed="rId5"/>
          <a:stretch/>
        </p:blipFill>
        <p:spPr>
          <a:xfrm>
            <a:off x="3203640" y="3406680"/>
            <a:ext cx="2285640" cy="1428480"/>
          </a:xfrm>
          <a:prstGeom prst="rect">
            <a:avLst/>
          </a:prstGeom>
          <a:ln w="9360">
            <a:noFill/>
          </a:ln>
        </p:spPr>
      </p:pic>
      <p:sp>
        <p:nvSpPr>
          <p:cNvPr id="150" name="TextShape 2"/>
          <p:cNvSpPr txBox="1"/>
          <p:nvPr/>
        </p:nvSpPr>
        <p:spPr>
          <a:xfrm>
            <a:off x="8647200" y="6408720"/>
            <a:ext cx="36648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D002A12C-FBB8-4377-874D-10B9A46AAF8F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CustomShape 1"/>
          <p:cNvSpPr/>
          <p:nvPr/>
        </p:nvSpPr>
        <p:spPr>
          <a:xfrm>
            <a:off x="250920" y="260280"/>
            <a:ext cx="8523000" cy="6308280"/>
          </a:xfrm>
          <a:prstGeom prst="rect">
            <a:avLst/>
          </a:prstGeom>
          <a:solidFill>
            <a:schemeClr val="bg1"/>
          </a:solidFill>
          <a:ln w="7632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Важно выделить различные факторы воздействия на организацию </a:t>
            </a:r>
            <a:r>
              <a:rPr b="1" i="1" lang="ru-RU" sz="2400" strike="noStrike" u="sng">
                <a:solidFill>
                  <a:srgbClr val="c00000"/>
                </a:solidFill>
                <a:latin typeface="Tahoma"/>
              </a:rPr>
              <a:t>внешней среды</a:t>
            </a:r>
            <a:r>
              <a:rPr b="1" i="1" lang="ru-RU" sz="2400" strike="noStrike">
                <a:solidFill>
                  <a:srgbClr val="000000"/>
                </a:solidFill>
                <a:latin typeface="Tahoma"/>
              </a:rPr>
              <a:t>.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В качестве факторов </a:t>
            </a:r>
            <a:r>
              <a:rPr b="1" i="1" lang="ru-RU" sz="2400" strike="noStrike" u="sng">
                <a:solidFill>
                  <a:srgbClr val="c00000"/>
                </a:solidFill>
                <a:latin typeface="Tahoma"/>
              </a:rPr>
              <a:t>прямого воздействия </a:t>
            </a: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можно принимать все, что связано с поставщиками разнообразных ресурсов, необходимых для работы организации. Это, прежде всего, поставки материалов и энергии, возможности привлечения капитала, и трудовые ресурсы – наем работников осуществляется из внешней среды.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 u="sng">
                <a:solidFill>
                  <a:srgbClr val="002060"/>
                </a:solidFill>
                <a:latin typeface="Tahoma"/>
              </a:rPr>
              <a:t>От того, как обстоят дела в окружающей организацию среде с наличием и уровнем квалификации рабочей силы,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 u="sng">
                <a:solidFill>
                  <a:srgbClr val="002060"/>
                </a:solidFill>
                <a:latin typeface="Tahoma"/>
              </a:rPr>
              <a:t>существенно зависит ее </a:t>
            </a:r>
            <a:r>
              <a:rPr b="1" lang="ru-RU" sz="2400" strike="noStrike" u="sng">
                <a:solidFill>
                  <a:srgbClr val="c00000"/>
                </a:solidFill>
                <a:latin typeface="Tahoma"/>
              </a:rPr>
              <a:t>успех</a:t>
            </a:r>
            <a:r>
              <a:rPr b="1" lang="ru-RU" sz="2400" strike="noStrike" u="sng">
                <a:solidFill>
                  <a:srgbClr val="000000"/>
                </a:solidFill>
                <a:latin typeface="Tahoma"/>
              </a:rPr>
              <a:t>.</a:t>
            </a:r>
            <a:endParaRPr/>
          </a:p>
        </p:txBody>
      </p:sp>
      <p:pic>
        <p:nvPicPr>
          <p:cNvPr id="152" name="Picture 2" descr=""/>
          <p:cNvPicPr/>
          <p:nvPr/>
        </p:nvPicPr>
        <p:blipFill>
          <a:blip r:embed="rId1"/>
          <a:stretch/>
        </p:blipFill>
        <p:spPr>
          <a:xfrm>
            <a:off x="250920" y="1125360"/>
            <a:ext cx="1904760" cy="1428480"/>
          </a:xfrm>
          <a:prstGeom prst="rect">
            <a:avLst/>
          </a:prstGeom>
          <a:ln w="9360">
            <a:noFill/>
          </a:ln>
        </p:spPr>
      </p:pic>
      <p:pic>
        <p:nvPicPr>
          <p:cNvPr id="153" name="Picture 4" descr=""/>
          <p:cNvPicPr/>
          <p:nvPr/>
        </p:nvPicPr>
        <p:blipFill>
          <a:blip r:embed="rId2"/>
          <a:stretch/>
        </p:blipFill>
        <p:spPr>
          <a:xfrm>
            <a:off x="6300720" y="743040"/>
            <a:ext cx="2485800" cy="1428480"/>
          </a:xfrm>
          <a:prstGeom prst="rect">
            <a:avLst/>
          </a:prstGeom>
          <a:ln w="9360">
            <a:noFill/>
          </a:ln>
        </p:spPr>
      </p:pic>
      <p:pic>
        <p:nvPicPr>
          <p:cNvPr id="154" name="Picture 6" descr=""/>
          <p:cNvPicPr/>
          <p:nvPr/>
        </p:nvPicPr>
        <p:blipFill>
          <a:blip r:embed="rId3"/>
          <a:stretch/>
        </p:blipFill>
        <p:spPr>
          <a:xfrm>
            <a:off x="3276720" y="1111320"/>
            <a:ext cx="1999800" cy="1428480"/>
          </a:xfrm>
          <a:prstGeom prst="rect">
            <a:avLst/>
          </a:prstGeom>
          <a:ln w="9360">
            <a:noFill/>
          </a:ln>
        </p:spPr>
      </p:pic>
      <p:pic>
        <p:nvPicPr>
          <p:cNvPr id="155" name="Picture 8" descr=""/>
          <p:cNvPicPr/>
          <p:nvPr/>
        </p:nvPicPr>
        <p:blipFill>
          <a:blip r:embed="rId4"/>
          <a:stretch/>
        </p:blipFill>
        <p:spPr>
          <a:xfrm>
            <a:off x="6997680" y="5013000"/>
            <a:ext cx="2122200" cy="1591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6" name="TextShape 2"/>
          <p:cNvSpPr txBox="1"/>
          <p:nvPr/>
        </p:nvSpPr>
        <p:spPr>
          <a:xfrm>
            <a:off x="8647200" y="6408720"/>
            <a:ext cx="366480" cy="364680"/>
          </a:xfrm>
          <a:prstGeom prst="rect">
            <a:avLst/>
          </a:prstGeom>
          <a:solidFill>
            <a:srgbClr val="ffffff"/>
          </a:solidFill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8C1B3815-5C3E-4A9E-B5E4-ED2804607704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CustomShape 1"/>
          <p:cNvSpPr/>
          <p:nvPr/>
        </p:nvSpPr>
        <p:spPr>
          <a:xfrm>
            <a:off x="179280" y="333360"/>
            <a:ext cx="8569080" cy="5576760"/>
          </a:xfrm>
          <a:prstGeom prst="rect">
            <a:avLst/>
          </a:prstGeom>
          <a:noFill/>
          <a:ln w="7632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Факторы среды </a:t>
            </a:r>
            <a:r>
              <a:rPr b="1" i="1" lang="ru-RU" sz="2400" strike="noStrike" u="sng">
                <a:solidFill>
                  <a:srgbClr val="c00000"/>
                </a:solidFill>
                <a:latin typeface="Tahoma"/>
              </a:rPr>
              <a:t>косвенного характера </a:t>
            </a: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обычно не влияют на организацию непосредственно, причем косвенные факторы обычно сложнее, чем прямые. К числу </a:t>
            </a:r>
            <a:r>
              <a:rPr b="1" i="1" lang="ru-RU" sz="2400" strike="noStrike" u="sng">
                <a:solidFill>
                  <a:srgbClr val="c00000"/>
                </a:solidFill>
                <a:latin typeface="Tahoma"/>
              </a:rPr>
              <a:t>косвенных факторов </a:t>
            </a: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относят уровень технологии. Конечно, технология входит также и в число внутренних факторов.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В качестве внешнего фактора ее необходимо рассматривать при оценке </a:t>
            </a:r>
            <a:r>
              <a:rPr b="1" lang="ru-RU" sz="2400" strike="noStrike" u="sng">
                <a:solidFill>
                  <a:srgbClr val="c00000"/>
                </a:solidFill>
                <a:latin typeface="Tahoma"/>
              </a:rPr>
              <a:t>соотношения технологической вооруженности организации </a:t>
            </a: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и ее окружения.</a:t>
            </a:r>
            <a:endParaRPr/>
          </a:p>
        </p:txBody>
      </p:sp>
      <p:pic>
        <p:nvPicPr>
          <p:cNvPr id="158" name="Picture 2" descr=""/>
          <p:cNvPicPr/>
          <p:nvPr/>
        </p:nvPicPr>
        <p:blipFill>
          <a:blip r:embed="rId1"/>
          <a:stretch/>
        </p:blipFill>
        <p:spPr>
          <a:xfrm>
            <a:off x="165240" y="2637000"/>
            <a:ext cx="1904760" cy="1428480"/>
          </a:xfrm>
          <a:prstGeom prst="rect">
            <a:avLst/>
          </a:prstGeom>
          <a:ln w="9360">
            <a:noFill/>
          </a:ln>
        </p:spPr>
      </p:pic>
      <p:pic>
        <p:nvPicPr>
          <p:cNvPr id="159" name="Picture 4" descr=""/>
          <p:cNvPicPr/>
          <p:nvPr/>
        </p:nvPicPr>
        <p:blipFill>
          <a:blip r:embed="rId2"/>
          <a:stretch/>
        </p:blipFill>
        <p:spPr>
          <a:xfrm>
            <a:off x="6031080" y="2219400"/>
            <a:ext cx="2862000" cy="2145960"/>
          </a:xfrm>
          <a:prstGeom prst="rect">
            <a:avLst/>
          </a:prstGeom>
          <a:ln w="9360">
            <a:noFill/>
          </a:ln>
        </p:spPr>
      </p:pic>
      <p:pic>
        <p:nvPicPr>
          <p:cNvPr id="160" name="Picture 6" descr=""/>
          <p:cNvPicPr/>
          <p:nvPr/>
        </p:nvPicPr>
        <p:blipFill>
          <a:blip r:embed="rId3"/>
          <a:stretch/>
        </p:blipFill>
        <p:spPr>
          <a:xfrm>
            <a:off x="2700360" y="2781360"/>
            <a:ext cx="2076120" cy="1428480"/>
          </a:xfrm>
          <a:prstGeom prst="rect">
            <a:avLst/>
          </a:prstGeom>
          <a:ln w="9360">
            <a:noFill/>
          </a:ln>
        </p:spPr>
      </p:pic>
      <p:sp>
        <p:nvSpPr>
          <p:cNvPr id="161" name="TextShape 2"/>
          <p:cNvSpPr txBox="1"/>
          <p:nvPr/>
        </p:nvSpPr>
        <p:spPr>
          <a:xfrm>
            <a:off x="8647200" y="6408720"/>
            <a:ext cx="36648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AC90F0B7-A819-45D9-A126-55A7B766AF0E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CustomShape 1"/>
          <p:cNvSpPr/>
          <p:nvPr/>
        </p:nvSpPr>
        <p:spPr>
          <a:xfrm>
            <a:off x="201600" y="333360"/>
            <a:ext cx="8640360" cy="2650680"/>
          </a:xfrm>
          <a:prstGeom prst="rect">
            <a:avLst/>
          </a:prstGeom>
          <a:noFill/>
          <a:ln w="5724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Общее состояние экономики страны или региона также является </a:t>
            </a:r>
            <a:r>
              <a:rPr b="1" i="1" lang="ru-RU" sz="2400" strike="noStrike" u="sng">
                <a:solidFill>
                  <a:srgbClr val="c00000"/>
                </a:solidFill>
                <a:latin typeface="Tahoma"/>
              </a:rPr>
              <a:t>косвенным внешним фактором</a:t>
            </a: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. Заметную роль могут играть социокультурные и просто политические факторы: культурные традиции населения, политические силы,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массовые кампании и т.п., а также международная обстановка.</a:t>
            </a:r>
            <a:endParaRPr/>
          </a:p>
        </p:txBody>
      </p:sp>
      <p:pic>
        <p:nvPicPr>
          <p:cNvPr id="163" name="Picture 2" descr=""/>
          <p:cNvPicPr/>
          <p:nvPr/>
        </p:nvPicPr>
        <p:blipFill>
          <a:blip r:embed="rId1"/>
          <a:stretch/>
        </p:blipFill>
        <p:spPr>
          <a:xfrm>
            <a:off x="5724360" y="2637000"/>
            <a:ext cx="3168360" cy="2376000"/>
          </a:xfrm>
          <a:prstGeom prst="rect">
            <a:avLst/>
          </a:prstGeom>
          <a:ln w="9360">
            <a:noFill/>
          </a:ln>
        </p:spPr>
      </p:pic>
      <p:pic>
        <p:nvPicPr>
          <p:cNvPr id="164" name="Picture 4" descr=""/>
          <p:cNvPicPr/>
          <p:nvPr/>
        </p:nvPicPr>
        <p:blipFill>
          <a:blip r:embed="rId2"/>
          <a:stretch/>
        </p:blipFill>
        <p:spPr>
          <a:xfrm>
            <a:off x="241200" y="3014640"/>
            <a:ext cx="1871280" cy="1847520"/>
          </a:xfrm>
          <a:prstGeom prst="rect">
            <a:avLst/>
          </a:prstGeom>
          <a:ln w="9360">
            <a:noFill/>
          </a:ln>
        </p:spPr>
      </p:pic>
      <p:pic>
        <p:nvPicPr>
          <p:cNvPr id="165" name="Picture 6" descr=""/>
          <p:cNvPicPr/>
          <p:nvPr/>
        </p:nvPicPr>
        <p:blipFill>
          <a:blip r:embed="rId3"/>
          <a:stretch/>
        </p:blipFill>
        <p:spPr>
          <a:xfrm>
            <a:off x="2593800" y="2697120"/>
            <a:ext cx="2660400" cy="2447640"/>
          </a:xfrm>
          <a:prstGeom prst="rect">
            <a:avLst/>
          </a:prstGeom>
          <a:ln w="9360">
            <a:noFill/>
          </a:ln>
        </p:spPr>
      </p:pic>
      <p:sp>
        <p:nvSpPr>
          <p:cNvPr id="166" name="CustomShape 2"/>
          <p:cNvSpPr/>
          <p:nvPr/>
        </p:nvSpPr>
        <p:spPr>
          <a:xfrm>
            <a:off x="108000" y="4849920"/>
            <a:ext cx="8784720" cy="1736280"/>
          </a:xfrm>
          <a:prstGeom prst="rect">
            <a:avLst/>
          </a:prstGeom>
          <a:solidFill>
            <a:schemeClr val="bg1"/>
          </a:solidFill>
          <a:ln w="7632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trike="noStrike">
                <a:solidFill>
                  <a:srgbClr val="000000"/>
                </a:solidFill>
                <a:latin typeface="Tahoma"/>
              </a:rPr>
              <a:t>Для анализа </a:t>
            </a:r>
            <a:r>
              <a:rPr b="1" i="1" lang="ru-RU" strike="noStrike" u="sng">
                <a:solidFill>
                  <a:srgbClr val="c00000"/>
                </a:solidFill>
                <a:latin typeface="Tahoma"/>
              </a:rPr>
              <a:t>внутренней среды </a:t>
            </a:r>
            <a:r>
              <a:rPr b="1" lang="ru-RU" strike="noStrike">
                <a:solidFill>
                  <a:srgbClr val="000000"/>
                </a:solidFill>
                <a:latin typeface="Tahoma"/>
              </a:rPr>
              <a:t>организации тоже применим системный подход: организация состоит из множества частей (элементов), связанных между собой некоторыми связями. </a:t>
            </a:r>
            <a:r>
              <a:rPr b="1" lang="ru-RU" strike="noStrike" u="sng">
                <a:solidFill>
                  <a:srgbClr val="c00000"/>
                </a:solidFill>
                <a:latin typeface="Tahoma"/>
              </a:rPr>
              <a:t>Внутренние условия </a:t>
            </a:r>
            <a:r>
              <a:rPr b="1" lang="ru-RU" strike="noStrike">
                <a:solidFill>
                  <a:srgbClr val="000000"/>
                </a:solidFill>
                <a:latin typeface="Tahoma"/>
              </a:rPr>
              <a:t>существования организации можно трактовать как некие переменные, характеризующие ее состояние</a:t>
            </a:r>
            <a:r>
              <a:rPr b="1" lang="ru-RU" strike="noStrike">
                <a:solidFill>
                  <a:srgbClr val="c00000"/>
                </a:solidFill>
                <a:latin typeface="Tahoma"/>
              </a:rPr>
              <a:t>.  </a:t>
            </a:r>
            <a:endParaRPr/>
          </a:p>
          <a:p>
            <a:pPr algn="ctr">
              <a:lnSpc>
                <a:spcPct val="100000"/>
              </a:lnSpc>
            </a:pPr>
            <a:r>
              <a:rPr b="1" lang="ru-RU" strike="noStrike">
                <a:solidFill>
                  <a:srgbClr val="c00000"/>
                </a:solidFill>
                <a:latin typeface="Tahoma"/>
              </a:rPr>
              <a:t>ЧТО ЖЕ ЭТО ЗА ПЕРЕМЕННЫЕ?</a:t>
            </a:r>
            <a:endParaRPr/>
          </a:p>
        </p:txBody>
      </p:sp>
      <p:sp>
        <p:nvSpPr>
          <p:cNvPr id="167" name="TextShape 3"/>
          <p:cNvSpPr txBox="1"/>
          <p:nvPr/>
        </p:nvSpPr>
        <p:spPr>
          <a:xfrm>
            <a:off x="8647200" y="6408720"/>
            <a:ext cx="366480" cy="364680"/>
          </a:xfrm>
          <a:prstGeom prst="rect">
            <a:avLst/>
          </a:prstGeom>
          <a:solidFill>
            <a:srgbClr val="ffffff"/>
          </a:solidFill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F850F7E7-B900-4E42-93BA-A8829E49F2AB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CustomShape 1"/>
          <p:cNvSpPr/>
          <p:nvPr/>
        </p:nvSpPr>
        <p:spPr>
          <a:xfrm>
            <a:off x="179280" y="404640"/>
            <a:ext cx="8713440" cy="6308280"/>
          </a:xfrm>
          <a:prstGeom prst="rect">
            <a:avLst/>
          </a:prstGeom>
          <a:noFill/>
          <a:ln w="7632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Tahoma"/>
              </a:rPr>
              <a:t>Это цели, задачи, структура, технология и ресурсы</a:t>
            </a: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. Цели у организации могут быть весьма разнообразными.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В крупных организациях целей бывает множество, в то время как в малых организациях цели скромнее и число их меньше. В подразделениях одной организации цели бывают разными; более того, направляющим фактором в согласовании подразделений должна служить </a:t>
            </a:r>
            <a:r>
              <a:rPr b="1" lang="ru-RU" sz="2400" strike="noStrike" u="sng">
                <a:solidFill>
                  <a:srgbClr val="c00000"/>
                </a:solidFill>
                <a:latin typeface="Tahoma"/>
              </a:rPr>
              <a:t>глобальная цель организации</a:t>
            </a: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. Таким образом, понимание и разделение целей деятельности является в организации ведущим элементом ее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b5e9f4"/>
                </a:solidFill>
                <a:latin typeface="Tahoma"/>
              </a:rPr>
              <a:t>формирования.</a:t>
            </a:r>
            <a:endParaRPr/>
          </a:p>
        </p:txBody>
      </p:sp>
      <p:pic>
        <p:nvPicPr>
          <p:cNvPr id="169" name="Picture 2" descr=""/>
          <p:cNvPicPr/>
          <p:nvPr/>
        </p:nvPicPr>
        <p:blipFill>
          <a:blip r:embed="rId1"/>
          <a:stretch/>
        </p:blipFill>
        <p:spPr>
          <a:xfrm>
            <a:off x="155520" y="1628640"/>
            <a:ext cx="2152440" cy="1428480"/>
          </a:xfrm>
          <a:prstGeom prst="rect">
            <a:avLst/>
          </a:prstGeom>
          <a:ln w="9360">
            <a:noFill/>
          </a:ln>
        </p:spPr>
      </p:pic>
      <p:pic>
        <p:nvPicPr>
          <p:cNvPr id="170" name="Picture 4" descr=""/>
          <p:cNvPicPr/>
          <p:nvPr/>
        </p:nvPicPr>
        <p:blipFill>
          <a:blip r:embed="rId2"/>
          <a:stretch/>
        </p:blipFill>
        <p:spPr>
          <a:xfrm>
            <a:off x="3348000" y="1268280"/>
            <a:ext cx="2346120" cy="1717200"/>
          </a:xfrm>
          <a:prstGeom prst="rect">
            <a:avLst/>
          </a:prstGeom>
          <a:ln w="9360">
            <a:noFill/>
          </a:ln>
        </p:spPr>
      </p:pic>
      <p:pic>
        <p:nvPicPr>
          <p:cNvPr id="171" name="Picture 6" descr=""/>
          <p:cNvPicPr/>
          <p:nvPr/>
        </p:nvPicPr>
        <p:blipFill>
          <a:blip r:embed="rId3"/>
          <a:stretch/>
        </p:blipFill>
        <p:spPr>
          <a:xfrm>
            <a:off x="6192720" y="1268280"/>
            <a:ext cx="2700000" cy="1800000"/>
          </a:xfrm>
          <a:prstGeom prst="rect">
            <a:avLst/>
          </a:prstGeom>
          <a:ln w="9360">
            <a:noFill/>
          </a:ln>
        </p:spPr>
      </p:pic>
      <p:pic>
        <p:nvPicPr>
          <p:cNvPr id="172" name="Picture 8" descr=""/>
          <p:cNvPicPr/>
          <p:nvPr/>
        </p:nvPicPr>
        <p:blipFill>
          <a:blip r:embed="rId4"/>
          <a:stretch/>
        </p:blipFill>
        <p:spPr>
          <a:xfrm>
            <a:off x="7308720" y="5346720"/>
            <a:ext cx="1914120" cy="1428480"/>
          </a:xfrm>
          <a:prstGeom prst="rect">
            <a:avLst/>
          </a:prstGeom>
          <a:ln w="9360">
            <a:noFill/>
          </a:ln>
        </p:spPr>
      </p:pic>
      <p:sp>
        <p:nvSpPr>
          <p:cNvPr id="173" name="TextShape 2"/>
          <p:cNvSpPr txBox="1"/>
          <p:nvPr/>
        </p:nvSpPr>
        <p:spPr>
          <a:xfrm>
            <a:off x="8647200" y="6408720"/>
            <a:ext cx="36648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586E045C-90F5-4768-A3CF-F4BEF6480A4F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CustomShape 1"/>
          <p:cNvSpPr/>
          <p:nvPr/>
        </p:nvSpPr>
        <p:spPr>
          <a:xfrm>
            <a:off x="324000" y="2781360"/>
            <a:ext cx="8496000" cy="3016440"/>
          </a:xfrm>
          <a:prstGeom prst="rect">
            <a:avLst/>
          </a:prstGeom>
          <a:noFill/>
          <a:ln w="7632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Одной из основных внутренних характеристик организации являются </a:t>
            </a:r>
            <a:r>
              <a:rPr b="1" i="1" lang="ru-RU" sz="2400" strike="noStrike" u="sng">
                <a:solidFill>
                  <a:srgbClr val="c00000"/>
                </a:solidFill>
                <a:latin typeface="Tahoma"/>
              </a:rPr>
              <a:t>ресурсы</a:t>
            </a:r>
            <a:r>
              <a:rPr b="1" i="1" lang="ru-RU" sz="2400" strike="noStrike">
                <a:solidFill>
                  <a:srgbClr val="000000"/>
                </a:solidFill>
                <a:latin typeface="Tahoma"/>
              </a:rPr>
              <a:t>, </a:t>
            </a: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которыми она располагает. В настоящее время в любой организации выделяются материальные, энергетические, финансовые, интеллектуальные и информационные ресурсы. Кроме того, к числу основных внутренних переменных организации относится </a:t>
            </a:r>
            <a:r>
              <a:rPr b="1" i="1" lang="ru-RU" sz="2400" strike="noStrike" u="sng">
                <a:solidFill>
                  <a:srgbClr val="c00000"/>
                </a:solidFill>
                <a:latin typeface="Tahoma"/>
              </a:rPr>
              <a:t>технология и трудовой ресурс</a:t>
            </a:r>
            <a:r>
              <a:rPr b="1" i="1" lang="ru-RU" sz="2400" strike="noStrike">
                <a:solidFill>
                  <a:srgbClr val="000000"/>
                </a:solidFill>
                <a:latin typeface="Tahoma"/>
              </a:rPr>
              <a:t>. </a:t>
            </a:r>
            <a:endParaRPr/>
          </a:p>
        </p:txBody>
      </p:sp>
      <p:pic>
        <p:nvPicPr>
          <p:cNvPr id="175" name="Picture 2" descr=""/>
          <p:cNvPicPr/>
          <p:nvPr/>
        </p:nvPicPr>
        <p:blipFill>
          <a:blip r:embed="rId1"/>
          <a:stretch/>
        </p:blipFill>
        <p:spPr>
          <a:xfrm>
            <a:off x="155520" y="333360"/>
            <a:ext cx="2087280" cy="2087280"/>
          </a:xfrm>
          <a:prstGeom prst="rect">
            <a:avLst/>
          </a:prstGeom>
          <a:ln w="9360">
            <a:noFill/>
          </a:ln>
        </p:spPr>
      </p:pic>
      <p:pic>
        <p:nvPicPr>
          <p:cNvPr id="176" name="Picture 4" descr=""/>
          <p:cNvPicPr/>
          <p:nvPr/>
        </p:nvPicPr>
        <p:blipFill>
          <a:blip r:embed="rId2"/>
          <a:stretch/>
        </p:blipFill>
        <p:spPr>
          <a:xfrm>
            <a:off x="2556000" y="260280"/>
            <a:ext cx="3268440" cy="2160360"/>
          </a:xfrm>
          <a:prstGeom prst="rect">
            <a:avLst/>
          </a:prstGeom>
          <a:ln w="9360">
            <a:noFill/>
          </a:ln>
        </p:spPr>
      </p:pic>
      <p:pic>
        <p:nvPicPr>
          <p:cNvPr id="177" name="Picture 6" descr=""/>
          <p:cNvPicPr/>
          <p:nvPr/>
        </p:nvPicPr>
        <p:blipFill>
          <a:blip r:embed="rId3"/>
          <a:stretch/>
        </p:blipFill>
        <p:spPr>
          <a:xfrm>
            <a:off x="6478560" y="260280"/>
            <a:ext cx="2449080" cy="2160360"/>
          </a:xfrm>
          <a:prstGeom prst="rect">
            <a:avLst/>
          </a:prstGeom>
          <a:ln w="9360">
            <a:noFill/>
          </a:ln>
        </p:spPr>
      </p:pic>
      <p:sp>
        <p:nvSpPr>
          <p:cNvPr id="178" name="TextShape 2"/>
          <p:cNvSpPr txBox="1"/>
          <p:nvPr/>
        </p:nvSpPr>
        <p:spPr>
          <a:xfrm>
            <a:off x="8647200" y="6408720"/>
            <a:ext cx="36648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0CAF7017-68E2-4532-A69D-47ACD7F6BA6F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CustomShape 1"/>
          <p:cNvSpPr/>
          <p:nvPr/>
        </p:nvSpPr>
        <p:spPr>
          <a:xfrm>
            <a:off x="250920" y="189000"/>
            <a:ext cx="8569080" cy="4845240"/>
          </a:xfrm>
          <a:prstGeom prst="rect">
            <a:avLst/>
          </a:prstGeom>
          <a:noFill/>
          <a:ln w="7632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В процессе деятельности с внешней средой и между элементами организации должны осуществляться различные связи – </a:t>
            </a:r>
            <a:r>
              <a:rPr b="1" i="1" lang="ru-RU" sz="2400" strike="noStrike" u="sng">
                <a:solidFill>
                  <a:srgbClr val="c00000"/>
                </a:solidFill>
                <a:latin typeface="Tahoma"/>
              </a:rPr>
              <a:t>коммуникации</a:t>
            </a:r>
            <a:r>
              <a:rPr b="1" lang="ru-RU" sz="2400" strike="noStrike" u="sng">
                <a:solidFill>
                  <a:srgbClr val="c00000"/>
                </a:solidFill>
                <a:latin typeface="Tahoma"/>
              </a:rPr>
              <a:t>.</a:t>
            </a: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 От совершенства коммуникаций успех организации зависит не в меньшей степени, чем от набора ресурсов.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Внутри организации имеются как вертикальные – по подчиненности коммуникации </a:t>
            </a:r>
            <a:r>
              <a:rPr b="1" i="1" lang="ru-RU" sz="2400" strike="noStrike">
                <a:solidFill>
                  <a:srgbClr val="000000"/>
                </a:solidFill>
                <a:latin typeface="Tahoma"/>
              </a:rPr>
              <a:t>(</a:t>
            </a:r>
            <a:r>
              <a:rPr b="1" i="1" lang="ru-RU" sz="2400" strike="noStrike" u="sng">
                <a:solidFill>
                  <a:srgbClr val="c00000"/>
                </a:solidFill>
                <a:latin typeface="Tahoma"/>
              </a:rPr>
              <a:t>субординация), </a:t>
            </a: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так и горизонтальные, которые диктуются технологиями </a:t>
            </a:r>
            <a:r>
              <a:rPr b="1" i="1" lang="ru-RU" sz="2400" strike="noStrike">
                <a:solidFill>
                  <a:srgbClr val="000000"/>
                </a:solidFill>
                <a:latin typeface="Tahoma"/>
              </a:rPr>
              <a:t>(</a:t>
            </a:r>
            <a:r>
              <a:rPr b="1" i="1" lang="ru-RU" sz="2400" strike="noStrike" u="sng">
                <a:solidFill>
                  <a:srgbClr val="c00000"/>
                </a:solidFill>
                <a:latin typeface="Tahoma"/>
              </a:rPr>
              <a:t>координация</a:t>
            </a:r>
            <a:r>
              <a:rPr b="1" i="1" lang="ru-RU" sz="2400" strike="noStrike">
                <a:solidFill>
                  <a:srgbClr val="000000"/>
                </a:solidFill>
                <a:latin typeface="Tahoma"/>
              </a:rPr>
              <a:t>).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Коммуникации могут быть </a:t>
            </a:r>
            <a:r>
              <a:rPr b="1" i="1" lang="ru-RU" sz="2400" strike="noStrike" u="sng">
                <a:solidFill>
                  <a:srgbClr val="c00000"/>
                </a:solidFill>
                <a:latin typeface="Tahoma"/>
              </a:rPr>
              <a:t>формальными</a:t>
            </a:r>
            <a:r>
              <a:rPr b="1" i="1" lang="ru-RU" sz="2400" strike="noStrike">
                <a:solidFill>
                  <a:srgbClr val="000000"/>
                </a:solidFill>
                <a:latin typeface="Tahoma"/>
              </a:rPr>
              <a:t>, </a:t>
            </a: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т.е. предусмотренными структурой, и </a:t>
            </a:r>
            <a:r>
              <a:rPr b="1" i="1" lang="ru-RU" sz="2400" strike="noStrike" u="sng">
                <a:solidFill>
                  <a:srgbClr val="c00000"/>
                </a:solidFill>
                <a:latin typeface="Tahoma"/>
              </a:rPr>
              <a:t>неформальными,</a:t>
            </a:r>
            <a:r>
              <a:rPr b="1" i="1" lang="ru-RU" sz="2400" strike="noStrike">
                <a:solidFill>
                  <a:srgbClr val="000000"/>
                </a:solidFill>
                <a:latin typeface="Tahoma"/>
              </a:rPr>
              <a:t> </a:t>
            </a: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которые возникают сами по себе.</a:t>
            </a:r>
            <a:endParaRPr/>
          </a:p>
        </p:txBody>
      </p:sp>
      <p:pic>
        <p:nvPicPr>
          <p:cNvPr id="180" name="Picture 2" descr=""/>
          <p:cNvPicPr/>
          <p:nvPr/>
        </p:nvPicPr>
        <p:blipFill>
          <a:blip r:embed="rId1"/>
          <a:stretch/>
        </p:blipFill>
        <p:spPr>
          <a:xfrm>
            <a:off x="5867280" y="4653000"/>
            <a:ext cx="2849040" cy="2015640"/>
          </a:xfrm>
          <a:prstGeom prst="rect">
            <a:avLst/>
          </a:prstGeom>
          <a:ln w="9360">
            <a:noFill/>
          </a:ln>
        </p:spPr>
      </p:pic>
      <p:pic>
        <p:nvPicPr>
          <p:cNvPr id="181" name="Picture 4" descr=""/>
          <p:cNvPicPr/>
          <p:nvPr/>
        </p:nvPicPr>
        <p:blipFill>
          <a:blip r:embed="rId2"/>
          <a:stretch/>
        </p:blipFill>
        <p:spPr>
          <a:xfrm>
            <a:off x="1547640" y="5222880"/>
            <a:ext cx="2857320" cy="1428480"/>
          </a:xfrm>
          <a:prstGeom prst="rect">
            <a:avLst/>
          </a:prstGeom>
          <a:ln w="9360">
            <a:noFill/>
          </a:ln>
        </p:spPr>
      </p:pic>
      <p:sp>
        <p:nvSpPr>
          <p:cNvPr id="182" name="TextShape 2"/>
          <p:cNvSpPr txBox="1"/>
          <p:nvPr/>
        </p:nvSpPr>
        <p:spPr>
          <a:xfrm>
            <a:off x="8647200" y="6408720"/>
            <a:ext cx="36648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699B39FF-FEF6-44C6-A9CD-E13A9959CCD8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Picture 2" descr=""/>
          <p:cNvPicPr/>
          <p:nvPr/>
        </p:nvPicPr>
        <p:blipFill>
          <a:blip r:embed="rId1"/>
          <a:stretch/>
        </p:blipFill>
        <p:spPr>
          <a:xfrm>
            <a:off x="7661160" y="115920"/>
            <a:ext cx="1466640" cy="1428480"/>
          </a:xfrm>
          <a:prstGeom prst="rect">
            <a:avLst/>
          </a:prstGeom>
          <a:ln w="9360">
            <a:noFill/>
          </a:ln>
        </p:spPr>
      </p:pic>
      <p:sp>
        <p:nvSpPr>
          <p:cNvPr id="184" name="CustomShape 1"/>
          <p:cNvSpPr/>
          <p:nvPr/>
        </p:nvSpPr>
        <p:spPr>
          <a:xfrm>
            <a:off x="324000" y="260280"/>
            <a:ext cx="8640360" cy="3382200"/>
          </a:xfrm>
          <a:prstGeom prst="rect">
            <a:avLst/>
          </a:prstGeom>
          <a:noFill/>
          <a:ln w="7632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Множество созданных в организации коммуникаций обеспечивает сбор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информации и тем самым – </a:t>
            </a:r>
            <a:r>
              <a:rPr b="1" i="1" lang="ru-RU" sz="2400" strike="noStrike" u="sng">
                <a:solidFill>
                  <a:srgbClr val="c00000"/>
                </a:solidFill>
                <a:latin typeface="Tahoma"/>
              </a:rPr>
              <a:t>принятие решений</a:t>
            </a: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Решение это всегда – </a:t>
            </a:r>
            <a:r>
              <a:rPr b="1" lang="ru-RU" sz="2400" strike="noStrike" u="sng">
                <a:solidFill>
                  <a:srgbClr val="2b4a76"/>
                </a:solidFill>
                <a:latin typeface="Tahoma"/>
              </a:rPr>
              <a:t>выбор определенной альтернативы из какого-то их набора на основе </a:t>
            </a: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некоторых критериев предпочтения альтернатив. В любом случае следует оценивать затраты на получение и обработку информации, используемой в процессе </a:t>
            </a:r>
            <a:r>
              <a:rPr b="1" lang="ru-RU" sz="2400" strike="noStrike" u="sng">
                <a:solidFill>
                  <a:srgbClr val="c00000"/>
                </a:solidFill>
                <a:latin typeface="Tahoma"/>
              </a:rPr>
              <a:t>принятия решения</a:t>
            </a: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.</a:t>
            </a:r>
            <a:endParaRPr/>
          </a:p>
        </p:txBody>
      </p:sp>
      <p:pic>
        <p:nvPicPr>
          <p:cNvPr id="185" name="Picture 4" descr=""/>
          <p:cNvPicPr/>
          <p:nvPr/>
        </p:nvPicPr>
        <p:blipFill>
          <a:blip r:embed="rId2"/>
          <a:stretch/>
        </p:blipFill>
        <p:spPr>
          <a:xfrm>
            <a:off x="324000" y="3860640"/>
            <a:ext cx="1904760" cy="1428480"/>
          </a:xfrm>
          <a:prstGeom prst="rect">
            <a:avLst/>
          </a:prstGeom>
          <a:ln w="9360">
            <a:noFill/>
          </a:ln>
        </p:spPr>
      </p:pic>
      <p:pic>
        <p:nvPicPr>
          <p:cNvPr id="186" name="Picture 6" descr=""/>
          <p:cNvPicPr/>
          <p:nvPr/>
        </p:nvPicPr>
        <p:blipFill>
          <a:blip r:embed="rId3"/>
          <a:stretch/>
        </p:blipFill>
        <p:spPr>
          <a:xfrm>
            <a:off x="6181560" y="3357720"/>
            <a:ext cx="2857320" cy="1418760"/>
          </a:xfrm>
          <a:prstGeom prst="rect">
            <a:avLst/>
          </a:prstGeom>
          <a:ln w="9360">
            <a:noFill/>
          </a:ln>
        </p:spPr>
      </p:pic>
      <p:pic>
        <p:nvPicPr>
          <p:cNvPr id="187" name="Picture 8" descr=""/>
          <p:cNvPicPr/>
          <p:nvPr/>
        </p:nvPicPr>
        <p:blipFill>
          <a:blip r:embed="rId4"/>
          <a:stretch/>
        </p:blipFill>
        <p:spPr>
          <a:xfrm>
            <a:off x="2627280" y="3860640"/>
            <a:ext cx="3395160" cy="2304720"/>
          </a:xfrm>
          <a:prstGeom prst="rect">
            <a:avLst/>
          </a:prstGeom>
          <a:ln w="9360">
            <a:noFill/>
          </a:ln>
        </p:spPr>
      </p:pic>
      <p:sp>
        <p:nvSpPr>
          <p:cNvPr id="188" name="TextShape 2"/>
          <p:cNvSpPr txBox="1"/>
          <p:nvPr/>
        </p:nvSpPr>
        <p:spPr>
          <a:xfrm>
            <a:off x="8459640" y="6408720"/>
            <a:ext cx="55368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27DEBFAF-10FB-4AC0-AC9B-E2B62D3D7DA9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Picture 2" descr=""/>
          <p:cNvPicPr/>
          <p:nvPr/>
        </p:nvPicPr>
        <p:blipFill>
          <a:blip r:embed="rId1"/>
          <a:stretch/>
        </p:blipFill>
        <p:spPr>
          <a:xfrm>
            <a:off x="7332840" y="2852640"/>
            <a:ext cx="1428480" cy="1428480"/>
          </a:xfrm>
          <a:prstGeom prst="rect">
            <a:avLst/>
          </a:prstGeom>
          <a:ln w="9360">
            <a:noFill/>
          </a:ln>
        </p:spPr>
      </p:pic>
      <p:sp>
        <p:nvSpPr>
          <p:cNvPr id="190" name="CustomShape 1"/>
          <p:cNvSpPr/>
          <p:nvPr/>
        </p:nvSpPr>
        <p:spPr>
          <a:xfrm>
            <a:off x="147600" y="260280"/>
            <a:ext cx="8640360" cy="5211000"/>
          </a:xfrm>
          <a:prstGeom prst="rect">
            <a:avLst/>
          </a:prstGeom>
          <a:noFill/>
          <a:ln w="7632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Tahoma"/>
              </a:rPr>
              <a:t>Принятие решений </a:t>
            </a: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– центральный пункт теории управления. В связи с этим в науку об управлении внедряются методы моделирования, позволяющие существенно повысить производительность процесса выработки и адекватность принимаемых решений.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В решении задач поиска управленческих решений значительное место принадлежит </a:t>
            </a:r>
            <a:r>
              <a:rPr b="1" lang="ru-RU" sz="2400" strike="noStrike" u="sng">
                <a:solidFill>
                  <a:srgbClr val="c00000"/>
                </a:solidFill>
                <a:latin typeface="Tahoma"/>
              </a:rPr>
              <a:t>исходной информации</a:t>
            </a: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. Поэтому вопросам сбора, формирования, представления, повышения достоверности и ценности информации уделяется постоянное внимание, для чего используются методы и средства информатики и информационные технологии.</a:t>
            </a:r>
            <a:endParaRPr/>
          </a:p>
        </p:txBody>
      </p:sp>
      <p:pic>
        <p:nvPicPr>
          <p:cNvPr id="191" name="Picture 4" descr=""/>
          <p:cNvPicPr/>
          <p:nvPr/>
        </p:nvPicPr>
        <p:blipFill>
          <a:blip r:embed="rId2"/>
          <a:stretch/>
        </p:blipFill>
        <p:spPr>
          <a:xfrm>
            <a:off x="6329520" y="4797360"/>
            <a:ext cx="2604600" cy="1944360"/>
          </a:xfrm>
          <a:prstGeom prst="rect">
            <a:avLst/>
          </a:prstGeom>
          <a:ln w="9360">
            <a:noFill/>
          </a:ln>
        </p:spPr>
      </p:pic>
      <p:pic>
        <p:nvPicPr>
          <p:cNvPr id="192" name="Picture 6" descr=""/>
          <p:cNvPicPr/>
          <p:nvPr/>
        </p:nvPicPr>
        <p:blipFill>
          <a:blip r:embed="rId3"/>
          <a:stretch/>
        </p:blipFill>
        <p:spPr>
          <a:xfrm>
            <a:off x="3013200" y="5429160"/>
            <a:ext cx="1428480" cy="1428480"/>
          </a:xfrm>
          <a:prstGeom prst="rect">
            <a:avLst/>
          </a:prstGeom>
          <a:ln w="9360">
            <a:noFill/>
          </a:ln>
        </p:spPr>
      </p:pic>
      <p:pic>
        <p:nvPicPr>
          <p:cNvPr id="193" name="Picture 8" descr=""/>
          <p:cNvPicPr/>
          <p:nvPr/>
        </p:nvPicPr>
        <p:blipFill>
          <a:blip r:embed="rId4"/>
          <a:stretch/>
        </p:blipFill>
        <p:spPr>
          <a:xfrm>
            <a:off x="4572000" y="5415120"/>
            <a:ext cx="1495080" cy="1428480"/>
          </a:xfrm>
          <a:prstGeom prst="rect">
            <a:avLst/>
          </a:prstGeom>
          <a:ln w="9360">
            <a:noFill/>
          </a:ln>
        </p:spPr>
      </p:pic>
      <p:sp>
        <p:nvSpPr>
          <p:cNvPr id="194" name="TextShape 2"/>
          <p:cNvSpPr txBox="1"/>
          <p:nvPr/>
        </p:nvSpPr>
        <p:spPr>
          <a:xfrm>
            <a:off x="8532720" y="6408720"/>
            <a:ext cx="48060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A562ACAB-AD84-4706-B6F1-1BCEF59BE784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CustomShape 1"/>
          <p:cNvSpPr/>
          <p:nvPr/>
        </p:nvSpPr>
        <p:spPr>
          <a:xfrm>
            <a:off x="368280" y="404640"/>
            <a:ext cx="8567280" cy="5576760"/>
          </a:xfrm>
          <a:prstGeom prst="rect">
            <a:avLst/>
          </a:prstGeom>
          <a:noFill/>
          <a:ln w="7632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В связи с изменением условий деятельности многих организаций научно обоснованное </a:t>
            </a:r>
            <a:r>
              <a:rPr b="1" lang="ru-RU" sz="2400" strike="noStrike" u="sng">
                <a:solidFill>
                  <a:srgbClr val="c00000"/>
                </a:solidFill>
                <a:latin typeface="Tahoma"/>
              </a:rPr>
              <a:t>формирование структур управления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становится актуальной задачей.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При этом, необходимо определить, какие элементы организаций подлежат замене, какие должны войти в новую организацию полностью, какие следует трансформировать и в какой степени – это множество задач организационного проектирования. </a:t>
            </a:r>
            <a:endParaRPr/>
          </a:p>
          <a:p>
            <a:pPr algn="ctr"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Tahoma"/>
              </a:rPr>
              <a:t>Все они базируются на системном подходе.</a:t>
            </a:r>
            <a:endParaRPr/>
          </a:p>
        </p:txBody>
      </p:sp>
      <p:pic>
        <p:nvPicPr>
          <p:cNvPr id="196" name="Picture 2" descr=""/>
          <p:cNvPicPr/>
          <p:nvPr/>
        </p:nvPicPr>
        <p:blipFill>
          <a:blip r:embed="rId1"/>
          <a:stretch/>
        </p:blipFill>
        <p:spPr>
          <a:xfrm>
            <a:off x="6684840" y="1268280"/>
            <a:ext cx="2138040" cy="2015640"/>
          </a:xfrm>
          <a:prstGeom prst="rect">
            <a:avLst/>
          </a:prstGeom>
          <a:ln w="9360">
            <a:noFill/>
          </a:ln>
        </p:spPr>
      </p:pic>
      <p:pic>
        <p:nvPicPr>
          <p:cNvPr id="197" name="Picture 4" descr=""/>
          <p:cNvPicPr/>
          <p:nvPr/>
        </p:nvPicPr>
        <p:blipFill>
          <a:blip r:embed="rId2"/>
          <a:stretch/>
        </p:blipFill>
        <p:spPr>
          <a:xfrm>
            <a:off x="368280" y="1916280"/>
            <a:ext cx="1561680" cy="1428480"/>
          </a:xfrm>
          <a:prstGeom prst="rect">
            <a:avLst/>
          </a:prstGeom>
          <a:ln w="9360">
            <a:noFill/>
          </a:ln>
        </p:spPr>
      </p:pic>
      <p:pic>
        <p:nvPicPr>
          <p:cNvPr id="198" name="Picture 6" descr=""/>
          <p:cNvPicPr/>
          <p:nvPr/>
        </p:nvPicPr>
        <p:blipFill>
          <a:blip r:embed="rId3"/>
          <a:stretch/>
        </p:blipFill>
        <p:spPr>
          <a:xfrm>
            <a:off x="3203640" y="2060640"/>
            <a:ext cx="2047680" cy="1428480"/>
          </a:xfrm>
          <a:prstGeom prst="rect">
            <a:avLst/>
          </a:prstGeom>
          <a:ln w="9360">
            <a:noFill/>
          </a:ln>
        </p:spPr>
      </p:pic>
      <p:sp>
        <p:nvSpPr>
          <p:cNvPr id="199" name="TextShape 2"/>
          <p:cNvSpPr txBox="1"/>
          <p:nvPr/>
        </p:nvSpPr>
        <p:spPr>
          <a:xfrm>
            <a:off x="8532720" y="6408720"/>
            <a:ext cx="48060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3A4DEB31-5370-4AEC-A45C-08AD33C1A89A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</p:spTree>
  </p:cSld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CustomShape 1"/>
          <p:cNvSpPr/>
          <p:nvPr/>
        </p:nvSpPr>
        <p:spPr>
          <a:xfrm>
            <a:off x="250920" y="260280"/>
            <a:ext cx="8642160" cy="4113720"/>
          </a:xfrm>
          <a:prstGeom prst="rect">
            <a:avLst/>
          </a:prstGeom>
          <a:noFill/>
          <a:ln w="7632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В связи с изменением условий деятельности организаций при научном обосновании их структур управления чаще всего предстоит не просто найти совершенно </a:t>
            </a:r>
            <a:r>
              <a:rPr b="1" lang="ru-RU" sz="2400" strike="noStrike" u="sng">
                <a:solidFill>
                  <a:srgbClr val="c00000"/>
                </a:solidFill>
                <a:latin typeface="Tahoma"/>
              </a:rPr>
              <a:t>новую организационную структуру</a:t>
            </a: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, но обычно необходимо определить, какие элементы существующей структуры подлежат замене и на какие именно, какие должны войти в новую организацию полностью, какие необходимо трансформировать и в какой степени – это множество задач организационного проектирования.</a:t>
            </a:r>
            <a:endParaRPr/>
          </a:p>
        </p:txBody>
      </p:sp>
      <p:pic>
        <p:nvPicPr>
          <p:cNvPr id="201" name="Picture 2" descr=""/>
          <p:cNvPicPr/>
          <p:nvPr/>
        </p:nvPicPr>
        <p:blipFill>
          <a:blip r:embed="rId1"/>
          <a:stretch/>
        </p:blipFill>
        <p:spPr>
          <a:xfrm>
            <a:off x="6738840" y="3701880"/>
            <a:ext cx="2152440" cy="1428480"/>
          </a:xfrm>
          <a:prstGeom prst="rect">
            <a:avLst/>
          </a:prstGeom>
          <a:ln w="9360">
            <a:noFill/>
          </a:ln>
        </p:spPr>
      </p:pic>
      <p:pic>
        <p:nvPicPr>
          <p:cNvPr id="202" name="Picture 4" descr=""/>
          <p:cNvPicPr/>
          <p:nvPr/>
        </p:nvPicPr>
        <p:blipFill>
          <a:blip r:embed="rId2"/>
          <a:stretch/>
        </p:blipFill>
        <p:spPr>
          <a:xfrm>
            <a:off x="3132000" y="4157640"/>
            <a:ext cx="3382560" cy="1944360"/>
          </a:xfrm>
          <a:prstGeom prst="rect">
            <a:avLst/>
          </a:prstGeom>
          <a:ln w="9360">
            <a:noFill/>
          </a:ln>
        </p:spPr>
      </p:pic>
      <p:pic>
        <p:nvPicPr>
          <p:cNvPr id="203" name="Picture 6" descr=""/>
          <p:cNvPicPr/>
          <p:nvPr/>
        </p:nvPicPr>
        <p:blipFill>
          <a:blip r:embed="rId3"/>
          <a:stretch/>
        </p:blipFill>
        <p:spPr>
          <a:xfrm>
            <a:off x="611280" y="4581360"/>
            <a:ext cx="1904760" cy="1428480"/>
          </a:xfrm>
          <a:prstGeom prst="rect">
            <a:avLst/>
          </a:prstGeom>
          <a:ln w="9360">
            <a:noFill/>
          </a:ln>
        </p:spPr>
      </p:pic>
      <p:sp>
        <p:nvSpPr>
          <p:cNvPr id="204" name="TextShape 2"/>
          <p:cNvSpPr txBox="1"/>
          <p:nvPr/>
        </p:nvSpPr>
        <p:spPr>
          <a:xfrm>
            <a:off x="8532720" y="6408720"/>
            <a:ext cx="48060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EFEFB2A3-6151-4838-B7D7-265AD190224E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</p:spTree>
  </p:cSld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Picture 2" descr=""/>
          <p:cNvPicPr/>
          <p:nvPr/>
        </p:nvPicPr>
        <p:blipFill>
          <a:blip r:embed="rId1"/>
          <a:stretch/>
        </p:blipFill>
        <p:spPr>
          <a:xfrm>
            <a:off x="3171960" y="2643120"/>
            <a:ext cx="2657160" cy="1428480"/>
          </a:xfrm>
          <a:prstGeom prst="rect">
            <a:avLst/>
          </a:prstGeom>
          <a:ln w="9360">
            <a:noFill/>
          </a:ln>
        </p:spPr>
      </p:pic>
      <p:pic>
        <p:nvPicPr>
          <p:cNvPr id="206" name="Picture 4" descr=""/>
          <p:cNvPicPr/>
          <p:nvPr/>
        </p:nvPicPr>
        <p:blipFill>
          <a:blip r:embed="rId2"/>
          <a:stretch/>
        </p:blipFill>
        <p:spPr>
          <a:xfrm>
            <a:off x="539640" y="2657520"/>
            <a:ext cx="1904760" cy="1428480"/>
          </a:xfrm>
          <a:prstGeom prst="rect">
            <a:avLst/>
          </a:prstGeom>
          <a:ln w="9360">
            <a:noFill/>
          </a:ln>
        </p:spPr>
      </p:pic>
      <p:pic>
        <p:nvPicPr>
          <p:cNvPr id="207" name="Picture 6" descr=""/>
          <p:cNvPicPr/>
          <p:nvPr/>
        </p:nvPicPr>
        <p:blipFill>
          <a:blip r:embed="rId3"/>
          <a:stretch/>
        </p:blipFill>
        <p:spPr>
          <a:xfrm>
            <a:off x="6199200" y="2224080"/>
            <a:ext cx="2592000" cy="1809360"/>
          </a:xfrm>
          <a:prstGeom prst="rect">
            <a:avLst/>
          </a:prstGeom>
          <a:ln w="9360">
            <a:noFill/>
          </a:ln>
        </p:spPr>
      </p:pic>
      <p:pic>
        <p:nvPicPr>
          <p:cNvPr id="208" name="Picture 8" descr=""/>
          <p:cNvPicPr/>
          <p:nvPr/>
        </p:nvPicPr>
        <p:blipFill>
          <a:blip r:embed="rId4"/>
          <a:stretch/>
        </p:blipFill>
        <p:spPr>
          <a:xfrm>
            <a:off x="7632720" y="5407200"/>
            <a:ext cx="1618920" cy="1428480"/>
          </a:xfrm>
          <a:prstGeom prst="rect">
            <a:avLst/>
          </a:prstGeom>
          <a:ln w="9360">
            <a:noFill/>
          </a:ln>
        </p:spPr>
      </p:pic>
      <p:sp>
        <p:nvSpPr>
          <p:cNvPr id="209" name="CustomShape 1"/>
          <p:cNvSpPr/>
          <p:nvPr/>
        </p:nvSpPr>
        <p:spPr>
          <a:xfrm>
            <a:off x="179280" y="260280"/>
            <a:ext cx="8640360" cy="5942520"/>
          </a:xfrm>
          <a:prstGeom prst="rect">
            <a:avLst/>
          </a:prstGeom>
          <a:noFill/>
          <a:ln w="7632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Tahoma"/>
              </a:rPr>
              <a:t>Компания будущего </a:t>
            </a: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строится не на основе узкой функциональной специализации, имеющей недостаток в виде значительного числа уровней управления и требующей значительных издержек для осуществления координации, а на основе </a:t>
            </a:r>
            <a:r>
              <a:rPr b="1" lang="ru-RU" sz="2400" strike="noStrike" u="sng">
                <a:solidFill>
                  <a:srgbClr val="c00000"/>
                </a:solidFill>
                <a:latin typeface="Tahoma"/>
              </a:rPr>
              <a:t>интеграционных процессов</a:t>
            </a: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.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При этом традиционные иерархические структуры управления дополняются на разных уровнях горизонтальными связями, образуя квазииерархические структуры; осуществляется переход к новой модели управления на основе </a:t>
            </a:r>
            <a:r>
              <a:rPr b="1" i="1" lang="ru-RU" sz="2400" strike="noStrike" u="sng">
                <a:solidFill>
                  <a:srgbClr val="c00000"/>
                </a:solidFill>
                <a:latin typeface="Tahoma"/>
              </a:rPr>
              <a:t>интегрированных </a:t>
            </a:r>
            <a:r>
              <a:rPr b="1" lang="ru-RU" sz="2400" strike="noStrike" u="sng">
                <a:solidFill>
                  <a:srgbClr val="c00000"/>
                </a:solidFill>
                <a:latin typeface="Tahoma"/>
              </a:rPr>
              <a:t>ИС</a:t>
            </a: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. </a:t>
            </a:r>
            <a:endParaRPr/>
          </a:p>
        </p:txBody>
      </p:sp>
      <p:pic>
        <p:nvPicPr>
          <p:cNvPr id="210" name="Picture 10" descr=""/>
          <p:cNvPicPr/>
          <p:nvPr/>
        </p:nvPicPr>
        <p:blipFill>
          <a:blip r:embed="rId5"/>
          <a:stretch/>
        </p:blipFill>
        <p:spPr>
          <a:xfrm>
            <a:off x="4211640" y="5837400"/>
            <a:ext cx="3282480" cy="1020240"/>
          </a:xfrm>
          <a:prstGeom prst="rect">
            <a:avLst/>
          </a:prstGeom>
          <a:ln w="9360">
            <a:noFill/>
          </a:ln>
        </p:spPr>
      </p:pic>
      <p:sp>
        <p:nvSpPr>
          <p:cNvPr id="211" name="TextShape 2"/>
          <p:cNvSpPr txBox="1"/>
          <p:nvPr/>
        </p:nvSpPr>
        <p:spPr>
          <a:xfrm>
            <a:off x="8442360" y="6408720"/>
            <a:ext cx="57132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E2F730F3-A223-4B0C-9C60-261929360B8D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</p:spTree>
  </p:cSld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CustomShape 1"/>
          <p:cNvSpPr/>
          <p:nvPr/>
        </p:nvSpPr>
        <p:spPr>
          <a:xfrm>
            <a:off x="324000" y="260280"/>
            <a:ext cx="8569080" cy="1553400"/>
          </a:xfrm>
          <a:prstGeom prst="rect">
            <a:avLst/>
          </a:prstGeom>
          <a:noFill/>
          <a:ln w="5724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i="1" lang="ru-RU" sz="2400" strike="noStrike" u="sng">
                <a:solidFill>
                  <a:srgbClr val="c00000"/>
                </a:solidFill>
                <a:latin typeface="Tahoma"/>
              </a:rPr>
              <a:t>Сетевые организационные структуры </a:t>
            </a: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являются весьма перспективными; в современном менеджменте это одно из основных направлений развития теории управления. </a:t>
            </a:r>
            <a:endParaRPr/>
          </a:p>
        </p:txBody>
      </p:sp>
      <p:pic>
        <p:nvPicPr>
          <p:cNvPr id="213" name="Picture 2" descr=""/>
          <p:cNvPicPr/>
          <p:nvPr/>
        </p:nvPicPr>
        <p:blipFill>
          <a:blip r:embed="rId1"/>
          <a:stretch/>
        </p:blipFill>
        <p:spPr>
          <a:xfrm>
            <a:off x="5796000" y="1413000"/>
            <a:ext cx="2363400" cy="1655280"/>
          </a:xfrm>
          <a:prstGeom prst="rect">
            <a:avLst/>
          </a:prstGeom>
          <a:ln w="9360">
            <a:noFill/>
          </a:ln>
        </p:spPr>
      </p:pic>
      <p:pic>
        <p:nvPicPr>
          <p:cNvPr id="214" name="Picture 4" descr=""/>
          <p:cNvPicPr/>
          <p:nvPr/>
        </p:nvPicPr>
        <p:blipFill>
          <a:blip r:embed="rId2"/>
          <a:stretch/>
        </p:blipFill>
        <p:spPr>
          <a:xfrm>
            <a:off x="155520" y="1916280"/>
            <a:ext cx="2114280" cy="1428480"/>
          </a:xfrm>
          <a:prstGeom prst="rect">
            <a:avLst/>
          </a:prstGeom>
          <a:ln w="9360">
            <a:noFill/>
          </a:ln>
        </p:spPr>
      </p:pic>
      <p:pic>
        <p:nvPicPr>
          <p:cNvPr id="215" name="Picture 6" descr=""/>
          <p:cNvPicPr/>
          <p:nvPr/>
        </p:nvPicPr>
        <p:blipFill>
          <a:blip r:embed="rId3"/>
          <a:stretch/>
        </p:blipFill>
        <p:spPr>
          <a:xfrm>
            <a:off x="3059280" y="1936800"/>
            <a:ext cx="1856880" cy="1428480"/>
          </a:xfrm>
          <a:prstGeom prst="rect">
            <a:avLst/>
          </a:prstGeom>
          <a:ln w="9360">
            <a:noFill/>
          </a:ln>
        </p:spPr>
      </p:pic>
      <p:sp>
        <p:nvSpPr>
          <p:cNvPr id="216" name="CustomShape 2"/>
          <p:cNvSpPr/>
          <p:nvPr/>
        </p:nvSpPr>
        <p:spPr>
          <a:xfrm>
            <a:off x="155520" y="3365640"/>
            <a:ext cx="8737200" cy="2010600"/>
          </a:xfrm>
          <a:prstGeom prst="rect">
            <a:avLst/>
          </a:prstGeom>
          <a:noFill/>
          <a:ln w="5724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trike="noStrike">
                <a:solidFill>
                  <a:srgbClr val="000000"/>
                </a:solidFill>
                <a:latin typeface="Tahoma"/>
              </a:rPr>
              <a:t>Однако у </a:t>
            </a:r>
            <a:r>
              <a:rPr b="1" lang="ru-RU" strike="noStrike" u="sng">
                <a:solidFill>
                  <a:srgbClr val="c00000"/>
                </a:solidFill>
                <a:latin typeface="Tahoma"/>
              </a:rPr>
              <a:t>такой организации имеются и существенные недостатки</a:t>
            </a:r>
            <a:r>
              <a:rPr b="1" lang="ru-RU" strike="noStrike">
                <a:solidFill>
                  <a:srgbClr val="000000"/>
                </a:solidFill>
                <a:latin typeface="Tahoma"/>
              </a:rPr>
              <a:t>: возможна конкуренция с подрядчиками; имеются сложности контроля за качеством производства продукции; устойчивость бизнеса, основанного только на торговой марке, невысока и всегда находится под угрозой. Кроме того, становятся нечеткими границы между внутренними и внешними компаниями, собственными и посторонними ресурсами, крупными и мелкими фирмами.</a:t>
            </a:r>
            <a:endParaRPr/>
          </a:p>
        </p:txBody>
      </p:sp>
      <p:pic>
        <p:nvPicPr>
          <p:cNvPr id="217" name="Picture 8" descr=""/>
          <p:cNvPicPr/>
          <p:nvPr/>
        </p:nvPicPr>
        <p:blipFill>
          <a:blip r:embed="rId4"/>
          <a:srcRect l="0" t="0" r="0" b="414666"/>
          <a:stretch/>
        </p:blipFill>
        <p:spPr>
          <a:xfrm>
            <a:off x="3276720" y="5445000"/>
            <a:ext cx="2161800" cy="1204560"/>
          </a:xfrm>
          <a:prstGeom prst="rect">
            <a:avLst/>
          </a:prstGeom>
          <a:ln w="9360">
            <a:noFill/>
          </a:ln>
        </p:spPr>
      </p:pic>
      <p:pic>
        <p:nvPicPr>
          <p:cNvPr id="218" name="Picture 10" descr=""/>
          <p:cNvPicPr/>
          <p:nvPr/>
        </p:nvPicPr>
        <p:blipFill>
          <a:blip r:embed="rId5"/>
          <a:stretch/>
        </p:blipFill>
        <p:spPr>
          <a:xfrm>
            <a:off x="5796000" y="5429160"/>
            <a:ext cx="2285640" cy="1428480"/>
          </a:xfrm>
          <a:prstGeom prst="rect">
            <a:avLst/>
          </a:prstGeom>
          <a:ln w="9360">
            <a:noFill/>
          </a:ln>
        </p:spPr>
      </p:pic>
      <p:pic>
        <p:nvPicPr>
          <p:cNvPr id="219" name="Picture 12" descr=""/>
          <p:cNvPicPr/>
          <p:nvPr/>
        </p:nvPicPr>
        <p:blipFill>
          <a:blip r:embed="rId6"/>
          <a:stretch/>
        </p:blipFill>
        <p:spPr>
          <a:xfrm>
            <a:off x="539640" y="5397480"/>
            <a:ext cx="1999800" cy="1428480"/>
          </a:xfrm>
          <a:prstGeom prst="rect">
            <a:avLst/>
          </a:prstGeom>
          <a:ln w="9360">
            <a:noFill/>
          </a:ln>
        </p:spPr>
      </p:pic>
      <p:sp>
        <p:nvSpPr>
          <p:cNvPr id="220" name="TextShape 3"/>
          <p:cNvSpPr txBox="1"/>
          <p:nvPr/>
        </p:nvSpPr>
        <p:spPr>
          <a:xfrm>
            <a:off x="8532720" y="6408720"/>
            <a:ext cx="48060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B2C5D478-8835-4F40-8266-5F6FC511E931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</p:spTree>
  </p:cSld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CustomShape 1"/>
          <p:cNvSpPr/>
          <p:nvPr/>
        </p:nvSpPr>
        <p:spPr>
          <a:xfrm>
            <a:off x="179280" y="189000"/>
            <a:ext cx="8713440" cy="4113720"/>
          </a:xfrm>
          <a:prstGeom prst="rect">
            <a:avLst/>
          </a:prstGeom>
          <a:noFill/>
          <a:ln w="7632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Показатели, по которым осуществляется сравнение </a:t>
            </a:r>
            <a:r>
              <a:rPr b="1" lang="ru-RU" sz="2400" strike="noStrike" u="sng">
                <a:solidFill>
                  <a:srgbClr val="c00000"/>
                </a:solidFill>
                <a:latin typeface="Tahoma"/>
              </a:rPr>
              <a:t>вариантов проектирования новых систем управления</a:t>
            </a: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, можно разбить на следующие три группы:</a:t>
            </a:r>
            <a:endParaRPr/>
          </a:p>
          <a:p>
            <a:pPr>
              <a:lnSpc>
                <a:spcPct val="100000"/>
              </a:lnSpc>
              <a:buFont typeface="Lucida Sans Unicode"/>
              <a:buAutoNum type="arabicParenR"/>
            </a:pP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характеристики конечных результатов деятельности и затраты на их достижение,</a:t>
            </a:r>
            <a:endParaRPr/>
          </a:p>
          <a:p>
            <a:pPr>
              <a:lnSpc>
                <a:spcPct val="100000"/>
              </a:lnSpc>
              <a:buFont typeface="Lucida Sans Unicode"/>
              <a:buAutoNum type="arabicParenR"/>
            </a:pP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содержание и организация процесса управления и затраты управленческого труда;</a:t>
            </a:r>
            <a:endParaRPr/>
          </a:p>
          <a:p>
            <a:pPr>
              <a:lnSpc>
                <a:spcPct val="100000"/>
              </a:lnSpc>
              <a:buFont typeface="Lucida Sans Unicode"/>
              <a:buAutoNum type="arabicParenR"/>
            </a:pP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степень рациональности организационной структуры и ее технико-организационный уровень, а также соответствие ее объекту управления.</a:t>
            </a:r>
            <a:endParaRPr/>
          </a:p>
        </p:txBody>
      </p:sp>
      <p:pic>
        <p:nvPicPr>
          <p:cNvPr id="222" name="Picture 2" descr=""/>
          <p:cNvPicPr/>
          <p:nvPr/>
        </p:nvPicPr>
        <p:blipFill>
          <a:blip r:embed="rId1"/>
          <a:stretch/>
        </p:blipFill>
        <p:spPr>
          <a:xfrm>
            <a:off x="272880" y="4815000"/>
            <a:ext cx="1428480" cy="1428480"/>
          </a:xfrm>
          <a:prstGeom prst="rect">
            <a:avLst/>
          </a:prstGeom>
          <a:ln w="9360">
            <a:noFill/>
          </a:ln>
        </p:spPr>
      </p:pic>
      <p:pic>
        <p:nvPicPr>
          <p:cNvPr id="223" name="Picture 4" descr=""/>
          <p:cNvPicPr/>
          <p:nvPr/>
        </p:nvPicPr>
        <p:blipFill>
          <a:blip r:embed="rId2"/>
          <a:stretch/>
        </p:blipFill>
        <p:spPr>
          <a:xfrm>
            <a:off x="2124000" y="4792680"/>
            <a:ext cx="1904760" cy="1428480"/>
          </a:xfrm>
          <a:prstGeom prst="rect">
            <a:avLst/>
          </a:prstGeom>
          <a:ln w="9360">
            <a:noFill/>
          </a:ln>
        </p:spPr>
      </p:pic>
      <p:pic>
        <p:nvPicPr>
          <p:cNvPr id="224" name="Picture 6" descr=""/>
          <p:cNvPicPr/>
          <p:nvPr/>
        </p:nvPicPr>
        <p:blipFill>
          <a:blip r:embed="rId3"/>
          <a:srcRect l="0" t="1438666" r="0" b="-492000"/>
          <a:stretch/>
        </p:blipFill>
        <p:spPr>
          <a:xfrm>
            <a:off x="4327560" y="4913280"/>
            <a:ext cx="4536720" cy="1684080"/>
          </a:xfrm>
          <a:prstGeom prst="rect">
            <a:avLst/>
          </a:prstGeom>
          <a:ln w="9360">
            <a:noFill/>
          </a:ln>
        </p:spPr>
      </p:pic>
      <p:sp>
        <p:nvSpPr>
          <p:cNvPr id="225" name="TextShape 2"/>
          <p:cNvSpPr txBox="1"/>
          <p:nvPr/>
        </p:nvSpPr>
        <p:spPr>
          <a:xfrm>
            <a:off x="8459640" y="6408720"/>
            <a:ext cx="55368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ED9686F7-95C2-4ECB-942B-E38CD6171799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</p:spTree>
  </p:cSld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CustomShape 1"/>
          <p:cNvSpPr/>
          <p:nvPr/>
        </p:nvSpPr>
        <p:spPr>
          <a:xfrm>
            <a:off x="250920" y="336600"/>
            <a:ext cx="8642160" cy="5576760"/>
          </a:xfrm>
          <a:prstGeom prst="rect">
            <a:avLst/>
          </a:prstGeom>
          <a:noFill/>
          <a:ln w="7632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trike="noStrike">
                <a:solidFill>
                  <a:srgbClr val="000000"/>
                </a:solidFill>
                <a:latin typeface="Tahoma"/>
              </a:rPr>
              <a:t>Кроме задач проектирования новых систем часто возникает необходимость модернизации, совершенствования или корректировки существующих систем – так называемые задачи </a:t>
            </a:r>
            <a:r>
              <a:rPr b="1" i="1" lang="ru-RU" strike="noStrike" u="sng">
                <a:solidFill>
                  <a:srgbClr val="c00000"/>
                </a:solidFill>
                <a:latin typeface="Tahoma"/>
              </a:rPr>
              <a:t>реинжиниринга</a:t>
            </a:r>
            <a:r>
              <a:rPr b="1" lang="ru-RU" strike="noStrike">
                <a:solidFill>
                  <a:srgbClr val="000000"/>
                </a:solidFill>
                <a:latin typeface="Tahoma"/>
              </a:rPr>
              <a:t>. </a:t>
            </a:r>
            <a:endParaRPr/>
          </a:p>
          <a:p>
            <a:pPr>
              <a:lnSpc>
                <a:spcPct val="100000"/>
              </a:lnSpc>
            </a:pPr>
            <a:r>
              <a:rPr b="1" lang="ru-RU" strike="noStrike">
                <a:solidFill>
                  <a:srgbClr val="000000"/>
                </a:solidFill>
                <a:latin typeface="Tahoma"/>
              </a:rPr>
              <a:t>В процессе реинжиниринга могут быть введены следующие этапы: подготовка, сбор информации и определение проблем, организационно-техническое проектирование, социальное проектирование, преобразования, проводимые в реальной системе.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ru-RU" strike="noStrike">
                <a:solidFill>
                  <a:srgbClr val="000000"/>
                </a:solidFill>
                <a:latin typeface="Tahoma"/>
              </a:rPr>
              <a:t>Последние являются объектом специального раздела менеджмента – </a:t>
            </a:r>
            <a:r>
              <a:rPr b="1" i="1" lang="ru-RU" strike="noStrike" u="sng">
                <a:solidFill>
                  <a:srgbClr val="c00000"/>
                </a:solidFill>
                <a:latin typeface="Tahoma"/>
              </a:rPr>
              <a:t>менеджмента изменений</a:t>
            </a:r>
            <a:r>
              <a:rPr b="1" lang="ru-RU" strike="noStrike" u="sng">
                <a:solidFill>
                  <a:srgbClr val="c00000"/>
                </a:solidFill>
                <a:latin typeface="Tahoma"/>
              </a:rPr>
              <a:t> </a:t>
            </a:r>
            <a:r>
              <a:rPr b="1" i="1" lang="ru-RU" strike="noStrike">
                <a:solidFill>
                  <a:srgbClr val="000000"/>
                </a:solidFill>
                <a:latin typeface="Tahoma"/>
              </a:rPr>
              <a:t>(management of change)</a:t>
            </a:r>
            <a:r>
              <a:rPr b="1" lang="ru-RU" strike="noStrike">
                <a:solidFill>
                  <a:srgbClr val="000000"/>
                </a:solidFill>
                <a:latin typeface="Tahoma"/>
              </a:rPr>
              <a:t>. Изменения следует оценивать по тем же критериям, которые были приняты при оценке вариантов вновь создаваемой системы.</a:t>
            </a:r>
            <a:endParaRPr/>
          </a:p>
        </p:txBody>
      </p:sp>
      <p:pic>
        <p:nvPicPr>
          <p:cNvPr id="227" name="Picture 2" descr=""/>
          <p:cNvPicPr/>
          <p:nvPr/>
        </p:nvPicPr>
        <p:blipFill>
          <a:blip r:embed="rId1"/>
          <a:stretch/>
        </p:blipFill>
        <p:spPr>
          <a:xfrm>
            <a:off x="324000" y="2852640"/>
            <a:ext cx="2180880" cy="1428480"/>
          </a:xfrm>
          <a:prstGeom prst="rect">
            <a:avLst/>
          </a:prstGeom>
          <a:ln w="9360">
            <a:noFill/>
          </a:ln>
        </p:spPr>
      </p:pic>
      <p:pic>
        <p:nvPicPr>
          <p:cNvPr id="228" name="Picture 4" descr=""/>
          <p:cNvPicPr/>
          <p:nvPr/>
        </p:nvPicPr>
        <p:blipFill>
          <a:blip r:embed="rId2"/>
          <a:stretch/>
        </p:blipFill>
        <p:spPr>
          <a:xfrm>
            <a:off x="2771640" y="2781360"/>
            <a:ext cx="2736360" cy="2052360"/>
          </a:xfrm>
          <a:prstGeom prst="rect">
            <a:avLst/>
          </a:prstGeom>
          <a:ln w="9360">
            <a:noFill/>
          </a:ln>
        </p:spPr>
      </p:pic>
      <p:pic>
        <p:nvPicPr>
          <p:cNvPr id="229" name="Picture 6" descr=""/>
          <p:cNvPicPr/>
          <p:nvPr/>
        </p:nvPicPr>
        <p:blipFill>
          <a:blip r:embed="rId3"/>
          <a:srcRect l="0" t="0" r="0" b="325333"/>
          <a:stretch/>
        </p:blipFill>
        <p:spPr>
          <a:xfrm>
            <a:off x="5516640" y="2637000"/>
            <a:ext cx="3087360" cy="1971360"/>
          </a:xfrm>
          <a:prstGeom prst="rect">
            <a:avLst/>
          </a:prstGeom>
          <a:ln w="9360">
            <a:noFill/>
          </a:ln>
        </p:spPr>
      </p:pic>
      <p:sp>
        <p:nvSpPr>
          <p:cNvPr id="230" name="TextShape 2"/>
          <p:cNvSpPr txBox="1"/>
          <p:nvPr/>
        </p:nvSpPr>
        <p:spPr>
          <a:xfrm>
            <a:off x="8459640" y="6408720"/>
            <a:ext cx="55368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D351D22E-C967-4203-99B5-2F6056414E2F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</p:spTree>
  </p:cSld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CustomShape 1"/>
          <p:cNvSpPr/>
          <p:nvPr/>
        </p:nvSpPr>
        <p:spPr>
          <a:xfrm>
            <a:off x="179280" y="189000"/>
            <a:ext cx="8713440" cy="4969080"/>
          </a:xfrm>
          <a:prstGeom prst="rect">
            <a:avLst/>
          </a:prstGeom>
          <a:noFill/>
          <a:ln w="5724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000" strike="noStrike">
                <a:solidFill>
                  <a:srgbClr val="000000"/>
                </a:solidFill>
                <a:latin typeface="Tahoma"/>
              </a:rPr>
              <a:t>В связи с этим возникли специализированные инструментальные средства проектирования систем, основанные на применении компьютерных технологий – </a:t>
            </a:r>
            <a:r>
              <a:rPr b="1" i="1" lang="ru-RU" sz="2000" strike="noStrike" u="sng">
                <a:solidFill>
                  <a:srgbClr val="c00000"/>
                </a:solidFill>
                <a:latin typeface="Tahoma"/>
              </a:rPr>
              <a:t>CASE</a:t>
            </a:r>
            <a:r>
              <a:rPr b="1" lang="ru-RU" sz="2000" strike="noStrike" u="sng">
                <a:solidFill>
                  <a:srgbClr val="c00000"/>
                </a:solidFill>
                <a:latin typeface="Tahoma"/>
              </a:rPr>
              <a:t>-средства</a:t>
            </a:r>
            <a:r>
              <a:rPr b="1" lang="ru-RU" sz="2000" strike="noStrike">
                <a:solidFill>
                  <a:srgbClr val="000000"/>
                </a:solidFill>
                <a:latin typeface="Tahoma"/>
              </a:rPr>
              <a:t> (Computer Aided Software Engineering)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000" strike="noStrike">
                <a:solidFill>
                  <a:srgbClr val="000000"/>
                </a:solidFill>
                <a:latin typeface="Tahoma"/>
              </a:rPr>
              <a:t>Основой многих </a:t>
            </a:r>
            <a:r>
              <a:rPr b="1" i="1" lang="ru-RU" sz="2000" strike="noStrike" u="sng">
                <a:solidFill>
                  <a:srgbClr val="c00000"/>
                </a:solidFill>
                <a:latin typeface="Tahoma"/>
              </a:rPr>
              <a:t>CASE</a:t>
            </a:r>
            <a:r>
              <a:rPr b="1" lang="ru-RU" sz="2000" strike="noStrike" u="sng">
                <a:solidFill>
                  <a:srgbClr val="c00000"/>
                </a:solidFill>
                <a:latin typeface="Tahoma"/>
              </a:rPr>
              <a:t>-средств </a:t>
            </a:r>
            <a:r>
              <a:rPr b="1" lang="ru-RU" sz="2000" strike="noStrike">
                <a:solidFill>
                  <a:srgbClr val="000000"/>
                </a:solidFill>
                <a:latin typeface="Tahoma"/>
              </a:rPr>
              <a:t>является структурный подход, состоящий в последовательной декомпозиции системы. Декомпозиция опирается на представление о составе множества автоматизируемых функций и методах их формального описания. В соответствии с этим используются различные формы диаграмм – графического представления структуры:</a:t>
            </a:r>
            <a:endParaRPr/>
          </a:p>
          <a:p>
            <a:pPr>
              <a:lnSpc>
                <a:spcPct val="100000"/>
              </a:lnSpc>
            </a:pPr>
            <a:r>
              <a:rPr b="1" i="1" lang="ru-RU" sz="2000" strike="noStrike" u="sng">
                <a:solidFill>
                  <a:srgbClr val="c00000"/>
                </a:solidFill>
                <a:latin typeface="Tahoma"/>
              </a:rPr>
              <a:t>SADT</a:t>
            </a:r>
            <a:r>
              <a:rPr b="1" lang="ru-RU" sz="2000" strike="noStrike" u="sng">
                <a:solidFill>
                  <a:srgbClr val="c00000"/>
                </a:solidFill>
                <a:latin typeface="Tahoma"/>
              </a:rPr>
              <a:t> – Structured Analysis and Design Technique </a:t>
            </a:r>
            <a:r>
              <a:rPr b="1" lang="ru-RU" sz="2000" strike="noStrike">
                <a:solidFill>
                  <a:srgbClr val="000000"/>
                </a:solidFill>
                <a:latin typeface="Tahoma"/>
              </a:rPr>
              <a:t>(методология структурного анализа и проектирования),</a:t>
            </a:r>
            <a:endParaRPr/>
          </a:p>
          <a:p>
            <a:pPr>
              <a:lnSpc>
                <a:spcPct val="100000"/>
              </a:lnSpc>
            </a:pPr>
            <a:r>
              <a:rPr b="1" i="1" lang="ru-RU" sz="2000" strike="noStrike" u="sng">
                <a:solidFill>
                  <a:srgbClr val="c00000"/>
                </a:solidFill>
                <a:latin typeface="Tahoma"/>
              </a:rPr>
              <a:t>DFD</a:t>
            </a:r>
            <a:r>
              <a:rPr b="1" lang="ru-RU" sz="2000" strike="noStrike" u="sng">
                <a:solidFill>
                  <a:srgbClr val="c00000"/>
                </a:solidFill>
                <a:latin typeface="Tahoma"/>
              </a:rPr>
              <a:t> – Data Flow Diagrams </a:t>
            </a:r>
            <a:r>
              <a:rPr b="1" lang="ru-RU" sz="2000" strike="noStrike">
                <a:solidFill>
                  <a:srgbClr val="000000"/>
                </a:solidFill>
                <a:latin typeface="Tahoma"/>
              </a:rPr>
              <a:t>(диаграммы потоков данных),</a:t>
            </a:r>
            <a:endParaRPr/>
          </a:p>
          <a:p>
            <a:pPr>
              <a:lnSpc>
                <a:spcPct val="100000"/>
              </a:lnSpc>
            </a:pPr>
            <a:r>
              <a:rPr b="1" i="1" lang="ru-RU" sz="2000" strike="noStrike" u="sng">
                <a:solidFill>
                  <a:srgbClr val="c00000"/>
                </a:solidFill>
                <a:latin typeface="Tahoma"/>
              </a:rPr>
              <a:t>ERD </a:t>
            </a:r>
            <a:r>
              <a:rPr b="1" lang="ru-RU" sz="2000" strike="noStrike" u="sng">
                <a:solidFill>
                  <a:srgbClr val="c00000"/>
                </a:solidFill>
                <a:latin typeface="Tahoma"/>
              </a:rPr>
              <a:t>– Entity-Relationship </a:t>
            </a:r>
            <a:r>
              <a:rPr b="1" lang="ru-RU" sz="2000" strike="noStrike">
                <a:solidFill>
                  <a:srgbClr val="000000"/>
                </a:solidFill>
                <a:latin typeface="Tahoma"/>
              </a:rPr>
              <a:t>Diagrams (диаграммы «сущность-связь»).</a:t>
            </a:r>
            <a:endParaRPr/>
          </a:p>
        </p:txBody>
      </p:sp>
      <p:sp>
        <p:nvSpPr>
          <p:cNvPr id="232" name="TextShape 2"/>
          <p:cNvSpPr txBox="1"/>
          <p:nvPr/>
        </p:nvSpPr>
        <p:spPr>
          <a:xfrm>
            <a:off x="8532720" y="6408720"/>
            <a:ext cx="48060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21F54904-2C5E-445D-9798-655FA97834C0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pic>
        <p:nvPicPr>
          <p:cNvPr id="233" name="Picture 2" descr=""/>
          <p:cNvPicPr/>
          <p:nvPr/>
        </p:nvPicPr>
        <p:blipFill>
          <a:blip r:embed="rId1"/>
          <a:stretch/>
        </p:blipFill>
        <p:spPr>
          <a:xfrm>
            <a:off x="176040" y="5205240"/>
            <a:ext cx="2303280" cy="1728360"/>
          </a:xfrm>
          <a:prstGeom prst="rect">
            <a:avLst/>
          </a:prstGeom>
          <a:ln w="9360">
            <a:noFill/>
          </a:ln>
        </p:spPr>
      </p:pic>
      <p:pic>
        <p:nvPicPr>
          <p:cNvPr id="234" name="Picture 4" descr=""/>
          <p:cNvPicPr/>
          <p:nvPr/>
        </p:nvPicPr>
        <p:blipFill>
          <a:blip r:embed="rId2"/>
          <a:stretch/>
        </p:blipFill>
        <p:spPr>
          <a:xfrm>
            <a:off x="5076720" y="4941720"/>
            <a:ext cx="3563640" cy="1915920"/>
          </a:xfrm>
          <a:prstGeom prst="rect">
            <a:avLst/>
          </a:prstGeom>
          <a:ln w="9360">
            <a:noFill/>
          </a:ln>
        </p:spPr>
      </p:pic>
      <p:pic>
        <p:nvPicPr>
          <p:cNvPr id="235" name="Picture 6" descr=""/>
          <p:cNvPicPr/>
          <p:nvPr/>
        </p:nvPicPr>
        <p:blipFill>
          <a:blip r:embed="rId3"/>
          <a:stretch/>
        </p:blipFill>
        <p:spPr>
          <a:xfrm>
            <a:off x="2771640" y="4913280"/>
            <a:ext cx="2015640" cy="196488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CustomShape 1"/>
          <p:cNvSpPr/>
          <p:nvPr/>
        </p:nvSpPr>
        <p:spPr>
          <a:xfrm>
            <a:off x="250920" y="291960"/>
            <a:ext cx="8642160" cy="3503880"/>
          </a:xfrm>
          <a:prstGeom prst="rect">
            <a:avLst/>
          </a:prstGeom>
          <a:noFill/>
          <a:ln w="5724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i="1" lang="ru-RU" sz="2400" strike="noStrike" u="sng">
                <a:solidFill>
                  <a:srgbClr val="c00000"/>
                </a:solidFill>
                <a:latin typeface="Tahoma"/>
              </a:rPr>
              <a:t>CASE–</a:t>
            </a:r>
            <a:r>
              <a:rPr b="1" lang="ru-RU" sz="2400" strike="noStrike" u="sng">
                <a:solidFill>
                  <a:srgbClr val="c00000"/>
                </a:solidFill>
                <a:latin typeface="Tahoma"/>
              </a:rPr>
              <a:t>средства </a:t>
            </a: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поддерживают создание и сопровождение систем, включая анализ и формулировку требований, проектирование прикладного </a:t>
            </a:r>
            <a:r>
              <a:rPr b="1" i="1" lang="ru-RU" sz="2800" strike="noStrike" u="sng">
                <a:solidFill>
                  <a:srgbClr val="c00000"/>
                </a:solidFill>
                <a:latin typeface="Tahoma"/>
              </a:rPr>
              <a:t>программного обеспечения </a:t>
            </a:r>
            <a:r>
              <a:rPr b="1" lang="ru-RU" sz="2800" strike="noStrike" u="sng">
                <a:solidFill>
                  <a:srgbClr val="c00000"/>
                </a:solidFill>
                <a:latin typeface="Tahoma"/>
              </a:rPr>
              <a:t>(ПО) и </a:t>
            </a:r>
            <a:r>
              <a:rPr b="1" i="1" lang="ru-RU" sz="2800" strike="noStrike" u="sng">
                <a:solidFill>
                  <a:srgbClr val="c00000"/>
                </a:solidFill>
                <a:latin typeface="Tahoma"/>
              </a:rPr>
              <a:t>баз данных </a:t>
            </a:r>
            <a:r>
              <a:rPr b="1" lang="ru-RU" sz="2800" strike="noStrike" u="sng">
                <a:solidFill>
                  <a:srgbClr val="c00000"/>
                </a:solidFill>
                <a:latin typeface="Tahoma"/>
              </a:rPr>
              <a:t>(БД)</a:t>
            </a: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, генерацию кода, тестирование, документирование, обеспечение качества, конфигурационное управление и управление проектом, а также другие процессы и функции.</a:t>
            </a:r>
            <a:endParaRPr/>
          </a:p>
        </p:txBody>
      </p:sp>
      <p:pic>
        <p:nvPicPr>
          <p:cNvPr id="237" name="Picture 2" descr=""/>
          <p:cNvPicPr/>
          <p:nvPr/>
        </p:nvPicPr>
        <p:blipFill>
          <a:blip r:embed="rId1"/>
          <a:stretch/>
        </p:blipFill>
        <p:spPr>
          <a:xfrm>
            <a:off x="108000" y="4292640"/>
            <a:ext cx="2712600" cy="2004480"/>
          </a:xfrm>
          <a:prstGeom prst="rect">
            <a:avLst/>
          </a:prstGeom>
          <a:ln w="9360">
            <a:noFill/>
          </a:ln>
        </p:spPr>
      </p:pic>
      <p:pic>
        <p:nvPicPr>
          <p:cNvPr id="238" name="Picture 4" descr=""/>
          <p:cNvPicPr/>
          <p:nvPr/>
        </p:nvPicPr>
        <p:blipFill>
          <a:blip r:embed="rId2"/>
          <a:stretch/>
        </p:blipFill>
        <p:spPr>
          <a:xfrm>
            <a:off x="2411280" y="3716280"/>
            <a:ext cx="6517800" cy="1933200"/>
          </a:xfrm>
          <a:prstGeom prst="rect">
            <a:avLst/>
          </a:prstGeom>
          <a:ln w="9360">
            <a:noFill/>
          </a:ln>
        </p:spPr>
      </p:pic>
      <p:sp>
        <p:nvSpPr>
          <p:cNvPr id="239" name="TextShape 2"/>
          <p:cNvSpPr txBox="1"/>
          <p:nvPr/>
        </p:nvSpPr>
        <p:spPr>
          <a:xfrm>
            <a:off x="8532720" y="6408720"/>
            <a:ext cx="48060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FF8A3834-3875-418A-A416-FA0A7DF4551B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</p:spTree>
  </p:cSld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CustomShape 1"/>
          <p:cNvSpPr/>
          <p:nvPr/>
        </p:nvSpPr>
        <p:spPr>
          <a:xfrm>
            <a:off x="250920" y="196920"/>
            <a:ext cx="8569080" cy="4054320"/>
          </a:xfrm>
          <a:prstGeom prst="rect">
            <a:avLst/>
          </a:prstGeom>
          <a:noFill/>
          <a:ln w="5724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i="1" lang="ru-RU" sz="2000" strike="noStrike" u="sng">
                <a:solidFill>
                  <a:srgbClr val="c00000"/>
                </a:solidFill>
                <a:latin typeface="Tahoma"/>
              </a:rPr>
              <a:t>CASE–</a:t>
            </a:r>
            <a:r>
              <a:rPr b="1" lang="ru-RU" sz="2000" strike="noStrike" u="sng">
                <a:solidFill>
                  <a:srgbClr val="c00000"/>
                </a:solidFill>
                <a:latin typeface="Tahoma"/>
              </a:rPr>
              <a:t>технология </a:t>
            </a:r>
            <a:r>
              <a:rPr b="1" lang="ru-RU" sz="2000" strike="noStrike">
                <a:solidFill>
                  <a:srgbClr val="000000"/>
                </a:solidFill>
                <a:latin typeface="Tahoma"/>
              </a:rPr>
              <a:t>представляет собой как методологию проектирования, так и набор инструментальных средств, позволяющих в наглядной форме моделировать предметную область, анализировать модель на всех этапах разработки и сопровождения организационной структуры, при этом </a:t>
            </a:r>
            <a:r>
              <a:rPr b="1" i="1" lang="ru-RU" sz="2000" strike="noStrike">
                <a:solidFill>
                  <a:srgbClr val="000000"/>
                </a:solidFill>
                <a:latin typeface="Tahoma"/>
              </a:rPr>
              <a:t>CASE-</a:t>
            </a:r>
            <a:r>
              <a:rPr b="1" lang="ru-RU" sz="2000" strike="noStrike">
                <a:solidFill>
                  <a:srgbClr val="000000"/>
                </a:solidFill>
                <a:latin typeface="Tahoma"/>
              </a:rPr>
              <a:t>средства обеспечивают и подготовку проектной документации. </a:t>
            </a:r>
            <a:r>
              <a:rPr b="1" lang="ru-RU" sz="2000" strike="noStrike" u="sng">
                <a:solidFill>
                  <a:srgbClr val="002060"/>
                </a:solidFill>
                <a:latin typeface="Tahoma"/>
              </a:rPr>
              <a:t>Графические средства моделирования предметной области позволяют разработчикам в наглядном виде </a:t>
            </a:r>
            <a:r>
              <a:rPr b="1" lang="ru-RU" sz="2000" strike="noStrike">
                <a:solidFill>
                  <a:srgbClr val="000000"/>
                </a:solidFill>
                <a:latin typeface="Tahoma"/>
              </a:rPr>
              <a:t>изучать существующую организационную структуру строить и перестраивать ее в соответствии с поставленными целями и имеющимися ограничениями. При этом в качестве основы структурного анализа обычно используются средства </a:t>
            </a:r>
            <a:r>
              <a:rPr b="1" lang="ru-RU" sz="2000" strike="noStrike" u="sng">
                <a:solidFill>
                  <a:srgbClr val="c00000"/>
                </a:solidFill>
                <a:latin typeface="Tahoma"/>
              </a:rPr>
              <a:t>методологии </a:t>
            </a:r>
            <a:r>
              <a:rPr b="1" i="1" lang="ru-RU" sz="2000" strike="noStrike" u="sng">
                <a:solidFill>
                  <a:srgbClr val="c00000"/>
                </a:solidFill>
                <a:latin typeface="Tahoma"/>
              </a:rPr>
              <a:t>SADT.</a:t>
            </a:r>
            <a:endParaRPr/>
          </a:p>
        </p:txBody>
      </p:sp>
      <p:pic>
        <p:nvPicPr>
          <p:cNvPr id="241" name="Picture 2" descr=""/>
          <p:cNvPicPr/>
          <p:nvPr/>
        </p:nvPicPr>
        <p:blipFill>
          <a:blip r:embed="rId1"/>
          <a:stretch/>
        </p:blipFill>
        <p:spPr>
          <a:xfrm>
            <a:off x="108000" y="4508640"/>
            <a:ext cx="2857320" cy="1180800"/>
          </a:xfrm>
          <a:prstGeom prst="rect">
            <a:avLst/>
          </a:prstGeom>
          <a:ln w="9360">
            <a:noFill/>
          </a:ln>
        </p:spPr>
      </p:pic>
      <p:pic>
        <p:nvPicPr>
          <p:cNvPr id="242" name="Picture 4" descr=""/>
          <p:cNvPicPr/>
          <p:nvPr/>
        </p:nvPicPr>
        <p:blipFill>
          <a:blip r:embed="rId2"/>
          <a:srcRect l="0" t="214492" r="0" b="0"/>
          <a:stretch/>
        </p:blipFill>
        <p:spPr>
          <a:xfrm>
            <a:off x="2637000" y="4497480"/>
            <a:ext cx="3796920" cy="1604520"/>
          </a:xfrm>
          <a:prstGeom prst="rect">
            <a:avLst/>
          </a:prstGeom>
          <a:ln w="9360">
            <a:noFill/>
          </a:ln>
        </p:spPr>
      </p:pic>
      <p:pic>
        <p:nvPicPr>
          <p:cNvPr id="243" name="Picture 6" descr=""/>
          <p:cNvPicPr/>
          <p:nvPr/>
        </p:nvPicPr>
        <p:blipFill>
          <a:blip r:embed="rId3"/>
          <a:stretch/>
        </p:blipFill>
        <p:spPr>
          <a:xfrm>
            <a:off x="6227640" y="4076640"/>
            <a:ext cx="2808000" cy="2025360"/>
          </a:xfrm>
          <a:prstGeom prst="rect">
            <a:avLst/>
          </a:prstGeom>
          <a:ln w="9360">
            <a:noFill/>
          </a:ln>
        </p:spPr>
      </p:pic>
      <p:sp>
        <p:nvSpPr>
          <p:cNvPr id="244" name="TextShape 2"/>
          <p:cNvSpPr txBox="1"/>
          <p:nvPr/>
        </p:nvSpPr>
        <p:spPr>
          <a:xfrm>
            <a:off x="8532720" y="6408720"/>
            <a:ext cx="48060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5D8B9E0E-D951-4958-A932-518399E3E644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</p:spTree>
  </p:cSld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CustomShape 1"/>
          <p:cNvSpPr/>
          <p:nvPr/>
        </p:nvSpPr>
        <p:spPr>
          <a:xfrm>
            <a:off x="250920" y="189000"/>
            <a:ext cx="8642160" cy="1736280"/>
          </a:xfrm>
          <a:prstGeom prst="rect">
            <a:avLst/>
          </a:prstGeom>
          <a:noFill/>
          <a:ln w="5724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i="1" lang="ru-RU" strike="noStrike">
                <a:solidFill>
                  <a:srgbClr val="c00000"/>
                </a:solidFill>
                <a:latin typeface="Tahoma"/>
              </a:rPr>
              <a:t>CASE–</a:t>
            </a:r>
            <a:r>
              <a:rPr b="1" lang="ru-RU" strike="noStrike">
                <a:solidFill>
                  <a:srgbClr val="c00000"/>
                </a:solidFill>
                <a:latin typeface="Tahoma"/>
              </a:rPr>
              <a:t>методология </a:t>
            </a:r>
            <a:r>
              <a:rPr b="1" lang="ru-RU" strike="noStrike">
                <a:solidFill>
                  <a:srgbClr val="000000"/>
                </a:solidFill>
                <a:latin typeface="Tahoma"/>
              </a:rPr>
              <a:t>признана в качестве международного стандарта системного моделирования и проектирования, прежде всего в ее части, называемой </a:t>
            </a:r>
            <a:r>
              <a:rPr b="1" i="1" lang="ru-RU" strike="noStrike">
                <a:solidFill>
                  <a:srgbClr val="000000"/>
                </a:solidFill>
                <a:latin typeface="Tahoma"/>
              </a:rPr>
              <a:t>IDEF (Integrated Definition).</a:t>
            </a:r>
            <a:endParaRPr/>
          </a:p>
          <a:p>
            <a:pPr>
              <a:lnSpc>
                <a:spcPct val="100000"/>
              </a:lnSpc>
            </a:pPr>
            <a:r>
              <a:rPr b="1" lang="ru-RU" strike="noStrike">
                <a:solidFill>
                  <a:srgbClr val="000000"/>
                </a:solidFill>
                <a:latin typeface="Tahoma"/>
              </a:rPr>
              <a:t> </a:t>
            </a:r>
            <a:r>
              <a:rPr b="1" lang="ru-RU" strike="noStrike">
                <a:solidFill>
                  <a:srgbClr val="000000"/>
                </a:solidFill>
                <a:latin typeface="Tahoma"/>
              </a:rPr>
              <a:t>С помощью средств семейства </a:t>
            </a:r>
            <a:r>
              <a:rPr b="1" i="1" lang="ru-RU" strike="noStrike">
                <a:solidFill>
                  <a:srgbClr val="000000"/>
                </a:solidFill>
                <a:latin typeface="Tahoma"/>
              </a:rPr>
              <a:t>IDEF </a:t>
            </a:r>
            <a:r>
              <a:rPr b="1" lang="ru-RU" strike="noStrike">
                <a:solidFill>
                  <a:srgbClr val="000000"/>
                </a:solidFill>
                <a:latin typeface="Tahoma"/>
              </a:rPr>
              <a:t>можно эффективно отображать и анализировать модели деятельности широкого спектра сложных систем в различных разрезах.</a:t>
            </a:r>
            <a:endParaRPr/>
          </a:p>
        </p:txBody>
      </p:sp>
      <p:pic>
        <p:nvPicPr>
          <p:cNvPr id="246" name="Picture 2" descr=""/>
          <p:cNvPicPr/>
          <p:nvPr/>
        </p:nvPicPr>
        <p:blipFill>
          <a:blip r:embed="rId1"/>
          <a:stretch/>
        </p:blipFill>
        <p:spPr>
          <a:xfrm>
            <a:off x="216000" y="1932120"/>
            <a:ext cx="2199960" cy="1428480"/>
          </a:xfrm>
          <a:prstGeom prst="rect">
            <a:avLst/>
          </a:prstGeom>
          <a:ln w="9360">
            <a:noFill/>
          </a:ln>
        </p:spPr>
      </p:pic>
      <p:pic>
        <p:nvPicPr>
          <p:cNvPr id="247" name="Picture 4" descr=""/>
          <p:cNvPicPr/>
          <p:nvPr/>
        </p:nvPicPr>
        <p:blipFill>
          <a:blip r:embed="rId2"/>
          <a:stretch/>
        </p:blipFill>
        <p:spPr>
          <a:xfrm>
            <a:off x="2843280" y="2060640"/>
            <a:ext cx="2219040" cy="1428480"/>
          </a:xfrm>
          <a:prstGeom prst="rect">
            <a:avLst/>
          </a:prstGeom>
          <a:ln w="9360">
            <a:noFill/>
          </a:ln>
        </p:spPr>
      </p:pic>
      <p:pic>
        <p:nvPicPr>
          <p:cNvPr id="248" name="Picture 6" descr=""/>
          <p:cNvPicPr/>
          <p:nvPr/>
        </p:nvPicPr>
        <p:blipFill>
          <a:blip r:embed="rId3"/>
          <a:stretch/>
        </p:blipFill>
        <p:spPr>
          <a:xfrm>
            <a:off x="5062680" y="1900080"/>
            <a:ext cx="4059000" cy="1460160"/>
          </a:xfrm>
          <a:prstGeom prst="rect">
            <a:avLst/>
          </a:prstGeom>
          <a:ln w="9360">
            <a:noFill/>
          </a:ln>
        </p:spPr>
      </p:pic>
      <p:sp>
        <p:nvSpPr>
          <p:cNvPr id="249" name="CustomShape 2"/>
          <p:cNvSpPr/>
          <p:nvPr/>
        </p:nvSpPr>
        <p:spPr>
          <a:xfrm>
            <a:off x="227160" y="3429000"/>
            <a:ext cx="8675280" cy="2010600"/>
          </a:xfrm>
          <a:prstGeom prst="rect">
            <a:avLst/>
          </a:prstGeom>
          <a:noFill/>
          <a:ln w="5724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trike="noStrike" u="sng">
                <a:solidFill>
                  <a:srgbClr val="002060"/>
                </a:solidFill>
                <a:latin typeface="Tahoma"/>
              </a:rPr>
              <a:t>Применение формальных средств описания создает единообразную среду</a:t>
            </a:r>
            <a:r>
              <a:rPr b="1" lang="ru-RU" strike="noStrike">
                <a:solidFill>
                  <a:srgbClr val="000000"/>
                </a:solidFill>
                <a:latin typeface="Tahoma"/>
              </a:rPr>
              <a:t>, которая адекватно отражает систему как на стадии ее создания, так и при решении задач развития или модернизации. </a:t>
            </a:r>
            <a:endParaRPr/>
          </a:p>
          <a:p>
            <a:pPr>
              <a:lnSpc>
                <a:spcPct val="100000"/>
              </a:lnSpc>
            </a:pPr>
            <a:r>
              <a:rPr b="1" lang="ru-RU" strike="noStrike">
                <a:solidFill>
                  <a:srgbClr val="000000"/>
                </a:solidFill>
                <a:latin typeface="Tahoma"/>
              </a:rPr>
              <a:t>Такое единство представления позволяет сохранить преемственность версий системы при ее развитии на неопределенно долгое время, что очень важно для создания, развития и эксплуатации сложных ИС большого предприятия или корпорации.</a:t>
            </a:r>
            <a:endParaRPr/>
          </a:p>
        </p:txBody>
      </p:sp>
      <p:pic>
        <p:nvPicPr>
          <p:cNvPr id="250" name="Picture 8" descr=""/>
          <p:cNvPicPr/>
          <p:nvPr/>
        </p:nvPicPr>
        <p:blipFill>
          <a:blip r:embed="rId4"/>
          <a:stretch/>
        </p:blipFill>
        <p:spPr>
          <a:xfrm>
            <a:off x="5364000" y="5157720"/>
            <a:ext cx="2376000" cy="1657080"/>
          </a:xfrm>
          <a:prstGeom prst="rect">
            <a:avLst/>
          </a:prstGeom>
          <a:ln w="9360">
            <a:noFill/>
          </a:ln>
        </p:spPr>
      </p:pic>
      <p:sp>
        <p:nvSpPr>
          <p:cNvPr id="251" name="TextShape 3"/>
          <p:cNvSpPr txBox="1"/>
          <p:nvPr/>
        </p:nvSpPr>
        <p:spPr>
          <a:xfrm>
            <a:off x="8459640" y="6408720"/>
            <a:ext cx="55368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4B821436-2885-43FA-9D79-C00D399F202E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</p:spTree>
  </p:cSld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CustomShape 1"/>
          <p:cNvSpPr/>
          <p:nvPr/>
        </p:nvSpPr>
        <p:spPr>
          <a:xfrm>
            <a:off x="395280" y="1512720"/>
            <a:ext cx="8569080" cy="3382200"/>
          </a:xfrm>
          <a:prstGeom prst="rect">
            <a:avLst/>
          </a:prstGeom>
          <a:noFill/>
          <a:ln w="5724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 </a:t>
            </a: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На предприятиях существуют типичные условия формирования организации сферы ОИ.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Сфера обработки информации формируется не сама по себе, а связана с организацией основной деятельности предприятия и обеспечивает эту деятельность. Связь эта взаимна, взаимодействие протекает во времени, проходит типовые фазы и состояния, имеет определенные типовые характеристики в этих фазах. </a:t>
            </a:r>
            <a:endParaRPr/>
          </a:p>
        </p:txBody>
      </p:sp>
      <p:sp>
        <p:nvSpPr>
          <p:cNvPr id="253" name="CustomShape 2"/>
          <p:cNvSpPr/>
          <p:nvPr/>
        </p:nvSpPr>
        <p:spPr>
          <a:xfrm>
            <a:off x="250920" y="212760"/>
            <a:ext cx="7856280" cy="1065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3200" strike="noStrike">
                <a:solidFill>
                  <a:srgbClr val="c00000"/>
                </a:solidFill>
                <a:latin typeface="Tahoma"/>
              </a:rPr>
              <a:t>7.2 Особенности организации в области обработки информации</a:t>
            </a:r>
            <a:endParaRPr/>
          </a:p>
        </p:txBody>
      </p:sp>
      <p:pic>
        <p:nvPicPr>
          <p:cNvPr id="254" name="Picture 2" descr=""/>
          <p:cNvPicPr/>
          <p:nvPr/>
        </p:nvPicPr>
        <p:blipFill>
          <a:blip r:embed="rId1"/>
          <a:stretch/>
        </p:blipFill>
        <p:spPr>
          <a:xfrm>
            <a:off x="7345440" y="212760"/>
            <a:ext cx="1618920" cy="1428480"/>
          </a:xfrm>
          <a:prstGeom prst="rect">
            <a:avLst/>
          </a:prstGeom>
          <a:ln w="9360">
            <a:noFill/>
          </a:ln>
        </p:spPr>
      </p:pic>
      <p:pic>
        <p:nvPicPr>
          <p:cNvPr id="255" name="Picture 4" descr=""/>
          <p:cNvPicPr/>
          <p:nvPr/>
        </p:nvPicPr>
        <p:blipFill>
          <a:blip r:embed="rId2"/>
          <a:stretch/>
        </p:blipFill>
        <p:spPr>
          <a:xfrm>
            <a:off x="7164360" y="4238640"/>
            <a:ext cx="1533240" cy="1428480"/>
          </a:xfrm>
          <a:prstGeom prst="rect">
            <a:avLst/>
          </a:prstGeom>
          <a:ln w="9360">
            <a:noFill/>
          </a:ln>
        </p:spPr>
      </p:pic>
      <p:pic>
        <p:nvPicPr>
          <p:cNvPr id="256" name="Picture 6" descr=""/>
          <p:cNvPicPr/>
          <p:nvPr/>
        </p:nvPicPr>
        <p:blipFill>
          <a:blip r:embed="rId3"/>
          <a:stretch/>
        </p:blipFill>
        <p:spPr>
          <a:xfrm>
            <a:off x="4284720" y="4976640"/>
            <a:ext cx="1561680" cy="1428480"/>
          </a:xfrm>
          <a:prstGeom prst="rect">
            <a:avLst/>
          </a:prstGeom>
          <a:ln w="9360">
            <a:noFill/>
          </a:ln>
        </p:spPr>
      </p:pic>
      <p:sp>
        <p:nvSpPr>
          <p:cNvPr id="257" name="TextShape 3"/>
          <p:cNvSpPr txBox="1"/>
          <p:nvPr/>
        </p:nvSpPr>
        <p:spPr>
          <a:xfrm>
            <a:off x="8459640" y="6408720"/>
            <a:ext cx="55368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4220DB12-05A8-4F7F-BC50-DE3E05C67482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</p:spTree>
  </p:cSld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CustomShape 1"/>
          <p:cNvSpPr/>
          <p:nvPr/>
        </p:nvSpPr>
        <p:spPr>
          <a:xfrm>
            <a:off x="324000" y="189000"/>
            <a:ext cx="8569080" cy="1614960"/>
          </a:xfrm>
          <a:prstGeom prst="rect">
            <a:avLst/>
          </a:prstGeom>
          <a:noFill/>
          <a:ln w="5724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000" strike="noStrike">
                <a:solidFill>
                  <a:srgbClr val="000000"/>
                </a:solidFill>
                <a:latin typeface="Tahoma"/>
              </a:rPr>
              <a:t>На организацию и менеджмент в сфере ОИ на каждом предприятии оказывает влияние целый ряд общих (типичных) для текущего времени факторов влияния. Это, прежде всего, сформировавшийся к данному моменту состав задач</a:t>
            </a:r>
            <a:r>
              <a:rPr b="1" i="1" lang="ru-RU" sz="2000" strike="noStrike">
                <a:solidFill>
                  <a:srgbClr val="000000"/>
                </a:solidFill>
                <a:latin typeface="Tahoma"/>
              </a:rPr>
              <a:t> </a:t>
            </a:r>
            <a:r>
              <a:rPr b="1" lang="ru-RU" sz="2000" strike="noStrike">
                <a:solidFill>
                  <a:srgbClr val="000000"/>
                </a:solidFill>
                <a:latin typeface="Tahoma"/>
              </a:rPr>
              <a:t>подразделения ОИ.</a:t>
            </a:r>
            <a:endParaRPr/>
          </a:p>
        </p:txBody>
      </p:sp>
      <p:sp>
        <p:nvSpPr>
          <p:cNvPr id="259" name="CustomShape 2"/>
          <p:cNvSpPr/>
          <p:nvPr/>
        </p:nvSpPr>
        <p:spPr>
          <a:xfrm>
            <a:off x="109440" y="3363840"/>
            <a:ext cx="8783280" cy="2559240"/>
          </a:xfrm>
          <a:prstGeom prst="rect">
            <a:avLst/>
          </a:prstGeom>
          <a:noFill/>
          <a:ln w="7632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trike="noStrike" u="sng">
                <a:solidFill>
                  <a:srgbClr val="c00000"/>
                </a:solidFill>
                <a:latin typeface="Tahoma"/>
              </a:rPr>
              <a:t>Стратегические задачи </a:t>
            </a:r>
            <a:r>
              <a:rPr b="1" lang="ru-RU" strike="noStrike">
                <a:solidFill>
                  <a:srgbClr val="000000"/>
                </a:solidFill>
                <a:latin typeface="Tahoma"/>
              </a:rPr>
              <a:t>включают определение роли ОИ на предприятии с позиций современности и будущего, формулирование целей и стратегий, а также стратегическое планирование информационной структуры предприятия в самом широком смысле. </a:t>
            </a:r>
            <a:r>
              <a:rPr b="1" lang="ru-RU" strike="noStrike" u="sng">
                <a:solidFill>
                  <a:srgbClr val="c00000"/>
                </a:solidFill>
                <a:latin typeface="Tahoma"/>
              </a:rPr>
              <a:t>Тактические задачи </a:t>
            </a:r>
            <a:r>
              <a:rPr b="1" lang="ru-RU" strike="noStrike">
                <a:solidFill>
                  <a:srgbClr val="000000"/>
                </a:solidFill>
                <a:latin typeface="Tahoma"/>
              </a:rPr>
              <a:t>детализируют стратегические планы и включают мероприятия по сохранению определенных на стратегическом уровне качеств и эффективности информационной структуры. </a:t>
            </a:r>
            <a:endParaRPr/>
          </a:p>
          <a:p>
            <a:pPr>
              <a:lnSpc>
                <a:spcPct val="100000"/>
              </a:lnSpc>
            </a:pPr>
            <a:r>
              <a:rPr b="1" lang="ru-RU" strike="noStrike" u="sng">
                <a:solidFill>
                  <a:srgbClr val="c00000"/>
                </a:solidFill>
                <a:latin typeface="Tahoma"/>
              </a:rPr>
              <a:t>Оперативные задачи </a:t>
            </a:r>
            <a:r>
              <a:rPr b="1" lang="ru-RU" strike="noStrike">
                <a:solidFill>
                  <a:srgbClr val="000000"/>
                </a:solidFill>
                <a:latin typeface="Tahoma"/>
              </a:rPr>
              <a:t>охватывают реализацию планов в сфере ОИ, включая реакции на возникающие возмущения. </a:t>
            </a:r>
            <a:endParaRPr/>
          </a:p>
        </p:txBody>
      </p:sp>
      <p:pic>
        <p:nvPicPr>
          <p:cNvPr id="260" name="Picture 2" descr=""/>
          <p:cNvPicPr/>
          <p:nvPr/>
        </p:nvPicPr>
        <p:blipFill>
          <a:blip r:embed="rId1"/>
          <a:stretch/>
        </p:blipFill>
        <p:spPr>
          <a:xfrm>
            <a:off x="4140360" y="1701720"/>
            <a:ext cx="1428480" cy="1428480"/>
          </a:xfrm>
          <a:prstGeom prst="rect">
            <a:avLst/>
          </a:prstGeom>
          <a:ln w="9360">
            <a:noFill/>
          </a:ln>
        </p:spPr>
      </p:pic>
      <p:pic>
        <p:nvPicPr>
          <p:cNvPr id="261" name="Picture 4" descr=""/>
          <p:cNvPicPr/>
          <p:nvPr/>
        </p:nvPicPr>
        <p:blipFill>
          <a:blip r:embed="rId2"/>
          <a:stretch/>
        </p:blipFill>
        <p:spPr>
          <a:xfrm>
            <a:off x="6156360" y="1690560"/>
            <a:ext cx="1904760" cy="1428480"/>
          </a:xfrm>
          <a:prstGeom prst="rect">
            <a:avLst/>
          </a:prstGeom>
          <a:ln w="9360">
            <a:noFill/>
          </a:ln>
        </p:spPr>
      </p:pic>
      <p:pic>
        <p:nvPicPr>
          <p:cNvPr id="262" name="Picture 6" descr=""/>
          <p:cNvPicPr/>
          <p:nvPr/>
        </p:nvPicPr>
        <p:blipFill>
          <a:blip r:embed="rId3"/>
          <a:stretch/>
        </p:blipFill>
        <p:spPr>
          <a:xfrm>
            <a:off x="476280" y="1963800"/>
            <a:ext cx="952200" cy="1428480"/>
          </a:xfrm>
          <a:prstGeom prst="rect">
            <a:avLst/>
          </a:prstGeom>
          <a:ln w="9360">
            <a:noFill/>
          </a:ln>
        </p:spPr>
      </p:pic>
      <p:pic>
        <p:nvPicPr>
          <p:cNvPr id="263" name="Picture 8" descr=""/>
          <p:cNvPicPr/>
          <p:nvPr/>
        </p:nvPicPr>
        <p:blipFill>
          <a:blip r:embed="rId4"/>
          <a:stretch/>
        </p:blipFill>
        <p:spPr>
          <a:xfrm>
            <a:off x="1763640" y="1963800"/>
            <a:ext cx="2142720" cy="1428480"/>
          </a:xfrm>
          <a:prstGeom prst="rect">
            <a:avLst/>
          </a:prstGeom>
          <a:ln w="9360">
            <a:noFill/>
          </a:ln>
        </p:spPr>
      </p:pic>
      <p:sp>
        <p:nvSpPr>
          <p:cNvPr id="264" name="TextShape 3"/>
          <p:cNvSpPr txBox="1"/>
          <p:nvPr/>
        </p:nvSpPr>
        <p:spPr>
          <a:xfrm>
            <a:off x="8532720" y="6408720"/>
            <a:ext cx="48060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6BEE9AA1-5DD5-43C7-8D4D-3F913B1ED49B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</p:spTree>
  </p:cSld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CustomShape 1"/>
          <p:cNvSpPr/>
          <p:nvPr/>
        </p:nvSpPr>
        <p:spPr>
          <a:xfrm>
            <a:off x="179280" y="115920"/>
            <a:ext cx="8784720" cy="1614960"/>
          </a:xfrm>
          <a:prstGeom prst="rect">
            <a:avLst/>
          </a:prstGeom>
          <a:noFill/>
          <a:ln w="5724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i="1" lang="ru-RU" sz="2000" strike="noStrike" u="sng">
                <a:solidFill>
                  <a:srgbClr val="c00000"/>
                </a:solidFill>
                <a:latin typeface="Tahoma"/>
              </a:rPr>
              <a:t>Децентрализация</a:t>
            </a:r>
            <a:r>
              <a:rPr b="1" i="1" lang="ru-RU" sz="2000" strike="noStrike">
                <a:solidFill>
                  <a:srgbClr val="000000"/>
                </a:solidFill>
                <a:latin typeface="Tahoma"/>
              </a:rPr>
              <a:t> </a:t>
            </a:r>
            <a:r>
              <a:rPr b="1" lang="ru-RU" sz="2000" strike="noStrike">
                <a:solidFill>
                  <a:srgbClr val="000000"/>
                </a:solidFill>
                <a:latin typeface="Tahoma"/>
              </a:rPr>
              <a:t>любой деятельности может быть рассмотрена с технологической, пространственной и организационной точек зрения. На рис. 7.1 отражены структурные особенности децентрализации технической среды ИС, в том числе и за пределами границ предприятия. </a:t>
            </a:r>
            <a:endParaRPr/>
          </a:p>
        </p:txBody>
      </p:sp>
      <p:sp>
        <p:nvSpPr>
          <p:cNvPr id="266" name="Line 2"/>
          <p:cNvSpPr/>
          <p:nvPr/>
        </p:nvSpPr>
        <p:spPr>
          <a:xfrm>
            <a:off x="2035440" y="2374920"/>
            <a:ext cx="0" cy="684360"/>
          </a:xfrm>
          <a:prstGeom prst="line">
            <a:avLst/>
          </a:prstGeom>
          <a:ln w="57240">
            <a:solidFill>
              <a:schemeClr val="accent1">
                <a:lumMod val="75000"/>
              </a:schemeClr>
            </a:solidFill>
            <a:round/>
          </a:ln>
        </p:spPr>
      </p:sp>
      <p:sp>
        <p:nvSpPr>
          <p:cNvPr id="267" name="CustomShape 3"/>
          <p:cNvSpPr/>
          <p:nvPr/>
        </p:nvSpPr>
        <p:spPr>
          <a:xfrm>
            <a:off x="1439280" y="1700280"/>
            <a:ext cx="7201800" cy="783720"/>
          </a:xfrm>
          <a:prstGeom prst="rect">
            <a:avLst/>
          </a:prstGeom>
          <a:solidFill>
            <a:srgbClr val="ffffff"/>
          </a:solidFill>
          <a:ln w="57240">
            <a:solidFill>
              <a:schemeClr val="accent1">
                <a:lumMod val="75000"/>
              </a:schemeClr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36000" rIns="36000" tIns="45000" bIns="45000"/>
          <a:p>
            <a:pPr algn="ctr">
              <a:lnSpc>
                <a:spcPct val="100000"/>
              </a:lnSpc>
            </a:pPr>
            <a:r>
              <a:rPr b="1" lang="ru-RU" sz="1600" strike="noStrike">
                <a:solidFill>
                  <a:srgbClr val="000000"/>
                </a:solidFill>
                <a:latin typeface="Arial"/>
                <a:ea typeface="Times New Roman"/>
              </a:rPr>
              <a:t>Внешние компьютеры (внешние банки данных, клиентура, поставщики, партнеры, учреждения органов власти и др.)</a:t>
            </a:r>
            <a:endParaRPr/>
          </a:p>
        </p:txBody>
      </p:sp>
      <p:sp>
        <p:nvSpPr>
          <p:cNvPr id="268" name="CustomShape 4"/>
          <p:cNvSpPr/>
          <p:nvPr/>
        </p:nvSpPr>
        <p:spPr>
          <a:xfrm>
            <a:off x="2104200" y="2595240"/>
            <a:ext cx="6554520" cy="342720"/>
          </a:xfrm>
          <a:prstGeom prst="rect">
            <a:avLst/>
          </a:prstGeom>
          <a:solidFill>
            <a:srgbClr val="ffffff"/>
          </a:solidFill>
          <a:ln w="57240">
            <a:solidFill>
              <a:schemeClr val="accent1">
                <a:lumMod val="75000"/>
              </a:schemeClr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36000" rIns="36000" tIns="45000" bIns="45000"/>
          <a:p>
            <a:pPr algn="ctr">
              <a:lnSpc>
                <a:spcPct val="100000"/>
              </a:lnSpc>
            </a:pPr>
            <a:r>
              <a:rPr b="1" i="1" lang="ru-RU" sz="1600" strike="noStrike">
                <a:solidFill>
                  <a:srgbClr val="000000"/>
                </a:solidFill>
                <a:latin typeface="Arial"/>
                <a:ea typeface="Times New Roman"/>
              </a:rPr>
              <a:t>Корпоративные сети общего пользования</a:t>
            </a:r>
            <a:endParaRPr/>
          </a:p>
        </p:txBody>
      </p:sp>
      <p:sp>
        <p:nvSpPr>
          <p:cNvPr id="269" name="CustomShape 5"/>
          <p:cNvSpPr/>
          <p:nvPr/>
        </p:nvSpPr>
        <p:spPr>
          <a:xfrm>
            <a:off x="1439280" y="3059280"/>
            <a:ext cx="7216920" cy="342720"/>
          </a:xfrm>
          <a:prstGeom prst="rect">
            <a:avLst/>
          </a:prstGeom>
          <a:solidFill>
            <a:srgbClr val="ffffff"/>
          </a:solidFill>
          <a:ln w="57240">
            <a:solidFill>
              <a:schemeClr val="accent1">
                <a:lumMod val="75000"/>
              </a:schemeClr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36000" rIns="36000" tIns="45000" bIns="45000"/>
          <a:p>
            <a:pPr algn="ctr">
              <a:lnSpc>
                <a:spcPct val="100000"/>
              </a:lnSpc>
            </a:pPr>
            <a:r>
              <a:rPr b="1" lang="ru-RU" sz="1600" strike="noStrike">
                <a:solidFill>
                  <a:srgbClr val="000000"/>
                </a:solidFill>
                <a:latin typeface="Arial"/>
                <a:ea typeface="Times New Roman"/>
              </a:rPr>
              <a:t>Центральные ЭВМ предприятия</a:t>
            </a:r>
            <a:endParaRPr/>
          </a:p>
        </p:txBody>
      </p:sp>
      <p:sp>
        <p:nvSpPr>
          <p:cNvPr id="270" name="CustomShape 6"/>
          <p:cNvSpPr/>
          <p:nvPr/>
        </p:nvSpPr>
        <p:spPr>
          <a:xfrm>
            <a:off x="1444680" y="3971880"/>
            <a:ext cx="7215480" cy="340920"/>
          </a:xfrm>
          <a:prstGeom prst="rect">
            <a:avLst/>
          </a:prstGeom>
          <a:solidFill>
            <a:srgbClr val="ffffff"/>
          </a:solidFill>
          <a:ln w="57240">
            <a:solidFill>
              <a:schemeClr val="accent1">
                <a:lumMod val="75000"/>
              </a:schemeClr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36000" rIns="36000" tIns="45000" bIns="45000"/>
          <a:p>
            <a:pPr algn="ctr">
              <a:lnSpc>
                <a:spcPct val="100000"/>
              </a:lnSpc>
            </a:pPr>
            <a:r>
              <a:rPr b="1" lang="ru-RU" sz="1600" strike="noStrike">
                <a:solidFill>
                  <a:srgbClr val="000000"/>
                </a:solidFill>
                <a:latin typeface="Arial"/>
                <a:ea typeface="Times New Roman"/>
              </a:rPr>
              <a:t>Компьютеры подразделений</a:t>
            </a:r>
            <a:endParaRPr/>
          </a:p>
        </p:txBody>
      </p:sp>
      <p:sp>
        <p:nvSpPr>
          <p:cNvPr id="271" name="Line 7"/>
          <p:cNvSpPr/>
          <p:nvPr/>
        </p:nvSpPr>
        <p:spPr>
          <a:xfrm>
            <a:off x="2035440" y="3402000"/>
            <a:ext cx="1080" cy="570600"/>
          </a:xfrm>
          <a:prstGeom prst="line">
            <a:avLst/>
          </a:prstGeom>
          <a:ln w="57240">
            <a:solidFill>
              <a:schemeClr val="accent1">
                <a:lumMod val="75000"/>
              </a:schemeClr>
            </a:solidFill>
            <a:round/>
          </a:ln>
        </p:spPr>
      </p:sp>
      <p:sp>
        <p:nvSpPr>
          <p:cNvPr id="272" name="CustomShape 8"/>
          <p:cNvSpPr/>
          <p:nvPr/>
        </p:nvSpPr>
        <p:spPr>
          <a:xfrm>
            <a:off x="1639080" y="5568480"/>
            <a:ext cx="7018560" cy="569880"/>
          </a:xfrm>
          <a:prstGeom prst="rect">
            <a:avLst/>
          </a:prstGeom>
          <a:solidFill>
            <a:srgbClr val="ffffff"/>
          </a:solidFill>
          <a:ln w="57240">
            <a:solidFill>
              <a:schemeClr val="accent1">
                <a:lumMod val="75000"/>
              </a:schemeClr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36000" rIns="36000" tIns="45000" bIns="45000"/>
          <a:p>
            <a:pPr algn="ctr">
              <a:lnSpc>
                <a:spcPct val="100000"/>
              </a:lnSpc>
            </a:pPr>
            <a:r>
              <a:rPr b="1" lang="ru-RU" sz="1600" strike="noStrike">
                <a:solidFill>
                  <a:srgbClr val="000000"/>
                </a:solidFill>
                <a:latin typeface="Arial"/>
                <a:ea typeface="Times New Roman"/>
              </a:rPr>
              <a:t>Персональные вычислительные средства на рабочих местах в подразделениях</a:t>
            </a:r>
            <a:endParaRPr/>
          </a:p>
        </p:txBody>
      </p:sp>
      <p:sp>
        <p:nvSpPr>
          <p:cNvPr id="273" name="CustomShape 9"/>
          <p:cNvSpPr/>
          <p:nvPr/>
        </p:nvSpPr>
        <p:spPr>
          <a:xfrm>
            <a:off x="2122200" y="4449240"/>
            <a:ext cx="6553080" cy="1004760"/>
          </a:xfrm>
          <a:prstGeom prst="rect">
            <a:avLst/>
          </a:prstGeom>
          <a:solidFill>
            <a:srgbClr val="ffffff"/>
          </a:solidFill>
          <a:ln w="57240">
            <a:solidFill>
              <a:schemeClr val="accent1">
                <a:lumMod val="75000"/>
              </a:schemeClr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36000" rIns="36000" tIns="45000" bIns="45000"/>
          <a:p>
            <a:pPr algn="just">
              <a:lnSpc>
                <a:spcPct val="100000"/>
              </a:lnSpc>
            </a:pPr>
            <a:r>
              <a:rPr b="1" i="1" lang="ru-RU" sz="1600" strike="noStrike">
                <a:solidFill>
                  <a:srgbClr val="000000"/>
                </a:solidFill>
                <a:latin typeface="Arial"/>
                <a:ea typeface="Times New Roman"/>
              </a:rPr>
              <a:t>Локальные вычислительные сети и другие средства телекоммуникаций для связи</a:t>
            </a:r>
            <a:endParaRPr/>
          </a:p>
          <a:p>
            <a:pPr algn="just">
              <a:lnSpc>
                <a:spcPct val="100000"/>
              </a:lnSpc>
            </a:pPr>
            <a:r>
              <a:rPr b="1" i="1" lang="ru-RU" sz="1600" strike="noStrike">
                <a:solidFill>
                  <a:srgbClr val="000000"/>
                </a:solidFill>
                <a:latin typeface="Arial"/>
                <a:ea typeface="Times New Roman"/>
              </a:rPr>
              <a:t>• </a:t>
            </a:r>
            <a:r>
              <a:rPr b="1" i="1" lang="ru-RU" sz="1600" strike="noStrike">
                <a:solidFill>
                  <a:srgbClr val="000000"/>
                </a:solidFill>
                <a:latin typeface="Arial"/>
                <a:ea typeface="Times New Roman"/>
              </a:rPr>
              <a:t>рабочих мест одного уровня</a:t>
            </a:r>
            <a:endParaRPr/>
          </a:p>
          <a:p>
            <a:pPr algn="just">
              <a:lnSpc>
                <a:spcPct val="100000"/>
              </a:lnSpc>
            </a:pPr>
            <a:r>
              <a:rPr b="1" i="1" lang="ru-RU" sz="1600" strike="noStrike">
                <a:solidFill>
                  <a:srgbClr val="000000"/>
                </a:solidFill>
                <a:latin typeface="Arial"/>
                <a:ea typeface="Times New Roman"/>
              </a:rPr>
              <a:t>• </a:t>
            </a:r>
            <a:r>
              <a:rPr b="1" i="1" lang="ru-RU" sz="1600" strike="noStrike">
                <a:solidFill>
                  <a:srgbClr val="000000"/>
                </a:solidFill>
                <a:latin typeface="Arial"/>
                <a:ea typeface="Times New Roman"/>
              </a:rPr>
              <a:t>первого и второго уровней</a:t>
            </a:r>
            <a:endParaRPr/>
          </a:p>
        </p:txBody>
      </p:sp>
      <p:sp>
        <p:nvSpPr>
          <p:cNvPr id="274" name="Line 10"/>
          <p:cNvSpPr/>
          <p:nvPr/>
        </p:nvSpPr>
        <p:spPr>
          <a:xfrm>
            <a:off x="2035440" y="4313160"/>
            <a:ext cx="1080" cy="1255320"/>
          </a:xfrm>
          <a:prstGeom prst="line">
            <a:avLst/>
          </a:prstGeom>
          <a:ln w="57240">
            <a:solidFill>
              <a:schemeClr val="accent1">
                <a:lumMod val="75000"/>
              </a:schemeClr>
            </a:solidFill>
            <a:round/>
          </a:ln>
        </p:spPr>
      </p:sp>
      <p:sp>
        <p:nvSpPr>
          <p:cNvPr id="275" name="CustomShape 11"/>
          <p:cNvSpPr/>
          <p:nvPr/>
        </p:nvSpPr>
        <p:spPr>
          <a:xfrm>
            <a:off x="2122200" y="3516480"/>
            <a:ext cx="6553080" cy="340920"/>
          </a:xfrm>
          <a:prstGeom prst="rect">
            <a:avLst/>
          </a:prstGeom>
          <a:solidFill>
            <a:srgbClr val="ffffff"/>
          </a:solidFill>
          <a:ln w="57240">
            <a:solidFill>
              <a:schemeClr val="accent1">
                <a:lumMod val="75000"/>
              </a:schemeClr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36000" rIns="36000" tIns="45000" bIns="45000"/>
          <a:p>
            <a:pPr>
              <a:lnSpc>
                <a:spcPct val="100000"/>
              </a:lnSpc>
            </a:pPr>
            <a:r>
              <a:rPr b="1" i="1" lang="ru-RU" sz="1600" strike="noStrike">
                <a:solidFill>
                  <a:srgbClr val="000000"/>
                </a:solidFill>
                <a:latin typeface="Arial"/>
                <a:ea typeface="Times New Roman"/>
              </a:rPr>
              <a:t>Телекоммуникационные сети предприятия</a:t>
            </a:r>
            <a:endParaRPr/>
          </a:p>
        </p:txBody>
      </p:sp>
      <p:sp>
        <p:nvSpPr>
          <p:cNvPr id="276" name="CustomShape 12"/>
          <p:cNvSpPr/>
          <p:nvPr/>
        </p:nvSpPr>
        <p:spPr>
          <a:xfrm>
            <a:off x="250920" y="5683320"/>
            <a:ext cx="781920" cy="336240"/>
          </a:xfrm>
          <a:prstGeom prst="rect">
            <a:avLst/>
          </a:prstGeom>
          <a:solidFill>
            <a:srgbClr val="ffffff"/>
          </a:solidFill>
          <a:ln w="57240">
            <a:solidFill>
              <a:schemeClr val="accent1">
                <a:lumMod val="75000"/>
              </a:schemeClr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36000" rIns="36000" tIns="45000" bIns="45000"/>
          <a:p>
            <a:pPr algn="ctr">
              <a:lnSpc>
                <a:spcPct val="100000"/>
              </a:lnSpc>
            </a:pPr>
            <a:r>
              <a:rPr b="1" lang="ru-RU" sz="1600" strike="noStrike">
                <a:solidFill>
                  <a:srgbClr val="000000"/>
                </a:solidFill>
                <a:latin typeface="Arial"/>
                <a:ea typeface="Times New Roman"/>
              </a:rPr>
              <a:t>1</a:t>
            </a:r>
            <a:endParaRPr/>
          </a:p>
        </p:txBody>
      </p:sp>
      <p:sp>
        <p:nvSpPr>
          <p:cNvPr id="277" name="CustomShape 13"/>
          <p:cNvSpPr/>
          <p:nvPr/>
        </p:nvSpPr>
        <p:spPr>
          <a:xfrm>
            <a:off x="250920" y="3971880"/>
            <a:ext cx="781920" cy="336240"/>
          </a:xfrm>
          <a:prstGeom prst="rect">
            <a:avLst/>
          </a:prstGeom>
          <a:solidFill>
            <a:srgbClr val="ffffff"/>
          </a:solidFill>
          <a:ln w="57240">
            <a:solidFill>
              <a:schemeClr val="accent1">
                <a:lumMod val="75000"/>
              </a:schemeClr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36000" rIns="36000" tIns="45000" bIns="45000"/>
          <a:p>
            <a:pPr algn="ctr">
              <a:lnSpc>
                <a:spcPct val="100000"/>
              </a:lnSpc>
            </a:pPr>
            <a:r>
              <a:rPr b="1" lang="ru-RU" sz="1600" strike="noStrike">
                <a:solidFill>
                  <a:srgbClr val="000000"/>
                </a:solidFill>
                <a:latin typeface="Arial"/>
                <a:ea typeface="Times New Roman"/>
              </a:rPr>
              <a:t>2</a:t>
            </a:r>
            <a:endParaRPr/>
          </a:p>
        </p:txBody>
      </p:sp>
      <p:sp>
        <p:nvSpPr>
          <p:cNvPr id="278" name="CustomShape 14"/>
          <p:cNvSpPr/>
          <p:nvPr/>
        </p:nvSpPr>
        <p:spPr>
          <a:xfrm>
            <a:off x="250920" y="3059280"/>
            <a:ext cx="781920" cy="331560"/>
          </a:xfrm>
          <a:prstGeom prst="rect">
            <a:avLst/>
          </a:prstGeom>
          <a:solidFill>
            <a:srgbClr val="ffffff"/>
          </a:solidFill>
          <a:ln w="57240">
            <a:solidFill>
              <a:schemeClr val="accent1">
                <a:lumMod val="75000"/>
              </a:schemeClr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36000" rIns="36000" tIns="45000" bIns="45000"/>
          <a:p>
            <a:pPr algn="ctr">
              <a:lnSpc>
                <a:spcPct val="100000"/>
              </a:lnSpc>
            </a:pPr>
            <a:r>
              <a:rPr b="1" lang="ru-RU" sz="1600" strike="noStrike">
                <a:solidFill>
                  <a:srgbClr val="000000"/>
                </a:solidFill>
                <a:latin typeface="Arial"/>
                <a:ea typeface="Times New Roman"/>
              </a:rPr>
              <a:t>3</a:t>
            </a:r>
            <a:endParaRPr/>
          </a:p>
        </p:txBody>
      </p:sp>
      <p:sp>
        <p:nvSpPr>
          <p:cNvPr id="279" name="CustomShape 15"/>
          <p:cNvSpPr/>
          <p:nvPr/>
        </p:nvSpPr>
        <p:spPr>
          <a:xfrm>
            <a:off x="250920" y="1919520"/>
            <a:ext cx="781920" cy="336240"/>
          </a:xfrm>
          <a:prstGeom prst="rect">
            <a:avLst/>
          </a:prstGeom>
          <a:solidFill>
            <a:srgbClr val="ffffff"/>
          </a:solidFill>
          <a:ln w="57240">
            <a:solidFill>
              <a:schemeClr val="accent1">
                <a:lumMod val="75000"/>
              </a:schemeClr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36000" rIns="36000" tIns="45000" bIns="45000"/>
          <a:p>
            <a:pPr algn="ctr">
              <a:lnSpc>
                <a:spcPct val="100000"/>
              </a:lnSpc>
            </a:pPr>
            <a:r>
              <a:rPr b="1" lang="ru-RU" sz="1600" strike="noStrike">
                <a:solidFill>
                  <a:srgbClr val="000000"/>
                </a:solidFill>
                <a:latin typeface="Arial"/>
                <a:ea typeface="Times New Roman"/>
              </a:rPr>
              <a:t>4</a:t>
            </a:r>
            <a:endParaRPr/>
          </a:p>
        </p:txBody>
      </p:sp>
      <p:sp>
        <p:nvSpPr>
          <p:cNvPr id="280" name="CustomShape 16"/>
          <p:cNvSpPr/>
          <p:nvPr/>
        </p:nvSpPr>
        <p:spPr>
          <a:xfrm>
            <a:off x="0" y="0"/>
            <a:ext cx="9143640" cy="4568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81" name="CustomShape 17"/>
          <p:cNvSpPr/>
          <p:nvPr/>
        </p:nvSpPr>
        <p:spPr>
          <a:xfrm>
            <a:off x="0" y="457200"/>
            <a:ext cx="9143640" cy="3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82" name="CustomShape 18"/>
          <p:cNvSpPr/>
          <p:nvPr/>
        </p:nvSpPr>
        <p:spPr>
          <a:xfrm>
            <a:off x="716040" y="6138720"/>
            <a:ext cx="7927560" cy="63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trike="noStrike">
                <a:solidFill>
                  <a:srgbClr val="c00000"/>
                </a:solidFill>
                <a:latin typeface="Lucida Sans Unicode"/>
              </a:rPr>
              <a:t>Рис. 7.1 – Типовое распределение вычислительных средств и сетей по уровням</a:t>
            </a:r>
            <a:endParaRPr/>
          </a:p>
        </p:txBody>
      </p:sp>
      <p:sp>
        <p:nvSpPr>
          <p:cNvPr id="283" name="TextShape 19"/>
          <p:cNvSpPr txBox="1"/>
          <p:nvPr/>
        </p:nvSpPr>
        <p:spPr>
          <a:xfrm>
            <a:off x="8459640" y="6408720"/>
            <a:ext cx="55368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B008C56E-82A8-47C5-9589-0A66F123DBCB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</p:spTree>
  </p:cSld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CustomShape 1"/>
          <p:cNvSpPr/>
          <p:nvPr/>
        </p:nvSpPr>
        <p:spPr>
          <a:xfrm>
            <a:off x="250920" y="260280"/>
            <a:ext cx="8784720" cy="4969080"/>
          </a:xfrm>
          <a:prstGeom prst="rect">
            <a:avLst/>
          </a:prstGeom>
          <a:noFill/>
          <a:ln w="7632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i="1" lang="ru-RU" sz="2000" strike="noStrike" u="sng">
                <a:solidFill>
                  <a:srgbClr val="c00000"/>
                </a:solidFill>
                <a:latin typeface="Tahoma"/>
              </a:rPr>
              <a:t>Значительные аргументы и в пользу децентрализации: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"/>
            </a:pPr>
            <a:r>
              <a:rPr b="1" lang="ru-RU" sz="2000" strike="noStrike">
                <a:solidFill>
                  <a:srgbClr val="000000"/>
                </a:solidFill>
                <a:latin typeface="Tahoma"/>
              </a:rPr>
              <a:t>не требуется значительных усилий, мероприятий и средств для обеспечения защищенности систем, снижается риск, в том числе риск тотального разрушения системы;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"/>
            </a:pPr>
            <a:r>
              <a:rPr b="1" lang="ru-RU" sz="2000" strike="noStrike">
                <a:solidFill>
                  <a:srgbClr val="000000"/>
                </a:solidFill>
                <a:latin typeface="Tahoma"/>
              </a:rPr>
              <a:t>сокращается время реакции на ситуацию по локальным приложениям и уменьшаются по сравнению с централизованными системами организационные потери из-за несогласованности между подсистемами;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"/>
            </a:pPr>
            <a:r>
              <a:rPr b="1" lang="ru-RU" sz="2000" strike="noStrike">
                <a:solidFill>
                  <a:srgbClr val="000000"/>
                </a:solidFill>
                <a:latin typeface="Tahoma"/>
              </a:rPr>
              <a:t>усиливается заинтересованность подразделений в результатах работы тех элементов систем ОИ, которые обеспечивают деятельность этих подразделений, их организационную и технологическую автономность, а также повышается ответственность в вопросах ОИ; 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"/>
            </a:pPr>
            <a:r>
              <a:rPr b="1" lang="ru-RU" sz="2000" strike="noStrike">
                <a:solidFill>
                  <a:srgbClr val="000000"/>
                </a:solidFill>
                <a:latin typeface="Tahoma"/>
              </a:rPr>
              <a:t>однако в силу определенной чужеродности эти не свойственные основному производству функции могут их дополнительно существенно нагрузить.</a:t>
            </a:r>
            <a:endParaRPr/>
          </a:p>
        </p:txBody>
      </p:sp>
      <p:sp>
        <p:nvSpPr>
          <p:cNvPr id="285" name="TextShape 2"/>
          <p:cNvSpPr txBox="1"/>
          <p:nvPr/>
        </p:nvSpPr>
        <p:spPr>
          <a:xfrm>
            <a:off x="8532720" y="6408720"/>
            <a:ext cx="48060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C66DB5CC-FB81-4A41-A020-49C053C62CBD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pic>
        <p:nvPicPr>
          <p:cNvPr id="286" name="Picture 2" descr=""/>
          <p:cNvPicPr/>
          <p:nvPr/>
        </p:nvPicPr>
        <p:blipFill>
          <a:blip r:embed="rId1"/>
          <a:stretch/>
        </p:blipFill>
        <p:spPr>
          <a:xfrm>
            <a:off x="6240600" y="4941720"/>
            <a:ext cx="2107800" cy="1915920"/>
          </a:xfrm>
          <a:prstGeom prst="rect">
            <a:avLst/>
          </a:prstGeom>
          <a:ln w="9360">
            <a:noFill/>
          </a:ln>
        </p:spPr>
      </p:pic>
      <p:pic>
        <p:nvPicPr>
          <p:cNvPr id="287" name="Picture 4" descr=""/>
          <p:cNvPicPr/>
          <p:nvPr/>
        </p:nvPicPr>
        <p:blipFill>
          <a:blip r:embed="rId2"/>
          <a:stretch/>
        </p:blipFill>
        <p:spPr>
          <a:xfrm>
            <a:off x="250920" y="5429160"/>
            <a:ext cx="2257200" cy="1428480"/>
          </a:xfrm>
          <a:prstGeom prst="rect">
            <a:avLst/>
          </a:prstGeom>
          <a:ln w="9360">
            <a:noFill/>
          </a:ln>
        </p:spPr>
      </p:pic>
      <p:pic>
        <p:nvPicPr>
          <p:cNvPr id="288" name="Picture 6" descr=""/>
          <p:cNvPicPr/>
          <p:nvPr/>
        </p:nvPicPr>
        <p:blipFill>
          <a:blip r:embed="rId3"/>
          <a:stretch/>
        </p:blipFill>
        <p:spPr>
          <a:xfrm>
            <a:off x="3203640" y="5429160"/>
            <a:ext cx="2376000" cy="142848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CustomShape 1"/>
          <p:cNvSpPr/>
          <p:nvPr/>
        </p:nvSpPr>
        <p:spPr>
          <a:xfrm>
            <a:off x="179280" y="189000"/>
            <a:ext cx="8424360" cy="5578920"/>
          </a:xfrm>
          <a:prstGeom prst="rect">
            <a:avLst/>
          </a:prstGeom>
          <a:noFill/>
          <a:ln w="7632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000" strike="noStrike">
                <a:solidFill>
                  <a:srgbClr val="000000"/>
                </a:solidFill>
                <a:latin typeface="Tahoma"/>
              </a:rPr>
              <a:t>Особую версию организационной, технологической и пространственной децентрализации представляет собой </a:t>
            </a:r>
            <a:r>
              <a:rPr b="1" i="1" lang="ru-RU" sz="2000" strike="noStrike">
                <a:solidFill>
                  <a:srgbClr val="c00000"/>
                </a:solidFill>
                <a:latin typeface="Tahoma"/>
              </a:rPr>
              <a:t>индивидуальная обработка данных (ИОД) </a:t>
            </a:r>
            <a:r>
              <a:rPr b="1" i="1" lang="ru-RU" sz="2000" strike="noStrike">
                <a:solidFill>
                  <a:srgbClr val="000000"/>
                </a:solidFill>
                <a:latin typeface="Tahoma"/>
              </a:rPr>
              <a:t>– Personal Computing</a:t>
            </a:r>
            <a:r>
              <a:rPr b="1" lang="ru-RU" sz="2000" strike="noStrike">
                <a:solidFill>
                  <a:srgbClr val="000000"/>
                </a:solidFill>
                <a:latin typeface="Tahoma"/>
              </a:rPr>
              <a:t>. В таких системах конечные пользователи могут разрабатывать приложения, успешно применяя микрокомпьютеры и их комбинации. Эти работы поддерживаются средствами программирования, ориентированными на конечного пользователя.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000" strike="noStrike">
                <a:solidFill>
                  <a:srgbClr val="000000"/>
                </a:solidFill>
                <a:latin typeface="Tahoma"/>
              </a:rPr>
              <a:t>С помощью ИОД в ИС обеспечивается разгрузка профессиональных разработчиков прикладных систем и более высокие эффективность и гибкость в предметной области, а также более глубокое проникновение ОИ на предприятии. В приложениях с краткой продолжительностью жизни ИОД практически всегда улучшает отношение «затраты/польза». ИОД стимулирует процессы обучения, усиление ответственности конечных пользователей и общее положительное влияние на отношение к ОИ.</a:t>
            </a:r>
            <a:endParaRPr/>
          </a:p>
        </p:txBody>
      </p:sp>
      <p:sp>
        <p:nvSpPr>
          <p:cNvPr id="290" name="TextShape 2"/>
          <p:cNvSpPr txBox="1"/>
          <p:nvPr/>
        </p:nvSpPr>
        <p:spPr>
          <a:xfrm>
            <a:off x="8459640" y="6448320"/>
            <a:ext cx="55368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57804ADE-6FA6-4EF1-A9D0-19E0E04DC950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pic>
        <p:nvPicPr>
          <p:cNvPr id="291" name="Picture 2" descr=""/>
          <p:cNvPicPr/>
          <p:nvPr/>
        </p:nvPicPr>
        <p:blipFill>
          <a:blip r:embed="rId1"/>
          <a:stretch/>
        </p:blipFill>
        <p:spPr>
          <a:xfrm>
            <a:off x="7380360" y="5229360"/>
            <a:ext cx="1368000" cy="1434600"/>
          </a:xfrm>
          <a:prstGeom prst="rect">
            <a:avLst/>
          </a:prstGeom>
          <a:ln w="9360">
            <a:noFill/>
          </a:ln>
        </p:spPr>
      </p:pic>
      <p:pic>
        <p:nvPicPr>
          <p:cNvPr id="292" name="Picture 4" descr=""/>
          <p:cNvPicPr/>
          <p:nvPr/>
        </p:nvPicPr>
        <p:blipFill>
          <a:blip r:embed="rId2"/>
          <a:stretch/>
        </p:blipFill>
        <p:spPr>
          <a:xfrm>
            <a:off x="7524720" y="1754280"/>
            <a:ext cx="1607760" cy="1169640"/>
          </a:xfrm>
          <a:prstGeom prst="rect">
            <a:avLst/>
          </a:prstGeom>
          <a:ln w="9360">
            <a:noFill/>
          </a:ln>
        </p:spPr>
      </p:pic>
      <p:pic>
        <p:nvPicPr>
          <p:cNvPr id="293" name="Picture 6" descr=""/>
          <p:cNvPicPr/>
          <p:nvPr/>
        </p:nvPicPr>
        <p:blipFill>
          <a:blip r:embed="rId3"/>
          <a:stretch/>
        </p:blipFill>
        <p:spPr>
          <a:xfrm>
            <a:off x="2560680" y="5429160"/>
            <a:ext cx="1904760" cy="1428480"/>
          </a:xfrm>
          <a:prstGeom prst="rect">
            <a:avLst/>
          </a:prstGeom>
          <a:ln w="9360">
            <a:noFill/>
          </a:ln>
        </p:spPr>
      </p:pic>
      <p:pic>
        <p:nvPicPr>
          <p:cNvPr id="294" name="Picture 8" descr=""/>
          <p:cNvPicPr/>
          <p:nvPr/>
        </p:nvPicPr>
        <p:blipFill>
          <a:blip r:embed="rId4"/>
          <a:stretch/>
        </p:blipFill>
        <p:spPr>
          <a:xfrm>
            <a:off x="4465800" y="5470560"/>
            <a:ext cx="2418840" cy="142848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CustomShape 1"/>
          <p:cNvSpPr/>
          <p:nvPr/>
        </p:nvSpPr>
        <p:spPr>
          <a:xfrm>
            <a:off x="127080" y="189000"/>
            <a:ext cx="8712000" cy="4753800"/>
          </a:xfrm>
          <a:prstGeom prst="rect">
            <a:avLst/>
          </a:prstGeom>
          <a:noFill/>
          <a:ln w="7632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trike="noStrike" u="sng">
                <a:solidFill>
                  <a:srgbClr val="c00000"/>
                </a:solidFill>
                <a:latin typeface="Tahoma"/>
              </a:rPr>
              <a:t>Указанные достоинства индивидуальной обработки данных  </a:t>
            </a:r>
            <a:r>
              <a:rPr b="1" lang="ru-RU" strike="noStrike">
                <a:solidFill>
                  <a:srgbClr val="000000"/>
                </a:solidFill>
                <a:latin typeface="Tahoma"/>
              </a:rPr>
              <a:t>могут быть реализованы в ИС, если будут удачно выбраны приложения, а конечные пользователи обеспечены необходимой поддержкой. Приложения со следующими признаками подходят для создания в них ИОД: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"/>
            </a:pPr>
            <a:r>
              <a:rPr b="1" lang="ru-RU" strike="noStrike">
                <a:solidFill>
                  <a:srgbClr val="000000"/>
                </a:solidFill>
                <a:latin typeface="Tahoma"/>
              </a:rPr>
              <a:t>сложность и трудоемкость разработки невысоки; предполагаемая продолжительность жизни приложения измеряется скорее месяцами, чем годами;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"/>
            </a:pPr>
            <a:r>
              <a:rPr b="1" lang="ru-RU" strike="noStrike">
                <a:solidFill>
                  <a:srgbClr val="000000"/>
                </a:solidFill>
                <a:latin typeface="Tahoma"/>
              </a:rPr>
              <a:t>число пользователей мало и частота использования невысока;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"/>
            </a:pPr>
            <a:r>
              <a:rPr b="1" lang="ru-RU" strike="noStrike">
                <a:solidFill>
                  <a:srgbClr val="000000"/>
                </a:solidFill>
                <a:latin typeface="Tahoma"/>
              </a:rPr>
              <a:t>объем данных ограничен, обратное воздействие на центральные базы в виде изменений данных в них не имеет места;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"/>
            </a:pPr>
            <a:r>
              <a:rPr b="1" lang="ru-RU" strike="noStrike">
                <a:solidFill>
                  <a:srgbClr val="000000"/>
                </a:solidFill>
                <a:latin typeface="Tahoma"/>
              </a:rPr>
              <a:t>нет возможности и потребности многократного применения данного элемента ИС для всей планируемой прикладной системы или ее частей;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"/>
            </a:pPr>
            <a:r>
              <a:rPr b="1" lang="ru-RU" strike="noStrike">
                <a:solidFill>
                  <a:srgbClr val="000000"/>
                </a:solidFill>
                <a:latin typeface="Tahoma"/>
              </a:rPr>
              <a:t>активные и постоянные контакты с другими прикладными системами не существуют или ими можно пренебречь;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"/>
            </a:pPr>
            <a:r>
              <a:rPr b="1" lang="ru-RU" strike="noStrike">
                <a:solidFill>
                  <a:srgbClr val="000000"/>
                </a:solidFill>
                <a:latin typeface="Tahoma"/>
              </a:rPr>
              <a:t>требования по сохранности и защите данных невысоки.</a:t>
            </a:r>
            <a:endParaRPr/>
          </a:p>
        </p:txBody>
      </p:sp>
      <p:sp>
        <p:nvSpPr>
          <p:cNvPr id="296" name="TextShape 2"/>
          <p:cNvSpPr txBox="1"/>
          <p:nvPr/>
        </p:nvSpPr>
        <p:spPr>
          <a:xfrm>
            <a:off x="8388360" y="6408720"/>
            <a:ext cx="62496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20A9BD41-4959-44CE-948C-2517D57235FB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pic>
        <p:nvPicPr>
          <p:cNvPr id="297" name="Picture 2" descr=""/>
          <p:cNvPicPr/>
          <p:nvPr/>
        </p:nvPicPr>
        <p:blipFill>
          <a:blip r:embed="rId1"/>
          <a:stretch/>
        </p:blipFill>
        <p:spPr>
          <a:xfrm>
            <a:off x="295200" y="5157720"/>
            <a:ext cx="2123640" cy="1428480"/>
          </a:xfrm>
          <a:prstGeom prst="rect">
            <a:avLst/>
          </a:prstGeom>
          <a:ln w="9360">
            <a:noFill/>
          </a:ln>
        </p:spPr>
      </p:pic>
      <p:pic>
        <p:nvPicPr>
          <p:cNvPr id="298" name="Picture 4" descr=""/>
          <p:cNvPicPr/>
          <p:nvPr/>
        </p:nvPicPr>
        <p:blipFill>
          <a:blip r:embed="rId2"/>
          <a:stretch/>
        </p:blipFill>
        <p:spPr>
          <a:xfrm>
            <a:off x="7164360" y="4954680"/>
            <a:ext cx="1800000" cy="1428480"/>
          </a:xfrm>
          <a:prstGeom prst="rect">
            <a:avLst/>
          </a:prstGeom>
          <a:ln w="9360">
            <a:noFill/>
          </a:ln>
        </p:spPr>
      </p:pic>
      <p:pic>
        <p:nvPicPr>
          <p:cNvPr id="299" name="Picture 6" descr=""/>
          <p:cNvPicPr/>
          <p:nvPr/>
        </p:nvPicPr>
        <p:blipFill>
          <a:blip r:embed="rId3"/>
          <a:stretch/>
        </p:blipFill>
        <p:spPr>
          <a:xfrm>
            <a:off x="3348000" y="5145120"/>
            <a:ext cx="2180880" cy="142848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CustomShape 1"/>
          <p:cNvSpPr/>
          <p:nvPr/>
        </p:nvSpPr>
        <p:spPr>
          <a:xfrm>
            <a:off x="250920" y="260280"/>
            <a:ext cx="8569080" cy="1919880"/>
          </a:xfrm>
          <a:prstGeom prst="rect">
            <a:avLst/>
          </a:prstGeom>
          <a:noFill/>
          <a:ln w="5724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000" strike="noStrike">
                <a:solidFill>
                  <a:srgbClr val="000000"/>
                </a:solidFill>
                <a:latin typeface="Tahoma"/>
              </a:rPr>
              <a:t>Конечные пользователи на больших предприятиях обслуживаются </a:t>
            </a:r>
            <a:r>
              <a:rPr b="1" i="1" lang="ru-RU" sz="2000" strike="noStrike" u="sng">
                <a:solidFill>
                  <a:srgbClr val="c00000"/>
                </a:solidFill>
                <a:latin typeface="Tahoma"/>
              </a:rPr>
              <a:t>информационными центрами </a:t>
            </a:r>
            <a:r>
              <a:rPr b="1" i="1" lang="ru-RU" sz="2000" strike="noStrike">
                <a:solidFill>
                  <a:srgbClr val="000000"/>
                </a:solidFill>
                <a:latin typeface="Tahoma"/>
              </a:rPr>
              <a:t>(ИЦ),</a:t>
            </a:r>
            <a:r>
              <a:rPr b="1" lang="ru-RU" sz="2000" strike="noStrike">
                <a:solidFill>
                  <a:srgbClr val="000000"/>
                </a:solidFill>
                <a:latin typeface="Tahoma"/>
              </a:rPr>
              <a:t> центрами консультаций или центрами сервиса. Как правило, задачами ИЦ в настоящее время являются (табл. 7.1): управление ИОД; сервис для конечных пользователей; маркетинг в области ИОД; административные задачи. </a:t>
            </a:r>
            <a:endParaRPr/>
          </a:p>
        </p:txBody>
      </p:sp>
      <p:sp>
        <p:nvSpPr>
          <p:cNvPr id="301" name="CustomShape 2"/>
          <p:cNvSpPr/>
          <p:nvPr/>
        </p:nvSpPr>
        <p:spPr>
          <a:xfrm>
            <a:off x="250920" y="4103640"/>
            <a:ext cx="8713440" cy="2224800"/>
          </a:xfrm>
          <a:prstGeom prst="rect">
            <a:avLst/>
          </a:prstGeom>
          <a:solidFill>
            <a:schemeClr val="bg1"/>
          </a:solidFill>
          <a:ln w="5724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000" strike="noStrike">
                <a:solidFill>
                  <a:srgbClr val="000000"/>
                </a:solidFill>
                <a:latin typeface="Tahoma"/>
              </a:rPr>
              <a:t>Из соображений сохранности данных конечным пользователям не разрешается непосредственный доступ к центральным базам данных. Если пользователям требуются центральные данные, то они получают изготовленные в ИЦ копии. Непосредственная обратная передача конечными пользователями модифицированных ими данных в центральные базы </a:t>
            </a:r>
            <a:r>
              <a:rPr b="1" lang="ru-RU" sz="2000" strike="noStrike" u="sng">
                <a:solidFill>
                  <a:srgbClr val="c00000"/>
                </a:solidFill>
                <a:latin typeface="Tahoma"/>
              </a:rPr>
              <a:t>не разрешается</a:t>
            </a:r>
            <a:r>
              <a:rPr b="1" lang="ru-RU" sz="2000" strike="noStrike">
                <a:solidFill>
                  <a:srgbClr val="000000"/>
                </a:solidFill>
                <a:latin typeface="Tahoma"/>
              </a:rPr>
              <a:t>. </a:t>
            </a:r>
            <a:endParaRPr/>
          </a:p>
        </p:txBody>
      </p:sp>
      <p:sp>
        <p:nvSpPr>
          <p:cNvPr id="302" name="TextShape 3"/>
          <p:cNvSpPr txBox="1"/>
          <p:nvPr/>
        </p:nvSpPr>
        <p:spPr>
          <a:xfrm>
            <a:off x="8532720" y="6408720"/>
            <a:ext cx="48060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D4C114D6-9251-443F-8EBB-2933F5C8C37E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pic>
        <p:nvPicPr>
          <p:cNvPr id="303" name="Picture 2" descr=""/>
          <p:cNvPicPr/>
          <p:nvPr/>
        </p:nvPicPr>
        <p:blipFill>
          <a:blip r:embed="rId1"/>
          <a:stretch/>
        </p:blipFill>
        <p:spPr>
          <a:xfrm>
            <a:off x="250920" y="2492280"/>
            <a:ext cx="1904760" cy="1428480"/>
          </a:xfrm>
          <a:prstGeom prst="rect">
            <a:avLst/>
          </a:prstGeom>
          <a:ln w="9360">
            <a:noFill/>
          </a:ln>
        </p:spPr>
      </p:pic>
      <p:pic>
        <p:nvPicPr>
          <p:cNvPr id="304" name="Picture 4" descr=""/>
          <p:cNvPicPr/>
          <p:nvPr/>
        </p:nvPicPr>
        <p:blipFill>
          <a:blip r:embed="rId2"/>
          <a:stretch/>
        </p:blipFill>
        <p:spPr>
          <a:xfrm>
            <a:off x="3132000" y="2492280"/>
            <a:ext cx="2180880" cy="1428480"/>
          </a:xfrm>
          <a:prstGeom prst="rect">
            <a:avLst/>
          </a:prstGeom>
          <a:ln w="9360">
            <a:noFill/>
          </a:ln>
        </p:spPr>
      </p:pic>
      <p:pic>
        <p:nvPicPr>
          <p:cNvPr id="305" name="Picture 6" descr=""/>
          <p:cNvPicPr/>
          <p:nvPr/>
        </p:nvPicPr>
        <p:blipFill>
          <a:blip r:embed="rId3"/>
          <a:stretch/>
        </p:blipFill>
        <p:spPr>
          <a:xfrm>
            <a:off x="5940360" y="2492280"/>
            <a:ext cx="1914120" cy="142848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CustomShape 1"/>
          <p:cNvSpPr/>
          <p:nvPr/>
        </p:nvSpPr>
        <p:spPr>
          <a:xfrm>
            <a:off x="250920" y="189000"/>
            <a:ext cx="8569080" cy="2010600"/>
          </a:xfrm>
          <a:prstGeom prst="rect">
            <a:avLst/>
          </a:prstGeom>
          <a:noFill/>
          <a:ln w="5724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trike="noStrike">
                <a:solidFill>
                  <a:srgbClr val="000000"/>
                </a:solidFill>
                <a:latin typeface="Tahoma"/>
              </a:rPr>
              <a:t>В зависимости от масштаба сферы обработки информации на конкретном предприятии возникают разнообразные организационные структуры в этой области.</a:t>
            </a:r>
            <a:endParaRPr/>
          </a:p>
          <a:p>
            <a:pPr>
              <a:lnSpc>
                <a:spcPct val="100000"/>
              </a:lnSpc>
            </a:pPr>
            <a:r>
              <a:rPr b="1" lang="ru-RU" strike="noStrike">
                <a:solidFill>
                  <a:srgbClr val="000000"/>
                </a:solidFill>
                <a:latin typeface="Tahoma"/>
              </a:rPr>
              <a:t>Представленные на рис. 7.2 – 7.4 примерные структурные схемы характеризуют типовые варианты организации подразделений ОИ различных масштабов (</a:t>
            </a:r>
            <a:r>
              <a:rPr b="1" lang="ru-RU" strike="noStrike" u="sng">
                <a:solidFill>
                  <a:srgbClr val="c00000"/>
                </a:solidFill>
                <a:latin typeface="Tahoma"/>
              </a:rPr>
              <a:t>5 чел. – малые, 6-20 чел – средние и более 20 чел. – большие подразделения ОИ</a:t>
            </a:r>
            <a:r>
              <a:rPr b="1" lang="ru-RU" strike="noStrike">
                <a:solidFill>
                  <a:srgbClr val="000000"/>
                </a:solidFill>
                <a:latin typeface="Tahoma"/>
              </a:rPr>
              <a:t>).</a:t>
            </a:r>
            <a:endParaRPr/>
          </a:p>
        </p:txBody>
      </p:sp>
      <p:sp>
        <p:nvSpPr>
          <p:cNvPr id="307" name="CustomShape 2"/>
          <p:cNvSpPr/>
          <p:nvPr/>
        </p:nvSpPr>
        <p:spPr>
          <a:xfrm>
            <a:off x="200160" y="3602160"/>
            <a:ext cx="8712000" cy="3107880"/>
          </a:xfrm>
          <a:prstGeom prst="rect">
            <a:avLst/>
          </a:prstGeom>
          <a:solidFill>
            <a:schemeClr val="bg1"/>
          </a:solidFill>
          <a:ln w="5724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trike="noStrike">
                <a:solidFill>
                  <a:srgbClr val="000000"/>
                </a:solidFill>
                <a:latin typeface="Tahoma"/>
              </a:rPr>
              <a:t>Структура большого подразделения ОИ (рис. 7.2) расчленена втором уровне на отдел общей организации, отдел проектирования прикладных систем и их обслуживания, ИЦ, отдел базовых технологических средств, а также ВЦ. Как видно, руководству здесь приданы широкие штабные функции.</a:t>
            </a:r>
            <a:endParaRPr/>
          </a:p>
          <a:p>
            <a:pPr>
              <a:lnSpc>
                <a:spcPct val="100000"/>
              </a:lnSpc>
            </a:pPr>
            <a:r>
              <a:rPr b="1" lang="ru-RU" strike="noStrike" u="sng">
                <a:solidFill>
                  <a:srgbClr val="c00000"/>
                </a:solidFill>
                <a:latin typeface="Tahoma"/>
              </a:rPr>
              <a:t>В ВЦ может, конечно, отсутствовать центральное </a:t>
            </a:r>
            <a:r>
              <a:rPr b="1" i="1" lang="ru-RU" strike="noStrike" u="sng">
                <a:solidFill>
                  <a:srgbClr val="c00000"/>
                </a:solidFill>
                <a:latin typeface="Tahoma"/>
              </a:rPr>
              <a:t>хранилище данных</a:t>
            </a:r>
            <a:r>
              <a:rPr b="1" lang="ru-RU" strike="noStrike">
                <a:solidFill>
                  <a:srgbClr val="000000"/>
                </a:solidFill>
                <a:latin typeface="Tahoma"/>
              </a:rPr>
              <a:t>, на многих предприятиях приняты распределенные структуры данных. Мероприятия по загрузке машин охватывают планирование на различную глубину и текущее управление, при организации вычислительных работ часто имеет смысл использовать их сменный характер.</a:t>
            </a:r>
            <a:endParaRPr/>
          </a:p>
        </p:txBody>
      </p:sp>
      <p:sp>
        <p:nvSpPr>
          <p:cNvPr id="308" name="TextShape 3"/>
          <p:cNvSpPr txBox="1"/>
          <p:nvPr/>
        </p:nvSpPr>
        <p:spPr>
          <a:xfrm>
            <a:off x="8459640" y="6492960"/>
            <a:ext cx="553680" cy="364680"/>
          </a:xfrm>
          <a:prstGeom prst="rect">
            <a:avLst/>
          </a:prstGeom>
          <a:solidFill>
            <a:srgbClr val="ffffff"/>
          </a:solidFill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7FFBC605-23CC-42B8-80E9-8027325A274D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pic>
        <p:nvPicPr>
          <p:cNvPr id="309" name="Picture 2" descr=""/>
          <p:cNvPicPr/>
          <p:nvPr/>
        </p:nvPicPr>
        <p:blipFill>
          <a:blip r:embed="rId1"/>
          <a:stretch/>
        </p:blipFill>
        <p:spPr>
          <a:xfrm>
            <a:off x="6056280" y="1916280"/>
            <a:ext cx="2763360" cy="1685520"/>
          </a:xfrm>
          <a:prstGeom prst="rect">
            <a:avLst/>
          </a:prstGeom>
          <a:ln w="9360">
            <a:noFill/>
          </a:ln>
        </p:spPr>
      </p:pic>
      <p:pic>
        <p:nvPicPr>
          <p:cNvPr id="310" name="Picture 4" descr=""/>
          <p:cNvPicPr/>
          <p:nvPr/>
        </p:nvPicPr>
        <p:blipFill>
          <a:blip r:embed="rId2"/>
          <a:stretch/>
        </p:blipFill>
        <p:spPr>
          <a:xfrm>
            <a:off x="468360" y="2187720"/>
            <a:ext cx="2542680" cy="1428480"/>
          </a:xfrm>
          <a:prstGeom prst="rect">
            <a:avLst/>
          </a:prstGeom>
          <a:ln w="9360">
            <a:noFill/>
          </a:ln>
        </p:spPr>
      </p:pic>
      <p:pic>
        <p:nvPicPr>
          <p:cNvPr id="311" name="Picture 6" descr=""/>
          <p:cNvPicPr/>
          <p:nvPr/>
        </p:nvPicPr>
        <p:blipFill>
          <a:blip r:embed="rId3"/>
          <a:stretch/>
        </p:blipFill>
        <p:spPr>
          <a:xfrm>
            <a:off x="3487680" y="2187720"/>
            <a:ext cx="2095200" cy="142848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CustomShape 1"/>
          <p:cNvSpPr/>
          <p:nvPr/>
        </p:nvSpPr>
        <p:spPr>
          <a:xfrm>
            <a:off x="250920" y="260280"/>
            <a:ext cx="8569080" cy="5576760"/>
          </a:xfrm>
          <a:prstGeom prst="rect">
            <a:avLst/>
          </a:prstGeom>
          <a:noFill/>
          <a:ln w="5724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trike="noStrike">
                <a:solidFill>
                  <a:srgbClr val="000000"/>
                </a:solidFill>
                <a:latin typeface="Tahoma"/>
              </a:rPr>
              <a:t>Структуру малого подразделения ОИ показывает в качестве примера рис 7.4. Ввиду малой численности тут не избежать того, что различные функции выполняет одно и то же лицо, задачи планирования и исполнения должны при этом осуществляться в своеобразном персональном союзе.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ru-RU" strike="noStrike">
                <a:solidFill>
                  <a:srgbClr val="000000"/>
                </a:solidFill>
                <a:latin typeface="Tahoma"/>
              </a:rPr>
              <a:t>Управление часто передается подразделению, которое побудило внедрение ОИ. Организация, хранилище данных, обработка и контроль находятся в производственных подразделениях. Очень часто используется только стандартное прикладное программное обеспечение, функции поддержки и сопровождения в таких предприятиях часто передаются на сторону, так как собственные специалисты этого профиля еще не сформировались.</a:t>
            </a:r>
            <a:endParaRPr/>
          </a:p>
        </p:txBody>
      </p:sp>
      <p:sp>
        <p:nvSpPr>
          <p:cNvPr id="313" name="CustomShape 2"/>
          <p:cNvSpPr/>
          <p:nvPr/>
        </p:nvSpPr>
        <p:spPr>
          <a:xfrm>
            <a:off x="2970360" y="1830240"/>
            <a:ext cx="3839760" cy="79344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 algn="ctr">
              <a:lnSpc>
                <a:spcPct val="100000"/>
              </a:lnSpc>
            </a:pPr>
            <a:r>
              <a:rPr b="1" lang="ru-RU" sz="1200" strike="noStrike">
                <a:solidFill>
                  <a:srgbClr val="000000"/>
                </a:solidFill>
                <a:latin typeface="Calibri"/>
              </a:rPr>
              <a:t>Подразделение обработки информации</a:t>
            </a:r>
            <a:endParaRPr/>
          </a:p>
          <a:p>
            <a:pPr algn="ctr">
              <a:lnSpc>
                <a:spcPct val="100000"/>
              </a:lnSpc>
            </a:pPr>
            <a:r>
              <a:rPr b="1" lang="ru-RU" sz="1200" strike="noStrike">
                <a:solidFill>
                  <a:srgbClr val="000000"/>
                </a:solidFill>
                <a:latin typeface="Calibri"/>
              </a:rPr>
              <a:t>(обработка информации часто совмещается с другими задачами)</a:t>
            </a:r>
            <a:endParaRPr/>
          </a:p>
        </p:txBody>
      </p:sp>
      <p:sp>
        <p:nvSpPr>
          <p:cNvPr id="314" name="CustomShape 3"/>
          <p:cNvSpPr/>
          <p:nvPr/>
        </p:nvSpPr>
        <p:spPr>
          <a:xfrm>
            <a:off x="2970360" y="3030840"/>
            <a:ext cx="1828440" cy="79776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 algn="ctr">
              <a:lnSpc>
                <a:spcPct val="100000"/>
              </a:lnSpc>
            </a:pPr>
            <a:r>
              <a:rPr b="1" lang="ru-RU" sz="1200" strike="noStrike">
                <a:solidFill>
                  <a:srgbClr val="000000"/>
                </a:solidFill>
                <a:latin typeface="Calibri"/>
              </a:rPr>
              <a:t>Выбор и адаптация стандартных технических и программных средств</a:t>
            </a:r>
            <a:endParaRPr/>
          </a:p>
        </p:txBody>
      </p:sp>
      <p:sp>
        <p:nvSpPr>
          <p:cNvPr id="315" name="CustomShape 4"/>
          <p:cNvSpPr/>
          <p:nvPr/>
        </p:nvSpPr>
        <p:spPr>
          <a:xfrm>
            <a:off x="4843440" y="3021480"/>
            <a:ext cx="1919160" cy="7066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 algn="ctr">
              <a:lnSpc>
                <a:spcPct val="100000"/>
              </a:lnSpc>
            </a:pPr>
            <a:r>
              <a:rPr b="1" lang="ru-RU" sz="1200" strike="noStrike">
                <a:solidFill>
                  <a:srgbClr val="000000"/>
                </a:solidFill>
                <a:latin typeface="Calibri"/>
              </a:rPr>
              <a:t>Эксплуатация центрального оборудования и информационных структур</a:t>
            </a:r>
            <a:endParaRPr/>
          </a:p>
        </p:txBody>
      </p:sp>
      <p:sp>
        <p:nvSpPr>
          <p:cNvPr id="316" name="TextShape 5"/>
          <p:cNvSpPr txBox="1"/>
          <p:nvPr/>
        </p:nvSpPr>
        <p:spPr>
          <a:xfrm>
            <a:off x="8532720" y="6408720"/>
            <a:ext cx="48060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A2FF0DFD-1EA2-408A-8BD6-1F100510FD51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pic>
        <p:nvPicPr>
          <p:cNvPr id="317" name="Picture 2" descr=""/>
          <p:cNvPicPr/>
          <p:nvPr/>
        </p:nvPicPr>
        <p:blipFill>
          <a:blip r:embed="rId1"/>
          <a:stretch/>
        </p:blipFill>
        <p:spPr>
          <a:xfrm>
            <a:off x="279360" y="1935000"/>
            <a:ext cx="2520720" cy="1711080"/>
          </a:xfrm>
          <a:prstGeom prst="rect">
            <a:avLst/>
          </a:prstGeom>
          <a:ln w="57240">
            <a:solidFill>
              <a:schemeClr val="accent1">
                <a:lumMod val="75000"/>
              </a:schemeClr>
            </a:solidFill>
            <a:round/>
          </a:ln>
        </p:spPr>
      </p:pic>
      <p:pic>
        <p:nvPicPr>
          <p:cNvPr id="318" name="Picture 4" descr=""/>
          <p:cNvPicPr/>
          <p:nvPr/>
        </p:nvPicPr>
        <p:blipFill>
          <a:blip r:embed="rId2"/>
          <a:stretch/>
        </p:blipFill>
        <p:spPr>
          <a:xfrm>
            <a:off x="6972480" y="1773360"/>
            <a:ext cx="2123640" cy="1428480"/>
          </a:xfrm>
          <a:prstGeom prst="rect">
            <a:avLst/>
          </a:prstGeom>
          <a:ln w="57240">
            <a:solidFill>
              <a:schemeClr val="accent1">
                <a:lumMod val="75000"/>
              </a:schemeClr>
            </a:solidFill>
            <a:round/>
          </a:ln>
        </p:spPr>
      </p:pic>
    </p:spTree>
  </p:cSld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CustomShape 1"/>
          <p:cNvSpPr/>
          <p:nvPr/>
        </p:nvSpPr>
        <p:spPr>
          <a:xfrm>
            <a:off x="374760" y="1162080"/>
            <a:ext cx="8569080" cy="4479480"/>
          </a:xfrm>
          <a:prstGeom prst="rect">
            <a:avLst/>
          </a:prstGeom>
          <a:noFill/>
          <a:ln w="5724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 </a:t>
            </a: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Организация и менеджмент в сфере обработки информации (СОИ) постоянно изменяются и будут изменяться в будущем с учетом глобального усиления роли ИТ, подчинения всех ИТ одному информационному менеджеру, прогрессирующей децентрализации и изменяющихся взглядов на роль и руководство работами в сфере ОИ и организацию работ по ОИ. В изменяющихся условиях деятельности организации необходимы более глубокое проникновение и расширение использования ИТ и адекватное развитие службы ОИ.</a:t>
            </a:r>
            <a:endParaRPr/>
          </a:p>
        </p:txBody>
      </p:sp>
      <p:sp>
        <p:nvSpPr>
          <p:cNvPr id="320" name="CustomShape 2"/>
          <p:cNvSpPr/>
          <p:nvPr/>
        </p:nvSpPr>
        <p:spPr>
          <a:xfrm>
            <a:off x="539640" y="189000"/>
            <a:ext cx="7687800" cy="943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</a:rPr>
              <a:t>7.3 Тенденции развития организации обработки информации на предприятии</a:t>
            </a:r>
            <a:endParaRPr/>
          </a:p>
        </p:txBody>
      </p:sp>
      <p:sp>
        <p:nvSpPr>
          <p:cNvPr id="321" name="TextShape 3"/>
          <p:cNvSpPr txBox="1"/>
          <p:nvPr/>
        </p:nvSpPr>
        <p:spPr>
          <a:xfrm>
            <a:off x="8459640" y="6408720"/>
            <a:ext cx="55368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81B3762F-F0FE-4086-A291-1D9B5EC164EE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pic>
        <p:nvPicPr>
          <p:cNvPr id="322" name="Picture 2" descr=""/>
          <p:cNvPicPr/>
          <p:nvPr/>
        </p:nvPicPr>
        <p:blipFill>
          <a:blip r:embed="rId1"/>
          <a:stretch/>
        </p:blipFill>
        <p:spPr>
          <a:xfrm>
            <a:off x="5867280" y="5208480"/>
            <a:ext cx="2304720" cy="1614240"/>
          </a:xfrm>
          <a:prstGeom prst="rect">
            <a:avLst/>
          </a:prstGeom>
          <a:ln w="9360">
            <a:noFill/>
          </a:ln>
        </p:spPr>
      </p:pic>
      <p:pic>
        <p:nvPicPr>
          <p:cNvPr id="323" name="Picture 4" descr=""/>
          <p:cNvPicPr/>
          <p:nvPr/>
        </p:nvPicPr>
        <p:blipFill>
          <a:blip r:embed="rId2"/>
          <a:stretch/>
        </p:blipFill>
        <p:spPr>
          <a:xfrm>
            <a:off x="1116000" y="5373720"/>
            <a:ext cx="1904760" cy="142848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CustomShape 1"/>
          <p:cNvSpPr/>
          <p:nvPr/>
        </p:nvSpPr>
        <p:spPr>
          <a:xfrm>
            <a:off x="250920" y="130320"/>
            <a:ext cx="8569080" cy="4845240"/>
          </a:xfrm>
          <a:prstGeom prst="rect">
            <a:avLst/>
          </a:prstGeom>
          <a:noFill/>
          <a:ln w="5724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Следует отметить, что в организации службы ОИ могут совместно </a:t>
            </a:r>
            <a:r>
              <a:rPr b="1" lang="ru-RU" sz="2400" strike="noStrike" u="sng">
                <a:solidFill>
                  <a:srgbClr val="c00000"/>
                </a:solidFill>
                <a:latin typeface="Tahoma"/>
              </a:rPr>
              <a:t>присутствовать разные или даже все блоки, отмеченные выше</a:t>
            </a: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. Так, возможна комбинация центрального сектора или отдела ОИ с децентрализованными секторами или отделами в основных функциональных отделениях или подразделениях. </a:t>
            </a:r>
            <a:r>
              <a:rPr b="1" lang="ru-RU" sz="2400" strike="noStrike" u="sng">
                <a:solidFill>
                  <a:srgbClr val="c00000"/>
                </a:solidFill>
                <a:latin typeface="Tahoma"/>
              </a:rPr>
              <a:t>Разделение задач и компетенции между центральными и периферийными подразделениями ОИ бывает различным</a:t>
            </a: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; наверное, в будущем предполагается более широкая децентрализация всех задач ОИ, за исключением стратегического планирования, управления и определения главных направлений.</a:t>
            </a:r>
            <a:endParaRPr/>
          </a:p>
        </p:txBody>
      </p:sp>
      <p:sp>
        <p:nvSpPr>
          <p:cNvPr id="325" name="TextShape 2"/>
          <p:cNvSpPr txBox="1"/>
          <p:nvPr/>
        </p:nvSpPr>
        <p:spPr>
          <a:xfrm>
            <a:off x="8532720" y="6408720"/>
            <a:ext cx="48060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8D9B3261-1175-4652-B3DB-713C03C63F4A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pic>
        <p:nvPicPr>
          <p:cNvPr id="326" name="Picture 2" descr=""/>
          <p:cNvPicPr/>
          <p:nvPr/>
        </p:nvPicPr>
        <p:blipFill>
          <a:blip r:embed="rId1"/>
          <a:stretch/>
        </p:blipFill>
        <p:spPr>
          <a:xfrm>
            <a:off x="6300720" y="4956120"/>
            <a:ext cx="2134800" cy="1977840"/>
          </a:xfrm>
          <a:prstGeom prst="rect">
            <a:avLst/>
          </a:prstGeom>
          <a:ln w="9360">
            <a:noFill/>
          </a:ln>
        </p:spPr>
      </p:pic>
      <p:pic>
        <p:nvPicPr>
          <p:cNvPr id="327" name="Picture 4" descr=""/>
          <p:cNvPicPr/>
          <p:nvPr/>
        </p:nvPicPr>
        <p:blipFill>
          <a:blip r:embed="rId2"/>
          <a:stretch/>
        </p:blipFill>
        <p:spPr>
          <a:xfrm>
            <a:off x="539640" y="5011560"/>
            <a:ext cx="2226960" cy="1669680"/>
          </a:xfrm>
          <a:prstGeom prst="rect">
            <a:avLst/>
          </a:prstGeom>
          <a:ln w="9360">
            <a:noFill/>
          </a:ln>
        </p:spPr>
      </p:pic>
      <p:pic>
        <p:nvPicPr>
          <p:cNvPr id="328" name="Picture 6" descr=""/>
          <p:cNvPicPr/>
          <p:nvPr/>
        </p:nvPicPr>
        <p:blipFill>
          <a:blip r:embed="rId3"/>
          <a:stretch/>
        </p:blipFill>
        <p:spPr>
          <a:xfrm>
            <a:off x="3780000" y="4956120"/>
            <a:ext cx="2012760" cy="172512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CustomShape 1"/>
          <p:cNvSpPr/>
          <p:nvPr/>
        </p:nvSpPr>
        <p:spPr>
          <a:xfrm>
            <a:off x="324000" y="333360"/>
            <a:ext cx="8569080" cy="4479480"/>
          </a:xfrm>
          <a:prstGeom prst="rect">
            <a:avLst/>
          </a:prstGeom>
          <a:noFill/>
          <a:ln w="5724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Интересным вариантом децентрализации является придание юридической самостоятельности (статуса юридического лица) сфере ОИ и, таким образом, передача задач ОИ полностью или частично как бы другому предприятию, т.е. использование аутсорсинга – привлечения сторонних ресурсов для решения внутренних задач организации. Предоставление подразделениям ОИ такого статуса имело место уже в 70-е и 80-е годы. Эти опыты не все оказались удачными, поэтому многие «отпущенные на волю» подразделения ОИ были частично возвращены обратно.</a:t>
            </a:r>
            <a:endParaRPr/>
          </a:p>
        </p:txBody>
      </p:sp>
      <p:sp>
        <p:nvSpPr>
          <p:cNvPr id="330" name="TextShape 2"/>
          <p:cNvSpPr txBox="1"/>
          <p:nvPr/>
        </p:nvSpPr>
        <p:spPr>
          <a:xfrm>
            <a:off x="8647200" y="6408720"/>
            <a:ext cx="366480" cy="3646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>
              <a:lnSpc>
                <a:spcPct val="100000"/>
              </a:lnSpc>
            </a:pPr>
            <a:fld id="{621F7273-26D6-495D-9FE4-C045EA37B9C3}" type="slidenum">
              <a:rPr lang="ru-RU" sz="1000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pic>
        <p:nvPicPr>
          <p:cNvPr id="331" name="Picture 2" descr=""/>
          <p:cNvPicPr/>
          <p:nvPr/>
        </p:nvPicPr>
        <p:blipFill>
          <a:blip r:embed="rId1"/>
          <a:stretch/>
        </p:blipFill>
        <p:spPr>
          <a:xfrm>
            <a:off x="5472000" y="4437000"/>
            <a:ext cx="3671640" cy="2269800"/>
          </a:xfrm>
          <a:prstGeom prst="rect">
            <a:avLst/>
          </a:prstGeom>
          <a:ln w="9360">
            <a:noFill/>
          </a:ln>
        </p:spPr>
      </p:pic>
      <p:pic>
        <p:nvPicPr>
          <p:cNvPr id="332" name="Picture 4" descr=""/>
          <p:cNvPicPr/>
          <p:nvPr/>
        </p:nvPicPr>
        <p:blipFill>
          <a:blip r:embed="rId2"/>
          <a:srcRect l="0" t="0" r="0" b="397333"/>
          <a:stretch/>
        </p:blipFill>
        <p:spPr>
          <a:xfrm>
            <a:off x="539640" y="5013360"/>
            <a:ext cx="3057120" cy="1693440"/>
          </a:xfrm>
          <a:prstGeom prst="rect">
            <a:avLst/>
          </a:prstGeom>
          <a:ln w="57240">
            <a:solidFill>
              <a:schemeClr val="accent1">
                <a:lumMod val="75000"/>
              </a:schemeClr>
            </a:solidFill>
            <a:round/>
          </a:ln>
        </p:spPr>
      </p:pic>
    </p:spTree>
  </p:cSld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CustomShape 1"/>
          <p:cNvSpPr/>
          <p:nvPr/>
        </p:nvSpPr>
        <p:spPr>
          <a:xfrm>
            <a:off x="258840" y="260280"/>
            <a:ext cx="8640360" cy="5942520"/>
          </a:xfrm>
          <a:prstGeom prst="rect">
            <a:avLst/>
          </a:prstGeom>
          <a:solidFill>
            <a:schemeClr val="bg1"/>
          </a:solidFill>
          <a:ln w="5724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Tahoma"/>
              </a:rPr>
              <a:t>Организация и менеджмент в области ОИ </a:t>
            </a: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постоянно изменяются и будут, конечно, изменяться в будущем с учетом глобального усиления роли ИТ, подчинения всех ИТ одному информационному менеджеру, прогрессирующей децентрализации и изменяющихся взглядов менеджмента на роль и руководство работами в сфере ОИ, а также организации работ по ОИ.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Tahoma"/>
              </a:rPr>
              <a:t>Децентрализация задач ОИ </a:t>
            </a: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также будет и      дальше расширяться. При этом фирмы не откажутся от центрального планирования и управления, осуществляемого информационным менеджером и централизованными подразделениями, эти подразделения и менеджер ИС будут в большем объеме концентрироваться на консультациях пользователей.</a:t>
            </a:r>
            <a:endParaRPr/>
          </a:p>
        </p:txBody>
      </p:sp>
      <p:sp>
        <p:nvSpPr>
          <p:cNvPr id="334" name="TextShape 2"/>
          <p:cNvSpPr txBox="1"/>
          <p:nvPr/>
        </p:nvSpPr>
        <p:spPr>
          <a:xfrm>
            <a:off x="8459640" y="6408720"/>
            <a:ext cx="55368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EAC4380D-A670-4220-9AE8-52E8E1C135C5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pic>
        <p:nvPicPr>
          <p:cNvPr id="335" name="Picture 2" descr=""/>
          <p:cNvPicPr/>
          <p:nvPr/>
        </p:nvPicPr>
        <p:blipFill>
          <a:blip r:embed="rId1"/>
          <a:stretch/>
        </p:blipFill>
        <p:spPr>
          <a:xfrm>
            <a:off x="7308720" y="2637000"/>
            <a:ext cx="1676160" cy="142848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CustomShape 1"/>
          <p:cNvSpPr/>
          <p:nvPr/>
        </p:nvSpPr>
        <p:spPr>
          <a:xfrm>
            <a:off x="281160" y="189000"/>
            <a:ext cx="8640360" cy="5211000"/>
          </a:xfrm>
          <a:prstGeom prst="rect">
            <a:avLst/>
          </a:prstGeom>
          <a:noFill/>
          <a:ln w="7632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Tahoma"/>
              </a:rPr>
              <a:t>Формирование организации сферы ОИ </a:t>
            </a: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на отечественных предприятиях, в фирмах, учреждениях и т.д. отражает изложенные тенденции. Вместе с тем существенная специфика этого процесса обусловлена прежде всего все еще значительным дефицитом ресурсов в сфере ОИ, в частности, парка технологических средств. На бывших государственных предприятиях сохранены в значительной степени традиции, организация и технологическая культура создания, развития и использования комплексных ИС. Там, где удается осуществить технологическое перевооружение, практически обеспечивается, по крайней мере концептуально, современный мировой уровень ИТ. </a:t>
            </a:r>
            <a:endParaRPr/>
          </a:p>
        </p:txBody>
      </p:sp>
      <p:sp>
        <p:nvSpPr>
          <p:cNvPr id="337" name="TextShape 2"/>
          <p:cNvSpPr txBox="1"/>
          <p:nvPr/>
        </p:nvSpPr>
        <p:spPr>
          <a:xfrm>
            <a:off x="8459640" y="6408720"/>
            <a:ext cx="55368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C9749535-6071-4A64-99FE-C680BC1CAEFF}" type="slidenum">
              <a:rPr b="1"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  <p:pic>
        <p:nvPicPr>
          <p:cNvPr id="338" name="Picture 2" descr=""/>
          <p:cNvPicPr/>
          <p:nvPr/>
        </p:nvPicPr>
        <p:blipFill>
          <a:blip r:embed="rId1"/>
          <a:stretch/>
        </p:blipFill>
        <p:spPr>
          <a:xfrm>
            <a:off x="4140360" y="5595840"/>
            <a:ext cx="1904760" cy="952200"/>
          </a:xfrm>
          <a:prstGeom prst="rect">
            <a:avLst/>
          </a:prstGeom>
          <a:ln w="9360">
            <a:noFill/>
          </a:ln>
        </p:spPr>
      </p:pic>
      <p:pic>
        <p:nvPicPr>
          <p:cNvPr id="339" name="Picture 4" descr=""/>
          <p:cNvPicPr/>
          <p:nvPr/>
        </p:nvPicPr>
        <p:blipFill>
          <a:blip r:embed="rId2"/>
          <a:stretch/>
        </p:blipFill>
        <p:spPr>
          <a:xfrm>
            <a:off x="468360" y="5438880"/>
            <a:ext cx="2381040" cy="1428480"/>
          </a:xfrm>
          <a:prstGeom prst="rect">
            <a:avLst/>
          </a:prstGeom>
          <a:ln w="9360">
            <a:noFill/>
          </a:ln>
        </p:spPr>
      </p:pic>
      <p:pic>
        <p:nvPicPr>
          <p:cNvPr id="340" name="Picture 6" descr=""/>
          <p:cNvPicPr/>
          <p:nvPr/>
        </p:nvPicPr>
        <p:blipFill>
          <a:blip r:embed="rId3"/>
          <a:stretch/>
        </p:blipFill>
        <p:spPr>
          <a:xfrm>
            <a:off x="7491240" y="1989000"/>
            <a:ext cx="1423800" cy="111240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CustomShape 1"/>
          <p:cNvSpPr/>
          <p:nvPr/>
        </p:nvSpPr>
        <p:spPr>
          <a:xfrm>
            <a:off x="179280" y="1557360"/>
            <a:ext cx="8496000" cy="3016440"/>
          </a:xfrm>
          <a:prstGeom prst="rect">
            <a:avLst/>
          </a:prstGeom>
          <a:noFill/>
          <a:ln w="76320">
            <a:solidFill>
              <a:schemeClr val="accent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На вновь возникших предприятиях и в учреждениях, недавно приступивших к информатизации, такой опыт в значительной мере отсутствует, поэтому в них иногда имеют место неэффективные решения при внедрении ИТ.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</a:rPr>
              <a:t>Эти проблемы и должны представлять собой на этих предприятиях предмет первоочередных особых забот ИМ.</a:t>
            </a:r>
            <a:endParaRPr/>
          </a:p>
        </p:txBody>
      </p:sp>
      <p:sp>
        <p:nvSpPr>
          <p:cNvPr id="342" name="CustomShape 2"/>
          <p:cNvSpPr/>
          <p:nvPr/>
        </p:nvSpPr>
        <p:spPr>
          <a:xfrm>
            <a:off x="735840" y="404640"/>
            <a:ext cx="6629040" cy="91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5400" strike="noStrike">
                <a:solidFill>
                  <a:srgbClr val="95656d"/>
                </a:solidFill>
                <a:latin typeface="Lucida Sans Unicode"/>
              </a:rPr>
              <a:t>Выводы по 7 главе</a:t>
            </a:r>
            <a:endParaRPr/>
          </a:p>
        </p:txBody>
      </p:sp>
      <p:pic>
        <p:nvPicPr>
          <p:cNvPr id="343" name="Picture 2" descr=""/>
          <p:cNvPicPr/>
          <p:nvPr/>
        </p:nvPicPr>
        <p:blipFill>
          <a:blip r:embed="rId1"/>
          <a:stretch/>
        </p:blipFill>
        <p:spPr>
          <a:xfrm>
            <a:off x="2496960" y="4437000"/>
            <a:ext cx="2795400" cy="2095200"/>
          </a:xfrm>
          <a:prstGeom prst="rect">
            <a:avLst/>
          </a:prstGeom>
          <a:ln w="76320">
            <a:solidFill>
              <a:schemeClr val="accent1">
                <a:lumMod val="75000"/>
              </a:schemeClr>
            </a:solidFill>
            <a:round/>
          </a:ln>
        </p:spPr>
      </p:pic>
      <p:sp>
        <p:nvSpPr>
          <p:cNvPr id="344" name="TextShape 3"/>
          <p:cNvSpPr txBox="1"/>
          <p:nvPr/>
        </p:nvSpPr>
        <p:spPr>
          <a:xfrm>
            <a:off x="8459640" y="6408720"/>
            <a:ext cx="553680" cy="364680"/>
          </a:xfrm>
          <a:prstGeom prst="rect">
            <a:avLst/>
          </a:prstGeom>
          <a:noFill/>
          <a:ln w="57240">
            <a:solidFill>
              <a:srgbClr val="227a8f"/>
            </a:solidFill>
            <a:round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47F38ABD-802F-4729-A8BF-261FB185541B}" type="slidenum">
              <a:rPr lang="ru-RU" strike="noStrike">
                <a:solidFill>
                  <a:srgbClr val="000000"/>
                </a:solidFill>
                <a:latin typeface="Lucida Sans Unicode"/>
              </a:rPr>
              <a:t>&lt;номер&gt;</a:t>
            </a:fld>
            <a:endParaRPr/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