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8.xml.rels" ContentType="application/vnd.openxmlformats-package.relationships+xml"/>
  <Override PartName="/ppt/slides/_rels/slide13.xml.rels" ContentType="application/vnd.openxmlformats-package.relationships+xml"/>
  <Override PartName="/ppt/slides/_rels/slide37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42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41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89.jpeg" ContentType="image/jpeg"/>
  <Override PartName="/ppt/media/image88.jpeg" ContentType="image/jpeg"/>
  <Override PartName="/ppt/media/image87.jpeg" ContentType="image/jpeg"/>
  <Override PartName="/ppt/media/image86.jpeg" ContentType="image/jpeg"/>
  <Override PartName="/ppt/media/image85.jpeg" ContentType="image/jpeg"/>
  <Override PartName="/ppt/media/image84.jpeg" ContentType="image/jpeg"/>
  <Override PartName="/ppt/media/image92.jpeg" ContentType="image/jpeg"/>
  <Override PartName="/ppt/media/image79.jpeg" ContentType="image/jpeg"/>
  <Override PartName="/ppt/media/image91.jpeg" ContentType="image/jpeg"/>
  <Override PartName="/ppt/media/image78.jpeg" ContentType="image/jpeg"/>
  <Override PartName="/ppt/media/image90.jpeg" ContentType="image/jpeg"/>
  <Override PartName="/ppt/media/image77.jpeg" ContentType="image/jpeg"/>
  <Override PartName="/ppt/media/image76.jpeg" ContentType="image/jpeg"/>
  <Override PartName="/ppt/media/image75.jpeg" ContentType="image/jpeg"/>
  <Override PartName="/ppt/media/image74.jpeg" ContentType="image/jpeg"/>
  <Override PartName="/ppt/media/image73.jpeg" ContentType="image/jpeg"/>
  <Override PartName="/ppt/media/image71.jpeg" ContentType="image/jpeg"/>
  <Override PartName="/ppt/media/image70.jpeg" ContentType="image/jpeg"/>
  <Override PartName="/ppt/media/image82.jpeg" ContentType="image/jpeg"/>
  <Override PartName="/ppt/media/image69.jpeg" ContentType="image/jpeg"/>
  <Override PartName="/ppt/media/image81.jpeg" ContentType="image/jpeg"/>
  <Override PartName="/ppt/media/image68.jpeg" ContentType="image/jpeg"/>
  <Override PartName="/ppt/media/image80.jpeg" ContentType="image/jpeg"/>
  <Override PartName="/ppt/media/image67.jpeg" ContentType="image/jpeg"/>
  <Override PartName="/ppt/media/image66.jpeg" ContentType="image/jpeg"/>
  <Override PartName="/ppt/media/image65.jpeg" ContentType="image/jpeg"/>
  <Override PartName="/ppt/media/image64.jpeg" ContentType="image/jpeg"/>
  <Override PartName="/ppt/media/image72.jpeg" ContentType="image/jpeg"/>
  <Override PartName="/ppt/media/image59.jpeg" ContentType="image/jpeg"/>
  <Override PartName="/ppt/media/image58.png" ContentType="image/png"/>
  <Override PartName="/ppt/media/image56.jpeg" ContentType="image/jpeg"/>
  <Override PartName="/ppt/media/image55.jpeg" ContentType="image/jpeg"/>
  <Override PartName="/ppt/media/image54.jpeg" ContentType="image/jpeg"/>
  <Override PartName="/ppt/media/image50.jpeg" ContentType="image/jpeg"/>
  <Override PartName="/ppt/media/image62.jpeg" ContentType="image/jpeg"/>
  <Override PartName="/ppt/media/image49.jpeg" ContentType="image/jpeg"/>
  <Override PartName="/ppt/media/image38.jpeg" ContentType="image/jpeg"/>
  <Override PartName="/ppt/media/image51.jpeg" ContentType="image/jpeg"/>
  <Override PartName="/ppt/media/image27.jpeg" ContentType="image/jpeg"/>
  <Override PartName="/ppt/media/image40.jpeg" ContentType="image/jpeg"/>
  <Override PartName="/ppt/media/image61.jpeg" ContentType="image/jpeg"/>
  <Override PartName="/ppt/media/image48.jpeg" ContentType="image/jpeg"/>
  <Override PartName="/ppt/media/image5.jpeg" ContentType="image/jpeg"/>
  <Override PartName="/ppt/media/image37.jpeg" ContentType="image/jpeg"/>
  <Override PartName="/ppt/media/image60.jpeg" ContentType="image/jpeg"/>
  <Override PartName="/ppt/media/image47.jpeg" ContentType="image/jpeg"/>
  <Override PartName="/ppt/media/image36.jpeg" ContentType="image/jpeg"/>
  <Override PartName="/ppt/media/image46.jpeg" ContentType="image/jpeg"/>
  <Override PartName="/ppt/media/image35.jpeg" ContentType="image/jpeg"/>
  <Override PartName="/ppt/media/image45.jpeg" ContentType="image/jpeg"/>
  <Override PartName="/ppt/media/image2.jpeg" ContentType="image/jpeg"/>
  <Override PartName="/ppt/media/image34.jpeg" ContentType="image/jpeg"/>
  <Override PartName="/ppt/media/image44.jpeg" ContentType="image/jpeg"/>
  <Override PartName="/ppt/media/image1.jpeg" ContentType="image/jpeg"/>
  <Override PartName="/ppt/media/image33.jpeg" ContentType="image/jpeg"/>
  <Override PartName="/ppt/media/image53.jpeg" ContentType="image/jpeg"/>
  <Override PartName="/ppt/media/image29.jpeg" ContentType="image/jpeg"/>
  <Override PartName="/ppt/media/image42.jpeg" ContentType="image/jpeg"/>
  <Override PartName="/ppt/media/image63.png" ContentType="image/png"/>
  <Override PartName="/ppt/media/image18.jpeg" ContentType="image/jpeg"/>
  <Override PartName="/ppt/media/image31.jpeg" ContentType="image/jpeg"/>
  <Override PartName="/ppt/media/image39.jpeg" ContentType="image/jpeg"/>
  <Override PartName="/ppt/media/image52.jpeg" ContentType="image/jpeg"/>
  <Override PartName="/ppt/media/image28.jpeg" ContentType="image/jpeg"/>
  <Override PartName="/ppt/media/image41.jpeg" ContentType="image/jpeg"/>
  <Override PartName="/ppt/media/image3.png" ContentType="image/png"/>
  <Override PartName="/ppt/media/image17.jpeg" ContentType="image/jpeg"/>
  <Override PartName="/ppt/media/image30.jpeg" ContentType="image/jpeg"/>
  <Override PartName="/ppt/media/image23.jpeg" ContentType="image/jpeg"/>
  <Override PartName="/ppt/media/image6.png" ContentType="image/png"/>
  <Override PartName="/ppt/media/image14.jpeg" ContentType="image/jpeg"/>
  <Override PartName="/ppt/media/image25.jpeg" ContentType="image/jpeg"/>
  <Override PartName="/ppt/media/image13.jpeg" ContentType="image/jpeg"/>
  <Override PartName="/ppt/media/image24.jpeg" ContentType="image/jpeg"/>
  <Override PartName="/ppt/media/image12.jpeg" ContentType="image/jpeg"/>
  <Override PartName="/ppt/media/image21.jpeg" ContentType="image/jpeg"/>
  <Override PartName="/ppt/media/image10.png" ContentType="image/png"/>
  <Override PartName="/ppt/media/image20.jpeg" ContentType="image/jpeg"/>
  <Override PartName="/ppt/media/image32.jpeg" ContentType="image/jpeg"/>
  <Override PartName="/ppt/media/image19.jpeg" ContentType="image/jpeg"/>
  <Override PartName="/ppt/media/image43.jpeg" ContentType="image/jpeg"/>
  <Override PartName="/ppt/media/image22.jpeg" ContentType="image/jpeg"/>
  <Override PartName="/ppt/media/image11.jpeg" ContentType="image/jpeg"/>
  <Override PartName="/ppt/media/image8.jpeg" ContentType="image/jpeg"/>
  <Override PartName="/ppt/media/image9.png" ContentType="image/png"/>
  <Override PartName="/ppt/media/image15.jpeg" ContentType="image/jpeg"/>
  <Override PartName="/ppt/media/image26.jpeg" ContentType="image/jpeg"/>
  <Override PartName="/ppt/media/image83.jpeg" ContentType="image/jpeg"/>
  <Override PartName="/ppt/media/image57.png" ContentType="image/png"/>
  <Override PartName="/ppt/media/image7.png" ContentType="image/png"/>
  <Override PartName="/ppt/media/image4.png" ContentType="image/png"/>
  <Override PartName="/ppt/media/image16.jpeg" ContentType="image/jpe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3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" name="CustomShape 5"/>
          <p:cNvSpPr/>
          <p:nvPr/>
        </p:nvSpPr>
        <p:spPr>
          <a:xfrm>
            <a:off x="0" y="4664160"/>
            <a:ext cx="9150120" cy="360"/>
          </a:xfrm>
          <a:prstGeom prst="rtTriangle">
            <a:avLst/>
          </a:prstGeom>
          <a:gradFill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/>
          </a:grad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687680" y="4952880"/>
            <a:ext cx="7455960" cy="487080"/>
          </a:xfrm>
          <a:custGeom>
            <a:avLst/>
            <a:gdLst/>
            <a:ahLst/>
            <a:rect l="0" t="0" r="r" b="b"/>
            <a:pathLst>
              <a:path w="4698" h="368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36360" y="5237280"/>
            <a:ext cx="9107280" cy="788760"/>
          </a:xfrm>
          <a:custGeom>
            <a:avLst/>
            <a:gdLst/>
            <a:ahLst/>
            <a:rect l="0" t="0" r="r" b="b"/>
            <a:pathLst>
              <a:path w="5761" h="529">
                <a:moveTo>
                  <a:pt x="0" y="0"/>
                </a:moveTo>
                <a:lnTo>
                  <a:pt x="5760" y="0"/>
                </a:lnTo>
                <a:lnTo>
                  <a:pt x="5760" y="528"/>
                </a:lnTo>
                <a:lnTo>
                  <a:pt x="48" y="0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720" y="5001120"/>
            <a:ext cx="9142920" cy="1863000"/>
          </a:xfrm>
          <a:custGeom>
            <a:avLst/>
            <a:gdLst/>
            <a:ahLst/>
            <a:rect l="0" t="0" r="r" b="b"/>
            <a:pathLst>
              <a:path w="5761" h="1249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</a:path>
            </a:pathLst>
          </a:custGeom>
          <a:blipFill>
            <a:blip r:embed="rId3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Line 9"/>
          <p:cNvSpPr/>
          <p:nvPr/>
        </p:nvSpPr>
        <p:spPr>
          <a:xfrm>
            <a:off x="-2880" y="4997520"/>
            <a:ext cx="9146880" cy="78984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685800" y="1752480"/>
            <a:ext cx="7772040" cy="18295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b="1" lang="ru-RU" sz="4800" strike="noStrike">
                <a:solidFill>
                  <a:srgbClr val="464646"/>
                </a:solidFill>
                <a:latin typeface="Lucida Sans Unicode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ffffff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11" name="PlaceHolder 12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12" name="PlaceHolder 13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846C8BE-9021-459B-BB38-8AE43FE5747F}" type="slidenum">
              <a:rPr lang="ru-RU" sz="1000" strike="noStrike">
                <a:solidFill>
                  <a:srgbClr val="ffffff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2700"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100"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900"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57200" y="148104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Verdana"/>
              <a:buChar char="◦"/>
            </a:pPr>
            <a:r>
              <a:rPr lang="ru-RU" sz="2300" strike="noStrike">
                <a:solidFill>
                  <a:srgbClr val="000000"/>
                </a:solidFill>
                <a:latin typeface="Lucida Sans Unicode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Wingdings 2" charset="2"/>
              <a:buChar char=""/>
            </a:pPr>
            <a:r>
              <a:rPr lang="ru-RU" sz="2100" strike="noStrike">
                <a:solidFill>
                  <a:srgbClr val="000000"/>
                </a:solidFill>
                <a:latin typeface="Lucida Sans Unicode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Wingdings 2" charset="2"/>
              <a:buChar char=""/>
            </a:pPr>
            <a:r>
              <a:rPr lang="ru-RU" sz="1900" strike="noStrike">
                <a:solidFill>
                  <a:srgbClr val="000000"/>
                </a:solidFill>
                <a:latin typeface="Lucida Sans Unicode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Lucida Sans Unicode"/>
              </a:rPr>
              <a:t>Пятый уровень</a:t>
            </a:r>
            <a:endParaRPr/>
          </a:p>
        </p:txBody>
      </p:sp>
      <p:sp>
        <p:nvSpPr>
          <p:cNvPr id="53" name="PlaceHolder 6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4100" strike="noStrike">
                <a:solidFill>
                  <a:srgbClr val="464646"/>
                </a:solidFill>
                <a:latin typeface="Lucida Sans Unicode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54" name="PlaceHolder 7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000000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55" name="PlaceHolder 8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56" name="PlaceHolder 9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9E2DAC8-C1D6-47FE-B9DF-8C48792B242E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4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5" name="PlaceHolder 5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000000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96" name="PlaceHolder 6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97" name="PlaceHolder 7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BC0ED01-1300-463F-ACBE-5C6C3997107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98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 sz="41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2700"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100"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900"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image" Target="../media/image45.jpeg"/><Relationship Id="rId4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jpeg"/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jpeg"/><Relationship Id="rId3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4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image" Target="../media/image56.jpeg"/><Relationship Id="rId3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jpeg"/><Relationship Id="rId3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jpeg"/><Relationship Id="rId3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image" Target="../media/image67.jpeg"/><Relationship Id="rId3" Type="http://schemas.openxmlformats.org/officeDocument/2006/relationships/image" Target="../media/image68.jpeg"/><Relationship Id="rId4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image" Target="../media/image70.jpeg"/><Relationship Id="rId3" Type="http://schemas.openxmlformats.org/officeDocument/2006/relationships/image" Target="../media/image71.jpeg"/><Relationship Id="rId4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jpeg"/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76.jpeg"/><Relationship Id="rId2" Type="http://schemas.openxmlformats.org/officeDocument/2006/relationships/image" Target="../media/image77.jpeg"/><Relationship Id="rId3" Type="http://schemas.openxmlformats.org/officeDocument/2006/relationships/image" Target="../media/image78.jpeg"/><Relationship Id="rId4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79.jpe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81.jpeg"/><Relationship Id="rId2" Type="http://schemas.openxmlformats.org/officeDocument/2006/relationships/image" Target="../media/image82.jpeg"/><Relationship Id="rId3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83.jpeg"/><Relationship Id="rId2" Type="http://schemas.openxmlformats.org/officeDocument/2006/relationships/image" Target="../media/image84.jpeg"/><Relationship Id="rId3" Type="http://schemas.openxmlformats.org/officeDocument/2006/relationships/image" Target="../media/image85.jpeg"/><Relationship Id="rId4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86.jpeg"/><Relationship Id="rId2" Type="http://schemas.openxmlformats.org/officeDocument/2006/relationships/image" Target="../media/image87.jpeg"/><Relationship Id="rId3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88.jpeg"/><Relationship Id="rId2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89.jpeg"/><Relationship Id="rId2" Type="http://schemas.openxmlformats.org/officeDocument/2006/relationships/image" Target="../media/image90.jpeg"/><Relationship Id="rId3" Type="http://schemas.openxmlformats.org/officeDocument/2006/relationships/image" Target="../media/image91.jpeg"/><Relationship Id="rId4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323640" y="620640"/>
            <a:ext cx="6043680" cy="1829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4800" strike="noStrike">
                <a:solidFill>
                  <a:srgbClr val="1c314e"/>
                </a:solidFill>
                <a:latin typeface="Lucida Sans Unicode"/>
              </a:rPr>
              <a:t>УПРАВЛЕНИЕ ИНФОРМАЦИОННЫМИ СИСТЕМАМИ</a:t>
            </a:r>
            <a:r>
              <a:rPr b="1" lang="ru-RU" sz="4800" strike="noStrike">
                <a:solidFill>
                  <a:srgbClr val="1c314e"/>
                </a:solidFill>
                <a:latin typeface="Lucida Sans Unicode"/>
              </a:rPr>
              <a:t>
</a:t>
            </a:r>
            <a:endParaRPr/>
          </a:p>
        </p:txBody>
      </p:sp>
      <p:sp>
        <p:nvSpPr>
          <p:cNvPr id="135" name="TextShape 2"/>
          <p:cNvSpPr txBox="1"/>
          <p:nvPr/>
        </p:nvSpPr>
        <p:spPr>
          <a:xfrm>
            <a:off x="1512000" y="5544000"/>
            <a:ext cx="2876040" cy="1198080"/>
          </a:xfrm>
          <a:prstGeom prst="rect">
            <a:avLst/>
          </a:prstGeom>
          <a:noFill/>
          <a:ln w="9360">
            <a:noFill/>
          </a:ln>
        </p:spPr>
        <p:txBody>
          <a:bodyPr lIns="45720" rIns="45720"/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Григорьева М.В.,</a:t>
            </a:r>
            <a:endParaRPr/>
          </a:p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Исакова А.И.</a:t>
            </a:r>
            <a:endParaRPr/>
          </a:p>
        </p:txBody>
      </p:sp>
      <p:pic>
        <p:nvPicPr>
          <p:cNvPr id="136" name="Picture 2" descr=""/>
          <p:cNvPicPr/>
          <p:nvPr/>
        </p:nvPicPr>
        <p:blipFill>
          <a:blip r:embed="rId1"/>
          <a:stretch/>
        </p:blipFill>
        <p:spPr>
          <a:xfrm>
            <a:off x="6516720" y="333360"/>
            <a:ext cx="2474640" cy="1942920"/>
          </a:xfrm>
          <a:prstGeom prst="rect">
            <a:avLst/>
          </a:prstGeom>
          <a:ln w="9360">
            <a:noFill/>
          </a:ln>
        </p:spPr>
      </p:pic>
      <p:sp>
        <p:nvSpPr>
          <p:cNvPr id="137" name="CustomShape 3"/>
          <p:cNvSpPr/>
          <p:nvPr/>
        </p:nvSpPr>
        <p:spPr>
          <a:xfrm>
            <a:off x="611280" y="2421000"/>
            <a:ext cx="7489440" cy="1552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 u="sng">
                <a:solidFill>
                  <a:srgbClr val="c00000"/>
                </a:solidFill>
                <a:latin typeface="Impact"/>
              </a:rPr>
              <a:t>6 глава. </a:t>
            </a:r>
            <a:r>
              <a:rPr b="1" lang="ru-RU" sz="3200" strike="noStrike">
                <a:solidFill>
                  <a:srgbClr val="c00000"/>
                </a:solidFill>
                <a:latin typeface="Impact"/>
              </a:rPr>
              <a:t> ФОРМИРОВАНИЕ И ОСУЩЕСТВЛЕНИЕ ИННОВАЦИОННЫХ ПРОГРАММ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34920" y="2349360"/>
            <a:ext cx="8229240" cy="3239640"/>
          </a:xfrm>
          <a:prstGeom prst="rect">
            <a:avLst/>
          </a:prstGeom>
          <a:noFill/>
          <a:ln w="57240">
            <a:solidFill>
              <a:srgbClr val="227a8f"/>
            </a:solidFill>
            <a:miter/>
          </a:ln>
        </p:spPr>
        <p:txBody>
          <a:bodyPr/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Понятие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инновация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интерпретируется как превращение потенциального научно-технического прогресса в реальный, воплощающийся    в новых продуктах и технологиях. Определений этого понятия известно достаточно много, но все они сводятся к тому, что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инновация представляет собой процесс, главной функцией которого является изменение </a:t>
            </a:r>
            <a:endParaRPr/>
          </a:p>
        </p:txBody>
      </p:sp>
      <p:sp>
        <p:nvSpPr>
          <p:cNvPr id="139" name="TextShape 2"/>
          <p:cNvSpPr txBox="1"/>
          <p:nvPr/>
        </p:nvSpPr>
        <p:spPr>
          <a:xfrm>
            <a:off x="379440" y="269640"/>
            <a:ext cx="8229240" cy="186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464646"/>
                </a:solidFill>
                <a:latin typeface="Impact"/>
              </a:rPr>
              <a:t>6. ФОРМИРОВАНИЕ И ОСУЩЕСТВЛЕНИЕ ИННОВАЦИОННЫХ ПРОГРАММ</a:t>
            </a:r>
            <a:r>
              <a:rPr b="1" lang="ru-RU" sz="3200" strike="noStrike">
                <a:solidFill>
                  <a:srgbClr val="464646"/>
                </a:solidFill>
                <a:latin typeface="Impact"/>
              </a:rPr>
              <a:t>
</a:t>
            </a:r>
            <a:r>
              <a:rPr b="1" lang="ru-RU" sz="3200" strike="noStrike">
                <a:solidFill>
                  <a:srgbClr val="c00000"/>
                </a:solidFill>
                <a:latin typeface="Impact"/>
              </a:rPr>
              <a:t>6.1. Понятие инновационного менеджмента</a:t>
            </a:r>
            <a:endParaRPr/>
          </a:p>
        </p:txBody>
      </p:sp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5724360" y="5229360"/>
            <a:ext cx="2015640" cy="1344240"/>
          </a:xfrm>
          <a:prstGeom prst="rect">
            <a:avLst/>
          </a:prstGeom>
          <a:ln w="9360">
            <a:noFill/>
          </a:ln>
        </p:spPr>
      </p:pic>
      <p:pic>
        <p:nvPicPr>
          <p:cNvPr id="141" name="Picture 4" descr=""/>
          <p:cNvPicPr/>
          <p:nvPr/>
        </p:nvPicPr>
        <p:blipFill>
          <a:blip r:embed="rId2"/>
          <a:stretch/>
        </p:blipFill>
        <p:spPr>
          <a:xfrm>
            <a:off x="2771640" y="5313240"/>
            <a:ext cx="1428480" cy="1428480"/>
          </a:xfrm>
          <a:prstGeom prst="rect">
            <a:avLst/>
          </a:prstGeom>
          <a:ln w="9360">
            <a:noFill/>
          </a:ln>
        </p:spPr>
      </p:pic>
      <p:sp>
        <p:nvSpPr>
          <p:cNvPr id="142" name="TextShape 3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7BF80FB-E08B-402F-80EE-D2DB2544277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43" name="Picture 2" descr=""/>
          <p:cNvPicPr/>
          <p:nvPr/>
        </p:nvPicPr>
        <p:blipFill>
          <a:blip r:embed="rId3"/>
          <a:stretch/>
        </p:blipFill>
        <p:spPr>
          <a:xfrm>
            <a:off x="6948360" y="57960"/>
            <a:ext cx="1999800" cy="1333080"/>
          </a:xfrm>
          <a:prstGeom prst="rect">
            <a:avLst/>
          </a:prstGeom>
          <a:ln w="63360">
            <a:solidFill>
              <a:schemeClr val="accent1"/>
            </a:solidFill>
            <a:round/>
          </a:ln>
          <a:effectLst>
            <a:outerShdw blurRad="381000" dir="5400000" dist="292100" rotWithShape="0" sx="-80000" sy="-18000">
              <a:srgbClr val="000000">
                <a:alpha val="22000"/>
              </a:srgbClr>
            </a:outerShdw>
          </a:effectLst>
          <a:scene3d>
            <a:camera prst="orthographicFront"/>
            <a:lightRig dir="t" rig="contrasting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684360" y="404640"/>
            <a:ext cx="7648200" cy="1919160"/>
          </a:xfrm>
          <a:prstGeom prst="rect">
            <a:avLst/>
          </a:prstGeom>
          <a:noFill/>
          <a:ln w="7632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Инновация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» 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это превращение результатов научного прогресса    в новые продукты и технологии. Особенности инновационной деятельности определяются спецификой предметной области. </a:t>
            </a:r>
            <a:endParaRPr/>
          </a:p>
        </p:txBody>
      </p:sp>
      <p:pic>
        <p:nvPicPr>
          <p:cNvPr id="145" name="Picture 4" descr=""/>
          <p:cNvPicPr/>
          <p:nvPr/>
        </p:nvPicPr>
        <p:blipFill>
          <a:blip r:embed="rId1"/>
          <a:stretch/>
        </p:blipFill>
        <p:spPr>
          <a:xfrm>
            <a:off x="932040" y="292428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46" name="Picture 6" descr=""/>
          <p:cNvPicPr/>
          <p:nvPr/>
        </p:nvPicPr>
        <p:blipFill>
          <a:blip r:embed="rId2"/>
          <a:stretch/>
        </p:blipFill>
        <p:spPr>
          <a:xfrm>
            <a:off x="1692360" y="4724280"/>
            <a:ext cx="1904760" cy="1428480"/>
          </a:xfrm>
          <a:prstGeom prst="rect">
            <a:avLst/>
          </a:prstGeom>
          <a:ln w="9360">
            <a:noFill/>
          </a:ln>
        </p:spPr>
      </p:pic>
      <p:sp>
        <p:nvSpPr>
          <p:cNvPr id="147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0499C832-F174-41C4-834D-BD3F0D07DEF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48" name="Picture 2" descr=""/>
          <p:cNvPicPr/>
          <p:nvPr/>
        </p:nvPicPr>
        <p:blipFill>
          <a:blip r:embed="rId3"/>
          <a:stretch/>
        </p:blipFill>
        <p:spPr>
          <a:xfrm>
            <a:off x="3052800" y="2779560"/>
            <a:ext cx="2909520" cy="2491920"/>
          </a:xfrm>
          <a:prstGeom prst="rect">
            <a:avLst/>
          </a:prstGeom>
          <a:ln w="9360">
            <a:noFill/>
          </a:ln>
        </p:spPr>
      </p:pic>
      <p:pic>
        <p:nvPicPr>
          <p:cNvPr id="149" name="Picture 4" descr=""/>
          <p:cNvPicPr/>
          <p:nvPr/>
        </p:nvPicPr>
        <p:blipFill>
          <a:blip r:embed="rId4"/>
          <a:stretch/>
        </p:blipFill>
        <p:spPr>
          <a:xfrm>
            <a:off x="5962680" y="2097000"/>
            <a:ext cx="2857320" cy="3857400"/>
          </a:xfrm>
          <a:prstGeom prst="rect">
            <a:avLst/>
          </a:prstGeom>
          <a:ln w="57240">
            <a:solidFill>
              <a:schemeClr val="bg2">
                <a:lumMod val="25000"/>
              </a:schemeClr>
            </a:solidFill>
            <a:round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250920" y="260280"/>
            <a:ext cx="8523000" cy="3747960"/>
          </a:xfrm>
          <a:prstGeom prst="rect">
            <a:avLst/>
          </a:prstGeom>
          <a:solidFill>
            <a:schemeClr val="bg1"/>
          </a:solidFill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Рассматривают следующие типовые виды инноваций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использование новой техники и новых технологических процессов;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новое рыночное обеспечение производства (купля-продажа);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внедрение продукции с новыми свойствами;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использование нового сырья;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изменения в организации производства и его материально-технического обеспечения;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появление новых рынков сбыта.</a:t>
            </a:r>
            <a:endParaRPr/>
          </a:p>
        </p:txBody>
      </p:sp>
      <p:pic>
        <p:nvPicPr>
          <p:cNvPr id="151" name="Picture 2" descr=""/>
          <p:cNvPicPr/>
          <p:nvPr/>
        </p:nvPicPr>
        <p:blipFill>
          <a:blip r:embed="rId1"/>
          <a:stretch/>
        </p:blipFill>
        <p:spPr>
          <a:xfrm>
            <a:off x="231840" y="465300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52" name="Picture 8" descr=""/>
          <p:cNvPicPr/>
          <p:nvPr/>
        </p:nvPicPr>
        <p:blipFill>
          <a:blip r:embed="rId2"/>
          <a:stretch/>
        </p:blipFill>
        <p:spPr>
          <a:xfrm>
            <a:off x="6997680" y="5013000"/>
            <a:ext cx="2122200" cy="1591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4CFC2381-9103-4F51-90F5-3B19D79CE11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54" name="Picture 2" descr=""/>
          <p:cNvPicPr/>
          <p:nvPr/>
        </p:nvPicPr>
        <p:blipFill>
          <a:blip r:embed="rId3"/>
          <a:stretch/>
        </p:blipFill>
        <p:spPr>
          <a:xfrm>
            <a:off x="2558160" y="4221000"/>
            <a:ext cx="4449240" cy="252108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24000" y="333360"/>
            <a:ext cx="8569080" cy="4845240"/>
          </a:xfrm>
          <a:prstGeom prst="rect">
            <a:avLst/>
          </a:prstGeom>
          <a:noFill/>
          <a:ln w="7632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Информационные инновации могут иметь вид как продукта, так     и технологии или услуги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. В общем виде инновационный процесс применительно к информационным системам и технологиям можно представить в виде последовательности следующих этапов: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c00000"/>
                </a:solidFill>
                <a:latin typeface="Tahoma"/>
              </a:rPr>
              <a:t>ФИ → ПИ → Р → Пр → С → Ос,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где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	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ФИ – фундаментальные исследования;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ПИ – прикладные исследования;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Р – разработка;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Пр – проектирование;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 – создание;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Ос – освоение.</a:t>
            </a:r>
            <a:endParaRPr/>
          </a:p>
        </p:txBody>
      </p:sp>
      <p:pic>
        <p:nvPicPr>
          <p:cNvPr id="156" name="Picture 4" descr=""/>
          <p:cNvPicPr/>
          <p:nvPr/>
        </p:nvPicPr>
        <p:blipFill>
          <a:blip r:embed="rId1"/>
          <a:stretch/>
        </p:blipFill>
        <p:spPr>
          <a:xfrm>
            <a:off x="2824200" y="4581360"/>
            <a:ext cx="2860200" cy="2145960"/>
          </a:xfrm>
          <a:prstGeom prst="rect">
            <a:avLst/>
          </a:prstGeom>
          <a:ln w="57240">
            <a:solidFill>
              <a:schemeClr val="bg2">
                <a:lumMod val="25000"/>
              </a:schemeClr>
            </a:solidFill>
            <a:round/>
          </a:ln>
        </p:spPr>
      </p:pic>
      <p:sp>
        <p:nvSpPr>
          <p:cNvPr id="157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A065C103-2C63-446A-BA06-A4820E530B9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58" name="Picture 2" descr=""/>
          <p:cNvPicPr/>
          <p:nvPr/>
        </p:nvPicPr>
        <p:blipFill>
          <a:blip r:embed="rId2"/>
          <a:stretch/>
        </p:blipFill>
        <p:spPr>
          <a:xfrm>
            <a:off x="5651640" y="3500280"/>
            <a:ext cx="3039840" cy="2020680"/>
          </a:xfrm>
          <a:prstGeom prst="rect">
            <a:avLst/>
          </a:prstGeom>
          <a:ln w="57240">
            <a:solidFill>
              <a:schemeClr val="bg2">
                <a:lumMod val="25000"/>
              </a:schemeClr>
            </a:solidFill>
            <a:round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201600" y="333360"/>
            <a:ext cx="8640360" cy="33822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конкретных информационных проектах вполне может отсутствовать этап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фундаментальных исследований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(ФИ), если проект базируется на уже принятой идеологии системы и ее генеральной концепции. Поэтому идеологической основой информационных проектов на предприятии являются прикладные исследования ПИ, в которых оперируют с вполне конкретной предметной областью знаний и технологий.</a:t>
            </a:r>
            <a:endParaRPr/>
          </a:p>
        </p:txBody>
      </p:sp>
      <p:pic>
        <p:nvPicPr>
          <p:cNvPr id="160" name="Picture 4" descr=""/>
          <p:cNvPicPr/>
          <p:nvPr/>
        </p:nvPicPr>
        <p:blipFill>
          <a:blip r:embed="rId1"/>
          <a:stretch/>
        </p:blipFill>
        <p:spPr>
          <a:xfrm>
            <a:off x="826920" y="3594240"/>
            <a:ext cx="1285560" cy="1267920"/>
          </a:xfrm>
          <a:prstGeom prst="rect">
            <a:avLst/>
          </a:prstGeom>
          <a:ln w="9360">
            <a:noFill/>
          </a:ln>
        </p:spPr>
      </p:pic>
      <p:sp>
        <p:nvSpPr>
          <p:cNvPr id="161" name="CustomShape 2"/>
          <p:cNvSpPr/>
          <p:nvPr/>
        </p:nvSpPr>
        <p:spPr>
          <a:xfrm>
            <a:off x="108000" y="5084640"/>
            <a:ext cx="8784720" cy="1187640"/>
          </a:xfrm>
          <a:prstGeom prst="rect">
            <a:avLst/>
          </a:prstGeom>
          <a:solidFill>
            <a:schemeClr val="bg1"/>
          </a:solidFill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</a:rPr>
              <a:t>Состав работ компании по этапам приведенной модели отражает ее инновационную деятельность, которая, в свою очередь, может быть формализована в виде следующей иерархии: </a:t>
            </a:r>
            <a:r>
              <a:rPr b="1" lang="ru-RU" strike="noStrike">
                <a:solidFill>
                  <a:srgbClr val="c00000"/>
                </a:solidFill>
                <a:latin typeface="Lucida Sans Unicode"/>
              </a:rPr>
              <a:t>политика – стратегия – программа – проект – мероприятие.</a:t>
            </a:r>
            <a:endParaRPr/>
          </a:p>
        </p:txBody>
      </p:sp>
      <p:sp>
        <p:nvSpPr>
          <p:cNvPr id="162" name="TextShape 3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20FB5D85-0F0A-4E1B-B121-BF9494D9D682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63" name="Picture 2" descr=""/>
          <p:cNvPicPr/>
          <p:nvPr/>
        </p:nvPicPr>
        <p:blipFill>
          <a:blip r:embed="rId2"/>
          <a:stretch/>
        </p:blipFill>
        <p:spPr>
          <a:xfrm>
            <a:off x="6831000" y="2924280"/>
            <a:ext cx="2082600" cy="1872720"/>
          </a:xfrm>
          <a:prstGeom prst="rect">
            <a:avLst/>
          </a:prstGeom>
          <a:ln w="9360">
            <a:noFill/>
          </a:ln>
        </p:spPr>
      </p:pic>
      <p:pic>
        <p:nvPicPr>
          <p:cNvPr id="164" name="Picture 4" descr=""/>
          <p:cNvPicPr/>
          <p:nvPr/>
        </p:nvPicPr>
        <p:blipFill>
          <a:blip r:embed="rId3"/>
          <a:srcRect l="3986" t="11260" r="3986" b="16029"/>
          <a:stretch/>
        </p:blipFill>
        <p:spPr>
          <a:xfrm>
            <a:off x="2832120" y="3287880"/>
            <a:ext cx="3174840" cy="188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179280" y="404640"/>
            <a:ext cx="8713440" cy="48452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Содержание уровней достаточно очевидно: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политика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отражает основные концепции фирмы в области инноваций;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стратегия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пути осуществления политики;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программа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совокупность работ фирмы в течение определенного периода;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проект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совокупность работ по созданию и оценке конкретного изделия;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мероприятие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группа работ в пределах проекта, имеющая определенный объем. В программе, проектах и мероприятиях также конкретно определяются сроки их выполнения и выделяемые ресурсы.</a:t>
            </a:r>
            <a:endParaRPr/>
          </a:p>
        </p:txBody>
      </p:sp>
      <p:sp>
        <p:nvSpPr>
          <p:cNvPr id="166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DACCB6FF-1C6C-4F0B-A0A9-6296B2D13CDA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67" name="Picture 2" descr=""/>
          <p:cNvPicPr/>
          <p:nvPr/>
        </p:nvPicPr>
        <p:blipFill>
          <a:blip r:embed="rId1"/>
          <a:srcRect l="0" t="436458" r="0" b="0"/>
          <a:stretch/>
        </p:blipFill>
        <p:spPr>
          <a:xfrm>
            <a:off x="2124000" y="4941720"/>
            <a:ext cx="3095280" cy="1939680"/>
          </a:xfrm>
          <a:prstGeom prst="rect">
            <a:avLst/>
          </a:prstGeom>
          <a:ln w="9360">
            <a:noFill/>
          </a:ln>
        </p:spPr>
      </p:pic>
      <p:pic>
        <p:nvPicPr>
          <p:cNvPr id="168" name="Picture 4" descr=""/>
          <p:cNvPicPr/>
          <p:nvPr/>
        </p:nvPicPr>
        <p:blipFill>
          <a:blip r:embed="rId2"/>
          <a:stretch/>
        </p:blipFill>
        <p:spPr>
          <a:xfrm>
            <a:off x="5651640" y="4869000"/>
            <a:ext cx="2356920" cy="187272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324000" y="2424240"/>
            <a:ext cx="8496000" cy="374796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Применительно к ИС нужно иметь в виду следующее. Компании-потребители средств ОИ не проводят фундаментальных исследований, поэтому в их политике этап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ФИ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отсутствует, основой их инновационной политики являются прикладные исследования –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ПИ.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Компании-производители проводят фундаментальные исследования в той или иной мере, это должны отчетливо представлять и учитывать в своей инновационной деятельности потребители их продукции.</a:t>
            </a:r>
            <a:endParaRPr/>
          </a:p>
        </p:txBody>
      </p:sp>
      <p:pic>
        <p:nvPicPr>
          <p:cNvPr id="170" name="Picture 2" descr=""/>
          <p:cNvPicPr/>
          <p:nvPr/>
        </p:nvPicPr>
        <p:blipFill>
          <a:blip r:embed="rId1"/>
          <a:stretch/>
        </p:blipFill>
        <p:spPr>
          <a:xfrm>
            <a:off x="155520" y="333360"/>
            <a:ext cx="2087280" cy="2087280"/>
          </a:xfrm>
          <a:prstGeom prst="rect">
            <a:avLst/>
          </a:prstGeom>
          <a:ln w="9360">
            <a:noFill/>
          </a:ln>
        </p:spPr>
      </p:pic>
      <p:pic>
        <p:nvPicPr>
          <p:cNvPr id="171" name="Picture 4" descr=""/>
          <p:cNvPicPr/>
          <p:nvPr/>
        </p:nvPicPr>
        <p:blipFill>
          <a:blip r:embed="rId2"/>
          <a:stretch/>
        </p:blipFill>
        <p:spPr>
          <a:xfrm>
            <a:off x="2556000" y="260280"/>
            <a:ext cx="3268440" cy="2160360"/>
          </a:xfrm>
          <a:prstGeom prst="rect">
            <a:avLst/>
          </a:prstGeom>
          <a:ln w="9360">
            <a:noFill/>
          </a:ln>
        </p:spPr>
      </p:pic>
      <p:pic>
        <p:nvPicPr>
          <p:cNvPr id="172" name="Picture 6" descr=""/>
          <p:cNvPicPr/>
          <p:nvPr/>
        </p:nvPicPr>
        <p:blipFill>
          <a:blip r:embed="rId3"/>
          <a:stretch/>
        </p:blipFill>
        <p:spPr>
          <a:xfrm>
            <a:off x="6478560" y="260280"/>
            <a:ext cx="2449080" cy="2160360"/>
          </a:xfrm>
          <a:prstGeom prst="rect">
            <a:avLst/>
          </a:prstGeom>
          <a:ln w="9360">
            <a:noFill/>
          </a:ln>
        </p:spPr>
      </p:pic>
      <p:sp>
        <p:nvSpPr>
          <p:cNvPr id="173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2702A834-2ED9-422F-8200-9817BC7AD74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250920" y="189000"/>
            <a:ext cx="856908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Для согласования интересов производителей и поставщиков, а также поддержки эффективного разделения труда сформировано международное регулирование инновационной деятельности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Это особенно важно для высокотехнологичных сфер, в частности, информатизации: здесь инновационная деятельность отнимает у ведущих компаний-производителей значительную долю их дохода – это так называемые расходы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R&amp;D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 (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Research&amp;Development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исследование и развитие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),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только за счет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R&amp;D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фирмам удается сохранять свои позиции.</a:t>
            </a:r>
            <a:endParaRPr/>
          </a:p>
        </p:txBody>
      </p:sp>
      <p:pic>
        <p:nvPicPr>
          <p:cNvPr id="175" name="Picture 2" descr=""/>
          <p:cNvPicPr/>
          <p:nvPr/>
        </p:nvPicPr>
        <p:blipFill>
          <a:blip r:embed="rId1"/>
          <a:stretch/>
        </p:blipFill>
        <p:spPr>
          <a:xfrm>
            <a:off x="5867280" y="4653000"/>
            <a:ext cx="2849040" cy="2015640"/>
          </a:xfrm>
          <a:prstGeom prst="rect">
            <a:avLst/>
          </a:prstGeom>
          <a:ln w="9360">
            <a:noFill/>
          </a:ln>
        </p:spPr>
      </p:pic>
      <p:pic>
        <p:nvPicPr>
          <p:cNvPr id="176" name="Picture 4" descr=""/>
          <p:cNvPicPr/>
          <p:nvPr/>
        </p:nvPicPr>
        <p:blipFill>
          <a:blip r:embed="rId2"/>
          <a:stretch/>
        </p:blipFill>
        <p:spPr>
          <a:xfrm>
            <a:off x="1547640" y="5222880"/>
            <a:ext cx="2857320" cy="1428480"/>
          </a:xfrm>
          <a:prstGeom prst="rect">
            <a:avLst/>
          </a:prstGeom>
          <a:ln w="9360">
            <a:noFill/>
          </a:ln>
        </p:spPr>
      </p:pic>
      <p:sp>
        <p:nvSpPr>
          <p:cNvPr id="177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A5A0517-30BA-4BAE-BCF1-7B8B854BC9B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324000" y="260280"/>
            <a:ext cx="8640360" cy="265068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Тем не менее и при значительных затратах на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R&amp;D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сфере информатизации даже очень мощным компаниям, вроде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IBM, HP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</a:rPr>
              <a:t>или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Microsoft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не всегда по плечу в одиночку нести бремя инновационных проектов. На этой основе возникли различные межфирменные стандарты, в частности, стандарты открытых систем, продуктов с открытым кодом и т. д.</a:t>
            </a:r>
            <a:endParaRPr/>
          </a:p>
        </p:txBody>
      </p:sp>
      <p:pic>
        <p:nvPicPr>
          <p:cNvPr id="179" name="Picture 4" descr=""/>
          <p:cNvPicPr/>
          <p:nvPr/>
        </p:nvPicPr>
        <p:blipFill>
          <a:blip r:embed="rId1"/>
          <a:stretch/>
        </p:blipFill>
        <p:spPr>
          <a:xfrm>
            <a:off x="324000" y="386064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80" name="Picture 6" descr=""/>
          <p:cNvPicPr/>
          <p:nvPr/>
        </p:nvPicPr>
        <p:blipFill>
          <a:blip r:embed="rId2"/>
          <a:stretch/>
        </p:blipFill>
        <p:spPr>
          <a:xfrm>
            <a:off x="6181560" y="3357720"/>
            <a:ext cx="2857320" cy="1418760"/>
          </a:xfrm>
          <a:prstGeom prst="rect">
            <a:avLst/>
          </a:prstGeom>
          <a:ln w="9360">
            <a:noFill/>
          </a:ln>
        </p:spPr>
      </p:pic>
      <p:pic>
        <p:nvPicPr>
          <p:cNvPr id="181" name="Picture 8" descr=""/>
          <p:cNvPicPr/>
          <p:nvPr/>
        </p:nvPicPr>
        <p:blipFill>
          <a:blip r:embed="rId3"/>
          <a:stretch/>
        </p:blipFill>
        <p:spPr>
          <a:xfrm>
            <a:off x="2627280" y="3860640"/>
            <a:ext cx="3395160" cy="2304720"/>
          </a:xfrm>
          <a:prstGeom prst="rect">
            <a:avLst/>
          </a:prstGeom>
          <a:ln w="9360">
            <a:noFill/>
          </a:ln>
        </p:spPr>
      </p:pic>
      <p:sp>
        <p:nvSpPr>
          <p:cNvPr id="182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7B27BE01-6D70-449C-B9A4-8E10AD28CD3D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250920" y="260280"/>
            <a:ext cx="864216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Инновационная политика компании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-потребителя в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сфере информатизации призвана обеспечить своевременное и эффективное внедрение новых достижений в области ОИ. Корпоративные заказчики выплачивают миллионы долларов производителям средств ОИ и консультантам, в конечном счете, вверяя им свое будущее, при этом руководителям информации служб следует убедиться в том, что выбранные фирмой партнеры завтра не утратят позиций и фирма не попадет в плен устаревшей технологии.</a:t>
            </a:r>
            <a:endParaRPr/>
          </a:p>
        </p:txBody>
      </p:sp>
      <p:pic>
        <p:nvPicPr>
          <p:cNvPr id="184" name="Picture 4" descr=""/>
          <p:cNvPicPr/>
          <p:nvPr/>
        </p:nvPicPr>
        <p:blipFill>
          <a:blip r:embed="rId1"/>
          <a:stretch/>
        </p:blipFill>
        <p:spPr>
          <a:xfrm>
            <a:off x="6329520" y="4797360"/>
            <a:ext cx="2604600" cy="1944360"/>
          </a:xfrm>
          <a:prstGeom prst="rect">
            <a:avLst/>
          </a:prstGeom>
          <a:ln w="9360">
            <a:noFill/>
          </a:ln>
        </p:spPr>
      </p:pic>
      <p:pic>
        <p:nvPicPr>
          <p:cNvPr id="185" name="Picture 6" descr=""/>
          <p:cNvPicPr/>
          <p:nvPr/>
        </p:nvPicPr>
        <p:blipFill>
          <a:blip r:embed="rId2"/>
          <a:stretch/>
        </p:blipFill>
        <p:spPr>
          <a:xfrm>
            <a:off x="3013200" y="542916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186" name="Picture 8" descr=""/>
          <p:cNvPicPr/>
          <p:nvPr/>
        </p:nvPicPr>
        <p:blipFill>
          <a:blip r:embed="rId3"/>
          <a:stretch/>
        </p:blipFill>
        <p:spPr>
          <a:xfrm>
            <a:off x="4572000" y="5415120"/>
            <a:ext cx="1495080" cy="1428480"/>
          </a:xfrm>
          <a:prstGeom prst="rect">
            <a:avLst/>
          </a:prstGeom>
          <a:ln w="9360">
            <a:noFill/>
          </a:ln>
        </p:spPr>
      </p:pic>
      <p:sp>
        <p:nvSpPr>
          <p:cNvPr id="187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976C676F-D327-4957-A66C-A12B5C472FE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88" name="Picture 2" descr=""/>
          <p:cNvPicPr/>
          <p:nvPr/>
        </p:nvPicPr>
        <p:blipFill>
          <a:blip r:embed="rId4"/>
          <a:stretch/>
        </p:blipFill>
        <p:spPr>
          <a:xfrm>
            <a:off x="468360" y="4691160"/>
            <a:ext cx="2049120" cy="20505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368280" y="404640"/>
            <a:ext cx="856728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Однако руководители служб ОИ при выборе поставщиков не всегда оценивают их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стратегию в области инноваций.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Это тем более рискованно, поскольку необходимость инноваций именно в сфере информатизации всегда возникает при выполнении программ развития       в самых разных областях деятельности.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Обычно основное внимание уделяется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закупочным ценам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, однако не менее важно проанализировать планы производителей в отношении модернизации их продукции с учетом появления новых технологий.      И быстрый рост оборота, и значительные расходы на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R&amp;D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далеко не всегда преобразуются в новые технологии и продукты.</a:t>
            </a:r>
            <a:endParaRPr/>
          </a:p>
        </p:txBody>
      </p:sp>
      <p:sp>
        <p:nvSpPr>
          <p:cNvPr id="190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D19114A-E809-43F6-B73E-6D8473A2048C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91" name="Picture 2" descr=""/>
          <p:cNvPicPr/>
          <p:nvPr/>
        </p:nvPicPr>
        <p:blipFill>
          <a:blip r:embed="rId1"/>
          <a:stretch/>
        </p:blipFill>
        <p:spPr>
          <a:xfrm>
            <a:off x="4427640" y="5300640"/>
            <a:ext cx="1871280" cy="1557000"/>
          </a:xfrm>
          <a:prstGeom prst="rect">
            <a:avLst/>
          </a:prstGeom>
          <a:ln w="9360">
            <a:noFill/>
          </a:ln>
        </p:spPr>
      </p:pic>
      <p:pic>
        <p:nvPicPr>
          <p:cNvPr id="192" name="Picture 4" descr=""/>
          <p:cNvPicPr/>
          <p:nvPr/>
        </p:nvPicPr>
        <p:blipFill>
          <a:blip r:embed="rId2"/>
          <a:stretch/>
        </p:blipFill>
        <p:spPr>
          <a:xfrm>
            <a:off x="6516720" y="5229360"/>
            <a:ext cx="1793520" cy="1526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250920" y="260280"/>
            <a:ext cx="8642160" cy="48452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Кроме того, если производитель слишком сильно ориентируется на пользователей, это приводит к недооценке так называемых «разрушительных» технологий, т. е. тех, которые, еще не интересуют потребителей. В результате может сложится такая ситуация: когда корпоративным заказчикам понадобится радикально новая, т. е. «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разрушительная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», технология, производитель, следовавший на поводу у пользователей по пути развития стабильных технологий, вполне вероятно, упустит подходящий момент ее внедрения.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В свою очередь и потребитель так же беспомощен перед разрушительной технологией, как и производитель.</a:t>
            </a:r>
            <a:endParaRPr/>
          </a:p>
        </p:txBody>
      </p:sp>
      <p:pic>
        <p:nvPicPr>
          <p:cNvPr id="194" name="Picture 2" descr=""/>
          <p:cNvPicPr/>
          <p:nvPr/>
        </p:nvPicPr>
        <p:blipFill>
          <a:blip r:embed="rId1"/>
          <a:stretch/>
        </p:blipFill>
        <p:spPr>
          <a:xfrm>
            <a:off x="3708360" y="5373720"/>
            <a:ext cx="2152440" cy="1428480"/>
          </a:xfrm>
          <a:prstGeom prst="rect">
            <a:avLst/>
          </a:prstGeom>
          <a:ln w="9360">
            <a:noFill/>
          </a:ln>
        </p:spPr>
      </p:pic>
      <p:pic>
        <p:nvPicPr>
          <p:cNvPr id="195" name="Picture 6" descr=""/>
          <p:cNvPicPr/>
          <p:nvPr/>
        </p:nvPicPr>
        <p:blipFill>
          <a:blip r:embed="rId2"/>
          <a:stretch/>
        </p:blipFill>
        <p:spPr>
          <a:xfrm>
            <a:off x="250920" y="5154480"/>
            <a:ext cx="1904760" cy="1428480"/>
          </a:xfrm>
          <a:prstGeom prst="rect">
            <a:avLst/>
          </a:prstGeom>
          <a:ln w="9360">
            <a:noFill/>
          </a:ln>
        </p:spPr>
      </p:pic>
      <p:sp>
        <p:nvSpPr>
          <p:cNvPr id="196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A2A2FF46-CD11-4B28-8983-E3D76319B6E7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97" name="Picture 2" descr=""/>
          <p:cNvPicPr/>
          <p:nvPr/>
        </p:nvPicPr>
        <p:blipFill>
          <a:blip r:embed="rId3"/>
          <a:stretch/>
        </p:blipFill>
        <p:spPr>
          <a:xfrm>
            <a:off x="6084720" y="5126040"/>
            <a:ext cx="2533320" cy="16761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179280" y="189000"/>
            <a:ext cx="864036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Лидеры рынка, закрепившиеся на своих позициях, иногда склонны избегать кардинальных изменений в своей продукции до самого последнего момента. Примерами могут служить равнодушное отношение фирмы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IBM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 зарождению ПК, отрицательное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отношение Кеннета Олсена, основателя и главы в течение многих лет корпорации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DEC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RISC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-процессорам, а также то, как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Microsoft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пропустила возникновение Интернета.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99" name="Picture 10" descr=""/>
          <p:cNvPicPr/>
          <p:nvPr/>
        </p:nvPicPr>
        <p:blipFill>
          <a:blip r:embed="rId1"/>
          <a:stretch/>
        </p:blipFill>
        <p:spPr>
          <a:xfrm>
            <a:off x="1908000" y="5407200"/>
            <a:ext cx="3282480" cy="1018800"/>
          </a:xfrm>
          <a:prstGeom prst="rect">
            <a:avLst/>
          </a:prstGeom>
          <a:ln w="9360">
            <a:noFill/>
          </a:ln>
        </p:spPr>
      </p:pic>
      <p:sp>
        <p:nvSpPr>
          <p:cNvPr id="200" name="TextShape 2"/>
          <p:cNvSpPr txBox="1"/>
          <p:nvPr/>
        </p:nvSpPr>
        <p:spPr>
          <a:xfrm>
            <a:off x="8442360" y="6408720"/>
            <a:ext cx="57132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3376EC1C-1CB1-4631-B206-E76A857D927C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01" name="Picture 2" descr=""/>
          <p:cNvPicPr/>
          <p:nvPr/>
        </p:nvPicPr>
        <p:blipFill>
          <a:blip r:embed="rId2"/>
          <a:stretch/>
        </p:blipFill>
        <p:spPr>
          <a:xfrm>
            <a:off x="2882880" y="3716280"/>
            <a:ext cx="26571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02" name="Picture 4" descr=""/>
          <p:cNvPicPr/>
          <p:nvPr/>
        </p:nvPicPr>
        <p:blipFill>
          <a:blip r:embed="rId3"/>
          <a:stretch/>
        </p:blipFill>
        <p:spPr>
          <a:xfrm>
            <a:off x="539640" y="362916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03" name="Picture 2" descr=""/>
          <p:cNvPicPr/>
          <p:nvPr/>
        </p:nvPicPr>
        <p:blipFill>
          <a:blip r:embed="rId4"/>
          <a:stretch/>
        </p:blipFill>
        <p:spPr>
          <a:xfrm>
            <a:off x="6012000" y="3400560"/>
            <a:ext cx="3057120" cy="22600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324000" y="260280"/>
            <a:ext cx="8569080" cy="52110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Существуют оценки, которые могут выявить для потребителя инновационную готовность и перспективность производителя.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Одна из них – оценка ориентации на разработку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прототипов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,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другая – оценка ориентации на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спецификации.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Первая оценивает использование компаниями, выпускающими аппаратное и программное обеспечение, накопленный ранее опыт для воплощения в своих продуктах. Вторая оценивает, насколько последовательно компания анализирует требования к системе, пишет и утверждает спецификацию продукта,   а затем реализует его на этой основе. Эту модель называют также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каскадной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или подходом «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сверху вниз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».</a:t>
            </a:r>
            <a:endParaRPr/>
          </a:p>
        </p:txBody>
      </p:sp>
      <p:pic>
        <p:nvPicPr>
          <p:cNvPr id="205" name="Picture 2" descr=""/>
          <p:cNvPicPr/>
          <p:nvPr/>
        </p:nvPicPr>
        <p:blipFill>
          <a:blip r:embed="rId1"/>
          <a:stretch/>
        </p:blipFill>
        <p:spPr>
          <a:xfrm>
            <a:off x="5070600" y="5459400"/>
            <a:ext cx="2361960" cy="1398240"/>
          </a:xfrm>
          <a:prstGeom prst="rect">
            <a:avLst/>
          </a:prstGeom>
          <a:ln w="9360">
            <a:noFill/>
          </a:ln>
        </p:spPr>
      </p:pic>
      <p:pic>
        <p:nvPicPr>
          <p:cNvPr id="206" name="Picture 4" descr=""/>
          <p:cNvPicPr/>
          <p:nvPr/>
        </p:nvPicPr>
        <p:blipFill>
          <a:blip r:embed="rId2"/>
          <a:stretch/>
        </p:blipFill>
        <p:spPr>
          <a:xfrm>
            <a:off x="2340000" y="5381640"/>
            <a:ext cx="2114280" cy="1428480"/>
          </a:xfrm>
          <a:prstGeom prst="rect">
            <a:avLst/>
          </a:prstGeom>
          <a:ln w="9360">
            <a:noFill/>
          </a:ln>
        </p:spPr>
      </p:pic>
      <p:sp>
        <p:nvSpPr>
          <p:cNvPr id="207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B18ADE8-C452-40D8-972D-419F2CB2429D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179280" y="189000"/>
            <a:ext cx="8713440" cy="33822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Подход, ориентированный на прототипы, более адаптивен: быстро создается прототип, который затем совершенствуется. Он предпочтителен там, где происходят быстрые изменения: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кто работает в мире Интернета, отдает предпочтение этой модели;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Microsoft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использует его в исследованиях и разработке офисных приложений, развивая ряд своих продуктов.</a:t>
            </a:r>
            <a:endParaRPr/>
          </a:p>
        </p:txBody>
      </p:sp>
      <p:pic>
        <p:nvPicPr>
          <p:cNvPr id="209" name="Picture 2" descr=""/>
          <p:cNvPicPr/>
          <p:nvPr/>
        </p:nvPicPr>
        <p:blipFill>
          <a:blip r:embed="rId1"/>
          <a:stretch/>
        </p:blipFill>
        <p:spPr>
          <a:xfrm>
            <a:off x="7446960" y="126828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10" name="Picture 4" descr=""/>
          <p:cNvPicPr/>
          <p:nvPr/>
        </p:nvPicPr>
        <p:blipFill>
          <a:blip r:embed="rId2"/>
          <a:stretch/>
        </p:blipFill>
        <p:spPr>
          <a:xfrm>
            <a:off x="611280" y="3933720"/>
            <a:ext cx="3455640" cy="2590560"/>
          </a:xfrm>
          <a:prstGeom prst="rect">
            <a:avLst/>
          </a:prstGeom>
          <a:ln w="9360">
            <a:noFill/>
          </a:ln>
        </p:spPr>
      </p:pic>
      <p:sp>
        <p:nvSpPr>
          <p:cNvPr id="211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3E9D8D53-CB9F-4AF4-8E6E-66936A5970C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12" name="Picture 2" descr=""/>
          <p:cNvPicPr/>
          <p:nvPr/>
        </p:nvPicPr>
        <p:blipFill>
          <a:blip r:embed="rId3"/>
          <a:stretch/>
        </p:blipFill>
        <p:spPr>
          <a:xfrm>
            <a:off x="4543560" y="3321000"/>
            <a:ext cx="3333240" cy="22237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250920" y="336600"/>
            <a:ext cx="8642160" cy="447948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Модель, определяемая спецификациями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, более предсказуема, руководители корпоративных информационных служб считают ее более удобной при формировании будущей системы. В то же время многие потребители предпочтут посмотреть на работающий прототип, на создание которого ушло меньше месяца, а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затем еще шесть месяцев понаблюдать за его развитием, а также за реакцией разработчика на свои замечания, чем после пятимесячного ожидания результата воплощения спецификаций получить продукт, который совсем не похож на то, что нужно.</a:t>
            </a:r>
            <a:endParaRPr/>
          </a:p>
        </p:txBody>
      </p:sp>
      <p:pic>
        <p:nvPicPr>
          <p:cNvPr id="214" name="Picture 4" descr=""/>
          <p:cNvPicPr/>
          <p:nvPr/>
        </p:nvPicPr>
        <p:blipFill>
          <a:blip r:embed="rId1"/>
          <a:stretch/>
        </p:blipFill>
        <p:spPr>
          <a:xfrm>
            <a:off x="468360" y="4873680"/>
            <a:ext cx="2734920" cy="2052360"/>
          </a:xfrm>
          <a:prstGeom prst="rect">
            <a:avLst/>
          </a:prstGeom>
          <a:ln w="9360">
            <a:noFill/>
          </a:ln>
        </p:spPr>
      </p:pic>
      <p:pic>
        <p:nvPicPr>
          <p:cNvPr id="215" name="Picture 6" descr=""/>
          <p:cNvPicPr/>
          <p:nvPr/>
        </p:nvPicPr>
        <p:blipFill>
          <a:blip r:embed="rId2"/>
          <a:srcRect l="0" t="0" r="0" b="325333"/>
          <a:stretch/>
        </p:blipFill>
        <p:spPr>
          <a:xfrm>
            <a:off x="4716360" y="4508640"/>
            <a:ext cx="3087360" cy="1972800"/>
          </a:xfrm>
          <a:prstGeom prst="rect">
            <a:avLst/>
          </a:prstGeom>
          <a:ln w="9360">
            <a:noFill/>
          </a:ln>
        </p:spPr>
      </p:pic>
      <p:sp>
        <p:nvSpPr>
          <p:cNvPr id="216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ED9EB6B-117E-4C45-B50B-B55653783367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179280" y="189000"/>
            <a:ext cx="8713440" cy="52110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Как показывает зарубежный опыт, представляет интерес также и оценка практики сотрудничества фирм с университетами и лабораториями.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Не все фирмы в состоянии сами оценить возможности поставщика и его технологии. В этих случаях обычно обращаются к услугам независимых экспертных компаний.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Независимые консультанты и системные интеграторы помогают выявить и испытать еще не вышедшие из стен исследовательских лабораторий перспективные решения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. Это нужно потребителю ИТ еще и потому, что большинство крупных компаний обычно стараются скорее продвинуть на рынок пусть и перспективные, но еще сырые продукты, что может не устраивать компанию-потребителя.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290DF1F-B48F-4C1D-86D4-20BF40BDBF8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19" name="Picture 2" descr=""/>
          <p:cNvPicPr/>
          <p:nvPr/>
        </p:nvPicPr>
        <p:blipFill>
          <a:blip r:embed="rId1"/>
          <a:stretch/>
        </p:blipFill>
        <p:spPr>
          <a:xfrm>
            <a:off x="5867280" y="5013360"/>
            <a:ext cx="3093840" cy="1634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250920" y="291960"/>
            <a:ext cx="8642160" cy="301644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зависимости от вида продукта, являющегося предметом инновационной деятельности, инновации подразделяются на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продуктовые      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процессные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сфере ОИ продуктовые инновации посвящаются получению принципиально новых продуктов. Процессные инновации посвящаются исследованию и внедрению новых методов организации и технологий ОИ.</a:t>
            </a:r>
            <a:endParaRPr/>
          </a:p>
        </p:txBody>
      </p:sp>
      <p:sp>
        <p:nvSpPr>
          <p:cNvPr id="221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9E409F6-F253-4354-9476-03650F0678D7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22" name="Picture 2" descr=""/>
          <p:cNvPicPr/>
          <p:nvPr/>
        </p:nvPicPr>
        <p:blipFill>
          <a:blip r:embed="rId1"/>
          <a:stretch/>
        </p:blipFill>
        <p:spPr>
          <a:xfrm>
            <a:off x="1258920" y="3165480"/>
            <a:ext cx="3095280" cy="3024000"/>
          </a:xfrm>
          <a:prstGeom prst="rect">
            <a:avLst/>
          </a:prstGeom>
          <a:ln w="57240">
            <a:solidFill>
              <a:schemeClr val="bg2">
                <a:lumMod val="25000"/>
              </a:schemeClr>
            </a:solidFill>
            <a:round/>
          </a:ln>
        </p:spPr>
      </p:pic>
      <p:pic>
        <p:nvPicPr>
          <p:cNvPr id="223" name="Picture 4" descr=""/>
          <p:cNvPicPr/>
          <p:nvPr/>
        </p:nvPicPr>
        <p:blipFill>
          <a:blip r:embed="rId2"/>
          <a:stretch/>
        </p:blipFill>
        <p:spPr>
          <a:xfrm>
            <a:off x="5148360" y="3165480"/>
            <a:ext cx="3180960" cy="2650680"/>
          </a:xfrm>
          <a:prstGeom prst="rect">
            <a:avLst/>
          </a:prstGeom>
          <a:ln w="57240">
            <a:solidFill>
              <a:schemeClr val="bg2">
                <a:lumMod val="25000"/>
              </a:schemeClr>
            </a:solidFill>
            <a:round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250920" y="196920"/>
            <a:ext cx="8569080" cy="374796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Инновационные процессы имеют специфику в различных сферах деятельности. В связи с этим различают инновации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технологические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производственные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экономические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торговые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социальные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в области управления и др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 охвату ожидаемой доли сферы деятельности инновации подразделяют на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локальные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 системные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стратегические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;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 инновационному потенциалу и степени новизны – на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радикальные, комбинаторные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совершенствующие.</a:t>
            </a:r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E0B3B86-4EE6-4908-9732-2EC4C84284C0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26" name="Picture 2" descr=""/>
          <p:cNvPicPr/>
          <p:nvPr/>
        </p:nvPicPr>
        <p:blipFill>
          <a:blip r:embed="rId1"/>
          <a:stretch/>
        </p:blipFill>
        <p:spPr>
          <a:xfrm>
            <a:off x="3708360" y="3645000"/>
            <a:ext cx="4722480" cy="2952360"/>
          </a:xfrm>
          <a:prstGeom prst="rect">
            <a:avLst/>
          </a:prstGeom>
          <a:ln w="9360">
            <a:noFill/>
          </a:ln>
        </p:spPr>
      </p:pic>
      <p:pic>
        <p:nvPicPr>
          <p:cNvPr id="227" name="Picture 4" descr=""/>
          <p:cNvPicPr/>
          <p:nvPr/>
        </p:nvPicPr>
        <p:blipFill>
          <a:blip r:embed="rId2"/>
          <a:stretch/>
        </p:blipFill>
        <p:spPr>
          <a:xfrm>
            <a:off x="250920" y="4221000"/>
            <a:ext cx="3176280" cy="23760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250920" y="189000"/>
            <a:ext cx="8642160" cy="33822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Инновационные программы включают различные проекты в соответствии со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стратегическими целями фирмы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. Для эффективного использования достижений научно-технического прогресса необходимо как проведение локальных и системных проектов, так и постоянные стратегические исследования. В совокупности эта деятельность требует от фирмы тем больших затрат, чем более амбициозные цели преследует фирма на рынке.</a:t>
            </a:r>
            <a:endParaRPr/>
          </a:p>
        </p:txBody>
      </p:sp>
      <p:sp>
        <p:nvSpPr>
          <p:cNvPr id="229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02692DDF-9083-428B-B160-01D792E2F4F6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30" name="Picture 2" descr=""/>
          <p:cNvPicPr/>
          <p:nvPr/>
        </p:nvPicPr>
        <p:blipFill>
          <a:blip r:embed="rId1"/>
          <a:stretch/>
        </p:blipFill>
        <p:spPr>
          <a:xfrm>
            <a:off x="2627280" y="3746520"/>
            <a:ext cx="4346280" cy="3101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726CE927-9A86-49C5-9474-7BAE270988B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32" name="CustomShape 2"/>
          <p:cNvSpPr/>
          <p:nvPr/>
        </p:nvSpPr>
        <p:spPr>
          <a:xfrm>
            <a:off x="324000" y="333360"/>
            <a:ext cx="8351640" cy="374796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Инновационный менеджмент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это совокупность принципов, методов и форм управления инновационными процессами, инновационной деятельностью, занятыми этой деятельностью инновационными структурами и их персоналом.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Для него характерны следующие черты: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руководство, постановка цели и выбор стратегии;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четыре типовые стадии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, составляющие цикл управления: планирование, определение условий, организация, исполнение.</a:t>
            </a:r>
            <a:endParaRPr/>
          </a:p>
        </p:txBody>
      </p:sp>
      <p:pic>
        <p:nvPicPr>
          <p:cNvPr id="233" name="Picture 2" descr=""/>
          <p:cNvPicPr/>
          <p:nvPr/>
        </p:nvPicPr>
        <p:blipFill>
          <a:blip r:embed="rId1"/>
          <a:stretch/>
        </p:blipFill>
        <p:spPr>
          <a:xfrm>
            <a:off x="5003640" y="3429000"/>
            <a:ext cx="3671640" cy="3239640"/>
          </a:xfrm>
          <a:prstGeom prst="rect">
            <a:avLst/>
          </a:prstGeom>
          <a:ln w="9360">
            <a:noFill/>
          </a:ln>
        </p:spPr>
      </p:pic>
      <p:pic>
        <p:nvPicPr>
          <p:cNvPr id="234" name="Picture 4" descr=""/>
          <p:cNvPicPr/>
          <p:nvPr/>
        </p:nvPicPr>
        <p:blipFill>
          <a:blip r:embed="rId2"/>
          <a:stretch/>
        </p:blipFill>
        <p:spPr>
          <a:xfrm>
            <a:off x="900000" y="4365720"/>
            <a:ext cx="2879280" cy="21585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D6870A10-AE02-4133-B0E0-90E18CFD5F7F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36" name="CustomShape 2"/>
          <p:cNvSpPr/>
          <p:nvPr/>
        </p:nvSpPr>
        <p:spPr>
          <a:xfrm>
            <a:off x="250920" y="260280"/>
            <a:ext cx="8713440" cy="301644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На каждой стадии цикла решаются соответствующие типовые задачи менеджмента. При этом испытаны и эффективно используются различные организационные формы и структуры инновационной деятельности. Это могут быть венчурные фирмы, эксплеренты, патиенты, технопарки, а также бизнес-инкубаторы; кроме того, это виоленты         и коммутанты. </a:t>
            </a:r>
            <a:endParaRPr/>
          </a:p>
        </p:txBody>
      </p:sp>
      <p:sp>
        <p:nvSpPr>
          <p:cNvPr id="237" name="CustomShape 3"/>
          <p:cNvSpPr/>
          <p:nvPr/>
        </p:nvSpPr>
        <p:spPr>
          <a:xfrm>
            <a:off x="539640" y="3225960"/>
            <a:ext cx="8496000" cy="11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Arial"/>
              </a:rPr>
              <a:t>Эксплеренты</a:t>
            </a:r>
            <a:r>
              <a:rPr b="1" lang="ru-RU" strike="noStrike">
                <a:solidFill>
                  <a:srgbClr val="000000"/>
                </a:solidFill>
                <a:latin typeface="Arial"/>
              </a:rPr>
              <a:t> - фирмы, которые создают новые рынки или радикально преобразовывают старые.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c00000"/>
                </a:solidFill>
                <a:latin typeface="Lucida Sans Unicode"/>
              </a:rPr>
              <a:t>Фирмы-эксплеренты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</a:rPr>
              <a:t> – в основном небольшие организации. Их главная роль в экономике – инновационная.</a:t>
            </a:r>
            <a:endParaRPr/>
          </a:p>
        </p:txBody>
      </p:sp>
      <p:sp>
        <p:nvSpPr>
          <p:cNvPr id="238" name="CustomShape 4"/>
          <p:cNvSpPr/>
          <p:nvPr/>
        </p:nvSpPr>
        <p:spPr>
          <a:xfrm>
            <a:off x="0" y="4371480"/>
            <a:ext cx="8712000" cy="11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Arial"/>
              </a:rPr>
              <a:t>Фирмы, продолжающие расширение рынка, использующего инновацию, называются патиентами.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Lucida Sans Unicode"/>
              </a:rPr>
              <a:t>Патиенты ( хитрые лисы)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</a:rPr>
              <a:t>- узкоспециализированные фирмы, хорошо освоившие одну из ниш ( областей особых потребностей) рынка.</a:t>
            </a:r>
            <a:endParaRPr/>
          </a:p>
        </p:txBody>
      </p:sp>
      <p:sp>
        <p:nvSpPr>
          <p:cNvPr id="239" name="CustomShape 5"/>
          <p:cNvSpPr/>
          <p:nvPr/>
        </p:nvSpPr>
        <p:spPr>
          <a:xfrm>
            <a:off x="-1440" y="6097680"/>
            <a:ext cx="8965800" cy="913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Arial"/>
              </a:rPr>
              <a:t>Коммутанты</a:t>
            </a:r>
            <a:r>
              <a:rPr b="1" lang="ru-RU" strike="noStrike">
                <a:solidFill>
                  <a:srgbClr val="000000"/>
                </a:solidFill>
                <a:latin typeface="Arial"/>
              </a:rPr>
              <a:t> - небольшие компании, специализирующиеся на быстром обслуживании, предоставлении небольших по объёму нестандартных разовых услуг.</a:t>
            </a:r>
            <a:endParaRPr/>
          </a:p>
        </p:txBody>
      </p:sp>
      <p:sp>
        <p:nvSpPr>
          <p:cNvPr id="240" name="CustomShape 6"/>
          <p:cNvSpPr/>
          <p:nvPr/>
        </p:nvSpPr>
        <p:spPr>
          <a:xfrm>
            <a:off x="1528920" y="5523120"/>
            <a:ext cx="7614720" cy="6393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Arial"/>
              </a:rPr>
              <a:t>Виоленты  - это крупные компании, для которых характерно силовое инновационное поведение.</a:t>
            </a:r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276120" y="1290600"/>
            <a:ext cx="8569080" cy="411372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Tahoma"/>
              </a:rPr>
              <a:t> 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Структурной основой инновационной деятельности в компании является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инновационный проект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, целью которого являются оценка нового продукта и внедрение его в практику ОИ. Этот процесс сопряжен с объективными специфическими сложностями. Если идеологи новой системы упустили из виду необходимость согласования между собой новой системы и организационной структуры предприятия, тут же оказывается, что какие-либо важные требования и пожелания пользователей не учтены в этом проекте.</a:t>
            </a:r>
            <a:endParaRPr/>
          </a:p>
        </p:txBody>
      </p:sp>
      <p:sp>
        <p:nvSpPr>
          <p:cNvPr id="242" name="CustomShape 2"/>
          <p:cNvSpPr/>
          <p:nvPr/>
        </p:nvSpPr>
        <p:spPr>
          <a:xfrm>
            <a:off x="250920" y="212760"/>
            <a:ext cx="878472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Lucida Sans Unicode"/>
              </a:rPr>
              <a:t>6.2. Принципы формирования проекта и внедрение информационных систем</a:t>
            </a:r>
            <a:endParaRPr/>
          </a:p>
        </p:txBody>
      </p:sp>
      <p:sp>
        <p:nvSpPr>
          <p:cNvPr id="243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C93E31F-1370-48ED-85D4-3C0E4BDAD9E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44" name="Picture 2" descr=""/>
          <p:cNvPicPr/>
          <p:nvPr/>
        </p:nvPicPr>
        <p:blipFill>
          <a:blip r:embed="rId1"/>
          <a:stretch/>
        </p:blipFill>
        <p:spPr>
          <a:xfrm>
            <a:off x="2843280" y="5013360"/>
            <a:ext cx="3168360" cy="17776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324000" y="189000"/>
            <a:ext cx="8569080" cy="33822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Для успешного внедрения новых ИС информационные менеджеры должны опираться на положительную мотивацию работников, т. е. необходимо разрешить проблему признания ИС в коллективе. Добиться этого можно только путем вовлечения работников непосредственно        в процесс формирования системы. При этом необходимо учитывать следующие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методические принципы организации процесса формирования ИС.</a:t>
            </a:r>
            <a:endParaRPr/>
          </a:p>
        </p:txBody>
      </p:sp>
      <p:sp>
        <p:nvSpPr>
          <p:cNvPr id="246" name="CustomShape 2"/>
          <p:cNvSpPr/>
          <p:nvPr/>
        </p:nvSpPr>
        <p:spPr>
          <a:xfrm>
            <a:off x="125280" y="5027760"/>
            <a:ext cx="8784720" cy="1614960"/>
          </a:xfrm>
          <a:prstGeom prst="rect">
            <a:avLst/>
          </a:prstGeom>
          <a:solidFill>
            <a:srgbClr val="ffff00"/>
          </a:solidFill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i="1" lang="ru-RU" sz="2000" strike="noStrike" u="sng">
                <a:solidFill>
                  <a:srgbClr val="c00000"/>
                </a:solidFill>
                <a:latin typeface="Lucida Sans Unicode"/>
              </a:rPr>
              <a:t>Принцип 1</a:t>
            </a:r>
            <a:r>
              <a:rPr i="1" lang="ru-RU" sz="2000" strike="noStrike">
                <a:solidFill>
                  <a:srgbClr val="000000"/>
                </a:solidFill>
                <a:latin typeface="Lucida Sans Unicode"/>
              </a:rPr>
              <a:t>: </a:t>
            </a:r>
            <a:r>
              <a:rPr lang="ru-RU" sz="2000" strike="noStrike">
                <a:solidFill>
                  <a:srgbClr val="000000"/>
                </a:solidFill>
                <a:latin typeface="Lucida Sans Unicode"/>
              </a:rPr>
              <a:t>организационные структуры и технологические системы должны быть концептуально согласованы друг с другом.</a:t>
            </a:r>
            <a:endParaRPr/>
          </a:p>
          <a:p>
            <a:pPr>
              <a:lnSpc>
                <a:spcPct val="100000"/>
              </a:lnSpc>
            </a:pPr>
            <a:r>
              <a:rPr i="1" lang="ru-RU" sz="2000" strike="noStrike" u="sng">
                <a:solidFill>
                  <a:srgbClr val="c00000"/>
                </a:solidFill>
                <a:latin typeface="Lucida Sans Unicode"/>
              </a:rPr>
              <a:t>Принцип 2:</a:t>
            </a:r>
            <a:r>
              <a:rPr i="1" lang="ru-RU" sz="20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lang="ru-RU" sz="2000" strike="noStrike">
                <a:solidFill>
                  <a:srgbClr val="000000"/>
                </a:solidFill>
                <a:latin typeface="Lucida Sans Unicode"/>
              </a:rPr>
              <a:t>внедрение ИС на предприятии должно обеспечивать положительную мотивацию и удовлетворенность работников от работы с использованием предлагаемых проектом ИС.</a:t>
            </a:r>
            <a:endParaRPr/>
          </a:p>
        </p:txBody>
      </p:sp>
      <p:pic>
        <p:nvPicPr>
          <p:cNvPr id="247" name="Picture 2" descr=""/>
          <p:cNvPicPr/>
          <p:nvPr/>
        </p:nvPicPr>
        <p:blipFill>
          <a:blip r:embed="rId1"/>
          <a:stretch/>
        </p:blipFill>
        <p:spPr>
          <a:xfrm>
            <a:off x="4110120" y="350028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48" name="Picture 4" descr=""/>
          <p:cNvPicPr/>
          <p:nvPr/>
        </p:nvPicPr>
        <p:blipFill>
          <a:blip r:embed="rId2"/>
          <a:stretch/>
        </p:blipFill>
        <p:spPr>
          <a:xfrm>
            <a:off x="6084720" y="360504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49" name="Picture 8" descr=""/>
          <p:cNvPicPr/>
          <p:nvPr/>
        </p:nvPicPr>
        <p:blipFill>
          <a:blip r:embed="rId3"/>
          <a:stretch/>
        </p:blipFill>
        <p:spPr>
          <a:xfrm>
            <a:off x="1619280" y="3605040"/>
            <a:ext cx="2142720" cy="1428480"/>
          </a:xfrm>
          <a:prstGeom prst="rect">
            <a:avLst/>
          </a:prstGeom>
          <a:ln w="9360">
            <a:noFill/>
          </a:ln>
        </p:spPr>
      </p:pic>
      <p:sp>
        <p:nvSpPr>
          <p:cNvPr id="250" name="TextShape 3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4D44D98-B8F5-4665-AB56-0CEED924E17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179280" y="115920"/>
            <a:ext cx="8784720" cy="33822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i="1" lang="ru-RU" sz="2400" strike="noStrike" u="sng">
                <a:solidFill>
                  <a:srgbClr val="c00000"/>
                </a:solidFill>
                <a:latin typeface="Lucida Sans Unicode"/>
              </a:rPr>
              <a:t>Принцип 3</a:t>
            </a:r>
            <a:r>
              <a:rPr i="1" lang="ru-RU" sz="2400" strike="noStrike">
                <a:solidFill>
                  <a:srgbClr val="000000"/>
                </a:solidFill>
                <a:latin typeface="Lucida Sans Unicode"/>
              </a:rPr>
              <a:t>: </a:t>
            </a:r>
            <a:r>
              <a:rPr lang="ru-RU" sz="2400" strike="noStrike">
                <a:solidFill>
                  <a:srgbClr val="000000"/>
                </a:solidFill>
                <a:latin typeface="Lucida Sans Unicode"/>
              </a:rPr>
              <a:t>сами пользователи должны активно участвовать в создании, развитии и совершенствовании систем ОИ.</a:t>
            </a:r>
            <a:endParaRPr/>
          </a:p>
          <a:p>
            <a:pPr>
              <a:lnSpc>
                <a:spcPct val="100000"/>
              </a:lnSpc>
            </a:pPr>
            <a:r>
              <a:rPr i="1" lang="ru-RU" sz="2400" strike="noStrike" u="sng">
                <a:solidFill>
                  <a:srgbClr val="c00000"/>
                </a:solidFill>
                <a:latin typeface="Lucida Sans Unicode"/>
              </a:rPr>
              <a:t>Принцип 4:</a:t>
            </a:r>
            <a:r>
              <a:rPr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lang="ru-RU" sz="2400" strike="noStrike">
                <a:solidFill>
                  <a:srgbClr val="000000"/>
                </a:solidFill>
                <a:latin typeface="Lucida Sans Unicode"/>
              </a:rPr>
              <a:t>участие производственных подразделений в разработке и развитии ИС предполагает соразмерные организацию и менеджмент проектных работ, а также соответствующие методы структурирования и поддержки коммуникаций между этими подразделениями           и специалистами по ОИ.</a:t>
            </a:r>
            <a:endParaRPr/>
          </a:p>
        </p:txBody>
      </p:sp>
      <p:sp>
        <p:nvSpPr>
          <p:cNvPr id="252" name="CustomShape 2"/>
          <p:cNvSpPr/>
          <p:nvPr/>
        </p:nvSpPr>
        <p:spPr>
          <a:xfrm>
            <a:off x="0" y="0"/>
            <a:ext cx="9143640" cy="4568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CustomShape 3"/>
          <p:cNvSpPr/>
          <p:nvPr/>
        </p:nvSpPr>
        <p:spPr>
          <a:xfrm>
            <a:off x="0" y="457200"/>
            <a:ext cx="9143640" cy="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TextShape 4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D8F32190-EA00-4570-8B80-D1AA35135ED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55" name="CustomShape 5"/>
          <p:cNvSpPr/>
          <p:nvPr/>
        </p:nvSpPr>
        <p:spPr>
          <a:xfrm>
            <a:off x="182520" y="3716280"/>
            <a:ext cx="8712000" cy="28335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</a:rPr>
              <a:t>Производственное подразделение, естественно, не может освобождаться от обычных задач полностью или даже частично на все время его работы над задачами создания новой части ИС. Поэтому непосредственное участие в работах над ИС обычно принимают лишь некоторые работники подразделения, направленные в состав коллектива разработчиков проекта. Однако в таких условиях остальные работники подразделения могут чувствовать себя отодвинутыми от этой работы. Оставшиеся работники в дополнение к своим обычным обязанностям должны обеспечивать еще и функции своих отвлеченных на работу над проектом ИС коллег.</a:t>
            </a:r>
            <a:endParaRPr/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250920" y="1125360"/>
            <a:ext cx="8784720" cy="33822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Процесс создания ИС обычно разделяется на некоторые типовые фазы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. В каждой фазе следует решать определенные проблемы, для чего в распоряжении разработчиков должны быть соответствующие методы и средства их поддержки. Такие фазовые схемы не являются абсолютно объективными. Они оправдывают себя из сугубо прагматических соображений необходимости организации работ. </a:t>
            </a:r>
            <a:endParaRPr/>
          </a:p>
        </p:txBody>
      </p:sp>
      <p:sp>
        <p:nvSpPr>
          <p:cNvPr id="257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356EE2B4-160F-4DA5-942F-9F139FA3D0A7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58" name="Picture 2" descr=""/>
          <p:cNvPicPr/>
          <p:nvPr/>
        </p:nvPicPr>
        <p:blipFill>
          <a:blip r:embed="rId1"/>
          <a:stretch/>
        </p:blipFill>
        <p:spPr>
          <a:xfrm>
            <a:off x="6240600" y="4308480"/>
            <a:ext cx="2107800" cy="1917360"/>
          </a:xfrm>
          <a:prstGeom prst="rect">
            <a:avLst/>
          </a:prstGeom>
          <a:ln w="9360">
            <a:noFill/>
          </a:ln>
        </p:spPr>
      </p:pic>
      <p:pic>
        <p:nvPicPr>
          <p:cNvPr id="259" name="Picture 4" descr=""/>
          <p:cNvPicPr/>
          <p:nvPr/>
        </p:nvPicPr>
        <p:blipFill>
          <a:blip r:embed="rId2"/>
          <a:stretch/>
        </p:blipFill>
        <p:spPr>
          <a:xfrm>
            <a:off x="6480" y="4797360"/>
            <a:ext cx="2257200" cy="1428480"/>
          </a:xfrm>
          <a:prstGeom prst="rect">
            <a:avLst/>
          </a:prstGeom>
          <a:ln w="9360">
            <a:noFill/>
          </a:ln>
        </p:spPr>
      </p:pic>
      <p:pic>
        <p:nvPicPr>
          <p:cNvPr id="260" name="Picture 6" descr=""/>
          <p:cNvPicPr/>
          <p:nvPr/>
        </p:nvPicPr>
        <p:blipFill>
          <a:blip r:embed="rId3"/>
          <a:stretch/>
        </p:blipFill>
        <p:spPr>
          <a:xfrm>
            <a:off x="2771640" y="4797360"/>
            <a:ext cx="2376000" cy="1428480"/>
          </a:xfrm>
          <a:prstGeom prst="rect">
            <a:avLst/>
          </a:prstGeom>
          <a:ln w="9360">
            <a:noFill/>
          </a:ln>
        </p:spPr>
      </p:pic>
      <p:sp>
        <p:nvSpPr>
          <p:cNvPr id="261" name="CustomShape 3"/>
          <p:cNvSpPr/>
          <p:nvPr/>
        </p:nvSpPr>
        <p:spPr>
          <a:xfrm>
            <a:off x="1010160" y="260280"/>
            <a:ext cx="67341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</a:rPr>
              <a:t>6.3. Фазы процесса создания систем</a:t>
            </a:r>
            <a:endParaRPr/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179280" y="189000"/>
            <a:ext cx="842436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0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снижение уровня напряжения и взаимного недоверия между производственными подразделениями и специалистами по ОИ.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Перед началом работ по проектированию системы следует провести организационно-технические мероприятия по снижению предвзятости и формированию взаимного доверия. Содержание этих мероприятий определяется характером существующих противоречий, их истоками.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Эта фаза входит в круг задач по управлению персоналом.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63" name="TextShape 2"/>
          <p:cNvSpPr txBox="1"/>
          <p:nvPr/>
        </p:nvSpPr>
        <p:spPr>
          <a:xfrm>
            <a:off x="8459640" y="64483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F99D508-8143-4BCE-8282-0078151284D5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64" name="Picture 2" descr=""/>
          <p:cNvPicPr/>
          <p:nvPr/>
        </p:nvPicPr>
        <p:blipFill>
          <a:blip r:embed="rId1"/>
          <a:stretch/>
        </p:blipFill>
        <p:spPr>
          <a:xfrm>
            <a:off x="6012000" y="4010040"/>
            <a:ext cx="1368000" cy="1434600"/>
          </a:xfrm>
          <a:prstGeom prst="rect">
            <a:avLst/>
          </a:prstGeom>
          <a:ln w="9360">
            <a:noFill/>
          </a:ln>
        </p:spPr>
      </p:pic>
      <p:pic>
        <p:nvPicPr>
          <p:cNvPr id="265" name="Picture 4" descr=""/>
          <p:cNvPicPr/>
          <p:nvPr/>
        </p:nvPicPr>
        <p:blipFill>
          <a:blip r:embed="rId2"/>
          <a:stretch/>
        </p:blipFill>
        <p:spPr>
          <a:xfrm>
            <a:off x="7570800" y="3986280"/>
            <a:ext cx="1607760" cy="1171080"/>
          </a:xfrm>
          <a:prstGeom prst="rect">
            <a:avLst/>
          </a:prstGeom>
          <a:ln w="9360">
            <a:noFill/>
          </a:ln>
        </p:spPr>
      </p:pic>
      <p:pic>
        <p:nvPicPr>
          <p:cNvPr id="266" name="Picture 6" descr=""/>
          <p:cNvPicPr/>
          <p:nvPr/>
        </p:nvPicPr>
        <p:blipFill>
          <a:blip r:embed="rId3"/>
          <a:stretch/>
        </p:blipFill>
        <p:spPr>
          <a:xfrm>
            <a:off x="468360" y="400068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67" name="Picture 8" descr=""/>
          <p:cNvPicPr/>
          <p:nvPr/>
        </p:nvPicPr>
        <p:blipFill>
          <a:blip r:embed="rId4"/>
          <a:stretch/>
        </p:blipFill>
        <p:spPr>
          <a:xfrm>
            <a:off x="3059280" y="3986280"/>
            <a:ext cx="241884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219240" y="187200"/>
            <a:ext cx="871344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1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знакомство с объектом, изучение и анализ проблем.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этой фазе разработчики проекта получают первое представление об отделе или подразделении, для которого создается ИС. Здесь им нужно определить, какие на данном объекте имеются проблемы, где будут границы ИС и каков приблизительно объем проекта. Будущие пользователи должны узнать, какие генеральные цели преследуют разработчики.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</a:rPr>
              <a:t>В этой фазе необходимо заложить базу для активной совместной работы сторон.</a:t>
            </a:r>
            <a:endParaRPr/>
          </a:p>
        </p:txBody>
      </p:sp>
      <p:sp>
        <p:nvSpPr>
          <p:cNvPr id="269" name="TextShape 2"/>
          <p:cNvSpPr txBox="1"/>
          <p:nvPr/>
        </p:nvSpPr>
        <p:spPr>
          <a:xfrm>
            <a:off x="8388360" y="6408720"/>
            <a:ext cx="62496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020AC227-40DE-4D0E-AB57-9E9B2E74161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70" name="Picture 2" descr=""/>
          <p:cNvPicPr/>
          <p:nvPr/>
        </p:nvPicPr>
        <p:blipFill>
          <a:blip r:embed="rId1"/>
          <a:stretch/>
        </p:blipFill>
        <p:spPr>
          <a:xfrm>
            <a:off x="1116000" y="4618080"/>
            <a:ext cx="21236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71" name="Picture 4" descr=""/>
          <p:cNvPicPr/>
          <p:nvPr/>
        </p:nvPicPr>
        <p:blipFill>
          <a:blip r:embed="rId2"/>
          <a:stretch/>
        </p:blipFill>
        <p:spPr>
          <a:xfrm>
            <a:off x="7164360" y="4457880"/>
            <a:ext cx="1800000" cy="1428480"/>
          </a:xfrm>
          <a:prstGeom prst="rect">
            <a:avLst/>
          </a:prstGeom>
          <a:ln w="9360">
            <a:noFill/>
          </a:ln>
        </p:spPr>
      </p:pic>
      <p:pic>
        <p:nvPicPr>
          <p:cNvPr id="272" name="Picture 6" descr=""/>
          <p:cNvPicPr/>
          <p:nvPr/>
        </p:nvPicPr>
        <p:blipFill>
          <a:blip r:embed="rId3"/>
          <a:stretch/>
        </p:blipFill>
        <p:spPr>
          <a:xfrm>
            <a:off x="4859280" y="3933720"/>
            <a:ext cx="218088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250920" y="260280"/>
            <a:ext cx="8569080" cy="411372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2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предварительное планирование целей.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На этой стадии работ наряду с проведением обследования объекта по стандартным формам (опросы, описание и анализ документооборота и т. д.) целесообразно провести специальный вводный семинар для персонала информатизируемого подразделения. На таком семинаре работники подразделения рассматривают имеющееся положение дел, выявляют недостатки и формируют для себя начальные представления о целях создаваемой системы.</a:t>
            </a:r>
            <a:endParaRPr/>
          </a:p>
        </p:txBody>
      </p:sp>
      <p:sp>
        <p:nvSpPr>
          <p:cNvPr id="274" name="CustomShape 2"/>
          <p:cNvSpPr/>
          <p:nvPr/>
        </p:nvSpPr>
        <p:spPr>
          <a:xfrm>
            <a:off x="250920" y="4581360"/>
            <a:ext cx="8713440" cy="2224800"/>
          </a:xfrm>
          <a:prstGeom prst="rect">
            <a:avLst/>
          </a:prstGeom>
          <a:solidFill>
            <a:schemeClr val="bg1"/>
          </a:solidFill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</a:rPr>
              <a:t>Устанавливаемые на этом этапе цели будут предварительными, эти цели в дальнейшем будут конкретизироваться, а перечень их уточняться. Но именно на этом этапе важно добиться понимания всеми работниками подразделения того, что при определении целей речь идет не о целях для технологической части ИС, а о целях для интегрированной организационно-информационной системы в целом.</a:t>
            </a:r>
            <a:endParaRPr/>
          </a:p>
        </p:txBody>
      </p:sp>
      <p:sp>
        <p:nvSpPr>
          <p:cNvPr id="275" name="TextShape 3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A59E605-D628-4241-A5A3-649DED6F7D9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76" name="Picture 2" descr=""/>
          <p:cNvPicPr/>
          <p:nvPr/>
        </p:nvPicPr>
        <p:blipFill>
          <a:blip r:embed="rId1"/>
          <a:stretch/>
        </p:blipFill>
        <p:spPr>
          <a:xfrm>
            <a:off x="7451640" y="1817640"/>
            <a:ext cx="1041120" cy="7808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250920" y="189000"/>
            <a:ext cx="8569080" cy="63082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3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организация работы над проектом.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Эта фаза наступает после того, как установлены границы создаваемой ИС, т. е. зафиксировано, какие задачи будут включены в сферу ее действия, и стало приблизительно известно, какой объем будет иметь проект.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Центральными вопросами организации работ и соответствующей структуры являются следующие: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выбор или отбор членов проектной группы, в особенности представителей производственных подразделений;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определение компетенции всех участников проектных работ;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определение круга лиц, постоянно информируемых о ходе работ;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выбор инструментов, поддерживающих проектный менеджмент.</a:t>
            </a:r>
            <a:endParaRPr/>
          </a:p>
        </p:txBody>
      </p:sp>
      <p:sp>
        <p:nvSpPr>
          <p:cNvPr id="278" name="TextShape 2"/>
          <p:cNvSpPr txBox="1"/>
          <p:nvPr/>
        </p:nvSpPr>
        <p:spPr>
          <a:xfrm>
            <a:off x="8459640" y="6492960"/>
            <a:ext cx="5536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3DA8CA4-9D54-486C-B494-070123D4C88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ustomShape 1"/>
          <p:cNvSpPr/>
          <p:nvPr/>
        </p:nvSpPr>
        <p:spPr>
          <a:xfrm>
            <a:off x="250920" y="260280"/>
            <a:ext cx="8569080" cy="484524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4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анализ настоящего и будущего состояния.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этой фазе необходимо детально обрисовать имеющееся состояние. В этом анализе выявляется следующее: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соответствии с поставленными задачами определяется информация, необходимая для их решения;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описывается существующая организационная структура           и формулируются ее недостатки;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то же выполняется по отношению к существующей системе ОИ;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оцениваются состояние работников и их мотивация.</a:t>
            </a:r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367CF6A6-59A0-447A-81B2-32B162FE6587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81" name="Picture 4" descr=""/>
          <p:cNvPicPr/>
          <p:nvPr/>
        </p:nvPicPr>
        <p:blipFill>
          <a:blip r:embed="rId1"/>
          <a:stretch/>
        </p:blipFill>
        <p:spPr>
          <a:xfrm>
            <a:off x="2843280" y="4797360"/>
            <a:ext cx="2123640" cy="1428480"/>
          </a:xfrm>
          <a:prstGeom prst="rect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pic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1F3B1406-7C74-40FB-9C7D-8EA60B0209ED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83" name="CustomShape 2"/>
          <p:cNvSpPr/>
          <p:nvPr/>
        </p:nvSpPr>
        <p:spPr>
          <a:xfrm>
            <a:off x="179280" y="189000"/>
            <a:ext cx="8640360" cy="447948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5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планирование целей.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Предварительно сформулированные в фазе 2 цели могут быть подвергнуты проверке, оценке и при необходимости пересмотрены на основе более точной информации, полученной в ходе анализа существующего состояния и прогнозирования. Это позволит построить более совершенную систему, выявить и устранить грубые ошибки в решениях, принимаемых в начале работ. Такая коррекция целей на основе более точной информации позволяет снизить степень риска; она же позволяет добиться снижения напряженности труда участников проекта.</a:t>
            </a:r>
            <a:endParaRPr/>
          </a:p>
        </p:txBody>
      </p:sp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445C7117-AED6-45BA-B8E9-3F72B277C94F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85" name="CustomShape 2"/>
          <p:cNvSpPr/>
          <p:nvPr/>
        </p:nvSpPr>
        <p:spPr>
          <a:xfrm>
            <a:off x="395280" y="189000"/>
            <a:ext cx="8497440" cy="484524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6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формирование вариантов концепции.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На этой стадии следует по возможности разрабатывать параллельно несколько вариантов концепции ИС. При параллельном рассмотрении нескольких альтернативных вариантов концепции представляется возможным обеспечить подлинное сотрудничество разработчиков системы с производственным подразделением, подлежащим информатизации. Если же на рассмотрение представляется только один вариант системы, то будет достаточно сложно убедить пользователя в том, что именно этот вариант лучше всего реализует его задачи и учитывает его запросы и требования.</a:t>
            </a:r>
            <a:endParaRPr/>
          </a:p>
        </p:txBody>
      </p:sp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3E81BDCF-52FF-4FEF-B65D-3CF383B612AA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87" name="CustomShape 2"/>
          <p:cNvSpPr/>
          <p:nvPr/>
        </p:nvSpPr>
        <p:spPr>
          <a:xfrm>
            <a:off x="250920" y="189000"/>
            <a:ext cx="8569080" cy="411372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7</a:t>
            </a:r>
            <a:r>
              <a:rPr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lang="ru-RU" sz="2400" strike="noStrike">
                <a:solidFill>
                  <a:srgbClr val="000000"/>
                </a:solidFill>
                <a:latin typeface="Lucida Sans Unicode"/>
              </a:rPr>
              <a:t>выбор концепции.</a:t>
            </a:r>
            <a:endParaRPr/>
          </a:p>
          <a:p>
            <a:pPr>
              <a:lnSpc>
                <a:spcPct val="100000"/>
              </a:lnSpc>
            </a:pPr>
            <a:r>
              <a:rPr lang="ru-RU" sz="2400" strike="noStrike">
                <a:solidFill>
                  <a:srgbClr val="000000"/>
                </a:solidFill>
                <a:latin typeface="Lucida Sans Unicode"/>
              </a:rPr>
              <a:t>При наличии нескольких вариантов концепции создаваемой системы рано или поздно нужно будет выбрать один из них. Для этого необходимо оценить предложенные варианты. Оценка сложных систем         с участием нескольких лиц – специалистов по ОИ, работников подразделения, руководства предприятия – осуществляется всегда трудно. Существенный эффект в сужении круга вариантов может дать их оценка по единому критерию «затраты/производительность». </a:t>
            </a:r>
            <a:endParaRPr/>
          </a:p>
        </p:txBody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5E368EEA-FDEE-4925-BAFD-38B2F3BE118B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89" name="CustomShape 2"/>
          <p:cNvSpPr/>
          <p:nvPr/>
        </p:nvSpPr>
        <p:spPr>
          <a:xfrm>
            <a:off x="179280" y="260280"/>
            <a:ext cx="8569080" cy="4845240"/>
          </a:xfrm>
          <a:prstGeom prst="rect">
            <a:avLst/>
          </a:prstGeom>
          <a:noFill/>
          <a:ln w="57240">
            <a:solidFill>
              <a:schemeClr val="bg2">
                <a:lumMod val="2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Фаза 8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уточнение концепции.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После выбора одного из вариантов концепции создаваемой системы в качестве базового, этот вариант уточняется и детализируется всеми участниками процесса создания ИС. В этой фазе должно участвовать затрагиваемое производственное подразделение, так как именно в этой фазе устанавливаются многие важные детали: обсуждаются языки поддержки запросов, специализированные клавиши на клавиатурах или даже специализированные клавиатуры, специальные маски на клавиатурах, варианты экранных форм дисплеев и т. п.</a:t>
            </a:r>
            <a:endParaRPr/>
          </a:p>
        </p:txBody>
      </p:sp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374760" y="1162080"/>
            <a:ext cx="8569080" cy="374796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Tahoma"/>
              </a:rPr>
              <a:t> 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Инновационные программы формируются в виде отдельных инновационных проектов, осуществление которых является частью проектного менеджмента. Проектный менеджмент – совокупность средств и функций планирования, контроля за осуществлением работ, составляющих существо проекта. Каждый отдельный проект должен быть построен так, чтобы при его выполнении достигалась поставленная цель в течение установленного времени и при использовании ограниченных ресурсов. </a:t>
            </a:r>
            <a:endParaRPr/>
          </a:p>
        </p:txBody>
      </p:sp>
      <p:sp>
        <p:nvSpPr>
          <p:cNvPr id="291" name="CustomShape 2"/>
          <p:cNvSpPr/>
          <p:nvPr/>
        </p:nvSpPr>
        <p:spPr>
          <a:xfrm>
            <a:off x="539640" y="189000"/>
            <a:ext cx="76878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</a:rPr>
              <a:t>6.4. Управление проектами информатизации</a:t>
            </a:r>
            <a:endParaRPr/>
          </a:p>
        </p:txBody>
      </p:sp>
      <p:sp>
        <p:nvSpPr>
          <p:cNvPr id="292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F4CE8E96-384E-4AB8-B070-69FEE3FF12D2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93" name="Picture 2" descr=""/>
          <p:cNvPicPr/>
          <p:nvPr/>
        </p:nvPicPr>
        <p:blipFill>
          <a:blip r:embed="rId1"/>
          <a:stretch/>
        </p:blipFill>
        <p:spPr>
          <a:xfrm>
            <a:off x="5867280" y="5208480"/>
            <a:ext cx="2304720" cy="1614240"/>
          </a:xfrm>
          <a:prstGeom prst="rect">
            <a:avLst/>
          </a:prstGeom>
          <a:ln w="9360">
            <a:noFill/>
          </a:ln>
        </p:spPr>
      </p:pic>
      <p:pic>
        <p:nvPicPr>
          <p:cNvPr id="294" name="Picture 4" descr=""/>
          <p:cNvPicPr/>
          <p:nvPr/>
        </p:nvPicPr>
        <p:blipFill>
          <a:blip r:embed="rId2"/>
          <a:stretch/>
        </p:blipFill>
        <p:spPr>
          <a:xfrm>
            <a:off x="1116000" y="5373720"/>
            <a:ext cx="190476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250920" y="130320"/>
            <a:ext cx="8569080" cy="484524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Следует отметить, что в организации службы ОИ могут совместно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присутствовать разные или даже все блоки, отмеченные выше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Так, возможна комбинация центрального сектора или отдела ОИ с децентрализованными секторами или отделами в основных функциональных отделениях или подразделениях.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Разделение задач и компетенции между центральными и периферийными подразделениями ОИ бывает различным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; наверное, в будущем предполагается более широкая децентрализация всех задач ОИ, за исключением стратегического планирования, управления и определения главных направлений.</a:t>
            </a:r>
            <a:endParaRPr/>
          </a:p>
        </p:txBody>
      </p:sp>
      <p:sp>
        <p:nvSpPr>
          <p:cNvPr id="296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1BC2FC5-B214-4586-9366-5DBD07E4797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97" name="Picture 2" descr=""/>
          <p:cNvPicPr/>
          <p:nvPr/>
        </p:nvPicPr>
        <p:blipFill>
          <a:blip r:embed="rId1"/>
          <a:stretch/>
        </p:blipFill>
        <p:spPr>
          <a:xfrm>
            <a:off x="6300720" y="4956120"/>
            <a:ext cx="2134800" cy="1977840"/>
          </a:xfrm>
          <a:prstGeom prst="rect">
            <a:avLst/>
          </a:prstGeom>
          <a:ln w="9360">
            <a:noFill/>
          </a:ln>
        </p:spPr>
      </p:pic>
      <p:pic>
        <p:nvPicPr>
          <p:cNvPr id="298" name="Picture 4" descr=""/>
          <p:cNvPicPr/>
          <p:nvPr/>
        </p:nvPicPr>
        <p:blipFill>
          <a:blip r:embed="rId2"/>
          <a:stretch/>
        </p:blipFill>
        <p:spPr>
          <a:xfrm>
            <a:off x="539640" y="5011560"/>
            <a:ext cx="2226960" cy="1669680"/>
          </a:xfrm>
          <a:prstGeom prst="rect">
            <a:avLst/>
          </a:prstGeom>
          <a:ln w="9360">
            <a:noFill/>
          </a:ln>
        </p:spPr>
      </p:pic>
      <p:pic>
        <p:nvPicPr>
          <p:cNvPr id="299" name="Picture 6" descr=""/>
          <p:cNvPicPr/>
          <p:nvPr/>
        </p:nvPicPr>
        <p:blipFill>
          <a:blip r:embed="rId3"/>
          <a:stretch/>
        </p:blipFill>
        <p:spPr>
          <a:xfrm>
            <a:off x="3780000" y="4956120"/>
            <a:ext cx="2012760" cy="17251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324000" y="189000"/>
            <a:ext cx="8569080" cy="44794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Интересным вариантом децентрализации является придание юридической самостоятельности (статуса юридического лица) сфере ОИ и, таким образом, передача задач ОИ полностью или частично как бы другому предприятию, т.е. использование аутсорсинга – привлечения сторонних ресурсов для решения внутренних задач организации. Предоставление подразделениям ОИ такого статуса имело место уже в 70-е и 80-е годы. Эти опыты не все оказались удачными, поэтому многие «отпущенные на волю» подразделения ОИ были частично возвращены обратно.</a:t>
            </a:r>
            <a:endParaRPr/>
          </a:p>
        </p:txBody>
      </p:sp>
      <p:sp>
        <p:nvSpPr>
          <p:cNvPr id="301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185390D5-111D-429A-9778-5D9ADCF4A0AF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02" name="Picture 2" descr=""/>
          <p:cNvPicPr/>
          <p:nvPr/>
        </p:nvPicPr>
        <p:blipFill>
          <a:blip r:embed="rId1"/>
          <a:stretch/>
        </p:blipFill>
        <p:spPr>
          <a:xfrm>
            <a:off x="5651640" y="4788000"/>
            <a:ext cx="3347640" cy="2069640"/>
          </a:xfrm>
          <a:prstGeom prst="rect">
            <a:avLst/>
          </a:prstGeom>
          <a:ln w="9360">
            <a:noFill/>
          </a:ln>
        </p:spPr>
      </p:pic>
      <p:pic>
        <p:nvPicPr>
          <p:cNvPr id="303" name="Picture 4" descr=""/>
          <p:cNvPicPr/>
          <p:nvPr/>
        </p:nvPicPr>
        <p:blipFill>
          <a:blip r:embed="rId2"/>
          <a:srcRect l="0" t="0" r="0" b="397333"/>
          <a:stretch/>
        </p:blipFill>
        <p:spPr>
          <a:xfrm>
            <a:off x="826920" y="5172120"/>
            <a:ext cx="2769840" cy="1534680"/>
          </a:xfrm>
          <a:prstGeom prst="rect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pic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258840" y="260280"/>
            <a:ext cx="8640360" cy="5942520"/>
          </a:xfrm>
          <a:prstGeom prst="rect">
            <a:avLst/>
          </a:prstGeom>
          <a:solidFill>
            <a:schemeClr val="bg1"/>
          </a:solidFill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Организация и менеджмент в области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постоянно изменяются и будут, конечно, изменяться в будущем с учетом глобального усиления роли ИТ, подчинения всех ИТ одному информационному менеджеру, прогрессирующей децентрализации и изменяющихся взглядов менеджмента на роль и руководство работами в сфере ОИ, а также организации работ по ОИ.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Децентрализация задач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также будет и      дальше расширяться. При этом фирмы не откажутся от центрального планирования и управления, осуществляемого информационным менеджером и централизованными подразделениями, эти подразделения и менеджер ИС будут в большем объеме концентрироваться на консультациях пользователей.</a:t>
            </a:r>
            <a:endParaRPr/>
          </a:p>
        </p:txBody>
      </p:sp>
      <p:sp>
        <p:nvSpPr>
          <p:cNvPr id="305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E931EBC-6142-4AF6-BBB7-5CC2D88E30F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06" name="Picture 2" descr=""/>
          <p:cNvPicPr/>
          <p:nvPr/>
        </p:nvPicPr>
        <p:blipFill>
          <a:blip r:embed="rId1"/>
          <a:stretch/>
        </p:blipFill>
        <p:spPr>
          <a:xfrm>
            <a:off x="7308720" y="2637000"/>
            <a:ext cx="167616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281160" y="189000"/>
            <a:ext cx="864036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Формирование организации сферы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на отечественных предприятиях, в фирмах, учреждениях и т.д. отражает изложенные тенденции. Вместе с тем существенная специфика этого процесса обусловлена прежде всего все еще значительным дефицитом ресурсов в сфере ОИ, в частности, парка технологических средств. На бывших государственных предприятиях сохранены в значительной степени традиции, организация и технологическая культура создания, развития и использования комплексных ИС. Там, где удается осуществить технологическое перевооружение, практически обеспечивается, по крайней мере концептуально, современный мировой уровень ИТ. </a:t>
            </a:r>
            <a:endParaRPr/>
          </a:p>
        </p:txBody>
      </p:sp>
      <p:sp>
        <p:nvSpPr>
          <p:cNvPr id="308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F65E9331-14EF-4708-809E-8CADF6017FC5}" type="slidenum">
              <a:rPr b="1"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09" name="Picture 2" descr=""/>
          <p:cNvPicPr/>
          <p:nvPr/>
        </p:nvPicPr>
        <p:blipFill>
          <a:blip r:embed="rId1"/>
          <a:stretch/>
        </p:blipFill>
        <p:spPr>
          <a:xfrm>
            <a:off x="4140360" y="5595840"/>
            <a:ext cx="1904760" cy="952200"/>
          </a:xfrm>
          <a:prstGeom prst="rect">
            <a:avLst/>
          </a:prstGeom>
          <a:ln w="9360">
            <a:noFill/>
          </a:ln>
        </p:spPr>
      </p:pic>
      <p:pic>
        <p:nvPicPr>
          <p:cNvPr id="310" name="Picture 4" descr=""/>
          <p:cNvPicPr/>
          <p:nvPr/>
        </p:nvPicPr>
        <p:blipFill>
          <a:blip r:embed="rId2"/>
          <a:stretch/>
        </p:blipFill>
        <p:spPr>
          <a:xfrm>
            <a:off x="468360" y="5438880"/>
            <a:ext cx="2381040" cy="1428480"/>
          </a:xfrm>
          <a:prstGeom prst="rect">
            <a:avLst/>
          </a:prstGeom>
          <a:ln w="9360">
            <a:noFill/>
          </a:ln>
        </p:spPr>
      </p:pic>
      <p:pic>
        <p:nvPicPr>
          <p:cNvPr id="311" name="Picture 6" descr=""/>
          <p:cNvPicPr/>
          <p:nvPr/>
        </p:nvPicPr>
        <p:blipFill>
          <a:blip r:embed="rId3"/>
          <a:stretch/>
        </p:blipFill>
        <p:spPr>
          <a:xfrm>
            <a:off x="7491240" y="1989000"/>
            <a:ext cx="1423800" cy="11124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179280" y="1557360"/>
            <a:ext cx="8496000" cy="30164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На вновь возникших предприятиях и в учреждениях, недавно приступивших к информатизации, такой опыт в значительной мере отсутствует, поэтому в них иногда имеют место неэффективные решения при внедрении ИТ.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Эти проблемы и должны представлять собой на этих предприятиях предмет первоочередных особых забот ИМ.</a:t>
            </a:r>
            <a:endParaRPr/>
          </a:p>
        </p:txBody>
      </p:sp>
      <p:pic>
        <p:nvPicPr>
          <p:cNvPr id="313" name="Picture 2" descr=""/>
          <p:cNvPicPr/>
          <p:nvPr/>
        </p:nvPicPr>
        <p:blipFill>
          <a:blip r:embed="rId1"/>
          <a:stretch/>
        </p:blipFill>
        <p:spPr>
          <a:xfrm>
            <a:off x="3276720" y="4292640"/>
            <a:ext cx="2795400" cy="2095200"/>
          </a:xfrm>
          <a:prstGeom prst="rect">
            <a:avLst/>
          </a:prstGeom>
          <a:ln w="76320">
            <a:solidFill>
              <a:schemeClr val="accent1">
                <a:lumMod val="75000"/>
              </a:schemeClr>
            </a:solidFill>
            <a:round/>
          </a:ln>
        </p:spPr>
      </p:pic>
      <p:sp>
        <p:nvSpPr>
          <p:cNvPr id="314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7264E517-9EC9-4267-8167-B672AA3A61F3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15" name="CustomShape 3"/>
          <p:cNvSpPr/>
          <p:nvPr/>
        </p:nvSpPr>
        <p:spPr>
          <a:xfrm>
            <a:off x="1619280" y="333360"/>
            <a:ext cx="5057280" cy="69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trike="noStrike">
                <a:solidFill>
                  <a:srgbClr val="ffffcc"/>
                </a:solidFill>
                <a:latin typeface="Times New Roman"/>
              </a:rPr>
              <a:t>ВЫВОДЫ ПО 6 ГЛАВЕ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