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notesSlides/_rels/notesSlide13.xml.rels" ContentType="application/vnd.openxmlformats-package.relationships+xml"/>
  <Override PartName="/ppt/notesSlides/notesSlide13.xml" ContentType="application/vnd.openxmlformats-officedocument.presentationml.notesSlide+xml"/>
  <Override PartName="/ppt/slides/_rels/slide51.xml.rels" ContentType="application/vnd.openxmlformats-package.relationships+xml"/>
  <Override PartName="/ppt/slides/_rels/slide50.xml.rels" ContentType="application/vnd.openxmlformats-package.relationships+xml"/>
  <Override PartName="/ppt/slides/_rels/slide44.xml.rels" ContentType="application/vnd.openxmlformats-package.relationships+xml"/>
  <Override PartName="/ppt/slides/_rels/slide43.xml.rels" ContentType="application/vnd.openxmlformats-package.relationships+xml"/>
  <Override PartName="/ppt/slides/_rels/slide42.xml.rels" ContentType="application/vnd.openxmlformats-package.relationships+xml"/>
  <Override PartName="/ppt/slides/_rels/slide41.xml.rels" ContentType="application/vnd.openxmlformats-package.relationships+xml"/>
  <Override PartName="/ppt/slides/_rels/slide40.xml.rels" ContentType="application/vnd.openxmlformats-package.relationships+xml"/>
  <Override PartName="/ppt/slides/_rels/slide39.xml.rels" ContentType="application/vnd.openxmlformats-package.relationships+xml"/>
  <Override PartName="/ppt/slides/_rels/slide34.xml.rels" ContentType="application/vnd.openxmlformats-package.relationships+xml"/>
  <Override PartName="/ppt/slides/_rels/slide33.xml.rels" ContentType="application/vnd.openxmlformats-package.relationships+xml"/>
  <Override PartName="/ppt/slides/_rels/slide32.xml.rels" ContentType="application/vnd.openxmlformats-package.relationships+xml"/>
  <Override PartName="/ppt/slides/_rels/slide31.xml.rels" ContentType="application/vnd.openxmlformats-package.relationships+xml"/>
  <Override PartName="/ppt/slides/_rels/slide30.xml.rels" ContentType="application/vnd.openxmlformats-package.relationships+xml"/>
  <Override PartName="/ppt/slides/_rels/slide28.xml.rels" ContentType="application/vnd.openxmlformats-package.relationships+xml"/>
  <Override PartName="/ppt/slides/_rels/slide49.xml.rels" ContentType="application/vnd.openxmlformats-package.relationships+xml"/>
  <Override PartName="/ppt/slides/_rels/slide7.xml.rels" ContentType="application/vnd.openxmlformats-package.relationships+xml"/>
  <Override PartName="/ppt/slides/_rels/slide24.xml.rels" ContentType="application/vnd.openxmlformats-package.relationships+xml"/>
  <Override PartName="/ppt/slides/_rels/slide48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47.xml.rels" ContentType="application/vnd.openxmlformats-package.relationships+xml"/>
  <Override PartName="/ppt/slides/_rels/slide5.xml.rels" ContentType="application/vnd.openxmlformats-package.relationships+xml"/>
  <Override PartName="/ppt/slides/_rels/slide22.xml.rels" ContentType="application/vnd.openxmlformats-package.relationships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29.xml.rels" ContentType="application/vnd.openxmlformats-package.relationships+xml"/>
  <Override PartName="/ppt/slides/_rels/slide14.xml.rels" ContentType="application/vnd.openxmlformats-package.relationships+xml"/>
  <Override PartName="/ppt/slides/_rels/slide38.xml.rels" ContentType="application/vnd.openxmlformats-package.relationships+xml"/>
  <Override PartName="/ppt/slides/_rels/slide13.xml.rels" ContentType="application/vnd.openxmlformats-package.relationships+xml"/>
  <Override PartName="/ppt/slides/_rels/slide37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36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35.xml.rels" ContentType="application/vnd.openxmlformats-package.relationships+xml"/>
  <Override PartName="/ppt/slides/_rels/slide10.xml.rels" ContentType="application/vnd.openxmlformats-package.relationships+xml"/>
  <Override PartName="/ppt/slides/_rels/slide46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45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52.xml.rels" ContentType="application/vnd.openxmlformats-package.relationships+xml"/>
  <Override PartName="/ppt/slides/_rels/slide2.xml.rels" ContentType="application/vnd.openxmlformats-package.relationships+xml"/>
  <Override PartName="/ppt/slides/_rels/slide27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52.xml" ContentType="application/vnd.openxmlformats-officedocument.presentationml.slide+xml"/>
  <Override PartName="/ppt/slides/slide27.xml" ContentType="application/vnd.openxmlformats-officedocument.presentationml.slide+xml"/>
  <Override PartName="/ppt/slides/slide51.xml" ContentType="application/vnd.openxmlformats-officedocument.presentationml.slide+xml"/>
  <Override PartName="/ppt/slides/slide26.xml" ContentType="application/vnd.openxmlformats-officedocument.presentationml.slide+xml"/>
  <Override PartName="/ppt/slides/slide50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44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43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42.xml" ContentType="application/vnd.openxmlformats-officedocument.presentationml.slide+xml"/>
  <Override PartName="/ppt/slides/slide8.xml" ContentType="application/vnd.openxmlformats-officedocument.presentationml.slide+xml"/>
  <Override PartName="/ppt/slides/slide17.xml" ContentType="application/vnd.openxmlformats-officedocument.presentationml.slide+xml"/>
  <Override PartName="/ppt/slides/slide41.xml" ContentType="application/vnd.openxmlformats-officedocument.presentationml.slide+xml"/>
  <Override PartName="/ppt/slides/slide7.xml" ContentType="application/vnd.openxmlformats-officedocument.presentationml.slide+xml"/>
  <Override PartName="/ppt/slides/slide16.xml" ContentType="application/vnd.openxmlformats-officedocument.presentationml.slide+xml"/>
  <Override PartName="/ppt/slides/slide40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13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151.jpeg" ContentType="image/jpeg"/>
  <Override PartName="/ppt/media/image150.jpeg" ContentType="image/jpeg"/>
  <Override PartName="/ppt/media/image146.png" ContentType="image/png"/>
  <Override PartName="/ppt/media/image143.png" ContentType="image/png"/>
  <Override PartName="/ppt/media/image142.png" ContentType="image/png"/>
  <Override PartName="/ppt/media/image141.png" ContentType="image/png"/>
  <Override PartName="/ppt/media/image139.jpeg" ContentType="image/jpeg"/>
  <Override PartName="/ppt/media/image138.jpeg" ContentType="image/jpeg"/>
  <Override PartName="/ppt/media/image132.png" ContentType="image/png"/>
  <Override PartName="/ppt/media/image140.jpeg" ContentType="image/jpeg"/>
  <Override PartName="/ppt/media/image131.png" ContentType="image/png"/>
  <Override PartName="/ppt/media/image149.jpeg" ContentType="image/jpeg"/>
  <Override PartName="/ppt/media/image136.jpeg" ContentType="image/jpeg"/>
  <Override PartName="/ppt/media/image123.jpeg" ContentType="image/jpeg"/>
  <Override PartName="/ppt/media/image119.png" ContentType="image/png"/>
  <Override PartName="/ppt/media/image118.png" ContentType="image/png"/>
  <Override PartName="/ppt/media/image117.png" ContentType="image/png"/>
  <Override PartName="/ppt/media/image109.jpeg" ContentType="image/jpeg"/>
  <Override PartName="/ppt/media/image108.jpeg" ContentType="image/jpeg"/>
  <Override PartName="/ppt/media/image107.jpeg" ContentType="image/jpeg"/>
  <Override PartName="/ppt/media/image106.jpeg" ContentType="image/jpeg"/>
  <Override PartName="/ppt/media/image105.jpeg" ContentType="image/jpeg"/>
  <Override PartName="/ppt/media/image122.jpeg" ContentType="image/jpeg"/>
  <Override PartName="/ppt/media/image99.jpeg" ContentType="image/jpeg"/>
  <Override PartName="/ppt/media/image121.jpeg" ContentType="image/jpeg"/>
  <Override PartName="/ppt/media/image98.jpeg" ContentType="image/jpeg"/>
  <Override PartName="/ppt/media/image120.jpeg" ContentType="image/jpeg"/>
  <Override PartName="/ppt/media/image84.jpeg" ContentType="image/jpeg"/>
  <Override PartName="/ppt/media/image97.jpeg" ContentType="image/jpeg"/>
  <Override PartName="/ppt/media/image94.png" ContentType="image/png"/>
  <Override PartName="/ppt/media/image80.jpeg" ContentType="image/jpeg"/>
  <Override PartName="/ppt/media/image93.jpeg" ContentType="image/jpeg"/>
  <Override PartName="/ppt/media/image147.png" ContentType="image/png"/>
  <Override PartName="/ppt/media/image91.png" ContentType="image/png"/>
  <Override PartName="/ppt/media/image137.jpeg" ContentType="image/jpeg"/>
  <Override PartName="/ppt/media/image88.jpeg" ContentType="image/jpeg"/>
  <Override PartName="/ppt/media/image87.png" ContentType="image/png"/>
  <Override PartName="/ppt/media/image82.jpeg" ContentType="image/jpeg"/>
  <Override PartName="/ppt/media/image134.png" ContentType="image/png"/>
  <Override PartName="/ppt/media/image128.jpeg" ContentType="image/jpeg"/>
  <Override PartName="/ppt/media/image115.jpeg" ContentType="image/jpeg"/>
  <Override PartName="/ppt/media/image102.jpeg" ContentType="image/jpeg"/>
  <Override PartName="/ppt/media/image66.jpeg" ContentType="image/jpeg"/>
  <Override PartName="/ppt/media/image79.jpeg" ContentType="image/jpeg"/>
  <Override PartName="/ppt/media/image127.jpeg" ContentType="image/jpeg"/>
  <Override PartName="/ppt/media/image114.jpeg" ContentType="image/jpeg"/>
  <Override PartName="/ppt/media/image101.jpeg" ContentType="image/jpeg"/>
  <Override PartName="/ppt/media/image65.jpeg" ContentType="image/jpeg"/>
  <Override PartName="/ppt/media/image78.jpeg" ContentType="image/jpeg"/>
  <Override PartName="/ppt/media/image90.jpeg" ContentType="image/jpeg"/>
  <Override PartName="/ppt/media/image126.jpeg" ContentType="image/jpeg"/>
  <Override PartName="/ppt/media/image113.jpeg" ContentType="image/jpeg"/>
  <Override PartName="/ppt/media/image100.jpeg" ContentType="image/jpeg"/>
  <Override PartName="/ppt/media/image64.jpeg" ContentType="image/jpeg"/>
  <Override PartName="/ppt/media/image77.jpeg" ContentType="image/jpeg"/>
  <Override PartName="/ppt/media/image125.jpeg" ContentType="image/jpeg"/>
  <Override PartName="/ppt/media/image112.jpeg" ContentType="image/jpeg"/>
  <Override PartName="/ppt/media/image63.jpeg" ContentType="image/jpeg"/>
  <Override PartName="/ppt/media/image89.jpeg" ContentType="image/jpeg"/>
  <Override PartName="/ppt/media/image76.jpeg" ContentType="image/jpeg"/>
  <Override PartName="/ppt/media/image124.jpeg" ContentType="image/jpeg"/>
  <Override PartName="/ppt/media/image111.jpeg" ContentType="image/jpeg"/>
  <Override PartName="/ppt/media/image62.jpeg" ContentType="image/jpeg"/>
  <Override PartName="/ppt/media/image75.jpeg" ContentType="image/jpeg"/>
  <Override PartName="/ppt/media/image74.png" ContentType="image/png"/>
  <Override PartName="/ppt/media/image83.jpeg" ContentType="image/jpeg"/>
  <Override PartName="/ppt/media/image96.jpeg" ContentType="image/jpeg"/>
  <Override PartName="/ppt/media/image71.png" ContentType="image/png"/>
  <Override PartName="/ppt/media/image70.png" ContentType="image/png"/>
  <Override PartName="/ppt/media/image130.jpeg" ContentType="image/jpeg"/>
  <Override PartName="/ppt/media/image81.jpeg" ContentType="image/jpeg"/>
  <Override PartName="/ppt/media/image104.jpeg" ContentType="image/jpeg"/>
  <Override PartName="/ppt/media/image68.jpeg" ContentType="image/jpeg"/>
  <Override PartName="/ppt/media/image144.png" ContentType="image/png"/>
  <Override PartName="/ppt/media/image129.jpeg" ContentType="image/jpeg"/>
  <Override PartName="/ppt/media/image116.jpeg" ContentType="image/jpeg"/>
  <Override PartName="/ppt/media/image103.jpeg" ContentType="image/jpeg"/>
  <Override PartName="/ppt/media/image67.jpeg" ContentType="image/jpeg"/>
  <Override PartName="/ppt/media/image148.png" ContentType="image/png"/>
  <Override PartName="/ppt/media/image92.png" ContentType="image/png"/>
  <Override PartName="/ppt/media/image72.png" ContentType="image/png"/>
  <Override PartName="/ppt/media/image95.png" ContentType="image/png"/>
  <Override PartName="/ppt/media/image33.jpeg" ContentType="image/jpeg"/>
  <Override PartName="/ppt/media/image46.jpeg" ContentType="image/jpeg"/>
  <Override PartName="/ppt/media/image59.jpeg" ContentType="image/jpeg"/>
  <Override PartName="/ppt/media/image85.png" ContentType="image/png"/>
  <Override PartName="/ppt/media/image32.jpeg" ContentType="image/jpeg"/>
  <Override PartName="/ppt/media/image45.jpeg" ContentType="image/jpeg"/>
  <Override PartName="/ppt/media/image58.jpeg" ContentType="image/jpeg"/>
  <Override PartName="/ppt/media/image31.jpeg" ContentType="image/jpeg"/>
  <Override PartName="/ppt/media/image44.jpeg" ContentType="image/jpeg"/>
  <Override PartName="/ppt/media/image57.jpeg" ContentType="image/jpeg"/>
  <Override PartName="/ppt/media/image43.jpeg" ContentType="image/jpeg"/>
  <Override PartName="/ppt/media/image30.jpeg" ContentType="image/jpeg"/>
  <Override PartName="/ppt/media/image56.jpeg" ContentType="image/jpeg"/>
  <Override PartName="/ppt/media/image42.jpeg" ContentType="image/jpeg"/>
  <Override PartName="/ppt/media/image55.jpeg" ContentType="image/jpeg"/>
  <Override PartName="/ppt/media/image41.jpeg" ContentType="image/jpeg"/>
  <Override PartName="/ppt/media/image54.jpeg" ContentType="image/jpeg"/>
  <Override PartName="/ppt/media/image50.jpeg" ContentType="image/jpeg"/>
  <Override PartName="/ppt/media/image36.jpeg" ContentType="image/jpeg"/>
  <Override PartName="/ppt/media/image49.jpeg" ContentType="image/jpeg"/>
  <Override PartName="/ppt/media/image12.jpeg" ContentType="image/jpeg"/>
  <Override PartName="/ppt/media/image25.jpeg" ContentType="image/jpeg"/>
  <Override PartName="/ppt/media/image38.jpeg" ContentType="image/jpeg"/>
  <Override PartName="/ppt/media/image51.jpeg" ContentType="image/jpeg"/>
  <Override PartName="/ppt/media/image14.jpeg" ContentType="image/jpeg"/>
  <Override PartName="/ppt/media/image27.jpeg" ContentType="image/jpeg"/>
  <Override PartName="/ppt/media/image53.jpeg" ContentType="image/jpeg"/>
  <Override PartName="/ppt/media/image40.jpeg" ContentType="image/jpeg"/>
  <Override PartName="/ppt/media/image110.jpeg" ContentType="image/jpeg"/>
  <Override PartName="/ppt/media/image86.png" ContentType="image/png"/>
  <Override PartName="/ppt/media/image61.jpeg" ContentType="image/jpeg"/>
  <Override PartName="/ppt/media/image35.jpeg" ContentType="image/jpeg"/>
  <Override PartName="/ppt/media/image48.jpeg" ContentType="image/jpeg"/>
  <Override PartName="/ppt/media/image5.jpeg" ContentType="image/jpeg"/>
  <Override PartName="/ppt/media/image37.jpeg" ContentType="image/jpeg"/>
  <Override PartName="/ppt/media/image60.jpeg" ContentType="image/jpeg"/>
  <Override PartName="/ppt/media/image7.png" ContentType="image/png"/>
  <Override PartName="/ppt/media/image69.png" ContentType="image/png"/>
  <Override PartName="/ppt/media/image34.jpeg" ContentType="image/jpeg"/>
  <Override PartName="/ppt/media/image47.jpeg" ContentType="image/jpeg"/>
  <Override PartName="/ppt/media/image2.jpeg" ContentType="image/jpeg"/>
  <Override PartName="/ppt/media/image3.png" ContentType="image/png"/>
  <Override PartName="/ppt/media/image1.jpeg" ContentType="image/jpeg"/>
  <Override PartName="/ppt/media/image16.jpeg" ContentType="image/jpeg"/>
  <Override PartName="/ppt/media/image29.jpeg" ContentType="image/jpeg"/>
  <Override PartName="/ppt/media/image18.jpeg" ContentType="image/jpeg"/>
  <Override PartName="/ppt/media/image26.jpeg" ContentType="image/jpeg"/>
  <Override PartName="/ppt/media/image13.jpeg" ContentType="image/jpeg"/>
  <Override PartName="/ppt/media/image39.jpeg" ContentType="image/jpeg"/>
  <Override PartName="/ppt/media/image52.jpeg" ContentType="image/jpeg"/>
  <Override PartName="/ppt/media/image15.jpeg" ContentType="image/jpeg"/>
  <Override PartName="/ppt/media/image28.jpeg" ContentType="image/jpeg"/>
  <Override PartName="/ppt/media/image17.jpeg" ContentType="image/jpeg"/>
  <Override PartName="/ppt/media/image23.jpeg" ContentType="image/jpeg"/>
  <Override PartName="/ppt/media/image10.png" ContentType="image/png"/>
  <Override PartName="/ppt/media/image6.png" ContentType="image/png"/>
  <Override PartName="/ppt/media/image11.jpeg" ContentType="image/jpeg"/>
  <Override PartName="/ppt/media/image24.jpeg" ContentType="image/jpeg"/>
  <Override PartName="/ppt/media/image135.png" ContentType="image/png"/>
  <Override PartName="/ppt/media/image21.jpeg" ContentType="image/jpeg"/>
  <Override PartName="/ppt/media/image20.jpeg" ContentType="image/jpeg"/>
  <Override PartName="/ppt/media/image73.png" ContentType="image/png"/>
  <Override PartName="/ppt/media/image19.jpeg" ContentType="image/jpeg"/>
  <Override PartName="/ppt/media/image145.png" ContentType="image/png"/>
  <Override PartName="/ppt/media/image22.jpeg" ContentType="image/jpeg"/>
  <Override PartName="/ppt/media/image133.png" ContentType="image/png"/>
  <Override PartName="/ppt/media/image8.jpeg" ContentType="image/jpeg"/>
  <Override PartName="/ppt/media/image9.png" ContentType="image/png"/>
  <Override PartName="/ppt/media/image4.png" ContentType="image/png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lang="ru-RU" sz="2000">
                <a:latin typeface="Arial"/>
              </a:rPr>
              <a:t>Для правки формата примечаний щёлкните мышью</a:t>
            </a:r>
            <a:endParaRPr/>
          </a:p>
        </p:txBody>
      </p:sp>
      <p:sp>
        <p:nvSpPr>
          <p:cNvPr id="126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lang="ru-RU" sz="1400">
                <a:latin typeface="Times New Roman"/>
              </a:rPr>
              <a:t>&lt;заголовок&gt;</a:t>
            </a:r>
            <a:endParaRPr/>
          </a:p>
        </p:txBody>
      </p:sp>
      <p:sp>
        <p:nvSpPr>
          <p:cNvPr id="127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lang="ru-RU" sz="1400">
                <a:latin typeface="Times New Roman"/>
              </a:rPr>
              <a:t>&lt;дата/время&gt;</a:t>
            </a:r>
            <a:endParaRPr/>
          </a:p>
        </p:txBody>
      </p:sp>
      <p:sp>
        <p:nvSpPr>
          <p:cNvPr id="128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lang="ru-RU" sz="1400">
                <a:latin typeface="Times New Roman"/>
              </a:rPr>
              <a:t>&lt;нижний колонтитул&gt;</a:t>
            </a:r>
            <a:endParaRPr/>
          </a:p>
        </p:txBody>
      </p:sp>
      <p:sp>
        <p:nvSpPr>
          <p:cNvPr id="129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70EE6FD6-49CF-4B4E-AE15-B58F60FCB305}" type="slidenum">
              <a:rPr lang="ru-RU" sz="1400">
                <a:latin typeface="Times New Roman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63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fld id="{1271CF17-0F16-4A99-A2EF-C08160A1762B}" type="slidenum">
              <a:rPr lang="ru-RU" sz="1200" strike="noStrike">
                <a:solidFill>
                  <a:srgbClr val="000000"/>
                </a:solidFill>
                <a:latin typeface="+mn-lt"/>
              </a:rPr>
              <a:t>&lt;номер&gt;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7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10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44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83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84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23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24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500040" y="5945040"/>
            <a:ext cx="4939200" cy="919800"/>
          </a:xfrm>
          <a:custGeom>
            <a:avLst/>
            <a:gdLst/>
            <a:ahLst/>
            <a:rect l="0" t="0" r="r" b="b"/>
            <a:pathLst>
              <a:path w="7486" h="338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485640" y="5938920"/>
            <a:ext cx="3690000" cy="932400"/>
          </a:xfrm>
          <a:custGeom>
            <a:avLst/>
            <a:gdLst/>
            <a:ahLst/>
            <a:rect l="0" t="0" r="r" b="b"/>
            <a:pathLst>
              <a:path w="5592" h="589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>
            <a:off x="-6120" y="5791320"/>
            <a:ext cx="3401280" cy="1079640"/>
          </a:xfrm>
          <a:prstGeom prst="rtTriangle">
            <a:avLst/>
          </a:prstGeom>
          <a:blipFill>
            <a:blip r:embed="rId2"/>
            <a:tile/>
          </a:blip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" name="Line 4"/>
          <p:cNvSpPr/>
          <p:nvPr/>
        </p:nvSpPr>
        <p:spPr>
          <a:xfrm>
            <a:off x="-9000" y="5787720"/>
            <a:ext cx="3405240" cy="108432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4" name="CustomShape 5"/>
          <p:cNvSpPr/>
          <p:nvPr/>
        </p:nvSpPr>
        <p:spPr>
          <a:xfrm>
            <a:off x="0" y="4664160"/>
            <a:ext cx="9149400" cy="360"/>
          </a:xfrm>
          <a:prstGeom prst="rtTriangle">
            <a:avLst/>
          </a:prstGeom>
          <a:gradFill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/>
          </a:grad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1687680" y="4952880"/>
            <a:ext cx="7455240" cy="486360"/>
          </a:xfrm>
          <a:custGeom>
            <a:avLst/>
            <a:gdLst/>
            <a:ahLst/>
            <a:rect l="0" t="0" r="r" b="b"/>
            <a:pathLst>
              <a:path w="4698" h="368">
                <a:moveTo>
                  <a:pt x="4697" y="0"/>
                </a:moveTo>
                <a:lnTo>
                  <a:pt x="4697" y="367"/>
                </a:lnTo>
                <a:lnTo>
                  <a:pt x="0" y="218"/>
                </a:lnTo>
                <a:lnTo>
                  <a:pt x="4697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" name="CustomShape 7"/>
          <p:cNvSpPr/>
          <p:nvPr/>
        </p:nvSpPr>
        <p:spPr>
          <a:xfrm>
            <a:off x="36360" y="5237280"/>
            <a:ext cx="9106560" cy="788040"/>
          </a:xfrm>
          <a:custGeom>
            <a:avLst/>
            <a:gdLst/>
            <a:ahLst/>
            <a:rect l="0" t="0" r="r" b="b"/>
            <a:pathLst>
              <a:path w="5761" h="529">
                <a:moveTo>
                  <a:pt x="0" y="0"/>
                </a:moveTo>
                <a:lnTo>
                  <a:pt x="5760" y="0"/>
                </a:lnTo>
                <a:lnTo>
                  <a:pt x="5760" y="528"/>
                </a:lnTo>
                <a:lnTo>
                  <a:pt x="48" y="0"/>
                </a:lnTo>
              </a:path>
            </a:pathLst>
          </a:custGeom>
          <a:solidFill>
            <a:srgbClr val="000000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" name="CustomShape 8"/>
          <p:cNvSpPr/>
          <p:nvPr/>
        </p:nvSpPr>
        <p:spPr>
          <a:xfrm>
            <a:off x="720" y="5001120"/>
            <a:ext cx="9142200" cy="1862280"/>
          </a:xfrm>
          <a:custGeom>
            <a:avLst/>
            <a:gdLst/>
            <a:ahLst/>
            <a:rect l="0" t="0" r="r" b="b"/>
            <a:pathLst>
              <a:path w="5761" h="1249">
                <a:moveTo>
                  <a:pt x="0" y="0"/>
                </a:moveTo>
                <a:lnTo>
                  <a:pt x="0" y="1248"/>
                </a:lnTo>
                <a:lnTo>
                  <a:pt x="5760" y="1248"/>
                </a:lnTo>
                <a:lnTo>
                  <a:pt x="5760" y="528"/>
                </a:lnTo>
                <a:lnTo>
                  <a:pt x="0" y="0"/>
                </a:lnTo>
              </a:path>
            </a:pathLst>
          </a:custGeom>
          <a:blipFill>
            <a:blip r:embed="rId3"/>
            <a:tile/>
          </a:blip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Line 9"/>
          <p:cNvSpPr/>
          <p:nvPr/>
        </p:nvSpPr>
        <p:spPr>
          <a:xfrm>
            <a:off x="-2880" y="4997520"/>
            <a:ext cx="9146880" cy="78984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9" name="PlaceHolder 10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</p:spPr>
        <p:txBody>
          <a:bodyPr lIns="0" rIns="0" tIns="0" bIns="0" anchor="ctr"/>
          <a:p>
            <a:r>
              <a:rPr lang="ru-RU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10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500040" y="5945040"/>
            <a:ext cx="4939200" cy="919800"/>
          </a:xfrm>
          <a:custGeom>
            <a:avLst/>
            <a:gdLst/>
            <a:ahLst/>
            <a:rect l="0" t="0" r="r" b="b"/>
            <a:pathLst>
              <a:path w="7486" h="338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CustomShape 2"/>
          <p:cNvSpPr/>
          <p:nvPr/>
        </p:nvSpPr>
        <p:spPr>
          <a:xfrm>
            <a:off x="485640" y="5938920"/>
            <a:ext cx="3690000" cy="932400"/>
          </a:xfrm>
          <a:custGeom>
            <a:avLst/>
            <a:gdLst/>
            <a:ahLst/>
            <a:rect l="0" t="0" r="r" b="b"/>
            <a:pathLst>
              <a:path w="5592" h="589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CustomShape 3"/>
          <p:cNvSpPr/>
          <p:nvPr/>
        </p:nvSpPr>
        <p:spPr>
          <a:xfrm>
            <a:off x="-6120" y="5791320"/>
            <a:ext cx="3401280" cy="1079640"/>
          </a:xfrm>
          <a:prstGeom prst="rtTriangle">
            <a:avLst/>
          </a:prstGeom>
          <a:blipFill>
            <a:blip r:embed="rId2"/>
            <a:tile/>
          </a:blip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8" name="Line 4"/>
          <p:cNvSpPr/>
          <p:nvPr/>
        </p:nvSpPr>
        <p:spPr>
          <a:xfrm>
            <a:off x="-9000" y="5787720"/>
            <a:ext cx="3405240" cy="108432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49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50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500040" y="5945040"/>
            <a:ext cx="4939200" cy="919800"/>
          </a:xfrm>
          <a:custGeom>
            <a:avLst/>
            <a:gdLst/>
            <a:ahLst/>
            <a:rect l="0" t="0" r="r" b="b"/>
            <a:pathLst>
              <a:path w="7486" h="338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CustomShape 2"/>
          <p:cNvSpPr/>
          <p:nvPr/>
        </p:nvSpPr>
        <p:spPr>
          <a:xfrm>
            <a:off x="485640" y="5938920"/>
            <a:ext cx="3690000" cy="932400"/>
          </a:xfrm>
          <a:custGeom>
            <a:avLst/>
            <a:gdLst/>
            <a:ahLst/>
            <a:rect l="0" t="0" r="r" b="b"/>
            <a:pathLst>
              <a:path w="5592" h="589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CustomShape 3"/>
          <p:cNvSpPr/>
          <p:nvPr/>
        </p:nvSpPr>
        <p:spPr>
          <a:xfrm>
            <a:off x="-6120" y="5791320"/>
            <a:ext cx="3401280" cy="1079640"/>
          </a:xfrm>
          <a:prstGeom prst="rtTriangle">
            <a:avLst/>
          </a:prstGeom>
          <a:blipFill>
            <a:blip r:embed="rId2"/>
            <a:tile/>
          </a:blipFill>
          <a:ln w="12600">
            <a:noFill/>
          </a:ln>
          <a:effectLst>
            <a:outerShdw blurRad="50800" dir="5400000" dist="381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8" name="Line 4"/>
          <p:cNvSpPr/>
          <p:nvPr/>
        </p:nvSpPr>
        <p:spPr>
          <a:xfrm>
            <a:off x="-9000" y="5787720"/>
            <a:ext cx="3405240" cy="108432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89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90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jpeg"/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5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jpeg"/><Relationship Id="rId3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image" Target="../media/image30.jpeg"/><Relationship Id="rId6" Type="http://schemas.openxmlformats.org/officeDocument/2006/relationships/image" Target="../media/image31.jpeg"/><Relationship Id="rId7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image" Target="../media/image33.jpeg"/><Relationship Id="rId3" Type="http://schemas.openxmlformats.org/officeDocument/2006/relationships/image" Target="../media/image34.jpeg"/><Relationship Id="rId4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image" Target="../media/image36.jpeg"/><Relationship Id="rId3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image" Target="../media/image38.jpeg"/><Relationship Id="rId3" Type="http://schemas.openxmlformats.org/officeDocument/2006/relationships/image" Target="../media/image39.jpeg"/><Relationship Id="rId4" Type="http://schemas.openxmlformats.org/officeDocument/2006/relationships/image" Target="../media/image40.jpeg"/><Relationship Id="rId5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image" Target="../media/image42.jpeg"/><Relationship Id="rId3" Type="http://schemas.openxmlformats.org/officeDocument/2006/relationships/image" Target="../media/image43.jpeg"/><Relationship Id="rId4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image" Target="../media/image45.jpeg"/><Relationship Id="rId3" Type="http://schemas.openxmlformats.org/officeDocument/2006/relationships/image" Target="../media/image46.jpeg"/><Relationship Id="rId4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image" Target="../media/image48.jpeg"/><Relationship Id="rId3" Type="http://schemas.openxmlformats.org/officeDocument/2006/relationships/image" Target="../media/image49.jpeg"/><Relationship Id="rId4" Type="http://schemas.openxmlformats.org/officeDocument/2006/relationships/slideLayout" Target="../slideLayouts/slideLayout25.xml"/><Relationship Id="rId5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50.jpeg"/><Relationship Id="rId2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image" Target="../media/image52.jpeg"/><Relationship Id="rId3" Type="http://schemas.openxmlformats.org/officeDocument/2006/relationships/image" Target="../media/image53.jpeg"/><Relationship Id="rId4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54.jpeg"/><Relationship Id="rId2" Type="http://schemas.openxmlformats.org/officeDocument/2006/relationships/image" Target="../media/image55.jpeg"/><Relationship Id="rId3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image" Target="../media/image57.jpeg"/><Relationship Id="rId3" Type="http://schemas.openxmlformats.org/officeDocument/2006/relationships/image" Target="../media/image58.jpeg"/><Relationship Id="rId4" Type="http://schemas.openxmlformats.org/officeDocument/2006/relationships/image" Target="../media/image59.jpeg"/><Relationship Id="rId5" Type="http://schemas.openxmlformats.org/officeDocument/2006/relationships/image" Target="../media/image60.jpeg"/><Relationship Id="rId6" Type="http://schemas.openxmlformats.org/officeDocument/2006/relationships/image" Target="../media/image61.jpeg"/><Relationship Id="rId7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62.jpeg"/><Relationship Id="rId2" Type="http://schemas.openxmlformats.org/officeDocument/2006/relationships/image" Target="../media/image63.jpeg"/><Relationship Id="rId3" Type="http://schemas.openxmlformats.org/officeDocument/2006/relationships/image" Target="../media/image64.jpeg"/><Relationship Id="rId4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65.jpeg"/><Relationship Id="rId2" Type="http://schemas.openxmlformats.org/officeDocument/2006/relationships/image" Target="../media/image66.jpeg"/><Relationship Id="rId3" Type="http://schemas.openxmlformats.org/officeDocument/2006/relationships/image" Target="../media/image67.jpeg"/><Relationship Id="rId4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68.jpeg"/><Relationship Id="rId2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69.png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image" Target="../media/image74.png"/><Relationship Id="rId7" Type="http://schemas.openxmlformats.org/officeDocument/2006/relationships/image" Target="../media/image75.jpeg"/><Relationship Id="rId8" Type="http://schemas.openxmlformats.org/officeDocument/2006/relationships/image" Target="../media/image76.jpeg"/><Relationship Id="rId9" Type="http://schemas.openxmlformats.org/officeDocument/2006/relationships/slideLayout" Target="../slideLayouts/slideLayout2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77.jpeg"/><Relationship Id="rId2" Type="http://schemas.openxmlformats.org/officeDocument/2006/relationships/image" Target="../media/image78.jpeg"/><Relationship Id="rId3" Type="http://schemas.openxmlformats.org/officeDocument/2006/relationships/image" Target="../media/image79.jpeg"/><Relationship Id="rId4" Type="http://schemas.openxmlformats.org/officeDocument/2006/relationships/image" Target="../media/image80.jpeg"/><Relationship Id="rId5" Type="http://schemas.openxmlformats.org/officeDocument/2006/relationships/slideLayout" Target="../slideLayouts/slideLayout2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81.jpeg"/><Relationship Id="rId2" Type="http://schemas.openxmlformats.org/officeDocument/2006/relationships/image" Target="../media/image82.jpeg"/><Relationship Id="rId3" Type="http://schemas.openxmlformats.org/officeDocument/2006/relationships/image" Target="../media/image83.jpeg"/><Relationship Id="rId4" Type="http://schemas.openxmlformats.org/officeDocument/2006/relationships/image" Target="../media/image84.jpeg"/><Relationship Id="rId5" Type="http://schemas.openxmlformats.org/officeDocument/2006/relationships/slideLayout" Target="../slideLayouts/slideLayout2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85.png"/><Relationship Id="rId2" Type="http://schemas.openxmlformats.org/officeDocument/2006/relationships/image" Target="../media/image86.png"/><Relationship Id="rId3" Type="http://schemas.openxmlformats.org/officeDocument/2006/relationships/image" Target="../media/image87.png"/><Relationship Id="rId4" Type="http://schemas.openxmlformats.org/officeDocument/2006/relationships/image" Target="../media/image88.jpeg"/><Relationship Id="rId5" Type="http://schemas.openxmlformats.org/officeDocument/2006/relationships/image" Target="../media/image89.jpeg"/><Relationship Id="rId6" Type="http://schemas.openxmlformats.org/officeDocument/2006/relationships/slideLayout" Target="../slideLayouts/slideLayout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90.jpeg"/><Relationship Id="rId2" Type="http://schemas.openxmlformats.org/officeDocument/2006/relationships/image" Target="../media/image91.png"/><Relationship Id="rId3" Type="http://schemas.openxmlformats.org/officeDocument/2006/relationships/image" Target="../media/image92.png"/><Relationship Id="rId4" Type="http://schemas.openxmlformats.org/officeDocument/2006/relationships/slideLayout" Target="../slideLayouts/slideLayout2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93.jpeg"/><Relationship Id="rId2" Type="http://schemas.openxmlformats.org/officeDocument/2006/relationships/image" Target="../media/image94.png"/><Relationship Id="rId3" Type="http://schemas.openxmlformats.org/officeDocument/2006/relationships/slideLayout" Target="../slideLayouts/slideLayout2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95.png"/><Relationship Id="rId2" Type="http://schemas.openxmlformats.org/officeDocument/2006/relationships/slideLayout" Target="../slideLayouts/slideLayout2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96.jpeg"/><Relationship Id="rId2" Type="http://schemas.openxmlformats.org/officeDocument/2006/relationships/image" Target="../media/image97.jpeg"/><Relationship Id="rId3" Type="http://schemas.openxmlformats.org/officeDocument/2006/relationships/slideLayout" Target="../slideLayouts/slideLayout2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98.jpeg"/><Relationship Id="rId2" Type="http://schemas.openxmlformats.org/officeDocument/2006/relationships/image" Target="../media/image99.jpeg"/><Relationship Id="rId3" Type="http://schemas.openxmlformats.org/officeDocument/2006/relationships/image" Target="../media/image100.jpeg"/><Relationship Id="rId4" Type="http://schemas.openxmlformats.org/officeDocument/2006/relationships/slideLayout" Target="../slideLayouts/slideLayout2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01.jpeg"/><Relationship Id="rId2" Type="http://schemas.openxmlformats.org/officeDocument/2006/relationships/slideLayout" Target="../slideLayouts/slideLayout2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102.jpeg"/><Relationship Id="rId2" Type="http://schemas.openxmlformats.org/officeDocument/2006/relationships/image" Target="../media/image103.jpeg"/><Relationship Id="rId3" Type="http://schemas.openxmlformats.org/officeDocument/2006/relationships/slideLayout" Target="../slideLayouts/slideLayout2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104.jpeg"/><Relationship Id="rId2" Type="http://schemas.openxmlformats.org/officeDocument/2006/relationships/image" Target="../media/image105.jpeg"/><Relationship Id="rId3" Type="http://schemas.openxmlformats.org/officeDocument/2006/relationships/slideLayout" Target="../slideLayouts/slideLayout2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106.jpeg"/><Relationship Id="rId2" Type="http://schemas.openxmlformats.org/officeDocument/2006/relationships/image" Target="../media/image107.jpeg"/><Relationship Id="rId3" Type="http://schemas.openxmlformats.org/officeDocument/2006/relationships/image" Target="../media/image108.jpeg"/><Relationship Id="rId4" Type="http://schemas.openxmlformats.org/officeDocument/2006/relationships/slideLayout" Target="../slideLayouts/slideLayout25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109.jpeg"/><Relationship Id="rId2" Type="http://schemas.openxmlformats.org/officeDocument/2006/relationships/image" Target="../media/image110.jpeg"/><Relationship Id="rId3" Type="http://schemas.openxmlformats.org/officeDocument/2006/relationships/image" Target="../media/image111.jpeg"/><Relationship Id="rId4" Type="http://schemas.openxmlformats.org/officeDocument/2006/relationships/slideLayout" Target="../slideLayouts/slideLayout2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112.jpeg"/><Relationship Id="rId2" Type="http://schemas.openxmlformats.org/officeDocument/2006/relationships/image" Target="../media/image113.jpeg"/><Relationship Id="rId3" Type="http://schemas.openxmlformats.org/officeDocument/2006/relationships/image" Target="../media/image114.jpeg"/><Relationship Id="rId4" Type="http://schemas.openxmlformats.org/officeDocument/2006/relationships/slideLayout" Target="../slideLayouts/slideLayout25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115.jpeg"/><Relationship Id="rId2" Type="http://schemas.openxmlformats.org/officeDocument/2006/relationships/image" Target="../media/image116.jpeg"/><Relationship Id="rId3" Type="http://schemas.openxmlformats.org/officeDocument/2006/relationships/slideLayout" Target="../slideLayouts/slideLayout25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117.png"/><Relationship Id="rId2" Type="http://schemas.openxmlformats.org/officeDocument/2006/relationships/image" Target="../media/image118.png"/><Relationship Id="rId3" Type="http://schemas.openxmlformats.org/officeDocument/2006/relationships/image" Target="../media/image119.png"/><Relationship Id="rId4" Type="http://schemas.openxmlformats.org/officeDocument/2006/relationships/image" Target="../media/image120.jpeg"/><Relationship Id="rId5" Type="http://schemas.openxmlformats.org/officeDocument/2006/relationships/slideLayout" Target="../slideLayouts/slideLayout25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121.jpeg"/><Relationship Id="rId2" Type="http://schemas.openxmlformats.org/officeDocument/2006/relationships/image" Target="../media/image122.jpeg"/><Relationship Id="rId3" Type="http://schemas.openxmlformats.org/officeDocument/2006/relationships/slideLayout" Target="../slideLayouts/slideLayout25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123.jpeg"/><Relationship Id="rId2" Type="http://schemas.openxmlformats.org/officeDocument/2006/relationships/image" Target="../media/image124.jpeg"/><Relationship Id="rId3" Type="http://schemas.openxmlformats.org/officeDocument/2006/relationships/slideLayout" Target="../slideLayouts/slideLayout25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125.jpeg"/><Relationship Id="rId2" Type="http://schemas.openxmlformats.org/officeDocument/2006/relationships/image" Target="../media/image126.jpeg"/><Relationship Id="rId3" Type="http://schemas.openxmlformats.org/officeDocument/2006/relationships/image" Target="../media/image127.jpeg"/><Relationship Id="rId4" Type="http://schemas.openxmlformats.org/officeDocument/2006/relationships/slideLayout" Target="../slideLayouts/slideLayout25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128.jpeg"/><Relationship Id="rId2" Type="http://schemas.openxmlformats.org/officeDocument/2006/relationships/image" Target="../media/image129.jpeg"/><Relationship Id="rId3" Type="http://schemas.openxmlformats.org/officeDocument/2006/relationships/image" Target="../media/image130.jpeg"/><Relationship Id="rId4" Type="http://schemas.openxmlformats.org/officeDocument/2006/relationships/slideLayout" Target="../slideLayouts/slideLayout25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131.png"/><Relationship Id="rId2" Type="http://schemas.openxmlformats.org/officeDocument/2006/relationships/image" Target="../media/image132.png"/><Relationship Id="rId3" Type="http://schemas.openxmlformats.org/officeDocument/2006/relationships/image" Target="../media/image133.png"/><Relationship Id="rId4" Type="http://schemas.openxmlformats.org/officeDocument/2006/relationships/image" Target="../media/image134.png"/><Relationship Id="rId5" Type="http://schemas.openxmlformats.org/officeDocument/2006/relationships/image" Target="../media/image135.png"/><Relationship Id="rId6" Type="http://schemas.openxmlformats.org/officeDocument/2006/relationships/image" Target="../media/image136.jpeg"/><Relationship Id="rId7" Type="http://schemas.openxmlformats.org/officeDocument/2006/relationships/image" Target="../media/image137.jpeg"/><Relationship Id="rId8" Type="http://schemas.openxmlformats.org/officeDocument/2006/relationships/image" Target="../media/image138.jpeg"/><Relationship Id="rId9" Type="http://schemas.openxmlformats.org/officeDocument/2006/relationships/slideLayout" Target="../slideLayouts/slideLayout25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139.jpeg"/><Relationship Id="rId2" Type="http://schemas.openxmlformats.org/officeDocument/2006/relationships/slideLayout" Target="../slideLayouts/slideLayout25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140.jpeg"/><Relationship Id="rId2" Type="http://schemas.openxmlformats.org/officeDocument/2006/relationships/slideLayout" Target="../slideLayouts/slideLayout2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141.png"/><Relationship Id="rId2" Type="http://schemas.openxmlformats.org/officeDocument/2006/relationships/image" Target="../media/image142.png"/><Relationship Id="rId3" Type="http://schemas.openxmlformats.org/officeDocument/2006/relationships/image" Target="../media/image143.png"/><Relationship Id="rId4" Type="http://schemas.openxmlformats.org/officeDocument/2006/relationships/slideLayout" Target="../slideLayouts/slideLayout25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144.png"/><Relationship Id="rId2" Type="http://schemas.openxmlformats.org/officeDocument/2006/relationships/image" Target="../media/image145.png"/><Relationship Id="rId3" Type="http://schemas.openxmlformats.org/officeDocument/2006/relationships/image" Target="../media/image146.png"/><Relationship Id="rId4" Type="http://schemas.openxmlformats.org/officeDocument/2006/relationships/image" Target="../media/image147.png"/><Relationship Id="rId5" Type="http://schemas.openxmlformats.org/officeDocument/2006/relationships/image" Target="../media/image148.png"/><Relationship Id="rId6" Type="http://schemas.openxmlformats.org/officeDocument/2006/relationships/slideLayout" Target="../slideLayouts/slideLayout25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149.jpeg"/><Relationship Id="rId2" Type="http://schemas.openxmlformats.org/officeDocument/2006/relationships/image" Target="../media/image150.jpeg"/><Relationship Id="rId3" Type="http://schemas.openxmlformats.org/officeDocument/2006/relationships/image" Target="../media/image151.jpeg"/><Relationship Id="rId4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323640" y="2031120"/>
            <a:ext cx="6042960" cy="182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1" name="CustomShape 2"/>
          <p:cNvSpPr/>
          <p:nvPr/>
        </p:nvSpPr>
        <p:spPr>
          <a:xfrm>
            <a:off x="1116000" y="5902200"/>
            <a:ext cx="7771320" cy="11973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/>
          <a:p>
            <a:pPr algn="r">
              <a:lnSpc>
                <a:spcPct val="100000"/>
              </a:lnSpc>
            </a:pPr>
            <a:r>
              <a:rPr b="1" lang="ru-RU" sz="2200" strike="noStrike">
                <a:solidFill>
                  <a:srgbClr val="669999"/>
                </a:solidFill>
                <a:latin typeface="Lucida Sans Unicode"/>
                <a:ea typeface="DejaVu Sans"/>
              </a:rPr>
              <a:t>Григорьева М.В.,</a:t>
            </a:r>
            <a:endParaRPr/>
          </a:p>
          <a:p>
            <a:pPr algn="r">
              <a:lnSpc>
                <a:spcPct val="100000"/>
              </a:lnSpc>
            </a:pPr>
            <a:r>
              <a:rPr b="1" lang="ru-RU" sz="2200" strike="noStrike">
                <a:solidFill>
                  <a:srgbClr val="669999"/>
                </a:solidFill>
                <a:latin typeface="Lucida Sans Unicode"/>
                <a:ea typeface="DejaVu Sans"/>
              </a:rPr>
              <a:t>Исакова А.И.</a:t>
            </a:r>
            <a:endParaRPr/>
          </a:p>
          <a:p>
            <a:pPr algn="r">
              <a:lnSpc>
                <a:spcPct val="100000"/>
              </a:lnSpc>
            </a:pPr>
            <a:endParaRPr/>
          </a:p>
        </p:txBody>
      </p:sp>
      <p:pic>
        <p:nvPicPr>
          <p:cNvPr id="132" name="Picture 2" descr=""/>
          <p:cNvPicPr/>
          <p:nvPr/>
        </p:nvPicPr>
        <p:blipFill>
          <a:blip r:embed="rId1"/>
          <a:stretch/>
        </p:blipFill>
        <p:spPr>
          <a:xfrm>
            <a:off x="504000" y="2448000"/>
            <a:ext cx="2675520" cy="2100600"/>
          </a:xfrm>
          <a:prstGeom prst="rect">
            <a:avLst/>
          </a:prstGeom>
          <a:ln w="9360">
            <a:noFill/>
          </a:ln>
        </p:spPr>
      </p:pic>
      <p:sp>
        <p:nvSpPr>
          <p:cNvPr id="133" name="CustomShape 3"/>
          <p:cNvSpPr/>
          <p:nvPr/>
        </p:nvSpPr>
        <p:spPr>
          <a:xfrm>
            <a:off x="3420000" y="3870000"/>
            <a:ext cx="5351400" cy="122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c00000"/>
                </a:solidFill>
                <a:latin typeface="Tahoma"/>
                <a:ea typeface="Tahoma"/>
              </a:rPr>
              <a:t>3 глава. ФОРМИРОВАНИЕ ТЕХНОЛОГИЧЕСКОГО РЕСУРСА ИНФОРМАЦИОННОЙ СИСТЕМЫ</a:t>
            </a:r>
            <a:endParaRPr/>
          </a:p>
        </p:txBody>
      </p:sp>
      <p:sp>
        <p:nvSpPr>
          <p:cNvPr id="134" name="TextShape 4"/>
          <p:cNvSpPr txBox="1"/>
          <p:nvPr/>
        </p:nvSpPr>
        <p:spPr>
          <a:xfrm>
            <a:off x="360000" y="432000"/>
            <a:ext cx="7536960" cy="1340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ru-RU" sz="3200" strike="noStrike">
                <a:solidFill>
                  <a:srgbClr val="1c314e"/>
                </a:solidFill>
                <a:latin typeface="Lucida Sans Unicode"/>
                <a:ea typeface="DejaVu Sans"/>
              </a:rPr>
              <a:t>УПРАВЛЕНИЕ ИНФОРМАЦИОННЫМИ СИСТЕМАМИ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277920" y="2327400"/>
            <a:ext cx="8614440" cy="2324520"/>
          </a:xfrm>
          <a:prstGeom prst="rect">
            <a:avLst/>
          </a:prstGeom>
          <a:noFill/>
          <a:ln w="76320">
            <a:solidFill>
              <a:srgbClr val="2da2b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основе любой ИС лежит совокупность приложений, отражающих ее ресурсы и представляющих непосредственный интерес для ее пользователей. </a:t>
            </a:r>
            <a:r>
              <a:rPr b="1" lang="ru-RU" sz="2400" strike="noStrike" u="sng">
                <a:solidFill>
                  <a:srgbClr val="002060"/>
                </a:solidFill>
                <a:latin typeface="Lucida Sans Unicode"/>
                <a:ea typeface="DejaVu Sans"/>
              </a:rPr>
              <a:t>Именно приложения составляют базу информационной системы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, а не компьютеры, сети и программы, роль которых вторична. </a:t>
            </a:r>
            <a:endParaRPr/>
          </a:p>
        </p:txBody>
      </p:sp>
      <p:pic>
        <p:nvPicPr>
          <p:cNvPr id="136" name="Picture 2" descr=""/>
          <p:cNvPicPr/>
          <p:nvPr/>
        </p:nvPicPr>
        <p:blipFill>
          <a:blip r:embed="rId1"/>
          <a:stretch/>
        </p:blipFill>
        <p:spPr>
          <a:xfrm>
            <a:off x="6804000" y="95400"/>
            <a:ext cx="2224440" cy="1481760"/>
          </a:xfrm>
          <a:prstGeom prst="rect">
            <a:avLst/>
          </a:prstGeom>
          <a:ln w="9360">
            <a:noFill/>
          </a:ln>
        </p:spPr>
      </p:pic>
      <p:pic>
        <p:nvPicPr>
          <p:cNvPr id="137" name="Picture 4" descr=""/>
          <p:cNvPicPr/>
          <p:nvPr/>
        </p:nvPicPr>
        <p:blipFill>
          <a:blip r:embed="rId2"/>
          <a:stretch/>
        </p:blipFill>
        <p:spPr>
          <a:xfrm>
            <a:off x="6521400" y="4365720"/>
            <a:ext cx="1427760" cy="1427760"/>
          </a:xfrm>
          <a:prstGeom prst="rect">
            <a:avLst/>
          </a:prstGeom>
          <a:ln w="9360">
            <a:noFill/>
          </a:ln>
        </p:spPr>
      </p:pic>
      <p:sp>
        <p:nvSpPr>
          <p:cNvPr id="138" name="CustomShape 2"/>
          <p:cNvSpPr/>
          <p:nvPr/>
        </p:nvSpPr>
        <p:spPr>
          <a:xfrm>
            <a:off x="108000" y="5950080"/>
            <a:ext cx="79092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2</a:t>
            </a:r>
            <a:endParaRPr/>
          </a:p>
        </p:txBody>
      </p:sp>
      <p:sp>
        <p:nvSpPr>
          <p:cNvPr id="139" name="CustomShape 3"/>
          <p:cNvSpPr/>
          <p:nvPr/>
        </p:nvSpPr>
        <p:spPr>
          <a:xfrm>
            <a:off x="108000" y="260280"/>
            <a:ext cx="6910920" cy="155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c00000"/>
                </a:solidFill>
                <a:latin typeface="Lucida Sans Unicode"/>
                <a:ea typeface="DejaVu Sans"/>
              </a:rPr>
              <a:t>3. ФОРМИРОВАНИЕ ТЕХНОЛОГИЧЕСКОГО РЕСУРСА ИНФОРМАЦИОННОЙ СИСТЕМЫ</a:t>
            </a:r>
            <a:endParaRPr/>
          </a:p>
        </p:txBody>
      </p:sp>
      <p:pic>
        <p:nvPicPr>
          <p:cNvPr id="140" name="Picture 2" descr=""/>
          <p:cNvPicPr/>
          <p:nvPr/>
        </p:nvPicPr>
        <p:blipFill>
          <a:blip r:embed="rId3"/>
          <a:stretch/>
        </p:blipFill>
        <p:spPr>
          <a:xfrm>
            <a:off x="1692360" y="4730760"/>
            <a:ext cx="1732320" cy="1427760"/>
          </a:xfrm>
          <a:prstGeom prst="rect">
            <a:avLst/>
          </a:prstGeom>
          <a:ln w="9360">
            <a:noFill/>
          </a:ln>
        </p:spPr>
      </p:pic>
      <p:sp>
        <p:nvSpPr>
          <p:cNvPr id="141" name="CustomShape 4"/>
          <p:cNvSpPr/>
          <p:nvPr/>
        </p:nvSpPr>
        <p:spPr>
          <a:xfrm>
            <a:off x="108000" y="1830240"/>
            <a:ext cx="856656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2060"/>
                </a:solidFill>
                <a:latin typeface="Tahoma"/>
                <a:ea typeface="DejaVu Sans"/>
              </a:rPr>
              <a:t>3.1. Условия формирования технологического ресурса</a:t>
            </a: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2" descr=""/>
          <p:cNvPicPr/>
          <p:nvPr/>
        </p:nvPicPr>
        <p:blipFill>
          <a:blip r:embed="rId1"/>
          <a:stretch/>
        </p:blipFill>
        <p:spPr>
          <a:xfrm>
            <a:off x="7596360" y="3733920"/>
            <a:ext cx="1427760" cy="1427760"/>
          </a:xfrm>
          <a:prstGeom prst="rect">
            <a:avLst/>
          </a:prstGeom>
          <a:ln w="9360">
            <a:noFill/>
          </a:ln>
        </p:spPr>
      </p:pic>
      <p:sp>
        <p:nvSpPr>
          <p:cNvPr id="143" name="CustomShape 1"/>
          <p:cNvSpPr/>
          <p:nvPr/>
        </p:nvSpPr>
        <p:spPr>
          <a:xfrm>
            <a:off x="250920" y="404640"/>
            <a:ext cx="8423640" cy="33814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Однако иногда ИС выглядит как совокупность элементов технологического назначения, переход от которых к приложениям не всегда эффективен и очевиден. При этом технология может быть определена как процесс преобразования исходных продуктов (материалов, сырья)   в требуемые с использованием определенного набора инструментов, оборудования и других ресурсов: материальных, интеллектуальных, финансовых.</a:t>
            </a:r>
            <a:endParaRPr/>
          </a:p>
        </p:txBody>
      </p:sp>
      <p:pic>
        <p:nvPicPr>
          <p:cNvPr id="144" name="Picture 4" descr=""/>
          <p:cNvPicPr/>
          <p:nvPr/>
        </p:nvPicPr>
        <p:blipFill>
          <a:blip r:embed="rId2"/>
          <a:stretch/>
        </p:blipFill>
        <p:spPr>
          <a:xfrm>
            <a:off x="324000" y="4191120"/>
            <a:ext cx="1904040" cy="1427760"/>
          </a:xfrm>
          <a:prstGeom prst="rect">
            <a:avLst/>
          </a:prstGeom>
          <a:ln w="9360">
            <a:noFill/>
          </a:ln>
        </p:spPr>
      </p:pic>
      <p:pic>
        <p:nvPicPr>
          <p:cNvPr id="145" name="Picture 8" descr=""/>
          <p:cNvPicPr/>
          <p:nvPr/>
        </p:nvPicPr>
        <p:blipFill>
          <a:blip r:embed="rId3"/>
          <a:stretch/>
        </p:blipFill>
        <p:spPr>
          <a:xfrm>
            <a:off x="5076720" y="4352760"/>
            <a:ext cx="2157840" cy="1618200"/>
          </a:xfrm>
          <a:prstGeom prst="rect">
            <a:avLst/>
          </a:prstGeom>
          <a:ln w="9360">
            <a:noFill/>
          </a:ln>
        </p:spPr>
      </p:pic>
      <p:pic>
        <p:nvPicPr>
          <p:cNvPr id="146" name="Picture 10" descr=""/>
          <p:cNvPicPr/>
          <p:nvPr/>
        </p:nvPicPr>
        <p:blipFill>
          <a:blip r:embed="rId4"/>
          <a:stretch/>
        </p:blipFill>
        <p:spPr>
          <a:xfrm>
            <a:off x="2484360" y="3998880"/>
            <a:ext cx="2284920" cy="1427760"/>
          </a:xfrm>
          <a:prstGeom prst="rect">
            <a:avLst/>
          </a:prstGeom>
          <a:ln w="9360">
            <a:noFill/>
          </a:ln>
        </p:spPr>
      </p:pic>
      <p:sp>
        <p:nvSpPr>
          <p:cNvPr id="147" name="CustomShape 2"/>
          <p:cNvSpPr/>
          <p:nvPr/>
        </p:nvSpPr>
        <p:spPr>
          <a:xfrm>
            <a:off x="108000" y="5950080"/>
            <a:ext cx="79092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3</a:t>
            </a:r>
            <a:endParaRPr/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icture 2" descr=""/>
          <p:cNvPicPr/>
          <p:nvPr/>
        </p:nvPicPr>
        <p:blipFill>
          <a:blip r:embed="rId1"/>
          <a:stretch/>
        </p:blipFill>
        <p:spPr>
          <a:xfrm>
            <a:off x="468360" y="260280"/>
            <a:ext cx="1904040" cy="1427760"/>
          </a:xfrm>
          <a:prstGeom prst="rect">
            <a:avLst/>
          </a:prstGeom>
          <a:ln w="9360">
            <a:noFill/>
          </a:ln>
        </p:spPr>
      </p:pic>
      <p:pic>
        <p:nvPicPr>
          <p:cNvPr id="149" name="Picture 4" descr=""/>
          <p:cNvPicPr/>
          <p:nvPr/>
        </p:nvPicPr>
        <p:blipFill>
          <a:blip r:embed="rId2"/>
          <a:stretch/>
        </p:blipFill>
        <p:spPr>
          <a:xfrm>
            <a:off x="5859360" y="260640"/>
            <a:ext cx="2931840" cy="1684440"/>
          </a:xfrm>
          <a:prstGeom prst="rect">
            <a:avLst/>
          </a:prstGeom>
          <a:ln>
            <a:noFill/>
          </a:ln>
          <a:effectLst>
            <a:outerShdw algn="tl" blurRad="76200" dir="7800000" dist="381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contrasting">
              <a:rot lat="0" lon="0" rev="4200000"/>
            </a:lightRig>
          </a:scene3d>
          <a:sp3d prstMaterial="plastic">
            <a:bevelT prst="relaxedInset" w="381000" h="114300"/>
            <a:contourClr>
              <a:srgbClr val="969696"/>
            </a:contourClr>
          </a:sp3d>
        </p:spPr>
      </p:pic>
      <p:pic>
        <p:nvPicPr>
          <p:cNvPr id="150" name="Picture 6" descr=""/>
          <p:cNvPicPr/>
          <p:nvPr/>
        </p:nvPicPr>
        <p:blipFill>
          <a:blip r:embed="rId3"/>
          <a:stretch/>
        </p:blipFill>
        <p:spPr>
          <a:xfrm>
            <a:off x="2627640" y="87120"/>
            <a:ext cx="3005280" cy="2146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1" name="Picture 8" descr=""/>
          <p:cNvPicPr/>
          <p:nvPr/>
        </p:nvPicPr>
        <p:blipFill>
          <a:blip r:embed="rId4"/>
          <a:stretch/>
        </p:blipFill>
        <p:spPr>
          <a:xfrm>
            <a:off x="6997680" y="5013000"/>
            <a:ext cx="2121480" cy="1590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2" name="CustomShape 1"/>
          <p:cNvSpPr/>
          <p:nvPr/>
        </p:nvSpPr>
        <p:spPr>
          <a:xfrm>
            <a:off x="8101080" y="6066000"/>
            <a:ext cx="79092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4</a:t>
            </a:r>
            <a:endParaRPr/>
          </a:p>
        </p:txBody>
      </p:sp>
      <p:sp>
        <p:nvSpPr>
          <p:cNvPr id="153" name="CustomShape 2"/>
          <p:cNvSpPr/>
          <p:nvPr/>
        </p:nvSpPr>
        <p:spPr>
          <a:xfrm>
            <a:off x="227160" y="2205000"/>
            <a:ext cx="8520480" cy="374724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002060"/>
                </a:solidFill>
                <a:latin typeface="Lucida Sans Unicode"/>
                <a:ea typeface="DejaVu Sans"/>
              </a:rPr>
              <a:t>Технология состоит из этапов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, на каждом из которых должны быть определены их результаты и предусмотрены все необходимые ресурсы. С этих позиций формирование ИТ мало чем отличается от технологических процессов в других производствах. Ясно, что отсутствие или недостаток какого-либо ресурса задерживает или вообще делает невозможным выполнение этапа или всего процесса в целом. </a:t>
            </a:r>
            <a:r>
              <a:rPr b="1" lang="ru-RU" sz="2400" strike="noStrike" u="sng">
                <a:solidFill>
                  <a:srgbClr val="002060"/>
                </a:solidFill>
                <a:latin typeface="Lucida Sans Unicode"/>
                <a:ea typeface="DejaVu Sans"/>
              </a:rPr>
              <a:t>В то же время избыточные ресурсы снижают эффективность. </a:t>
            </a:r>
            <a:endParaRPr/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179280" y="282600"/>
            <a:ext cx="8568360" cy="26499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связи с этим при формировании технологии достаточно часто возникают и должны решаться </a:t>
            </a:r>
            <a:r>
              <a:rPr b="1" lang="ru-RU" sz="2400" strike="noStrike">
                <a:solidFill>
                  <a:srgbClr val="002060"/>
                </a:solidFill>
                <a:latin typeface="Lucida Sans Unicode"/>
                <a:ea typeface="DejaVu Sans"/>
              </a:rPr>
              <a:t>оптимизационные задачи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Особенностью таких задач является требование оптимальности по нескольким критериям. В качестве примера можно рассмотреть </a:t>
            </a:r>
            <a:r>
              <a:rPr b="1" lang="ru-RU" sz="2400" strike="noStrike" u="sng">
                <a:solidFill>
                  <a:srgbClr val="002060"/>
                </a:solidFill>
                <a:latin typeface="Lucida Sans Unicode"/>
                <a:ea typeface="DejaVu Sans"/>
              </a:rPr>
              <a:t>задачу обоснования варианта архитектуры технологической среды. </a:t>
            </a:r>
            <a:endParaRPr/>
          </a:p>
        </p:txBody>
      </p:sp>
      <p:pic>
        <p:nvPicPr>
          <p:cNvPr id="155" name="Picture 6" descr=""/>
          <p:cNvPicPr/>
          <p:nvPr/>
        </p:nvPicPr>
        <p:blipFill>
          <a:blip r:embed="rId1"/>
          <a:stretch/>
        </p:blipFill>
        <p:spPr>
          <a:xfrm>
            <a:off x="324000" y="3213000"/>
            <a:ext cx="4246920" cy="2921400"/>
          </a:xfrm>
          <a:prstGeom prst="rect">
            <a:avLst/>
          </a:prstGeom>
          <a:ln w="9360">
            <a:noFill/>
          </a:ln>
        </p:spPr>
      </p:pic>
      <p:sp>
        <p:nvSpPr>
          <p:cNvPr id="156" name="CustomShape 2"/>
          <p:cNvSpPr/>
          <p:nvPr/>
        </p:nvSpPr>
        <p:spPr>
          <a:xfrm>
            <a:off x="108000" y="5950080"/>
            <a:ext cx="79092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5</a:t>
            </a:r>
            <a:endParaRPr/>
          </a:p>
        </p:txBody>
      </p:sp>
      <p:pic>
        <p:nvPicPr>
          <p:cNvPr id="157" name="Picture 6" descr=""/>
          <p:cNvPicPr/>
          <p:nvPr/>
        </p:nvPicPr>
        <p:blipFill>
          <a:blip r:embed="rId2"/>
          <a:stretch/>
        </p:blipFill>
        <p:spPr>
          <a:xfrm>
            <a:off x="5004000" y="3141000"/>
            <a:ext cx="3480840" cy="3203280"/>
          </a:xfrm>
          <a:prstGeom prst="rect">
            <a:avLst/>
          </a:prstGeom>
          <a:ln>
            <a:noFill/>
          </a:ln>
          <a:effectLst>
            <a:outerShdw algn="tl" blurRad="76200" dir="7800000" dist="381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contrasting">
              <a:rot lat="0" lon="0" rev="4200000"/>
            </a:lightRig>
          </a:scene3d>
          <a:sp3d prstMaterial="plastic">
            <a:bevelT prst="relaxedInset" w="381000" h="114300"/>
            <a:contourClr>
              <a:srgbClr val="969696"/>
            </a:contourClr>
          </a:sp3d>
        </p:spPr>
      </p:pic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201600" y="333360"/>
            <a:ext cx="8639640" cy="52711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состав технологической среды ИС входят различные компоненты: </a:t>
            </a:r>
            <a:r>
              <a:rPr b="1" lang="ru-RU" sz="2400" strike="noStrike" u="sng">
                <a:solidFill>
                  <a:srgbClr val="002060"/>
                </a:solidFill>
                <a:latin typeface="Lucida Sans Unicode"/>
                <a:ea typeface="DejaVu Sans"/>
              </a:rPr>
              <a:t>вычислительные, периферийные, программные, информационные, коммуникационные, технологические и специальные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Имеется масса возможных вариантов каждой составляющей, что дает множество вариантов проектирования системы в целом и ее развития. В связи с этим      в качестве основы ИС обычно рассматриваются некоторые сложившиеся комплексы базовых средств, называемые в настоящее время </a:t>
            </a:r>
            <a:r>
              <a:rPr b="1" i="1" lang="ru-RU" sz="28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платформами.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Основу любой платформы составляют вычислительные и базовые программные средства. От выбора этих составляющих зависят в значительной мере все остальные решения в системе.</a:t>
            </a:r>
            <a:endParaRPr/>
          </a:p>
        </p:txBody>
      </p:sp>
      <p:pic>
        <p:nvPicPr>
          <p:cNvPr id="159" name="Picture 2" descr=""/>
          <p:cNvPicPr/>
          <p:nvPr/>
        </p:nvPicPr>
        <p:blipFill>
          <a:blip r:embed="rId1"/>
          <a:srcRect l="0" t="0" r="0" b="2442410"/>
          <a:stretch/>
        </p:blipFill>
        <p:spPr>
          <a:xfrm>
            <a:off x="5364000" y="5157720"/>
            <a:ext cx="2591280" cy="1699200"/>
          </a:xfrm>
          <a:prstGeom prst="rect">
            <a:avLst/>
          </a:prstGeom>
          <a:ln w="9360">
            <a:noFill/>
          </a:ln>
        </p:spPr>
      </p:pic>
      <p:sp>
        <p:nvSpPr>
          <p:cNvPr id="160" name="CustomShape 2"/>
          <p:cNvSpPr/>
          <p:nvPr/>
        </p:nvSpPr>
        <p:spPr>
          <a:xfrm>
            <a:off x="7956720" y="6066000"/>
            <a:ext cx="79092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6</a:t>
            </a:r>
            <a:endParaRPr/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icture 4" descr=""/>
          <p:cNvPicPr/>
          <p:nvPr/>
        </p:nvPicPr>
        <p:blipFill>
          <a:blip r:embed="rId1"/>
          <a:stretch/>
        </p:blipFill>
        <p:spPr>
          <a:xfrm>
            <a:off x="2987640" y="235080"/>
            <a:ext cx="2345400" cy="1716480"/>
          </a:xfrm>
          <a:prstGeom prst="rect">
            <a:avLst/>
          </a:prstGeom>
          <a:ln w="9360">
            <a:noFill/>
          </a:ln>
        </p:spPr>
      </p:pic>
      <p:pic>
        <p:nvPicPr>
          <p:cNvPr id="162" name="Picture 6" descr=""/>
          <p:cNvPicPr/>
          <p:nvPr/>
        </p:nvPicPr>
        <p:blipFill>
          <a:blip r:embed="rId2"/>
          <a:stretch/>
        </p:blipFill>
        <p:spPr>
          <a:xfrm>
            <a:off x="6391440" y="193680"/>
            <a:ext cx="2475360" cy="1649880"/>
          </a:xfrm>
          <a:prstGeom prst="rect">
            <a:avLst/>
          </a:prstGeom>
          <a:ln w="9360">
            <a:noFill/>
          </a:ln>
        </p:spPr>
      </p:pic>
      <p:pic>
        <p:nvPicPr>
          <p:cNvPr id="163" name="Picture 8" descr=""/>
          <p:cNvPicPr/>
          <p:nvPr/>
        </p:nvPicPr>
        <p:blipFill>
          <a:blip r:embed="rId3"/>
          <a:stretch/>
        </p:blipFill>
        <p:spPr>
          <a:xfrm>
            <a:off x="6473880" y="5229360"/>
            <a:ext cx="1626120" cy="1427760"/>
          </a:xfrm>
          <a:prstGeom prst="rect">
            <a:avLst/>
          </a:prstGeom>
          <a:ln w="9360">
            <a:noFill/>
          </a:ln>
        </p:spPr>
      </p:pic>
      <p:sp>
        <p:nvSpPr>
          <p:cNvPr id="164" name="CustomShape 1"/>
          <p:cNvSpPr/>
          <p:nvPr/>
        </p:nvSpPr>
        <p:spPr>
          <a:xfrm>
            <a:off x="8101080" y="6066000"/>
            <a:ext cx="79092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7</a:t>
            </a:r>
            <a:endParaRPr/>
          </a:p>
        </p:txBody>
      </p:sp>
      <p:pic>
        <p:nvPicPr>
          <p:cNvPr id="165" name="Picture 2" descr=""/>
          <p:cNvPicPr/>
          <p:nvPr/>
        </p:nvPicPr>
        <p:blipFill>
          <a:blip r:embed="rId4"/>
          <a:stretch/>
        </p:blipFill>
        <p:spPr>
          <a:xfrm>
            <a:off x="250920" y="227160"/>
            <a:ext cx="2143800" cy="1681560"/>
          </a:xfrm>
          <a:prstGeom prst="rect">
            <a:avLst/>
          </a:prstGeom>
          <a:ln w="9360">
            <a:noFill/>
          </a:ln>
        </p:spPr>
      </p:pic>
      <p:sp>
        <p:nvSpPr>
          <p:cNvPr id="166" name="CustomShape 2"/>
          <p:cNvSpPr/>
          <p:nvPr/>
        </p:nvSpPr>
        <p:spPr>
          <a:xfrm>
            <a:off x="250920" y="1989000"/>
            <a:ext cx="8712720" cy="33814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разных частях сложной системы могут использоваться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различные платформы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: одни – в качестве серверов разных уровней, другие – на рабочих местах пользователей и сотрудников информационных подразделений в качестве рабочих станций. </a:t>
            </a:r>
            <a:endParaRPr/>
          </a:p>
          <a:p>
            <a:pPr algn="just"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Выбор вариантов платформ является ключевым стратегическим решением при проектировании информационной системы.</a:t>
            </a:r>
            <a:endParaRPr/>
          </a:p>
        </p:txBody>
      </p:sp>
      <p:pic>
        <p:nvPicPr>
          <p:cNvPr id="167" name="Picture 4" descr=""/>
          <p:cNvPicPr/>
          <p:nvPr/>
        </p:nvPicPr>
        <p:blipFill>
          <a:blip r:embed="rId5"/>
          <a:stretch/>
        </p:blipFill>
        <p:spPr>
          <a:xfrm>
            <a:off x="3494160" y="5359320"/>
            <a:ext cx="2226240" cy="1553040"/>
          </a:xfrm>
          <a:prstGeom prst="rect">
            <a:avLst/>
          </a:prstGeom>
          <a:ln w="9360">
            <a:noFill/>
          </a:ln>
        </p:spPr>
      </p:pic>
      <p:pic>
        <p:nvPicPr>
          <p:cNvPr id="168" name="Picture 6" descr=""/>
          <p:cNvPicPr/>
          <p:nvPr/>
        </p:nvPicPr>
        <p:blipFill>
          <a:blip r:embed="rId6"/>
          <a:stretch/>
        </p:blipFill>
        <p:spPr>
          <a:xfrm>
            <a:off x="1558800" y="5384880"/>
            <a:ext cx="1427760" cy="142776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282600" y="1906560"/>
            <a:ext cx="8644320" cy="374724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По существу, это всегда важная и сложная проблема, которую необходимо решать при построении любых ИС. Если же ставится задача более строго –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обосновать оптимальность избираемых вариантов платформы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, то ее постановка и решение требуют проведения достаточно объемных и наукоемких исследований (формирование моделей, определение критериев оптимальности, а также проведение моделирования, в ряде случаев достаточно трудоемкого). </a:t>
            </a:r>
            <a:endParaRPr/>
          </a:p>
        </p:txBody>
      </p:sp>
      <p:pic>
        <p:nvPicPr>
          <p:cNvPr id="170" name="Picture 2" descr=""/>
          <p:cNvPicPr/>
          <p:nvPr/>
        </p:nvPicPr>
        <p:blipFill>
          <a:blip r:embed="rId1"/>
          <a:stretch/>
        </p:blipFill>
        <p:spPr>
          <a:xfrm>
            <a:off x="755640" y="189000"/>
            <a:ext cx="1486440" cy="1487880"/>
          </a:xfrm>
          <a:prstGeom prst="rect">
            <a:avLst/>
          </a:prstGeom>
          <a:ln w="9360">
            <a:noFill/>
          </a:ln>
        </p:spPr>
      </p:pic>
      <p:pic>
        <p:nvPicPr>
          <p:cNvPr id="171" name="Picture 4" descr=""/>
          <p:cNvPicPr/>
          <p:nvPr/>
        </p:nvPicPr>
        <p:blipFill>
          <a:blip r:embed="rId2"/>
          <a:stretch/>
        </p:blipFill>
        <p:spPr>
          <a:xfrm>
            <a:off x="3419640" y="200160"/>
            <a:ext cx="2404080" cy="1587960"/>
          </a:xfrm>
          <a:prstGeom prst="rect">
            <a:avLst/>
          </a:prstGeom>
          <a:ln w="9360">
            <a:noFill/>
          </a:ln>
        </p:spPr>
      </p:pic>
      <p:pic>
        <p:nvPicPr>
          <p:cNvPr id="172" name="Picture 6" descr=""/>
          <p:cNvPicPr/>
          <p:nvPr/>
        </p:nvPicPr>
        <p:blipFill>
          <a:blip r:embed="rId3"/>
          <a:stretch/>
        </p:blipFill>
        <p:spPr>
          <a:xfrm>
            <a:off x="6948360" y="90360"/>
            <a:ext cx="2049840" cy="1808640"/>
          </a:xfrm>
          <a:prstGeom prst="rect">
            <a:avLst/>
          </a:prstGeom>
          <a:ln w="9360">
            <a:noFill/>
          </a:ln>
        </p:spPr>
      </p:pic>
      <p:sp>
        <p:nvSpPr>
          <p:cNvPr id="173" name="CustomShape 2"/>
          <p:cNvSpPr/>
          <p:nvPr/>
        </p:nvSpPr>
        <p:spPr>
          <a:xfrm>
            <a:off x="108000" y="5950080"/>
            <a:ext cx="79092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8</a:t>
            </a:r>
            <a:endParaRPr/>
          </a:p>
        </p:txBody>
      </p:sp>
      <p:sp>
        <p:nvSpPr>
          <p:cNvPr id="174" name="CustomShape 3"/>
          <p:cNvSpPr/>
          <p:nvPr/>
        </p:nvSpPr>
        <p:spPr>
          <a:xfrm>
            <a:off x="2700360" y="5315040"/>
            <a:ext cx="5982120" cy="1369440"/>
          </a:xfrm>
          <a:prstGeom prst="rect">
            <a:avLst/>
          </a:prstGeom>
          <a:solidFill>
            <a:schemeClr val="bg2"/>
          </a:solidFill>
          <a:ln w="381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Такие задачи оптимизации являются многокритериальными.</a:t>
            </a:r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250920" y="189000"/>
            <a:ext cx="8568360" cy="44787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Единых рекомендаций по решению этой проблемы не существует.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Одни фирмы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используют эффективные варианты систем, в которых за счет переноса основных операций с центральной машины на рабочие места повышается степень распараллеливания вычислительного процесса.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Другие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, напротив, отдают предпочтение консолидированным центральным системам, обеспечивающим распараллеливание процессов за счет лучшего управления и при этом высокую степень информационной защищенности системы в целом.</a:t>
            </a:r>
            <a:endParaRPr/>
          </a:p>
        </p:txBody>
      </p:sp>
      <p:sp>
        <p:nvSpPr>
          <p:cNvPr id="176" name="CustomShape 2"/>
          <p:cNvSpPr/>
          <p:nvPr/>
        </p:nvSpPr>
        <p:spPr>
          <a:xfrm>
            <a:off x="108000" y="5950080"/>
            <a:ext cx="79092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9</a:t>
            </a:r>
            <a:endParaRPr/>
          </a:p>
        </p:txBody>
      </p:sp>
      <p:pic>
        <p:nvPicPr>
          <p:cNvPr id="177" name="Picture 4" descr=""/>
          <p:cNvPicPr/>
          <p:nvPr/>
        </p:nvPicPr>
        <p:blipFill>
          <a:blip r:embed="rId1"/>
          <a:stretch/>
        </p:blipFill>
        <p:spPr>
          <a:xfrm>
            <a:off x="3419640" y="4627440"/>
            <a:ext cx="3634200" cy="1816560"/>
          </a:xfrm>
          <a:prstGeom prst="rect">
            <a:avLst/>
          </a:prstGeom>
          <a:ln w="9360">
            <a:noFill/>
          </a:ln>
        </p:spPr>
      </p:pic>
      <p:pic>
        <p:nvPicPr>
          <p:cNvPr id="178" name="Picture 2" descr=""/>
          <p:cNvPicPr/>
          <p:nvPr/>
        </p:nvPicPr>
        <p:blipFill>
          <a:blip r:embed="rId2"/>
          <a:stretch/>
        </p:blipFill>
        <p:spPr>
          <a:xfrm>
            <a:off x="7292880" y="1989000"/>
            <a:ext cx="1830960" cy="129420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250920" y="260280"/>
            <a:ext cx="8641440" cy="30157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Заказчики и будущие пользователи информационных систем могут предъявлять к системе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самые разные требования по производительности обработки информации</a:t>
            </a:r>
            <a:r>
              <a:rPr b="1" lang="ru-RU" sz="2400" strike="noStrike">
                <a:solidFill>
                  <a:srgbClr val="c00000"/>
                </a:solidFill>
                <a:latin typeface="Lucida Sans Unicode"/>
                <a:ea typeface="DejaVu Sans"/>
              </a:rPr>
              <a:t>,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защищенности и сохранности данных, а также экономические требования. Эти специальные требования, предъявляемые заказчиками, обязательно скажутся на решении задачи выбора соответствующей структуры системы и базовых платформ.</a:t>
            </a:r>
            <a:endParaRPr/>
          </a:p>
        </p:txBody>
      </p:sp>
      <p:pic>
        <p:nvPicPr>
          <p:cNvPr id="180" name="Picture 4" descr=""/>
          <p:cNvPicPr/>
          <p:nvPr/>
        </p:nvPicPr>
        <p:blipFill>
          <a:blip r:embed="rId1"/>
          <a:stretch/>
        </p:blipFill>
        <p:spPr>
          <a:xfrm>
            <a:off x="324000" y="3860640"/>
            <a:ext cx="1904040" cy="1427760"/>
          </a:xfrm>
          <a:prstGeom prst="rect">
            <a:avLst/>
          </a:prstGeom>
          <a:ln w="9360">
            <a:noFill/>
          </a:ln>
        </p:spPr>
      </p:pic>
      <p:pic>
        <p:nvPicPr>
          <p:cNvPr id="181" name="Picture 6" descr=""/>
          <p:cNvPicPr/>
          <p:nvPr/>
        </p:nvPicPr>
        <p:blipFill>
          <a:blip r:embed="rId2"/>
          <a:stretch/>
        </p:blipFill>
        <p:spPr>
          <a:xfrm>
            <a:off x="6181560" y="4221000"/>
            <a:ext cx="2856600" cy="1418040"/>
          </a:xfrm>
          <a:prstGeom prst="rect">
            <a:avLst/>
          </a:prstGeom>
          <a:ln w="9360">
            <a:noFill/>
          </a:ln>
        </p:spPr>
      </p:pic>
      <p:pic>
        <p:nvPicPr>
          <p:cNvPr id="182" name="Picture 8" descr=""/>
          <p:cNvPicPr/>
          <p:nvPr/>
        </p:nvPicPr>
        <p:blipFill>
          <a:blip r:embed="rId3"/>
          <a:stretch/>
        </p:blipFill>
        <p:spPr>
          <a:xfrm>
            <a:off x="2608200" y="3624120"/>
            <a:ext cx="3394440" cy="2302560"/>
          </a:xfrm>
          <a:prstGeom prst="rect">
            <a:avLst/>
          </a:prstGeom>
          <a:ln w="9360">
            <a:noFill/>
          </a:ln>
        </p:spPr>
      </p:pic>
      <p:sp>
        <p:nvSpPr>
          <p:cNvPr id="183" name="CustomShape 2"/>
          <p:cNvSpPr/>
          <p:nvPr/>
        </p:nvSpPr>
        <p:spPr>
          <a:xfrm>
            <a:off x="10800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10</a:t>
            </a:r>
            <a:endParaRPr/>
          </a:p>
        </p:txBody>
      </p:sp>
      <p:pic>
        <p:nvPicPr>
          <p:cNvPr id="184" name="Picture 2" descr=""/>
          <p:cNvPicPr/>
          <p:nvPr/>
        </p:nvPicPr>
        <p:blipFill>
          <a:blip r:embed="rId4"/>
          <a:stretch/>
        </p:blipFill>
        <p:spPr>
          <a:xfrm>
            <a:off x="6732720" y="2909880"/>
            <a:ext cx="1465920" cy="142776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stomShape 1"/>
          <p:cNvSpPr/>
          <p:nvPr/>
        </p:nvSpPr>
        <p:spPr>
          <a:xfrm>
            <a:off x="147600" y="260280"/>
            <a:ext cx="8639640" cy="33814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связи с этим следует специально выявлять тенденции, прежде всего, в сфере так называемых базовых, или платформообразующих, средств и ориентироваться на них при принятии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стратегических решений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2400" strike="noStrike" u="sng">
                <a:solidFill>
                  <a:srgbClr val="002060"/>
                </a:solidFill>
                <a:latin typeface="Lucida Sans Unicode"/>
                <a:ea typeface="DejaVu Sans"/>
              </a:rPr>
              <a:t>Важнейшие средства этого класса – вычислительные машины  и операционные системы.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Сетевые средства также значительно влияют на стратегические решения.</a:t>
            </a:r>
            <a:endParaRPr/>
          </a:p>
        </p:txBody>
      </p:sp>
      <p:pic>
        <p:nvPicPr>
          <p:cNvPr id="186" name="Picture 6" descr=""/>
          <p:cNvPicPr/>
          <p:nvPr/>
        </p:nvPicPr>
        <p:blipFill>
          <a:blip r:embed="rId1"/>
          <a:stretch/>
        </p:blipFill>
        <p:spPr>
          <a:xfrm>
            <a:off x="971640" y="3843360"/>
            <a:ext cx="2735640" cy="2735640"/>
          </a:xfrm>
          <a:prstGeom prst="rect">
            <a:avLst/>
          </a:prstGeom>
          <a:ln w="9360">
            <a:noFill/>
          </a:ln>
        </p:spPr>
      </p:pic>
      <p:sp>
        <p:nvSpPr>
          <p:cNvPr id="187" name="CustomShape 2"/>
          <p:cNvSpPr/>
          <p:nvPr/>
        </p:nvSpPr>
        <p:spPr>
          <a:xfrm>
            <a:off x="10800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11</a:t>
            </a:r>
            <a:endParaRPr/>
          </a:p>
        </p:txBody>
      </p:sp>
      <p:pic>
        <p:nvPicPr>
          <p:cNvPr id="188" name="Picture 8" descr=""/>
          <p:cNvPicPr/>
          <p:nvPr/>
        </p:nvPicPr>
        <p:blipFill>
          <a:blip r:embed="rId2"/>
          <a:stretch/>
        </p:blipFill>
        <p:spPr>
          <a:xfrm>
            <a:off x="4189320" y="3843360"/>
            <a:ext cx="2184840" cy="2086560"/>
          </a:xfrm>
          <a:prstGeom prst="rect">
            <a:avLst/>
          </a:prstGeom>
          <a:ln w="9360">
            <a:noFill/>
          </a:ln>
        </p:spPr>
      </p:pic>
      <p:pic>
        <p:nvPicPr>
          <p:cNvPr id="189" name="Picture 2" descr=""/>
          <p:cNvPicPr/>
          <p:nvPr/>
        </p:nvPicPr>
        <p:blipFill>
          <a:blip r:embed="rId3"/>
          <a:stretch/>
        </p:blipFill>
        <p:spPr>
          <a:xfrm>
            <a:off x="7245360" y="3716280"/>
            <a:ext cx="1567440" cy="15688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368280" y="404640"/>
            <a:ext cx="8566560" cy="44787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Стремительное накопление объемов данных в ИС, развитие технологий работы с данными и ужесточение требований к техническим характеристикам соответствующих элементов ИС требуют </a:t>
            </a:r>
            <a:r>
              <a:rPr b="1" lang="ru-RU" sz="2400" strike="noStrike" u="sng">
                <a:solidFill>
                  <a:srgbClr val="002060"/>
                </a:solidFill>
                <a:latin typeface="Lucida Sans Unicode"/>
                <a:ea typeface="DejaVu Sans"/>
              </a:rPr>
              <a:t>специальных программных и технических средств, обеспечивающих новые технологии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Средства создания приложений прямо входят в состав ИС в качестве инструментов. Формирование их арсенала может сказаться на совместимости и переносимости модулей системы.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2400" strike="noStrike" u="sng">
                <a:solidFill>
                  <a:srgbClr val="002060"/>
                </a:solidFill>
                <a:latin typeface="Lucida Sans Unicode"/>
                <a:ea typeface="DejaVu Sans"/>
              </a:rPr>
              <a:t>В настоящее время такие средства активно разрабатываются.</a:t>
            </a:r>
            <a:endParaRPr/>
          </a:p>
        </p:txBody>
      </p:sp>
      <p:sp>
        <p:nvSpPr>
          <p:cNvPr id="191" name="CustomShape 2"/>
          <p:cNvSpPr/>
          <p:nvPr/>
        </p:nvSpPr>
        <p:spPr>
          <a:xfrm>
            <a:off x="10800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12</a:t>
            </a:r>
            <a:endParaRPr/>
          </a:p>
        </p:txBody>
      </p:sp>
      <p:pic>
        <p:nvPicPr>
          <p:cNvPr id="192" name="Picture 2" descr=""/>
          <p:cNvPicPr/>
          <p:nvPr/>
        </p:nvPicPr>
        <p:blipFill>
          <a:blip r:embed="rId1"/>
          <a:stretch/>
        </p:blipFill>
        <p:spPr>
          <a:xfrm>
            <a:off x="6194520" y="4916520"/>
            <a:ext cx="1884960" cy="1427760"/>
          </a:xfrm>
          <a:prstGeom prst="rect">
            <a:avLst/>
          </a:prstGeom>
          <a:ln w="9360">
            <a:noFill/>
          </a:ln>
        </p:spPr>
      </p:pic>
      <p:pic>
        <p:nvPicPr>
          <p:cNvPr id="193" name="Picture 4" descr=""/>
          <p:cNvPicPr/>
          <p:nvPr/>
        </p:nvPicPr>
        <p:blipFill>
          <a:blip r:embed="rId2"/>
          <a:stretch/>
        </p:blipFill>
        <p:spPr>
          <a:xfrm>
            <a:off x="1258920" y="4687920"/>
            <a:ext cx="1710360" cy="1138680"/>
          </a:xfrm>
          <a:prstGeom prst="rect">
            <a:avLst/>
          </a:prstGeom>
          <a:ln w="9360">
            <a:noFill/>
          </a:ln>
        </p:spPr>
      </p:pic>
      <p:pic>
        <p:nvPicPr>
          <p:cNvPr id="194" name="Picture 6" descr=""/>
          <p:cNvPicPr/>
          <p:nvPr/>
        </p:nvPicPr>
        <p:blipFill>
          <a:blip r:embed="rId3"/>
          <a:stretch/>
        </p:blipFill>
        <p:spPr>
          <a:xfrm>
            <a:off x="3973680" y="4927680"/>
            <a:ext cx="1356120" cy="17992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198360" y="189000"/>
            <a:ext cx="8711280" cy="59418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Для повышения эффективности работы ИС должны быть обоснованы и оптимизированы решения по архитектуре приложений системы с целью интеграции всех информационных источников. </a:t>
            </a:r>
            <a:r>
              <a:rPr b="1" lang="ru-RU" sz="2400" strike="noStrike" u="sng">
                <a:solidFill>
                  <a:srgbClr val="002060"/>
                </a:solidFill>
                <a:latin typeface="Lucida Sans Unicode"/>
                <a:ea typeface="DejaVu Sans"/>
              </a:rPr>
              <a:t>Многие предприятия используют типовые системы управления, поставляемые специализированными производителями, другие создают системы собственными силами.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Тем не менее, в обеих вариантах создаются приложения,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учитывающие специфику организации.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Поэтому при формировании технологического ресурса центральными являются задачи обоснования методологии создания и архитектура приложений в системе. Решать такие задачи можно только с учетом специфики основной деятельности предприятия, с учетом важности тех или иных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бизнес-процессов.</a:t>
            </a:r>
            <a:endParaRPr/>
          </a:p>
        </p:txBody>
      </p:sp>
      <p:sp>
        <p:nvSpPr>
          <p:cNvPr id="196" name="CustomShape 2"/>
          <p:cNvSpPr/>
          <p:nvPr/>
        </p:nvSpPr>
        <p:spPr>
          <a:xfrm>
            <a:off x="10800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13</a:t>
            </a:r>
            <a:endParaRPr/>
          </a:p>
        </p:txBody>
      </p:sp>
      <p:pic>
        <p:nvPicPr>
          <p:cNvPr id="197" name="Picture 2" descr=""/>
          <p:cNvPicPr/>
          <p:nvPr/>
        </p:nvPicPr>
        <p:blipFill>
          <a:blip r:embed="rId1"/>
          <a:stretch/>
        </p:blipFill>
        <p:spPr>
          <a:xfrm>
            <a:off x="4212000" y="5653800"/>
            <a:ext cx="1655280" cy="123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8" name="Picture 4" descr=""/>
          <p:cNvPicPr/>
          <p:nvPr/>
        </p:nvPicPr>
        <p:blipFill>
          <a:blip r:embed="rId2"/>
          <a:stretch/>
        </p:blipFill>
        <p:spPr>
          <a:xfrm>
            <a:off x="7417080" y="2075400"/>
            <a:ext cx="1514160" cy="1113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9" name="Picture 6" descr=""/>
          <p:cNvPicPr/>
          <p:nvPr/>
        </p:nvPicPr>
        <p:blipFill>
          <a:blip r:embed="rId3"/>
          <a:stretch/>
        </p:blipFill>
        <p:spPr>
          <a:xfrm>
            <a:off x="6012000" y="5564160"/>
            <a:ext cx="1655280" cy="1292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250920" y="260280"/>
            <a:ext cx="8641440" cy="52102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Таким образом, многие задачи формирования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технологического ресурса ИС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являются многокритериальными и должны решаться на основе методов многокритериальной (векторной) оптимизации. Однако необходимо отметить, что решения таких задач не всегда может быть осуществлено из-за непреодолимых сложностей, прежде всего, при математической постановке задачи многокритериальной оптимизации.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Поэтому при принятии стратегических решений по формированию ИС целесообразно использование качественных методов, в частности,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SWOT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 – анализа (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Strengths –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сила;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Weaknesses –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слабость;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Opportunities –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возможности;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Threats –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угрозы).</a:t>
            </a:r>
            <a:endParaRPr/>
          </a:p>
        </p:txBody>
      </p:sp>
      <p:sp>
        <p:nvSpPr>
          <p:cNvPr id="201" name="CustomShape 2"/>
          <p:cNvSpPr/>
          <p:nvPr/>
        </p:nvSpPr>
        <p:spPr>
          <a:xfrm>
            <a:off x="3276720" y="592776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14</a:t>
            </a:r>
            <a:endParaRPr/>
          </a:p>
        </p:txBody>
      </p:sp>
      <p:pic>
        <p:nvPicPr>
          <p:cNvPr id="202" name="Picture 2" descr=""/>
          <p:cNvPicPr/>
          <p:nvPr/>
        </p:nvPicPr>
        <p:blipFill>
          <a:blip r:embed="rId1"/>
          <a:stretch/>
        </p:blipFill>
        <p:spPr>
          <a:xfrm>
            <a:off x="6372360" y="5062680"/>
            <a:ext cx="2539080" cy="182124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CustomShape 1"/>
          <p:cNvSpPr/>
          <p:nvPr/>
        </p:nvSpPr>
        <p:spPr>
          <a:xfrm>
            <a:off x="154080" y="336600"/>
            <a:ext cx="8639640" cy="33814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На основе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SWOT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-анализа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могут быть определены основные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стратегические направления развития предприятия, объем и направление инвестиций, организационные и кадровые решения и т. д.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Таким образом, процесс развития ИС не может быть вообще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произвольным,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принимаемые при этом решения должны согласовываться с прогрессом в тех направлениях средств информатизации, которые играют наиболее важную роль в составе системы.</a:t>
            </a:r>
            <a:endParaRPr/>
          </a:p>
        </p:txBody>
      </p:sp>
      <p:sp>
        <p:nvSpPr>
          <p:cNvPr id="204" name="CustomShape 2"/>
          <p:cNvSpPr/>
          <p:nvPr/>
        </p:nvSpPr>
        <p:spPr>
          <a:xfrm>
            <a:off x="7561440" y="5842080"/>
            <a:ext cx="1294200" cy="78948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15</a:t>
            </a:r>
            <a:endParaRPr/>
          </a:p>
        </p:txBody>
      </p:sp>
      <p:pic>
        <p:nvPicPr>
          <p:cNvPr id="205" name="Picture 2" descr=""/>
          <p:cNvPicPr/>
          <p:nvPr/>
        </p:nvPicPr>
        <p:blipFill>
          <a:blip r:embed="rId1"/>
          <a:stretch/>
        </p:blipFill>
        <p:spPr>
          <a:xfrm>
            <a:off x="7361280" y="3933720"/>
            <a:ext cx="1522800" cy="1427760"/>
          </a:xfrm>
          <a:prstGeom prst="rect">
            <a:avLst/>
          </a:prstGeom>
          <a:ln w="9360">
            <a:noFill/>
          </a:ln>
        </p:spPr>
      </p:pic>
      <p:pic>
        <p:nvPicPr>
          <p:cNvPr id="206" name="Picture 4" descr=""/>
          <p:cNvPicPr/>
          <p:nvPr/>
        </p:nvPicPr>
        <p:blipFill>
          <a:blip r:embed="rId2"/>
          <a:stretch/>
        </p:blipFill>
        <p:spPr>
          <a:xfrm>
            <a:off x="3708360" y="3933720"/>
            <a:ext cx="2954880" cy="2880360"/>
          </a:xfrm>
          <a:prstGeom prst="rect">
            <a:avLst/>
          </a:prstGeom>
          <a:ln w="9360">
            <a:noFill/>
          </a:ln>
        </p:spPr>
      </p:pic>
      <p:pic>
        <p:nvPicPr>
          <p:cNvPr id="207" name="Picture 6" descr=""/>
          <p:cNvPicPr/>
          <p:nvPr/>
        </p:nvPicPr>
        <p:blipFill>
          <a:blip r:embed="rId3"/>
          <a:stretch/>
        </p:blipFill>
        <p:spPr>
          <a:xfrm>
            <a:off x="165240" y="4143240"/>
            <a:ext cx="3361320" cy="245952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243000" y="1268280"/>
            <a:ext cx="8782560" cy="191844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Рассмотрим примеры обоснования выбора варианта решения по различным аспектам формирования технологического ресурса ИС.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Рассматриваются следующие два варианта построения технологического комплекса ОИ в ИС.</a:t>
            </a:r>
            <a:endParaRPr/>
          </a:p>
        </p:txBody>
      </p:sp>
      <p:pic>
        <p:nvPicPr>
          <p:cNvPr id="209" name="Picture 4" descr=""/>
          <p:cNvPicPr/>
          <p:nvPr/>
        </p:nvPicPr>
        <p:blipFill>
          <a:blip r:embed="rId1"/>
          <a:stretch/>
        </p:blipFill>
        <p:spPr>
          <a:xfrm>
            <a:off x="250920" y="3573360"/>
            <a:ext cx="4240800" cy="2648520"/>
          </a:xfrm>
          <a:prstGeom prst="rect">
            <a:avLst/>
          </a:prstGeom>
          <a:ln w="9360">
            <a:noFill/>
          </a:ln>
        </p:spPr>
      </p:pic>
      <p:pic>
        <p:nvPicPr>
          <p:cNvPr id="210" name="Picture 6" descr=""/>
          <p:cNvPicPr/>
          <p:nvPr/>
        </p:nvPicPr>
        <p:blipFill>
          <a:blip r:embed="rId2"/>
          <a:stretch/>
        </p:blipFill>
        <p:spPr>
          <a:xfrm>
            <a:off x="5508720" y="3933720"/>
            <a:ext cx="3663000" cy="2288160"/>
          </a:xfrm>
          <a:prstGeom prst="rect">
            <a:avLst/>
          </a:prstGeom>
          <a:ln w="9360">
            <a:noFill/>
          </a:ln>
        </p:spPr>
      </p:pic>
      <p:sp>
        <p:nvSpPr>
          <p:cNvPr id="211" name="CustomShape 2"/>
          <p:cNvSpPr/>
          <p:nvPr/>
        </p:nvSpPr>
        <p:spPr>
          <a:xfrm>
            <a:off x="0" y="603720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16</a:t>
            </a:r>
            <a:endParaRPr/>
          </a:p>
        </p:txBody>
      </p:sp>
      <p:sp>
        <p:nvSpPr>
          <p:cNvPr id="212" name="CustomShape 3"/>
          <p:cNvSpPr/>
          <p:nvPr/>
        </p:nvSpPr>
        <p:spPr>
          <a:xfrm>
            <a:off x="243000" y="351000"/>
            <a:ext cx="8208000" cy="455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0070c0"/>
                </a:solidFill>
                <a:latin typeface="Lucida Sans Unicode"/>
                <a:ea typeface="DejaVu Sans"/>
              </a:rPr>
              <a:t>3.2. Обоснование варианта архитектуры</a:t>
            </a:r>
            <a:endParaRPr/>
          </a:p>
        </p:txBody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Picture 2" descr=""/>
          <p:cNvPicPr/>
          <p:nvPr/>
        </p:nvPicPr>
        <p:blipFill>
          <a:blip r:embed="rId1"/>
          <a:stretch/>
        </p:blipFill>
        <p:spPr>
          <a:xfrm>
            <a:off x="6691320" y="282600"/>
            <a:ext cx="2037240" cy="1427760"/>
          </a:xfrm>
          <a:prstGeom prst="rect">
            <a:avLst/>
          </a:prstGeom>
          <a:ln w="9360">
            <a:noFill/>
          </a:ln>
        </p:spPr>
      </p:pic>
      <p:pic>
        <p:nvPicPr>
          <p:cNvPr id="214" name="Picture 4" descr=""/>
          <p:cNvPicPr/>
          <p:nvPr/>
        </p:nvPicPr>
        <p:blipFill>
          <a:blip r:embed="rId2"/>
          <a:stretch/>
        </p:blipFill>
        <p:spPr>
          <a:xfrm>
            <a:off x="155520" y="219240"/>
            <a:ext cx="2113560" cy="1427760"/>
          </a:xfrm>
          <a:prstGeom prst="rect">
            <a:avLst/>
          </a:prstGeom>
          <a:ln w="9360">
            <a:noFill/>
          </a:ln>
        </p:spPr>
      </p:pic>
      <p:pic>
        <p:nvPicPr>
          <p:cNvPr id="215" name="Picture 6" descr=""/>
          <p:cNvPicPr/>
          <p:nvPr/>
        </p:nvPicPr>
        <p:blipFill>
          <a:blip r:embed="rId3"/>
          <a:stretch/>
        </p:blipFill>
        <p:spPr>
          <a:xfrm>
            <a:off x="2835360" y="189000"/>
            <a:ext cx="1856160" cy="1427760"/>
          </a:xfrm>
          <a:prstGeom prst="rect">
            <a:avLst/>
          </a:prstGeom>
          <a:ln w="9360">
            <a:noFill/>
          </a:ln>
        </p:spPr>
      </p:pic>
      <p:sp>
        <p:nvSpPr>
          <p:cNvPr id="216" name="CustomShape 1"/>
          <p:cNvSpPr/>
          <p:nvPr/>
        </p:nvSpPr>
        <p:spPr>
          <a:xfrm>
            <a:off x="108000" y="1716120"/>
            <a:ext cx="8735040" cy="3381480"/>
          </a:xfrm>
          <a:prstGeom prst="rect">
            <a:avLst/>
          </a:prstGeom>
          <a:noFill/>
          <a:ln w="381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1" i="1" lang="ru-RU" sz="2400" strike="noStrike" u="sng">
                <a:solidFill>
                  <a:srgbClr val="0070c0"/>
                </a:solidFill>
                <a:latin typeface="Lucida Sans Unicode"/>
                <a:ea typeface="DejaVu Sans"/>
              </a:rPr>
              <a:t>Первый вариант</a:t>
            </a:r>
            <a:r>
              <a:rPr b="1" lang="ru-RU" sz="2400" strike="noStrike" u="sng">
                <a:solidFill>
                  <a:srgbClr val="0070c0"/>
                </a:solidFill>
                <a:latin typeface="Lucida Sans Unicode"/>
                <a:ea typeface="DejaVu Sans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– система на основе технологии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«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файл-сервер»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предполагает наличие клиентского приложения, реализующего всю логику разрабатываемой системы, и файл-сервера,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предназначенного для хранения и обеспечения доступа пользователей к общим файлам системы. Как правило, данный вариант уже применяется на предприятии, сделаны капиталовложения и накоплен опыт специалистами предприятия.</a:t>
            </a:r>
            <a:endParaRPr/>
          </a:p>
        </p:txBody>
      </p:sp>
      <p:pic>
        <p:nvPicPr>
          <p:cNvPr id="217" name="Picture 8" descr=""/>
          <p:cNvPicPr/>
          <p:nvPr/>
        </p:nvPicPr>
        <p:blipFill>
          <a:blip r:embed="rId4"/>
          <a:srcRect l="0" t="0" r="0" b="3987513"/>
          <a:stretch/>
        </p:blipFill>
        <p:spPr>
          <a:xfrm>
            <a:off x="3763800" y="5229360"/>
            <a:ext cx="2161080" cy="1203840"/>
          </a:xfrm>
          <a:prstGeom prst="rect">
            <a:avLst/>
          </a:prstGeom>
          <a:ln w="9360">
            <a:noFill/>
          </a:ln>
        </p:spPr>
      </p:pic>
      <p:pic>
        <p:nvPicPr>
          <p:cNvPr id="218" name="Picture 10" descr=""/>
          <p:cNvPicPr/>
          <p:nvPr/>
        </p:nvPicPr>
        <p:blipFill>
          <a:blip r:embed="rId5"/>
          <a:stretch/>
        </p:blipFill>
        <p:spPr>
          <a:xfrm>
            <a:off x="6443640" y="5229360"/>
            <a:ext cx="2284920" cy="1427760"/>
          </a:xfrm>
          <a:prstGeom prst="rect">
            <a:avLst/>
          </a:prstGeom>
          <a:ln w="9360">
            <a:noFill/>
          </a:ln>
        </p:spPr>
      </p:pic>
      <p:pic>
        <p:nvPicPr>
          <p:cNvPr id="219" name="Picture 12" descr=""/>
          <p:cNvPicPr/>
          <p:nvPr/>
        </p:nvPicPr>
        <p:blipFill>
          <a:blip r:embed="rId6"/>
          <a:stretch/>
        </p:blipFill>
        <p:spPr>
          <a:xfrm>
            <a:off x="1403280" y="5398920"/>
            <a:ext cx="1999080" cy="1427760"/>
          </a:xfrm>
          <a:prstGeom prst="rect">
            <a:avLst/>
          </a:prstGeom>
          <a:ln w="9360">
            <a:noFill/>
          </a:ln>
        </p:spPr>
      </p:pic>
      <p:sp>
        <p:nvSpPr>
          <p:cNvPr id="220" name="CustomShape 2"/>
          <p:cNvSpPr/>
          <p:nvPr/>
        </p:nvSpPr>
        <p:spPr>
          <a:xfrm>
            <a:off x="10800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17</a:t>
            </a:r>
            <a:endParaRPr/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Picture 6" descr=""/>
          <p:cNvPicPr/>
          <p:nvPr/>
        </p:nvPicPr>
        <p:blipFill>
          <a:blip r:embed="rId1"/>
          <a:srcRect l="0" t="-8086704" r="0" b="-858616"/>
          <a:stretch/>
        </p:blipFill>
        <p:spPr>
          <a:xfrm>
            <a:off x="3780000" y="5429160"/>
            <a:ext cx="4536000" cy="1975320"/>
          </a:xfrm>
          <a:prstGeom prst="rect">
            <a:avLst/>
          </a:prstGeom>
          <a:ln w="9360">
            <a:noFill/>
          </a:ln>
        </p:spPr>
      </p:pic>
      <p:sp>
        <p:nvSpPr>
          <p:cNvPr id="222" name="CustomShape 1"/>
          <p:cNvSpPr/>
          <p:nvPr/>
        </p:nvSpPr>
        <p:spPr>
          <a:xfrm>
            <a:off x="108000" y="602136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18</a:t>
            </a:r>
            <a:endParaRPr/>
          </a:p>
        </p:txBody>
      </p:sp>
      <p:sp>
        <p:nvSpPr>
          <p:cNvPr id="223" name="CustomShape 2"/>
          <p:cNvSpPr/>
          <p:nvPr/>
        </p:nvSpPr>
        <p:spPr>
          <a:xfrm>
            <a:off x="108000" y="214200"/>
            <a:ext cx="8831880" cy="557604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Достоинства данного варианта: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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применение технологии «файл-сервер» на предприятии;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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наличие опыта у разработчиков. </a:t>
            </a:r>
            <a:endParaRPr/>
          </a:p>
          <a:p>
            <a:pPr algn="ctr"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Недостатки данного варианта: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низкая производительность ввиду большого сетевого трафика;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высокие требования к пропускной способности сети;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высокие требования к производительности клиентских мест;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трудность масштабирования из-за сложности наращивания ресурсов;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низкая защищенность системы от несанкционированного доступа;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низкая надежность.</a:t>
            </a:r>
            <a:endParaRPr/>
          </a:p>
        </p:txBody>
      </p:sp>
      <p:pic>
        <p:nvPicPr>
          <p:cNvPr id="224" name="Picture 4" descr=""/>
          <p:cNvPicPr/>
          <p:nvPr/>
        </p:nvPicPr>
        <p:blipFill>
          <a:blip r:embed="rId2"/>
          <a:stretch/>
        </p:blipFill>
        <p:spPr>
          <a:xfrm>
            <a:off x="7002720" y="3942720"/>
            <a:ext cx="1992600" cy="149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" name="Picture 2" descr=""/>
          <p:cNvPicPr/>
          <p:nvPr/>
        </p:nvPicPr>
        <p:blipFill>
          <a:blip r:embed="rId3"/>
          <a:stretch/>
        </p:blipFill>
        <p:spPr>
          <a:xfrm>
            <a:off x="7115040" y="210960"/>
            <a:ext cx="1848240" cy="184680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CustomShape 1"/>
          <p:cNvSpPr/>
          <p:nvPr/>
        </p:nvSpPr>
        <p:spPr>
          <a:xfrm>
            <a:off x="324000" y="1166760"/>
            <a:ext cx="8568360" cy="455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ahoma"/>
                <a:ea typeface="Tahoma"/>
              </a:rPr>
              <a:t> </a:t>
            </a:r>
            <a:endParaRPr/>
          </a:p>
        </p:txBody>
      </p:sp>
      <p:pic>
        <p:nvPicPr>
          <p:cNvPr id="227" name="Picture 2" descr=""/>
          <p:cNvPicPr/>
          <p:nvPr/>
        </p:nvPicPr>
        <p:blipFill>
          <a:blip r:embed="rId1"/>
          <a:stretch/>
        </p:blipFill>
        <p:spPr>
          <a:xfrm>
            <a:off x="576360" y="4224240"/>
            <a:ext cx="2038680" cy="1799280"/>
          </a:xfrm>
          <a:prstGeom prst="rect">
            <a:avLst/>
          </a:prstGeom>
          <a:ln w="9360">
            <a:noFill/>
          </a:ln>
        </p:spPr>
      </p:pic>
      <p:sp>
        <p:nvSpPr>
          <p:cNvPr id="228" name="CustomShape 2"/>
          <p:cNvSpPr/>
          <p:nvPr/>
        </p:nvSpPr>
        <p:spPr>
          <a:xfrm>
            <a:off x="250920" y="549360"/>
            <a:ext cx="8568360" cy="33814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Второй вариант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– система на основе технологии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«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клиент-сервер»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Обычно в распределенных ИС для обеспечения высокого уровня производительности, надежности и отказоустойчивости распределяют информацию, хранимую в базах данных (БД) или на файл-серверах, создавая так называемые распределенные базы данных, или распределенные файловые системы.</a:t>
            </a:r>
            <a:endParaRPr/>
          </a:p>
        </p:txBody>
      </p:sp>
      <p:pic>
        <p:nvPicPr>
          <p:cNvPr id="229" name="Picture 4" descr=""/>
          <p:cNvPicPr/>
          <p:nvPr/>
        </p:nvPicPr>
        <p:blipFill>
          <a:blip r:embed="rId2"/>
          <a:stretch/>
        </p:blipFill>
        <p:spPr>
          <a:xfrm>
            <a:off x="5940360" y="3998880"/>
            <a:ext cx="2518200" cy="2346840"/>
          </a:xfrm>
          <a:prstGeom prst="rect">
            <a:avLst/>
          </a:prstGeom>
          <a:ln w="9360">
            <a:noFill/>
          </a:ln>
        </p:spPr>
      </p:pic>
      <p:pic>
        <p:nvPicPr>
          <p:cNvPr id="230" name="Picture 6" descr=""/>
          <p:cNvPicPr/>
          <p:nvPr/>
        </p:nvPicPr>
        <p:blipFill>
          <a:blip r:embed="rId3"/>
          <a:stretch/>
        </p:blipFill>
        <p:spPr>
          <a:xfrm>
            <a:off x="3114720" y="4076640"/>
            <a:ext cx="2359440" cy="2159640"/>
          </a:xfrm>
          <a:prstGeom prst="rect">
            <a:avLst/>
          </a:prstGeom>
          <a:ln w="9360">
            <a:noFill/>
          </a:ln>
        </p:spPr>
      </p:pic>
      <p:sp>
        <p:nvSpPr>
          <p:cNvPr id="231" name="CustomShape 3"/>
          <p:cNvSpPr/>
          <p:nvPr/>
        </p:nvSpPr>
        <p:spPr>
          <a:xfrm>
            <a:off x="108000" y="602136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19</a:t>
            </a:r>
            <a:endParaRPr/>
          </a:p>
        </p:txBody>
      </p:sp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CustomShape 1"/>
          <p:cNvSpPr/>
          <p:nvPr/>
        </p:nvSpPr>
        <p:spPr>
          <a:xfrm>
            <a:off x="10800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20</a:t>
            </a:r>
            <a:endParaRPr/>
          </a:p>
        </p:txBody>
      </p:sp>
      <p:sp>
        <p:nvSpPr>
          <p:cNvPr id="233" name="CustomShape 2"/>
          <p:cNvSpPr/>
          <p:nvPr/>
        </p:nvSpPr>
        <p:spPr>
          <a:xfrm>
            <a:off x="324000" y="115920"/>
            <a:ext cx="8495280" cy="557604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Таким образом,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распределенная ИС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– это совокупность объединенных компьютеров, работающих с централизованной или распределенной хранимой информацией. Основными требованиями к распределенным ИС являются: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прозрачность доступа; открытость; масштабируемость; надежность и отказоустойчивость; гетерогенность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Эти непростые требования должны учитывать и обеспечивать разработчики ПО, ориентированного для работы в таких системах. Для этого принято разделять приложения, работающие в таких системах, на две части: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клиент 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и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сервер.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Модель, полученная в результате такого разделения, называется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«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клиент-сервер».</a:t>
            </a:r>
            <a:endParaRPr/>
          </a:p>
        </p:txBody>
      </p:sp>
      <p:pic>
        <p:nvPicPr>
          <p:cNvPr id="234" name="Picture 4" descr=""/>
          <p:cNvPicPr/>
          <p:nvPr/>
        </p:nvPicPr>
        <p:blipFill>
          <a:blip r:embed="rId1"/>
          <a:stretch/>
        </p:blipFill>
        <p:spPr>
          <a:xfrm>
            <a:off x="7236360" y="189720"/>
            <a:ext cx="1799280" cy="1348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5" name="CustomShape 3"/>
          <p:cNvSpPr/>
          <p:nvPr/>
        </p:nvSpPr>
        <p:spPr>
          <a:xfrm>
            <a:off x="2124000" y="5662800"/>
            <a:ext cx="6442560" cy="638640"/>
          </a:xfrm>
          <a:prstGeom prst="rect">
            <a:avLst/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ru-RU" strike="noStrike" u="sng">
                <a:solidFill>
                  <a:srgbClr val="c00000"/>
                </a:solidFill>
                <a:latin typeface="Arial"/>
                <a:ea typeface="DejaVu Sans"/>
              </a:rPr>
              <a:t>Гетерогенность </a:t>
            </a:r>
            <a:r>
              <a:rPr lang="ru-RU" strike="noStrike">
                <a:solidFill>
                  <a:srgbClr val="000000"/>
                </a:solidFill>
                <a:latin typeface="Arial"/>
                <a:ea typeface="DejaVu Sans"/>
              </a:rPr>
              <a:t>— разнородность, наличие неодинаковых частей в структуре, в составе чего-либо.</a:t>
            </a:r>
            <a:endParaRPr/>
          </a:p>
        </p:txBody>
      </p:sp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10800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21</a:t>
            </a:r>
            <a:endParaRPr/>
          </a:p>
        </p:txBody>
      </p:sp>
      <p:sp>
        <p:nvSpPr>
          <p:cNvPr id="237" name="CustomShape 2"/>
          <p:cNvSpPr/>
          <p:nvPr/>
        </p:nvSpPr>
        <p:spPr>
          <a:xfrm>
            <a:off x="254160" y="189000"/>
            <a:ext cx="8565120" cy="63075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По своей сути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клиент-сервер</a:t>
            </a:r>
            <a:r>
              <a:rPr b="1" i="1" lang="ru-RU" sz="2400" strike="noStrike">
                <a:solidFill>
                  <a:srgbClr val="c00000"/>
                </a:solidFill>
                <a:latin typeface="Lucida Sans Unicode"/>
                <a:ea typeface="DejaVu Sans"/>
              </a:rPr>
              <a:t>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–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это сетевая среда, где клиент инициирует запрос к серверу, который выполняет запрос. </a:t>
            </a:r>
            <a:endParaRPr/>
          </a:p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Клиент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–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приложение, которое осуществляет доступ к информации, хранимой на серверах, отвечает за ввод, отображение и предварительную обработку информации по данному приложению. </a:t>
            </a:r>
            <a:endParaRPr/>
          </a:p>
          <a:p>
            <a:pPr>
              <a:lnSpc>
                <a:spcPct val="100000"/>
              </a:lnSpc>
            </a:pP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Сервер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–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прикладная часть, которая реализует основные функции системы: управление данными, разделение информации, администрирование и политику безопасности. Это программа, комплекс программ или устройств, предоставляющие доступ к хранимой на них информации и предлагающие различные сервисы клиентам.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Приложения, работающие на клиентском компьютере, называются клиентскими, на сервере – соответственно серверными.</a:t>
            </a:r>
            <a:endParaRPr/>
          </a:p>
        </p:txBody>
      </p:sp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ustomShape 1"/>
          <p:cNvSpPr/>
          <p:nvPr/>
        </p:nvSpPr>
        <p:spPr>
          <a:xfrm>
            <a:off x="0" y="606600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22</a:t>
            </a:r>
            <a:endParaRPr/>
          </a:p>
        </p:txBody>
      </p:sp>
      <p:sp>
        <p:nvSpPr>
          <p:cNvPr id="239" name="CustomShape 2"/>
          <p:cNvSpPr/>
          <p:nvPr/>
        </p:nvSpPr>
        <p:spPr>
          <a:xfrm>
            <a:off x="179280" y="281160"/>
            <a:ext cx="8495280" cy="44787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Достоинства данного варианта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:</a:t>
            </a:r>
            <a:endParaRPr/>
          </a:p>
          <a:p>
            <a:pPr>
              <a:lnSpc>
                <a:spcPct val="100000"/>
              </a:lnSpc>
              <a:buBlip>
                <a:blip r:embed="rId1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умеренные требования к пропускной способности сети;</a:t>
            </a:r>
            <a:endParaRPr/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высокая производительность за счет уменьшения сетевого трафика и возможности работы с БД наиболее мощного компьютера (сервера);</a:t>
            </a:r>
            <a:endParaRPr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умеренные требования к производительности клиентской части;</a:t>
            </a:r>
            <a:endParaRPr/>
          </a:p>
          <a:p>
            <a:pPr>
              <a:lnSpc>
                <a:spcPct val="100000"/>
              </a:lnSpc>
              <a:buBlip>
                <a:blip r:embed="rId4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возможность масштабирования системы при необходимости;</a:t>
            </a:r>
            <a:endParaRPr/>
          </a:p>
          <a:p>
            <a:pPr>
              <a:lnSpc>
                <a:spcPct val="100000"/>
              </a:lnSpc>
              <a:buBlip>
                <a:blip r:embed="rId5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повышенная безопасность обработки информации;</a:t>
            </a:r>
            <a:endParaRPr/>
          </a:p>
          <a:p>
            <a:pPr>
              <a:lnSpc>
                <a:spcPct val="100000"/>
              </a:lnSpc>
              <a:buBlip>
                <a:blip r:embed="rId6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высокая надежность системы.</a:t>
            </a:r>
            <a:endParaRPr/>
          </a:p>
        </p:txBody>
      </p:sp>
      <p:pic>
        <p:nvPicPr>
          <p:cNvPr id="240" name="Picture 2" descr=""/>
          <p:cNvPicPr/>
          <p:nvPr/>
        </p:nvPicPr>
        <p:blipFill>
          <a:blip r:embed="rId7"/>
          <a:stretch/>
        </p:blipFill>
        <p:spPr>
          <a:xfrm>
            <a:off x="5867280" y="4748040"/>
            <a:ext cx="1784880" cy="2108880"/>
          </a:xfrm>
          <a:prstGeom prst="rect">
            <a:avLst/>
          </a:prstGeom>
          <a:ln w="9360">
            <a:noFill/>
          </a:ln>
        </p:spPr>
      </p:pic>
      <p:pic>
        <p:nvPicPr>
          <p:cNvPr id="241" name="Picture 4" descr=""/>
          <p:cNvPicPr/>
          <p:nvPr/>
        </p:nvPicPr>
        <p:blipFill>
          <a:blip r:embed="rId8"/>
          <a:stretch/>
        </p:blipFill>
        <p:spPr>
          <a:xfrm>
            <a:off x="1476360" y="4797360"/>
            <a:ext cx="1354680" cy="17992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CustomShape 1"/>
          <p:cNvSpPr/>
          <p:nvPr/>
        </p:nvSpPr>
        <p:spPr>
          <a:xfrm>
            <a:off x="10800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23</a:t>
            </a:r>
            <a:endParaRPr/>
          </a:p>
        </p:txBody>
      </p:sp>
      <p:sp>
        <p:nvSpPr>
          <p:cNvPr id="243" name="CustomShape 2"/>
          <p:cNvSpPr/>
          <p:nvPr/>
        </p:nvSpPr>
        <p:spPr>
          <a:xfrm>
            <a:off x="123840" y="189000"/>
            <a:ext cx="5383800" cy="2649240"/>
          </a:xfrm>
          <a:prstGeom prst="rect">
            <a:avLst/>
          </a:prstGeom>
          <a:noFill/>
          <a:ln w="381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Основным недостатком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данного варианта в рассматриваемом примере является необходимость достаточно больших финансовых вложений для перехода на данную технологию.</a:t>
            </a:r>
            <a:endParaRPr/>
          </a:p>
        </p:txBody>
      </p:sp>
      <p:pic>
        <p:nvPicPr>
          <p:cNvPr id="244" name="Picture 2" descr=""/>
          <p:cNvPicPr/>
          <p:nvPr/>
        </p:nvPicPr>
        <p:blipFill>
          <a:blip r:embed="rId1"/>
          <a:stretch/>
        </p:blipFill>
        <p:spPr>
          <a:xfrm>
            <a:off x="5796000" y="203040"/>
            <a:ext cx="3250080" cy="2288160"/>
          </a:xfrm>
          <a:prstGeom prst="rect">
            <a:avLst/>
          </a:prstGeom>
          <a:ln w="9360">
            <a:noFill/>
          </a:ln>
        </p:spPr>
      </p:pic>
      <p:sp>
        <p:nvSpPr>
          <p:cNvPr id="245" name="CustomShape 3"/>
          <p:cNvSpPr/>
          <p:nvPr/>
        </p:nvSpPr>
        <p:spPr>
          <a:xfrm>
            <a:off x="328680" y="2803680"/>
            <a:ext cx="8496720" cy="31071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Обоснование выбора варианта архитектуры ИС является многокритериальной задачей принятия решений. </a:t>
            </a:r>
            <a:endParaRPr/>
          </a:p>
          <a:p>
            <a:pPr>
              <a:lnSpc>
                <a:spcPct val="100000"/>
              </a:lnSpc>
            </a:pPr>
            <a:r>
              <a:rPr b="1" lang="ru-RU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Известно, что оптимальное решение принадлежит области компромиссов. 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Для выбора оптимального варианта следует задать смысл оператора оптимизации или выбрать схему компромисса.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Для корректного решения этой задачи нужно задать и определить достаточно много условий и параметров, характеризующих реальную систему и реальное предприятие: </a:t>
            </a:r>
            <a:r>
              <a:rPr b="1" lang="ru-RU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производительность сервера, пропускную способность сети, стоимость внедрения, безопасность, надежность и т. д. </a:t>
            </a:r>
            <a:endParaRPr/>
          </a:p>
        </p:txBody>
      </p:sp>
      <p:pic>
        <p:nvPicPr>
          <p:cNvPr id="246" name="Picture 2" descr=""/>
          <p:cNvPicPr/>
          <p:nvPr/>
        </p:nvPicPr>
        <p:blipFill>
          <a:blip r:embed="rId2"/>
          <a:stretch/>
        </p:blipFill>
        <p:spPr>
          <a:xfrm>
            <a:off x="7359480" y="2492280"/>
            <a:ext cx="1686600" cy="1110240"/>
          </a:xfrm>
          <a:prstGeom prst="rect">
            <a:avLst/>
          </a:prstGeom>
          <a:ln w="9360">
            <a:noFill/>
          </a:ln>
        </p:spPr>
      </p:pic>
      <p:pic>
        <p:nvPicPr>
          <p:cNvPr id="247" name="Picture 4" descr=""/>
          <p:cNvPicPr/>
          <p:nvPr/>
        </p:nvPicPr>
        <p:blipFill>
          <a:blip r:embed="rId3"/>
          <a:stretch/>
        </p:blipFill>
        <p:spPr>
          <a:xfrm>
            <a:off x="2816280" y="5664240"/>
            <a:ext cx="1742040" cy="1107000"/>
          </a:xfrm>
          <a:prstGeom prst="rect">
            <a:avLst/>
          </a:prstGeom>
          <a:ln w="9360">
            <a:noFill/>
          </a:ln>
        </p:spPr>
      </p:pic>
      <p:pic>
        <p:nvPicPr>
          <p:cNvPr id="248" name="Picture 6" descr=""/>
          <p:cNvPicPr/>
          <p:nvPr/>
        </p:nvPicPr>
        <p:blipFill>
          <a:blip r:embed="rId4"/>
          <a:stretch/>
        </p:blipFill>
        <p:spPr>
          <a:xfrm>
            <a:off x="5292720" y="5688000"/>
            <a:ext cx="1138680" cy="11404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CustomShape 1"/>
          <p:cNvSpPr/>
          <p:nvPr/>
        </p:nvSpPr>
        <p:spPr>
          <a:xfrm>
            <a:off x="227160" y="3429000"/>
            <a:ext cx="867456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Tahoma"/>
                <a:ea typeface="Tahoma"/>
              </a:rPr>
              <a:t>.</a:t>
            </a:r>
            <a:endParaRPr/>
          </a:p>
        </p:txBody>
      </p:sp>
      <p:sp>
        <p:nvSpPr>
          <p:cNvPr id="250" name="CustomShape 2"/>
          <p:cNvSpPr/>
          <p:nvPr/>
        </p:nvSpPr>
        <p:spPr>
          <a:xfrm>
            <a:off x="3995640" y="260280"/>
            <a:ext cx="4905720" cy="48445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Если предприятию недоступны или крайне нежелательны ощутимые начальные финансовые затраты, необходимые для перехода на технологию «клиент-сервер»,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архитектура ИС на основе «файл-сервера» будет оптимальной.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Если такие затраты доступны, то вариант «клиент-сервер» может оказаться предпочтительнее.</a:t>
            </a:r>
            <a:endParaRPr/>
          </a:p>
        </p:txBody>
      </p:sp>
      <p:pic>
        <p:nvPicPr>
          <p:cNvPr id="251" name="Picture 2" descr=""/>
          <p:cNvPicPr/>
          <p:nvPr/>
        </p:nvPicPr>
        <p:blipFill>
          <a:blip r:embed="rId1"/>
          <a:stretch/>
        </p:blipFill>
        <p:spPr>
          <a:xfrm>
            <a:off x="20520" y="155520"/>
            <a:ext cx="3974040" cy="2048400"/>
          </a:xfrm>
          <a:prstGeom prst="rect">
            <a:avLst/>
          </a:prstGeom>
          <a:ln w="9360">
            <a:noFill/>
          </a:ln>
        </p:spPr>
      </p:pic>
      <p:pic>
        <p:nvPicPr>
          <p:cNvPr id="252" name="Picture 4" descr=""/>
          <p:cNvPicPr/>
          <p:nvPr/>
        </p:nvPicPr>
        <p:blipFill>
          <a:blip r:embed="rId2"/>
          <a:stretch/>
        </p:blipFill>
        <p:spPr>
          <a:xfrm>
            <a:off x="20520" y="2306520"/>
            <a:ext cx="3983400" cy="2489760"/>
          </a:xfrm>
          <a:prstGeom prst="rect">
            <a:avLst/>
          </a:prstGeom>
          <a:ln w="9360">
            <a:noFill/>
          </a:ln>
        </p:spPr>
      </p:pic>
      <p:sp>
        <p:nvSpPr>
          <p:cNvPr id="253" name="CustomShape 3"/>
          <p:cNvSpPr/>
          <p:nvPr/>
        </p:nvSpPr>
        <p:spPr>
          <a:xfrm>
            <a:off x="10800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24</a:t>
            </a:r>
            <a:endParaRPr/>
          </a:p>
        </p:txBody>
      </p:sp>
      <p:pic>
        <p:nvPicPr>
          <p:cNvPr id="254" name="Picture 8" descr=""/>
          <p:cNvPicPr/>
          <p:nvPr/>
        </p:nvPicPr>
        <p:blipFill>
          <a:blip r:embed="rId3"/>
          <a:stretch/>
        </p:blipFill>
        <p:spPr>
          <a:xfrm>
            <a:off x="1403280" y="4948200"/>
            <a:ext cx="2610360" cy="1427760"/>
          </a:xfrm>
          <a:prstGeom prst="rect">
            <a:avLst/>
          </a:prstGeom>
          <a:ln w="9360">
            <a:noFill/>
          </a:ln>
        </p:spPr>
      </p:pic>
      <p:pic>
        <p:nvPicPr>
          <p:cNvPr id="255" name="Picture 2" descr=""/>
          <p:cNvPicPr/>
          <p:nvPr/>
        </p:nvPicPr>
        <p:blipFill>
          <a:blip r:embed="rId4"/>
          <a:stretch/>
        </p:blipFill>
        <p:spPr>
          <a:xfrm>
            <a:off x="7380360" y="4284720"/>
            <a:ext cx="1427760" cy="142776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CustomShape 1"/>
          <p:cNvSpPr/>
          <p:nvPr/>
        </p:nvSpPr>
        <p:spPr>
          <a:xfrm>
            <a:off x="324000" y="333360"/>
            <a:ext cx="8568360" cy="4113000"/>
          </a:xfrm>
          <a:prstGeom prst="rect">
            <a:avLst/>
          </a:prstGeom>
          <a:noFill/>
          <a:ln w="381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Развитие стратегии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«клиент-сервер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» представляет собой стремление иметь как мощные средства на рабочих местах, так и управляемую и защищенную систему в целом.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При разработке такого ПО выделяют уровни представления, обработки и данных.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Выделяют следующие варианты клиент-серверной архитектуры ИС:</a:t>
            </a:r>
            <a:endParaRPr/>
          </a:p>
          <a:p>
            <a:pPr>
              <a:lnSpc>
                <a:spcPct val="100000"/>
              </a:lnSpc>
              <a:buBlip>
                <a:blip r:embed="rId1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двухуровневые;</a:t>
            </a:r>
            <a:endParaRPr/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трехуровневые;</a:t>
            </a:r>
            <a:endParaRPr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четырех-или многоуровневые архитектуры.</a:t>
            </a:r>
            <a:endParaRPr/>
          </a:p>
        </p:txBody>
      </p:sp>
      <p:sp>
        <p:nvSpPr>
          <p:cNvPr id="257" name="CustomShape 2"/>
          <p:cNvSpPr/>
          <p:nvPr/>
        </p:nvSpPr>
        <p:spPr>
          <a:xfrm>
            <a:off x="10800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25</a:t>
            </a:r>
            <a:endParaRPr/>
          </a:p>
        </p:txBody>
      </p:sp>
      <p:pic>
        <p:nvPicPr>
          <p:cNvPr id="258" name="Picture 2" descr=""/>
          <p:cNvPicPr/>
          <p:nvPr/>
        </p:nvPicPr>
        <p:blipFill>
          <a:blip r:embed="rId4"/>
          <a:stretch/>
        </p:blipFill>
        <p:spPr>
          <a:xfrm>
            <a:off x="7524720" y="3024360"/>
            <a:ext cx="1513440" cy="1427760"/>
          </a:xfrm>
          <a:prstGeom prst="rect">
            <a:avLst/>
          </a:prstGeom>
          <a:ln w="9360">
            <a:noFill/>
          </a:ln>
        </p:spPr>
      </p:pic>
      <p:pic>
        <p:nvPicPr>
          <p:cNvPr id="259" name="Picture 4" descr=""/>
          <p:cNvPicPr/>
          <p:nvPr/>
        </p:nvPicPr>
        <p:blipFill>
          <a:blip r:embed="rId5"/>
          <a:stretch/>
        </p:blipFill>
        <p:spPr>
          <a:xfrm>
            <a:off x="2916360" y="4724280"/>
            <a:ext cx="3023280" cy="201672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CustomShape 1"/>
          <p:cNvSpPr/>
          <p:nvPr/>
        </p:nvSpPr>
        <p:spPr>
          <a:xfrm>
            <a:off x="0" y="457200"/>
            <a:ext cx="9142920" cy="3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1" name="CustomShape 2"/>
          <p:cNvSpPr/>
          <p:nvPr/>
        </p:nvSpPr>
        <p:spPr>
          <a:xfrm>
            <a:off x="108000" y="84240"/>
            <a:ext cx="4874040" cy="52102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двухуровневой архитектуре оба уровня могут выполняться на одном компьютере.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Если уровни представления и обработки выполняются на стороне клиента, это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толстый клиент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Если уровни обработки и данных выполняются на стороне сервера, а на клиентском компьютере решается только вопрос представления данных, это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тонкий клиент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</a:t>
            </a:r>
            <a:endParaRPr/>
          </a:p>
        </p:txBody>
      </p:sp>
      <p:sp>
        <p:nvSpPr>
          <p:cNvPr id="262" name="CustomShape 3"/>
          <p:cNvSpPr/>
          <p:nvPr/>
        </p:nvSpPr>
        <p:spPr>
          <a:xfrm>
            <a:off x="10800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26</a:t>
            </a:r>
            <a:endParaRPr/>
          </a:p>
        </p:txBody>
      </p:sp>
      <p:pic>
        <p:nvPicPr>
          <p:cNvPr id="263" name="Picture 6" descr=""/>
          <p:cNvPicPr/>
          <p:nvPr/>
        </p:nvPicPr>
        <p:blipFill>
          <a:blip r:embed="rId1"/>
          <a:stretch/>
        </p:blipFill>
        <p:spPr>
          <a:xfrm>
            <a:off x="5114880" y="84240"/>
            <a:ext cx="3993120" cy="4499640"/>
          </a:xfrm>
          <a:prstGeom prst="rect">
            <a:avLst/>
          </a:prstGeom>
          <a:ln w="9360">
            <a:noFill/>
          </a:ln>
        </p:spPr>
      </p:pic>
      <p:sp>
        <p:nvSpPr>
          <p:cNvPr id="264" name="CustomShape 4"/>
          <p:cNvSpPr/>
          <p:nvPr/>
        </p:nvSpPr>
        <p:spPr>
          <a:xfrm>
            <a:off x="3276720" y="4986360"/>
            <a:ext cx="5615640" cy="1735560"/>
          </a:xfrm>
          <a:prstGeom prst="rect">
            <a:avLst/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Оба варианта имеют следующие недостатки:</a:t>
            </a:r>
            <a:endParaRPr/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перегрузка компьютера, на котором выполняются задачи двух уровней;</a:t>
            </a:r>
            <a:endParaRPr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низкий уровень надежности,      отказоустойчивости и                   масштабируемости.</a:t>
            </a:r>
            <a:endParaRPr/>
          </a:p>
        </p:txBody>
      </p:sp>
    </p:spTree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CustomShape 1"/>
          <p:cNvSpPr/>
          <p:nvPr/>
        </p:nvSpPr>
        <p:spPr>
          <a:xfrm>
            <a:off x="108000" y="115920"/>
            <a:ext cx="5110560" cy="679284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Чтобы преодолеть эти недостатки, при разработке и создании ИС крупных предприятий используется вариант, в котором уровень обработки осуществляется на отдельном компьютере, получившем название </a:t>
            </a:r>
            <a:r>
              <a:rPr b="1" i="1" lang="ru-RU" sz="22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сервера приложений</a:t>
            </a:r>
            <a:r>
              <a:rPr b="1" i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. </a:t>
            </a:r>
            <a:r>
              <a:rPr b="1" lang="ru-RU" sz="2200" strike="noStrike" u="sng">
                <a:solidFill>
                  <a:srgbClr val="0070c0"/>
                </a:solidFill>
                <a:latin typeface="Lucida Sans Unicode"/>
                <a:ea typeface="DejaVu Sans"/>
              </a:rPr>
              <a:t>Такая трехуровневая архитектура </a:t>
            </a: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обеспечивает высокий уровень надежности, масштабируемости и отказоустойчивости за счет того, что стало возможным распределить информацию в БД на несколько серверов или просто создать несколько копий БД на разных компьютерах.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200" strike="noStrike" u="sng">
                <a:solidFill>
                  <a:srgbClr val="ffff00"/>
                </a:solidFill>
                <a:latin typeface="Lucida Sans Unicode"/>
                <a:ea typeface="DejaVu Sans"/>
              </a:rPr>
              <a:t>Это означает, что выход из строя одного сервера не приведет к остановке всей системы.</a:t>
            </a:r>
            <a:endParaRPr/>
          </a:p>
        </p:txBody>
      </p:sp>
      <p:pic>
        <p:nvPicPr>
          <p:cNvPr id="266" name="Picture 2" descr=""/>
          <p:cNvPicPr/>
          <p:nvPr/>
        </p:nvPicPr>
        <p:blipFill>
          <a:blip r:embed="rId1"/>
          <a:stretch/>
        </p:blipFill>
        <p:spPr>
          <a:xfrm>
            <a:off x="5340240" y="115920"/>
            <a:ext cx="3810600" cy="3238920"/>
          </a:xfrm>
          <a:prstGeom prst="rect">
            <a:avLst/>
          </a:prstGeom>
          <a:ln w="9360">
            <a:noFill/>
          </a:ln>
        </p:spPr>
      </p:pic>
      <p:pic>
        <p:nvPicPr>
          <p:cNvPr id="267" name="Picture 4" descr=""/>
          <p:cNvPicPr/>
          <p:nvPr/>
        </p:nvPicPr>
        <p:blipFill>
          <a:blip r:embed="rId2"/>
          <a:stretch/>
        </p:blipFill>
        <p:spPr>
          <a:xfrm>
            <a:off x="5452920" y="3860640"/>
            <a:ext cx="3585240" cy="2338920"/>
          </a:xfrm>
          <a:prstGeom prst="rect">
            <a:avLst/>
          </a:prstGeom>
          <a:ln w="9360">
            <a:noFill/>
          </a:ln>
        </p:spPr>
      </p:pic>
      <p:sp>
        <p:nvSpPr>
          <p:cNvPr id="268" name="CustomShape 2"/>
          <p:cNvSpPr/>
          <p:nvPr/>
        </p:nvSpPr>
        <p:spPr>
          <a:xfrm>
            <a:off x="7715160" y="5950080"/>
            <a:ext cx="12960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27</a:t>
            </a:r>
            <a:endParaRPr/>
          </a:p>
        </p:txBody>
      </p:sp>
      <p:sp>
        <p:nvSpPr>
          <p:cNvPr id="269" name="CustomShape 3"/>
          <p:cNvSpPr/>
          <p:nvPr/>
        </p:nvSpPr>
        <p:spPr>
          <a:xfrm>
            <a:off x="5437800" y="3429000"/>
            <a:ext cx="3498120" cy="363960"/>
          </a:xfrm>
          <a:prstGeom prst="rect">
            <a:avLst/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trike="noStrike" u="sng">
                <a:solidFill>
                  <a:srgbClr val="0070c0"/>
                </a:solidFill>
                <a:latin typeface="Lucida Sans Unicode"/>
                <a:ea typeface="DejaVu Sans"/>
              </a:rPr>
              <a:t>Трехуровневая архитектура </a:t>
            </a:r>
            <a:endParaRPr/>
          </a:p>
        </p:txBody>
      </p:sp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CustomShape 1"/>
          <p:cNvSpPr/>
          <p:nvPr/>
        </p:nvSpPr>
        <p:spPr>
          <a:xfrm>
            <a:off x="250920" y="189000"/>
            <a:ext cx="8423640" cy="30157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Еще один вариант клиент-серверной архитектуры предложен фирмой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Sun Microsystems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своей технологии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Java 2, Platform Enterprise Edition (J2EE) –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</a:t>
            </a:r>
            <a:r>
              <a:rPr b="1" lang="ru-RU" sz="2400" strike="noStrike" u="sng">
                <a:solidFill>
                  <a:srgbClr val="0070c0"/>
                </a:solidFill>
                <a:latin typeface="Lucida Sans Unicode"/>
                <a:ea typeface="DejaVu Sans"/>
              </a:rPr>
              <a:t>это четырехуровневая архитектура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Такая архитектура отличается от трехзвенной добавлением вебсервера между клиентом  и сервером приложений. Это позволило снизить требования к клиентскому компьютеру.</a:t>
            </a:r>
            <a:endParaRPr/>
          </a:p>
        </p:txBody>
      </p:sp>
      <p:sp>
        <p:nvSpPr>
          <p:cNvPr id="271" name="CustomShape 2"/>
          <p:cNvSpPr/>
          <p:nvPr/>
        </p:nvSpPr>
        <p:spPr>
          <a:xfrm>
            <a:off x="7596360" y="5950080"/>
            <a:ext cx="12960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28</a:t>
            </a:r>
            <a:endParaRPr/>
          </a:p>
        </p:txBody>
      </p:sp>
      <p:pic>
        <p:nvPicPr>
          <p:cNvPr id="272" name="Picture 2" descr=""/>
          <p:cNvPicPr/>
          <p:nvPr/>
        </p:nvPicPr>
        <p:blipFill>
          <a:blip r:embed="rId1"/>
          <a:stretch/>
        </p:blipFill>
        <p:spPr>
          <a:xfrm>
            <a:off x="1692360" y="3197160"/>
            <a:ext cx="5647320" cy="3543840"/>
          </a:xfrm>
          <a:prstGeom prst="rect">
            <a:avLst/>
          </a:prstGeom>
          <a:ln w="76320">
            <a:solidFill>
              <a:schemeClr val="accent1"/>
            </a:solidFill>
            <a:miter/>
          </a:ln>
        </p:spPr>
      </p:pic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CustomShape 1"/>
          <p:cNvSpPr/>
          <p:nvPr/>
        </p:nvSpPr>
        <p:spPr>
          <a:xfrm>
            <a:off x="324000" y="260280"/>
            <a:ext cx="8711280" cy="5210280"/>
          </a:xfrm>
          <a:prstGeom prst="rect">
            <a:avLst/>
          </a:prstGeom>
          <a:noFill/>
          <a:ln w="381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3.3. Обоснование выбора платформы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 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Естественными критериями в задачах выбора варианта платформы являются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производительность, защищенность, технологические характеристики, а также экономические показатели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Затраты на приобретение и установку комплекса технических, программных и других средств не являются исчерпывающими. На обучение персонала, подготовку и содержание помещений, обслуживание, поддержку элементов системы     и другие цели тоже требуются средства, поэтому выбранный вариант может оказаться не оптимальным с учетом всех сопутствующих затрат (ТСО).</a:t>
            </a:r>
            <a:endParaRPr/>
          </a:p>
        </p:txBody>
      </p:sp>
      <p:pic>
        <p:nvPicPr>
          <p:cNvPr id="274" name="Picture 2" descr=""/>
          <p:cNvPicPr/>
          <p:nvPr/>
        </p:nvPicPr>
        <p:blipFill>
          <a:blip r:embed="rId1"/>
          <a:stretch/>
        </p:blipFill>
        <p:spPr>
          <a:xfrm>
            <a:off x="1692360" y="5522760"/>
            <a:ext cx="1711800" cy="1284840"/>
          </a:xfrm>
          <a:prstGeom prst="rect">
            <a:avLst/>
          </a:prstGeom>
          <a:ln w="9360">
            <a:noFill/>
          </a:ln>
        </p:spPr>
      </p:pic>
      <p:pic>
        <p:nvPicPr>
          <p:cNvPr id="275" name="Picture 4" descr=""/>
          <p:cNvPicPr/>
          <p:nvPr/>
        </p:nvPicPr>
        <p:blipFill>
          <a:blip r:embed="rId2"/>
          <a:stretch/>
        </p:blipFill>
        <p:spPr>
          <a:xfrm>
            <a:off x="5148360" y="5351400"/>
            <a:ext cx="1541880" cy="1427760"/>
          </a:xfrm>
          <a:prstGeom prst="rect">
            <a:avLst/>
          </a:prstGeom>
          <a:ln w="9360">
            <a:noFill/>
          </a:ln>
        </p:spPr>
      </p:pic>
      <p:sp>
        <p:nvSpPr>
          <p:cNvPr id="276" name="CustomShape 2"/>
          <p:cNvSpPr/>
          <p:nvPr/>
        </p:nvSpPr>
        <p:spPr>
          <a:xfrm>
            <a:off x="7848720" y="606600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29</a:t>
            </a:r>
            <a:endParaRPr/>
          </a:p>
        </p:txBody>
      </p:sp>
    </p:spTree>
  </p:cSld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CustomShape 1"/>
          <p:cNvSpPr/>
          <p:nvPr/>
        </p:nvSpPr>
        <p:spPr>
          <a:xfrm>
            <a:off x="250920" y="260280"/>
            <a:ext cx="8568360" cy="63075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этих условиях сведение проблемы просто к выбору между центральной и распределенной системами не отражает всей полноты ситуации.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Хотя еще явно сохраняется тенденция разукрупнения систем, сплошное разукрупнение осталось позади, имеет место уже и обратный процесс. Одним из факторов в этом процессе является то, что потребность высшего руководства крупных компаний и государственных структур в высокой защищенности системы и ее управляемости из центра не может быть удовлетворена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дешевыми и доступными системами на основе ПК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Это приводит к выбору систем на основе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мощных архитектур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, характерных для средних компьютеров, или даже на базе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мэйнфреймов.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Кроме того, экономические показатели использования мощных систем перестали быть пугающими.</a:t>
            </a:r>
            <a:endParaRPr/>
          </a:p>
        </p:txBody>
      </p:sp>
      <p:pic>
        <p:nvPicPr>
          <p:cNvPr id="278" name="Picture 2" descr=""/>
          <p:cNvPicPr/>
          <p:nvPr/>
        </p:nvPicPr>
        <p:blipFill>
          <a:blip r:embed="rId1"/>
          <a:stretch/>
        </p:blipFill>
        <p:spPr>
          <a:xfrm>
            <a:off x="7924680" y="2133720"/>
            <a:ext cx="1110240" cy="773640"/>
          </a:xfrm>
          <a:prstGeom prst="rect">
            <a:avLst/>
          </a:prstGeom>
          <a:ln w="9360">
            <a:noFill/>
          </a:ln>
        </p:spPr>
      </p:pic>
      <p:pic>
        <p:nvPicPr>
          <p:cNvPr id="279" name="Picture 4" descr=""/>
          <p:cNvPicPr/>
          <p:nvPr/>
        </p:nvPicPr>
        <p:blipFill>
          <a:blip r:embed="rId2"/>
          <a:stretch/>
        </p:blipFill>
        <p:spPr>
          <a:xfrm>
            <a:off x="2298600" y="6108840"/>
            <a:ext cx="1432440" cy="949680"/>
          </a:xfrm>
          <a:prstGeom prst="rect">
            <a:avLst/>
          </a:prstGeom>
          <a:ln w="9360">
            <a:noFill/>
          </a:ln>
        </p:spPr>
      </p:pic>
      <p:pic>
        <p:nvPicPr>
          <p:cNvPr id="280" name="Picture 6" descr=""/>
          <p:cNvPicPr/>
          <p:nvPr/>
        </p:nvPicPr>
        <p:blipFill>
          <a:blip r:embed="rId3"/>
          <a:stretch/>
        </p:blipFill>
        <p:spPr>
          <a:xfrm>
            <a:off x="7601040" y="4724280"/>
            <a:ext cx="1222920" cy="713160"/>
          </a:xfrm>
          <a:prstGeom prst="rect">
            <a:avLst/>
          </a:prstGeom>
          <a:ln w="9360">
            <a:noFill/>
          </a:ln>
        </p:spPr>
      </p:pic>
      <p:sp>
        <p:nvSpPr>
          <p:cNvPr id="281" name="CustomShape 2"/>
          <p:cNvSpPr/>
          <p:nvPr/>
        </p:nvSpPr>
        <p:spPr>
          <a:xfrm>
            <a:off x="774072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30</a:t>
            </a:r>
            <a:endParaRPr/>
          </a:p>
        </p:txBody>
      </p:sp>
    </p:spTree>
  </p:cSld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ustomShape 1"/>
          <p:cNvSpPr/>
          <p:nvPr/>
        </p:nvSpPr>
        <p:spPr>
          <a:xfrm>
            <a:off x="250920" y="333360"/>
            <a:ext cx="8568360" cy="5210280"/>
          </a:xfrm>
          <a:prstGeom prst="rect">
            <a:avLst/>
          </a:prstGeom>
          <a:noFill/>
          <a:ln w="5724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Другим важным фактором в этих условиях является необходимость учета перспектив развития системы. По мере постановки задач пользователями возрастают потребности в ресурсах и система нагружается выше ее номинальных параметров, снижая качество работы. Как правило, все семейства машин допускают существенное наращивание ресурсов (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производительность, емкость памяти, число процессоров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) внутри себя, называемое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масштабированием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,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что всегда дешевле смены платформы. Это позволяет ИС существовать достаточно продолжительное время в пределах одной платформы.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283" name="Picture 2" descr=""/>
          <p:cNvPicPr/>
          <p:nvPr/>
        </p:nvPicPr>
        <p:blipFill>
          <a:blip r:embed="rId1"/>
          <a:stretch/>
        </p:blipFill>
        <p:spPr>
          <a:xfrm>
            <a:off x="5692680" y="4778280"/>
            <a:ext cx="3126240" cy="2083320"/>
          </a:xfrm>
          <a:prstGeom prst="rect">
            <a:avLst/>
          </a:prstGeom>
          <a:ln w="9360">
            <a:noFill/>
          </a:ln>
        </p:spPr>
      </p:pic>
      <p:sp>
        <p:nvSpPr>
          <p:cNvPr id="284" name="CustomShape 2"/>
          <p:cNvSpPr/>
          <p:nvPr/>
        </p:nvSpPr>
        <p:spPr>
          <a:xfrm>
            <a:off x="10800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31</a:t>
            </a:r>
            <a:endParaRPr/>
          </a:p>
        </p:txBody>
      </p:sp>
    </p:spTree>
  </p:cSld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CustomShape 1"/>
          <p:cNvSpPr/>
          <p:nvPr/>
        </p:nvSpPr>
        <p:spPr>
          <a:xfrm>
            <a:off x="179280" y="260280"/>
            <a:ext cx="8495280" cy="63075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Переход же с одной платформы на другую для любой системы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не является безболезненным и требует усилий, времени и средств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При этом, иногда вся система претерпевает значительные изменения. Предприятие теряет в доходах, при этом иногда вся система претерпевает значительные трансформации. На этом основании выбор в качестве базовой ЭВМ старших моделей семейства представляется рискованным из-за перспективы быстрого использования возможностей их расширения. Современные многопроцессорные архитектуры компьютеров обеспечивают широкое масштабирование, причем эти возможности постоянно возрастают, поэтому формирование вычислительной базы ИС может осуществляться достаточно уверенно в разных семействах компьютеров.</a:t>
            </a:r>
            <a:endParaRPr/>
          </a:p>
        </p:txBody>
      </p:sp>
      <p:pic>
        <p:nvPicPr>
          <p:cNvPr id="286" name="Picture 4" descr=""/>
          <p:cNvPicPr/>
          <p:nvPr/>
        </p:nvPicPr>
        <p:blipFill>
          <a:blip r:embed="rId1"/>
          <a:stretch/>
        </p:blipFill>
        <p:spPr>
          <a:xfrm>
            <a:off x="7535880" y="2843280"/>
            <a:ext cx="1607040" cy="1205280"/>
          </a:xfrm>
          <a:prstGeom prst="rect">
            <a:avLst/>
          </a:prstGeom>
          <a:ln w="9360">
            <a:noFill/>
          </a:ln>
        </p:spPr>
      </p:pic>
      <p:pic>
        <p:nvPicPr>
          <p:cNvPr id="287" name="Picture 6" descr=""/>
          <p:cNvPicPr/>
          <p:nvPr/>
        </p:nvPicPr>
        <p:blipFill>
          <a:blip r:embed="rId2"/>
          <a:stretch/>
        </p:blipFill>
        <p:spPr>
          <a:xfrm>
            <a:off x="7643520" y="4293000"/>
            <a:ext cx="1525680" cy="1421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8" name="CustomShape 2"/>
          <p:cNvSpPr/>
          <p:nvPr/>
        </p:nvSpPr>
        <p:spPr>
          <a:xfrm>
            <a:off x="7535880" y="596412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32</a:t>
            </a:r>
            <a:endParaRPr/>
          </a:p>
        </p:txBody>
      </p:sp>
    </p:spTree>
  </p:cSld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CustomShape 1"/>
          <p:cNvSpPr/>
          <p:nvPr/>
        </p:nvSpPr>
        <p:spPr>
          <a:xfrm>
            <a:off x="250920" y="189000"/>
            <a:ext cx="8423640" cy="44787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связи с этим основой выбора платформы становится выбор базовой операционной системы. Особую остроту для массового потребителя в настоящее время обрела ситуация на рынке ОС среднего класса, т. е. ОС серверов среднего и нижнего уровней, а также мощных рабочих станций для реализации мощных приложений.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Выбор мэйнфрейма и соответствующей ОС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– задача в настоящее время в России не очень массовая; при выборе ОС для ПК тоже особых проблем не возникает – подавляющее превосходство в нашей стране приобрело семейство ОС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Microsoft Windows.</a:t>
            </a:r>
            <a:endParaRPr/>
          </a:p>
        </p:txBody>
      </p:sp>
      <p:pic>
        <p:nvPicPr>
          <p:cNvPr id="290" name="Picture 2" descr=""/>
          <p:cNvPicPr/>
          <p:nvPr/>
        </p:nvPicPr>
        <p:blipFill>
          <a:blip r:embed="rId1"/>
          <a:stretch/>
        </p:blipFill>
        <p:spPr>
          <a:xfrm>
            <a:off x="3203640" y="4767120"/>
            <a:ext cx="1560960" cy="1427760"/>
          </a:xfrm>
          <a:prstGeom prst="rect">
            <a:avLst/>
          </a:prstGeom>
          <a:ln w="9360">
            <a:noFill/>
          </a:ln>
        </p:spPr>
      </p:pic>
      <p:pic>
        <p:nvPicPr>
          <p:cNvPr id="291" name="Picture 6" descr=""/>
          <p:cNvPicPr/>
          <p:nvPr/>
        </p:nvPicPr>
        <p:blipFill>
          <a:blip r:embed="rId2"/>
          <a:stretch/>
        </p:blipFill>
        <p:spPr>
          <a:xfrm>
            <a:off x="108000" y="5084640"/>
            <a:ext cx="2323080" cy="1427760"/>
          </a:xfrm>
          <a:prstGeom prst="rect">
            <a:avLst/>
          </a:prstGeom>
          <a:ln w="9360">
            <a:noFill/>
          </a:ln>
        </p:spPr>
      </p:pic>
      <p:sp>
        <p:nvSpPr>
          <p:cNvPr id="292" name="CustomShape 2"/>
          <p:cNvSpPr/>
          <p:nvPr/>
        </p:nvSpPr>
        <p:spPr>
          <a:xfrm>
            <a:off x="7875720" y="508464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33</a:t>
            </a:r>
            <a:endParaRPr/>
          </a:p>
        </p:txBody>
      </p:sp>
    </p:spTree>
  </p:cSld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CustomShape 1"/>
          <p:cNvSpPr/>
          <p:nvPr/>
        </p:nvSpPr>
        <p:spPr>
          <a:xfrm>
            <a:off x="250920" y="115920"/>
            <a:ext cx="6588720" cy="5210280"/>
          </a:xfrm>
          <a:prstGeom prst="rect">
            <a:avLst/>
          </a:prstGeom>
          <a:noFill/>
          <a:ln w="381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Значение ЭВМ среднего класса и соответствующих ИС постоянно возрастает: в связи с ростом мощности базовых процессоров им становятся по плечу все более значительные функции в системе, поэтому       и ОС средних уровней становятся важным классом базовых средств. Ранее в этом классе имело место противостояние семейства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ОС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UNIX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и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ОС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Microsoft Windows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;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в настоящее время обострилось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соперничество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ОС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Microsoft Windows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и ОС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Linux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;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предпочтение той или иной системы не является вполне очевидным.</a:t>
            </a:r>
            <a:endParaRPr/>
          </a:p>
        </p:txBody>
      </p:sp>
      <p:pic>
        <p:nvPicPr>
          <p:cNvPr id="294" name="Picture 2" descr=""/>
          <p:cNvPicPr/>
          <p:nvPr/>
        </p:nvPicPr>
        <p:blipFill>
          <a:blip r:embed="rId1"/>
          <a:stretch/>
        </p:blipFill>
        <p:spPr>
          <a:xfrm>
            <a:off x="6840360" y="333360"/>
            <a:ext cx="2092680" cy="1438920"/>
          </a:xfrm>
          <a:prstGeom prst="rect">
            <a:avLst/>
          </a:prstGeom>
          <a:ln w="9360">
            <a:noFill/>
          </a:ln>
        </p:spPr>
      </p:pic>
      <p:sp>
        <p:nvSpPr>
          <p:cNvPr id="295" name="CustomShape 2"/>
          <p:cNvSpPr/>
          <p:nvPr/>
        </p:nvSpPr>
        <p:spPr>
          <a:xfrm>
            <a:off x="7596360" y="5884920"/>
            <a:ext cx="12960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34</a:t>
            </a:r>
            <a:endParaRPr/>
          </a:p>
        </p:txBody>
      </p:sp>
      <p:pic>
        <p:nvPicPr>
          <p:cNvPr id="296" name="Picture 2" descr=""/>
          <p:cNvPicPr/>
          <p:nvPr/>
        </p:nvPicPr>
        <p:blipFill>
          <a:blip r:embed="rId2"/>
          <a:stretch/>
        </p:blipFill>
        <p:spPr>
          <a:xfrm>
            <a:off x="6713640" y="2133720"/>
            <a:ext cx="2207160" cy="1654560"/>
          </a:xfrm>
          <a:prstGeom prst="rect">
            <a:avLst/>
          </a:prstGeom>
          <a:ln w="9360">
            <a:noFill/>
          </a:ln>
        </p:spPr>
      </p:pic>
      <p:pic>
        <p:nvPicPr>
          <p:cNvPr id="297" name="Picture 4" descr=""/>
          <p:cNvPicPr/>
          <p:nvPr/>
        </p:nvPicPr>
        <p:blipFill>
          <a:blip r:embed="rId3"/>
          <a:stretch/>
        </p:blipFill>
        <p:spPr>
          <a:xfrm>
            <a:off x="6907320" y="4076640"/>
            <a:ext cx="1818360" cy="142776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CustomShape 1"/>
          <p:cNvSpPr/>
          <p:nvPr/>
        </p:nvSpPr>
        <p:spPr>
          <a:xfrm>
            <a:off x="2987640" y="115920"/>
            <a:ext cx="5976000" cy="5941800"/>
          </a:xfrm>
          <a:prstGeom prst="rect">
            <a:avLst/>
          </a:prstGeom>
          <a:noFill/>
          <a:ln w="381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Известно достаточно много работ, в которых сравниваются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Windows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и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Linux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по стоимости, надежности и т. д., и соответствующих тестов, однако определенного критерия предпочтения пока не выработано. Некоторые тесты сделаны по заказу фирм-производителей, что вообще ставит под сомнение результаты сравнения.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В связи с этим целесообразно при выборе ОС для ИС сравнивать системы непосредственно применительно к конкретным требованиям и условиям использования.</a:t>
            </a:r>
            <a:endParaRPr/>
          </a:p>
        </p:txBody>
      </p:sp>
      <p:pic>
        <p:nvPicPr>
          <p:cNvPr id="299" name="Picture 2" descr=""/>
          <p:cNvPicPr/>
          <p:nvPr/>
        </p:nvPicPr>
        <p:blipFill>
          <a:blip r:embed="rId1"/>
          <a:stretch/>
        </p:blipFill>
        <p:spPr>
          <a:xfrm>
            <a:off x="34920" y="146160"/>
            <a:ext cx="2896200" cy="1913400"/>
          </a:xfrm>
          <a:prstGeom prst="rect">
            <a:avLst/>
          </a:prstGeom>
          <a:ln w="9360">
            <a:noFill/>
          </a:ln>
        </p:spPr>
      </p:pic>
      <p:pic>
        <p:nvPicPr>
          <p:cNvPr id="300" name="Picture 4" descr=""/>
          <p:cNvPicPr/>
          <p:nvPr/>
        </p:nvPicPr>
        <p:blipFill>
          <a:blip r:embed="rId2"/>
          <a:stretch/>
        </p:blipFill>
        <p:spPr>
          <a:xfrm>
            <a:off x="34920" y="2349360"/>
            <a:ext cx="2848320" cy="2014920"/>
          </a:xfrm>
          <a:prstGeom prst="rect">
            <a:avLst/>
          </a:prstGeom>
          <a:ln w="9360">
            <a:noFill/>
          </a:ln>
        </p:spPr>
      </p:pic>
      <p:pic>
        <p:nvPicPr>
          <p:cNvPr id="301" name="Picture 6" descr=""/>
          <p:cNvPicPr/>
          <p:nvPr/>
        </p:nvPicPr>
        <p:blipFill>
          <a:blip r:embed="rId3"/>
          <a:stretch/>
        </p:blipFill>
        <p:spPr>
          <a:xfrm>
            <a:off x="530280" y="4509000"/>
            <a:ext cx="2339280" cy="1799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2" name="CustomShape 2"/>
          <p:cNvSpPr/>
          <p:nvPr/>
        </p:nvSpPr>
        <p:spPr>
          <a:xfrm>
            <a:off x="10800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35</a:t>
            </a:r>
            <a:endParaRPr/>
          </a:p>
        </p:txBody>
      </p:sp>
    </p:spTree>
  </p:cSld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ustomShape 1"/>
          <p:cNvSpPr/>
          <p:nvPr/>
        </p:nvSpPr>
        <p:spPr>
          <a:xfrm>
            <a:off x="179280" y="260280"/>
            <a:ext cx="8495280" cy="2649960"/>
          </a:xfrm>
          <a:prstGeom prst="rect">
            <a:avLst/>
          </a:prstGeom>
          <a:noFill/>
          <a:ln w="381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Таким образом, основные составляющие ИТ – операционные среды, системы работы с данными, средства создания прикладных программ и комплексных прикладных систем, а также вычислительные средства – обеспечивают создание живучих структур, допускающих всестороннее развитие.</a:t>
            </a:r>
            <a:endParaRPr/>
          </a:p>
        </p:txBody>
      </p:sp>
      <p:pic>
        <p:nvPicPr>
          <p:cNvPr id="304" name="Picture 2" descr=""/>
          <p:cNvPicPr/>
          <p:nvPr/>
        </p:nvPicPr>
        <p:blipFill>
          <a:blip r:embed="rId1"/>
          <a:stretch/>
        </p:blipFill>
        <p:spPr>
          <a:xfrm>
            <a:off x="5764320" y="2781360"/>
            <a:ext cx="2916720" cy="1942200"/>
          </a:xfrm>
          <a:prstGeom prst="rect">
            <a:avLst/>
          </a:prstGeom>
          <a:ln w="9360">
            <a:noFill/>
          </a:ln>
        </p:spPr>
      </p:pic>
      <p:pic>
        <p:nvPicPr>
          <p:cNvPr id="305" name="Picture 4" descr=""/>
          <p:cNvPicPr/>
          <p:nvPr/>
        </p:nvPicPr>
        <p:blipFill>
          <a:blip r:embed="rId2"/>
          <a:stretch/>
        </p:blipFill>
        <p:spPr>
          <a:xfrm>
            <a:off x="108000" y="2781360"/>
            <a:ext cx="2950200" cy="2088000"/>
          </a:xfrm>
          <a:prstGeom prst="rect">
            <a:avLst/>
          </a:prstGeom>
          <a:ln w="9360">
            <a:noFill/>
          </a:ln>
        </p:spPr>
      </p:pic>
      <p:pic>
        <p:nvPicPr>
          <p:cNvPr id="306" name="Picture 6" descr=""/>
          <p:cNvPicPr/>
          <p:nvPr/>
        </p:nvPicPr>
        <p:blipFill>
          <a:blip r:embed="rId3"/>
          <a:stretch/>
        </p:blipFill>
        <p:spPr>
          <a:xfrm>
            <a:off x="3060000" y="3602880"/>
            <a:ext cx="2015280" cy="218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" name="CustomShape 2"/>
          <p:cNvSpPr/>
          <p:nvPr/>
        </p:nvSpPr>
        <p:spPr>
          <a:xfrm>
            <a:off x="10800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36</a:t>
            </a:r>
            <a:endParaRPr/>
          </a:p>
        </p:txBody>
      </p:sp>
    </p:spTree>
  </p:cSld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CustomShape 1"/>
          <p:cNvSpPr/>
          <p:nvPr/>
        </p:nvSpPr>
        <p:spPr>
          <a:xfrm>
            <a:off x="262080" y="189000"/>
            <a:ext cx="8639640" cy="59418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3.4. Методология построения приложений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Переход к технологии безбумажного документооборота становится объективно необходимым. Для обеспечения такого документооборота необходимо в составе ИС создавать такие приложения, которые обеспечивают эффективную автоматизацию рутинных операций и автоматизированную подготовку разнообразных документов.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При этом технологическая задача ИС состоит в том, чтобы обеспечить каждому пользователю быструю, бесперебойную и надежную обработку большого количества информации, уменьшить количество ошибок при обработке данных, обеспечить возможность адаптации ИС к изменениям в основной деятельности предприятия, а также в законодательстве.</a:t>
            </a:r>
            <a:endParaRPr/>
          </a:p>
        </p:txBody>
      </p:sp>
      <p:sp>
        <p:nvSpPr>
          <p:cNvPr id="309" name="CustomShape 2"/>
          <p:cNvSpPr/>
          <p:nvPr/>
        </p:nvSpPr>
        <p:spPr>
          <a:xfrm>
            <a:off x="7812000" y="5950080"/>
            <a:ext cx="12960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37</a:t>
            </a:r>
            <a:endParaRPr/>
          </a:p>
        </p:txBody>
      </p:sp>
      <p:pic>
        <p:nvPicPr>
          <p:cNvPr id="310" name="Picture 2" descr=""/>
          <p:cNvPicPr/>
          <p:nvPr/>
        </p:nvPicPr>
        <p:blipFill>
          <a:blip r:embed="rId1"/>
          <a:stretch/>
        </p:blipFill>
        <p:spPr>
          <a:xfrm>
            <a:off x="7056360" y="189000"/>
            <a:ext cx="2086560" cy="1288080"/>
          </a:xfrm>
          <a:prstGeom prst="rect">
            <a:avLst/>
          </a:prstGeom>
          <a:ln w="9360">
            <a:noFill/>
          </a:ln>
        </p:spPr>
      </p:pic>
      <p:pic>
        <p:nvPicPr>
          <p:cNvPr id="311" name="Picture 4" descr=""/>
          <p:cNvPicPr/>
          <p:nvPr/>
        </p:nvPicPr>
        <p:blipFill>
          <a:blip r:embed="rId2"/>
          <a:stretch/>
        </p:blipFill>
        <p:spPr>
          <a:xfrm>
            <a:off x="3492360" y="5821200"/>
            <a:ext cx="1389600" cy="104652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CustomShape 1"/>
          <p:cNvSpPr/>
          <p:nvPr/>
        </p:nvSpPr>
        <p:spPr>
          <a:xfrm>
            <a:off x="155520" y="260280"/>
            <a:ext cx="8568360" cy="59418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Поскольку в технологических подразделениях предприятий еще применяется </a:t>
            </a:r>
            <a:r>
              <a:rPr b="1" lang="ru-RU" sz="2400" strike="noStrike">
                <a:solidFill>
                  <a:srgbClr val="c00000"/>
                </a:solidFill>
                <a:latin typeface="Lucida Sans Unicode"/>
                <a:ea typeface="DejaVu Sans"/>
              </a:rPr>
              <a:t>бумажный документооборот,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это приводит к неэффективному управлению. В то же время возможности ИС за счет информационных услуг для основной деятельности позволяют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повысить эффективность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:</a:t>
            </a:r>
            <a:endParaRPr/>
          </a:p>
          <a:p>
            <a:pPr>
              <a:lnSpc>
                <a:spcPct val="100000"/>
              </a:lnSpc>
              <a:buBlip>
                <a:blip r:embed="rId1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обеспечения текущего контроля качества продукции и состояния производства, а также финансово-хозяйственной деятельности;</a:t>
            </a:r>
            <a:endParaRPr/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формирования, поддержания оптимальной структуры и наращивания информационного потенциала предприятия;</a:t>
            </a:r>
            <a:endParaRPr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обеспечения эффективного ведения документооборота по всем аспектам производства и отношений с потребителями продукции и поставщиками.</a:t>
            </a:r>
            <a:endParaRPr/>
          </a:p>
        </p:txBody>
      </p:sp>
      <p:sp>
        <p:nvSpPr>
          <p:cNvPr id="313" name="CustomShape 2"/>
          <p:cNvSpPr/>
          <p:nvPr/>
        </p:nvSpPr>
        <p:spPr>
          <a:xfrm>
            <a:off x="784872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38</a:t>
            </a:r>
            <a:endParaRPr/>
          </a:p>
        </p:txBody>
      </p:sp>
      <p:pic>
        <p:nvPicPr>
          <p:cNvPr id="314" name="Picture 2" descr=""/>
          <p:cNvPicPr/>
          <p:nvPr/>
        </p:nvPicPr>
        <p:blipFill>
          <a:blip r:embed="rId4"/>
          <a:stretch/>
        </p:blipFill>
        <p:spPr>
          <a:xfrm>
            <a:off x="7740720" y="228600"/>
            <a:ext cx="1305360" cy="87048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179280" y="260280"/>
            <a:ext cx="8208000" cy="4113000"/>
          </a:xfrm>
          <a:prstGeom prst="rect">
            <a:avLst/>
          </a:prstGeom>
          <a:noFill/>
          <a:ln w="381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При этом центр тяжести процессов ОИ в ИС расположен в области формирования и обработки различных документов. По определению,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документ –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формализованный информационный объект; документы фиксируют и регламентируют все процессы на предприятии. Выделяют три основных потока документов: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входящие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,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 внутренние и исходящие.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Потоки всех документов в современных условиях интенсивно растут, что приводит к необходимости автоматизации их обработки.</a:t>
            </a:r>
            <a:endParaRPr/>
          </a:p>
        </p:txBody>
      </p:sp>
      <p:pic>
        <p:nvPicPr>
          <p:cNvPr id="316" name="Picture 2" descr=""/>
          <p:cNvPicPr/>
          <p:nvPr/>
        </p:nvPicPr>
        <p:blipFill>
          <a:blip r:embed="rId1"/>
          <a:stretch/>
        </p:blipFill>
        <p:spPr>
          <a:xfrm>
            <a:off x="5580000" y="3936960"/>
            <a:ext cx="3167640" cy="2581920"/>
          </a:xfrm>
          <a:prstGeom prst="rect">
            <a:avLst/>
          </a:prstGeom>
          <a:ln w="9360">
            <a:noFill/>
          </a:ln>
        </p:spPr>
      </p:pic>
      <p:sp>
        <p:nvSpPr>
          <p:cNvPr id="317" name="CustomShape 2"/>
          <p:cNvSpPr/>
          <p:nvPr/>
        </p:nvSpPr>
        <p:spPr>
          <a:xfrm>
            <a:off x="10800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39</a:t>
            </a:r>
            <a:endParaRPr/>
          </a:p>
        </p:txBody>
      </p:sp>
      <p:pic>
        <p:nvPicPr>
          <p:cNvPr id="318" name="Picture 2" descr=""/>
          <p:cNvPicPr/>
          <p:nvPr/>
        </p:nvPicPr>
        <p:blipFill>
          <a:blip r:embed="rId2"/>
          <a:stretch/>
        </p:blipFill>
        <p:spPr>
          <a:xfrm>
            <a:off x="2301840" y="4032360"/>
            <a:ext cx="3192840" cy="239292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CustomShape 1"/>
          <p:cNvSpPr/>
          <p:nvPr/>
        </p:nvSpPr>
        <p:spPr>
          <a:xfrm>
            <a:off x="250920" y="115920"/>
            <a:ext cx="8281080" cy="59418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Следует отметить все более значительную роль информации, отражающей отношения с внешней средой, прежде всего осуществляемые через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электронные каналы: электронную коммерцию, электронный бизнес, Интернет и др.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От ИС требуется обеспечение возможности оперативного реагирования на изменение ситуации на любом участке производства, на рынке, в отношениях с потребителями, поставщиками и государственными структурами; следовательно, в составе ИС </a:t>
            </a:r>
            <a:r>
              <a:rPr b="1" lang="ru-RU" sz="2400" strike="noStrike">
                <a:solidFill>
                  <a:srgbClr val="c00000"/>
                </a:solidFill>
                <a:latin typeface="Lucida Sans Unicode"/>
                <a:ea typeface="DejaVu Sans"/>
              </a:rPr>
              <a:t>необходим комплекс средств, реализующих комплекс действий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, обеспечивающих принятие управленческих решений. При построении структуры и бизнес-процессов ОИ в ИС должны быть использованы данные, получаемые при обследовании предприятия.</a:t>
            </a:r>
            <a:endParaRPr/>
          </a:p>
        </p:txBody>
      </p:sp>
      <p:sp>
        <p:nvSpPr>
          <p:cNvPr id="320" name="CustomShape 2"/>
          <p:cNvSpPr/>
          <p:nvPr/>
        </p:nvSpPr>
        <p:spPr>
          <a:xfrm>
            <a:off x="10800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40</a:t>
            </a:r>
            <a:endParaRPr/>
          </a:p>
        </p:txBody>
      </p:sp>
      <p:pic>
        <p:nvPicPr>
          <p:cNvPr id="321" name="Picture 2" descr=""/>
          <p:cNvPicPr/>
          <p:nvPr/>
        </p:nvPicPr>
        <p:blipFill>
          <a:blip r:embed="rId1"/>
          <a:stretch/>
        </p:blipFill>
        <p:spPr>
          <a:xfrm>
            <a:off x="5508720" y="5630760"/>
            <a:ext cx="1904040" cy="1427760"/>
          </a:xfrm>
          <a:prstGeom prst="rect">
            <a:avLst/>
          </a:prstGeom>
          <a:ln w="9360">
            <a:noFill/>
          </a:ln>
        </p:spPr>
      </p:pic>
      <p:pic>
        <p:nvPicPr>
          <p:cNvPr id="322" name="Picture 4" descr=""/>
          <p:cNvPicPr/>
          <p:nvPr/>
        </p:nvPicPr>
        <p:blipFill>
          <a:blip r:embed="rId2"/>
          <a:stretch/>
        </p:blipFill>
        <p:spPr>
          <a:xfrm>
            <a:off x="7812000" y="907920"/>
            <a:ext cx="1343520" cy="100692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CustomShape 1"/>
          <p:cNvSpPr/>
          <p:nvPr/>
        </p:nvSpPr>
        <p:spPr>
          <a:xfrm>
            <a:off x="258840" y="260280"/>
            <a:ext cx="8639640" cy="41130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соответствии с этим управленческая информация должна отвечать следующим требованиям: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достоверность, полнота, релевантность (существенность), понятность, полезность, своевременность, регулярность и др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Обеспечение этих требований является серьезным стимулом развития информационных и коммуникационных технологий на предприятии. Действительно, конкурентоспособными в соответствующей области будут те предприятия, которые лучше других сумеют управлять своими ресурсами. </a:t>
            </a:r>
            <a:endParaRPr/>
          </a:p>
        </p:txBody>
      </p:sp>
      <p:pic>
        <p:nvPicPr>
          <p:cNvPr id="324" name="Picture 2" descr=""/>
          <p:cNvPicPr/>
          <p:nvPr/>
        </p:nvPicPr>
        <p:blipFill>
          <a:blip r:embed="rId1"/>
          <a:stretch/>
        </p:blipFill>
        <p:spPr>
          <a:xfrm>
            <a:off x="5148360" y="4076640"/>
            <a:ext cx="2532600" cy="1872000"/>
          </a:xfrm>
          <a:prstGeom prst="rect">
            <a:avLst/>
          </a:prstGeom>
          <a:ln w="9360">
            <a:noFill/>
          </a:ln>
        </p:spPr>
      </p:pic>
      <p:pic>
        <p:nvPicPr>
          <p:cNvPr id="325" name="Picture 4" descr=""/>
          <p:cNvPicPr/>
          <p:nvPr/>
        </p:nvPicPr>
        <p:blipFill>
          <a:blip r:embed="rId2"/>
          <a:stretch/>
        </p:blipFill>
        <p:spPr>
          <a:xfrm>
            <a:off x="7246800" y="620640"/>
            <a:ext cx="1616760" cy="1211760"/>
          </a:xfrm>
          <a:prstGeom prst="rect">
            <a:avLst/>
          </a:prstGeom>
          <a:ln w="9360">
            <a:noFill/>
          </a:ln>
        </p:spPr>
      </p:pic>
      <p:sp>
        <p:nvSpPr>
          <p:cNvPr id="326" name="CustomShape 2"/>
          <p:cNvSpPr/>
          <p:nvPr/>
        </p:nvSpPr>
        <p:spPr>
          <a:xfrm>
            <a:off x="761364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41</a:t>
            </a:r>
            <a:endParaRPr/>
          </a:p>
        </p:txBody>
      </p:sp>
      <p:pic>
        <p:nvPicPr>
          <p:cNvPr id="327" name="Picture 2" descr=""/>
          <p:cNvPicPr/>
          <p:nvPr/>
        </p:nvPicPr>
        <p:blipFill>
          <a:blip r:embed="rId3"/>
          <a:stretch/>
        </p:blipFill>
        <p:spPr>
          <a:xfrm>
            <a:off x="611280" y="4414680"/>
            <a:ext cx="3069000" cy="232632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CustomShape 1"/>
          <p:cNvSpPr/>
          <p:nvPr/>
        </p:nvSpPr>
        <p:spPr>
          <a:xfrm>
            <a:off x="179280" y="333360"/>
            <a:ext cx="8639640" cy="44787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По существу,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основной функцией ИС является поддержка реализации некоторой совокупности типовых бизнес-процессов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, т. е. последовательностей работ, каждая из которых направлена на решение той или иной из задач управления, например, планирование и анализ материальных и денежных потоков, управление оборудованием, учет показателей деятельности, расчеты с поставщиками, потребителями и др. Для обеспечения деятельности ИС формируется ее организационная структура, т. е. некоторая совокупность подразделений и связей между ними. </a:t>
            </a:r>
            <a:endParaRPr/>
          </a:p>
        </p:txBody>
      </p:sp>
      <p:pic>
        <p:nvPicPr>
          <p:cNvPr id="329" name="Picture 2" descr=""/>
          <p:cNvPicPr/>
          <p:nvPr/>
        </p:nvPicPr>
        <p:blipFill>
          <a:blip r:embed="rId1"/>
          <a:stretch/>
        </p:blipFill>
        <p:spPr>
          <a:xfrm>
            <a:off x="2357280" y="4653000"/>
            <a:ext cx="2142000" cy="1427760"/>
          </a:xfrm>
          <a:prstGeom prst="rect">
            <a:avLst/>
          </a:prstGeom>
          <a:ln w="9360">
            <a:noFill/>
          </a:ln>
        </p:spPr>
      </p:pic>
      <p:pic>
        <p:nvPicPr>
          <p:cNvPr id="330" name="Picture 4" descr=""/>
          <p:cNvPicPr/>
          <p:nvPr/>
        </p:nvPicPr>
        <p:blipFill>
          <a:blip r:embed="rId2"/>
          <a:stretch/>
        </p:blipFill>
        <p:spPr>
          <a:xfrm>
            <a:off x="6835680" y="4437000"/>
            <a:ext cx="2094480" cy="1427760"/>
          </a:xfrm>
          <a:prstGeom prst="rect">
            <a:avLst/>
          </a:prstGeom>
          <a:ln w="9360">
            <a:noFill/>
          </a:ln>
        </p:spPr>
      </p:pic>
      <p:pic>
        <p:nvPicPr>
          <p:cNvPr id="331" name="Picture 6" descr=""/>
          <p:cNvPicPr/>
          <p:nvPr/>
        </p:nvPicPr>
        <p:blipFill>
          <a:blip r:embed="rId3"/>
          <a:stretch/>
        </p:blipFill>
        <p:spPr>
          <a:xfrm>
            <a:off x="4827600" y="5011560"/>
            <a:ext cx="1770480" cy="1427760"/>
          </a:xfrm>
          <a:prstGeom prst="rect">
            <a:avLst/>
          </a:prstGeom>
          <a:ln w="9360">
            <a:noFill/>
          </a:ln>
        </p:spPr>
      </p:pic>
      <p:sp>
        <p:nvSpPr>
          <p:cNvPr id="332" name="CustomShape 2"/>
          <p:cNvSpPr/>
          <p:nvPr/>
        </p:nvSpPr>
        <p:spPr>
          <a:xfrm>
            <a:off x="7837560" y="5970600"/>
            <a:ext cx="12960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42</a:t>
            </a:r>
            <a:endParaRPr/>
          </a:p>
        </p:txBody>
      </p:sp>
    </p:spTree>
  </p:cSld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CustomShape 1"/>
          <p:cNvSpPr/>
          <p:nvPr/>
        </p:nvSpPr>
        <p:spPr>
          <a:xfrm>
            <a:off x="395280" y="333360"/>
            <a:ext cx="8208000" cy="26499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Их основная деятельность заключается в следующем:</a:t>
            </a:r>
            <a:endParaRPr/>
          </a:p>
          <a:p>
            <a:pPr>
              <a:lnSpc>
                <a:spcPct val="100000"/>
              </a:lnSpc>
              <a:buBlip>
                <a:blip r:embed="rId1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сбор и формирование исходных данных;</a:t>
            </a:r>
            <a:endParaRPr/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расчеты с поставщиками и потребителями;</a:t>
            </a:r>
            <a:endParaRPr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организация хранения данных;</a:t>
            </a:r>
            <a:endParaRPr/>
          </a:p>
          <a:p>
            <a:pPr>
              <a:lnSpc>
                <a:spcPct val="100000"/>
              </a:lnSpc>
              <a:buBlip>
                <a:blip r:embed="rId4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формирование справок и отчетов;</a:t>
            </a:r>
            <a:endParaRPr/>
          </a:p>
          <a:p>
            <a:pPr>
              <a:lnSpc>
                <a:spcPct val="100000"/>
              </a:lnSpc>
              <a:buBlip>
                <a:blip r:embed="rId5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планирование и анализ и др.</a:t>
            </a:r>
            <a:endParaRPr/>
          </a:p>
        </p:txBody>
      </p:sp>
      <p:pic>
        <p:nvPicPr>
          <p:cNvPr id="334" name="Picture 2" descr=""/>
          <p:cNvPicPr/>
          <p:nvPr/>
        </p:nvPicPr>
        <p:blipFill>
          <a:blip r:embed="rId6"/>
          <a:stretch/>
        </p:blipFill>
        <p:spPr>
          <a:xfrm>
            <a:off x="6372360" y="1989000"/>
            <a:ext cx="2643840" cy="1943640"/>
          </a:xfrm>
          <a:prstGeom prst="rect">
            <a:avLst/>
          </a:prstGeom>
          <a:ln w="9360">
            <a:noFill/>
          </a:ln>
        </p:spPr>
      </p:pic>
      <p:pic>
        <p:nvPicPr>
          <p:cNvPr id="335" name="Picture 4" descr=""/>
          <p:cNvPicPr/>
          <p:nvPr/>
        </p:nvPicPr>
        <p:blipFill>
          <a:blip r:embed="rId7"/>
          <a:stretch/>
        </p:blipFill>
        <p:spPr>
          <a:xfrm>
            <a:off x="250920" y="3219480"/>
            <a:ext cx="4024800" cy="3016800"/>
          </a:xfrm>
          <a:prstGeom prst="rect">
            <a:avLst/>
          </a:prstGeom>
          <a:ln w="9360">
            <a:noFill/>
          </a:ln>
        </p:spPr>
      </p:pic>
      <p:pic>
        <p:nvPicPr>
          <p:cNvPr id="336" name="Picture 6" descr=""/>
          <p:cNvPicPr/>
          <p:nvPr/>
        </p:nvPicPr>
        <p:blipFill>
          <a:blip r:embed="rId8"/>
          <a:stretch/>
        </p:blipFill>
        <p:spPr>
          <a:xfrm>
            <a:off x="4716360" y="4221000"/>
            <a:ext cx="3070800" cy="2302560"/>
          </a:xfrm>
          <a:prstGeom prst="rect">
            <a:avLst/>
          </a:prstGeom>
          <a:ln w="9360">
            <a:noFill/>
          </a:ln>
        </p:spPr>
      </p:pic>
      <p:sp>
        <p:nvSpPr>
          <p:cNvPr id="337" name="CustomShape 2"/>
          <p:cNvSpPr/>
          <p:nvPr/>
        </p:nvSpPr>
        <p:spPr>
          <a:xfrm>
            <a:off x="7956720" y="5842080"/>
            <a:ext cx="1294200" cy="78948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43</a:t>
            </a:r>
            <a:endParaRPr/>
          </a:p>
        </p:txBody>
      </p:sp>
    </p:spTree>
  </p:cSld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CustomShape 1"/>
          <p:cNvSpPr/>
          <p:nvPr/>
        </p:nvSpPr>
        <p:spPr>
          <a:xfrm>
            <a:off x="250920" y="404640"/>
            <a:ext cx="8496720" cy="411300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состав информационного обеспечения, накапливаемого, обрабатываемого и циркулирующего в ИС, входит информация как внешнего, так и внутреннего характера: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различные производственные документы, всевозможная бухгалтерская документация, документы вышестоящих органов, информация от смежников, документы о состоянии рынка и др.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Функционирование предприятия осуществляется в рамках действующего правового и нормативного обеспечения.</a:t>
            </a:r>
            <a:endParaRPr/>
          </a:p>
        </p:txBody>
      </p:sp>
      <p:pic>
        <p:nvPicPr>
          <p:cNvPr id="339" name="Picture 2" descr=""/>
          <p:cNvPicPr/>
          <p:nvPr/>
        </p:nvPicPr>
        <p:blipFill>
          <a:blip r:embed="rId1"/>
          <a:stretch/>
        </p:blipFill>
        <p:spPr>
          <a:xfrm>
            <a:off x="2595600" y="4221000"/>
            <a:ext cx="3513600" cy="2635920"/>
          </a:xfrm>
          <a:prstGeom prst="rect">
            <a:avLst/>
          </a:prstGeom>
          <a:ln w="9360">
            <a:noFill/>
          </a:ln>
        </p:spPr>
      </p:pic>
      <p:sp>
        <p:nvSpPr>
          <p:cNvPr id="340" name="CustomShape 2"/>
          <p:cNvSpPr/>
          <p:nvPr/>
        </p:nvSpPr>
        <p:spPr>
          <a:xfrm>
            <a:off x="7596360" y="5805360"/>
            <a:ext cx="12960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44</a:t>
            </a:r>
            <a:endParaRPr/>
          </a:p>
        </p:txBody>
      </p:sp>
    </p:spTree>
  </p:cSld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CustomShape 1"/>
          <p:cNvSpPr/>
          <p:nvPr/>
        </p:nvSpPr>
        <p:spPr>
          <a:xfrm>
            <a:off x="324000" y="333360"/>
            <a:ext cx="8495280" cy="484452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Сюда относятся: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законы, указы Президента, постановления правительства, приказы и распоряжения министерств и ведомств, лицензии, уставные документы, нормы, инструкции и многое другое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. Исключение из обращения бумажных документов позволяет повысить скорость принятия решений и эффективность управления производством. На основе ИТ возможно осуществить планомерный переход к безбумажному документообороту. Все эти вопросы должен адекватно понимать и оценивать персонал организации – как работники службы ОИ, так и конечные пользователи.</a:t>
            </a:r>
            <a:endParaRPr/>
          </a:p>
        </p:txBody>
      </p:sp>
      <p:pic>
        <p:nvPicPr>
          <p:cNvPr id="342" name="Picture 2" descr=""/>
          <p:cNvPicPr/>
          <p:nvPr/>
        </p:nvPicPr>
        <p:blipFill>
          <a:blip r:embed="rId1"/>
          <a:stretch/>
        </p:blipFill>
        <p:spPr>
          <a:xfrm>
            <a:off x="4356000" y="4797360"/>
            <a:ext cx="2807280" cy="2105640"/>
          </a:xfrm>
          <a:prstGeom prst="rect">
            <a:avLst/>
          </a:prstGeom>
          <a:ln w="9360">
            <a:noFill/>
          </a:ln>
        </p:spPr>
      </p:pic>
      <p:sp>
        <p:nvSpPr>
          <p:cNvPr id="343" name="CustomShape 2"/>
          <p:cNvSpPr/>
          <p:nvPr/>
        </p:nvSpPr>
        <p:spPr>
          <a:xfrm>
            <a:off x="7816680" y="5873760"/>
            <a:ext cx="12960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45</a:t>
            </a:r>
            <a:endParaRPr/>
          </a:p>
        </p:txBody>
      </p:sp>
    </p:spTree>
  </p:cSld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CustomShape 1"/>
          <p:cNvSpPr/>
          <p:nvPr/>
        </p:nvSpPr>
        <p:spPr>
          <a:xfrm>
            <a:off x="395280" y="189000"/>
            <a:ext cx="8423640" cy="64576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Процессы ОИ, протекающие в ИС, оцениваются критериями – показателями, отражающими то, насколько удовлетворяются предъявляемые к ней требования. Так, в отношении требования определенной </a:t>
            </a:r>
            <a:r>
              <a:rPr b="1" i="1" lang="ru-RU" sz="22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производительности</a:t>
            </a:r>
            <a:r>
              <a:rPr b="1" i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, </a:t>
            </a: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которое всегда предъявляется к системе как технологическому комплексу, это, в частности, следующие критерии:</a:t>
            </a:r>
            <a:endParaRPr/>
          </a:p>
          <a:p>
            <a:pPr>
              <a:lnSpc>
                <a:spcPct val="100000"/>
              </a:lnSpc>
              <a:buBlip>
                <a:blip r:embed="rId1"/>
              </a:buBlip>
            </a:pPr>
            <a:r>
              <a:rPr b="1" i="1" lang="ru-RU" sz="22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количество одновременно работающих пользов</a:t>
            </a:r>
            <a:r>
              <a:rPr b="1" i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ателей –</a:t>
            </a: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 система должна иметь возможность повышения производительности за счет </a:t>
            </a:r>
            <a:r>
              <a:rPr b="1" i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масштабирования</a:t>
            </a: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,</a:t>
            </a:r>
            <a:r>
              <a:rPr b="1" i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 </a:t>
            </a: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т. е. наращивания ресурсов без изменения архитектуры;</a:t>
            </a:r>
            <a:endParaRPr/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b="1" i="1" lang="ru-RU" sz="2200" strike="noStrike">
                <a:solidFill>
                  <a:srgbClr val="c00000"/>
                </a:solidFill>
                <a:latin typeface="Lucida Sans Unicode"/>
                <a:ea typeface="DejaVu Sans"/>
              </a:rPr>
              <a:t>время реакции на запросы пользователя </a:t>
            </a:r>
            <a:r>
              <a:rPr b="1" i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–</a:t>
            </a: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 система должна обеспечивать оперативный доступ к информации вне зависимости от количества работающих пользователей в пределах некоторого заданного их числа;</a:t>
            </a:r>
            <a:endParaRPr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b="1" i="1" lang="ru-RU" sz="22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безопасность обработки данных </a:t>
            </a:r>
            <a:r>
              <a:rPr b="1" i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– </a:t>
            </a: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информация должна быть защищена от ошибочных действий пользователей и несанкционированного доступа.</a:t>
            </a:r>
            <a:endParaRPr/>
          </a:p>
        </p:txBody>
      </p:sp>
      <p:sp>
        <p:nvSpPr>
          <p:cNvPr id="345" name="CustomShape 2"/>
          <p:cNvSpPr/>
          <p:nvPr/>
        </p:nvSpPr>
        <p:spPr>
          <a:xfrm>
            <a:off x="7380360" y="6237360"/>
            <a:ext cx="1583280" cy="62424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46</a:t>
            </a:r>
            <a:endParaRPr/>
          </a:p>
        </p:txBody>
      </p:sp>
    </p:spTree>
  </p:cSld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CustomShape 1"/>
          <p:cNvSpPr/>
          <p:nvPr/>
        </p:nvSpPr>
        <p:spPr>
          <a:xfrm>
            <a:off x="290520" y="260280"/>
            <a:ext cx="8496720" cy="59410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При этом ИС должна обеспечивать унифицированный доступ         к информации и создание единого информационного пространства организации.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результате создания ИС для предприятия открываются следующие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источники экономической эффективности его деятельности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:</a:t>
            </a:r>
            <a:endParaRPr/>
          </a:p>
          <a:p>
            <a:pPr>
              <a:lnSpc>
                <a:spcPct val="100000"/>
              </a:lnSpc>
              <a:buBlip>
                <a:blip r:embed="rId1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возможность уменьшения численности сотрудников;</a:t>
            </a:r>
            <a:endParaRPr/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уменьшение ошибок пользователей при обработке данных;</a:t>
            </a:r>
            <a:endParaRPr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сокращение времени обработки и поиска необходимых данных;</a:t>
            </a:r>
            <a:endParaRPr/>
          </a:p>
          <a:p>
            <a:pPr>
              <a:lnSpc>
                <a:spcPct val="100000"/>
              </a:lnSpc>
              <a:buBlip>
                <a:blip r:embed="rId4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возможность адаптации системы к изменению в нормативных документах и в законодательстве;</a:t>
            </a:r>
            <a:endParaRPr/>
          </a:p>
          <a:p>
            <a:pPr>
              <a:lnSpc>
                <a:spcPct val="100000"/>
              </a:lnSpc>
              <a:buBlip>
                <a:blip r:embed="rId5"/>
              </a:buBlip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возможность оперативного принятия решений.</a:t>
            </a:r>
            <a:endParaRPr/>
          </a:p>
        </p:txBody>
      </p:sp>
      <p:sp>
        <p:nvSpPr>
          <p:cNvPr id="347" name="CustomShape 2"/>
          <p:cNvSpPr/>
          <p:nvPr/>
        </p:nvSpPr>
        <p:spPr>
          <a:xfrm>
            <a:off x="7813800" y="5892840"/>
            <a:ext cx="12960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47</a:t>
            </a:r>
            <a:endParaRPr/>
          </a:p>
        </p:txBody>
      </p:sp>
    </p:spTree>
  </p:cSld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CustomShape 1"/>
          <p:cNvSpPr/>
          <p:nvPr/>
        </p:nvSpPr>
        <p:spPr>
          <a:xfrm>
            <a:off x="193680" y="404640"/>
            <a:ext cx="8712720" cy="578664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Эти источники позволяют сделать вывод о том, что совершенствование ИС приведет к улучшению финансового состояния предприятия. Как видно, задачи формирования средств создания и использования приложений также являются задачами </a:t>
            </a:r>
            <a:r>
              <a:rPr b="1" lang="ru-RU" sz="22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многокритериальной оптимизации</a:t>
            </a: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При разработке приложений для распределенных ИС много времени уходит на типовые повторяющиеся действия: </a:t>
            </a:r>
            <a:r>
              <a:rPr b="1" lang="ru-RU" sz="22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установление связи  с сервером, нахождение сервера, именование, выполнение транзакции и т. п. </a:t>
            </a:r>
            <a:r>
              <a:rPr b="1" lang="ru-RU" sz="2200" strike="noStrike">
                <a:solidFill>
                  <a:srgbClr val="000000"/>
                </a:solidFill>
                <a:latin typeface="Lucida Sans Unicode"/>
                <a:ea typeface="DejaVu Sans"/>
              </a:rPr>
              <a:t>Это требует специализированных технологий, каждая из которых предлагает различные службы и возможности разработчикам. Требования к этим технологиям вытекают из требований, предъявляемых к ИС. Практическому разработчику приложений нужно изучить конкретную технологию и использовать службы, предлагаемые в ней для разработки ПО по определенной технологии.</a:t>
            </a:r>
            <a:endParaRPr/>
          </a:p>
        </p:txBody>
      </p:sp>
      <p:sp>
        <p:nvSpPr>
          <p:cNvPr id="349" name="CustomShape 2"/>
          <p:cNvSpPr/>
          <p:nvPr/>
        </p:nvSpPr>
        <p:spPr>
          <a:xfrm>
            <a:off x="7593120" y="591336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48</a:t>
            </a:r>
            <a:endParaRPr/>
          </a:p>
        </p:txBody>
      </p:sp>
    </p:spTree>
  </p:cSld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CustomShape 1"/>
          <p:cNvSpPr/>
          <p:nvPr/>
        </p:nvSpPr>
        <p:spPr>
          <a:xfrm>
            <a:off x="250920" y="404640"/>
            <a:ext cx="8496720" cy="447876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Значительную популярность получили технологии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CORBA, J2EE  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и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Microsoft.NET.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Они построены на основе понятия распределенных объектов. В распределенных системах понятие объекта является ключевым; в принципе, считать объектами можно все элементы систем; так, клиенты получают службы и ресурсы в форме некоторых объектов, к которым они могут обращаться.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Нужно отметить, что технология 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Microsoft.NET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основном ориентирована для работы в ИС, построенных на основе ОС семейства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Windows,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и стоит несколько особняком. </a:t>
            </a:r>
            <a:endParaRPr/>
          </a:p>
        </p:txBody>
      </p:sp>
      <p:sp>
        <p:nvSpPr>
          <p:cNvPr id="351" name="CustomShape 2"/>
          <p:cNvSpPr/>
          <p:nvPr/>
        </p:nvSpPr>
        <p:spPr>
          <a:xfrm>
            <a:off x="7667640" y="5805360"/>
            <a:ext cx="12960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49</a:t>
            </a:r>
            <a:endParaRPr/>
          </a:p>
        </p:txBody>
      </p:sp>
    </p:spTree>
  </p:cSld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CustomShape 1"/>
          <p:cNvSpPr/>
          <p:nvPr/>
        </p:nvSpPr>
        <p:spPr>
          <a:xfrm>
            <a:off x="108000" y="264960"/>
            <a:ext cx="8784000" cy="47530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Технология </a:t>
            </a:r>
            <a:r>
              <a:rPr b="1" i="1" lang="ru-RU" strike="noStrike">
                <a:solidFill>
                  <a:srgbClr val="c00000"/>
                </a:solidFill>
                <a:latin typeface="Lucida Sans Unicode"/>
                <a:ea typeface="DejaVu Sans"/>
              </a:rPr>
              <a:t>CORBA </a:t>
            </a:r>
            <a:r>
              <a:rPr b="1" lang="ru-RU" strike="noStrike">
                <a:solidFill>
                  <a:srgbClr val="c00000"/>
                </a:solidFill>
                <a:latin typeface="Lucida Sans Unicode"/>
                <a:ea typeface="DejaVu Sans"/>
              </a:rPr>
              <a:t>(</a:t>
            </a:r>
            <a:r>
              <a:rPr b="1" i="1" lang="ru-RU" strike="noStrike">
                <a:solidFill>
                  <a:srgbClr val="c00000"/>
                </a:solidFill>
                <a:latin typeface="Lucida Sans Unicode"/>
                <a:ea typeface="DejaVu Sans"/>
              </a:rPr>
              <a:t>Common Object Request Broker Architecture </a:t>
            </a:r>
            <a:r>
              <a:rPr b="1" i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– 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обобщенная архитектура брокера объектных запросов)</a:t>
            </a:r>
            <a:r>
              <a:rPr b="1" i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 – 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это спецификация распределенной системы. Основной целью при разработке технологии </a:t>
            </a:r>
            <a:r>
              <a:rPr b="1" i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CORBA 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было создание распределенной системы, способной преодолеть большинство проблем межоперационной совместимости при интеграции сетевых приложений. </a:t>
            </a:r>
            <a:endParaRPr/>
          </a:p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Технология </a:t>
            </a:r>
            <a:r>
              <a:rPr b="1" i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J</a:t>
            </a:r>
            <a:r>
              <a:rPr b="1" i="1" lang="ru-RU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2EE </a:t>
            </a:r>
            <a:r>
              <a:rPr b="1" lang="ru-RU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(</a:t>
            </a:r>
            <a:r>
              <a:rPr b="1" i="1" lang="ru-RU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Java 2</a:t>
            </a:r>
            <a:r>
              <a:rPr b="1" lang="ru-RU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 </a:t>
            </a:r>
            <a:r>
              <a:rPr b="1" i="1" lang="ru-RU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Enterprise Edition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)</a:t>
            </a:r>
            <a:r>
              <a:rPr b="1" i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 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представляет собой стандарт для создания корпоративных распределенных многозвенных приложений. Она позволяет существенно упростить труд системных архитекторов, программистов, проектировщиков и разработчиков распределенных информационных систем, предлагая ясную и гибкую архитектуру, включающую в себя набор стандартов и важнейших системных сервисов. </a:t>
            </a:r>
            <a:endParaRPr/>
          </a:p>
          <a:p>
            <a:pPr>
              <a:lnSpc>
                <a:spcPct val="100000"/>
              </a:lnSpc>
            </a:pPr>
            <a:r>
              <a:rPr b="1" i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J2EE 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объединяет такие стандарты, как компонентная модель </a:t>
            </a:r>
            <a:r>
              <a:rPr b="1" i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Enterprise JavaBeans 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(</a:t>
            </a:r>
            <a:r>
              <a:rPr b="1" i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EJB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),</a:t>
            </a:r>
            <a:r>
              <a:rPr b="1" i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 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стандарты </a:t>
            </a:r>
            <a:r>
              <a:rPr b="1" i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Web-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приложений для формирования динамических откликов на действия пользователей – </a:t>
            </a:r>
            <a:r>
              <a:rPr b="1" i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Java Servlets 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и </a:t>
            </a:r>
            <a:r>
              <a:rPr b="1" i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Java Server Pages 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(</a:t>
            </a:r>
            <a:r>
              <a:rPr b="1" i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JSP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)</a:t>
            </a:r>
            <a:r>
              <a:rPr b="1" i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 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и стандарт для доступа и базам данных </a:t>
            </a:r>
            <a:r>
              <a:rPr b="1" i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JDBC.</a:t>
            </a:r>
            <a:endParaRPr/>
          </a:p>
        </p:txBody>
      </p:sp>
      <p:sp>
        <p:nvSpPr>
          <p:cNvPr id="353" name="CustomShape 2"/>
          <p:cNvSpPr/>
          <p:nvPr/>
        </p:nvSpPr>
        <p:spPr>
          <a:xfrm>
            <a:off x="7831080" y="5950080"/>
            <a:ext cx="12960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50</a:t>
            </a:r>
            <a:endParaRPr/>
          </a:p>
        </p:txBody>
      </p:sp>
    </p:spTree>
  </p:cSld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CustomShape 1"/>
          <p:cNvSpPr/>
          <p:nvPr/>
        </p:nvSpPr>
        <p:spPr>
          <a:xfrm>
            <a:off x="250920" y="189000"/>
            <a:ext cx="8568360" cy="4753080"/>
          </a:xfrm>
          <a:prstGeom prst="rect">
            <a:avLst/>
          </a:prstGeom>
          <a:noFill/>
          <a:ln w="7632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Широкое распространение получает </a:t>
            </a:r>
            <a:r>
              <a:rPr b="1" i="1" lang="ru-RU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сервис-ориентированная архитектура, </a:t>
            </a:r>
            <a:r>
              <a:rPr b="1" lang="ru-RU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СОА </a:t>
            </a:r>
            <a:r>
              <a:rPr b="1" i="1" lang="ru-RU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(Service Oriented Architecture, SOA), </a:t>
            </a:r>
            <a:r>
              <a:rPr b="1" i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– 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методология построения корпоративной программной инфраструктуры, позволяющей разным приложениям обмениваться данными и процессами независимо от ОС, на которых они исполняются, и языков программирования, на которых они написаны. Архитектура </a:t>
            </a:r>
            <a:r>
              <a:rPr b="1" i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SOA 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представляет собой новый этап эволюции корпоративных систем – это логическое продолжение технологий Web-сервисов, в основе которых лежат Интернет-технологии и развитая инфраструктура. Именно определение сервисов как Web–сервисов решило проблему универсальности ориентированных на сервисы архитектур, которые раньше предоставляли свои собственные форматы и протоколы, механизмы вызовов и интерфейсы для прикладных программ, что создавало проблемы при их интеграции. Таким образом, </a:t>
            </a:r>
            <a:r>
              <a:rPr b="1" i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SOA –</a:t>
            </a:r>
            <a:r>
              <a:rPr b="1" lang="ru-RU" strike="noStrike">
                <a:solidFill>
                  <a:srgbClr val="000000"/>
                </a:solidFill>
                <a:latin typeface="Lucida Sans Unicode"/>
                <a:ea typeface="DejaVu Sans"/>
              </a:rPr>
              <a:t> это важнейший шаг по направлению к обеспечению возможности объединения широкого ряда программных систем, достижению их действительно открытого взаимодействия.</a:t>
            </a:r>
            <a:endParaRPr/>
          </a:p>
        </p:txBody>
      </p:sp>
      <p:sp>
        <p:nvSpPr>
          <p:cNvPr id="355" name="CustomShape 2"/>
          <p:cNvSpPr/>
          <p:nvPr/>
        </p:nvSpPr>
        <p:spPr>
          <a:xfrm>
            <a:off x="7740720" y="580536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51</a:t>
            </a:r>
            <a:endParaRPr/>
          </a:p>
        </p:txBody>
      </p:sp>
    </p:spTree>
  </p:cSld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CustomShape 1"/>
          <p:cNvSpPr/>
          <p:nvPr/>
        </p:nvSpPr>
        <p:spPr>
          <a:xfrm>
            <a:off x="324000" y="1328760"/>
            <a:ext cx="8495280" cy="3747240"/>
          </a:xfrm>
          <a:prstGeom prst="rect">
            <a:avLst/>
          </a:prstGeom>
          <a:noFill/>
          <a:ln cap="rnd" w="57240">
            <a:solidFill>
              <a:schemeClr val="accent1"/>
            </a:solidFill>
            <a:custDash>
              <a:ds d="800000" sp="300000"/>
              <a:ds d="100000" sp="300000"/>
              <a:ds d="100000" sp="300000"/>
            </a:custDash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 число средств построения 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SOA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входят системы управления бизнес-процессами 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(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ВРМ, Business Process Management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),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системы доставки сообщений (</a:t>
            </a:r>
            <a:r>
              <a:rPr b="1" i="1" lang="ru-RU" sz="2400" strike="noStrike">
                <a:solidFill>
                  <a:srgbClr val="c00000"/>
                </a:solidFill>
                <a:latin typeface="Lucida Sans Unicode"/>
                <a:ea typeface="DejaVu Sans"/>
              </a:rPr>
              <a:t>MOM, Message Oriented Middleware</a:t>
            </a:r>
            <a:r>
              <a:rPr b="1" lang="ru-RU" sz="2400" strike="noStrike">
                <a:solidFill>
                  <a:srgbClr val="c00000"/>
                </a:solidFill>
                <a:latin typeface="Lucida Sans Unicode"/>
                <a:ea typeface="DejaVu Sans"/>
              </a:rPr>
              <a:t>)</a:t>
            </a:r>
            <a:r>
              <a:rPr b="1" i="1" lang="ru-RU" sz="2400" strike="noStrike">
                <a:solidFill>
                  <a:srgbClr val="c00000"/>
                </a:solidFill>
                <a:latin typeface="Lucida Sans Unicode"/>
                <a:ea typeface="DejaVu Sans"/>
              </a:rPr>
              <a:t>,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корпоративные шины сервисов (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ESB, Enterprise Service Bus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),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классические брокеры сообщений и средства интеграции приложений (</a:t>
            </a:r>
            <a:r>
              <a:rPr b="1" i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EAI, Enterprise Application Integration</a:t>
            </a:r>
            <a:r>
              <a:rPr b="1" lang="ru-RU" sz="2400" strike="noStrike" u="sng">
                <a:solidFill>
                  <a:srgbClr val="c00000"/>
                </a:solidFill>
                <a:latin typeface="Lucida Sans Unicode"/>
                <a:ea typeface="DejaVu Sans"/>
              </a:rPr>
              <a:t>)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,</a:t>
            </a:r>
            <a:r>
              <a:rPr b="1" i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 </a:t>
            </a:r>
            <a:r>
              <a:rPr b="1" lang="ru-RU" sz="2400" strike="noStrike">
                <a:solidFill>
                  <a:srgbClr val="000000"/>
                </a:solidFill>
                <a:latin typeface="Lucida Sans Unicode"/>
                <a:ea typeface="DejaVu Sans"/>
              </a:rPr>
              <a:t>средства ведения реестров сервисов и обеспечения их безопасности. Сюда же относятся средства анализа и проектирования процессов.</a:t>
            </a:r>
            <a:endParaRPr/>
          </a:p>
        </p:txBody>
      </p:sp>
      <p:pic>
        <p:nvPicPr>
          <p:cNvPr id="357" name="Picture 2" descr=""/>
          <p:cNvPicPr/>
          <p:nvPr/>
        </p:nvPicPr>
        <p:blipFill>
          <a:blip r:embed="rId1"/>
          <a:stretch/>
        </p:blipFill>
        <p:spPr>
          <a:xfrm>
            <a:off x="7026120" y="28440"/>
            <a:ext cx="2161080" cy="1427760"/>
          </a:xfrm>
          <a:prstGeom prst="rect">
            <a:avLst/>
          </a:prstGeom>
          <a:ln w="9360">
            <a:noFill/>
          </a:ln>
        </p:spPr>
      </p:pic>
      <p:pic>
        <p:nvPicPr>
          <p:cNvPr id="358" name="Picture 6" descr=""/>
          <p:cNvPicPr/>
          <p:nvPr/>
        </p:nvPicPr>
        <p:blipFill>
          <a:blip r:embed="rId2"/>
          <a:stretch/>
        </p:blipFill>
        <p:spPr>
          <a:xfrm>
            <a:off x="4172040" y="5318280"/>
            <a:ext cx="1202400" cy="1262520"/>
          </a:xfrm>
          <a:prstGeom prst="rect">
            <a:avLst/>
          </a:prstGeom>
          <a:ln w="9360">
            <a:noFill/>
          </a:ln>
        </p:spPr>
      </p:pic>
      <p:pic>
        <p:nvPicPr>
          <p:cNvPr id="359" name="Picture 8" descr=""/>
          <p:cNvPicPr/>
          <p:nvPr/>
        </p:nvPicPr>
        <p:blipFill>
          <a:blip r:embed="rId3"/>
          <a:stretch/>
        </p:blipFill>
        <p:spPr>
          <a:xfrm>
            <a:off x="6084720" y="5392800"/>
            <a:ext cx="2532600" cy="1494360"/>
          </a:xfrm>
          <a:prstGeom prst="rect">
            <a:avLst/>
          </a:prstGeom>
          <a:ln w="9360">
            <a:noFill/>
          </a:ln>
        </p:spPr>
      </p:pic>
      <p:sp>
        <p:nvSpPr>
          <p:cNvPr id="360" name="CustomShape 2"/>
          <p:cNvSpPr/>
          <p:nvPr/>
        </p:nvSpPr>
        <p:spPr>
          <a:xfrm>
            <a:off x="108000" y="5950080"/>
            <a:ext cx="1294200" cy="790920"/>
          </a:xfrm>
          <a:prstGeom prst="star7">
            <a:avLst>
              <a:gd name="adj" fmla="val 13985"/>
              <a:gd name="hf" fmla="val 14670"/>
              <a:gd name="vf" fmla="val 14697"/>
            </a:avLst>
          </a:prstGeom>
          <a:ln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c00000"/>
                </a:solidFill>
                <a:latin typeface="Lucida Sans Unicode"/>
                <a:ea typeface="DejaVu Sans"/>
              </a:rPr>
              <a:t>52</a:t>
            </a:r>
            <a:endParaRPr/>
          </a:p>
        </p:txBody>
      </p:sp>
      <p:sp>
        <p:nvSpPr>
          <p:cNvPr id="361" name="CustomShape 3"/>
          <p:cNvSpPr/>
          <p:nvPr/>
        </p:nvSpPr>
        <p:spPr>
          <a:xfrm>
            <a:off x="1116000" y="549360"/>
            <a:ext cx="5399640" cy="53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3600" strike="noStrike">
                <a:solidFill>
                  <a:srgbClr val="520402"/>
                </a:solidFill>
                <a:latin typeface="Arial"/>
                <a:ea typeface="DejaVu Sans"/>
              </a:rPr>
              <a:t>ВЫВОДЫ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