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_rels/notesSlide14.xml.rels" ContentType="application/vnd.openxmlformats-package.relationships+xml"/>
  <Override PartName="/ppt/notesSlides/notesSlide14.xml" ContentType="application/vnd.openxmlformats-officedocument.presentationml.notesSlide+xml"/>
  <Override PartName="/ppt/slides/_rels/slide51.xml.rels" ContentType="application/vnd.openxmlformats-package.relationships+xml"/>
  <Override PartName="/ppt/slides/_rels/slide50.xml.rels" ContentType="application/vnd.openxmlformats-package.relationships+xml"/>
  <Override PartName="/ppt/slides/_rels/slide12.xml.rels" ContentType="application/vnd.openxmlformats-package.relationships+xml"/>
  <Override PartName="/ppt/slides/_rels/slide44.xml.rels" ContentType="application/vnd.openxmlformats-package.relationships+xml"/>
  <Override PartName="/ppt/slides/_rels/slide11.xml.rels" ContentType="application/vnd.openxmlformats-package.relationships+xml"/>
  <Override PartName="/ppt/slides/_rels/slide43.xml.rels" ContentType="application/vnd.openxmlformats-package.relationships+xml"/>
  <Override PartName="/ppt/slides/_rels/slide10.xml.rels" ContentType="application/vnd.openxmlformats-package.relationships+xml"/>
  <Override PartName="/ppt/slides/_rels/slide42.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7.xml.rels" ContentType="application/vnd.openxmlformats-package.relationships+xml"/>
  <Override PartName="/ppt/slides/_rels/slide39.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32.xml.rels" ContentType="application/vnd.openxmlformats-package.relationships+xml"/>
  <Override PartName="/ppt/slides/_rels/slide31.xml.rels" ContentType="application/vnd.openxmlformats-package.relationships+xml"/>
  <Override PartName="/ppt/slides/_rels/slide30.xml.rels" ContentType="application/vnd.openxmlformats-package.relationships+xml"/>
  <Override PartName="/ppt/slides/_rels/slide28.xml.rels" ContentType="application/vnd.openxmlformats-package.relationships+xml"/>
  <Override PartName="/ppt/slides/_rels/slide49.xml.rels" ContentType="application/vnd.openxmlformats-package.relationships+xml"/>
  <Override PartName="/ppt/slides/_rels/slide56.xml.rels" ContentType="application/vnd.openxmlformats-package.relationships+xml"/>
  <Override PartName="/ppt/slides/_rels/slide24.xml.rels" ContentType="application/vnd.openxmlformats-package.relationships+xml"/>
  <Override PartName="/ppt/slides/_rels/slide48.xml.rels" ContentType="application/vnd.openxmlformats-package.relationships+xml"/>
  <Override PartName="/ppt/slides/_rels/slide38.xml.rels" ContentType="application/vnd.openxmlformats-package.relationships+xml"/>
  <Override PartName="/ppt/slides/_rels/slide6.xml.rels" ContentType="application/vnd.openxmlformats-package.relationships+xml"/>
  <Override PartName="/ppt/slides/_rels/slide55.xml.rels" ContentType="application/vnd.openxmlformats-package.relationships+xml"/>
  <Override PartName="/ppt/slides/_rels/slide23.xml.rels" ContentType="application/vnd.openxmlformats-package.relationships+xml"/>
  <Override PartName="/ppt/slides/_rels/slide47.xml.rels" ContentType="application/vnd.openxmlformats-package.relationships+xml"/>
  <Override PartName="/ppt/slides/_rels/slide37.xml.rels" ContentType="application/vnd.openxmlformats-package.relationships+xml"/>
  <Override PartName="/ppt/slides/_rels/slide5.xml.rels" ContentType="application/vnd.openxmlformats-package.relationships+xml"/>
  <Override PartName="/ppt/slides/_rels/slide54.xml.rels" ContentType="application/vnd.openxmlformats-package.relationships+xml"/>
  <Override PartName="/ppt/slides/_rels/slide22.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9.xml.rels" ContentType="application/vnd.openxmlformats-package.relationships+xml"/>
  <Override PartName="/ppt/slides/_rels/slide14.xml.rels" ContentType="application/vnd.openxmlformats-package.relationships+xml"/>
  <Override PartName="/ppt/slides/_rels/slide45.xml.rels" ContentType="application/vnd.openxmlformats-package.relationships+xml"/>
  <Override PartName="/ppt/slides/_rels/slide13.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4.xml.rels" ContentType="application/vnd.openxmlformats-package.relationships+xml"/>
  <Override PartName="/ppt/slides/_rels/slide36.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35.xml.rels" ContentType="application/vnd.openxmlformats-package.relationships+xml"/>
  <Override PartName="/ppt/slides/_rels/slide46.xml.rels" ContentType="application/vnd.openxmlformats-package.relationships+xml"/>
  <Override PartName="/ppt/slides/_rels/slide53.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52.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27.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5.xml" ContentType="application/vnd.openxmlformats-officedocument.presentationml.slide+xml"/>
  <Override PartName="/ppt/slides/slide53.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52.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51.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slides/slide5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3.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42.xml" ContentType="application/vnd.openxmlformats-officedocument.presentationml.slide+xml"/>
  <Override PartName="/ppt/slides/slide56.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41.xml" ContentType="application/vnd.openxmlformats-officedocument.presentationml.slide+xml"/>
  <Override PartName="/ppt/slides/slide55.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40.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30.xml.rels" ContentType="application/vnd.openxmlformats-package.relationships+xml"/>
  <Override PartName="/ppt/slideLayouts/_rels/slideLayout28.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24.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29.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26.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26.xml" ContentType="application/vnd.openxmlformats-officedocument.presentationml.slideLayout+xml"/>
  <Override PartName="/ppt/slideLayouts/slideLayout7.xml" ContentType="application/vnd.openxmlformats-officedocument.presentationml.slideLayout+xml"/>
  <Override PartName="/ppt/slideLayouts/slideLayout25.xml" ContentType="application/vnd.openxmlformats-officedocument.presentationml.slideLayout+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media/image93.jpeg" ContentType="image/jpeg"/>
  <Override PartName="/ppt/media/image89.jpeg" ContentType="image/jpeg"/>
  <Override PartName="/ppt/media/image88.jpeg" ContentType="image/jpeg"/>
  <Override PartName="/ppt/media/image87.jpeg" ContentType="image/jpeg"/>
  <Override PartName="/ppt/media/image86.jpeg" ContentType="image/jpeg"/>
  <Override PartName="/ppt/media/image85.jpeg" ContentType="image/jpeg"/>
  <Override PartName="/ppt/media/image84.jpeg" ContentType="image/jpeg"/>
  <Override PartName="/ppt/media/image92.jpeg" ContentType="image/jpeg"/>
  <Override PartName="/ppt/media/image79.jpeg" ContentType="image/jpeg"/>
  <Override PartName="/ppt/media/image91.jpeg" ContentType="image/jpeg"/>
  <Override PartName="/ppt/media/image78.jpeg" ContentType="image/jpeg"/>
  <Override PartName="/ppt/media/image90.jpeg" ContentType="image/jpeg"/>
  <Override PartName="/ppt/media/image77.jpeg" ContentType="image/jpeg"/>
  <Override PartName="/ppt/media/image76.jpeg" ContentType="image/jpeg"/>
  <Override PartName="/ppt/media/image75.jpeg" ContentType="image/jpeg"/>
  <Override PartName="/ppt/media/image74.jpeg" ContentType="image/jpeg"/>
  <Override PartName="/ppt/media/image73.jpeg" ContentType="image/jpeg"/>
  <Override PartName="/ppt/media/image82.jpeg" ContentType="image/jpeg"/>
  <Override PartName="/ppt/media/image69.jpeg" ContentType="image/jpeg"/>
  <Override PartName="/ppt/media/image81.jpeg" ContentType="image/jpeg"/>
  <Override PartName="/ppt/media/image68.jpeg" ContentType="image/jpeg"/>
  <Override PartName="/ppt/media/image80.jpeg" ContentType="image/jpeg"/>
  <Override PartName="/ppt/media/image67.jpeg" ContentType="image/jpeg"/>
  <Override PartName="/ppt/media/image66.jpeg" ContentType="image/jpeg"/>
  <Override PartName="/ppt/media/image65.jpeg" ContentType="image/jpeg"/>
  <Override PartName="/ppt/media/image64.jpeg" ContentType="image/jpeg"/>
  <Override PartName="/ppt/media/image63.jpeg" ContentType="image/jpeg"/>
  <Override PartName="/ppt/media/image72.jpeg" ContentType="image/jpeg"/>
  <Override PartName="/ppt/media/image59.jpeg" ContentType="image/jpeg"/>
  <Override PartName="/ppt/media/image71.jpeg" ContentType="image/jpeg"/>
  <Override PartName="/ppt/media/image58.jpeg" ContentType="image/jpeg"/>
  <Override PartName="/ppt/media/image70.jpeg" ContentType="image/jpeg"/>
  <Override PartName="/ppt/media/image57.jpeg" ContentType="image/jpeg"/>
  <Override PartName="/ppt/media/image56.jpeg" ContentType="image/jpeg"/>
  <Override PartName="/ppt/media/image55.jpeg" ContentType="image/jpeg"/>
  <Override PartName="/ppt/media/image54.jpeg" ContentType="image/jpeg"/>
  <Override PartName="/ppt/media/image50.jpeg" ContentType="image/jpeg"/>
  <Override PartName="/ppt/media/image62.jpeg" ContentType="image/jpeg"/>
  <Override PartName="/ppt/media/image49.jpeg" ContentType="image/jpeg"/>
  <Override PartName="/ppt/media/image38.jpeg" ContentType="image/jpeg"/>
  <Override PartName="/ppt/media/image51.jpeg" ContentType="image/jpeg"/>
  <Override PartName="/ppt/media/image27.jpeg" ContentType="image/jpeg"/>
  <Override PartName="/ppt/media/image40.jpeg" ContentType="image/jpeg"/>
  <Override PartName="/ppt/media/image61.jpeg" ContentType="image/jpeg"/>
  <Override PartName="/ppt/media/image48.jpeg" ContentType="image/jpeg"/>
  <Override PartName="/ppt/media/image5.jpeg" ContentType="image/jpeg"/>
  <Override PartName="/ppt/media/image37.jpeg" ContentType="image/jpeg"/>
  <Override PartName="/ppt/media/image60.jpeg" ContentType="image/jpeg"/>
  <Override PartName="/ppt/media/image47.jpeg" ContentType="image/jpeg"/>
  <Override PartName="/ppt/media/image36.jpeg" ContentType="image/jpeg"/>
  <Override PartName="/ppt/media/image46.jpeg" ContentType="image/jpeg"/>
  <Override PartName="/ppt/media/image35.jpeg" ContentType="image/jpeg"/>
  <Override PartName="/ppt/media/image45.jpeg" ContentType="image/jpeg"/>
  <Override PartName="/ppt/media/image2.jpeg" ContentType="image/jpeg"/>
  <Override PartName="/ppt/media/image34.jpeg" ContentType="image/jpeg"/>
  <Override PartName="/ppt/media/image44.jpeg" ContentType="image/jpeg"/>
  <Override PartName="/ppt/media/image1.jpeg" ContentType="image/jpeg"/>
  <Override PartName="/ppt/media/image33.jpeg" ContentType="image/jpeg"/>
  <Override PartName="/ppt/media/image53.jpeg" ContentType="image/jpeg"/>
  <Override PartName="/ppt/media/image29.jpeg" ContentType="image/jpeg"/>
  <Override PartName="/ppt/media/image42.jpeg" ContentType="image/jpeg"/>
  <Override PartName="/ppt/media/image18.jpeg" ContentType="image/jpeg"/>
  <Override PartName="/ppt/media/image31.jpeg" ContentType="image/jpeg"/>
  <Override PartName="/ppt/media/image39.jpeg" ContentType="image/jpeg"/>
  <Override PartName="/ppt/media/image52.jpeg" ContentType="image/jpeg"/>
  <Override PartName="/ppt/media/image28.jpeg" ContentType="image/jpeg"/>
  <Override PartName="/ppt/media/image41.jpeg" ContentType="image/jpeg"/>
  <Override PartName="/ppt/media/image3.png" ContentType="image/png"/>
  <Override PartName="/ppt/media/image17.jpeg" ContentType="image/jpeg"/>
  <Override PartName="/ppt/media/image30.jpeg" ContentType="image/jpeg"/>
  <Override PartName="/ppt/media/image23.jpeg" ContentType="image/jpeg"/>
  <Override PartName="/ppt/media/image6.png" ContentType="image/png"/>
  <Override PartName="/ppt/media/image14.jpeg" ContentType="image/jpeg"/>
  <Override PartName="/ppt/media/image25.jpeg" ContentType="image/jpeg"/>
  <Override PartName="/ppt/media/image13.jpeg" ContentType="image/jpeg"/>
  <Override PartName="/ppt/media/image24.jpeg" ContentType="image/jpeg"/>
  <Override PartName="/ppt/media/image12.jpeg" ContentType="image/jpeg"/>
  <Override PartName="/ppt/media/image21.jpeg" ContentType="image/jpeg"/>
  <Override PartName="/ppt/media/image10.png" ContentType="image/png"/>
  <Override PartName="/ppt/media/image20.jpeg" ContentType="image/jpeg"/>
  <Override PartName="/ppt/media/image32.jpeg" ContentType="image/jpeg"/>
  <Override PartName="/ppt/media/image19.jpeg" ContentType="image/jpeg"/>
  <Override PartName="/ppt/media/image43.jpeg" ContentType="image/jpeg"/>
  <Override PartName="/ppt/media/image22.jpeg" ContentType="image/jpeg"/>
  <Override PartName="/ppt/media/image11.jpeg" ContentType="image/jpeg"/>
  <Override PartName="/ppt/media/image8.jpeg" ContentType="image/jpeg"/>
  <Override PartName="/ppt/media/image9.png" ContentType="image/png"/>
  <Override PartName="/ppt/media/image15.jpeg" ContentType="image/jpeg"/>
  <Override PartName="/ppt/media/image26.jpeg" ContentType="image/jpeg"/>
  <Override PartName="/ppt/media/image83.jpeg" ContentType="image/jpeg"/>
  <Override PartName="/ppt/media/image7.png" ContentType="image/png"/>
  <Override PartName="/ppt/media/image4.png" ContentType="image/png"/>
  <Override PartName="/ppt/media/image16.jpeg" ContentType="image/jpeg"/>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5" name="PlaceHolder 1"/>
          <p:cNvSpPr>
            <a:spLocks noGrp="1"/>
          </p:cNvSpPr>
          <p:nvPr>
            <p:ph type="body"/>
          </p:nvPr>
        </p:nvSpPr>
        <p:spPr>
          <a:xfrm>
            <a:off x="756000" y="5078520"/>
            <a:ext cx="6047640" cy="4811040"/>
          </a:xfrm>
          <a:prstGeom prst="rect">
            <a:avLst/>
          </a:prstGeom>
        </p:spPr>
        <p:txBody>
          <a:bodyPr lIns="0" rIns="0" tIns="0" bIns="0"/>
          <a:p>
            <a:r>
              <a:rPr lang="ru-RU" sz="2000">
                <a:latin typeface="Arial"/>
              </a:rPr>
              <a:t>Для правки формата примечаний щёлкните мышью</a:t>
            </a:r>
            <a:endParaRPr/>
          </a:p>
        </p:txBody>
      </p:sp>
      <p:sp>
        <p:nvSpPr>
          <p:cNvPr id="126" name="PlaceHolder 2"/>
          <p:cNvSpPr>
            <a:spLocks noGrp="1"/>
          </p:cNvSpPr>
          <p:nvPr>
            <p:ph type="hdr"/>
          </p:nvPr>
        </p:nvSpPr>
        <p:spPr>
          <a:xfrm>
            <a:off x="0" y="0"/>
            <a:ext cx="3280680" cy="534240"/>
          </a:xfrm>
          <a:prstGeom prst="rect">
            <a:avLst/>
          </a:prstGeom>
        </p:spPr>
        <p:txBody>
          <a:bodyPr lIns="0" rIns="0" tIns="0" bIns="0"/>
          <a:p>
            <a:r>
              <a:rPr lang="ru-RU" sz="1400">
                <a:latin typeface="Times New Roman"/>
              </a:rPr>
              <a:t>&lt;заголовок&gt;</a:t>
            </a:r>
            <a:endParaRPr/>
          </a:p>
        </p:txBody>
      </p:sp>
      <p:sp>
        <p:nvSpPr>
          <p:cNvPr id="127" name="PlaceHolder 3"/>
          <p:cNvSpPr>
            <a:spLocks noGrp="1"/>
          </p:cNvSpPr>
          <p:nvPr>
            <p:ph type="dt"/>
          </p:nvPr>
        </p:nvSpPr>
        <p:spPr>
          <a:xfrm>
            <a:off x="4278960" y="0"/>
            <a:ext cx="3280680" cy="534240"/>
          </a:xfrm>
          <a:prstGeom prst="rect">
            <a:avLst/>
          </a:prstGeom>
        </p:spPr>
        <p:txBody>
          <a:bodyPr lIns="0" rIns="0" tIns="0" bIns="0"/>
          <a:p>
            <a:pPr algn="r"/>
            <a:r>
              <a:rPr lang="ru-RU" sz="1400">
                <a:latin typeface="Times New Roman"/>
              </a:rPr>
              <a:t>&lt;дата/время&gt;</a:t>
            </a:r>
            <a:endParaRPr/>
          </a:p>
        </p:txBody>
      </p:sp>
      <p:sp>
        <p:nvSpPr>
          <p:cNvPr id="128" name="PlaceHolder 4"/>
          <p:cNvSpPr>
            <a:spLocks noGrp="1"/>
          </p:cNvSpPr>
          <p:nvPr>
            <p:ph type="ftr"/>
          </p:nvPr>
        </p:nvSpPr>
        <p:spPr>
          <a:xfrm>
            <a:off x="0" y="10157400"/>
            <a:ext cx="3280680" cy="534240"/>
          </a:xfrm>
          <a:prstGeom prst="rect">
            <a:avLst/>
          </a:prstGeom>
        </p:spPr>
        <p:txBody>
          <a:bodyPr lIns="0" rIns="0" tIns="0" bIns="0" anchor="b"/>
          <a:p>
            <a:r>
              <a:rPr lang="ru-RU" sz="1400">
                <a:latin typeface="Times New Roman"/>
              </a:rPr>
              <a:t>&lt;нижний колонтитул&gt;</a:t>
            </a:r>
            <a:endParaRPr/>
          </a:p>
        </p:txBody>
      </p:sp>
      <p:sp>
        <p:nvSpPr>
          <p:cNvPr id="129" name="PlaceHolder 5"/>
          <p:cNvSpPr>
            <a:spLocks noGrp="1"/>
          </p:cNvSpPr>
          <p:nvPr>
            <p:ph type="sldNum"/>
          </p:nvPr>
        </p:nvSpPr>
        <p:spPr>
          <a:xfrm>
            <a:off x="4278960" y="10157400"/>
            <a:ext cx="3280680" cy="534240"/>
          </a:xfrm>
          <a:prstGeom prst="rect">
            <a:avLst/>
          </a:prstGeom>
        </p:spPr>
        <p:txBody>
          <a:bodyPr lIns="0" rIns="0" tIns="0" bIns="0" anchor="b"/>
          <a:p>
            <a:pPr algn="r"/>
            <a:fld id="{7A5E7C43-EA47-42C6-8E21-CE1A313B97C8}" type="slidenum">
              <a:rPr lang="ru-RU" sz="1400">
                <a:latin typeface="Times New Roman"/>
              </a:rPr>
              <a:t>&lt;номер&gt;</a:t>
            </a:fld>
            <a:endParaRPr/>
          </a:p>
        </p:txBody>
      </p:sp>
    </p:spTree>
  </p:cSld>
  <p:clrMap bg1="lt1" bg2="lt2" tx1="dk1" tx2="dk2" accent1="accent1" accent2="accent2" accent3="accent3" accent4="accent4" accent5="accent5" accent6="accent6" hlink="hlink" folHlink="folHlink"/>
</p:notesMaster>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685800" y="4343400"/>
            <a:ext cx="5485680" cy="4114080"/>
          </a:xfrm>
          <a:prstGeom prst="rect">
            <a:avLst/>
          </a:prstGeom>
        </p:spPr>
        <p:txBody>
          <a:bodyPr lIns="0" rIns="0" tIns="0" bIns="0"/>
          <a:p>
            <a:endParaRPr/>
          </a:p>
        </p:txBody>
      </p:sp>
      <p:sp>
        <p:nvSpPr>
          <p:cNvPr id="339" name="CustomShape 2"/>
          <p:cNvSpPr/>
          <p:nvPr/>
        </p:nvSpPr>
        <p:spPr>
          <a:xfrm>
            <a:off x="3884760" y="8685360"/>
            <a:ext cx="2971080" cy="456480"/>
          </a:xfrm>
          <a:prstGeom prst="rect">
            <a:avLst/>
          </a:prstGeom>
          <a:noFill/>
          <a:ln>
            <a:noFill/>
          </a:ln>
        </p:spPr>
        <p:style>
          <a:lnRef idx="0"/>
          <a:fillRef idx="0"/>
          <a:effectRef idx="0"/>
          <a:fontRef idx="minor"/>
        </p:style>
        <p:txBody>
          <a:bodyPr lIns="90000" rIns="90000" tIns="45000" bIns="45000" anchor="b"/>
          <a:p>
            <a:pPr algn="r">
              <a:lnSpc>
                <a:spcPct val="100000"/>
              </a:lnSpc>
            </a:pPr>
            <a:fld id="{76538874-948E-49CD-89A2-56AD0C1FB82E}" type="slidenum">
              <a:rPr lang="ru-RU" sz="1200" strike="noStrike">
                <a:solidFill>
                  <a:srgbClr val="000000"/>
                </a:solidFill>
                <a:latin typeface="+mn-lt"/>
                <a:ea typeface="+mn-ea"/>
              </a:rPr>
              <a:t>&lt;номер&gt;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7.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10.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2"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4"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6"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7"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21"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22"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23"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25"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2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27"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29"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30"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1"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33"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34"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36"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37"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8"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39"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41"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42"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43" name="" descr=""/>
          <p:cNvPicPr/>
          <p:nvPr/>
        </p:nvPicPr>
        <p:blipFill>
          <a:blip r:embed="rId2"/>
          <a:stretch/>
        </p:blipFill>
        <p:spPr>
          <a:xfrm>
            <a:off x="2079000" y="1604520"/>
            <a:ext cx="4984920" cy="3977280"/>
          </a:xfrm>
          <a:prstGeom prst="rect">
            <a:avLst/>
          </a:prstGeom>
          <a:ln>
            <a:noFill/>
          </a:ln>
        </p:spPr>
      </p:pic>
      <p:pic>
        <p:nvPicPr>
          <p:cNvPr id="44" name="" descr=""/>
          <p:cNvPicPr/>
          <p:nvPr/>
        </p:nvPicPr>
        <p:blipFill>
          <a:blip r:embed="rId3"/>
          <a:stretch/>
        </p:blipFill>
        <p:spPr>
          <a:xfrm>
            <a:off x="2079000" y="1604520"/>
            <a:ext cx="4984920" cy="39772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52"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54"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56"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57"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61"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62"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63"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65"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6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67"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69"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70"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71"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73"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74"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76"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77"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78"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79"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81"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82"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83" name="" descr=""/>
          <p:cNvPicPr/>
          <p:nvPr/>
        </p:nvPicPr>
        <p:blipFill>
          <a:blip r:embed="rId2"/>
          <a:stretch/>
        </p:blipFill>
        <p:spPr>
          <a:xfrm>
            <a:off x="2079000" y="1604520"/>
            <a:ext cx="4984920" cy="3977280"/>
          </a:xfrm>
          <a:prstGeom prst="rect">
            <a:avLst/>
          </a:prstGeom>
          <a:ln>
            <a:noFill/>
          </a:ln>
        </p:spPr>
      </p:pic>
      <p:pic>
        <p:nvPicPr>
          <p:cNvPr id="84" name="" descr=""/>
          <p:cNvPicPr/>
          <p:nvPr/>
        </p:nvPicPr>
        <p:blipFill>
          <a:blip r:embed="rId3"/>
          <a:stretch/>
        </p:blipFill>
        <p:spPr>
          <a:xfrm>
            <a:off x="2079000" y="1604520"/>
            <a:ext cx="4984920" cy="39772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92"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94"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96"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97"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99"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01"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02"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103"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05"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0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07"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09"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0"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11"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13"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114"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16"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7"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18"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119"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21040"/>
            <a:ext cx="8229240" cy="1250280"/>
          </a:xfrm>
          <a:prstGeom prst="rect">
            <a:avLst/>
          </a:prstGeom>
        </p:spPr>
        <p:txBody>
          <a:bodyPr lIns="0" rIns="0" tIns="0" bIns="0" anchor="ctr"/>
          <a:p>
            <a:pPr algn="ctr"/>
            <a:endParaRPr/>
          </a:p>
        </p:txBody>
      </p:sp>
      <p:sp>
        <p:nvSpPr>
          <p:cNvPr id="121"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122"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123" name="" descr=""/>
          <p:cNvPicPr/>
          <p:nvPr/>
        </p:nvPicPr>
        <p:blipFill>
          <a:blip r:embed="rId2"/>
          <a:stretch/>
        </p:blipFill>
        <p:spPr>
          <a:xfrm>
            <a:off x="2079000" y="1604520"/>
            <a:ext cx="4984920" cy="3977280"/>
          </a:xfrm>
          <a:prstGeom prst="rect">
            <a:avLst/>
          </a:prstGeom>
          <a:ln>
            <a:noFill/>
          </a:ln>
        </p:spPr>
      </p:pic>
      <p:pic>
        <p:nvPicPr>
          <p:cNvPr id="124" name="" descr=""/>
          <p:cNvPicPr/>
          <p:nvPr/>
        </p:nvPicPr>
        <p:blipFill>
          <a:blip r:embed="rId3"/>
          <a:stretch/>
        </p:blipFill>
        <p:spPr>
          <a:xfrm>
            <a:off x="2079000" y="1604520"/>
            <a:ext cx="4984920" cy="39772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8.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499320" y="5945040"/>
            <a:ext cx="4939920" cy="92052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1" name="CustomShape 2"/>
          <p:cNvSpPr/>
          <p:nvPr/>
        </p:nvSpPr>
        <p:spPr>
          <a:xfrm>
            <a:off x="485640" y="5938920"/>
            <a:ext cx="3689640" cy="93276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2" name="CustomShape 3"/>
          <p:cNvSpPr/>
          <p:nvPr/>
        </p:nvSpPr>
        <p:spPr>
          <a:xfrm>
            <a:off x="-6120" y="5791320"/>
            <a:ext cx="3401640" cy="108000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3" name="Line 4"/>
          <p:cNvSpPr/>
          <p:nvPr/>
        </p:nvSpPr>
        <p:spPr>
          <a:xfrm>
            <a:off x="-9000" y="5787720"/>
            <a:ext cx="3405240" cy="1084320"/>
          </a:xfrm>
          <a:prstGeom prst="line">
            <a:avLst/>
          </a:prstGeom>
          <a:ln w="12240">
            <a:solidFill>
              <a:srgbClr val="196f85"/>
            </a:solidFill>
            <a:miter/>
          </a:ln>
        </p:spPr>
      </p:sp>
      <p:sp>
        <p:nvSpPr>
          <p:cNvPr id="4" name="CustomShape 5"/>
          <p:cNvSpPr/>
          <p:nvPr/>
        </p:nvSpPr>
        <p:spPr>
          <a:xfrm>
            <a:off x="0" y="4664160"/>
            <a:ext cx="9150480" cy="360"/>
          </a:xfrm>
          <a:prstGeom prst="rtTriangle">
            <a:avLst/>
          </a:prstGeom>
          <a:gradFill>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a:grad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5" name="CustomShape 6"/>
          <p:cNvSpPr/>
          <p:nvPr/>
        </p:nvSpPr>
        <p:spPr>
          <a:xfrm>
            <a:off x="1687680" y="4952880"/>
            <a:ext cx="7455600" cy="487440"/>
          </a:xfrm>
          <a:custGeom>
            <a:avLst/>
            <a:gdLst/>
            <a:ahLst/>
            <a:rect l="0" t="0" r="r" b="b"/>
            <a:pathLst>
              <a:path w="4698" h="368">
                <a:moveTo>
                  <a:pt x="4697" y="0"/>
                </a:moveTo>
                <a:lnTo>
                  <a:pt x="4697" y="367"/>
                </a:lnTo>
                <a:lnTo>
                  <a:pt x="0" y="218"/>
                </a:lnTo>
                <a:lnTo>
                  <a:pt x="4697" y="0"/>
                </a:lnTo>
              </a:path>
            </a:pathLst>
          </a:custGeom>
          <a:solidFill>
            <a:schemeClr val="accent1">
              <a:tint val="65000"/>
              <a:satMod val="115000"/>
              <a:alpha val="40000"/>
            </a:schemeClr>
          </a:solidFill>
          <a:ln w="9360">
            <a:noFill/>
          </a:ln>
        </p:spPr>
        <p:style>
          <a:lnRef idx="0"/>
          <a:fillRef idx="0"/>
          <a:effectRef idx="0"/>
          <a:fontRef idx="minor"/>
        </p:style>
      </p:sp>
      <p:sp>
        <p:nvSpPr>
          <p:cNvPr id="6" name="CustomShape 7"/>
          <p:cNvSpPr/>
          <p:nvPr/>
        </p:nvSpPr>
        <p:spPr>
          <a:xfrm>
            <a:off x="35280" y="5237640"/>
            <a:ext cx="9108000" cy="788040"/>
          </a:xfrm>
          <a:custGeom>
            <a:avLst/>
            <a:gdLst/>
            <a:ahLst/>
            <a:rect l="0" t="0" r="r" b="b"/>
            <a:pathLst>
              <a:path w="5761" h="529">
                <a:moveTo>
                  <a:pt x="0" y="0"/>
                </a:moveTo>
                <a:lnTo>
                  <a:pt x="5760" y="0"/>
                </a:lnTo>
                <a:lnTo>
                  <a:pt x="5760" y="528"/>
                </a:lnTo>
                <a:lnTo>
                  <a:pt x="48" y="0"/>
                </a:lnTo>
              </a:path>
            </a:pathLst>
          </a:custGeom>
          <a:solidFill>
            <a:srgbClr val="000000"/>
          </a:solidFill>
          <a:ln w="9360">
            <a:noFill/>
          </a:ln>
        </p:spPr>
        <p:style>
          <a:lnRef idx="0"/>
          <a:fillRef idx="0"/>
          <a:effectRef idx="0"/>
          <a:fontRef idx="minor"/>
        </p:style>
      </p:sp>
      <p:sp>
        <p:nvSpPr>
          <p:cNvPr id="7" name="CustomShape 8"/>
          <p:cNvSpPr/>
          <p:nvPr/>
        </p:nvSpPr>
        <p:spPr>
          <a:xfrm>
            <a:off x="0" y="5001120"/>
            <a:ext cx="9143280" cy="1863360"/>
          </a:xfrm>
          <a:custGeom>
            <a:avLst/>
            <a:gdLst/>
            <a:ahLst/>
            <a:rect l="0" t="0" r="r" b="b"/>
            <a:pathLst>
              <a:path w="5761" h="1249">
                <a:moveTo>
                  <a:pt x="0" y="0"/>
                </a:moveTo>
                <a:lnTo>
                  <a:pt x="0" y="1248"/>
                </a:lnTo>
                <a:lnTo>
                  <a:pt x="5760" y="1248"/>
                </a:lnTo>
                <a:lnTo>
                  <a:pt x="5760" y="528"/>
                </a:lnTo>
                <a:lnTo>
                  <a:pt x="0" y="0"/>
                </a:lnTo>
              </a:path>
            </a:pathLst>
          </a:custGeom>
          <a:blipFill>
            <a:blip r:embed="rId3"/>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8" name="Line 9"/>
          <p:cNvSpPr/>
          <p:nvPr/>
        </p:nvSpPr>
        <p:spPr>
          <a:xfrm>
            <a:off x="-3600" y="4997520"/>
            <a:ext cx="9147600" cy="790200"/>
          </a:xfrm>
          <a:prstGeom prst="line">
            <a:avLst/>
          </a:prstGeom>
          <a:ln w="12240">
            <a:solidFill>
              <a:srgbClr val="196f85"/>
            </a:solidFill>
            <a:miter/>
          </a:ln>
        </p:spPr>
      </p:sp>
      <p:sp>
        <p:nvSpPr>
          <p:cNvPr id="9" name="PlaceHolder 10"/>
          <p:cNvSpPr>
            <a:spLocks noGrp="1"/>
          </p:cNvSpPr>
          <p:nvPr>
            <p:ph type="title"/>
          </p:nvPr>
        </p:nvSpPr>
        <p:spPr>
          <a:xfrm>
            <a:off x="457200" y="273600"/>
            <a:ext cx="8228880" cy="1144440"/>
          </a:xfrm>
          <a:prstGeom prst="rect">
            <a:avLst/>
          </a:prstGeom>
        </p:spPr>
        <p:txBody>
          <a:bodyPr lIns="0" rIns="0" tIns="0" bIns="0" anchor="ctr"/>
          <a:p>
            <a:r>
              <a:rPr lang="ru-RU">
                <a:latin typeface="Arial"/>
              </a:rPr>
              <a:t>Для правки текста заголовка щёлкните мышью</a:t>
            </a:r>
            <a:endParaRPr/>
          </a:p>
        </p:txBody>
      </p:sp>
      <p:sp>
        <p:nvSpPr>
          <p:cNvPr id="10" name="PlaceHolder 11"/>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3200">
                <a:latin typeface="Arial"/>
              </a:rPr>
              <a:t>Для правки структуры щёлкните мышью</a:t>
            </a:r>
            <a:endParaRPr/>
          </a:p>
          <a:p>
            <a:pPr lvl="1">
              <a:buSzPct val="75000"/>
              <a:buFont typeface="StarSymbol"/>
              <a:buChar char=""/>
            </a:pPr>
            <a:r>
              <a:rPr lang="ru-RU" sz="2800">
                <a:latin typeface="Arial"/>
              </a:rPr>
              <a:t>Второй уровень структуры</a:t>
            </a:r>
            <a:endParaRPr/>
          </a:p>
          <a:p>
            <a:pPr lvl="2">
              <a:buSzPct val="45000"/>
              <a:buFont typeface="StarSymbol"/>
              <a:buChar char=""/>
            </a:pPr>
            <a:r>
              <a:rPr lang="ru-RU" sz="2400">
                <a:latin typeface="Arial"/>
              </a:rPr>
              <a:t>Третий уровень структуры</a:t>
            </a:r>
            <a:endParaRPr/>
          </a:p>
          <a:p>
            <a:pPr lvl="3">
              <a:buSzPct val="75000"/>
              <a:buFont typeface="StarSymbol"/>
              <a:buChar char=""/>
            </a:pPr>
            <a:r>
              <a:rPr lang="ru-RU" sz="2000">
                <a:latin typeface="Arial"/>
              </a:rPr>
              <a:t>Четвёртый уровень структуры</a:t>
            </a:r>
            <a:endParaRPr/>
          </a:p>
          <a:p>
            <a:pPr lvl="4">
              <a:buSzPct val="45000"/>
              <a:buFont typeface="StarSymbol"/>
              <a:buChar char=""/>
            </a:pPr>
            <a:r>
              <a:rPr lang="ru-RU" sz="2000">
                <a:latin typeface="Arial"/>
              </a:rPr>
              <a:t>Пятый уровень структуры</a:t>
            </a:r>
            <a:endParaRPr/>
          </a:p>
          <a:p>
            <a:pPr lvl="5">
              <a:buSzPct val="45000"/>
              <a:buFont typeface="StarSymbol"/>
              <a:buChar char=""/>
            </a:pPr>
            <a:r>
              <a:rPr lang="ru-RU" sz="2000">
                <a:latin typeface="Arial"/>
              </a:rPr>
              <a:t>Шестой уровень структуры</a:t>
            </a:r>
            <a:endParaRPr/>
          </a:p>
          <a:p>
            <a:pPr lvl="6">
              <a:buSzPct val="45000"/>
              <a:buFont typeface="StarSymbol"/>
              <a:buChar char=""/>
            </a:pPr>
            <a:r>
              <a:rPr lang="ru-RU" sz="2000">
                <a:latin typeface="Arial"/>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45" name="CustomShape 1"/>
          <p:cNvSpPr/>
          <p:nvPr/>
        </p:nvSpPr>
        <p:spPr>
          <a:xfrm>
            <a:off x="499320" y="5945040"/>
            <a:ext cx="4939920" cy="92052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46" name="CustomShape 2"/>
          <p:cNvSpPr/>
          <p:nvPr/>
        </p:nvSpPr>
        <p:spPr>
          <a:xfrm>
            <a:off x="485640" y="5938920"/>
            <a:ext cx="3689640" cy="93276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47" name="CustomShape 3"/>
          <p:cNvSpPr/>
          <p:nvPr/>
        </p:nvSpPr>
        <p:spPr>
          <a:xfrm>
            <a:off x="-6120" y="5791320"/>
            <a:ext cx="3401640" cy="108000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48" name="Line 4"/>
          <p:cNvSpPr/>
          <p:nvPr/>
        </p:nvSpPr>
        <p:spPr>
          <a:xfrm>
            <a:off x="-9000" y="5787720"/>
            <a:ext cx="3405240" cy="1084320"/>
          </a:xfrm>
          <a:prstGeom prst="line">
            <a:avLst/>
          </a:prstGeom>
          <a:ln w="12240">
            <a:solidFill>
              <a:srgbClr val="196f85"/>
            </a:solidFill>
            <a:miter/>
          </a:ln>
        </p:spPr>
      </p:sp>
      <p:sp>
        <p:nvSpPr>
          <p:cNvPr id="49" name="PlaceHolder 5"/>
          <p:cNvSpPr>
            <a:spLocks noGrp="1"/>
          </p:cNvSpPr>
          <p:nvPr>
            <p:ph type="title"/>
          </p:nvPr>
        </p:nvSpPr>
        <p:spPr>
          <a:xfrm>
            <a:off x="457200" y="273600"/>
            <a:ext cx="8229240" cy="1144800"/>
          </a:xfrm>
          <a:prstGeom prst="rect">
            <a:avLst/>
          </a:prstGeom>
        </p:spPr>
        <p:txBody>
          <a:bodyPr lIns="0" rIns="0" tIns="0" bIns="0" anchor="ctr"/>
          <a:p>
            <a:pPr algn="ctr"/>
            <a:r>
              <a:rPr lang="ru-RU" sz="4400">
                <a:latin typeface="Arial"/>
              </a:rPr>
              <a:t>Для правки текста заголовка щёлкните мышью</a:t>
            </a:r>
            <a:endParaRPr/>
          </a:p>
        </p:txBody>
      </p:sp>
      <p:sp>
        <p:nvSpPr>
          <p:cNvPr id="50" name="PlaceHolder 6"/>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3200">
                <a:latin typeface="Arial"/>
              </a:rPr>
              <a:t>Для правки структуры щёлкните мышью</a:t>
            </a:r>
            <a:endParaRPr/>
          </a:p>
          <a:p>
            <a:pPr lvl="1">
              <a:buSzPct val="75000"/>
              <a:buFont typeface="StarSymbol"/>
              <a:buChar char=""/>
            </a:pPr>
            <a:r>
              <a:rPr lang="ru-RU" sz="2800">
                <a:latin typeface="Arial"/>
              </a:rPr>
              <a:t>Второй уровень структуры</a:t>
            </a:r>
            <a:endParaRPr/>
          </a:p>
          <a:p>
            <a:pPr lvl="2">
              <a:buSzPct val="45000"/>
              <a:buFont typeface="StarSymbol"/>
              <a:buChar char=""/>
            </a:pPr>
            <a:r>
              <a:rPr lang="ru-RU" sz="2400">
                <a:latin typeface="Arial"/>
              </a:rPr>
              <a:t>Третий уровень структуры</a:t>
            </a:r>
            <a:endParaRPr/>
          </a:p>
          <a:p>
            <a:pPr lvl="3">
              <a:buSzPct val="75000"/>
              <a:buFont typeface="StarSymbol"/>
              <a:buChar char=""/>
            </a:pPr>
            <a:r>
              <a:rPr lang="ru-RU" sz="2000">
                <a:latin typeface="Arial"/>
              </a:rPr>
              <a:t>Четвёртый уровень структуры</a:t>
            </a:r>
            <a:endParaRPr/>
          </a:p>
          <a:p>
            <a:pPr lvl="4">
              <a:buSzPct val="45000"/>
              <a:buFont typeface="StarSymbol"/>
              <a:buChar char=""/>
            </a:pPr>
            <a:r>
              <a:rPr lang="ru-RU" sz="2000">
                <a:latin typeface="Arial"/>
              </a:rPr>
              <a:t>Пятый уровень структуры</a:t>
            </a:r>
            <a:endParaRPr/>
          </a:p>
          <a:p>
            <a:pPr lvl="5">
              <a:buSzPct val="45000"/>
              <a:buFont typeface="StarSymbol"/>
              <a:buChar char=""/>
            </a:pPr>
            <a:r>
              <a:rPr lang="ru-RU" sz="2000">
                <a:latin typeface="Arial"/>
              </a:rPr>
              <a:t>Шестой уровень структуры</a:t>
            </a:r>
            <a:endParaRPr/>
          </a:p>
          <a:p>
            <a:pPr lvl="6">
              <a:buSzPct val="45000"/>
              <a:buFont typeface="StarSymbol"/>
              <a:buChar char=""/>
            </a:pPr>
            <a:r>
              <a:rPr lang="ru-RU" sz="2000">
                <a:latin typeface="Arial"/>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85" name="CustomShape 1"/>
          <p:cNvSpPr/>
          <p:nvPr/>
        </p:nvSpPr>
        <p:spPr>
          <a:xfrm>
            <a:off x="499320" y="5945040"/>
            <a:ext cx="4939920" cy="92052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86" name="CustomShape 2"/>
          <p:cNvSpPr/>
          <p:nvPr/>
        </p:nvSpPr>
        <p:spPr>
          <a:xfrm>
            <a:off x="485640" y="5938920"/>
            <a:ext cx="3689640" cy="93276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87" name="CustomShape 3"/>
          <p:cNvSpPr/>
          <p:nvPr/>
        </p:nvSpPr>
        <p:spPr>
          <a:xfrm>
            <a:off x="-6120" y="5791320"/>
            <a:ext cx="3401640" cy="108000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88" name="Line 4"/>
          <p:cNvSpPr/>
          <p:nvPr/>
        </p:nvSpPr>
        <p:spPr>
          <a:xfrm>
            <a:off x="-9000" y="5787720"/>
            <a:ext cx="3405240" cy="1084320"/>
          </a:xfrm>
          <a:prstGeom prst="line">
            <a:avLst/>
          </a:prstGeom>
          <a:ln w="12240">
            <a:solidFill>
              <a:srgbClr val="196f85"/>
            </a:solidFill>
            <a:miter/>
          </a:ln>
        </p:spPr>
      </p:sp>
      <p:sp>
        <p:nvSpPr>
          <p:cNvPr id="89" name="PlaceHolder 5"/>
          <p:cNvSpPr>
            <a:spLocks noGrp="1"/>
          </p:cNvSpPr>
          <p:nvPr>
            <p:ph type="title"/>
          </p:nvPr>
        </p:nvSpPr>
        <p:spPr>
          <a:xfrm>
            <a:off x="457200" y="273600"/>
            <a:ext cx="8229240" cy="1144800"/>
          </a:xfrm>
          <a:prstGeom prst="rect">
            <a:avLst/>
          </a:prstGeom>
        </p:spPr>
        <p:txBody>
          <a:bodyPr lIns="0" rIns="0" tIns="0" bIns="0" anchor="ctr"/>
          <a:p>
            <a:pPr algn="ctr"/>
            <a:r>
              <a:rPr lang="ru-RU" sz="4400">
                <a:latin typeface="Arial"/>
              </a:rPr>
              <a:t>Для правки текста заголовка щёлкните мышью</a:t>
            </a:r>
            <a:endParaRPr/>
          </a:p>
        </p:txBody>
      </p:sp>
      <p:sp>
        <p:nvSpPr>
          <p:cNvPr id="90" name="PlaceHolder 6"/>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3200">
                <a:latin typeface="Arial"/>
              </a:rPr>
              <a:t>Для правки структуры щёлкните мышью</a:t>
            </a:r>
            <a:endParaRPr/>
          </a:p>
          <a:p>
            <a:pPr lvl="1">
              <a:buSzPct val="75000"/>
              <a:buFont typeface="StarSymbol"/>
              <a:buChar char=""/>
            </a:pPr>
            <a:r>
              <a:rPr lang="ru-RU" sz="2800">
                <a:latin typeface="Arial"/>
              </a:rPr>
              <a:t>Второй уровень структуры</a:t>
            </a:r>
            <a:endParaRPr/>
          </a:p>
          <a:p>
            <a:pPr lvl="2">
              <a:buSzPct val="45000"/>
              <a:buFont typeface="StarSymbol"/>
              <a:buChar char=""/>
            </a:pPr>
            <a:r>
              <a:rPr lang="ru-RU" sz="2400">
                <a:latin typeface="Arial"/>
              </a:rPr>
              <a:t>Третий уровень структуры</a:t>
            </a:r>
            <a:endParaRPr/>
          </a:p>
          <a:p>
            <a:pPr lvl="3">
              <a:buSzPct val="75000"/>
              <a:buFont typeface="StarSymbol"/>
              <a:buChar char=""/>
            </a:pPr>
            <a:r>
              <a:rPr lang="ru-RU" sz="2000">
                <a:latin typeface="Arial"/>
              </a:rPr>
              <a:t>Четвёртый уровень структуры</a:t>
            </a:r>
            <a:endParaRPr/>
          </a:p>
          <a:p>
            <a:pPr lvl="4">
              <a:buSzPct val="45000"/>
              <a:buFont typeface="StarSymbol"/>
              <a:buChar char=""/>
            </a:pPr>
            <a:r>
              <a:rPr lang="ru-RU" sz="2000">
                <a:latin typeface="Arial"/>
              </a:rPr>
              <a:t>Пятый уровень структуры</a:t>
            </a:r>
            <a:endParaRPr/>
          </a:p>
          <a:p>
            <a:pPr lvl="5">
              <a:buSzPct val="45000"/>
              <a:buFont typeface="StarSymbol"/>
              <a:buChar char=""/>
            </a:pPr>
            <a:r>
              <a:rPr lang="ru-RU" sz="2000">
                <a:latin typeface="Arial"/>
              </a:rPr>
              <a:t>Шестой уровень структуры</a:t>
            </a:r>
            <a:endParaRPr/>
          </a:p>
          <a:p>
            <a:pPr lvl="6">
              <a:buSzPct val="45000"/>
              <a:buFont typeface="StarSymbol"/>
              <a:buChar char=""/>
            </a:pPr>
            <a:r>
              <a:rPr lang="ru-RU" sz="2000">
                <a:latin typeface="Arial"/>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image" Target="../media/image37.jpeg"/><Relationship Id="rId4"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image" Target="../media/image42.jpeg"/><Relationship Id="rId4"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image" Target="../media/image46.jpeg"/><Relationship Id="rId3" Type="http://schemas.openxmlformats.org/officeDocument/2006/relationships/image" Target="../media/image47.jpeg"/><Relationship Id="rId4"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54.jpeg"/><Relationship Id="rId2" Type="http://schemas.openxmlformats.org/officeDocument/2006/relationships/slideLayout" Target="../slideLayouts/slideLayout25.xml"/>
</Relationships>
</file>

<file path=ppt/slides/_rels/slide26.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9.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jpeg"/><Relationship Id="rId3" Type="http://schemas.openxmlformats.org/officeDocument/2006/relationships/image" Target="../media/image58.jpeg"/><Relationship Id="rId4"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jpeg"/><Relationship Id="rId3" Type="http://schemas.openxmlformats.org/officeDocument/2006/relationships/slideLayout" Target="../slideLayouts/slideLayout25.xml"/>
</Relationships>
</file>

<file path=ppt/slides/_rels/slide31.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slideLayout" Target="../slideLayouts/slideLayout25.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3.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image" Target="../media/image65.jpeg"/><Relationship Id="rId3" Type="http://schemas.openxmlformats.org/officeDocument/2006/relationships/image" Target="../media/image66.jpeg"/><Relationship Id="rId4" Type="http://schemas.openxmlformats.org/officeDocument/2006/relationships/slideLayout" Target="../slideLayouts/slideLayout25.xml"/>
</Relationships>
</file>

<file path=ppt/slides/_rels/slide34.xml.rels><?xml version="1.0" encoding="UTF-8"?>
<Relationships xmlns="http://schemas.openxmlformats.org/package/2006/relationships"><Relationship Id="rId1" Type="http://schemas.openxmlformats.org/officeDocument/2006/relationships/image" Target="../media/image67.jpeg"/><Relationship Id="rId2" Type="http://schemas.openxmlformats.org/officeDocument/2006/relationships/image" Target="../media/image68.jpeg"/><Relationship Id="rId3" Type="http://schemas.openxmlformats.org/officeDocument/2006/relationships/image" Target="../media/image69.jpeg"/><Relationship Id="rId4" Type="http://schemas.openxmlformats.org/officeDocument/2006/relationships/slideLayout" Target="../slideLayouts/slideLayout25.xml"/>
</Relationships>
</file>

<file path=ppt/slides/_rels/slide35.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slideLayout" Target="../slideLayouts/slideLayout2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7.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image" Target="../media/image73.jpeg"/><Relationship Id="rId4" Type="http://schemas.openxmlformats.org/officeDocument/2006/relationships/slideLayout" Target="../slideLayouts/slideLayout25.xml"/>
</Relationships>
</file>

<file path=ppt/slides/_rels/slide38.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image" Target="../media/image75.jpeg"/><Relationship Id="rId3" Type="http://schemas.openxmlformats.org/officeDocument/2006/relationships/image" Target="../media/image76.jpeg"/><Relationship Id="rId4" Type="http://schemas.openxmlformats.org/officeDocument/2006/relationships/slideLayout" Target="../slideLayouts/slideLayout25.xml"/>
</Relationships>
</file>

<file path=ppt/slides/_rels/slide39.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image" Target="../media/image78.jpeg"/><Relationship Id="rId3" Type="http://schemas.openxmlformats.org/officeDocument/2006/relationships/image" Target="../media/image79.jpeg"/><Relationship Id="rId4" Type="http://schemas.openxmlformats.org/officeDocument/2006/relationships/slideLayout" Target="../slideLayouts/slideLayout25.xml"/>
</Relationships>
</file>

<file path=ppt/slides/_rels/slide40.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image" Target="../media/image81.jpeg"/><Relationship Id="rId3" Type="http://schemas.openxmlformats.org/officeDocument/2006/relationships/slideLayout" Target="../slideLayouts/slideLayout25.xml"/>
</Relationships>
</file>

<file path=ppt/slides/_rels/slide41.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image" Target="../media/image83.jpeg"/><Relationship Id="rId3" Type="http://schemas.openxmlformats.org/officeDocument/2006/relationships/image" Target="../media/image84.jpeg"/><Relationship Id="rId4"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image" Target="../media/image86.jpeg"/><Relationship Id="rId3"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image" Target="../media/image87.jpeg"/><Relationship Id="rId2" Type="http://schemas.openxmlformats.org/officeDocument/2006/relationships/image" Target="../media/image88.jpeg"/><Relationship Id="rId3" Type="http://schemas.openxmlformats.org/officeDocument/2006/relationships/image" Target="../media/image89.jpeg"/><Relationship Id="rId4" Type="http://schemas.openxmlformats.org/officeDocument/2006/relationships/slideLayout" Target="../slideLayouts/slideLayout25.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6.xml.rels><?xml version="1.0" encoding="UTF-8"?>
<Relationships xmlns="http://schemas.openxmlformats.org/package/2006/relationships"><Relationship Id="rId1" Type="http://schemas.openxmlformats.org/officeDocument/2006/relationships/image" Target="../media/image90.jpeg"/><Relationship Id="rId2" Type="http://schemas.openxmlformats.org/officeDocument/2006/relationships/image" Target="../media/image91.jpeg"/><Relationship Id="rId3" Type="http://schemas.openxmlformats.org/officeDocument/2006/relationships/image" Target="../media/image92.jpeg"/><Relationship Id="rId4" Type="http://schemas.openxmlformats.org/officeDocument/2006/relationships/image" Target="../media/image93.jpeg"/><Relationship Id="rId5"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0" name="CustomShape 1"/>
          <p:cNvSpPr/>
          <p:nvPr/>
        </p:nvSpPr>
        <p:spPr>
          <a:xfrm>
            <a:off x="3600000" y="2907720"/>
            <a:ext cx="5400000" cy="1988280"/>
          </a:xfrm>
          <a:prstGeom prst="rect">
            <a:avLst/>
          </a:prstGeom>
          <a:noFill/>
          <a:ln>
            <a:noFill/>
          </a:ln>
        </p:spPr>
        <p:style>
          <a:lnRef idx="0"/>
          <a:fillRef idx="0"/>
          <a:effectRef idx="0"/>
          <a:fontRef idx="minor"/>
        </p:style>
        <p:txBody>
          <a:bodyPr lIns="90000" rIns="90000" tIns="45000" bIns="45000" anchor="b"/>
          <a:p>
            <a:r>
              <a:rPr b="1" lang="ru-RU" sz="4800" strike="noStrike">
                <a:solidFill>
                  <a:srgbClr val="1c314e"/>
                </a:solidFill>
                <a:latin typeface="Lucida Sans Unicode"/>
              </a:rPr>
              <a:t> </a:t>
            </a:r>
            <a:endParaRPr/>
          </a:p>
          <a:p>
            <a:r>
              <a:rPr b="1" lang="ru-RU" sz="4000" strike="noStrike">
                <a:solidFill>
                  <a:srgbClr val="1c314e"/>
                </a:solidFill>
                <a:latin typeface="Lucida Sans Unicode"/>
              </a:rPr>
              <a:t> </a:t>
            </a:r>
            <a:endParaRPr/>
          </a:p>
          <a:p>
            <a:endParaRPr/>
          </a:p>
          <a:p>
            <a:endParaRPr/>
          </a:p>
          <a:p>
            <a:r>
              <a:rPr b="1" lang="ru-RU" sz="4000" strike="noStrike">
                <a:solidFill>
                  <a:srgbClr val="1c314e"/>
                </a:solidFill>
                <a:latin typeface="Lucida Sans Unicode"/>
              </a:rPr>
              <a:t>Управление информационными системами</a:t>
            </a:r>
            <a:endParaRPr/>
          </a:p>
          <a:p>
            <a:pPr algn="ctr">
              <a:lnSpc>
                <a:spcPct val="100000"/>
              </a:lnSpc>
            </a:pPr>
            <a:endParaRPr/>
          </a:p>
        </p:txBody>
      </p:sp>
      <p:sp>
        <p:nvSpPr>
          <p:cNvPr id="131" name="CustomShape 2"/>
          <p:cNvSpPr/>
          <p:nvPr/>
        </p:nvSpPr>
        <p:spPr>
          <a:xfrm>
            <a:off x="1083960" y="5613840"/>
            <a:ext cx="7771680" cy="1009800"/>
          </a:xfrm>
          <a:prstGeom prst="rect">
            <a:avLst/>
          </a:prstGeom>
          <a:noFill/>
          <a:ln>
            <a:noFill/>
          </a:ln>
        </p:spPr>
        <p:style>
          <a:lnRef idx="0"/>
          <a:fillRef idx="0"/>
          <a:effectRef idx="0"/>
          <a:fontRef idx="minor"/>
        </p:style>
        <p:txBody>
          <a:bodyPr lIns="45720" rIns="45720" tIns="45000" bIns="45000"/>
          <a:p>
            <a:pPr algn="r">
              <a:lnSpc>
                <a:spcPct val="100000"/>
              </a:lnSpc>
            </a:pPr>
            <a:r>
              <a:rPr b="1" lang="ru-RU" sz="2200" strike="noStrike">
                <a:solidFill>
                  <a:srgbClr val="669999"/>
                </a:solidFill>
                <a:latin typeface="Lucida Sans Unicode"/>
              </a:rPr>
              <a:t>Григорьева М.В.,</a:t>
            </a:r>
            <a:endParaRPr/>
          </a:p>
          <a:p>
            <a:pPr algn="r">
              <a:lnSpc>
                <a:spcPct val="100000"/>
              </a:lnSpc>
            </a:pPr>
            <a:r>
              <a:rPr b="1" lang="ru-RU" sz="2200" strike="noStrike">
                <a:solidFill>
                  <a:srgbClr val="669999"/>
                </a:solidFill>
                <a:latin typeface="Lucida Sans Unicode"/>
              </a:rPr>
              <a:t>Исакова А.И.</a:t>
            </a:r>
            <a:endParaRPr/>
          </a:p>
          <a:p>
            <a:pPr algn="r">
              <a:lnSpc>
                <a:spcPct val="100000"/>
              </a:lnSpc>
            </a:pPr>
            <a:endParaRPr/>
          </a:p>
        </p:txBody>
      </p:sp>
      <p:pic>
        <p:nvPicPr>
          <p:cNvPr id="132" name="Picture 2" descr=""/>
          <p:cNvPicPr/>
          <p:nvPr/>
        </p:nvPicPr>
        <p:blipFill>
          <a:blip r:embed="rId1"/>
          <a:stretch/>
        </p:blipFill>
        <p:spPr>
          <a:xfrm>
            <a:off x="6315480" y="332640"/>
            <a:ext cx="2675520" cy="2100960"/>
          </a:xfrm>
          <a:prstGeom prst="rect">
            <a:avLst/>
          </a:prstGeom>
          <a:ln>
            <a:noFill/>
          </a:ln>
        </p:spPr>
      </p:pic>
      <p:pic>
        <p:nvPicPr>
          <p:cNvPr id="133" name="Picture 2" descr=""/>
          <p:cNvPicPr/>
          <p:nvPr/>
        </p:nvPicPr>
        <p:blipFill>
          <a:blip r:embed="rId2"/>
          <a:stretch/>
        </p:blipFill>
        <p:spPr>
          <a:xfrm>
            <a:off x="243000" y="2781000"/>
            <a:ext cx="3176280" cy="2312640"/>
          </a:xfrm>
          <a:prstGeom prst="rect">
            <a:avLst/>
          </a:prstGeom>
          <a:ln>
            <a:noFill/>
          </a:ln>
          <a:effectLst>
            <a:outerShdw algn="tl" blurRad="152400" dir="900000" dist="12000" kx="110000" ky="200000" rotWithShape="0" sy="98000">
              <a:srgbClr val="000000">
                <a:alpha val="30000"/>
              </a:srgbClr>
            </a:outerShdw>
          </a:effectLst>
          <a:scene3d>
            <a:camera prst="perspectiveRelaxed">
              <a:rot lat="19800000" lon="1200000" rev="20820000"/>
            </a:camera>
            <a:lightRig dir="t" rig="threePt"/>
          </a:scene3d>
          <a:sp3d contourW="6350" prstMaterial="matte">
            <a:bevelT w="101600" h="101600"/>
            <a:contourClr>
              <a:srgbClr val="969696"/>
            </a:contourClr>
          </a:sp3d>
        </p:spPr>
      </p:pic>
      <p:sp>
        <p:nvSpPr>
          <p:cNvPr id="134" name="CustomShape 3"/>
          <p:cNvSpPr/>
          <p:nvPr/>
        </p:nvSpPr>
        <p:spPr>
          <a:xfrm>
            <a:off x="3605400" y="3593520"/>
            <a:ext cx="5351760" cy="1223280"/>
          </a:xfrm>
          <a:prstGeom prst="rect">
            <a:avLst/>
          </a:prstGeom>
          <a:noFill/>
          <a:ln>
            <a:noFill/>
          </a:ln>
        </p:spPr>
        <p:style>
          <a:lnRef idx="0"/>
          <a:fillRef idx="0"/>
          <a:effectRef idx="0"/>
          <a:fontRef idx="minor"/>
        </p:style>
        <p:txBody>
          <a:bodyPr lIns="90000" rIns="90000" tIns="45000" bIns="45000" anchor="b"/>
          <a:p>
            <a:pPr>
              <a:lnSpc>
                <a:spcPct val="100000"/>
              </a:lnSpc>
            </a:pPr>
            <a:r>
              <a:rPr b="1" lang="ru-RU" sz="3200" strike="noStrike">
                <a:solidFill>
                  <a:srgbClr val="c00000"/>
                </a:solidFill>
                <a:latin typeface="Impact"/>
                <a:ea typeface="Tahoma"/>
              </a:rPr>
              <a:t> </a:t>
            </a:r>
            <a:endParaRPr/>
          </a:p>
        </p:txBody>
      </p:sp>
      <p:sp>
        <p:nvSpPr>
          <p:cNvPr id="135" name="CustomShape 4"/>
          <p:cNvSpPr/>
          <p:nvPr/>
        </p:nvSpPr>
        <p:spPr>
          <a:xfrm>
            <a:off x="432000" y="288000"/>
            <a:ext cx="6047640" cy="1576440"/>
          </a:xfrm>
          <a:prstGeom prst="rect">
            <a:avLst/>
          </a:prstGeom>
          <a:noFill/>
          <a:ln>
            <a:noFill/>
          </a:ln>
        </p:spPr>
        <p:style>
          <a:lnRef idx="0"/>
          <a:fillRef idx="0"/>
          <a:effectRef idx="0"/>
          <a:fontRef idx="minor"/>
        </p:style>
        <p:txBody>
          <a:bodyPr lIns="90000" rIns="90000" tIns="45000" bIns="45000"/>
          <a:p>
            <a:pPr>
              <a:lnSpc>
                <a:spcPct val="100000"/>
              </a:lnSpc>
            </a:pPr>
            <a:r>
              <a:rPr b="1" lang="ru-RU" sz="3200" strike="noStrike">
                <a:solidFill>
                  <a:srgbClr val="c00000"/>
                </a:solidFill>
                <a:latin typeface="Impact"/>
                <a:ea typeface="Tahoma"/>
              </a:rPr>
              <a:t>2 </a:t>
            </a:r>
            <a:r>
              <a:rPr b="1" lang="ru-RU" sz="3200" strike="noStrike" u="sng">
                <a:solidFill>
                  <a:srgbClr val="c00000"/>
                </a:solidFill>
                <a:latin typeface="Impact"/>
                <a:ea typeface="Tahoma"/>
              </a:rPr>
              <a:t>глава. </a:t>
            </a:r>
            <a:endParaRPr/>
          </a:p>
          <a:p>
            <a:pPr>
              <a:lnSpc>
                <a:spcPct val="100000"/>
              </a:lnSpc>
            </a:pPr>
            <a:r>
              <a:rPr b="1" lang="ru-RU" sz="3200" strike="noStrike">
                <a:solidFill>
                  <a:srgbClr val="c00000"/>
                </a:solidFill>
                <a:latin typeface="Impact"/>
                <a:ea typeface="Tahoma"/>
              </a:rPr>
              <a:t>РАЗВИТИЕ ИНФОРМАЦИОННОЙ </a:t>
            </a:r>
            <a:endParaRPr/>
          </a:p>
          <a:p>
            <a:pPr>
              <a:lnSpc>
                <a:spcPct val="100000"/>
              </a:lnSpc>
            </a:pPr>
            <a:r>
              <a:rPr b="1" lang="ru-RU" sz="3200" strike="noStrike">
                <a:solidFill>
                  <a:srgbClr val="c00000"/>
                </a:solidFill>
                <a:latin typeface="Impact"/>
                <a:ea typeface="Tahoma"/>
              </a:rPr>
              <a:t>СИСТЕМЫ  И ЕЕ ОБСЛУЖИВАНИЕ</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6" name="CustomShape 1"/>
          <p:cNvSpPr/>
          <p:nvPr/>
        </p:nvSpPr>
        <p:spPr>
          <a:xfrm>
            <a:off x="251640" y="1556640"/>
            <a:ext cx="8228880" cy="5300640"/>
          </a:xfrm>
          <a:prstGeom prst="rect">
            <a:avLst/>
          </a:prstGeom>
          <a:noFill/>
          <a:ln w="76320">
            <a:solidFill>
              <a:srgbClr val="2da2bf"/>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rPr>
              <a:t>Широко распространено представление о том, что информационные системы живут недолго: </a:t>
            </a:r>
            <a:r>
              <a:rPr b="1" lang="ru-RU" sz="2400" strike="noStrike" u="sng">
                <a:solidFill>
                  <a:srgbClr val="990000"/>
                </a:solidFill>
                <a:latin typeface="Lucida Sans Unicode"/>
              </a:rPr>
              <a:t>от трех до семи лет. </a:t>
            </a:r>
            <a:endParaRPr/>
          </a:p>
          <a:p>
            <a:pPr>
              <a:lnSpc>
                <a:spcPct val="100000"/>
              </a:lnSpc>
              <a:buSzPct val="68000"/>
              <a:buFont typeface="Wingdings 3" charset="2"/>
              <a:buChar char=""/>
            </a:pPr>
            <a:r>
              <a:rPr b="1" lang="ru-RU" sz="2400" strike="noStrike">
                <a:solidFill>
                  <a:srgbClr val="000000"/>
                </a:solidFill>
                <a:latin typeface="Lucida Sans Unicode"/>
              </a:rPr>
              <a:t>На самом деле это свидетельствует лишь о высокой динамичности информационных систем и технологий: в течение этого времени система может оставаться эффективной. </a:t>
            </a:r>
            <a:endParaRPr/>
          </a:p>
          <a:p>
            <a:pPr>
              <a:lnSpc>
                <a:spcPct val="100000"/>
              </a:lnSpc>
              <a:buSzPct val="68000"/>
              <a:buFont typeface="Wingdings 3" charset="2"/>
              <a:buChar char=""/>
            </a:pPr>
            <a:r>
              <a:rPr b="1" lang="ru-RU" sz="2400" strike="noStrike">
                <a:solidFill>
                  <a:srgbClr val="000000"/>
                </a:solidFill>
                <a:latin typeface="Lucida Sans Unicode"/>
              </a:rPr>
              <a:t>Далее она должна развиваться или перестанет быть конкурентоспособной. Как таковая ИС должна создаваться на предприятии не иначе как «на вечные времена»</a:t>
            </a:r>
            <a:r>
              <a:rPr b="1" i="1" lang="ru-RU" sz="2400" strike="noStrike">
                <a:solidFill>
                  <a:srgbClr val="000000"/>
                </a:solidFill>
                <a:latin typeface="Lucida Sans Unicode"/>
              </a:rPr>
              <a:t>,</a:t>
            </a:r>
            <a:r>
              <a:rPr b="1" lang="ru-RU" sz="2400" strike="noStrike">
                <a:solidFill>
                  <a:srgbClr val="000000"/>
                </a:solidFill>
                <a:latin typeface="Lucida Sans Unicode"/>
              </a:rPr>
              <a:t> причем в виде, допускающем развитие и совершенствование по всем компонентам без утраты способности функционировать.</a:t>
            </a:r>
            <a:endParaRPr/>
          </a:p>
        </p:txBody>
      </p:sp>
      <p:pic>
        <p:nvPicPr>
          <p:cNvPr id="137" name="Picture 2" descr=""/>
          <p:cNvPicPr/>
          <p:nvPr/>
        </p:nvPicPr>
        <p:blipFill>
          <a:blip r:embed="rId1"/>
          <a:stretch/>
        </p:blipFill>
        <p:spPr>
          <a:xfrm>
            <a:off x="6793560" y="88920"/>
            <a:ext cx="2225160" cy="1483200"/>
          </a:xfrm>
          <a:prstGeom prst="rect">
            <a:avLst/>
          </a:prstGeom>
          <a:ln>
            <a:noFill/>
          </a:ln>
        </p:spPr>
      </p:pic>
      <p:pic>
        <p:nvPicPr>
          <p:cNvPr id="138" name="Picture 4" descr=""/>
          <p:cNvPicPr/>
          <p:nvPr/>
        </p:nvPicPr>
        <p:blipFill>
          <a:blip r:embed="rId2"/>
          <a:stretch/>
        </p:blipFill>
        <p:spPr>
          <a:xfrm>
            <a:off x="8049240" y="3789000"/>
            <a:ext cx="1114920" cy="1114920"/>
          </a:xfrm>
          <a:prstGeom prst="rect">
            <a:avLst/>
          </a:prstGeom>
          <a:ln>
            <a:noFill/>
          </a:ln>
        </p:spPr>
      </p:pic>
      <p:sp>
        <p:nvSpPr>
          <p:cNvPr id="139" name="CustomShape 2"/>
          <p:cNvSpPr/>
          <p:nvPr/>
        </p:nvSpPr>
        <p:spPr>
          <a:xfrm>
            <a:off x="8211240" y="594936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a:t>
            </a:r>
            <a:endParaRPr/>
          </a:p>
        </p:txBody>
      </p:sp>
      <p:pic>
        <p:nvPicPr>
          <p:cNvPr id="140" name="Picture 2" descr=""/>
          <p:cNvPicPr/>
          <p:nvPr/>
        </p:nvPicPr>
        <p:blipFill>
          <a:blip r:embed="rId3"/>
          <a:stretch/>
        </p:blipFill>
        <p:spPr>
          <a:xfrm>
            <a:off x="5009760" y="144000"/>
            <a:ext cx="1732680" cy="1428120"/>
          </a:xfrm>
          <a:prstGeom prst="rect">
            <a:avLst/>
          </a:prstGeom>
          <a:ln>
            <a:noFill/>
          </a:ln>
        </p:spPr>
      </p:pic>
      <p:sp>
        <p:nvSpPr>
          <p:cNvPr id="141" name="CustomShape 3"/>
          <p:cNvSpPr/>
          <p:nvPr/>
        </p:nvSpPr>
        <p:spPr>
          <a:xfrm>
            <a:off x="323640" y="415440"/>
            <a:ext cx="5326920" cy="943200"/>
          </a:xfrm>
          <a:prstGeom prst="rect">
            <a:avLst/>
          </a:prstGeom>
          <a:noFill/>
          <a:ln>
            <a:noFill/>
          </a:ln>
        </p:spPr>
        <p:style>
          <a:lnRef idx="0"/>
          <a:fillRef idx="0"/>
          <a:effectRef idx="0"/>
          <a:fontRef idx="minor"/>
        </p:style>
        <p:txBody>
          <a:bodyPr lIns="90000" rIns="90000" tIns="45000" bIns="45000"/>
          <a:p>
            <a:pPr>
              <a:lnSpc>
                <a:spcPct val="100000"/>
              </a:lnSpc>
            </a:pPr>
            <a:r>
              <a:rPr b="1" lang="ru-RU" sz="2800" strike="noStrike" u="sng">
                <a:solidFill>
                  <a:srgbClr val="990000"/>
                </a:solidFill>
                <a:latin typeface="Lucida Sans Unicode"/>
                <a:ea typeface="DejaVu Sans"/>
              </a:rPr>
              <a:t>2.1. Жизненный цикл информационных систем</a:t>
            </a:r>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42" name="Picture 2" descr=""/>
          <p:cNvPicPr/>
          <p:nvPr/>
        </p:nvPicPr>
        <p:blipFill>
          <a:blip r:embed="rId1"/>
          <a:stretch/>
        </p:blipFill>
        <p:spPr>
          <a:xfrm>
            <a:off x="7829640" y="902880"/>
            <a:ext cx="1428120" cy="1428120"/>
          </a:xfrm>
          <a:prstGeom prst="rect">
            <a:avLst/>
          </a:prstGeom>
          <a:ln>
            <a:noFill/>
          </a:ln>
        </p:spPr>
      </p:pic>
      <p:sp>
        <p:nvSpPr>
          <p:cNvPr id="143" name="CustomShape 1"/>
          <p:cNvSpPr/>
          <p:nvPr/>
        </p:nvSpPr>
        <p:spPr>
          <a:xfrm>
            <a:off x="251640" y="404640"/>
            <a:ext cx="8424360" cy="55764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Это важно подчеркнуть, поскольку при радикальных перестройках предприятие может практически лишиться информационной базы из-за того, что базы данных, обрабатывающие программы, форматы и структуры, нормативы технические и технологические, права и обязанности будет </a:t>
            </a:r>
            <a:r>
              <a:rPr b="1" lang="ru-RU" sz="2400" strike="noStrike" u="sng">
                <a:solidFill>
                  <a:srgbClr val="990000"/>
                </a:solidFill>
                <a:latin typeface="Lucida Sans Unicode"/>
                <a:ea typeface="DejaVu Sans"/>
              </a:rPr>
              <a:t>невозможно использовать в новых вариантах систем</a:t>
            </a:r>
            <a:r>
              <a:rPr b="1" lang="ru-RU" sz="2400" strike="noStrike">
                <a:solidFill>
                  <a:srgbClr val="000000"/>
                </a:solidFill>
                <a:latin typeface="Lucida Sans Unicode"/>
                <a:ea typeface="DejaVu Sans"/>
              </a:rPr>
              <a:t>. Переход отечественных предприятий на принятые в мире стандарты и технологии в средствах информатизации позволяет надеяться на то, что в будущем удастся избегать подобных ситуаций. Тем не менее, ИС в той или иной ее составляющей (математической, технологической, технической, программной и т. д.) может претерпевать существенные изменения.</a:t>
            </a:r>
            <a:endParaRPr/>
          </a:p>
        </p:txBody>
      </p:sp>
      <p:pic>
        <p:nvPicPr>
          <p:cNvPr id="144" name="Picture 10" descr=""/>
          <p:cNvPicPr/>
          <p:nvPr/>
        </p:nvPicPr>
        <p:blipFill>
          <a:blip r:embed="rId2"/>
          <a:stretch/>
        </p:blipFill>
        <p:spPr>
          <a:xfrm>
            <a:off x="6858000" y="5234760"/>
            <a:ext cx="2285280" cy="1428120"/>
          </a:xfrm>
          <a:prstGeom prst="rect">
            <a:avLst/>
          </a:prstGeom>
          <a:ln>
            <a:noFill/>
          </a:ln>
        </p:spPr>
      </p:pic>
      <p:sp>
        <p:nvSpPr>
          <p:cNvPr id="145" name="CustomShape 2"/>
          <p:cNvSpPr/>
          <p:nvPr/>
        </p:nvSpPr>
        <p:spPr>
          <a:xfrm>
            <a:off x="107640" y="594936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46" name="Picture 2" descr=""/>
          <p:cNvPicPr/>
          <p:nvPr/>
        </p:nvPicPr>
        <p:blipFill>
          <a:blip r:embed="rId1"/>
          <a:stretch/>
        </p:blipFill>
        <p:spPr>
          <a:xfrm>
            <a:off x="467640" y="260640"/>
            <a:ext cx="1904400" cy="1428120"/>
          </a:xfrm>
          <a:prstGeom prst="rect">
            <a:avLst/>
          </a:prstGeom>
          <a:ln>
            <a:noFill/>
          </a:ln>
        </p:spPr>
      </p:pic>
      <p:pic>
        <p:nvPicPr>
          <p:cNvPr id="147" name="Picture 4" descr=""/>
          <p:cNvPicPr/>
          <p:nvPr/>
        </p:nvPicPr>
        <p:blipFill>
          <a:blip r:embed="rId2"/>
          <a:stretch/>
        </p:blipFill>
        <p:spPr>
          <a:xfrm>
            <a:off x="5859360" y="260640"/>
            <a:ext cx="2932200" cy="1684800"/>
          </a:xfrm>
          <a:prstGeom prst="rect">
            <a:avLst/>
          </a:prstGeom>
          <a:ln>
            <a:noFill/>
          </a:ln>
          <a:effectLst>
            <a:outerShdw algn="tl" blurRad="76200" dir="7800000" dist="38100" rotWithShape="0">
              <a:srgbClr val="000000">
                <a:alpha val="40000"/>
              </a:srgbClr>
            </a:outerShdw>
          </a:effectLst>
          <a:scene3d>
            <a:camera prst="orthographicFront"/>
            <a:lightRig dir="t" rig="contrasting">
              <a:rot lat="0" lon="0" rev="4200000"/>
            </a:lightRig>
          </a:scene3d>
          <a:sp3d prstMaterial="plastic">
            <a:bevelT prst="relaxedInset" w="381000" h="114300"/>
            <a:contourClr>
              <a:srgbClr val="969696"/>
            </a:contourClr>
          </a:sp3d>
        </p:spPr>
      </p:pic>
      <p:pic>
        <p:nvPicPr>
          <p:cNvPr id="148" name="Picture 6" descr=""/>
          <p:cNvPicPr/>
          <p:nvPr/>
        </p:nvPicPr>
        <p:blipFill>
          <a:blip r:embed="rId3"/>
          <a:stretch/>
        </p:blipFill>
        <p:spPr>
          <a:xfrm>
            <a:off x="2627640" y="87120"/>
            <a:ext cx="3005640" cy="2146680"/>
          </a:xfrm>
          <a:prstGeom prst="rect">
            <a:avLst/>
          </a:prstGeom>
          <a:ln>
            <a:noFill/>
          </a:ln>
          <a:effectLst>
            <a:softEdge rad="112500"/>
          </a:effectLst>
        </p:spPr>
      </p:pic>
      <p:pic>
        <p:nvPicPr>
          <p:cNvPr id="149" name="Picture 8" descr=""/>
          <p:cNvPicPr/>
          <p:nvPr/>
        </p:nvPicPr>
        <p:blipFill>
          <a:blip r:embed="rId4"/>
          <a:stretch/>
        </p:blipFill>
        <p:spPr>
          <a:xfrm>
            <a:off x="6997680" y="5013000"/>
            <a:ext cx="2121840" cy="1591200"/>
          </a:xfrm>
          <a:prstGeom prst="rect">
            <a:avLst/>
          </a:prstGeom>
          <a:ln>
            <a:noFill/>
          </a:ln>
          <a:effectLst>
            <a:softEdge rad="112500"/>
          </a:effectLst>
        </p:spPr>
      </p:pic>
      <p:sp>
        <p:nvSpPr>
          <p:cNvPr id="150" name="CustomShape 1"/>
          <p:cNvSpPr/>
          <p:nvPr/>
        </p:nvSpPr>
        <p:spPr>
          <a:xfrm>
            <a:off x="8100360" y="606600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4</a:t>
            </a:r>
            <a:endParaRPr/>
          </a:p>
        </p:txBody>
      </p:sp>
      <p:sp>
        <p:nvSpPr>
          <p:cNvPr id="151" name="CustomShape 2"/>
          <p:cNvSpPr/>
          <p:nvPr/>
        </p:nvSpPr>
        <p:spPr>
          <a:xfrm>
            <a:off x="226440" y="2205000"/>
            <a:ext cx="8521200" cy="265032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В этом случае следует понимать, что информационно-вычислительные комплексы являются сложными системами. Даже </a:t>
            </a:r>
            <a:r>
              <a:rPr b="1" lang="ru-RU" sz="2400" strike="noStrike" u="sng">
                <a:solidFill>
                  <a:srgbClr val="990000"/>
                </a:solidFill>
                <a:latin typeface="Lucida Sans Unicode"/>
                <a:ea typeface="DejaVu Sans"/>
              </a:rPr>
              <a:t>комплексы, построенные на одной персональной ЭВМ, можно относить      к сложным системам </a:t>
            </a:r>
            <a:r>
              <a:rPr b="1" lang="ru-RU" sz="2400" strike="noStrike">
                <a:solidFill>
                  <a:srgbClr val="000000"/>
                </a:solidFill>
                <a:latin typeface="Lucida Sans Unicode"/>
                <a:ea typeface="DejaVu Sans"/>
              </a:rPr>
              <a:t>и для их эффективного построения и использования применять системный подход. </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2" name="CustomShape 1"/>
          <p:cNvSpPr/>
          <p:nvPr/>
        </p:nvSpPr>
        <p:spPr>
          <a:xfrm>
            <a:off x="179640" y="282240"/>
            <a:ext cx="8568360" cy="411336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В самом деле, все компоненты ИС создаются и развиваются достаточно самостоятельно. Любая информационная система в целом проходит типовые этапы жизненного цикла: </a:t>
            </a:r>
            <a:r>
              <a:rPr b="1" i="1" lang="ru-RU" sz="2400" strike="noStrike" u="sng">
                <a:solidFill>
                  <a:srgbClr val="c00000"/>
                </a:solidFill>
                <a:latin typeface="Lucida Sans Unicode"/>
                <a:ea typeface="DejaVu Sans"/>
              </a:rPr>
              <a:t>создание, внедрение, использование.</a:t>
            </a:r>
            <a:r>
              <a:rPr b="1" lang="ru-RU" sz="2400" strike="noStrike" u="sng">
                <a:solidFill>
                  <a:srgbClr val="c00000"/>
                </a:solidFill>
                <a:latin typeface="Lucida Sans Unicode"/>
                <a:ea typeface="DejaVu Sans"/>
              </a:rPr>
              <a:t> </a:t>
            </a:r>
            <a:r>
              <a:rPr b="1" lang="ru-RU" sz="2400" strike="noStrike">
                <a:solidFill>
                  <a:srgbClr val="000000"/>
                </a:solidFill>
                <a:latin typeface="Lucida Sans Unicode"/>
                <a:ea typeface="DejaVu Sans"/>
              </a:rPr>
              <a:t>На каждом из этапов жизненного цикла необходимо учитывать множество факторов и условий. Осуществить это без применения системного подхода невозможно даже опытному, квалифицированному специалисту, тем более при условии, что системы всегда должны оставаться вполне работоспособными.</a:t>
            </a:r>
            <a:endParaRPr/>
          </a:p>
        </p:txBody>
      </p:sp>
      <p:pic>
        <p:nvPicPr>
          <p:cNvPr id="153" name="Picture 6" descr=""/>
          <p:cNvPicPr/>
          <p:nvPr/>
        </p:nvPicPr>
        <p:blipFill>
          <a:blip r:embed="rId1"/>
          <a:stretch/>
        </p:blipFill>
        <p:spPr>
          <a:xfrm>
            <a:off x="5724000" y="4172400"/>
            <a:ext cx="2581560" cy="1776240"/>
          </a:xfrm>
          <a:prstGeom prst="rect">
            <a:avLst/>
          </a:prstGeom>
          <a:ln>
            <a:noFill/>
          </a:ln>
        </p:spPr>
      </p:pic>
      <p:sp>
        <p:nvSpPr>
          <p:cNvPr id="154" name="CustomShape 2"/>
          <p:cNvSpPr/>
          <p:nvPr/>
        </p:nvSpPr>
        <p:spPr>
          <a:xfrm>
            <a:off x="8172360" y="594936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5</a:t>
            </a:r>
            <a:endParaRPr/>
          </a:p>
        </p:txBody>
      </p:sp>
      <p:pic>
        <p:nvPicPr>
          <p:cNvPr id="155" name="Picture 2" descr=""/>
          <p:cNvPicPr/>
          <p:nvPr/>
        </p:nvPicPr>
        <p:blipFill>
          <a:blip r:embed="rId2"/>
          <a:stretch/>
        </p:blipFill>
        <p:spPr>
          <a:xfrm>
            <a:off x="164520" y="4428000"/>
            <a:ext cx="5198760" cy="2096640"/>
          </a:xfrm>
          <a:prstGeom prst="rect">
            <a:avLst/>
          </a:prstGeom>
          <a:ln>
            <a:noFill/>
          </a:ln>
        </p:spPr>
      </p:pic>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6" name="CustomShape 1"/>
          <p:cNvSpPr/>
          <p:nvPr/>
        </p:nvSpPr>
        <p:spPr>
          <a:xfrm>
            <a:off x="201240" y="332640"/>
            <a:ext cx="8640360" cy="447912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Для последовательного применения системного подхода необходимо рассматривать ИС и их компоненты как изделия. К сложным изделиям, к числу которых относятся ИС, также применимо понятие </a:t>
            </a:r>
            <a:r>
              <a:rPr b="1" i="1" lang="ru-RU" sz="2400" strike="noStrike" u="sng">
                <a:solidFill>
                  <a:srgbClr val="990000"/>
                </a:solidFill>
                <a:latin typeface="Lucida Sans Unicode"/>
                <a:ea typeface="DejaVu Sans"/>
              </a:rPr>
              <a:t>жизненного цикла (ЖЦ)</a:t>
            </a:r>
            <a:r>
              <a:rPr b="1" lang="ru-RU" sz="2400" strike="noStrike" u="sng">
                <a:solidFill>
                  <a:srgbClr val="990000"/>
                </a:solidFill>
                <a:latin typeface="Lucida Sans Unicode"/>
                <a:ea typeface="DejaVu Sans"/>
              </a:rPr>
              <a:t>, </a:t>
            </a:r>
            <a:r>
              <a:rPr b="1" lang="ru-RU" sz="2400" strike="noStrike">
                <a:solidFill>
                  <a:srgbClr val="000000"/>
                </a:solidFill>
                <a:latin typeface="Lucida Sans Unicode"/>
                <a:ea typeface="DejaVu Sans"/>
              </a:rPr>
              <a:t>т. е. периода времени </a:t>
            </a:r>
            <a:r>
              <a:rPr b="1" lang="ru-RU" sz="2400" strike="noStrike" u="sng">
                <a:solidFill>
                  <a:srgbClr val="990000"/>
                </a:solidFill>
                <a:latin typeface="Lucida Sans Unicode"/>
                <a:ea typeface="DejaVu Sans"/>
              </a:rPr>
              <a:t>от возникновения идеи создания и до ликвидации</a:t>
            </a:r>
            <a:r>
              <a:rPr b="1" lang="ru-RU" sz="2400" strike="noStrike">
                <a:solidFill>
                  <a:srgbClr val="000000"/>
                </a:solidFill>
                <a:latin typeface="Lucida Sans Unicode"/>
                <a:ea typeface="DejaVu Sans"/>
              </a:rPr>
              <a:t>. Вопросов, возникающих на этапах жизненного цикла любых ИС и их компонентов, всегда много. Их можно разделить на внешние, обусловленные особенностями использования ИС, и внутренние, отражающие создание собственно этих систем (или их подсистем).</a:t>
            </a:r>
            <a:endParaRPr/>
          </a:p>
        </p:txBody>
      </p:sp>
      <p:sp>
        <p:nvSpPr>
          <p:cNvPr id="157" name="CustomShape 2"/>
          <p:cNvSpPr/>
          <p:nvPr/>
        </p:nvSpPr>
        <p:spPr>
          <a:xfrm>
            <a:off x="8244360" y="594936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6</a:t>
            </a:r>
            <a:endParaRPr/>
          </a:p>
        </p:txBody>
      </p:sp>
      <p:pic>
        <p:nvPicPr>
          <p:cNvPr id="158" name="Picture 2" descr=""/>
          <p:cNvPicPr/>
          <p:nvPr/>
        </p:nvPicPr>
        <p:blipFill>
          <a:blip r:embed="rId1"/>
          <a:stretch/>
        </p:blipFill>
        <p:spPr>
          <a:xfrm>
            <a:off x="5695200" y="4369680"/>
            <a:ext cx="3052440" cy="2159640"/>
          </a:xfrm>
          <a:prstGeom prst="rect">
            <a:avLst/>
          </a:prstGeom>
          <a:ln>
            <a:noFill/>
          </a:ln>
          <a:effectLst>
            <a:softEdge rad="112500"/>
          </a:effectLst>
        </p:spPr>
      </p:pic>
      <p:pic>
        <p:nvPicPr>
          <p:cNvPr id="159" name="Picture 4" descr=""/>
          <p:cNvPicPr/>
          <p:nvPr/>
        </p:nvPicPr>
        <p:blipFill>
          <a:blip r:embed="rId2"/>
          <a:stretch/>
        </p:blipFill>
        <p:spPr>
          <a:xfrm>
            <a:off x="107640" y="4725000"/>
            <a:ext cx="2822760" cy="2240280"/>
          </a:xfrm>
          <a:prstGeom prst="rect">
            <a:avLst/>
          </a:prstGeom>
          <a:ln>
            <a:noFill/>
          </a:ln>
          <a:effectLst>
            <a:softEdge rad="112500"/>
          </a:effectLst>
        </p:spPr>
      </p:pic>
      <p:pic>
        <p:nvPicPr>
          <p:cNvPr id="160" name="Picture 6" descr=""/>
          <p:cNvPicPr/>
          <p:nvPr/>
        </p:nvPicPr>
        <p:blipFill>
          <a:blip r:embed="rId3"/>
          <a:stretch/>
        </p:blipFill>
        <p:spPr>
          <a:xfrm>
            <a:off x="3060000" y="4725000"/>
            <a:ext cx="2460960" cy="1655280"/>
          </a:xfrm>
          <a:prstGeom prst="rect">
            <a:avLst/>
          </a:prstGeom>
          <a:ln>
            <a:noFill/>
          </a:ln>
          <a:effectLst>
            <a:reflection algn="bl" blurRad="12700" dir="5400000" dist="5000" endPos="28000" rotWithShape="0" stA="38000" sy="-100000"/>
          </a:effectLst>
        </p:spPr>
      </p:pic>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61" name="Picture 4" descr=""/>
          <p:cNvPicPr/>
          <p:nvPr/>
        </p:nvPicPr>
        <p:blipFill>
          <a:blip r:embed="rId1"/>
          <a:stretch/>
        </p:blipFill>
        <p:spPr>
          <a:xfrm>
            <a:off x="2988000" y="235080"/>
            <a:ext cx="2345400" cy="1716120"/>
          </a:xfrm>
          <a:prstGeom prst="rect">
            <a:avLst/>
          </a:prstGeom>
          <a:ln>
            <a:noFill/>
          </a:ln>
        </p:spPr>
      </p:pic>
      <p:pic>
        <p:nvPicPr>
          <p:cNvPr id="162" name="Picture 6" descr=""/>
          <p:cNvPicPr/>
          <p:nvPr/>
        </p:nvPicPr>
        <p:blipFill>
          <a:blip r:embed="rId2"/>
          <a:stretch/>
        </p:blipFill>
        <p:spPr>
          <a:xfrm>
            <a:off x="6390360" y="193320"/>
            <a:ext cx="2476440" cy="1650600"/>
          </a:xfrm>
          <a:prstGeom prst="rect">
            <a:avLst/>
          </a:prstGeom>
          <a:ln>
            <a:noFill/>
          </a:ln>
        </p:spPr>
      </p:pic>
      <p:pic>
        <p:nvPicPr>
          <p:cNvPr id="163" name="Picture 8" descr=""/>
          <p:cNvPicPr/>
          <p:nvPr/>
        </p:nvPicPr>
        <p:blipFill>
          <a:blip r:embed="rId3"/>
          <a:stretch/>
        </p:blipFill>
        <p:spPr>
          <a:xfrm>
            <a:off x="7517520" y="4095720"/>
            <a:ext cx="1625760" cy="1428120"/>
          </a:xfrm>
          <a:prstGeom prst="rect">
            <a:avLst/>
          </a:prstGeom>
          <a:ln>
            <a:noFill/>
          </a:ln>
        </p:spPr>
      </p:pic>
      <p:sp>
        <p:nvSpPr>
          <p:cNvPr id="164" name="CustomShape 1"/>
          <p:cNvSpPr/>
          <p:nvPr/>
        </p:nvSpPr>
        <p:spPr>
          <a:xfrm>
            <a:off x="8100360" y="606600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7</a:t>
            </a:r>
            <a:endParaRPr/>
          </a:p>
        </p:txBody>
      </p:sp>
      <p:pic>
        <p:nvPicPr>
          <p:cNvPr id="165" name="Picture 2" descr=""/>
          <p:cNvPicPr/>
          <p:nvPr/>
        </p:nvPicPr>
        <p:blipFill>
          <a:blip r:embed="rId4"/>
          <a:stretch/>
        </p:blipFill>
        <p:spPr>
          <a:xfrm>
            <a:off x="251640" y="226440"/>
            <a:ext cx="2143800" cy="1683360"/>
          </a:xfrm>
          <a:prstGeom prst="rect">
            <a:avLst/>
          </a:prstGeom>
          <a:ln>
            <a:noFill/>
          </a:ln>
        </p:spPr>
      </p:pic>
      <p:sp>
        <p:nvSpPr>
          <p:cNvPr id="166" name="CustomShape 2"/>
          <p:cNvSpPr/>
          <p:nvPr/>
        </p:nvSpPr>
        <p:spPr>
          <a:xfrm>
            <a:off x="251640" y="1989000"/>
            <a:ext cx="8712360" cy="338184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Это означает, что при создании на предприятии ИС, ориентированных на продолжительное использование, для обеспечения эффективности обработки информации на всех этапах жизненного цикла необходимо сформировать научно-методические, экономические и технологические основы эксплуатации ИС, учитывающих все особенности ЖЦ как системы в целом, так и ее компонентов.</a:t>
            </a:r>
            <a:endParaRPr/>
          </a:p>
        </p:txBody>
      </p:sp>
      <p:pic>
        <p:nvPicPr>
          <p:cNvPr id="167" name="Picture 4" descr=""/>
          <p:cNvPicPr/>
          <p:nvPr/>
        </p:nvPicPr>
        <p:blipFill>
          <a:blip r:embed="rId5"/>
          <a:stretch/>
        </p:blipFill>
        <p:spPr>
          <a:xfrm>
            <a:off x="5616000" y="5544000"/>
            <a:ext cx="2102040" cy="1313280"/>
          </a:xfrm>
          <a:prstGeom prst="rect">
            <a:avLst/>
          </a:prstGeom>
          <a:ln>
            <a:noFill/>
          </a:ln>
        </p:spPr>
      </p:pic>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8" name="CustomShape 1"/>
          <p:cNvSpPr/>
          <p:nvPr/>
        </p:nvSpPr>
        <p:spPr>
          <a:xfrm>
            <a:off x="282960" y="1905840"/>
            <a:ext cx="8643600" cy="37476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В Мировой практике часто используется модель ЖЦ изделий, состоящая из следующих этапов: </a:t>
            </a:r>
            <a:r>
              <a:rPr b="1" i="1" lang="ru-RU" sz="2400" strike="noStrike" u="sng">
                <a:solidFill>
                  <a:srgbClr val="990000"/>
                </a:solidFill>
                <a:latin typeface="Lucida Sans Unicode"/>
                <a:ea typeface="DejaVu Sans"/>
              </a:rPr>
              <a:t>планирование системы, анализ системы, проектирование системы, внедрение системы, поддержка системы</a:t>
            </a:r>
            <a:r>
              <a:rPr b="1" i="1" lang="ru-RU" sz="2400" strike="noStrike">
                <a:solidFill>
                  <a:srgbClr val="000000"/>
                </a:solidFill>
                <a:latin typeface="Lucida Sans Unicode"/>
                <a:ea typeface="DejaVu Sans"/>
              </a:rPr>
              <a:t>. </a:t>
            </a:r>
            <a:r>
              <a:rPr b="1" lang="ru-RU" sz="2400" strike="noStrike">
                <a:solidFill>
                  <a:srgbClr val="000000"/>
                </a:solidFill>
                <a:latin typeface="Lucida Sans Unicode"/>
                <a:ea typeface="DejaVu Sans"/>
              </a:rPr>
              <a:t>Применительно к ИС как изделию, некоторые Российские авторы считают, что приведенная модель достаточно грубая. Для отечественной практики создания, внедрения и эксплуатации изделий больше подходит модель ЖЦ ИС, основанная на идее В. Тирских (рис. 2.1).</a:t>
            </a:r>
            <a:endParaRPr/>
          </a:p>
        </p:txBody>
      </p:sp>
      <p:pic>
        <p:nvPicPr>
          <p:cNvPr id="169" name="Picture 2" descr=""/>
          <p:cNvPicPr/>
          <p:nvPr/>
        </p:nvPicPr>
        <p:blipFill>
          <a:blip r:embed="rId1"/>
          <a:stretch/>
        </p:blipFill>
        <p:spPr>
          <a:xfrm>
            <a:off x="755640" y="332640"/>
            <a:ext cx="1487520" cy="1487520"/>
          </a:xfrm>
          <a:prstGeom prst="rect">
            <a:avLst/>
          </a:prstGeom>
          <a:ln>
            <a:noFill/>
          </a:ln>
        </p:spPr>
      </p:pic>
      <p:pic>
        <p:nvPicPr>
          <p:cNvPr id="170" name="Picture 4" descr=""/>
          <p:cNvPicPr/>
          <p:nvPr/>
        </p:nvPicPr>
        <p:blipFill>
          <a:blip r:embed="rId2"/>
          <a:stretch/>
        </p:blipFill>
        <p:spPr>
          <a:xfrm>
            <a:off x="3420000" y="260640"/>
            <a:ext cx="2404440" cy="1588680"/>
          </a:xfrm>
          <a:prstGeom prst="rect">
            <a:avLst/>
          </a:prstGeom>
          <a:ln>
            <a:noFill/>
          </a:ln>
        </p:spPr>
      </p:pic>
      <p:pic>
        <p:nvPicPr>
          <p:cNvPr id="171" name="Picture 6" descr=""/>
          <p:cNvPicPr/>
          <p:nvPr/>
        </p:nvPicPr>
        <p:blipFill>
          <a:blip r:embed="rId3"/>
          <a:stretch/>
        </p:blipFill>
        <p:spPr>
          <a:xfrm>
            <a:off x="6876360" y="105480"/>
            <a:ext cx="2050560" cy="1809360"/>
          </a:xfrm>
          <a:prstGeom prst="rect">
            <a:avLst/>
          </a:prstGeom>
          <a:ln>
            <a:noFill/>
          </a:ln>
        </p:spPr>
      </p:pic>
      <p:sp>
        <p:nvSpPr>
          <p:cNvPr id="172" name="CustomShape 2"/>
          <p:cNvSpPr/>
          <p:nvPr/>
        </p:nvSpPr>
        <p:spPr>
          <a:xfrm>
            <a:off x="8178480" y="594936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8</a:t>
            </a:r>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3" name="CustomShape 1"/>
          <p:cNvSpPr/>
          <p:nvPr/>
        </p:nvSpPr>
        <p:spPr>
          <a:xfrm>
            <a:off x="389160" y="4713120"/>
            <a:ext cx="8424360" cy="1644840"/>
          </a:xfrm>
          <a:prstGeom prst="rect">
            <a:avLst/>
          </a:prstGeom>
          <a:solidFill>
            <a:srgbClr val="ffffff"/>
          </a:solidFill>
          <a:ln w="76320">
            <a:solidFill>
              <a:schemeClr val="accent1"/>
            </a:solidFill>
            <a:miter/>
          </a:ln>
        </p:spPr>
        <p:style>
          <a:lnRef idx="0"/>
          <a:fillRef idx="0"/>
          <a:effectRef idx="0"/>
          <a:fontRef idx="minor"/>
        </p:style>
        <p:txBody>
          <a:bodyPr lIns="90000" rIns="90000" tIns="45000" bIns="45000" anchor="ctr"/>
          <a:p>
            <a:endParaRPr/>
          </a:p>
          <a:p>
            <a:pPr algn="ctr">
              <a:lnSpc>
                <a:spcPct val="100000"/>
              </a:lnSpc>
            </a:pPr>
            <a:endParaRPr/>
          </a:p>
          <a:p>
            <a:pPr algn="ctr">
              <a:lnSpc>
                <a:spcPct val="100000"/>
              </a:lnSpc>
            </a:pPr>
            <a:r>
              <a:rPr b="1" i="1" lang="ru-RU" sz="2400" strike="noStrike">
                <a:solidFill>
                  <a:srgbClr val="990000"/>
                </a:solidFill>
                <a:latin typeface="Arial"/>
                <a:ea typeface="Times New Roman"/>
              </a:rPr>
              <a:t>Рис. 2.1. Комплекс обеспечивающих средств по этапам жизненного цикла ИС</a:t>
            </a:r>
            <a:endParaRPr/>
          </a:p>
          <a:p>
            <a:pPr algn="ctr">
              <a:lnSpc>
                <a:spcPct val="100000"/>
              </a:lnSpc>
            </a:pPr>
            <a:endParaRPr/>
          </a:p>
        </p:txBody>
      </p:sp>
      <p:sp>
        <p:nvSpPr>
          <p:cNvPr id="174" name="CustomShape 2"/>
          <p:cNvSpPr/>
          <p:nvPr/>
        </p:nvSpPr>
        <p:spPr>
          <a:xfrm>
            <a:off x="6167880" y="601560"/>
            <a:ext cx="3016800" cy="1657080"/>
          </a:xfrm>
          <a:prstGeom prst="triangle">
            <a:avLst>
              <a:gd name="adj" fmla="val 15466"/>
            </a:avLst>
          </a:prstGeom>
          <a:solidFill>
            <a:srgbClr val="ffffff"/>
          </a:solidFill>
          <a:ln w="38160">
            <a:solidFill>
              <a:schemeClr val="accent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Консалтинг</a:t>
            </a:r>
            <a:endParaRPr/>
          </a:p>
        </p:txBody>
      </p:sp>
      <p:sp>
        <p:nvSpPr>
          <p:cNvPr id="175" name="CustomShape 3"/>
          <p:cNvSpPr/>
          <p:nvPr/>
        </p:nvSpPr>
        <p:spPr>
          <a:xfrm>
            <a:off x="-2160" y="2250000"/>
            <a:ext cx="9187200" cy="341640"/>
          </a:xfrm>
          <a:prstGeom prst="rect">
            <a:avLst/>
          </a:prstGeom>
          <a:solidFill>
            <a:srgbClr val="ffffff"/>
          </a:solidFill>
          <a:ln w="38160">
            <a:solidFill>
              <a:schemeClr val="accent1"/>
            </a:solidFill>
            <a:miter/>
          </a:ln>
        </p:spPr>
        <p:style>
          <a:lnRef idx="0"/>
          <a:fillRef idx="0"/>
          <a:effectRef idx="0"/>
          <a:fontRef idx="minor"/>
        </p:style>
        <p:txBody>
          <a:bodyPr lIns="0" rIns="0" tIns="0" bIns="0"/>
          <a:p>
            <a:pPr algn="ctr">
              <a:lnSpc>
                <a:spcPct val="100000"/>
              </a:lnSpc>
            </a:pPr>
            <a:r>
              <a:rPr b="1" lang="ru-RU" strike="noStrike">
                <a:solidFill>
                  <a:srgbClr val="990000"/>
                </a:solidFill>
                <a:latin typeface="Arial"/>
                <a:ea typeface="Times New Roman"/>
              </a:rPr>
              <a:t>Информационная   система</a:t>
            </a:r>
            <a:endParaRPr/>
          </a:p>
        </p:txBody>
      </p:sp>
      <p:sp>
        <p:nvSpPr>
          <p:cNvPr id="176" name="CustomShape 4"/>
          <p:cNvSpPr/>
          <p:nvPr/>
        </p:nvSpPr>
        <p:spPr>
          <a:xfrm rot="10800000">
            <a:off x="12209040" y="5382360"/>
            <a:ext cx="3016800" cy="1394280"/>
          </a:xfrm>
          <a:prstGeom prst="triangle">
            <a:avLst>
              <a:gd name="adj" fmla="val 15466"/>
            </a:avLst>
          </a:prstGeom>
          <a:solidFill>
            <a:srgbClr val="ffffff"/>
          </a:solidFill>
          <a:ln w="38160">
            <a:solidFill>
              <a:schemeClr val="accent1"/>
            </a:solidFill>
            <a:miter/>
          </a:ln>
        </p:spPr>
        <p:style>
          <a:lnRef idx="0"/>
          <a:fillRef idx="0"/>
          <a:effectRef idx="0"/>
          <a:fontRef idx="minor"/>
        </p:style>
      </p:sp>
      <p:sp>
        <p:nvSpPr>
          <p:cNvPr id="177" name="CustomShape 5"/>
          <p:cNvSpPr/>
          <p:nvPr/>
        </p:nvSpPr>
        <p:spPr>
          <a:xfrm>
            <a:off x="-2160" y="610920"/>
            <a:ext cx="3016800" cy="1645920"/>
          </a:xfrm>
          <a:prstGeom prst="triangle">
            <a:avLst>
              <a:gd name="adj" fmla="val 15466"/>
            </a:avLst>
          </a:prstGeom>
          <a:solidFill>
            <a:srgbClr val="ffffff"/>
          </a:solidFill>
          <a:ln w="38160">
            <a:solidFill>
              <a:schemeClr val="accent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Освоение</a:t>
            </a:r>
            <a:endParaRPr/>
          </a:p>
        </p:txBody>
      </p:sp>
      <p:sp>
        <p:nvSpPr>
          <p:cNvPr id="178" name="CustomShape 6"/>
          <p:cNvSpPr/>
          <p:nvPr/>
        </p:nvSpPr>
        <p:spPr>
          <a:xfrm>
            <a:off x="3010680" y="601560"/>
            <a:ext cx="3162960" cy="1657080"/>
          </a:xfrm>
          <a:prstGeom prst="triangle">
            <a:avLst>
              <a:gd name="adj" fmla="val 15466"/>
            </a:avLst>
          </a:prstGeom>
          <a:solidFill>
            <a:srgbClr val="ffffff"/>
          </a:solidFill>
          <a:ln w="38160">
            <a:solidFill>
              <a:schemeClr val="accent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Изготовление</a:t>
            </a:r>
            <a:endParaRPr/>
          </a:p>
        </p:txBody>
      </p:sp>
      <p:sp>
        <p:nvSpPr>
          <p:cNvPr id="179" name="CustomShape 7"/>
          <p:cNvSpPr/>
          <p:nvPr/>
        </p:nvSpPr>
        <p:spPr>
          <a:xfrm rot="10800000">
            <a:off x="6032160" y="5382360"/>
            <a:ext cx="3016800" cy="1394280"/>
          </a:xfrm>
          <a:prstGeom prst="triangle">
            <a:avLst>
              <a:gd name="adj" fmla="val 15466"/>
            </a:avLst>
          </a:prstGeom>
          <a:solidFill>
            <a:srgbClr val="ffffff"/>
          </a:solidFill>
          <a:ln w="38160">
            <a:solidFill>
              <a:schemeClr val="accent1"/>
            </a:solidFill>
            <a:miter/>
          </a:ln>
        </p:spPr>
        <p:style>
          <a:lnRef idx="0"/>
          <a:fillRef idx="0"/>
          <a:effectRef idx="0"/>
          <a:fontRef idx="minor"/>
        </p:style>
      </p:sp>
      <p:sp>
        <p:nvSpPr>
          <p:cNvPr id="180" name="CustomShape 8"/>
          <p:cNvSpPr/>
          <p:nvPr/>
        </p:nvSpPr>
        <p:spPr>
          <a:xfrm rot="10800000">
            <a:off x="9432720" y="5382360"/>
            <a:ext cx="3208320" cy="1394280"/>
          </a:xfrm>
          <a:prstGeom prst="triangle">
            <a:avLst>
              <a:gd name="adj" fmla="val 15466"/>
            </a:avLst>
          </a:prstGeom>
          <a:solidFill>
            <a:srgbClr val="ffffff"/>
          </a:solidFill>
          <a:ln w="38160">
            <a:solidFill>
              <a:schemeClr val="accent1"/>
            </a:solidFill>
            <a:miter/>
          </a:ln>
        </p:spPr>
        <p:style>
          <a:lnRef idx="0"/>
          <a:fillRef idx="0"/>
          <a:effectRef idx="0"/>
          <a:fontRef idx="minor"/>
        </p:style>
      </p:sp>
      <p:sp>
        <p:nvSpPr>
          <p:cNvPr id="181" name="CustomShape 9"/>
          <p:cNvSpPr/>
          <p:nvPr/>
        </p:nvSpPr>
        <p:spPr>
          <a:xfrm>
            <a:off x="2294280" y="747720"/>
            <a:ext cx="1432080" cy="480240"/>
          </a:xfrm>
          <a:prstGeom prst="rect">
            <a:avLst/>
          </a:prstGeom>
          <a:solidFill>
            <a:srgbClr val="ffffff"/>
          </a:solidFill>
          <a:ln w="9360">
            <a:solidFill>
              <a:schemeClr val="bg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Внедрение</a:t>
            </a:r>
            <a:endParaRPr/>
          </a:p>
        </p:txBody>
      </p:sp>
      <p:sp>
        <p:nvSpPr>
          <p:cNvPr id="182" name="CustomShape 10"/>
          <p:cNvSpPr/>
          <p:nvPr/>
        </p:nvSpPr>
        <p:spPr>
          <a:xfrm>
            <a:off x="5213880" y="747720"/>
            <a:ext cx="1806120" cy="480240"/>
          </a:xfrm>
          <a:prstGeom prst="rect">
            <a:avLst/>
          </a:prstGeom>
          <a:solidFill>
            <a:srgbClr val="ffffff"/>
          </a:solidFill>
          <a:ln w="9360">
            <a:solidFill>
              <a:schemeClr val="bg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Проектирование</a:t>
            </a:r>
            <a:endParaRPr/>
          </a:p>
        </p:txBody>
      </p:sp>
      <p:sp>
        <p:nvSpPr>
          <p:cNvPr id="183" name="CustomShape 11"/>
          <p:cNvSpPr/>
          <p:nvPr/>
        </p:nvSpPr>
        <p:spPr>
          <a:xfrm>
            <a:off x="2294280" y="3501000"/>
            <a:ext cx="1432080" cy="480240"/>
          </a:xfrm>
          <a:prstGeom prst="rect">
            <a:avLst/>
          </a:prstGeom>
          <a:solidFill>
            <a:srgbClr val="ffffff"/>
          </a:solidFill>
          <a:ln w="9360">
            <a:solidFill>
              <a:schemeClr val="bg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Испытание</a:t>
            </a:r>
            <a:endParaRPr/>
          </a:p>
        </p:txBody>
      </p:sp>
      <p:sp>
        <p:nvSpPr>
          <p:cNvPr id="184" name="CustomShape 12"/>
          <p:cNvSpPr/>
          <p:nvPr/>
        </p:nvSpPr>
        <p:spPr>
          <a:xfrm>
            <a:off x="5207400" y="3501000"/>
            <a:ext cx="1700640" cy="480240"/>
          </a:xfrm>
          <a:prstGeom prst="rect">
            <a:avLst/>
          </a:prstGeom>
          <a:solidFill>
            <a:srgbClr val="ffffff"/>
          </a:solidFill>
          <a:ln w="9360">
            <a:solidFill>
              <a:schemeClr val="bg1"/>
            </a:solidFill>
            <a:miter/>
          </a:ln>
        </p:spPr>
        <p:style>
          <a:lnRef idx="0"/>
          <a:fillRef idx="0"/>
          <a:effectRef idx="0"/>
          <a:fontRef idx="minor"/>
        </p:style>
        <p:txBody>
          <a:bodyPr lIns="0" rIns="0" tIns="0" bIns="0"/>
          <a:p>
            <a:pPr algn="ctr">
              <a:lnSpc>
                <a:spcPct val="100000"/>
              </a:lnSpc>
            </a:pPr>
            <a:r>
              <a:rPr b="1" lang="ru-RU" sz="1600" strike="noStrike">
                <a:solidFill>
                  <a:srgbClr val="000000"/>
                </a:solidFill>
                <a:latin typeface="Arial"/>
                <a:ea typeface="Times New Roman"/>
              </a:rPr>
              <a:t>Сопровождение</a:t>
            </a:r>
            <a:endParaRPr/>
          </a:p>
        </p:txBody>
      </p:sp>
      <p:sp>
        <p:nvSpPr>
          <p:cNvPr id="185" name="CustomShape 13"/>
          <p:cNvSpPr/>
          <p:nvPr/>
        </p:nvSpPr>
        <p:spPr>
          <a:xfrm>
            <a:off x="1498680" y="3987720"/>
            <a:ext cx="6177240" cy="634320"/>
          </a:xfrm>
          <a:prstGeom prst="rect">
            <a:avLst/>
          </a:prstGeom>
          <a:solidFill>
            <a:srgbClr val="ffffff"/>
          </a:solidFill>
          <a:ln w="38160">
            <a:solidFill>
              <a:schemeClr val="accent1"/>
            </a:solidFill>
            <a:miter/>
          </a:ln>
        </p:spPr>
        <p:style>
          <a:lnRef idx="0"/>
          <a:fillRef idx="0"/>
          <a:effectRef idx="0"/>
          <a:fontRef idx="minor"/>
        </p:style>
        <p:txBody>
          <a:bodyPr lIns="0" rIns="0" tIns="0" bIns="0"/>
          <a:p>
            <a:pPr algn="ctr">
              <a:lnSpc>
                <a:spcPct val="100000"/>
              </a:lnSpc>
            </a:pPr>
            <a:endParaRPr/>
          </a:p>
          <a:p>
            <a:pPr algn="ctr">
              <a:lnSpc>
                <a:spcPct val="100000"/>
              </a:lnSpc>
            </a:pPr>
            <a:r>
              <a:rPr b="1" lang="ru-RU" sz="1600" strike="noStrike">
                <a:solidFill>
                  <a:srgbClr val="000000"/>
                </a:solidFill>
                <a:latin typeface="Arial"/>
                <a:ea typeface="Times New Roman"/>
              </a:rPr>
              <a:t>Информационная поддержка по этапам жизненного цикла</a:t>
            </a:r>
            <a:endParaRPr/>
          </a:p>
        </p:txBody>
      </p:sp>
      <p:sp>
        <p:nvSpPr>
          <p:cNvPr id="186" name="Line 14"/>
          <p:cNvSpPr/>
          <p:nvPr/>
        </p:nvSpPr>
        <p:spPr>
          <a:xfrm>
            <a:off x="1498680" y="592200"/>
            <a:ext cx="6176880" cy="1080"/>
          </a:xfrm>
          <a:prstGeom prst="line">
            <a:avLst/>
          </a:prstGeom>
          <a:ln w="38160">
            <a:solidFill>
              <a:schemeClr val="accent1"/>
            </a:solidFill>
            <a:round/>
          </a:ln>
        </p:spPr>
      </p:sp>
      <p:sp>
        <p:nvSpPr>
          <p:cNvPr id="187" name="CustomShape 15"/>
          <p:cNvSpPr/>
          <p:nvPr/>
        </p:nvSpPr>
        <p:spPr>
          <a:xfrm>
            <a:off x="644040" y="2697120"/>
            <a:ext cx="1655640" cy="364320"/>
          </a:xfrm>
          <a:prstGeom prst="rect">
            <a:avLst/>
          </a:prstGeom>
          <a:noFill/>
          <a:ln>
            <a:noFill/>
          </a:ln>
        </p:spPr>
        <p:style>
          <a:lnRef idx="0"/>
          <a:fillRef idx="0"/>
          <a:effectRef idx="0"/>
          <a:fontRef idx="minor"/>
        </p:style>
        <p:txBody>
          <a:bodyPr lIns="90000" rIns="90000" tIns="45000" bIns="45000"/>
          <a:p>
            <a:pPr>
              <a:lnSpc>
                <a:spcPct val="100000"/>
              </a:lnSpc>
            </a:pPr>
            <a:r>
              <a:rPr b="1" lang="ru-RU" strike="noStrike">
                <a:solidFill>
                  <a:srgbClr val="000000"/>
                </a:solidFill>
                <a:latin typeface="Lucida Sans Unicode"/>
                <a:ea typeface="DejaVu Sans"/>
              </a:rPr>
              <a:t>Ликвидация</a:t>
            </a:r>
            <a:endParaRPr/>
          </a:p>
        </p:txBody>
      </p:sp>
      <p:sp>
        <p:nvSpPr>
          <p:cNvPr id="188" name="CustomShape 16"/>
          <p:cNvSpPr/>
          <p:nvPr/>
        </p:nvSpPr>
        <p:spPr>
          <a:xfrm>
            <a:off x="3492000" y="2710440"/>
            <a:ext cx="1856520" cy="364320"/>
          </a:xfrm>
          <a:prstGeom prst="rect">
            <a:avLst/>
          </a:prstGeom>
          <a:noFill/>
          <a:ln>
            <a:noFill/>
          </a:ln>
        </p:spPr>
        <p:style>
          <a:lnRef idx="0"/>
          <a:fillRef idx="0"/>
          <a:effectRef idx="0"/>
          <a:fontRef idx="minor"/>
        </p:style>
        <p:txBody>
          <a:bodyPr lIns="90000" rIns="90000" tIns="45000" bIns="45000"/>
          <a:p>
            <a:pPr>
              <a:lnSpc>
                <a:spcPct val="100000"/>
              </a:lnSpc>
            </a:pPr>
            <a:r>
              <a:rPr b="1" lang="ru-RU" strike="noStrike">
                <a:solidFill>
                  <a:srgbClr val="000000"/>
                </a:solidFill>
                <a:latin typeface="Lucida Sans Unicode"/>
                <a:ea typeface="DejaVu Sans"/>
              </a:rPr>
              <a:t>Обслуживание</a:t>
            </a:r>
            <a:endParaRPr/>
          </a:p>
        </p:txBody>
      </p:sp>
      <p:sp>
        <p:nvSpPr>
          <p:cNvPr id="189" name="CustomShape 17"/>
          <p:cNvSpPr/>
          <p:nvPr/>
        </p:nvSpPr>
        <p:spPr>
          <a:xfrm>
            <a:off x="6813360" y="2724120"/>
            <a:ext cx="1655640" cy="364320"/>
          </a:xfrm>
          <a:prstGeom prst="rect">
            <a:avLst/>
          </a:prstGeom>
          <a:noFill/>
          <a:ln>
            <a:noFill/>
          </a:ln>
        </p:spPr>
        <p:style>
          <a:lnRef idx="0"/>
          <a:fillRef idx="0"/>
          <a:effectRef idx="0"/>
          <a:fontRef idx="minor"/>
        </p:style>
        <p:txBody>
          <a:bodyPr lIns="90000" rIns="90000" tIns="45000" bIns="45000"/>
          <a:p>
            <a:pPr>
              <a:lnSpc>
                <a:spcPct val="100000"/>
              </a:lnSpc>
            </a:pPr>
            <a:r>
              <a:rPr b="1" lang="ru-RU" strike="noStrike">
                <a:solidFill>
                  <a:srgbClr val="000000"/>
                </a:solidFill>
                <a:latin typeface="Lucida Sans Unicode"/>
                <a:ea typeface="DejaVu Sans"/>
              </a:rPr>
              <a:t>Поддержка</a:t>
            </a:r>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0" name="CustomShape 1"/>
          <p:cNvSpPr/>
          <p:nvPr/>
        </p:nvSpPr>
        <p:spPr>
          <a:xfrm>
            <a:off x="8172360" y="5882400"/>
            <a:ext cx="791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9</a:t>
            </a:r>
            <a:endParaRPr/>
          </a:p>
        </p:txBody>
      </p:sp>
      <p:sp>
        <p:nvSpPr>
          <p:cNvPr id="191" name="CustomShape 2"/>
          <p:cNvSpPr/>
          <p:nvPr/>
        </p:nvSpPr>
        <p:spPr>
          <a:xfrm>
            <a:off x="251640" y="404640"/>
            <a:ext cx="8496360" cy="338184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Методологической основой выделения элементов модели, т. е. ее детализация, является экономический аспект: элементы модели представляют собой элементы затрат, связанные с ИС, на основе чего формируется так называемая </a:t>
            </a:r>
            <a:r>
              <a:rPr b="1" i="1" lang="ru-RU" sz="2400" strike="noStrike" u="sng">
                <a:solidFill>
                  <a:srgbClr val="990000"/>
                </a:solidFill>
                <a:latin typeface="Lucida Sans Unicode"/>
                <a:ea typeface="DejaVu Sans"/>
              </a:rPr>
              <a:t>полная стоимость владения</a:t>
            </a:r>
            <a:r>
              <a:rPr b="1" lang="ru-RU" sz="2400" strike="noStrike" u="sng">
                <a:solidFill>
                  <a:srgbClr val="990000"/>
                </a:solidFill>
                <a:latin typeface="Lucida Sans Unicode"/>
                <a:ea typeface="DejaVu Sans"/>
              </a:rPr>
              <a:t> </a:t>
            </a:r>
            <a:r>
              <a:rPr b="1" lang="ru-RU" sz="2400" strike="noStrike">
                <a:solidFill>
                  <a:srgbClr val="000000"/>
                </a:solidFill>
                <a:latin typeface="Lucida Sans Unicode"/>
                <a:ea typeface="DejaVu Sans"/>
              </a:rPr>
              <a:t>(Total Cost of Ownership – TCO). Ниже приводится характеристика комплекса обеспечивающих средств составляющих содержание данной модели.</a:t>
            </a:r>
            <a:endParaRPr/>
          </a:p>
        </p:txBody>
      </p:sp>
      <p:pic>
        <p:nvPicPr>
          <p:cNvPr id="192" name="Picture 2" descr=""/>
          <p:cNvPicPr/>
          <p:nvPr/>
        </p:nvPicPr>
        <p:blipFill>
          <a:blip r:embed="rId1"/>
          <a:stretch/>
        </p:blipFill>
        <p:spPr>
          <a:xfrm>
            <a:off x="3120120" y="4104000"/>
            <a:ext cx="3359520" cy="2519640"/>
          </a:xfrm>
          <a:prstGeom prst="rect">
            <a:avLst/>
          </a:prstGeom>
          <a:ln>
            <a:noFill/>
          </a:ln>
        </p:spPr>
      </p:pic>
      <p:pic>
        <p:nvPicPr>
          <p:cNvPr id="193" name="Picture 4" descr=""/>
          <p:cNvPicPr/>
          <p:nvPr/>
        </p:nvPicPr>
        <p:blipFill>
          <a:blip r:embed="rId2"/>
          <a:stretch/>
        </p:blipFill>
        <p:spPr>
          <a:xfrm>
            <a:off x="503640" y="4293000"/>
            <a:ext cx="1904400" cy="1428120"/>
          </a:xfrm>
          <a:prstGeom prst="rect">
            <a:avLst/>
          </a:prstGeom>
          <a:ln>
            <a:noFill/>
          </a:ln>
        </p:spPr>
      </p:pic>
      <p:pic>
        <p:nvPicPr>
          <p:cNvPr id="194" name="Picture 6" descr=""/>
          <p:cNvPicPr/>
          <p:nvPr/>
        </p:nvPicPr>
        <p:blipFill>
          <a:blip r:embed="rId3"/>
          <a:stretch/>
        </p:blipFill>
        <p:spPr>
          <a:xfrm>
            <a:off x="6588360" y="4221000"/>
            <a:ext cx="1904400" cy="1428120"/>
          </a:xfrm>
          <a:prstGeom prst="rect">
            <a:avLst/>
          </a:prstGeom>
          <a:ln>
            <a:noFill/>
          </a:ln>
        </p:spPr>
      </p:pic>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5" name="CustomShape 1"/>
          <p:cNvSpPr/>
          <p:nvPr/>
        </p:nvSpPr>
        <p:spPr>
          <a:xfrm>
            <a:off x="227880" y="1137960"/>
            <a:ext cx="8640360" cy="265032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endParaRPr/>
          </a:p>
          <a:p>
            <a:pPr>
              <a:lnSpc>
                <a:spcPct val="100000"/>
              </a:lnSpc>
            </a:pPr>
            <a:r>
              <a:rPr b="1" lang="ru-RU" sz="2400" strike="noStrike">
                <a:solidFill>
                  <a:srgbClr val="000000"/>
                </a:solidFill>
                <a:latin typeface="Lucida Sans Unicode"/>
                <a:ea typeface="DejaVu Sans"/>
              </a:rPr>
              <a:t>Создание информационных систем начинается с этапа </a:t>
            </a:r>
            <a:r>
              <a:rPr b="1" i="1" lang="ru-RU" sz="2400" strike="noStrike" u="sng">
                <a:solidFill>
                  <a:srgbClr val="990000"/>
                </a:solidFill>
                <a:latin typeface="Lucida Sans Unicode"/>
                <a:ea typeface="DejaVu Sans"/>
              </a:rPr>
              <a:t>консалтинга</a:t>
            </a:r>
            <a:r>
              <a:rPr b="1" lang="ru-RU" sz="2400" strike="noStrike">
                <a:solidFill>
                  <a:srgbClr val="000000"/>
                </a:solidFill>
                <a:latin typeface="Lucida Sans Unicode"/>
                <a:ea typeface="DejaVu Sans"/>
              </a:rPr>
              <a:t> – на этом этапе принимаются концептуальные решения по архитектуре, базовым характеристикам и составу системы, обосновываются сроки ввода, затраты на проект и др. основополагающие решения. </a:t>
            </a:r>
            <a:endParaRPr/>
          </a:p>
        </p:txBody>
      </p:sp>
      <p:pic>
        <p:nvPicPr>
          <p:cNvPr id="196" name="Picture 6" descr=""/>
          <p:cNvPicPr/>
          <p:nvPr/>
        </p:nvPicPr>
        <p:blipFill>
          <a:blip r:embed="rId1"/>
          <a:stretch/>
        </p:blipFill>
        <p:spPr>
          <a:xfrm>
            <a:off x="6552000" y="4536000"/>
            <a:ext cx="2112480" cy="1418400"/>
          </a:xfrm>
          <a:prstGeom prst="rect">
            <a:avLst/>
          </a:prstGeom>
          <a:ln>
            <a:noFill/>
          </a:ln>
        </p:spPr>
      </p:pic>
      <p:sp>
        <p:nvSpPr>
          <p:cNvPr id="197"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10</a:t>
            </a:r>
            <a:endParaRPr/>
          </a:p>
        </p:txBody>
      </p:sp>
      <p:sp>
        <p:nvSpPr>
          <p:cNvPr id="198" name="CustomShape 3"/>
          <p:cNvSpPr/>
          <p:nvPr/>
        </p:nvSpPr>
        <p:spPr>
          <a:xfrm>
            <a:off x="467640" y="186480"/>
            <a:ext cx="8161200" cy="943200"/>
          </a:xfrm>
          <a:prstGeom prst="rect">
            <a:avLst/>
          </a:prstGeom>
          <a:noFill/>
          <a:ln>
            <a:noFill/>
          </a:ln>
        </p:spPr>
        <p:style>
          <a:lnRef idx="0"/>
          <a:fillRef idx="0"/>
          <a:effectRef idx="0"/>
          <a:fontRef idx="minor"/>
        </p:style>
        <p:txBody>
          <a:bodyPr lIns="90000" rIns="90000" tIns="45000" bIns="45000"/>
          <a:p>
            <a:pPr>
              <a:lnSpc>
                <a:spcPct val="100000"/>
              </a:lnSpc>
            </a:pPr>
            <a:r>
              <a:rPr b="1" lang="ru-RU" sz="2800" strike="noStrike" u="sng">
                <a:solidFill>
                  <a:srgbClr val="c00000"/>
                </a:solidFill>
                <a:latin typeface="Lucida Sans Unicode"/>
                <a:ea typeface="DejaVu Sans"/>
              </a:rPr>
              <a:t>2.2. Создание информационных систем</a:t>
            </a:r>
            <a:endParaRPr/>
          </a:p>
          <a:p>
            <a:pPr>
              <a:lnSpc>
                <a:spcPct val="100000"/>
              </a:lnSpc>
            </a:pPr>
            <a:endParaRPr/>
          </a:p>
        </p:txBody>
      </p:sp>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9" name="CustomShape 1"/>
          <p:cNvSpPr/>
          <p:nvPr/>
        </p:nvSpPr>
        <p:spPr>
          <a:xfrm>
            <a:off x="147600" y="260640"/>
            <a:ext cx="8640360" cy="521064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За консалтингом следует этап </a:t>
            </a:r>
            <a:r>
              <a:rPr b="1" i="1" lang="ru-RU" sz="2400" strike="noStrike" u="sng">
                <a:solidFill>
                  <a:srgbClr val="990000"/>
                </a:solidFill>
                <a:latin typeface="Lucida Sans Unicode"/>
                <a:ea typeface="DejaVu Sans"/>
              </a:rPr>
              <a:t>проектирования</a:t>
            </a:r>
            <a:r>
              <a:rPr b="1" lang="ru-RU" sz="2400" strike="noStrike" u="sng">
                <a:solidFill>
                  <a:srgbClr val="990000"/>
                </a:solidFill>
                <a:latin typeface="Lucida Sans Unicode"/>
                <a:ea typeface="DejaVu Sans"/>
              </a:rPr>
              <a:t>, или </a:t>
            </a:r>
            <a:r>
              <a:rPr b="1" i="1" lang="ru-RU" sz="2400" strike="noStrike" u="sng">
                <a:solidFill>
                  <a:srgbClr val="990000"/>
                </a:solidFill>
                <a:latin typeface="Lucida Sans Unicode"/>
                <a:ea typeface="DejaVu Sans"/>
              </a:rPr>
              <a:t>реинжениринга</a:t>
            </a:r>
            <a:r>
              <a:rPr b="1" lang="ru-RU" sz="2400" strike="noStrike" u="sng">
                <a:solidFill>
                  <a:srgbClr val="990000"/>
                </a:solidFill>
                <a:latin typeface="Lucida Sans Unicode"/>
                <a:ea typeface="DejaVu Sans"/>
              </a:rPr>
              <a:t>.</a:t>
            </a:r>
            <a:r>
              <a:rPr b="1" lang="ru-RU" sz="2400" strike="noStrike">
                <a:solidFill>
                  <a:srgbClr val="000000"/>
                </a:solidFill>
                <a:latin typeface="Lucida Sans Unicode"/>
                <a:ea typeface="DejaVu Sans"/>
              </a:rPr>
              <a:t> Основное содержание этого этапа – выполнение проектных работ (</a:t>
            </a:r>
            <a:r>
              <a:rPr b="1" i="1" lang="ru-RU" sz="2400" strike="noStrike" u="sng">
                <a:solidFill>
                  <a:srgbClr val="990000"/>
                </a:solidFill>
                <a:latin typeface="Lucida Sans Unicode"/>
                <a:ea typeface="DejaVu Sans"/>
              </a:rPr>
              <a:t>система автоматизации проектирования</a:t>
            </a:r>
            <a:r>
              <a:rPr b="1" lang="ru-RU" sz="2400" strike="noStrike" u="sng">
                <a:solidFill>
                  <a:srgbClr val="990000"/>
                </a:solidFill>
                <a:latin typeface="Lucida Sans Unicode"/>
                <a:ea typeface="DejaVu Sans"/>
              </a:rPr>
              <a:t> </a:t>
            </a:r>
            <a:r>
              <a:rPr b="1" lang="ru-RU" sz="2400" strike="noStrike">
                <a:solidFill>
                  <a:srgbClr val="000000"/>
                </a:solidFill>
                <a:latin typeface="Lucida Sans Unicode"/>
                <a:ea typeface="DejaVu Sans"/>
              </a:rPr>
              <a:t>(САПР)). Эта система должна обеспечивать разработку создаваемой информационной системы в ее полном составе, т. е. всех входящих в нее видов обеспечения (техническое, программное, методическое, технологическое и т. д.). Применительно к ИС это так называемые </a:t>
            </a:r>
            <a:r>
              <a:rPr b="1" i="1" lang="ru-RU" sz="2400" strike="noStrike" u="sng">
                <a:solidFill>
                  <a:srgbClr val="990000"/>
                </a:solidFill>
                <a:latin typeface="Lucida Sans Unicode"/>
                <a:ea typeface="DejaVu Sans"/>
              </a:rPr>
              <a:t>CASE</a:t>
            </a:r>
            <a:r>
              <a:rPr b="1" lang="ru-RU" sz="2400" strike="noStrike" u="sng">
                <a:solidFill>
                  <a:srgbClr val="990000"/>
                </a:solidFill>
                <a:latin typeface="Lucida Sans Unicode"/>
                <a:ea typeface="DejaVu Sans"/>
              </a:rPr>
              <a:t> – средства </a:t>
            </a:r>
            <a:r>
              <a:rPr b="1" i="1" lang="ru-RU" sz="2400" strike="noStrike" u="sng">
                <a:solidFill>
                  <a:srgbClr val="990000"/>
                </a:solidFill>
                <a:latin typeface="Lucida Sans Unicode"/>
                <a:ea typeface="DejaVu Sans"/>
              </a:rPr>
              <a:t>(Computer Aided System Engineering)</a:t>
            </a:r>
            <a:r>
              <a:rPr b="1" lang="ru-RU" sz="2400" strike="noStrike" u="sng">
                <a:solidFill>
                  <a:srgbClr val="990000"/>
                </a:solidFill>
                <a:latin typeface="Lucida Sans Unicode"/>
                <a:ea typeface="DejaVu Sans"/>
              </a:rPr>
              <a:t>. </a:t>
            </a:r>
            <a:r>
              <a:rPr b="1" lang="ru-RU" sz="2400" strike="noStrike">
                <a:solidFill>
                  <a:srgbClr val="000000"/>
                </a:solidFill>
                <a:latin typeface="Lucida Sans Unicode"/>
                <a:ea typeface="DejaVu Sans"/>
              </a:rPr>
              <a:t>При создании ИС в одном экземпляре своими силами ни какое предприятие не формирует для этой работы еще и САПР – дорогостоящую специальную вспомогательную систему.</a:t>
            </a:r>
            <a:endParaRPr/>
          </a:p>
        </p:txBody>
      </p:sp>
      <p:pic>
        <p:nvPicPr>
          <p:cNvPr id="200" name="Picture 6" descr=""/>
          <p:cNvPicPr/>
          <p:nvPr/>
        </p:nvPicPr>
        <p:blipFill>
          <a:blip r:embed="rId1"/>
          <a:stretch/>
        </p:blipFill>
        <p:spPr>
          <a:xfrm>
            <a:off x="6624000" y="5256000"/>
            <a:ext cx="1561320" cy="1296000"/>
          </a:xfrm>
          <a:prstGeom prst="rect">
            <a:avLst/>
          </a:prstGeom>
          <a:ln>
            <a:noFill/>
          </a:ln>
          <a:effectLst>
            <a:softEdge rad="112500"/>
          </a:effectLst>
        </p:spPr>
      </p:pic>
      <p:sp>
        <p:nvSpPr>
          <p:cNvPr id="201" name="CustomShape 2"/>
          <p:cNvSpPr/>
          <p:nvPr/>
        </p:nvSpPr>
        <p:spPr>
          <a:xfrm>
            <a:off x="771156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11</a:t>
            </a:r>
            <a:endParaRPr/>
          </a:p>
        </p:txBody>
      </p:sp>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2" name="CustomShape 1"/>
          <p:cNvSpPr/>
          <p:nvPr/>
        </p:nvSpPr>
        <p:spPr>
          <a:xfrm>
            <a:off x="367560" y="404640"/>
            <a:ext cx="8568360" cy="22845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i="1" lang="ru-RU" sz="2400" strike="noStrike" u="sng">
                <a:solidFill>
                  <a:srgbClr val="990000"/>
                </a:solidFill>
                <a:latin typeface="Lucida Sans Unicode"/>
                <a:ea typeface="DejaVu Sans"/>
              </a:rPr>
              <a:t>Изготовление</a:t>
            </a:r>
            <a:r>
              <a:rPr b="1" lang="ru-RU" sz="2400" strike="noStrike" u="sng">
                <a:solidFill>
                  <a:srgbClr val="990000"/>
                </a:solidFill>
                <a:latin typeface="Lucida Sans Unicode"/>
                <a:ea typeface="DejaVu Sans"/>
              </a:rPr>
              <a:t> ИС </a:t>
            </a:r>
            <a:r>
              <a:rPr b="1" lang="ru-RU" sz="2400" strike="noStrike">
                <a:solidFill>
                  <a:srgbClr val="000000"/>
                </a:solidFill>
                <a:latin typeface="Lucida Sans Unicode"/>
                <a:ea typeface="DejaVu Sans"/>
              </a:rPr>
              <a:t>в целом включает, прежде всего, приобретение покупных элементов, как технических, так и программных. Кроме того, при этом происходит процесс изготовления модулей, сборка узлов и изделия в целом, настройка, отработка и согласование модулей в рабочем режиме.</a:t>
            </a:r>
            <a:endParaRPr/>
          </a:p>
        </p:txBody>
      </p:sp>
      <p:sp>
        <p:nvSpPr>
          <p:cNvPr id="203"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12</a:t>
            </a:r>
            <a:endParaRPr/>
          </a:p>
        </p:txBody>
      </p:sp>
      <p:pic>
        <p:nvPicPr>
          <p:cNvPr id="204" name="Picture 4" descr=""/>
          <p:cNvPicPr/>
          <p:nvPr/>
        </p:nvPicPr>
        <p:blipFill>
          <a:blip r:embed="rId1"/>
          <a:stretch/>
        </p:blipFill>
        <p:spPr>
          <a:xfrm>
            <a:off x="367560" y="3249000"/>
            <a:ext cx="2645640" cy="1763640"/>
          </a:xfrm>
          <a:prstGeom prst="rect">
            <a:avLst/>
          </a:prstGeom>
          <a:ln>
            <a:noFill/>
          </a:ln>
        </p:spPr>
      </p:pic>
      <p:pic>
        <p:nvPicPr>
          <p:cNvPr id="205" name="Picture 6" descr=""/>
          <p:cNvPicPr/>
          <p:nvPr/>
        </p:nvPicPr>
        <p:blipFill>
          <a:blip r:embed="rId2"/>
          <a:stretch/>
        </p:blipFill>
        <p:spPr>
          <a:xfrm>
            <a:off x="7440120" y="3552120"/>
            <a:ext cx="1355400" cy="1799640"/>
          </a:xfrm>
          <a:prstGeom prst="rect">
            <a:avLst/>
          </a:prstGeom>
          <a:ln>
            <a:noFill/>
          </a:ln>
        </p:spPr>
      </p:pic>
      <p:pic>
        <p:nvPicPr>
          <p:cNvPr id="206" name="Picture 2" descr=""/>
          <p:cNvPicPr/>
          <p:nvPr/>
        </p:nvPicPr>
        <p:blipFill>
          <a:blip r:embed="rId3"/>
          <a:stretch/>
        </p:blipFill>
        <p:spPr>
          <a:xfrm>
            <a:off x="2988000" y="2934720"/>
            <a:ext cx="4134600" cy="3229920"/>
          </a:xfrm>
          <a:prstGeom prst="rect">
            <a:avLst/>
          </a:prstGeom>
          <a:ln>
            <a:noFill/>
          </a:ln>
        </p:spPr>
      </p:pic>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7" name="CustomShape 1"/>
          <p:cNvSpPr/>
          <p:nvPr/>
        </p:nvSpPr>
        <p:spPr>
          <a:xfrm>
            <a:off x="251640" y="244800"/>
            <a:ext cx="8712360" cy="55764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i="1" lang="ru-RU" sz="2400" strike="noStrike" u="sng">
                <a:solidFill>
                  <a:srgbClr val="990000"/>
                </a:solidFill>
                <a:latin typeface="Lucida Sans Unicode"/>
                <a:ea typeface="DejaVu Sans"/>
              </a:rPr>
              <a:t>Внедрение</a:t>
            </a:r>
            <a:r>
              <a:rPr b="1" lang="ru-RU" sz="2400" strike="noStrike" u="sng">
                <a:solidFill>
                  <a:srgbClr val="990000"/>
                </a:solidFill>
                <a:latin typeface="Lucida Sans Unicode"/>
                <a:ea typeface="DejaVu Sans"/>
              </a:rPr>
              <a:t> ИС </a:t>
            </a:r>
            <a:r>
              <a:rPr b="1" lang="ru-RU" sz="2400" strike="noStrike">
                <a:solidFill>
                  <a:srgbClr val="000000"/>
                </a:solidFill>
                <a:latin typeface="Lucida Sans Unicode"/>
                <a:ea typeface="DejaVu Sans"/>
              </a:rPr>
              <a:t>представляет собой установку всех модулей у потребителя, их наладку, запуск, определение условий эксплуатации, задание ограничений, определение требований, демонстрацию работоспособности информационной системы. Эта работа требует специализированных инструментальных средств для монтажа, наладки, настройки баз данных и других модулей, а также для обеспечения процесса сдачи системы в эксплуатацию. В настоящее время наиболее полно обеспечены средствами внедрения технические компоненты систем. Постепенно все фирмы, имеющие       в нашей стране достаточно масштабный бизнес, начинают создавать сервисные сети по всей стране: это и «1C», и Hewlett-Packard,  и Microsoft, и т. д.</a:t>
            </a:r>
            <a:endParaRPr/>
          </a:p>
        </p:txBody>
      </p:sp>
      <p:sp>
        <p:nvSpPr>
          <p:cNvPr id="208"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13</a:t>
            </a:r>
            <a:endParaRPr/>
          </a:p>
        </p:txBody>
      </p:sp>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9" name="CustomShape 1"/>
          <p:cNvSpPr/>
          <p:nvPr/>
        </p:nvSpPr>
        <p:spPr>
          <a:xfrm>
            <a:off x="282600" y="859320"/>
            <a:ext cx="8640360" cy="411264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Любое изделие, принятое в эксплуатацию, при его применении не выдает пользователю сразу всех своих возможностей, какими оно обладает. Это естественно, оно должно пройти </a:t>
            </a:r>
            <a:r>
              <a:rPr b="1" i="1" lang="ru-RU" sz="2400" strike="noStrike" u="sng">
                <a:solidFill>
                  <a:srgbClr val="990000"/>
                </a:solidFill>
                <a:latin typeface="Lucida Sans Unicode"/>
                <a:ea typeface="DejaVu Sans"/>
              </a:rPr>
              <a:t>освоение </a:t>
            </a:r>
            <a:r>
              <a:rPr b="1" lang="ru-RU" sz="2400" strike="noStrike">
                <a:solidFill>
                  <a:srgbClr val="000000"/>
                </a:solidFill>
                <a:latin typeface="Lucida Sans Unicode"/>
                <a:ea typeface="DejaVu Sans"/>
              </a:rPr>
              <a:t>в условиях применения. </a:t>
            </a:r>
            <a:endParaRPr/>
          </a:p>
          <a:p>
            <a:pPr>
              <a:lnSpc>
                <a:spcPct val="100000"/>
              </a:lnSpc>
            </a:pPr>
            <a:endParaRPr/>
          </a:p>
          <a:p>
            <a:pPr>
              <a:lnSpc>
                <a:spcPct val="100000"/>
              </a:lnSpc>
            </a:pPr>
            <a:r>
              <a:rPr b="1" lang="ru-RU" sz="2400" strike="noStrike">
                <a:solidFill>
                  <a:srgbClr val="000000"/>
                </a:solidFill>
                <a:latin typeface="Lucida Sans Unicode"/>
                <a:ea typeface="DejaVu Sans"/>
              </a:rPr>
              <a:t>Повышение эффективности ИС в процессе ее освоения осуществляется по двум направлениям: </a:t>
            </a:r>
            <a:endParaRPr/>
          </a:p>
          <a:p>
            <a:pPr>
              <a:lnSpc>
                <a:spcPct val="100000"/>
              </a:lnSpc>
            </a:pPr>
            <a:r>
              <a:rPr b="1" lang="ru-RU" sz="2400" strike="noStrike">
                <a:solidFill>
                  <a:srgbClr val="000000"/>
                </a:solidFill>
                <a:latin typeface="Lucida Sans Unicode"/>
                <a:ea typeface="DejaVu Sans"/>
              </a:rPr>
              <a:t>1) повышение качества технологической части системы;</a:t>
            </a:r>
            <a:endParaRPr/>
          </a:p>
          <a:p>
            <a:pPr>
              <a:lnSpc>
                <a:spcPct val="100000"/>
              </a:lnSpc>
            </a:pPr>
            <a:r>
              <a:rPr b="1" lang="ru-RU" sz="2400" strike="noStrike">
                <a:solidFill>
                  <a:srgbClr val="000000"/>
                </a:solidFill>
                <a:latin typeface="Lucida Sans Unicode"/>
                <a:ea typeface="DejaVu Sans"/>
              </a:rPr>
              <a:t>2) повышение уровня тренированности персонала. </a:t>
            </a:r>
            <a:endParaRPr/>
          </a:p>
        </p:txBody>
      </p:sp>
      <p:sp>
        <p:nvSpPr>
          <p:cNvPr id="210" name="CustomShape 2"/>
          <p:cNvSpPr/>
          <p:nvPr/>
        </p:nvSpPr>
        <p:spPr>
          <a:xfrm>
            <a:off x="7627320" y="6003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14</a:t>
            </a:r>
            <a:endParaRPr/>
          </a:p>
        </p:txBody>
      </p:sp>
      <p:sp>
        <p:nvSpPr>
          <p:cNvPr id="211" name="CustomShape 3"/>
          <p:cNvSpPr/>
          <p:nvPr/>
        </p:nvSpPr>
        <p:spPr>
          <a:xfrm>
            <a:off x="683640" y="212760"/>
            <a:ext cx="7920000" cy="516600"/>
          </a:xfrm>
          <a:prstGeom prst="rect">
            <a:avLst/>
          </a:prstGeom>
          <a:noFill/>
          <a:ln>
            <a:noFill/>
          </a:ln>
        </p:spPr>
        <p:style>
          <a:lnRef idx="0"/>
          <a:fillRef idx="0"/>
          <a:effectRef idx="0"/>
          <a:fontRef idx="minor"/>
        </p:style>
        <p:txBody>
          <a:bodyPr lIns="90000" rIns="90000" tIns="45000" bIns="45000"/>
          <a:p>
            <a:pPr>
              <a:lnSpc>
                <a:spcPct val="100000"/>
              </a:lnSpc>
            </a:pPr>
            <a:r>
              <a:rPr b="1" lang="ru-RU" sz="2800" strike="noStrike" u="sng">
                <a:solidFill>
                  <a:srgbClr val="990000"/>
                </a:solidFill>
                <a:latin typeface="Lucida Sans Unicode"/>
                <a:ea typeface="DejaVu Sans"/>
              </a:rPr>
              <a:t>2.3. Использование и поддержка ИС</a:t>
            </a:r>
            <a:endParaRPr/>
          </a:p>
        </p:txBody>
      </p:sp>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2" name="CustomShape 1"/>
          <p:cNvSpPr/>
          <p:nvPr/>
        </p:nvSpPr>
        <p:spPr>
          <a:xfrm>
            <a:off x="153360" y="336240"/>
            <a:ext cx="8640360" cy="44784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Для повышения эффективности работ по освоению изделия и сокращению продолжительности этого периода создается комплекс специальных вспомогательных средств – </a:t>
            </a:r>
            <a:r>
              <a:rPr b="1" i="1" lang="ru-RU" sz="2400" strike="noStrike" u="sng">
                <a:solidFill>
                  <a:srgbClr val="990000"/>
                </a:solidFill>
                <a:latin typeface="Lucida Sans Unicode"/>
                <a:ea typeface="DejaVu Sans"/>
              </a:rPr>
              <a:t>система освоения</a:t>
            </a:r>
            <a:r>
              <a:rPr b="1" lang="ru-RU" sz="2400" strike="noStrike">
                <a:solidFill>
                  <a:srgbClr val="000000"/>
                </a:solidFill>
                <a:latin typeface="Lucida Sans Unicode"/>
                <a:ea typeface="DejaVu Sans"/>
              </a:rPr>
              <a:t>, которая обеспечивает оба направления. </a:t>
            </a:r>
            <a:endParaRPr/>
          </a:p>
          <a:p>
            <a:pPr>
              <a:lnSpc>
                <a:spcPct val="100000"/>
              </a:lnSpc>
            </a:pPr>
            <a:r>
              <a:rPr b="1" lang="ru-RU" sz="2400" strike="noStrike">
                <a:solidFill>
                  <a:srgbClr val="000000"/>
                </a:solidFill>
                <a:latin typeface="Lucida Sans Unicode"/>
                <a:ea typeface="DejaVu Sans"/>
              </a:rPr>
              <a:t>Она включает средства углубленного тестирования изделия и программные средства обучения персонала, а также специальное информационное обеспечение изделия, которые </a:t>
            </a:r>
            <a:r>
              <a:rPr b="1" lang="ru-RU" sz="2400" strike="noStrike" u="sng">
                <a:solidFill>
                  <a:srgbClr val="990000"/>
                </a:solidFill>
                <a:latin typeface="Lucida Sans Unicode"/>
                <a:ea typeface="DejaVu Sans"/>
              </a:rPr>
              <a:t>дополняют друг друга</a:t>
            </a:r>
            <a:r>
              <a:rPr b="1" lang="ru-RU" sz="2400" strike="noStrike">
                <a:solidFill>
                  <a:srgbClr val="000000"/>
                </a:solidFill>
                <a:latin typeface="Lucida Sans Unicode"/>
                <a:ea typeface="DejaVu Sans"/>
              </a:rPr>
              <a:t>.</a:t>
            </a:r>
            <a:endParaRPr/>
          </a:p>
          <a:p>
            <a:pPr>
              <a:lnSpc>
                <a:spcPct val="100000"/>
              </a:lnSpc>
            </a:pPr>
            <a:endParaRPr/>
          </a:p>
          <a:p>
            <a:pPr>
              <a:lnSpc>
                <a:spcPct val="100000"/>
              </a:lnSpc>
            </a:pPr>
            <a:endParaRPr/>
          </a:p>
        </p:txBody>
      </p:sp>
      <p:sp>
        <p:nvSpPr>
          <p:cNvPr id="213" name="CustomShape 2"/>
          <p:cNvSpPr/>
          <p:nvPr/>
        </p:nvSpPr>
        <p:spPr>
          <a:xfrm>
            <a:off x="7668360" y="5841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15</a:t>
            </a:r>
            <a:endParaRPr/>
          </a:p>
        </p:txBody>
      </p:sp>
      <p:pic>
        <p:nvPicPr>
          <p:cNvPr id="214" name="Picture 4" descr=""/>
          <p:cNvPicPr/>
          <p:nvPr/>
        </p:nvPicPr>
        <p:blipFill>
          <a:blip r:embed="rId1"/>
          <a:stretch/>
        </p:blipFill>
        <p:spPr>
          <a:xfrm>
            <a:off x="4356000" y="3772440"/>
            <a:ext cx="2956320" cy="2879640"/>
          </a:xfrm>
          <a:prstGeom prst="rect">
            <a:avLst/>
          </a:prstGeom>
          <a:ln>
            <a:noFill/>
          </a:ln>
        </p:spPr>
      </p:pic>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5" name="CustomShape 1"/>
          <p:cNvSpPr/>
          <p:nvPr/>
        </p:nvSpPr>
        <p:spPr>
          <a:xfrm>
            <a:off x="107640" y="260640"/>
            <a:ext cx="8784360" cy="594144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На этапе освоения должны проводиться </a:t>
            </a:r>
            <a:r>
              <a:rPr b="1" lang="ru-RU" sz="2400" strike="noStrike" u="sng">
                <a:solidFill>
                  <a:srgbClr val="990000"/>
                </a:solidFill>
                <a:latin typeface="Lucida Sans Unicode"/>
                <a:ea typeface="DejaVu Sans"/>
              </a:rPr>
              <a:t>типовые опытные работы</a:t>
            </a:r>
            <a:r>
              <a:rPr b="1" lang="ru-RU" sz="2400" strike="noStrike">
                <a:solidFill>
                  <a:srgbClr val="000000"/>
                </a:solidFill>
                <a:latin typeface="Lucida Sans Unicode"/>
                <a:ea typeface="DejaVu Sans"/>
              </a:rPr>
              <a:t>, разбор возникающих ситуаций, демонстрация вариантов поведения системы и персонала в разных типовых условиях и т. д. </a:t>
            </a:r>
            <a:endParaRPr/>
          </a:p>
          <a:p>
            <a:pPr algn="ctr">
              <a:lnSpc>
                <a:spcPct val="100000"/>
              </a:lnSpc>
            </a:pPr>
            <a:r>
              <a:rPr b="1" lang="ru-RU" sz="2400" strike="noStrike" u="sng">
                <a:solidFill>
                  <a:srgbClr val="990000"/>
                </a:solidFill>
                <a:latin typeface="Lucida Sans Unicode"/>
                <a:ea typeface="DejaVu Sans"/>
              </a:rPr>
              <a:t>Результатом этого этапа работы с ИС будут знания, умения и навыки конечных пользователей. </a:t>
            </a:r>
            <a:endParaRPr/>
          </a:p>
          <a:p>
            <a:pPr>
              <a:lnSpc>
                <a:spcPct val="100000"/>
              </a:lnSpc>
            </a:pPr>
            <a:r>
              <a:rPr b="1" lang="ru-RU" sz="2400" strike="noStrike">
                <a:solidFill>
                  <a:srgbClr val="000000"/>
                </a:solidFill>
                <a:latin typeface="Lucida Sans Unicode"/>
                <a:ea typeface="DejaVu Sans"/>
              </a:rPr>
              <a:t>Сама система после этого должна выйти на заявленные поставщиком характеристики производительности, надежности и т. д. В сложных системах период освоения может быть весьма продолжительным.</a:t>
            </a:r>
            <a:endParaRPr/>
          </a:p>
          <a:p>
            <a:pPr>
              <a:lnSpc>
                <a:spcPct val="100000"/>
              </a:lnSpc>
            </a:pPr>
            <a:r>
              <a:rPr b="1" lang="ru-RU" sz="2400" strike="noStrike">
                <a:solidFill>
                  <a:srgbClr val="000000"/>
                </a:solidFill>
                <a:latin typeface="Lucida Sans Unicode"/>
                <a:ea typeface="DejaVu Sans"/>
              </a:rPr>
              <a:t>Обучение может быть коллективным или индивидуальным, но обязательно должно быть непрерывным. </a:t>
            </a:r>
            <a:r>
              <a:rPr b="1" lang="ru-RU" sz="2400" strike="noStrike" u="sng">
                <a:solidFill>
                  <a:srgbClr val="990000"/>
                </a:solidFill>
                <a:latin typeface="Lucida Sans Unicode"/>
                <a:ea typeface="DejaVu Sans"/>
              </a:rPr>
              <a:t>Оно должно включать как первоначальное обучение, так и повышение квалификации и переподготовку кадров</a:t>
            </a:r>
            <a:r>
              <a:rPr b="1" lang="ru-RU" sz="2400" strike="noStrike">
                <a:solidFill>
                  <a:srgbClr val="000000"/>
                </a:solidFill>
                <a:latin typeface="Lucida Sans Unicode"/>
                <a:ea typeface="DejaVu Sans"/>
              </a:rPr>
              <a:t>.</a:t>
            </a:r>
            <a:endParaRPr/>
          </a:p>
        </p:txBody>
      </p:sp>
      <p:pic>
        <p:nvPicPr>
          <p:cNvPr id="216" name="Picture 2" descr=""/>
          <p:cNvPicPr/>
          <p:nvPr/>
        </p:nvPicPr>
        <p:blipFill>
          <a:blip r:embed="rId1"/>
          <a:stretch/>
        </p:blipFill>
        <p:spPr>
          <a:xfrm>
            <a:off x="7813080" y="5256000"/>
            <a:ext cx="970920" cy="1428120"/>
          </a:xfrm>
          <a:prstGeom prst="rect">
            <a:avLst/>
          </a:prstGeom>
          <a:ln>
            <a:noFill/>
          </a:ln>
        </p:spPr>
      </p:pic>
      <p:sp>
        <p:nvSpPr>
          <p:cNvPr id="217" name="CustomShape 2"/>
          <p:cNvSpPr/>
          <p:nvPr/>
        </p:nvSpPr>
        <p:spPr>
          <a:xfrm>
            <a:off x="0" y="603684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16</a:t>
            </a:r>
            <a:endParaRPr/>
          </a:p>
        </p:txBody>
      </p:sp>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8" name="CustomShape 1"/>
          <p:cNvSpPr/>
          <p:nvPr/>
        </p:nvSpPr>
        <p:spPr>
          <a:xfrm>
            <a:off x="179640" y="1648440"/>
            <a:ext cx="8736120" cy="4844880"/>
          </a:xfrm>
          <a:prstGeom prst="rect">
            <a:avLst/>
          </a:prstGeom>
          <a:noFill/>
          <a:ln w="7632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990000"/>
                </a:solidFill>
                <a:latin typeface="Lucida Sans Unicode"/>
                <a:ea typeface="DejaVu Sans"/>
              </a:rPr>
              <a:t>Первоначальное обучение основного состава специалистов происходит при получении пользователем ИС. </a:t>
            </a:r>
            <a:endParaRPr/>
          </a:p>
          <a:p>
            <a:pPr>
              <a:lnSpc>
                <a:spcPct val="100000"/>
              </a:lnSpc>
            </a:pPr>
            <a:r>
              <a:rPr b="1" lang="ru-RU" sz="2400" strike="noStrike">
                <a:solidFill>
                  <a:srgbClr val="000000"/>
                </a:solidFill>
                <a:latin typeface="Lucida Sans Unicode"/>
                <a:ea typeface="DejaVu Sans"/>
              </a:rPr>
              <a:t>Особую остроту первоначальное обучение может иметь только при создании совершенно новой системы. Обычно ИС базируется на каких-либо средствах, имеющихся на предприятии. В этих случаях специалисты «подучиваются» даже тогда, когда им предстоит работать только с ее новыми модулями или элементами, и всегда – когда им предстоит работать с практически новой системой. Самообучение персонала при этом протекает на их рабочем месте и осуществляется силами </a:t>
            </a:r>
            <a:r>
              <a:rPr b="1" lang="ru-RU" sz="2400" strike="noStrike" u="sng">
                <a:solidFill>
                  <a:srgbClr val="990000"/>
                </a:solidFill>
                <a:latin typeface="Lucida Sans Unicode"/>
                <a:ea typeface="DejaVu Sans"/>
              </a:rPr>
              <a:t>поставщика.</a:t>
            </a:r>
            <a:endParaRPr/>
          </a:p>
        </p:txBody>
      </p:sp>
      <p:pic>
        <p:nvPicPr>
          <p:cNvPr id="219" name="Picture 8" descr=""/>
          <p:cNvPicPr/>
          <p:nvPr/>
        </p:nvPicPr>
        <p:blipFill>
          <a:blip r:embed="rId1"/>
          <a:srcRect l="0" t="0" r="0" b="11848000"/>
          <a:stretch/>
        </p:blipFill>
        <p:spPr>
          <a:xfrm>
            <a:off x="6568200" y="331560"/>
            <a:ext cx="2161440" cy="1204200"/>
          </a:xfrm>
          <a:prstGeom prst="rect">
            <a:avLst/>
          </a:prstGeom>
          <a:ln>
            <a:noFill/>
          </a:ln>
        </p:spPr>
      </p:pic>
      <p:pic>
        <p:nvPicPr>
          <p:cNvPr id="220" name="Picture 10" descr=""/>
          <p:cNvPicPr/>
          <p:nvPr/>
        </p:nvPicPr>
        <p:blipFill>
          <a:blip r:embed="rId2"/>
          <a:stretch/>
        </p:blipFill>
        <p:spPr>
          <a:xfrm>
            <a:off x="395640" y="116640"/>
            <a:ext cx="2285280" cy="1428120"/>
          </a:xfrm>
          <a:prstGeom prst="rect">
            <a:avLst/>
          </a:prstGeom>
          <a:ln>
            <a:noFill/>
          </a:ln>
        </p:spPr>
      </p:pic>
      <p:pic>
        <p:nvPicPr>
          <p:cNvPr id="221" name="Picture 12" descr=""/>
          <p:cNvPicPr/>
          <p:nvPr/>
        </p:nvPicPr>
        <p:blipFill>
          <a:blip r:embed="rId3"/>
          <a:stretch/>
        </p:blipFill>
        <p:spPr>
          <a:xfrm>
            <a:off x="3547800" y="116640"/>
            <a:ext cx="1999440" cy="1428120"/>
          </a:xfrm>
          <a:prstGeom prst="rect">
            <a:avLst/>
          </a:prstGeom>
          <a:ln>
            <a:noFill/>
          </a:ln>
        </p:spPr>
      </p:pic>
      <p:sp>
        <p:nvSpPr>
          <p:cNvPr id="222" name="CustomShape 2"/>
          <p:cNvSpPr/>
          <p:nvPr/>
        </p:nvSpPr>
        <p:spPr>
          <a:xfrm>
            <a:off x="762048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17</a:t>
            </a:r>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3" name="CustomShape 1"/>
          <p:cNvSpPr/>
          <p:nvPr/>
        </p:nvSpPr>
        <p:spPr>
          <a:xfrm>
            <a:off x="107640" y="6021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18</a:t>
            </a:r>
            <a:endParaRPr/>
          </a:p>
        </p:txBody>
      </p:sp>
      <p:sp>
        <p:nvSpPr>
          <p:cNvPr id="224" name="CustomShape 2"/>
          <p:cNvSpPr/>
          <p:nvPr/>
        </p:nvSpPr>
        <p:spPr>
          <a:xfrm>
            <a:off x="268200" y="272880"/>
            <a:ext cx="8589960" cy="447912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При создании масштабной ИС на базе сложных комплексных систем силами солидной фирмы, располагающей системой подготовки персонала, </a:t>
            </a:r>
            <a:r>
              <a:rPr b="1" lang="ru-RU" sz="2400" strike="noStrike" u="sng">
                <a:solidFill>
                  <a:srgbClr val="990000"/>
                </a:solidFill>
                <a:latin typeface="Lucida Sans Unicode"/>
                <a:ea typeface="DejaVu Sans"/>
              </a:rPr>
              <a:t>первоначальное обучение осуществляется на территории поставщика</a:t>
            </a:r>
            <a:r>
              <a:rPr b="1" lang="ru-RU" sz="2400" strike="noStrike">
                <a:solidFill>
                  <a:srgbClr val="000000"/>
                </a:solidFill>
                <a:latin typeface="Lucida Sans Unicode"/>
                <a:ea typeface="DejaVu Sans"/>
              </a:rPr>
              <a:t>. Конечно, при этом потребитель платит за обучение персонала, однако и эффект получает более ощутимый. </a:t>
            </a:r>
            <a:endParaRPr/>
          </a:p>
          <a:p>
            <a:pPr>
              <a:lnSpc>
                <a:spcPct val="100000"/>
              </a:lnSpc>
            </a:pPr>
            <a:r>
              <a:rPr b="1" lang="ru-RU" sz="2400" strike="noStrike">
                <a:solidFill>
                  <a:srgbClr val="000000"/>
                </a:solidFill>
                <a:latin typeface="Lucida Sans Unicode"/>
                <a:ea typeface="DejaVu Sans"/>
              </a:rPr>
              <a:t>Считается, что </a:t>
            </a:r>
            <a:r>
              <a:rPr b="1" lang="ru-RU" sz="2400" strike="noStrike" u="sng">
                <a:solidFill>
                  <a:srgbClr val="990000"/>
                </a:solidFill>
                <a:latin typeface="Lucida Sans Unicode"/>
                <a:ea typeface="DejaVu Sans"/>
              </a:rPr>
              <a:t>не реже чем один раз в три года </a:t>
            </a:r>
            <a:r>
              <a:rPr b="1" lang="ru-RU" sz="2400" strike="noStrike">
                <a:solidFill>
                  <a:srgbClr val="000000"/>
                </a:solidFill>
                <a:latin typeface="Lucida Sans Unicode"/>
                <a:ea typeface="DejaVu Sans"/>
              </a:rPr>
              <a:t>все специалисты должны проходить повышение квалификации или переподготовку. Это может обеспечиваться специализированными учебными центрами.</a:t>
            </a:r>
            <a:endParaRPr/>
          </a:p>
        </p:txBody>
      </p:sp>
      <p:pic>
        <p:nvPicPr>
          <p:cNvPr id="225" name="Picture 2" descr=""/>
          <p:cNvPicPr/>
          <p:nvPr/>
        </p:nvPicPr>
        <p:blipFill>
          <a:blip r:embed="rId1"/>
          <a:stretch/>
        </p:blipFill>
        <p:spPr>
          <a:xfrm>
            <a:off x="2096640" y="4413960"/>
            <a:ext cx="2495880" cy="2495880"/>
          </a:xfrm>
          <a:prstGeom prst="rect">
            <a:avLst/>
          </a:prstGeom>
          <a:ln>
            <a:noFill/>
          </a:ln>
        </p:spPr>
      </p:pic>
      <p:pic>
        <p:nvPicPr>
          <p:cNvPr id="226" name="Picture 4" descr=""/>
          <p:cNvPicPr/>
          <p:nvPr/>
        </p:nvPicPr>
        <p:blipFill>
          <a:blip r:embed="rId2"/>
          <a:stretch/>
        </p:blipFill>
        <p:spPr>
          <a:xfrm>
            <a:off x="5220000" y="4413960"/>
            <a:ext cx="3071520" cy="2303640"/>
          </a:xfrm>
          <a:prstGeom prst="rect">
            <a:avLst/>
          </a:prstGeom>
          <a:ln>
            <a:noFill/>
          </a:ln>
        </p:spPr>
      </p:pic>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7" name="CustomShape 1"/>
          <p:cNvSpPr/>
          <p:nvPr/>
        </p:nvSpPr>
        <p:spPr>
          <a:xfrm>
            <a:off x="323640" y="1166760"/>
            <a:ext cx="8568360" cy="455760"/>
          </a:xfrm>
          <a:prstGeom prst="rect">
            <a:avLst/>
          </a:prstGeom>
          <a:noFill/>
          <a:ln>
            <a:noFill/>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 </a:t>
            </a:r>
            <a:endParaRPr/>
          </a:p>
        </p:txBody>
      </p:sp>
      <p:sp>
        <p:nvSpPr>
          <p:cNvPr id="228" name="CustomShape 2"/>
          <p:cNvSpPr/>
          <p:nvPr/>
        </p:nvSpPr>
        <p:spPr>
          <a:xfrm>
            <a:off x="271440" y="238680"/>
            <a:ext cx="8568360" cy="520992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На стадии производственного использования ИС можно выделить следующие составляющие.</a:t>
            </a:r>
            <a:endParaRPr/>
          </a:p>
          <a:p>
            <a:pPr>
              <a:lnSpc>
                <a:spcPct val="100000"/>
              </a:lnSpc>
            </a:pPr>
            <a:r>
              <a:rPr b="1" lang="ru-RU" sz="2400" strike="noStrike">
                <a:solidFill>
                  <a:srgbClr val="000000"/>
                </a:solidFill>
                <a:latin typeface="Lucida Sans Unicode"/>
                <a:ea typeface="DejaVu Sans"/>
              </a:rPr>
              <a:t>Средства </a:t>
            </a:r>
            <a:r>
              <a:rPr b="1" i="1" lang="ru-RU" sz="2400" strike="noStrike" u="sng">
                <a:solidFill>
                  <a:srgbClr val="990000"/>
                </a:solidFill>
                <a:latin typeface="Lucida Sans Unicode"/>
                <a:ea typeface="DejaVu Sans"/>
              </a:rPr>
              <a:t>сопровождения</a:t>
            </a:r>
            <a:r>
              <a:rPr b="1" i="1" lang="ru-RU" sz="2400" strike="noStrike">
                <a:solidFill>
                  <a:srgbClr val="000000"/>
                </a:solidFill>
                <a:latin typeface="Lucida Sans Unicode"/>
                <a:ea typeface="DejaVu Sans"/>
              </a:rPr>
              <a:t> </a:t>
            </a:r>
            <a:r>
              <a:rPr b="1" lang="ru-RU" sz="2400" strike="noStrike">
                <a:solidFill>
                  <a:srgbClr val="000000"/>
                </a:solidFill>
                <a:latin typeface="Lucida Sans Unicode"/>
                <a:ea typeface="DejaVu Sans"/>
              </a:rPr>
              <a:t>создается разработчиком для авторского сопровождения как производства ИС, так и сопровождения экземпляров систем, поставленных потребителям. Она начинает создаваться в </a:t>
            </a:r>
            <a:r>
              <a:rPr b="1" lang="ru-RU" sz="2400" strike="noStrike" u="sng">
                <a:solidFill>
                  <a:srgbClr val="990000"/>
                </a:solidFill>
                <a:latin typeface="Lucida Sans Unicode"/>
                <a:ea typeface="DejaVu Sans"/>
              </a:rPr>
              <a:t>самом начале жизненного цикла </a:t>
            </a:r>
            <a:r>
              <a:rPr b="1" lang="ru-RU" sz="2400" strike="noStrike">
                <a:solidFill>
                  <a:srgbClr val="000000"/>
                </a:solidFill>
                <a:latin typeface="Lucida Sans Unicode"/>
                <a:ea typeface="DejaVu Sans"/>
              </a:rPr>
              <a:t>изделий и обеспечивает их модификацию, определение стандартов и технологии разработки и т. д. На каждом этапе жизненного цикла на систему сопровождения возлагаются разнообразные функции. Поэтому ее создание и эксплуатация по силам только высокоэффективным проектным предприятиям.</a:t>
            </a:r>
            <a:endParaRPr/>
          </a:p>
        </p:txBody>
      </p:sp>
      <p:pic>
        <p:nvPicPr>
          <p:cNvPr id="229" name="Picture 4" descr=""/>
          <p:cNvPicPr/>
          <p:nvPr/>
        </p:nvPicPr>
        <p:blipFill>
          <a:blip r:embed="rId1"/>
          <a:stretch/>
        </p:blipFill>
        <p:spPr>
          <a:xfrm>
            <a:off x="6910920" y="5157360"/>
            <a:ext cx="1786320" cy="1664280"/>
          </a:xfrm>
          <a:prstGeom prst="rect">
            <a:avLst/>
          </a:prstGeom>
          <a:ln>
            <a:noFill/>
          </a:ln>
        </p:spPr>
      </p:pic>
      <p:sp>
        <p:nvSpPr>
          <p:cNvPr id="230" name="CustomShape 3"/>
          <p:cNvSpPr/>
          <p:nvPr/>
        </p:nvSpPr>
        <p:spPr>
          <a:xfrm>
            <a:off x="107640" y="6021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19</a:t>
            </a:r>
            <a:endParaRPr/>
          </a:p>
        </p:txBody>
      </p:sp>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1" name="CustomShape 1"/>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20</a:t>
            </a:r>
            <a:endParaRPr/>
          </a:p>
        </p:txBody>
      </p:sp>
      <p:sp>
        <p:nvSpPr>
          <p:cNvPr id="232" name="CustomShape 2"/>
          <p:cNvSpPr/>
          <p:nvPr/>
        </p:nvSpPr>
        <p:spPr>
          <a:xfrm>
            <a:off x="251640" y="332640"/>
            <a:ext cx="8784000" cy="521064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В простейшем виде служба сопровождения дает ответы на вопросы, касающиеся ИС: это может быть так называемая «</a:t>
            </a:r>
            <a:r>
              <a:rPr b="1" i="1" lang="ru-RU" sz="2400" strike="noStrike" u="sng">
                <a:solidFill>
                  <a:srgbClr val="990000"/>
                </a:solidFill>
                <a:latin typeface="Lucida Sans Unicode"/>
                <a:ea typeface="DejaVu Sans"/>
              </a:rPr>
              <a:t>горячая линия</a:t>
            </a:r>
            <a:r>
              <a:rPr b="1" i="1" lang="ru-RU" sz="2400" strike="noStrike">
                <a:solidFill>
                  <a:srgbClr val="000000"/>
                </a:solidFill>
                <a:latin typeface="Lucida Sans Unicode"/>
                <a:ea typeface="DejaVu Sans"/>
              </a:rPr>
              <a:t>»</a:t>
            </a:r>
            <a:r>
              <a:rPr b="1" lang="ru-RU" sz="2400" strike="noStrike">
                <a:solidFill>
                  <a:srgbClr val="000000"/>
                </a:solidFill>
                <a:latin typeface="Lucida Sans Unicode"/>
                <a:ea typeface="DejaVu Sans"/>
              </a:rPr>
              <a:t>, на которой операторы отвечают на типовые вопросы с использованием заранее заготовленных вариантов ответов. При массовом характере производства в качестве технологической основы системы сопровождения создаются специальные стенды, на которых воссоздаются возникшие    у пользователя ситуации и путем моделирования определяются пути выхода из них. </a:t>
            </a:r>
            <a:r>
              <a:rPr b="1" lang="ru-RU" sz="2400" strike="noStrike" u="sng">
                <a:solidFill>
                  <a:srgbClr val="990000"/>
                </a:solidFill>
                <a:latin typeface="Lucida Sans Unicode"/>
                <a:ea typeface="DejaVu Sans"/>
              </a:rPr>
              <a:t>Кроме стендов в состав такой системы сопровождения входят специализированные технологические, информационные и программные средства</a:t>
            </a:r>
            <a:r>
              <a:rPr b="1" lang="ru-RU" sz="2400" strike="noStrike">
                <a:solidFill>
                  <a:srgbClr val="000000"/>
                </a:solidFill>
                <a:latin typeface="Lucida Sans Unicode"/>
                <a:ea typeface="DejaVu Sans"/>
              </a:rPr>
              <a:t>.</a:t>
            </a:r>
            <a:endParaRPr/>
          </a:p>
        </p:txBody>
      </p:sp>
      <p:pic>
        <p:nvPicPr>
          <p:cNvPr id="233" name="Picture 4" descr=""/>
          <p:cNvPicPr/>
          <p:nvPr/>
        </p:nvPicPr>
        <p:blipFill>
          <a:blip r:embed="rId1"/>
          <a:stretch/>
        </p:blipFill>
        <p:spPr>
          <a:xfrm>
            <a:off x="5652000" y="5345640"/>
            <a:ext cx="1904400" cy="1428120"/>
          </a:xfrm>
          <a:prstGeom prst="rect">
            <a:avLst/>
          </a:prstGeom>
          <a:ln>
            <a:noFill/>
          </a:ln>
        </p:spPr>
      </p:pic>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4" name="CustomShape 1"/>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21</a:t>
            </a:r>
            <a:endParaRPr/>
          </a:p>
        </p:txBody>
      </p:sp>
      <p:sp>
        <p:nvSpPr>
          <p:cNvPr id="235" name="CustomShape 2"/>
          <p:cNvSpPr/>
          <p:nvPr/>
        </p:nvSpPr>
        <p:spPr>
          <a:xfrm>
            <a:off x="253440" y="316800"/>
            <a:ext cx="8494200" cy="37476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Средства </a:t>
            </a:r>
            <a:r>
              <a:rPr b="1" i="1" lang="ru-RU" sz="2400" strike="noStrike" u="sng">
                <a:solidFill>
                  <a:srgbClr val="990000"/>
                </a:solidFill>
                <a:latin typeface="Lucida Sans Unicode"/>
                <a:ea typeface="DejaVu Sans"/>
              </a:rPr>
              <a:t>поддержки</a:t>
            </a:r>
            <a:r>
              <a:rPr b="1" i="1" lang="ru-RU" sz="2400" strike="noStrike">
                <a:solidFill>
                  <a:srgbClr val="000000"/>
                </a:solidFill>
                <a:latin typeface="Lucida Sans Unicode"/>
                <a:ea typeface="DejaVu Sans"/>
              </a:rPr>
              <a:t> </a:t>
            </a:r>
            <a:r>
              <a:rPr b="1" lang="ru-RU" sz="2400" strike="noStrike">
                <a:solidFill>
                  <a:srgbClr val="000000"/>
                </a:solidFill>
                <a:latin typeface="Lucida Sans Unicode"/>
                <a:ea typeface="DejaVu Sans"/>
              </a:rPr>
              <a:t>в некотором роде является продолжением системы сопровождения при сдаче ИС в эксплуатацию. </a:t>
            </a:r>
            <a:r>
              <a:rPr b="1" lang="ru-RU" sz="2400" strike="noStrike" u="sng">
                <a:solidFill>
                  <a:srgbClr val="990000"/>
                </a:solidFill>
                <a:latin typeface="Lucida Sans Unicode"/>
                <a:ea typeface="DejaVu Sans"/>
              </a:rPr>
              <a:t>Они включает набор инструментальных средств для проведения опытной эксплуатации и организационно-технической подготовки мероприятий</a:t>
            </a:r>
            <a:r>
              <a:rPr b="1" lang="ru-RU" sz="2400" strike="noStrike">
                <a:solidFill>
                  <a:srgbClr val="000000"/>
                </a:solidFill>
                <a:latin typeface="Lucida Sans Unicode"/>
                <a:ea typeface="DejaVu Sans"/>
              </a:rPr>
              <a:t>. Во время эксплуатации эти средства используются для внесения изменений в изделие, восстановления изделия после аварии, устранения ошибок           и расширения возможностей изделия.</a:t>
            </a:r>
            <a:endParaRPr/>
          </a:p>
        </p:txBody>
      </p:sp>
      <p:pic>
        <p:nvPicPr>
          <p:cNvPr id="236" name="Picture 2" descr=""/>
          <p:cNvPicPr/>
          <p:nvPr/>
        </p:nvPicPr>
        <p:blipFill>
          <a:blip r:embed="rId1"/>
          <a:stretch/>
        </p:blipFill>
        <p:spPr>
          <a:xfrm>
            <a:off x="1907640" y="4209480"/>
            <a:ext cx="4535640" cy="2482920"/>
          </a:xfrm>
          <a:prstGeom prst="rect">
            <a:avLst/>
          </a:prstGeom>
          <a:ln>
            <a:noFill/>
          </a:ln>
        </p:spPr>
      </p:pic>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7" name="CustomShape 1"/>
          <p:cNvSpPr/>
          <p:nvPr/>
        </p:nvSpPr>
        <p:spPr>
          <a:xfrm>
            <a:off x="0" y="606600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22</a:t>
            </a:r>
            <a:endParaRPr/>
          </a:p>
        </p:txBody>
      </p:sp>
      <p:sp>
        <p:nvSpPr>
          <p:cNvPr id="238" name="CustomShape 2"/>
          <p:cNvSpPr/>
          <p:nvPr/>
        </p:nvSpPr>
        <p:spPr>
          <a:xfrm>
            <a:off x="179640" y="476640"/>
            <a:ext cx="8496360" cy="447912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Поддержка нужна на протяжении всего жизненного цикла изделия. При этом целесообразно выделять поддержку в использовании и в обслуживании изделия. </a:t>
            </a:r>
            <a:endParaRPr/>
          </a:p>
          <a:p>
            <a:pPr>
              <a:lnSpc>
                <a:spcPct val="100000"/>
              </a:lnSpc>
            </a:pPr>
            <a:r>
              <a:rPr b="1" lang="ru-RU" sz="2400" strike="noStrike" u="sng">
                <a:solidFill>
                  <a:srgbClr val="990000"/>
                </a:solidFill>
                <a:latin typeface="Lucida Sans Unicode"/>
                <a:ea typeface="DejaVu Sans"/>
              </a:rPr>
              <a:t>Служба поддержки защищает интересы пользователей</a:t>
            </a:r>
            <a:r>
              <a:rPr b="1" lang="ru-RU" sz="2400" strike="noStrike">
                <a:solidFill>
                  <a:srgbClr val="000000"/>
                </a:solidFill>
                <a:latin typeface="Lucida Sans Unicode"/>
                <a:ea typeface="DejaVu Sans"/>
              </a:rPr>
              <a:t>, оказывает им дополнительную помощь и как бы осуществляет интерфейс между ними и создателями изделия. Через систему поддержки пользователь уведомляется о выявленных дефектах, получает рекомендации по их преодолению или информацию о порядке их устранения с участием представителей фирмы.</a:t>
            </a:r>
            <a:endParaRPr/>
          </a:p>
        </p:txBody>
      </p:sp>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9" name="CustomShape 1"/>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23</a:t>
            </a:r>
            <a:endParaRPr/>
          </a:p>
        </p:txBody>
      </p:sp>
      <p:sp>
        <p:nvSpPr>
          <p:cNvPr id="240" name="CustomShape 2"/>
          <p:cNvSpPr/>
          <p:nvPr/>
        </p:nvSpPr>
        <p:spPr>
          <a:xfrm>
            <a:off x="123480" y="188640"/>
            <a:ext cx="8696160" cy="37476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Средства </a:t>
            </a:r>
            <a:r>
              <a:rPr b="1" i="1" lang="ru-RU" sz="2400" strike="noStrike" u="sng">
                <a:solidFill>
                  <a:srgbClr val="990000"/>
                </a:solidFill>
                <a:latin typeface="Lucida Sans Unicode"/>
                <a:ea typeface="DejaVu Sans"/>
              </a:rPr>
              <a:t>испытаний </a:t>
            </a:r>
            <a:r>
              <a:rPr b="1" lang="ru-RU" sz="2400" strike="noStrike" u="sng">
                <a:solidFill>
                  <a:srgbClr val="990000"/>
                </a:solidFill>
                <a:latin typeface="Lucida Sans Unicode"/>
                <a:ea typeface="DejaVu Sans"/>
              </a:rPr>
              <a:t>ИС </a:t>
            </a:r>
            <a:r>
              <a:rPr b="1" lang="ru-RU" sz="2400" strike="noStrike">
                <a:solidFill>
                  <a:srgbClr val="000000"/>
                </a:solidFill>
                <a:latin typeface="Lucida Sans Unicode"/>
                <a:ea typeface="DejaVu Sans"/>
              </a:rPr>
              <a:t>призваны обеспечить изделие на всех этапах его жизненного цикла. В «жизни» любой системы проводятся самые разнообразные испытания: отдельных подсистем, системы в целом, отдельных видов обеспечения устройств, различных их комбинаций в различных режимах и т. д. </a:t>
            </a:r>
            <a:r>
              <a:rPr b="1" lang="ru-RU" sz="2400" strike="noStrike" u="sng">
                <a:solidFill>
                  <a:srgbClr val="990000"/>
                </a:solidFill>
                <a:latin typeface="Lucida Sans Unicode"/>
                <a:ea typeface="DejaVu Sans"/>
              </a:rPr>
              <a:t>Испытания могут быть </a:t>
            </a:r>
            <a:r>
              <a:rPr b="1" lang="ru-RU" sz="2400" strike="noStrike">
                <a:solidFill>
                  <a:srgbClr val="000000"/>
                </a:solidFill>
                <a:latin typeface="Lucida Sans Unicode"/>
                <a:ea typeface="DejaVu Sans"/>
              </a:rPr>
              <a:t>рекламные, демонстрационные, аттестационные, контрольные, по последствиям аварии, в целях поиска решения, на надежность, приемосдаточные и т. д.</a:t>
            </a:r>
            <a:endParaRPr/>
          </a:p>
        </p:txBody>
      </p:sp>
      <p:pic>
        <p:nvPicPr>
          <p:cNvPr id="241" name="Picture 2" descr=""/>
          <p:cNvPicPr/>
          <p:nvPr/>
        </p:nvPicPr>
        <p:blipFill>
          <a:blip r:embed="rId1"/>
          <a:stretch/>
        </p:blipFill>
        <p:spPr>
          <a:xfrm>
            <a:off x="4940280" y="4032000"/>
            <a:ext cx="3267720" cy="2450520"/>
          </a:xfrm>
          <a:prstGeom prst="rect">
            <a:avLst/>
          </a:prstGeom>
          <a:ln>
            <a:noFill/>
          </a:ln>
        </p:spPr>
      </p:pic>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2" name="CustomShape 1"/>
          <p:cNvSpPr/>
          <p:nvPr/>
        </p:nvSpPr>
        <p:spPr>
          <a:xfrm>
            <a:off x="226440" y="3429000"/>
            <a:ext cx="8676000" cy="364320"/>
          </a:xfrm>
          <a:prstGeom prst="rect">
            <a:avLst/>
          </a:prstGeom>
          <a:noFill/>
          <a:ln>
            <a:noFill/>
          </a:ln>
        </p:spPr>
        <p:style>
          <a:lnRef idx="0"/>
          <a:fillRef idx="0"/>
          <a:effectRef idx="0"/>
          <a:fontRef idx="minor"/>
        </p:style>
        <p:txBody>
          <a:bodyPr lIns="90000" rIns="90000" tIns="45000" bIns="45000"/>
          <a:p>
            <a:pPr>
              <a:lnSpc>
                <a:spcPct val="100000"/>
              </a:lnSpc>
            </a:pPr>
            <a:r>
              <a:rPr b="1" lang="ru-RU" strike="noStrike">
                <a:solidFill>
                  <a:srgbClr val="000000"/>
                </a:solidFill>
                <a:latin typeface="Tahoma"/>
                <a:ea typeface="Tahoma"/>
              </a:rPr>
              <a:t>.</a:t>
            </a:r>
            <a:endParaRPr/>
          </a:p>
        </p:txBody>
      </p:sp>
      <p:sp>
        <p:nvSpPr>
          <p:cNvPr id="243" name="CustomShape 2"/>
          <p:cNvSpPr/>
          <p:nvPr/>
        </p:nvSpPr>
        <p:spPr>
          <a:xfrm>
            <a:off x="226440" y="260640"/>
            <a:ext cx="8676000" cy="55764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Для контроля состояния технических и программных средств информационных систем в их состав вводятся избыточные элементы. </a:t>
            </a:r>
            <a:endParaRPr/>
          </a:p>
          <a:p>
            <a:pPr>
              <a:lnSpc>
                <a:spcPct val="100000"/>
              </a:lnSpc>
            </a:pPr>
            <a:r>
              <a:rPr b="1" lang="ru-RU" sz="2400" strike="noStrike">
                <a:solidFill>
                  <a:srgbClr val="000000"/>
                </a:solidFill>
                <a:latin typeface="Lucida Sans Unicode"/>
                <a:ea typeface="DejaVu Sans"/>
              </a:rPr>
              <a:t>Совместно с ИС должны поставляться потребителю специальные средства, составляющие средства</a:t>
            </a:r>
            <a:r>
              <a:rPr b="1" i="1" lang="ru-RU" sz="2400" strike="noStrike">
                <a:solidFill>
                  <a:srgbClr val="000000"/>
                </a:solidFill>
                <a:latin typeface="Lucida Sans Unicode"/>
                <a:ea typeface="DejaVu Sans"/>
              </a:rPr>
              <a:t> </a:t>
            </a:r>
            <a:r>
              <a:rPr b="1" i="1" lang="ru-RU" sz="2400" strike="noStrike" u="sng">
                <a:solidFill>
                  <a:srgbClr val="990000"/>
                </a:solidFill>
                <a:latin typeface="Lucida Sans Unicode"/>
                <a:ea typeface="DejaVu Sans"/>
              </a:rPr>
              <a:t>обслуживания.</a:t>
            </a:r>
            <a:r>
              <a:rPr b="1" i="1" lang="ru-RU" sz="2400" strike="noStrike">
                <a:solidFill>
                  <a:srgbClr val="000000"/>
                </a:solidFill>
                <a:latin typeface="Lucida Sans Unicode"/>
                <a:ea typeface="DejaVu Sans"/>
              </a:rPr>
              <a:t> </a:t>
            </a:r>
            <a:r>
              <a:rPr b="1" lang="ru-RU" sz="2400" strike="noStrike">
                <a:solidFill>
                  <a:srgbClr val="000000"/>
                </a:solidFill>
                <a:latin typeface="Lucida Sans Unicode"/>
                <a:ea typeface="DejaVu Sans"/>
              </a:rPr>
              <a:t>Эти средства проектируются и изготавливаются совместно с ИС, согласованы с ней и решают задачи поддержания ИС в работоспособном состоянии. Сюда включаются различные тесты текущего контроля и диагностики состояния системы и ее элементов; средства обеспечения работы персонала; приспособления для обслуживания технических элементов, т. е. для устранения мелких неисправностей и настройки; наставления и руководства и т. п.</a:t>
            </a:r>
            <a:endParaRPr/>
          </a:p>
        </p:txBody>
      </p:sp>
      <p:sp>
        <p:nvSpPr>
          <p:cNvPr id="244" name="CustomShape 3"/>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24</a:t>
            </a:r>
            <a:endParaRPr/>
          </a:p>
        </p:txBody>
      </p:sp>
      <p:pic>
        <p:nvPicPr>
          <p:cNvPr id="245" name="Picture 2" descr=""/>
          <p:cNvPicPr/>
          <p:nvPr/>
        </p:nvPicPr>
        <p:blipFill>
          <a:blip r:embed="rId1"/>
          <a:stretch/>
        </p:blipFill>
        <p:spPr>
          <a:xfrm>
            <a:off x="6829560" y="5436360"/>
            <a:ext cx="2085120" cy="1428120"/>
          </a:xfrm>
          <a:prstGeom prst="rect">
            <a:avLst/>
          </a:prstGeom>
          <a:ln>
            <a:noFill/>
          </a:ln>
        </p:spPr>
      </p:pic>
    </p:spTree>
  </p:cSld>
  <p:timing>
    <p:tnLst>
      <p:par>
        <p:cTn id="49" dur="indefinite" restart="never" nodeType="tmRoot">
          <p:childTnLst>
            <p:seq>
              <p:cTn id="50"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6" name="CustomShape 1"/>
          <p:cNvSpPr/>
          <p:nvPr/>
        </p:nvSpPr>
        <p:spPr>
          <a:xfrm>
            <a:off x="323640" y="332640"/>
            <a:ext cx="8568360" cy="484488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Для выполнения операций по обслуживанию ИС у пользователя должен быть подготовлен соответствующий персонал. </a:t>
            </a:r>
            <a:endParaRPr/>
          </a:p>
          <a:p>
            <a:pPr>
              <a:lnSpc>
                <a:spcPct val="100000"/>
              </a:lnSpc>
            </a:pPr>
            <a:r>
              <a:rPr b="1" lang="ru-RU" sz="2400" strike="noStrike">
                <a:solidFill>
                  <a:srgbClr val="000000"/>
                </a:solidFill>
                <a:latin typeface="Lucida Sans Unicode"/>
                <a:ea typeface="DejaVu Sans"/>
              </a:rPr>
              <a:t>Подготовка такого персонала у пользователя может оказаться нерациональной, поскольку его загрузка на одном отдельном комплексе не будет интенсивной. Поэтому в практике информатизации принято обслуживание информационных систем силами предприятия-изготовителя или с привлечением специализированных центров обслуживания. В настоящее время практика такого разделения труда называется </a:t>
            </a:r>
            <a:r>
              <a:rPr b="1" i="1" lang="ru-RU" sz="2400" strike="noStrike" u="sng">
                <a:solidFill>
                  <a:srgbClr val="990000"/>
                </a:solidFill>
                <a:latin typeface="Lucida Sans Unicode"/>
                <a:ea typeface="DejaVu Sans"/>
              </a:rPr>
              <a:t>аутсорсингом</a:t>
            </a:r>
            <a:r>
              <a:rPr b="1" lang="ru-RU" sz="2400" strike="noStrike" u="sng">
                <a:solidFill>
                  <a:srgbClr val="990000"/>
                </a:solidFill>
                <a:latin typeface="Lucida Sans Unicode"/>
                <a:ea typeface="DejaVu Sans"/>
              </a:rPr>
              <a:t> </a:t>
            </a:r>
            <a:r>
              <a:rPr b="1" lang="ru-RU" sz="2400" strike="noStrike">
                <a:solidFill>
                  <a:srgbClr val="000000"/>
                </a:solidFill>
                <a:latin typeface="Lucida Sans Unicode"/>
                <a:ea typeface="DejaVu Sans"/>
              </a:rPr>
              <a:t>и получает все большее распространение.</a:t>
            </a:r>
            <a:endParaRPr/>
          </a:p>
        </p:txBody>
      </p:sp>
      <p:sp>
        <p:nvSpPr>
          <p:cNvPr id="247"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25</a:t>
            </a:r>
            <a:endParaRPr/>
          </a:p>
        </p:txBody>
      </p:sp>
      <p:pic>
        <p:nvPicPr>
          <p:cNvPr id="248" name="Picture 2" descr=""/>
          <p:cNvPicPr/>
          <p:nvPr/>
        </p:nvPicPr>
        <p:blipFill>
          <a:blip r:embed="rId1"/>
          <a:stretch/>
        </p:blipFill>
        <p:spPr>
          <a:xfrm>
            <a:off x="6516360" y="4857840"/>
            <a:ext cx="2532960" cy="1999440"/>
          </a:xfrm>
          <a:prstGeom prst="rect">
            <a:avLst/>
          </a:prstGeom>
          <a:ln>
            <a:noFill/>
          </a:ln>
        </p:spPr>
      </p:pic>
    </p:spTree>
  </p:cSld>
  <p:timing>
    <p:tnLst>
      <p:par>
        <p:cTn id="51" dur="indefinite" restart="never" nodeType="tmRoot">
          <p:childTnLst>
            <p:seq>
              <p:cTn id="52"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9" name="CustomShape 1"/>
          <p:cNvSpPr/>
          <p:nvPr/>
        </p:nvSpPr>
        <p:spPr>
          <a:xfrm>
            <a:off x="0" y="457200"/>
            <a:ext cx="9143280" cy="360"/>
          </a:xfrm>
          <a:prstGeom prst="rect">
            <a:avLst/>
          </a:prstGeom>
          <a:solidFill>
            <a:srgbClr val="ffffff"/>
          </a:solidFill>
          <a:ln>
            <a:noFill/>
          </a:ln>
        </p:spPr>
        <p:style>
          <a:lnRef idx="0"/>
          <a:fillRef idx="0"/>
          <a:effectRef idx="0"/>
          <a:fontRef idx="minor"/>
        </p:style>
      </p:sp>
      <p:sp>
        <p:nvSpPr>
          <p:cNvPr id="250" name="CustomShape 2"/>
          <p:cNvSpPr/>
          <p:nvPr/>
        </p:nvSpPr>
        <p:spPr>
          <a:xfrm>
            <a:off x="295560" y="188640"/>
            <a:ext cx="8552520" cy="594216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Издержки, связанные с </a:t>
            </a:r>
            <a:r>
              <a:rPr b="1" lang="ru-RU" sz="2400" strike="noStrike" u="sng">
                <a:solidFill>
                  <a:srgbClr val="990000"/>
                </a:solidFill>
                <a:latin typeface="Lucida Sans Unicode"/>
                <a:ea typeface="DejaVu Sans"/>
              </a:rPr>
              <a:t>плановой ликвидацией </a:t>
            </a:r>
            <a:r>
              <a:rPr b="1" lang="ru-RU" sz="2400" strike="noStrike">
                <a:solidFill>
                  <a:srgbClr val="000000"/>
                </a:solidFill>
                <a:latin typeface="Lucida Sans Unicode"/>
                <a:ea typeface="DejaVu Sans"/>
              </a:rPr>
              <a:t>системы, условно можно отнести к </a:t>
            </a:r>
            <a:r>
              <a:rPr b="1" lang="ru-RU" sz="2400" strike="noStrike" u="sng">
                <a:solidFill>
                  <a:srgbClr val="990000"/>
                </a:solidFill>
                <a:latin typeface="Lucida Sans Unicode"/>
                <a:ea typeface="DejaVu Sans"/>
              </a:rPr>
              <a:t>эксплуатационным затратам.</a:t>
            </a:r>
            <a:r>
              <a:rPr b="1" lang="ru-RU" sz="2400" strike="noStrike">
                <a:solidFill>
                  <a:srgbClr val="000000"/>
                </a:solidFill>
                <a:latin typeface="Lucida Sans Unicode"/>
                <a:ea typeface="DejaVu Sans"/>
              </a:rPr>
              <a:t> </a:t>
            </a:r>
            <a:endParaRPr/>
          </a:p>
          <a:p>
            <a:pPr algn="ctr">
              <a:lnSpc>
                <a:spcPct val="100000"/>
              </a:lnSpc>
            </a:pPr>
            <a:r>
              <a:rPr b="1" lang="ru-RU" sz="2400" strike="noStrike" u="sng">
                <a:solidFill>
                  <a:srgbClr val="0070c0"/>
                </a:solidFill>
                <a:latin typeface="Lucida Sans Unicode"/>
                <a:ea typeface="DejaVu Sans"/>
              </a:rPr>
              <a:t>Под ликвидацией ИС обычно понимается модернизация части системы или системы в целом, а также переход на новую версию системы. </a:t>
            </a:r>
            <a:endParaRPr/>
          </a:p>
          <a:p>
            <a:pPr>
              <a:lnSpc>
                <a:spcPct val="100000"/>
              </a:lnSpc>
            </a:pPr>
            <a:r>
              <a:rPr b="1" lang="ru-RU" sz="2400" strike="noStrike">
                <a:solidFill>
                  <a:srgbClr val="000000"/>
                </a:solidFill>
                <a:latin typeface="Lucida Sans Unicode"/>
                <a:ea typeface="DejaVu Sans"/>
              </a:rPr>
              <a:t>При этом часть элементов системы действительно ликвидируется, это, прежде всего технические элементы, другая часть может использоваться далее либо в других модулях, либо для решения других задач. Это естественно, компьютеры могут доукомплектовываться (upgrade) или перемещаться вниз по мере развития ИС. Для этого должен быть разработан план демонтажа, бессмысленно делать это хаотично, т. к. система должна сохранять работоспособность.</a:t>
            </a:r>
            <a:endParaRPr/>
          </a:p>
        </p:txBody>
      </p:sp>
      <p:sp>
        <p:nvSpPr>
          <p:cNvPr id="251" name="CustomShape 3"/>
          <p:cNvSpPr/>
          <p:nvPr/>
        </p:nvSpPr>
        <p:spPr>
          <a:xfrm>
            <a:off x="7868880" y="592020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26</a:t>
            </a:r>
            <a:endParaRPr/>
          </a:p>
        </p:txBody>
      </p:sp>
    </p:spTree>
  </p:cSld>
  <p:timing>
    <p:tnLst>
      <p:par>
        <p:cTn id="53" dur="indefinite" restart="never" nodeType="tmRoot">
          <p:childTnLst>
            <p:seq>
              <p:cTn id="54"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2" name="CustomShape 1"/>
          <p:cNvSpPr/>
          <p:nvPr/>
        </p:nvSpPr>
        <p:spPr>
          <a:xfrm>
            <a:off x="251640" y="260640"/>
            <a:ext cx="8784360" cy="557640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Аналогичные задачи решаются и при замене информационных        и программных средств и при изменении технологических процессов.   </a:t>
            </a:r>
            <a:endParaRPr/>
          </a:p>
          <a:p>
            <a:pPr algn="ctr">
              <a:lnSpc>
                <a:spcPct val="100000"/>
              </a:lnSpc>
            </a:pPr>
            <a:r>
              <a:rPr b="1" lang="ru-RU" sz="2400" strike="noStrike" u="sng">
                <a:solidFill>
                  <a:srgbClr val="0070c0"/>
                </a:solidFill>
                <a:latin typeface="Lucida Sans Unicode"/>
                <a:ea typeface="DejaVu Sans"/>
              </a:rPr>
              <a:t>В любом случае необходима серьезная информационная база по составу элементов системы.</a:t>
            </a:r>
            <a:endParaRPr/>
          </a:p>
          <a:p>
            <a:pPr>
              <a:lnSpc>
                <a:spcPct val="100000"/>
              </a:lnSpc>
            </a:pPr>
            <a:r>
              <a:rPr b="1" lang="ru-RU" sz="2400" strike="noStrike">
                <a:solidFill>
                  <a:srgbClr val="000000"/>
                </a:solidFill>
                <a:latin typeface="Lucida Sans Unicode"/>
                <a:ea typeface="DejaVu Sans"/>
              </a:rPr>
              <a:t>Следует отметить, что все рассмотренные компоненты обеспечения жизненного цикла информационной системы – изделия сами, причем аналогичного характера. Не исключено, что они будут даже еще более сложными, чем сама система. </a:t>
            </a:r>
            <a:endParaRPr/>
          </a:p>
          <a:p>
            <a:pPr algn="ctr">
              <a:lnSpc>
                <a:spcPct val="100000"/>
              </a:lnSpc>
            </a:pPr>
            <a:r>
              <a:rPr b="1" lang="ru-RU" sz="2400" strike="noStrike" u="sng">
                <a:solidFill>
                  <a:srgbClr val="0070c0"/>
                </a:solidFill>
                <a:latin typeface="Lucida Sans Unicode"/>
                <a:ea typeface="DejaVu Sans"/>
              </a:rPr>
              <a:t>В отечественной практике информатизации основное внимание пока уделяется все-таки самой информационной системе как изделию, а компонентам ее обеспечения – гораздо меньшее, а некоторым и совсем незначительное. </a:t>
            </a:r>
            <a:endParaRPr/>
          </a:p>
        </p:txBody>
      </p:sp>
      <p:sp>
        <p:nvSpPr>
          <p:cNvPr id="253" name="CustomShape 2"/>
          <p:cNvSpPr/>
          <p:nvPr/>
        </p:nvSpPr>
        <p:spPr>
          <a:xfrm>
            <a:off x="3996000" y="606600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27</a:t>
            </a:r>
            <a:endParaRPr/>
          </a:p>
        </p:txBody>
      </p:sp>
    </p:spTree>
  </p:cSld>
  <p:timing>
    <p:tnLst>
      <p:par>
        <p:cTn id="55" dur="indefinite" restart="never" nodeType="tmRoot">
          <p:childTnLst>
            <p:seq>
              <p:cTn id="56"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4" name="CustomShape 1"/>
          <p:cNvSpPr/>
          <p:nvPr/>
        </p:nvSpPr>
        <p:spPr>
          <a:xfrm>
            <a:off x="251640" y="188640"/>
            <a:ext cx="8424360" cy="4113360"/>
          </a:xfrm>
          <a:prstGeom prst="rect">
            <a:avLst/>
          </a:prstGeom>
          <a:noFill/>
          <a:ln w="7632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Для предприятий, создающих ИС своими силами при серьезных ограничениях на ресурсы естественно отказаться от вспомогательных средств. </a:t>
            </a:r>
            <a:endParaRPr/>
          </a:p>
          <a:p>
            <a:pPr>
              <a:lnSpc>
                <a:spcPct val="100000"/>
              </a:lnSpc>
            </a:pPr>
            <a:r>
              <a:rPr b="1" lang="ru-RU" sz="2400" strike="noStrike">
                <a:solidFill>
                  <a:srgbClr val="000000"/>
                </a:solidFill>
                <a:latin typeface="Lucida Sans Unicode"/>
                <a:ea typeface="DejaVu Sans"/>
              </a:rPr>
              <a:t>В таких проектах не создаются системы изготовления, поддержки, внедрения и освоения, лишь частично присутствуют системы проектирования, испытания, сопровождения и обслуживания. </a:t>
            </a:r>
            <a:endParaRPr/>
          </a:p>
          <a:p>
            <a:pPr>
              <a:lnSpc>
                <a:spcPct val="100000"/>
              </a:lnSpc>
            </a:pPr>
            <a:r>
              <a:rPr b="1" lang="ru-RU" sz="2400" strike="noStrike">
                <a:solidFill>
                  <a:srgbClr val="000000"/>
                </a:solidFill>
                <a:latin typeface="Lucida Sans Unicode"/>
                <a:ea typeface="DejaVu Sans"/>
              </a:rPr>
              <a:t>Однако,  и в этих случаях на предприятии крайне важно учесть затраты на все приведенные системы и соответствующие им функции.</a:t>
            </a:r>
            <a:endParaRPr/>
          </a:p>
        </p:txBody>
      </p:sp>
      <p:sp>
        <p:nvSpPr>
          <p:cNvPr id="255" name="CustomShape 2"/>
          <p:cNvSpPr/>
          <p:nvPr/>
        </p:nvSpPr>
        <p:spPr>
          <a:xfrm>
            <a:off x="759636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28</a:t>
            </a:r>
            <a:endParaRPr/>
          </a:p>
        </p:txBody>
      </p:sp>
      <p:pic>
        <p:nvPicPr>
          <p:cNvPr id="256" name="Picture 2" descr=""/>
          <p:cNvPicPr/>
          <p:nvPr/>
        </p:nvPicPr>
        <p:blipFill>
          <a:blip r:embed="rId1"/>
          <a:stretch/>
        </p:blipFill>
        <p:spPr>
          <a:xfrm>
            <a:off x="5436000" y="4005000"/>
            <a:ext cx="1894680" cy="1428120"/>
          </a:xfrm>
          <a:prstGeom prst="rect">
            <a:avLst/>
          </a:prstGeom>
          <a:ln>
            <a:noFill/>
          </a:ln>
        </p:spPr>
      </p:pic>
      <p:pic>
        <p:nvPicPr>
          <p:cNvPr id="257" name="Picture 4" descr=""/>
          <p:cNvPicPr/>
          <p:nvPr/>
        </p:nvPicPr>
        <p:blipFill>
          <a:blip r:embed="rId2"/>
          <a:stretch/>
        </p:blipFill>
        <p:spPr>
          <a:xfrm>
            <a:off x="395640" y="4530240"/>
            <a:ext cx="2142360" cy="1428120"/>
          </a:xfrm>
          <a:prstGeom prst="rect">
            <a:avLst/>
          </a:prstGeom>
          <a:ln>
            <a:noFill/>
          </a:ln>
        </p:spPr>
      </p:pic>
      <p:pic>
        <p:nvPicPr>
          <p:cNvPr id="258" name="Picture 6" descr=""/>
          <p:cNvPicPr/>
          <p:nvPr/>
        </p:nvPicPr>
        <p:blipFill>
          <a:blip r:embed="rId3"/>
          <a:stretch/>
        </p:blipFill>
        <p:spPr>
          <a:xfrm>
            <a:off x="2988000" y="4587480"/>
            <a:ext cx="1904400" cy="1428120"/>
          </a:xfrm>
          <a:prstGeom prst="rect">
            <a:avLst/>
          </a:prstGeom>
          <a:ln>
            <a:noFill/>
          </a:ln>
        </p:spPr>
      </p:pic>
    </p:spTree>
  </p:cSld>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9" name="CustomShape 1"/>
          <p:cNvSpPr/>
          <p:nvPr/>
        </p:nvSpPr>
        <p:spPr>
          <a:xfrm>
            <a:off x="179640" y="620640"/>
            <a:ext cx="8712360" cy="1918800"/>
          </a:xfrm>
          <a:prstGeom prst="rect">
            <a:avLst/>
          </a:prstGeom>
          <a:noFill/>
          <a:ln w="7632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a:solidFill>
                  <a:srgbClr val="0070c0"/>
                </a:solidFill>
                <a:latin typeface="Lucida Sans Unicode"/>
                <a:ea typeface="DejaVu Sans"/>
              </a:rPr>
              <a:t>Таким образом, затраты на создание ИС, издержки, связанные с ее использованием, затраты на создание обеспечивающих средств и их использование могут быть разными для разных вариантов использования ИС.</a:t>
            </a:r>
            <a:endParaRPr/>
          </a:p>
        </p:txBody>
      </p:sp>
      <p:pic>
        <p:nvPicPr>
          <p:cNvPr id="260" name="Picture 2" descr=""/>
          <p:cNvPicPr/>
          <p:nvPr/>
        </p:nvPicPr>
        <p:blipFill>
          <a:blip r:embed="rId1"/>
          <a:stretch/>
        </p:blipFill>
        <p:spPr>
          <a:xfrm>
            <a:off x="4528080" y="2985480"/>
            <a:ext cx="3167640" cy="2375640"/>
          </a:xfrm>
          <a:prstGeom prst="rect">
            <a:avLst/>
          </a:prstGeom>
          <a:ln>
            <a:noFill/>
          </a:ln>
        </p:spPr>
      </p:pic>
      <p:pic>
        <p:nvPicPr>
          <p:cNvPr id="261" name="Picture 4" descr=""/>
          <p:cNvPicPr/>
          <p:nvPr/>
        </p:nvPicPr>
        <p:blipFill>
          <a:blip r:embed="rId2"/>
          <a:stretch/>
        </p:blipFill>
        <p:spPr>
          <a:xfrm>
            <a:off x="467640" y="2827800"/>
            <a:ext cx="2514960" cy="2328480"/>
          </a:xfrm>
          <a:prstGeom prst="rect">
            <a:avLst/>
          </a:prstGeom>
          <a:ln>
            <a:noFill/>
          </a:ln>
        </p:spPr>
      </p:pic>
      <p:sp>
        <p:nvSpPr>
          <p:cNvPr id="262" name="CustomShape 2"/>
          <p:cNvSpPr/>
          <p:nvPr/>
        </p:nvSpPr>
        <p:spPr>
          <a:xfrm>
            <a:off x="7848000" y="606600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29</a:t>
            </a:r>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63" name="Picture 2" descr=""/>
          <p:cNvPicPr/>
          <p:nvPr/>
        </p:nvPicPr>
        <p:blipFill>
          <a:blip r:embed="rId1"/>
          <a:stretch/>
        </p:blipFill>
        <p:spPr>
          <a:xfrm>
            <a:off x="320040" y="5234760"/>
            <a:ext cx="2047320" cy="1428120"/>
          </a:xfrm>
          <a:prstGeom prst="rect">
            <a:avLst/>
          </a:prstGeom>
          <a:ln>
            <a:noFill/>
          </a:ln>
        </p:spPr>
      </p:pic>
      <p:pic>
        <p:nvPicPr>
          <p:cNvPr id="264" name="Picture 4" descr=""/>
          <p:cNvPicPr/>
          <p:nvPr/>
        </p:nvPicPr>
        <p:blipFill>
          <a:blip r:embed="rId2"/>
          <a:stretch/>
        </p:blipFill>
        <p:spPr>
          <a:xfrm>
            <a:off x="2555640" y="5309280"/>
            <a:ext cx="2152080" cy="1428120"/>
          </a:xfrm>
          <a:prstGeom prst="rect">
            <a:avLst/>
          </a:prstGeom>
          <a:ln>
            <a:noFill/>
          </a:ln>
        </p:spPr>
      </p:pic>
      <p:pic>
        <p:nvPicPr>
          <p:cNvPr id="265" name="Picture 6" descr=""/>
          <p:cNvPicPr/>
          <p:nvPr/>
        </p:nvPicPr>
        <p:blipFill>
          <a:blip r:embed="rId3"/>
          <a:stretch/>
        </p:blipFill>
        <p:spPr>
          <a:xfrm>
            <a:off x="5148000" y="5363640"/>
            <a:ext cx="2447280" cy="1428120"/>
          </a:xfrm>
          <a:prstGeom prst="rect">
            <a:avLst/>
          </a:prstGeom>
          <a:ln>
            <a:noFill/>
          </a:ln>
        </p:spPr>
      </p:pic>
      <p:sp>
        <p:nvSpPr>
          <p:cNvPr id="266" name="CustomShape 1"/>
          <p:cNvSpPr/>
          <p:nvPr/>
        </p:nvSpPr>
        <p:spPr>
          <a:xfrm>
            <a:off x="774036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30</a:t>
            </a:r>
            <a:endParaRPr/>
          </a:p>
        </p:txBody>
      </p:sp>
      <p:sp>
        <p:nvSpPr>
          <p:cNvPr id="267" name="CustomShape 2"/>
          <p:cNvSpPr/>
          <p:nvPr/>
        </p:nvSpPr>
        <p:spPr>
          <a:xfrm>
            <a:off x="323640" y="863640"/>
            <a:ext cx="8424000" cy="4204800"/>
          </a:xfrm>
          <a:prstGeom prst="rect">
            <a:avLst/>
          </a:prstGeom>
          <a:noFill/>
          <a:ln>
            <a:noFill/>
          </a:ln>
        </p:spPr>
        <p:style>
          <a:lnRef idx="0"/>
          <a:fillRef idx="0"/>
          <a:effectRef idx="0"/>
          <a:fontRef idx="minor"/>
        </p:style>
        <p:txBody>
          <a:bodyPr lIns="90000" rIns="90000" tIns="45000" bIns="45000"/>
          <a:p>
            <a:pPr>
              <a:lnSpc>
                <a:spcPct val="100000"/>
              </a:lnSpc>
            </a:pPr>
            <a:r>
              <a:rPr lang="ru-RU" strike="noStrike">
                <a:solidFill>
                  <a:srgbClr val="000000"/>
                </a:solidFill>
                <a:latin typeface="Lucida Sans Unicode"/>
                <a:ea typeface="DejaVu Sans"/>
              </a:rPr>
              <a:t>Предложенная детальная модель жизненного цикла системы совместно со средствами ее обеспечения по этапам цикла позволяет достаточно корректно определять издержки на создание и применение ИС     и уверенно управлять этими издержками. Действительно, затраты, связанные с использованием какого-либо изделия, не исчерпываются средствами, затраченными на его приобретение: любое изделие постоянно требует разнообразных затрат не только в течение всего времени жизни, но даже при ликвидации. На основе такой модели может постоянно вычисляться важный экономический критерий –</a:t>
            </a:r>
            <a:r>
              <a:rPr i="1" lang="ru-RU" strike="noStrike">
                <a:solidFill>
                  <a:srgbClr val="000000"/>
                </a:solidFill>
                <a:latin typeface="Lucida Sans Unicode"/>
                <a:ea typeface="DejaVu Sans"/>
              </a:rPr>
              <a:t> </a:t>
            </a:r>
            <a:r>
              <a:rPr lang="ru-RU" strike="noStrike">
                <a:solidFill>
                  <a:srgbClr val="000000"/>
                </a:solidFill>
                <a:latin typeface="Lucida Sans Unicode"/>
                <a:ea typeface="DejaVu Sans"/>
              </a:rPr>
              <a:t>полная цена (стоимость) владения (ТСО). Модель ТСО позволяет организовать корректный учет реальных издержек по всем составляющим, а также ставить и решать задачи управления издержками, планирования издержек, формулирования критериев эффективности использования ресурсов как информационной системы в целом, так и ее элементов (подсистем).</a:t>
            </a:r>
            <a:endParaRPr/>
          </a:p>
        </p:txBody>
      </p:sp>
      <p:sp>
        <p:nvSpPr>
          <p:cNvPr id="268" name="CustomShape 3"/>
          <p:cNvSpPr/>
          <p:nvPr/>
        </p:nvSpPr>
        <p:spPr>
          <a:xfrm>
            <a:off x="323640" y="314640"/>
            <a:ext cx="8640360" cy="516600"/>
          </a:xfrm>
          <a:prstGeom prst="rect">
            <a:avLst/>
          </a:prstGeom>
          <a:noFill/>
          <a:ln>
            <a:noFill/>
          </a:ln>
        </p:spPr>
        <p:style>
          <a:lnRef idx="0"/>
          <a:fillRef idx="0"/>
          <a:effectRef idx="0"/>
          <a:fontRef idx="minor"/>
        </p:style>
        <p:txBody>
          <a:bodyPr lIns="90000" rIns="90000" tIns="45000" bIns="45000"/>
          <a:p>
            <a:pPr>
              <a:lnSpc>
                <a:spcPct val="100000"/>
              </a:lnSpc>
            </a:pPr>
            <a:r>
              <a:rPr b="1" lang="ru-RU" sz="2800" strike="noStrike" u="sng">
                <a:solidFill>
                  <a:srgbClr val="c00000"/>
                </a:solidFill>
                <a:latin typeface="Lucida Sans Unicode"/>
                <a:ea typeface="DejaVu Sans"/>
              </a:rPr>
              <a:t>2.4. Оценка эффективности информатизации</a:t>
            </a:r>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69" name="CustomShape 1"/>
          <p:cNvSpPr/>
          <p:nvPr/>
        </p:nvSpPr>
        <p:spPr>
          <a:xfrm>
            <a:off x="251640" y="332640"/>
            <a:ext cx="8568360" cy="59421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В этих условиях эффективность варианта ИС, определяется путем сопоставления объема работ и услуг, выполняемых ИС, с затратами            в виде полной стоимости владения. В качестве показателей эффективности могут использоваться: фактическая, плановая, проектная. Соотношения между показателями эффективности</a:t>
            </a:r>
            <a:r>
              <a:rPr i="1" lang="ru-RU" sz="2400" strike="noStrike">
                <a:solidFill>
                  <a:srgbClr val="000000"/>
                </a:solidFill>
                <a:latin typeface="Lucida Sans Unicode"/>
                <a:ea typeface="DejaVu Sans"/>
              </a:rPr>
              <a:t> </a:t>
            </a:r>
            <a:r>
              <a:rPr lang="ru-RU" sz="2400" strike="noStrike">
                <a:solidFill>
                  <a:srgbClr val="000000"/>
                </a:solidFill>
                <a:latin typeface="Lucida Sans Unicode"/>
                <a:ea typeface="DejaVu Sans"/>
              </a:rPr>
              <a:t>могут быть различными. Например, фактическая эффективность может оказаться выше проектной, если проект невысокого качества, а менеджмент имеет высокую квалификацию. Требуемая эффективность может быть ниже фактической при технологической подготовке низкого качества и высоком уровне квалификации менеджмента и т. д. В этих условиях могут ставиться задачи оптимизации выбранной ИС по критериям эффективности. </a:t>
            </a:r>
            <a:endParaRPr/>
          </a:p>
        </p:txBody>
      </p:sp>
      <p:sp>
        <p:nvSpPr>
          <p:cNvPr id="270"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31</a:t>
            </a:r>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71" name="CustomShape 1"/>
          <p:cNvSpPr/>
          <p:nvPr/>
        </p:nvSpPr>
        <p:spPr>
          <a:xfrm>
            <a:off x="323640" y="260640"/>
            <a:ext cx="8496360" cy="37476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При этом можно найти наиболее привлекательный для предприятия вариант состава и содержания ИС на всем ее ЖЦ: обосновать нормативы затрат по этапам ЖЦ, оперативно решить вопрос с привлечением сторонних фирм, специализирующихся на тех или иных услугах, т. е. использовать </a:t>
            </a:r>
            <a:r>
              <a:rPr i="1" lang="ru-RU" sz="2400" strike="noStrike">
                <a:solidFill>
                  <a:srgbClr val="000000"/>
                </a:solidFill>
                <a:latin typeface="Lucida Sans Unicode"/>
                <a:ea typeface="DejaVu Sans"/>
              </a:rPr>
              <a:t>аутсорсинг</a:t>
            </a:r>
            <a:r>
              <a:rPr lang="ru-RU" sz="2400" strike="noStrike">
                <a:solidFill>
                  <a:srgbClr val="000000"/>
                </a:solidFill>
                <a:latin typeface="Lucida Sans Unicode"/>
                <a:ea typeface="DejaVu Sans"/>
              </a:rPr>
              <a:t>;</a:t>
            </a:r>
            <a:r>
              <a:rPr i="1" lang="ru-RU" sz="2400" strike="noStrike">
                <a:solidFill>
                  <a:srgbClr val="000000"/>
                </a:solidFill>
                <a:latin typeface="Lucida Sans Unicode"/>
                <a:ea typeface="DejaVu Sans"/>
              </a:rPr>
              <a:t> </a:t>
            </a:r>
            <a:r>
              <a:rPr lang="ru-RU" sz="2400" strike="noStrike">
                <a:solidFill>
                  <a:srgbClr val="000000"/>
                </a:solidFill>
                <a:latin typeface="Lucida Sans Unicode"/>
                <a:ea typeface="DejaVu Sans"/>
              </a:rPr>
              <a:t>определить условия формирования и содержания ИС в части сроков и формы оплаты поставки и согласования гарантий со стороны поставщика и т. д.</a:t>
            </a:r>
            <a:endParaRPr/>
          </a:p>
        </p:txBody>
      </p:sp>
      <p:pic>
        <p:nvPicPr>
          <p:cNvPr id="272" name="Picture 2" descr=""/>
          <p:cNvPicPr/>
          <p:nvPr/>
        </p:nvPicPr>
        <p:blipFill>
          <a:blip r:embed="rId1"/>
          <a:stretch/>
        </p:blipFill>
        <p:spPr>
          <a:xfrm>
            <a:off x="323640" y="4371480"/>
            <a:ext cx="2663640" cy="1997640"/>
          </a:xfrm>
          <a:prstGeom prst="rect">
            <a:avLst/>
          </a:prstGeom>
          <a:ln>
            <a:noFill/>
          </a:ln>
        </p:spPr>
      </p:pic>
      <p:pic>
        <p:nvPicPr>
          <p:cNvPr id="273" name="Picture 4" descr=""/>
          <p:cNvPicPr/>
          <p:nvPr/>
        </p:nvPicPr>
        <p:blipFill>
          <a:blip r:embed="rId2"/>
          <a:stretch/>
        </p:blipFill>
        <p:spPr>
          <a:xfrm>
            <a:off x="6012000" y="4581000"/>
            <a:ext cx="2951640" cy="2213640"/>
          </a:xfrm>
          <a:prstGeom prst="rect">
            <a:avLst/>
          </a:prstGeom>
          <a:ln>
            <a:noFill/>
          </a:ln>
        </p:spPr>
      </p:pic>
      <p:pic>
        <p:nvPicPr>
          <p:cNvPr id="274" name="Picture 6" descr=""/>
          <p:cNvPicPr/>
          <p:nvPr/>
        </p:nvPicPr>
        <p:blipFill>
          <a:blip r:embed="rId3"/>
          <a:stretch/>
        </p:blipFill>
        <p:spPr>
          <a:xfrm>
            <a:off x="3132000" y="4423320"/>
            <a:ext cx="2313720" cy="2155680"/>
          </a:xfrm>
          <a:prstGeom prst="rect">
            <a:avLst/>
          </a:prstGeom>
          <a:ln>
            <a:noFill/>
          </a:ln>
          <a:effectLst>
            <a:softEdge rad="112500"/>
          </a:effectLst>
        </p:spPr>
      </p:pic>
      <p:sp>
        <p:nvSpPr>
          <p:cNvPr id="275" name="CustomShape 2"/>
          <p:cNvSpPr/>
          <p:nvPr/>
        </p:nvSpPr>
        <p:spPr>
          <a:xfrm>
            <a:off x="107640" y="6021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32</a:t>
            </a:r>
            <a:endParaRPr/>
          </a:p>
        </p:txBody>
      </p:sp>
    </p:spTree>
  </p:cSld>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76" name="CustomShape 1"/>
          <p:cNvSpPr/>
          <p:nvPr/>
        </p:nvSpPr>
        <p:spPr>
          <a:xfrm>
            <a:off x="251640" y="188640"/>
            <a:ext cx="8424360" cy="43588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000" strike="noStrike">
                <a:solidFill>
                  <a:srgbClr val="000000"/>
                </a:solidFill>
                <a:latin typeface="Lucida Sans Unicode"/>
                <a:ea typeface="DejaVu Sans"/>
              </a:rPr>
              <a:t>При стратегическом планировании ИС на всем протяжении ЖЦ возникает необходимость учета условий ее создания: ИС выходит на проектные показатели производительности не сразу, она проходит период освоения, который может существенно отличаться в разных вариантах создания; совокупная стоимость владения для разных вариантов создания ИС тоже может быть существенно различной как по величине, так и по характеру формирования во времени. </a:t>
            </a:r>
            <a:endParaRPr/>
          </a:p>
          <a:p>
            <a:pPr>
              <a:lnSpc>
                <a:spcPct val="100000"/>
              </a:lnSpc>
            </a:pPr>
            <a:r>
              <a:rPr lang="ru-RU" sz="2000" strike="noStrike">
                <a:solidFill>
                  <a:srgbClr val="000000"/>
                </a:solidFill>
                <a:latin typeface="Lucida Sans Unicode"/>
                <a:ea typeface="DejaVu Sans"/>
              </a:rPr>
              <a:t>В настоящее время признается необходимость активного участия   в той или иной форме будущих пользователей в формировании ИС в организации. Это позволяет своевременно учесть возможные последствия от информатизации как для отдельных рабочих мест, так и для организационной структуры предприятия в целом.</a:t>
            </a:r>
            <a:endParaRPr/>
          </a:p>
        </p:txBody>
      </p:sp>
      <p:pic>
        <p:nvPicPr>
          <p:cNvPr id="277" name="Picture 2" descr=""/>
          <p:cNvPicPr/>
          <p:nvPr/>
        </p:nvPicPr>
        <p:blipFill>
          <a:blip r:embed="rId1"/>
          <a:stretch/>
        </p:blipFill>
        <p:spPr>
          <a:xfrm>
            <a:off x="5890320" y="4941000"/>
            <a:ext cx="1561320" cy="1428120"/>
          </a:xfrm>
          <a:prstGeom prst="rect">
            <a:avLst/>
          </a:prstGeom>
          <a:ln>
            <a:noFill/>
          </a:ln>
        </p:spPr>
      </p:pic>
      <p:pic>
        <p:nvPicPr>
          <p:cNvPr id="278" name="Picture 4" descr=""/>
          <p:cNvPicPr/>
          <p:nvPr/>
        </p:nvPicPr>
        <p:blipFill>
          <a:blip r:embed="rId2"/>
          <a:stretch/>
        </p:blipFill>
        <p:spPr>
          <a:xfrm>
            <a:off x="3204000" y="4941000"/>
            <a:ext cx="2047320" cy="1428120"/>
          </a:xfrm>
          <a:prstGeom prst="rect">
            <a:avLst/>
          </a:prstGeom>
          <a:ln>
            <a:noFill/>
          </a:ln>
        </p:spPr>
      </p:pic>
      <p:pic>
        <p:nvPicPr>
          <p:cNvPr id="279" name="Picture 6" descr=""/>
          <p:cNvPicPr/>
          <p:nvPr/>
        </p:nvPicPr>
        <p:blipFill>
          <a:blip r:embed="rId3"/>
          <a:stretch/>
        </p:blipFill>
        <p:spPr>
          <a:xfrm>
            <a:off x="179640" y="4766760"/>
            <a:ext cx="2323440" cy="1428120"/>
          </a:xfrm>
          <a:prstGeom prst="rect">
            <a:avLst/>
          </a:prstGeom>
          <a:ln>
            <a:noFill/>
          </a:ln>
        </p:spPr>
      </p:pic>
      <p:sp>
        <p:nvSpPr>
          <p:cNvPr id="280" name="CustomShape 2"/>
          <p:cNvSpPr/>
          <p:nvPr/>
        </p:nvSpPr>
        <p:spPr>
          <a:xfrm>
            <a:off x="7875360" y="5085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33</a:t>
            </a:r>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1" name="CustomShape 1"/>
          <p:cNvSpPr/>
          <p:nvPr/>
        </p:nvSpPr>
        <p:spPr>
          <a:xfrm>
            <a:off x="395640" y="404640"/>
            <a:ext cx="6336000" cy="59421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Вместе с тем очевидно также, что создание и развитие ИС – специальная наукоемкая сфера, успешная деятельность в которой требует соответствующего потенциала: персонала необходимой квалификации, опыта создания подобных систем, соответствующего технологического и методического оснащения. Этого потенциала могут не иметь не только малые и вновь создаваемые фирмы, но даже и большие предприятия, если на них почему-либо не сложились или значительно ослаблены соот­ветствующие подразделения.</a:t>
            </a:r>
            <a:endParaRPr/>
          </a:p>
        </p:txBody>
      </p:sp>
      <p:pic>
        <p:nvPicPr>
          <p:cNvPr id="282" name="Picture 2" descr=""/>
          <p:cNvPicPr/>
          <p:nvPr/>
        </p:nvPicPr>
        <p:blipFill>
          <a:blip r:embed="rId1"/>
          <a:stretch/>
        </p:blipFill>
        <p:spPr>
          <a:xfrm>
            <a:off x="6876360" y="383400"/>
            <a:ext cx="2092320" cy="1439280"/>
          </a:xfrm>
          <a:prstGeom prst="rect">
            <a:avLst/>
          </a:prstGeom>
          <a:ln>
            <a:noFill/>
          </a:ln>
        </p:spPr>
      </p:pic>
      <p:sp>
        <p:nvSpPr>
          <p:cNvPr id="283" name="CustomShape 2"/>
          <p:cNvSpPr/>
          <p:nvPr/>
        </p:nvSpPr>
        <p:spPr>
          <a:xfrm>
            <a:off x="7596360" y="588492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34</a:t>
            </a:r>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4" name="CustomShape 1"/>
          <p:cNvSpPr/>
          <p:nvPr/>
        </p:nvSpPr>
        <p:spPr>
          <a:xfrm>
            <a:off x="251640" y="116640"/>
            <a:ext cx="8712360" cy="66736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Правда, до настоящего времени в отечественных организациях еще достаточно широко бытует представление о том, что ИС более эффективно создавать своими силами, чем заказывать стороннему изготовителю. Этого мнения часто придерживаются как менеджеры организаций, так и руководители их информационных служб. Здесь приводятся следующие аргументы: свои специалисты лучше знают условия и традиции предприятия, они всегда рядом и могут контактировать с любым работником, за их работу не нужно платить тех больших денег, которых требуют сторонние изготовители, и т. д. Последний аргумент является весьма весомым, поскольку стороннему изготовителю за ИС нужно платить в соответствии с его масштабом цен, а своим работникам можно платить по действующим на предприятии масштабам оплаты труда, которые обычно уступают оплате труда в фирмах-системных интеграторах.</a:t>
            </a:r>
            <a:endParaRPr/>
          </a:p>
        </p:txBody>
      </p:sp>
      <p:sp>
        <p:nvSpPr>
          <p:cNvPr id="285"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35</a:t>
            </a:r>
            <a:endParaRPr/>
          </a:p>
        </p:txBody>
      </p:sp>
    </p:spTree>
  </p:cSld>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6" name="CustomShape 1"/>
          <p:cNvSpPr/>
          <p:nvPr/>
        </p:nvSpPr>
        <p:spPr>
          <a:xfrm>
            <a:off x="467640" y="260640"/>
            <a:ext cx="8496360" cy="19188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Хотя ИС, целиком приобретаемая у постороннего изготовителя, стоит обычно действительно больших денег, убеждение, что своими силами она может быть создана с меньшими затратами, может оказаться серьезным и весьма дорогим заблуждением. </a:t>
            </a:r>
            <a:endParaRPr/>
          </a:p>
        </p:txBody>
      </p:sp>
      <p:pic>
        <p:nvPicPr>
          <p:cNvPr id="287" name="Picture 2" descr=""/>
          <p:cNvPicPr/>
          <p:nvPr/>
        </p:nvPicPr>
        <p:blipFill>
          <a:blip r:embed="rId1"/>
          <a:stretch/>
        </p:blipFill>
        <p:spPr>
          <a:xfrm>
            <a:off x="5756040" y="4509000"/>
            <a:ext cx="2915640" cy="1943640"/>
          </a:xfrm>
          <a:prstGeom prst="rect">
            <a:avLst/>
          </a:prstGeom>
          <a:ln>
            <a:noFill/>
          </a:ln>
        </p:spPr>
      </p:pic>
      <p:pic>
        <p:nvPicPr>
          <p:cNvPr id="288" name="Picture 4" descr=""/>
          <p:cNvPicPr/>
          <p:nvPr/>
        </p:nvPicPr>
        <p:blipFill>
          <a:blip r:embed="rId2"/>
          <a:stretch/>
        </p:blipFill>
        <p:spPr>
          <a:xfrm>
            <a:off x="179640" y="4480200"/>
            <a:ext cx="2951640" cy="2088360"/>
          </a:xfrm>
          <a:prstGeom prst="rect">
            <a:avLst/>
          </a:prstGeom>
          <a:ln>
            <a:noFill/>
          </a:ln>
        </p:spPr>
      </p:pic>
      <p:pic>
        <p:nvPicPr>
          <p:cNvPr id="289" name="Picture 6" descr=""/>
          <p:cNvPicPr/>
          <p:nvPr/>
        </p:nvPicPr>
        <p:blipFill>
          <a:blip r:embed="rId3"/>
          <a:stretch/>
        </p:blipFill>
        <p:spPr>
          <a:xfrm>
            <a:off x="3420000" y="4669200"/>
            <a:ext cx="2015640" cy="2183760"/>
          </a:xfrm>
          <a:prstGeom prst="rect">
            <a:avLst/>
          </a:prstGeom>
          <a:ln>
            <a:noFill/>
          </a:ln>
          <a:effectLst>
            <a:softEdge rad="112500"/>
          </a:effectLst>
        </p:spPr>
      </p:pic>
      <p:sp>
        <p:nvSpPr>
          <p:cNvPr id="290"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36</a:t>
            </a:r>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1" name="CustomShape 1"/>
          <p:cNvSpPr/>
          <p:nvPr/>
        </p:nvSpPr>
        <p:spPr>
          <a:xfrm>
            <a:off x="107640" y="1109160"/>
            <a:ext cx="8640360" cy="55764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На создание, приобретение и внедрение технических, программных, информационных и технологических средств информатизации затрачиваются огромные материальные, временные и трудовые ресурсы. Можно представить, что при создании ИС своими силами процесс формирования ИС может затянуться, что снижает эффективность бизнеса организации. Приобретение готовой ИС целиком в некотором типовом варианте у стороннего поставщика в настоящее время вполне реально: рынок таких систем уже достаточно хорошо развит, при этом время формирования ИС в организации может быть сокращено. Правда, при этом, как правило, организации приходится сделать единовременно существенные капиталовложения. </a:t>
            </a:r>
            <a:endParaRPr/>
          </a:p>
        </p:txBody>
      </p:sp>
      <p:pic>
        <p:nvPicPr>
          <p:cNvPr id="292" name="Picture 2" descr=""/>
          <p:cNvPicPr/>
          <p:nvPr/>
        </p:nvPicPr>
        <p:blipFill>
          <a:blip r:embed="rId1"/>
          <a:stretch/>
        </p:blipFill>
        <p:spPr>
          <a:xfrm>
            <a:off x="283680" y="260640"/>
            <a:ext cx="3167640" cy="2159640"/>
          </a:xfrm>
          <a:prstGeom prst="rect">
            <a:avLst/>
          </a:prstGeom>
          <a:ln>
            <a:noFill/>
          </a:ln>
        </p:spPr>
      </p:pic>
      <p:pic>
        <p:nvPicPr>
          <p:cNvPr id="293" name="Picture 4" descr=""/>
          <p:cNvPicPr/>
          <p:nvPr/>
        </p:nvPicPr>
        <p:blipFill>
          <a:blip r:embed="rId2"/>
          <a:stretch/>
        </p:blipFill>
        <p:spPr>
          <a:xfrm>
            <a:off x="3636000" y="649440"/>
            <a:ext cx="2152080" cy="1428120"/>
          </a:xfrm>
          <a:prstGeom prst="rect">
            <a:avLst/>
          </a:prstGeom>
          <a:ln>
            <a:noFill/>
          </a:ln>
        </p:spPr>
      </p:pic>
      <p:pic>
        <p:nvPicPr>
          <p:cNvPr id="294" name="Picture 6" descr=""/>
          <p:cNvPicPr/>
          <p:nvPr/>
        </p:nvPicPr>
        <p:blipFill>
          <a:blip r:embed="rId3"/>
          <a:stretch/>
        </p:blipFill>
        <p:spPr>
          <a:xfrm>
            <a:off x="6300360" y="272160"/>
            <a:ext cx="2303640" cy="1727640"/>
          </a:xfrm>
          <a:prstGeom prst="rect">
            <a:avLst/>
          </a:prstGeom>
          <a:ln>
            <a:noFill/>
          </a:ln>
        </p:spPr>
      </p:pic>
      <p:sp>
        <p:nvSpPr>
          <p:cNvPr id="295"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37</a:t>
            </a:r>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6" name="CustomShape 1"/>
          <p:cNvSpPr/>
          <p:nvPr/>
        </p:nvSpPr>
        <p:spPr>
          <a:xfrm>
            <a:off x="171360" y="211320"/>
            <a:ext cx="8568360" cy="52106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Поскольку на последующих этапах жизненного цикла ИС тоже требует затрат, необходимо корректное обоснование выбора варианта ее создания. В связи с этим необходимо построение модели, обеспечивающей принятие обоснованного и эффективного решения задачи выбора варианта создания ИС, типа создаваемой в организации ИС, поставщика или поставщиков при проведении тендера в случае приобретения системы в целом или отдельных ее компонентов, а также при использовании аутсорсинга. В [1, 3] приведены модели ТСО, которые могут быть использованы в качестве методологической основы для решения разнообразных задач управления издержками.</a:t>
            </a:r>
            <a:endParaRPr/>
          </a:p>
        </p:txBody>
      </p:sp>
      <p:pic>
        <p:nvPicPr>
          <p:cNvPr id="297" name="Picture 2" descr=""/>
          <p:cNvPicPr/>
          <p:nvPr/>
        </p:nvPicPr>
        <p:blipFill>
          <a:blip r:embed="rId1"/>
          <a:stretch/>
        </p:blipFill>
        <p:spPr>
          <a:xfrm>
            <a:off x="6800040" y="4653000"/>
            <a:ext cx="1904400" cy="1428120"/>
          </a:xfrm>
          <a:prstGeom prst="rect">
            <a:avLst/>
          </a:prstGeom>
          <a:ln>
            <a:noFill/>
          </a:ln>
        </p:spPr>
      </p:pic>
      <p:pic>
        <p:nvPicPr>
          <p:cNvPr id="298" name="Picture 4" descr=""/>
          <p:cNvPicPr/>
          <p:nvPr/>
        </p:nvPicPr>
        <p:blipFill>
          <a:blip r:embed="rId2"/>
          <a:stretch/>
        </p:blipFill>
        <p:spPr>
          <a:xfrm>
            <a:off x="155520" y="4360680"/>
            <a:ext cx="2443680" cy="2379960"/>
          </a:xfrm>
          <a:prstGeom prst="rect">
            <a:avLst/>
          </a:prstGeom>
          <a:ln>
            <a:noFill/>
          </a:ln>
        </p:spPr>
      </p:pic>
      <p:pic>
        <p:nvPicPr>
          <p:cNvPr id="299" name="Picture 6" descr=""/>
          <p:cNvPicPr/>
          <p:nvPr/>
        </p:nvPicPr>
        <p:blipFill>
          <a:blip r:embed="rId3"/>
          <a:stretch/>
        </p:blipFill>
        <p:spPr>
          <a:xfrm>
            <a:off x="2936520" y="4360680"/>
            <a:ext cx="3486240" cy="2226960"/>
          </a:xfrm>
          <a:prstGeom prst="rect">
            <a:avLst/>
          </a:prstGeom>
          <a:ln>
            <a:noFill/>
          </a:ln>
          <a:effectLst>
            <a:softEdge rad="112500"/>
          </a:effectLst>
        </p:spPr>
      </p:pic>
      <p:sp>
        <p:nvSpPr>
          <p:cNvPr id="300" name="CustomShape 2"/>
          <p:cNvSpPr/>
          <p:nvPr/>
        </p:nvSpPr>
        <p:spPr>
          <a:xfrm>
            <a:off x="784800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38</a:t>
            </a:r>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01" name="CustomShape 1"/>
          <p:cNvSpPr/>
          <p:nvPr/>
        </p:nvSpPr>
        <p:spPr>
          <a:xfrm>
            <a:off x="179640" y="260640"/>
            <a:ext cx="8208360" cy="55764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Следует отметить, что большинство методологий и практических инструментальных средств оценки эффективности информатизации является собственностью крупных консалтинговых агентств; они, как правило, достаточно закрыты, поэтому привести их не представляется возможным. Тем не менее, возможно и актуально рассмотрение проблемы и методов оценки эффективности ИС; здесь основное внимание уделяется рассмотрению ИС и ИТ с позиций использования их возможностей для повышения эффективности поддержки принятия yправленческих решений. В связи с этим в ряде случаев следует рассматривать не просто одну ИС, а более широко – службу обработки информации.</a:t>
            </a:r>
            <a:endParaRPr/>
          </a:p>
        </p:txBody>
      </p:sp>
      <p:pic>
        <p:nvPicPr>
          <p:cNvPr id="302" name="Picture 2" descr=""/>
          <p:cNvPicPr/>
          <p:nvPr/>
        </p:nvPicPr>
        <p:blipFill>
          <a:blip r:embed="rId1"/>
          <a:stretch/>
        </p:blipFill>
        <p:spPr>
          <a:xfrm>
            <a:off x="5868000" y="4221000"/>
            <a:ext cx="3167640" cy="2582280"/>
          </a:xfrm>
          <a:prstGeom prst="rect">
            <a:avLst/>
          </a:prstGeom>
          <a:ln>
            <a:noFill/>
          </a:ln>
        </p:spPr>
      </p:pic>
      <p:pic>
        <p:nvPicPr>
          <p:cNvPr id="303" name="Picture 4" descr=""/>
          <p:cNvPicPr/>
          <p:nvPr/>
        </p:nvPicPr>
        <p:blipFill>
          <a:blip r:embed="rId2"/>
          <a:stretch/>
        </p:blipFill>
        <p:spPr>
          <a:xfrm>
            <a:off x="2843640" y="5229360"/>
            <a:ext cx="2142360" cy="1428120"/>
          </a:xfrm>
          <a:prstGeom prst="rect">
            <a:avLst/>
          </a:prstGeom>
          <a:ln>
            <a:noFill/>
          </a:ln>
        </p:spPr>
      </p:pic>
      <p:sp>
        <p:nvSpPr>
          <p:cNvPr id="304"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39</a:t>
            </a:r>
            <a:endParaRPr/>
          </a:p>
        </p:txBody>
      </p:sp>
    </p:spTree>
  </p:cSld>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05" name="CustomShape 1"/>
          <p:cNvSpPr/>
          <p:nvPr/>
        </p:nvSpPr>
        <p:spPr>
          <a:xfrm>
            <a:off x="755640" y="260640"/>
            <a:ext cx="8280360" cy="48448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Определение эффективности службы ОИ требует рассмотрения всех ее компонентов, связей и отношений, включая отношения с окружающей средой. Соответствующая системная модель может стать основой для выявления факторов, определяющих эффективность, формирования методики оценки эффективности и определения путей ее повышения. При этом структура службы ОИ должна соответствовать системным целям, стоящим перед организацией в ее основной деятельности. Продуктом службы является информация; служба ОИ в целом представляет собой объект и продукт ИМ.</a:t>
            </a:r>
            <a:endParaRPr/>
          </a:p>
        </p:txBody>
      </p:sp>
      <p:pic>
        <p:nvPicPr>
          <p:cNvPr id="306" name="Picture 2" descr=""/>
          <p:cNvPicPr/>
          <p:nvPr/>
        </p:nvPicPr>
        <p:blipFill>
          <a:blip r:embed="rId1"/>
          <a:stretch/>
        </p:blipFill>
        <p:spPr>
          <a:xfrm>
            <a:off x="251640" y="4785120"/>
            <a:ext cx="2556000" cy="2072160"/>
          </a:xfrm>
          <a:prstGeom prst="rect">
            <a:avLst/>
          </a:prstGeom>
          <a:ln>
            <a:noFill/>
          </a:ln>
        </p:spPr>
      </p:pic>
      <p:pic>
        <p:nvPicPr>
          <p:cNvPr id="307" name="Picture 4" descr=""/>
          <p:cNvPicPr/>
          <p:nvPr/>
        </p:nvPicPr>
        <p:blipFill>
          <a:blip r:embed="rId2"/>
          <a:stretch/>
        </p:blipFill>
        <p:spPr>
          <a:xfrm>
            <a:off x="5940000" y="4392720"/>
            <a:ext cx="2519640" cy="2553480"/>
          </a:xfrm>
          <a:prstGeom prst="rect">
            <a:avLst/>
          </a:prstGeom>
          <a:ln>
            <a:noFill/>
          </a:ln>
        </p:spPr>
      </p:pic>
      <p:pic>
        <p:nvPicPr>
          <p:cNvPr id="308" name="Picture 6" descr=""/>
          <p:cNvPicPr/>
          <p:nvPr/>
        </p:nvPicPr>
        <p:blipFill>
          <a:blip r:embed="rId3"/>
          <a:stretch/>
        </p:blipFill>
        <p:spPr>
          <a:xfrm>
            <a:off x="3204000" y="4653000"/>
            <a:ext cx="2159640" cy="2550600"/>
          </a:xfrm>
          <a:prstGeom prst="rect">
            <a:avLst/>
          </a:prstGeom>
          <a:ln>
            <a:noFill/>
          </a:ln>
        </p:spPr>
      </p:pic>
      <p:sp>
        <p:nvSpPr>
          <p:cNvPr id="309"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40</a:t>
            </a:r>
            <a:endParaRPr/>
          </a:p>
        </p:txBody>
      </p:sp>
    </p:spTree>
  </p:cSld>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0" name="CustomShape 1"/>
          <p:cNvSpPr/>
          <p:nvPr/>
        </p:nvSpPr>
        <p:spPr>
          <a:xfrm>
            <a:off x="258840" y="260640"/>
            <a:ext cx="8640360" cy="41133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ИС присущи как общесистемные, так и специфические свойства.   К общесистемным относят целостность, иерархичность и интегративность. Специфические свойства отражают то, что ИС – социотехническая система, в ней явно выделяются взаимодействующие социальный  и технический компоненты; кроме того, ИС является экономической, динамической и самоорганизующейся системой. Это открытая система, имеющая внешние связи; в зависимости от целей в ИС выделяются различные варианты структуры, т. е. она является еще и полиструктурной системой.</a:t>
            </a:r>
            <a:endParaRPr/>
          </a:p>
        </p:txBody>
      </p:sp>
      <p:pic>
        <p:nvPicPr>
          <p:cNvPr id="311" name="Picture 2" descr=""/>
          <p:cNvPicPr/>
          <p:nvPr/>
        </p:nvPicPr>
        <p:blipFill>
          <a:blip r:embed="rId1"/>
          <a:stretch/>
        </p:blipFill>
        <p:spPr>
          <a:xfrm>
            <a:off x="7246800" y="5373360"/>
            <a:ext cx="1932840" cy="1428120"/>
          </a:xfrm>
          <a:prstGeom prst="rect">
            <a:avLst/>
          </a:prstGeom>
          <a:ln>
            <a:noFill/>
          </a:ln>
        </p:spPr>
      </p:pic>
      <p:pic>
        <p:nvPicPr>
          <p:cNvPr id="312" name="Picture 4" descr=""/>
          <p:cNvPicPr/>
          <p:nvPr/>
        </p:nvPicPr>
        <p:blipFill>
          <a:blip r:embed="rId2"/>
          <a:stretch/>
        </p:blipFill>
        <p:spPr>
          <a:xfrm>
            <a:off x="7092360" y="2864520"/>
            <a:ext cx="1616400" cy="1212120"/>
          </a:xfrm>
          <a:prstGeom prst="rect">
            <a:avLst/>
          </a:prstGeom>
          <a:ln>
            <a:noFill/>
          </a:ln>
        </p:spPr>
      </p:pic>
      <p:sp>
        <p:nvSpPr>
          <p:cNvPr id="313" name="CustomShape 2"/>
          <p:cNvSpPr/>
          <p:nvPr/>
        </p:nvSpPr>
        <p:spPr>
          <a:xfrm>
            <a:off x="107640" y="6093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41</a:t>
            </a:r>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4" name="CustomShape 1"/>
          <p:cNvSpPr/>
          <p:nvPr/>
        </p:nvSpPr>
        <p:spPr>
          <a:xfrm>
            <a:off x="179640" y="332640"/>
            <a:ext cx="8640360" cy="48448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lang="ru-RU" sz="2400" strike="noStrike">
                <a:solidFill>
                  <a:srgbClr val="000000"/>
                </a:solidFill>
                <a:latin typeface="Lucida Sans Unicode"/>
                <a:ea typeface="DejaVu Sans"/>
              </a:rPr>
              <a:t>Целями ИС как подсистемы предприятия, т. е. ее внешними целями, могут быть: снижение себестоимости продукции (ИС обеспечивает совершенствование учета затрат), сокращение потребности в оборотном капитале (ИС обеспечивает оптимизацию материальных, финансовых   и других потоков), повышение качества продукции (ИС обеспечивает совершенствование системы качества). Кроме того, существует внутренняя цель ИС как потребность ее совершенствования: это покупка более совершенных программно-аппаратных средств, увеличение штата персонала службы, совершенствование бизнес-процессов ОИ и т. д. </a:t>
            </a:r>
            <a:endParaRPr/>
          </a:p>
        </p:txBody>
      </p:sp>
      <p:pic>
        <p:nvPicPr>
          <p:cNvPr id="315" name="Picture 2" descr=""/>
          <p:cNvPicPr/>
          <p:nvPr/>
        </p:nvPicPr>
        <p:blipFill>
          <a:blip r:embed="rId1"/>
          <a:stretch/>
        </p:blipFill>
        <p:spPr>
          <a:xfrm>
            <a:off x="2451960" y="5429160"/>
            <a:ext cx="2142360" cy="1428120"/>
          </a:xfrm>
          <a:prstGeom prst="rect">
            <a:avLst/>
          </a:prstGeom>
          <a:ln>
            <a:noFill/>
          </a:ln>
        </p:spPr>
      </p:pic>
      <p:pic>
        <p:nvPicPr>
          <p:cNvPr id="316" name="Picture 4" descr=""/>
          <p:cNvPicPr/>
          <p:nvPr/>
        </p:nvPicPr>
        <p:blipFill>
          <a:blip r:embed="rId2"/>
          <a:stretch/>
        </p:blipFill>
        <p:spPr>
          <a:xfrm>
            <a:off x="7048440" y="5433840"/>
            <a:ext cx="2094840" cy="1428120"/>
          </a:xfrm>
          <a:prstGeom prst="rect">
            <a:avLst/>
          </a:prstGeom>
          <a:ln>
            <a:noFill/>
          </a:ln>
        </p:spPr>
      </p:pic>
      <p:pic>
        <p:nvPicPr>
          <p:cNvPr id="317" name="Picture 6" descr=""/>
          <p:cNvPicPr/>
          <p:nvPr/>
        </p:nvPicPr>
        <p:blipFill>
          <a:blip r:embed="rId3"/>
          <a:stretch/>
        </p:blipFill>
        <p:spPr>
          <a:xfrm>
            <a:off x="7336800" y="2133000"/>
            <a:ext cx="1770840" cy="1428120"/>
          </a:xfrm>
          <a:prstGeom prst="rect">
            <a:avLst/>
          </a:prstGeom>
          <a:ln>
            <a:noFill/>
          </a:ln>
        </p:spPr>
      </p:pic>
      <p:sp>
        <p:nvSpPr>
          <p:cNvPr id="318" name="CustomShape 2"/>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42</a:t>
            </a:r>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9" name="CustomShape 1"/>
          <p:cNvSpPr/>
          <p:nvPr/>
        </p:nvSpPr>
        <p:spPr>
          <a:xfrm>
            <a:off x="230760" y="548640"/>
            <a:ext cx="8568360" cy="411336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Управление затратами на ИС обеспечивается операциями планирования, учета, контроля и анализа затрат на ИС с использованием соответствующих методов и инструментов. </a:t>
            </a:r>
            <a:endParaRPr/>
          </a:p>
          <a:p>
            <a:pPr>
              <a:lnSpc>
                <a:spcPct val="100000"/>
              </a:lnSpc>
            </a:pPr>
            <a:r>
              <a:rPr b="1" lang="ru-RU" sz="2400" strike="noStrike">
                <a:solidFill>
                  <a:srgbClr val="000000"/>
                </a:solidFill>
                <a:latin typeface="Lucida Sans Unicode"/>
                <a:ea typeface="DejaVu Sans"/>
              </a:rPr>
              <a:t>Единого подхода к решению данной проблемы не существует, известные подходы подразделяются на три группы: оценка прямого результата, идеальности процесса и качественная оценка результатов. Управление соотношением затрат и результатов – центральная задача ИМ. На основе анализа этого соотношения формируется стратегия развития ИС.</a:t>
            </a:r>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0" name="CustomShape 1"/>
          <p:cNvSpPr/>
          <p:nvPr/>
        </p:nvSpPr>
        <p:spPr>
          <a:xfrm>
            <a:off x="395640" y="474480"/>
            <a:ext cx="8424360" cy="557640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Положительные результаты в отношении эффективности ИС, получаемые на предприятии, можно разделить на две группы. </a:t>
            </a:r>
            <a:endParaRPr/>
          </a:p>
          <a:p>
            <a:pPr>
              <a:lnSpc>
                <a:spcPct val="100000"/>
              </a:lnSpc>
            </a:pPr>
            <a:r>
              <a:rPr b="1" lang="ru-RU" sz="2400" strike="noStrike" u="sng">
                <a:solidFill>
                  <a:srgbClr val="c00000"/>
                </a:solidFill>
                <a:latin typeface="Lucida Sans Unicode"/>
                <a:ea typeface="DejaVu Sans"/>
              </a:rPr>
              <a:t>Первая</a:t>
            </a:r>
            <a:r>
              <a:rPr b="1" lang="ru-RU" sz="2400" strike="noStrike">
                <a:solidFill>
                  <a:srgbClr val="000000"/>
                </a:solidFill>
                <a:latin typeface="Lucida Sans Unicode"/>
                <a:ea typeface="DejaVu Sans"/>
              </a:rPr>
              <a:t> – прямое повышение экономичности; это снижение запасов, издержек обращения и т. п. </a:t>
            </a:r>
            <a:endParaRPr/>
          </a:p>
          <a:p>
            <a:pPr>
              <a:lnSpc>
                <a:spcPct val="100000"/>
              </a:lnSpc>
            </a:pPr>
            <a:r>
              <a:rPr b="1" lang="ru-RU" sz="2400" strike="noStrike" u="sng">
                <a:solidFill>
                  <a:srgbClr val="c00000"/>
                </a:solidFill>
                <a:latin typeface="Lucida Sans Unicode"/>
                <a:ea typeface="DejaVu Sans"/>
              </a:rPr>
              <a:t>Вторая </a:t>
            </a:r>
            <a:r>
              <a:rPr b="1" lang="ru-RU" sz="2400" strike="noStrike">
                <a:solidFill>
                  <a:srgbClr val="000000"/>
                </a:solidFill>
                <a:latin typeface="Lucida Sans Unicode"/>
                <a:ea typeface="DejaVu Sans"/>
              </a:rPr>
              <a:t>– повышение результативности, не отражающейся непосредственно на экономичности организации; это ускорение производственного планирования, сокращение времени выполнения бизнес-процессов, сокращение времени принятия решений и повышение их качества. Здесь следует отметить, что эмпирические данные часто не показывают корреляции между расходами на ИС и производительностью или рентабельностью фирмы в целом. </a:t>
            </a:r>
            <a:endParaRPr/>
          </a:p>
        </p:txBody>
      </p:sp>
    </p:spTree>
  </p:cSld>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1" name="CustomShape 1"/>
          <p:cNvSpPr/>
          <p:nvPr/>
        </p:nvSpPr>
        <p:spPr>
          <a:xfrm>
            <a:off x="251640" y="476640"/>
            <a:ext cx="8568360" cy="557784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000" strike="noStrike">
                <a:solidFill>
                  <a:srgbClr val="000000"/>
                </a:solidFill>
                <a:latin typeface="Lucida Sans Unicode"/>
                <a:ea typeface="DejaVu Sans"/>
              </a:rPr>
              <a:t>Ниже рассматривается классификация известных методик и подходов, позволяющих количественно оценить эффект от реализации       ИТ-проекта для достижения поставленных целей.</a:t>
            </a:r>
            <a:endParaRPr/>
          </a:p>
          <a:p>
            <a:pPr>
              <a:lnSpc>
                <a:spcPct val="100000"/>
              </a:lnSpc>
            </a:pPr>
            <a:endParaRPr/>
          </a:p>
          <a:p>
            <a:pPr>
              <a:lnSpc>
                <a:spcPct val="100000"/>
              </a:lnSpc>
            </a:pPr>
            <a:r>
              <a:rPr b="1" i="1" lang="ru-RU" sz="2000" strike="noStrike" u="sng">
                <a:solidFill>
                  <a:srgbClr val="c00000"/>
                </a:solidFill>
                <a:latin typeface="Lucida Sans Unicode"/>
                <a:ea typeface="DejaVu Sans"/>
              </a:rPr>
              <a:t>Затратные методы. </a:t>
            </a:r>
            <a:r>
              <a:rPr b="1" lang="ru-RU" sz="2000" strike="noStrike">
                <a:solidFill>
                  <a:srgbClr val="000000"/>
                </a:solidFill>
                <a:latin typeface="Lucida Sans Unicode"/>
                <a:ea typeface="DejaVu Sans"/>
              </a:rPr>
              <a:t>Оценка ИС производится на основе затраченных ресурсов. При некоторой наивности таких подходов они часто использовались при оценки эффекта от информационной деятельности     в советское время и нередко применяются сегодня для грубых и/или трудоемких подсчетов.</a:t>
            </a:r>
            <a:endParaRPr/>
          </a:p>
          <a:p>
            <a:pPr>
              <a:lnSpc>
                <a:spcPct val="100000"/>
              </a:lnSpc>
            </a:pPr>
            <a:endParaRPr/>
          </a:p>
          <a:p>
            <a:pPr>
              <a:lnSpc>
                <a:spcPct val="100000"/>
              </a:lnSpc>
            </a:pPr>
            <a:r>
              <a:rPr b="1" i="1" lang="ru-RU" sz="2000" strike="noStrike" u="sng">
                <a:solidFill>
                  <a:srgbClr val="c00000"/>
                </a:solidFill>
                <a:latin typeface="Lucida Sans Unicode"/>
                <a:ea typeface="DejaVu Sans"/>
              </a:rPr>
              <a:t>Методы оценки прямого результата. </a:t>
            </a:r>
            <a:r>
              <a:rPr b="1" lang="ru-RU" sz="2000" strike="noStrike">
                <a:solidFill>
                  <a:srgbClr val="000000"/>
                </a:solidFill>
                <a:latin typeface="Lucida Sans Unicode"/>
                <a:ea typeface="DejaVu Sans"/>
              </a:rPr>
              <a:t>Эти методики оценивают прямой результат, очевидно следующий из реализации проекта, например, повышение коэффициента выхода или сниже­ние трудозатрат. Данный результат оценивается по текущим рыночным ценам, и если его недостаточно для обоснования прямых инвестиций, добавляются дополнительные результаты.</a:t>
            </a:r>
            <a:endParaRPr/>
          </a:p>
        </p:txBody>
      </p:sp>
    </p:spTree>
  </p:cSld>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2" name="CustomShape 1"/>
          <p:cNvSpPr/>
          <p:nvPr/>
        </p:nvSpPr>
        <p:spPr>
          <a:xfrm>
            <a:off x="395640" y="474480"/>
            <a:ext cx="8424360" cy="557640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gn="ctr">
              <a:lnSpc>
                <a:spcPct val="100000"/>
              </a:lnSpc>
            </a:pPr>
            <a:r>
              <a:rPr b="1" i="1" lang="ru-RU" sz="2400" strike="noStrike" u="sng">
                <a:solidFill>
                  <a:srgbClr val="c00000"/>
                </a:solidFill>
                <a:latin typeface="Lucida Sans Unicode"/>
                <a:ea typeface="DejaVu Sans"/>
              </a:rPr>
              <a:t>Методы, основанные на оценке идеальности процесса. </a:t>
            </a:r>
            <a:endParaRPr/>
          </a:p>
          <a:p>
            <a:pPr>
              <a:lnSpc>
                <a:spcPct val="100000"/>
              </a:lnSpc>
            </a:pPr>
            <a:r>
              <a:rPr b="1" lang="ru-RU" sz="2400" strike="noStrike">
                <a:solidFill>
                  <a:srgbClr val="000000"/>
                </a:solidFill>
                <a:latin typeface="Lucida Sans Unicode"/>
                <a:ea typeface="DejaVu Sans"/>
              </a:rPr>
              <a:t>Данные методики базируются на статистических или динамических сравнительных алгоритмах. Как правило, базовым показателем качества бизнес-процесса выбирается объем реализации продукции. Тогда «идеальным» считается бизнес-процесс с лучшими для отрасли показателями затрат на единицу выхода. Популярны также подходы на базе сравнения с альтернативным решением.</a:t>
            </a:r>
            <a:endParaRPr/>
          </a:p>
          <a:p>
            <a:pPr>
              <a:lnSpc>
                <a:spcPct val="100000"/>
              </a:lnSpc>
            </a:pPr>
            <a:r>
              <a:rPr b="1" i="1" lang="ru-RU" sz="2400" strike="noStrike" u="sng">
                <a:solidFill>
                  <a:srgbClr val="c00000"/>
                </a:solidFill>
                <a:latin typeface="Lucida Sans Unicode"/>
                <a:ea typeface="DejaVu Sans"/>
              </a:rPr>
              <a:t>Квалиметрические подходы </a:t>
            </a:r>
            <a:r>
              <a:rPr b="1" lang="ru-RU" sz="2400" strike="noStrike">
                <a:solidFill>
                  <a:srgbClr val="000000"/>
                </a:solidFill>
                <a:latin typeface="Lucida Sans Unicode"/>
                <a:ea typeface="DejaVu Sans"/>
              </a:rPr>
              <a:t>дают комплексную оценку качества проекта на основе обработки данных аппаратом репрезентативной теории измерений: статистическими, экспертными и социологическими методами.</a:t>
            </a:r>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3" name="CustomShape 1"/>
          <p:cNvSpPr/>
          <p:nvPr/>
        </p:nvSpPr>
        <p:spPr>
          <a:xfrm>
            <a:off x="251640" y="476640"/>
            <a:ext cx="8712360" cy="447912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ИС предприятия, как правило, поглощают значительные капиталовложения, в особенности ИС, построенные на основе наиболее передовых и дорогостоящих средств. Они являются неотъемлемой частью технологического оснащения, входят в состав основных фондов и могут вносить существенный вклад в затраты предприятия на выпуск продукции. Это означает, что средства ОИ необходимо рассматривать аналогично всем другим основным средствам фирмы и оценивать их использование по тем же критериям, в частности, в отношении эффективности капиталовложений.</a:t>
            </a:r>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4" name="CustomShape 1"/>
          <p:cNvSpPr/>
          <p:nvPr/>
        </p:nvSpPr>
        <p:spPr>
          <a:xfrm>
            <a:off x="395640" y="548640"/>
            <a:ext cx="8496360" cy="594216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Определить эффективность использования ресурсов ИС не проще, чем любых других. К тому же корректных критериев и методик определения информационной емкости продукции (по аналогии с материалоемкостью, энергоемкостью и удельными затратами финансовых ресурсов – себестоимостью или издержками) пока создано явно недостаточно. В то же время затраты ИР на многие виды продукции и услуг становятся вполне ощутимыми. По этой причине предприятиям, которые захотят предметно управлять затратами ИР на выпускаемую продукцию или оказываемые услуги, придется определить для себя такие критерии эффективности и найти подходящие для их специфики методики определения соответствующих количественных показателей.</a:t>
            </a:r>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5" name="CustomShape 1"/>
          <p:cNvSpPr/>
          <p:nvPr/>
        </p:nvSpPr>
        <p:spPr>
          <a:xfrm>
            <a:off x="323640" y="404640"/>
            <a:ext cx="8496360" cy="484488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При этом, могут использоваться обобщенные показатели деятельности сферы ОИ, аналогичные оценке эффективности других основных фондов: фондоемкость, фондовооруженность, фондоотдача, производительность труда и т. д. Каждый из показателей может быть нужным образом детализирован за счет представления исходных данных. Это позволит определить, например, сколько и каких работников иметь в сфере ОИ – сколько низкооплачиваемых, сколько высокооплачиваемых, где именно; и какой они должны приносить доход. Или обосновать позиционную стоимость рабочего места.</a:t>
            </a:r>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6" name="CustomShape 1"/>
          <p:cNvSpPr/>
          <p:nvPr/>
        </p:nvSpPr>
        <p:spPr>
          <a:xfrm>
            <a:off x="251640" y="332640"/>
            <a:ext cx="8568360" cy="630792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В связи с этим возникает также задача оценки эффективности использования ресурсов; в качестве основы соответствующей методики могут использоваться обобщенные оценки, основанные на модели MB. В этих выражениях можно учитывать не календарное, а приведенное или взвешенное время, т. е. учесть особенности машинного времени того или иного устройства или программного средства более конкретно.</a:t>
            </a:r>
            <a:endParaRPr/>
          </a:p>
          <a:p>
            <a:pPr>
              <a:lnSpc>
                <a:spcPct val="100000"/>
              </a:lnSpc>
            </a:pPr>
            <a:r>
              <a:rPr b="1" lang="ru-RU" sz="2400" strike="noStrike">
                <a:solidFill>
                  <a:srgbClr val="000000"/>
                </a:solidFill>
                <a:latin typeface="Lucida Sans Unicode"/>
                <a:ea typeface="DejaVu Sans"/>
              </a:rPr>
              <a:t>В самом деле, в составе основных фондов могут быть средства, используемые редко и мало, и могут быть базовые средства, всецело определяющие основные процессы обработки информации, которые должны использоваться максимально эффективно, что учитывалось при их приобретении; простои этих групп средств могут и должны оцениваться по-разному.</a:t>
            </a:r>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7" name="CustomShape 1"/>
          <p:cNvSpPr/>
          <p:nvPr/>
        </p:nvSpPr>
        <p:spPr>
          <a:xfrm>
            <a:off x="251640" y="188640"/>
            <a:ext cx="8496360" cy="374688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Решения по эффективности использования ИС в реальных условиях требуют определения их доли в цене продукции. Задача эта – определение доли того или иного ресурса в общих показателях – вообще очень непростая, а в отношении информационных ресурсов – тем более, что обусловлено, прежде всего, недостаточным опытом производственного использования этих ресурсов в сфере материального производства и их экономического анализа.</a:t>
            </a:r>
            <a:endParaRPr/>
          </a:p>
        </p:txBody>
      </p:sp>
    </p:spTree>
  </p:cSld>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8" name="CustomShape 1"/>
          <p:cNvSpPr/>
          <p:nvPr/>
        </p:nvSpPr>
        <p:spPr>
          <a:xfrm>
            <a:off x="335520" y="260640"/>
            <a:ext cx="8496360" cy="557568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Тем не менее, оценку вклада ИР в экономические показатели продукции хотя бы ориентировочно получить нужно и можно. Это может иметь вид анализа показателей, характеризующих производственную ситуацию, или испытаний на моделирующих средствах либо в специальных контрольных ситуациях. В любых случаях необходима детальная учетная информация определенного состава, однозначно характеризующая как участие данного вида ресурсов в процессе производства на этапах технологического процесса, так и состояние рассматриваемых средств информатизации в качестве элементов основных фондов производственного комплекса.</a:t>
            </a:r>
            <a:endParaRPr/>
          </a:p>
        </p:txBody>
      </p:sp>
    </p:spTree>
  </p:cSld>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9" name="CustomShape 1"/>
          <p:cNvSpPr/>
          <p:nvPr/>
        </p:nvSpPr>
        <p:spPr>
          <a:xfrm>
            <a:off x="323640" y="620640"/>
            <a:ext cx="8640360" cy="496872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000" strike="noStrike">
                <a:solidFill>
                  <a:srgbClr val="000000"/>
                </a:solidFill>
                <a:latin typeface="Lucida Sans Unicode"/>
                <a:ea typeface="DejaVu Sans"/>
              </a:rPr>
              <a:t>По первой части учетные данные должны формироваться системным журналом учета работы ИС. </a:t>
            </a:r>
            <a:endParaRPr/>
          </a:p>
          <a:p>
            <a:pPr>
              <a:lnSpc>
                <a:spcPct val="100000"/>
              </a:lnSpc>
            </a:pPr>
            <a:r>
              <a:rPr b="1" lang="ru-RU" sz="2000" strike="noStrike">
                <a:solidFill>
                  <a:srgbClr val="000000"/>
                </a:solidFill>
                <a:latin typeface="Lucida Sans Unicode"/>
                <a:ea typeface="DejaVu Sans"/>
              </a:rPr>
              <a:t>Следует подчеркнуть, что </a:t>
            </a:r>
            <a:r>
              <a:rPr b="1" lang="ru-RU" sz="2000" strike="noStrike" u="sng">
                <a:solidFill>
                  <a:srgbClr val="c00000"/>
                </a:solidFill>
                <a:latin typeface="Lucida Sans Unicode"/>
                <a:ea typeface="DejaVu Sans"/>
              </a:rPr>
              <a:t>состав записей в системном журнале </a:t>
            </a:r>
            <a:r>
              <a:rPr b="1" lang="ru-RU" sz="2000" strike="noStrike">
                <a:solidFill>
                  <a:srgbClr val="000000"/>
                </a:solidFill>
                <a:latin typeface="Lucida Sans Unicode"/>
                <a:ea typeface="DejaVu Sans"/>
              </a:rPr>
              <a:t>и производственные обязанности системного администратора редко согласуются с экономистами предприятия, которые, в свою очередь, тоже редко ставят перед системными администраторами такие учетные задачи. В связи со вторым, т. е. с необходимостью учета состояния ИС, необходимы данные об износе.</a:t>
            </a:r>
            <a:endParaRPr/>
          </a:p>
          <a:p>
            <a:pPr>
              <a:lnSpc>
                <a:spcPct val="100000"/>
              </a:lnSpc>
            </a:pPr>
            <a:r>
              <a:rPr b="1" lang="ru-RU" sz="2000" strike="noStrike">
                <a:solidFill>
                  <a:srgbClr val="000000"/>
                </a:solidFill>
                <a:latin typeface="Lucida Sans Unicode"/>
                <a:ea typeface="DejaVu Sans"/>
              </a:rPr>
              <a:t>При оценке расходов, связанных с непродуктивным использованием ИТ, мнения расходятся. Одни относят сюда всю непродуктивную деятельность пользователей, т. е. отвлеченные занятия, непрямые дела и т. д. Другие отделяют от личных пристрастий пользователей то, что пусть косвенно, но связано с работой. Так, считается, что чтение      Web-страниц конкурентов все же имеет отношение к работе.</a:t>
            </a:r>
            <a:endParaRPr/>
          </a:p>
        </p:txBody>
      </p:sp>
    </p:spTree>
  </p:cSld>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0" name="CustomShape 1"/>
          <p:cNvSpPr/>
          <p:nvPr/>
        </p:nvSpPr>
        <p:spPr>
          <a:xfrm>
            <a:off x="323640" y="332640"/>
            <a:ext cx="8496360" cy="3381840"/>
          </a:xfrm>
          <a:prstGeom prst="rect">
            <a:avLst/>
          </a:prstGeom>
          <a:noFill/>
          <a:ln w="76320">
            <a:solidFill>
              <a:schemeClr val="bg2">
                <a:lumMod val="50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Как видно, потребуется провести в организации объемную работу по описанию и оценке различных дел, которые может выполнять работник за компьютером, и доведению этих перечней до уровня стандарта предприятия или другого подобного нормативного документа, на основе которого можно будет применять в отношении работника те или иные меры. В разных организациях такие перечни могут выглядеть     по-разному.</a:t>
            </a:r>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1" name="CustomShape 1"/>
          <p:cNvSpPr/>
          <p:nvPr/>
        </p:nvSpPr>
        <p:spPr>
          <a:xfrm>
            <a:off x="323640" y="1328040"/>
            <a:ext cx="8496360" cy="3016080"/>
          </a:xfrm>
          <a:prstGeom prst="rect">
            <a:avLst/>
          </a:prstGeom>
          <a:noFill/>
          <a:ln cap="rnd" w="57240">
            <a:solidFill>
              <a:schemeClr val="accent1"/>
            </a:solidFill>
            <a:custDash>
              <a:ds d="800000" sp="300000"/>
              <a:ds d="100000" sp="300000"/>
              <a:ds d="100000" sp="300000"/>
            </a:custDash>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ea typeface="DejaVu Sans"/>
              </a:rPr>
              <a:t>Оценки эффективности ИР в разных компаниях тоже могут существенно различаться, однако при наличии хотя бы укрупненных оценок уже можно строить систему критериев эффективности и стратегии ее повышения, причем вначале это могут быть просто объемные показатели продуктивных затрат ресурсов в течение рабочего периода (смены, месяца, квартала, года).</a:t>
            </a:r>
            <a:endParaRPr/>
          </a:p>
        </p:txBody>
      </p:sp>
      <p:sp>
        <p:nvSpPr>
          <p:cNvPr id="332" name="CustomShape 2"/>
          <p:cNvSpPr/>
          <p:nvPr/>
        </p:nvSpPr>
        <p:spPr>
          <a:xfrm>
            <a:off x="277200" y="281160"/>
            <a:ext cx="6631560" cy="914400"/>
          </a:xfrm>
          <a:prstGeom prst="rect">
            <a:avLst/>
          </a:prstGeom>
          <a:noFill/>
          <a:ln w="38160">
            <a:solidFill>
              <a:srgbClr val="c00000"/>
            </a:solidFill>
            <a:round/>
          </a:ln>
        </p:spPr>
        <p:style>
          <a:lnRef idx="0"/>
          <a:fillRef idx="0"/>
          <a:effectRef idx="0"/>
          <a:fontRef idx="minor"/>
        </p:style>
        <p:txBody>
          <a:bodyPr wrap="none" lIns="90000" rIns="90000" tIns="45000" bIns="45000"/>
          <a:p>
            <a:pPr algn="ctr">
              <a:lnSpc>
                <a:spcPct val="100000"/>
              </a:lnSpc>
            </a:pPr>
            <a:r>
              <a:rPr b="1" lang="ru-RU" sz="5400" strike="noStrike">
                <a:solidFill>
                  <a:srgbClr val="95656d"/>
                </a:solidFill>
                <a:latin typeface="Lucida Sans Unicode"/>
                <a:ea typeface="DejaVu Sans"/>
              </a:rPr>
              <a:t>Выводы по 2 главе</a:t>
            </a:r>
            <a:endParaRPr/>
          </a:p>
        </p:txBody>
      </p:sp>
      <p:pic>
        <p:nvPicPr>
          <p:cNvPr id="333" name="Picture 2" descr=""/>
          <p:cNvPicPr/>
          <p:nvPr/>
        </p:nvPicPr>
        <p:blipFill>
          <a:blip r:embed="rId1"/>
          <a:stretch/>
        </p:blipFill>
        <p:spPr>
          <a:xfrm>
            <a:off x="7026120" y="28440"/>
            <a:ext cx="2161440" cy="1428120"/>
          </a:xfrm>
          <a:prstGeom prst="rect">
            <a:avLst/>
          </a:prstGeom>
          <a:ln>
            <a:noFill/>
          </a:ln>
        </p:spPr>
      </p:pic>
      <p:pic>
        <p:nvPicPr>
          <p:cNvPr id="334" name="Picture 4" descr=""/>
          <p:cNvPicPr/>
          <p:nvPr/>
        </p:nvPicPr>
        <p:blipFill>
          <a:blip r:embed="rId2"/>
          <a:stretch/>
        </p:blipFill>
        <p:spPr>
          <a:xfrm>
            <a:off x="188280" y="4725000"/>
            <a:ext cx="4537440" cy="1799640"/>
          </a:xfrm>
          <a:prstGeom prst="rect">
            <a:avLst/>
          </a:prstGeom>
          <a:ln>
            <a:noFill/>
          </a:ln>
        </p:spPr>
      </p:pic>
      <p:pic>
        <p:nvPicPr>
          <p:cNvPr id="335" name="Picture 6" descr=""/>
          <p:cNvPicPr/>
          <p:nvPr/>
        </p:nvPicPr>
        <p:blipFill>
          <a:blip r:embed="rId3"/>
          <a:stretch/>
        </p:blipFill>
        <p:spPr>
          <a:xfrm>
            <a:off x="3132000" y="4727160"/>
            <a:ext cx="1871640" cy="1963080"/>
          </a:xfrm>
          <a:prstGeom prst="rect">
            <a:avLst/>
          </a:prstGeom>
          <a:ln>
            <a:noFill/>
          </a:ln>
        </p:spPr>
      </p:pic>
      <p:pic>
        <p:nvPicPr>
          <p:cNvPr id="336" name="Picture 8" descr=""/>
          <p:cNvPicPr/>
          <p:nvPr/>
        </p:nvPicPr>
        <p:blipFill>
          <a:blip r:embed="rId4"/>
          <a:stretch/>
        </p:blipFill>
        <p:spPr>
          <a:xfrm>
            <a:off x="5220000" y="4509000"/>
            <a:ext cx="3413520" cy="2015640"/>
          </a:xfrm>
          <a:prstGeom prst="rect">
            <a:avLst/>
          </a:prstGeom>
          <a:ln>
            <a:noFill/>
          </a:ln>
        </p:spPr>
      </p:pic>
      <p:sp>
        <p:nvSpPr>
          <p:cNvPr id="337" name="CustomShape 3"/>
          <p:cNvSpPr/>
          <p:nvPr/>
        </p:nvSpPr>
        <p:spPr>
          <a:xfrm>
            <a:off x="107640" y="5949360"/>
            <a:ext cx="1295280" cy="791280"/>
          </a:xfrm>
          <a:prstGeom prst="star7">
            <a:avLst>
              <a:gd name="adj" fmla="val 14747"/>
              <a:gd name="hf" fmla="val 17918"/>
              <a:gd name="vf" fmla="val 18041"/>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ea typeface="DejaVu Sans"/>
              </a:rPr>
              <a:t>43</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