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_rels/slide60.xml.rels" ContentType="application/vnd.openxmlformats-package.relationships+xml"/>
  <Override PartName="/ppt/slides/_rels/slide59.xml.rels" ContentType="application/vnd.openxmlformats-package.relationships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12.xml.rels" ContentType="application/vnd.openxmlformats-package.relationships+xml"/>
  <Override PartName="/ppt/slides/_rels/slide44.xml.rels" ContentType="application/vnd.openxmlformats-package.relationships+xml"/>
  <Override PartName="/ppt/slides/_rels/slide11.xml.rels" ContentType="application/vnd.openxmlformats-package.relationships+xml"/>
  <Override PartName="/ppt/slides/_rels/slide43.xml.rels" ContentType="application/vnd.openxmlformats-package.relationships+xml"/>
  <Override PartName="/ppt/slides/_rels/slide10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7.xml.rels" ContentType="application/vnd.openxmlformats-package.relationships+xml"/>
  <Override PartName="/ppt/slides/_rels/slide39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49.xml.rels" ContentType="application/vnd.openxmlformats-package.relationships+xml"/>
  <Override PartName="/ppt/slides/_rels/slide56.xml.rels" ContentType="application/vnd.openxmlformats-package.relationships+xml"/>
  <Override PartName="/ppt/slides/_rels/slide24.xml.rels" ContentType="application/vnd.openxmlformats-package.relationships+xml"/>
  <Override PartName="/ppt/slides/_rels/slide48.xml.rels" ContentType="application/vnd.openxmlformats-package.relationships+xml"/>
  <Override PartName="/ppt/slides/_rels/slide38.xml.rels" ContentType="application/vnd.openxmlformats-package.relationships+xml"/>
  <Override PartName="/ppt/slides/_rels/slide6.xml.rels" ContentType="application/vnd.openxmlformats-package.relationships+xml"/>
  <Override PartName="/ppt/slides/_rels/slide55.xml.rels" ContentType="application/vnd.openxmlformats-package.relationships+xml"/>
  <Override PartName="/ppt/slides/_rels/slide23.xml.rels" ContentType="application/vnd.openxmlformats-package.relationships+xml"/>
  <Override PartName="/ppt/slides/_rels/slide47.xml.rels" ContentType="application/vnd.openxmlformats-package.relationships+xml"/>
  <Override PartName="/ppt/slides/_rels/slide37.xml.rels" ContentType="application/vnd.openxmlformats-package.relationships+xml"/>
  <Override PartName="/ppt/slides/_rels/slide5.xml.rels" ContentType="application/vnd.openxmlformats-package.relationships+xml"/>
  <Override PartName="/ppt/slides/_rels/slide54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45.xml.rels" ContentType="application/vnd.openxmlformats-package.relationships+xml"/>
  <Override PartName="/ppt/slides/_rels/slide13.xml.rels" ContentType="application/vnd.openxmlformats-package.relationships+xml"/>
  <Override PartName="/ppt/slides/_rels/slide9.xml.rels" ContentType="application/vnd.openxmlformats-package.relationships+xml"/>
  <Override PartName="/ppt/slides/_rels/slide58.xml.rels" ContentType="application/vnd.openxmlformats-package.relationships+xml"/>
  <Override PartName="/ppt/slides/_rels/slide26.xml.rels" ContentType="application/vnd.openxmlformats-package.relationships+xml"/>
  <Override PartName="/ppt/slides/_rels/slide4.xml.rels" ContentType="application/vnd.openxmlformats-package.relationships+xml"/>
  <Override PartName="/ppt/slides/_rels/slide36.xml.rels" ContentType="application/vnd.openxmlformats-package.relationships+xml"/>
  <Override PartName="/ppt/slides/_rels/slide8.xml.rels" ContentType="application/vnd.openxmlformats-package.relationships+xml"/>
  <Override PartName="/ppt/slides/_rels/slide57.xml.rels" ContentType="application/vnd.openxmlformats-package.relationships+xml"/>
  <Override PartName="/ppt/slides/_rels/slide25.xml.rels" ContentType="application/vnd.openxmlformats-package.relationships+xml"/>
  <Override PartName="/ppt/slides/_rels/slide35.xml.rels" ContentType="application/vnd.openxmlformats-package.relationships+xml"/>
  <Override PartName="/ppt/slides/_rels/slide46.xml.rels" ContentType="application/vnd.openxmlformats-package.relationships+xml"/>
  <Override PartName="/ppt/slides/_rels/slide53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52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27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5.xml" ContentType="application/vnd.openxmlformats-officedocument.presentationml.slide+xml"/>
  <Override PartName="/ppt/slides/slide53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52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51.xml" ContentType="application/vnd.openxmlformats-officedocument.presentationml.slide+xml"/>
  <Override PartName="/ppt/slides/slide26.xml" ContentType="application/vnd.openxmlformats-officedocument.presentationml.slide+xml"/>
  <Override PartName="/ppt/slides/slide2.xml" ContentType="application/vnd.openxmlformats-officedocument.presentationml.slide+xml"/>
  <Override PartName="/ppt/slides/slide50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3.xml" ContentType="application/vnd.openxmlformats-officedocument.presentationml.slide+xml"/>
  <Override PartName="/ppt/slides/slide57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42.xml" ContentType="application/vnd.openxmlformats-officedocument.presentationml.slide+xml"/>
  <Override PartName="/ppt/slides/slide56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41.xml" ContentType="application/vnd.openxmlformats-officedocument.presentationml.slide+xml"/>
  <Override PartName="/ppt/slides/slide55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87.png" ContentType="image/png"/>
  <Override PartName="/ppt/media/image186.png" ContentType="image/png"/>
  <Override PartName="/ppt/media/image182.jpeg" ContentType="image/jpeg"/>
  <Override PartName="/ppt/media/image181.jpeg" ContentType="image/jpeg"/>
  <Override PartName="/ppt/media/image180.jpeg" ContentType="image/jpeg"/>
  <Override PartName="/ppt/media/image174.jpeg" ContentType="image/jpeg"/>
  <Override PartName="/ppt/media/image173.jpeg" ContentType="image/jpeg"/>
  <Override PartName="/ppt/media/image188.png" ContentType="image/png"/>
  <Override PartName="/ppt/media/image172.jpeg" ContentType="image/jpeg"/>
  <Override PartName="/ppt/media/image184.jpeg" ContentType="image/jpeg"/>
  <Override PartName="/ppt/media/image171.jpeg" ContentType="image/jpeg"/>
  <Override PartName="/ppt/media/image183.jpeg" ContentType="image/jpeg"/>
  <Override PartName="/ppt/media/image170.jpeg" ContentType="image/jpeg"/>
  <Override PartName="/ppt/media/image168.png" ContentType="image/png"/>
  <Override PartName="/ppt/media/image167.png" ContentType="image/png"/>
  <Override PartName="/ppt/media/image166.png" ContentType="image/png"/>
  <Override PartName="/ppt/media/image175.jpeg" ContentType="image/jpeg"/>
  <Override PartName="/ppt/media/image162.jpeg" ContentType="image/jpeg"/>
  <Override PartName="/ppt/media/image160.png" ContentType="image/png"/>
  <Override PartName="/ppt/media/image159.png" ContentType="image/png"/>
  <Override PartName="/ppt/media/image158.jpeg" ContentType="image/jpeg"/>
  <Override PartName="/ppt/media/image169.jpeg" ContentType="image/jpeg"/>
  <Override PartName="/ppt/media/image156.jpeg" ContentType="image/jpeg"/>
  <Override PartName="/ppt/media/image155.jpeg" ContentType="image/jpeg"/>
  <Override PartName="/ppt/media/image177.jpeg" ContentType="image/jpeg"/>
  <Override PartName="/ppt/media/image164.jpeg" ContentType="image/jpeg"/>
  <Override PartName="/ppt/media/image151.jpeg" ContentType="image/jpeg"/>
  <Override PartName="/ppt/media/image176.jpeg" ContentType="image/jpeg"/>
  <Override PartName="/ppt/media/image163.jpeg" ContentType="image/jpeg"/>
  <Override PartName="/ppt/media/image150.jpeg" ContentType="image/jpeg"/>
  <Override PartName="/ppt/media/image138.jpeg" ContentType="image/jpeg"/>
  <Override PartName="/ppt/media/image123.png" ContentType="image/png"/>
  <Override PartName="/ppt/media/image122.png" ContentType="image/png"/>
  <Override PartName="/ppt/media/image109.jpeg" ContentType="image/jpeg"/>
  <Override PartName="/ppt/media/image108.jpeg" ContentType="image/jpeg"/>
  <Override PartName="/ppt/media/image107.jpeg" ContentType="image/jpeg"/>
  <Override PartName="/ppt/media/image119.jpeg" ContentType="image/jpeg"/>
  <Override PartName="/ppt/media/image106.jpeg" ContentType="image/jpeg"/>
  <Override PartName="/ppt/media/image118.jpeg" ContentType="image/jpeg"/>
  <Override PartName="/ppt/media/image105.jpeg" ContentType="image/jpeg"/>
  <Override PartName="/ppt/media/image117.jpeg" ContentType="image/jpeg"/>
  <Override PartName="/ppt/media/image104.jpeg" ContentType="image/jpeg"/>
  <Override PartName="/ppt/media/image129.jpeg" ContentType="image/jpeg"/>
  <Override PartName="/ppt/media/image116.jpeg" ContentType="image/jpeg"/>
  <Override PartName="/ppt/media/image103.jpeg" ContentType="image/jpeg"/>
  <Override PartName="/ppt/media/image146.jpeg" ContentType="image/jpeg"/>
  <Override PartName="/ppt/media/image133.jpeg" ContentType="image/jpeg"/>
  <Override PartName="/ppt/media/image120.jpeg" ContentType="image/jpeg"/>
  <Override PartName="/ppt/media/image84.jpeg" ContentType="image/jpeg"/>
  <Override PartName="/ppt/media/image97.jpeg" ContentType="image/jpeg"/>
  <Override PartName="/ppt/media/image145.jpeg" ContentType="image/jpeg"/>
  <Override PartName="/ppt/media/image132.jpeg" ContentType="image/jpeg"/>
  <Override PartName="/ppt/media/image83.jpeg" ContentType="image/jpeg"/>
  <Override PartName="/ppt/media/image96.jpeg" ContentType="image/jpeg"/>
  <Override PartName="/ppt/media/image144.jpeg" ContentType="image/jpeg"/>
  <Override PartName="/ppt/media/image131.jpeg" ContentType="image/jpeg"/>
  <Override PartName="/ppt/media/image82.jpeg" ContentType="image/jpeg"/>
  <Override PartName="/ppt/media/image95.jpeg" ContentType="image/jpeg"/>
  <Override PartName="/ppt/media/image142.jpeg" ContentType="image/jpeg"/>
  <Override PartName="/ppt/media/image80.jpeg" ContentType="image/jpeg"/>
  <Override PartName="/ppt/media/image93.jpeg" ContentType="image/jpeg"/>
  <Override PartName="/ppt/media/image137.jpeg" ContentType="image/jpeg"/>
  <Override PartName="/ppt/media/image28.png" ContentType="image/png"/>
  <Override PartName="/ppt/media/image88.jpeg" ContentType="image/jpeg"/>
  <Override PartName="/ppt/media/image149.jpeg" ContentType="image/jpeg"/>
  <Override PartName="/ppt/media/image136.jpeg" ContentType="image/jpeg"/>
  <Override PartName="/ppt/media/image87.jpeg" ContentType="image/jpeg"/>
  <Override PartName="/ppt/media/image148.jpeg" ContentType="image/jpeg"/>
  <Override PartName="/ppt/media/image135.jpeg" ContentType="image/jpeg"/>
  <Override PartName="/ppt/media/image99.jpeg" ContentType="image/jpeg"/>
  <Override PartName="/ppt/media/image86.jpeg" ContentType="image/jpeg"/>
  <Override PartName="/ppt/media/image147.jpeg" ContentType="image/jpeg"/>
  <Override PartName="/ppt/media/image134.jpeg" ContentType="image/jpeg"/>
  <Override PartName="/ppt/media/image98.jpeg" ContentType="image/jpeg"/>
  <Override PartName="/ppt/media/image85.jpeg" ContentType="image/jpeg"/>
  <Override PartName="/ppt/media/image161.png" ContentType="image/png"/>
  <Override PartName="/ppt/media/image143.jpeg" ContentType="image/jpeg"/>
  <Override PartName="/ppt/media/image130.jpeg" ContentType="image/jpeg"/>
  <Override PartName="/ppt/media/image94.jpeg" ContentType="image/jpeg"/>
  <Override PartName="/ppt/media/image81.jpeg" ContentType="image/jpeg"/>
  <Override PartName="/ppt/media/image141.jpeg" ContentType="image/jpeg"/>
  <Override PartName="/ppt/media/image92.jpeg" ContentType="image/jpeg"/>
  <Override PartName="/ppt/media/image128.jpeg" ContentType="image/jpeg"/>
  <Override PartName="/ppt/media/image115.jpeg" ContentType="image/jpeg"/>
  <Override PartName="/ppt/media/image102.jpeg" ContentType="image/jpeg"/>
  <Override PartName="/ppt/media/image66.jpeg" ContentType="image/jpeg"/>
  <Override PartName="/ppt/media/image79.jpeg" ContentType="image/jpeg"/>
  <Override PartName="/ppt/media/image189.png" ContentType="image/png"/>
  <Override PartName="/ppt/media/image140.jpeg" ContentType="image/jpeg"/>
  <Override PartName="/ppt/media/image91.jpeg" ContentType="image/jpeg"/>
  <Override PartName="/ppt/media/image127.jpeg" ContentType="image/jpeg"/>
  <Override PartName="/ppt/media/image114.jpeg" ContentType="image/jpeg"/>
  <Override PartName="/ppt/media/image101.jpeg" ContentType="image/jpeg"/>
  <Override PartName="/ppt/media/image65.jpeg" ContentType="image/jpeg"/>
  <Override PartName="/ppt/media/image78.jpeg" ContentType="image/jpeg"/>
  <Override PartName="/ppt/media/image121.png" ContentType="image/png"/>
  <Override PartName="/ppt/media/image90.jpeg" ContentType="image/jpeg"/>
  <Override PartName="/ppt/media/image126.jpeg" ContentType="image/jpeg"/>
  <Override PartName="/ppt/media/image113.jpeg" ContentType="image/jpeg"/>
  <Override PartName="/ppt/media/image100.jpeg" ContentType="image/jpeg"/>
  <Override PartName="/ppt/media/image64.jpeg" ContentType="image/jpeg"/>
  <Override PartName="/ppt/media/image77.jpeg" ContentType="image/jpeg"/>
  <Override PartName="/ppt/media/image125.jpeg" ContentType="image/jpeg"/>
  <Override PartName="/ppt/media/image112.jpeg" ContentType="image/jpeg"/>
  <Override PartName="/ppt/media/image63.jpeg" ContentType="image/jpeg"/>
  <Override PartName="/ppt/media/image89.jpeg" ContentType="image/jpeg"/>
  <Override PartName="/ppt/media/image76.jpeg" ContentType="image/jpeg"/>
  <Override PartName="/ppt/media/image74.png" ContentType="image/png"/>
  <Override PartName="/ppt/media/image10.png" ContentType="image/png"/>
  <Override PartName="/ppt/media/image6.png" ContentType="image/png"/>
  <Override PartName="/ppt/media/image68.png" ContentType="image/png"/>
  <Override PartName="/ppt/media/image67.png" ContentType="image/png"/>
  <Override PartName="/ppt/media/image72.png" ContentType="image/png"/>
  <Override PartName="/ppt/media/image110.jpeg" ContentType="image/jpeg"/>
  <Override PartName="/ppt/media/image61.jpeg" ContentType="image/jpeg"/>
  <Override PartName="/ppt/media/image33.jpeg" ContentType="image/jpeg"/>
  <Override PartName="/ppt/media/image46.jpeg" ContentType="image/jpeg"/>
  <Override PartName="/ppt/media/image59.jpeg" ContentType="image/jpeg"/>
  <Override PartName="/ppt/media/image56.png" ContentType="image/png"/>
  <Override PartName="/ppt/media/image71.jpeg" ContentType="image/jpeg"/>
  <Override PartName="/ppt/media/image32.jpeg" ContentType="image/jpeg"/>
  <Override PartName="/ppt/media/image45.jpeg" ContentType="image/jpeg"/>
  <Override PartName="/ppt/media/image49.png" ContentType="image/png"/>
  <Override PartName="/ppt/media/image58.jpeg" ContentType="image/jpeg"/>
  <Override PartName="/ppt/media/image154.jpeg" ContentType="image/jpeg"/>
  <Override PartName="/ppt/media/image2.jpeg" ContentType="image/jpeg"/>
  <Override PartName="/ppt/media/image75.png" ContentType="image/png"/>
  <Override PartName="/ppt/media/image70.jpeg" ContentType="image/jpeg"/>
  <Override PartName="/ppt/media/image31.jpeg" ContentType="image/jpeg"/>
  <Override PartName="/ppt/media/image44.jpeg" ContentType="image/jpeg"/>
  <Override PartName="/ppt/media/image57.jpeg" ContentType="image/jpeg"/>
  <Override PartName="/ppt/media/image178.jpeg" ContentType="image/jpeg"/>
  <Override PartName="/ppt/media/image152.jpeg" ContentType="image/jpeg"/>
  <Override PartName="/ppt/media/image55.png" ContentType="image/png"/>
  <Override PartName="/ppt/media/image40.jpeg" ContentType="image/jpeg"/>
  <Override PartName="/ppt/media/image157.jpeg" ContentType="image/jpeg"/>
  <Override PartName="/ppt/media/image5.jpeg" ContentType="image/jpeg"/>
  <Override PartName="/ppt/media/image139.jpeg" ContentType="image/jpeg"/>
  <Override PartName="/ppt/media/image48.png" ContentType="image/png"/>
  <Override PartName="/ppt/media/image37.jpeg" ContentType="image/jpeg"/>
  <Override PartName="/ppt/media/image60.jpeg" ContentType="image/jpeg"/>
  <Override PartName="/ppt/media/image7.png" ContentType="image/png"/>
  <Override PartName="/ppt/media/image69.png" ContentType="image/png"/>
  <Override PartName="/ppt/media/image34.jpeg" ContentType="image/jpeg"/>
  <Override PartName="/ppt/media/image47.jpeg" ContentType="image/jpeg"/>
  <Override PartName="/ppt/media/image36.jpeg" ContentType="image/jpeg"/>
  <Override PartName="/ppt/media/image35.jpeg" ContentType="image/jpeg"/>
  <Override PartName="/ppt/media/image179.jpeg" ContentType="image/jpeg"/>
  <Override PartName="/ppt/media/image153.jpeg" ContentType="image/jpeg"/>
  <Override PartName="/ppt/media/image3.png" ContentType="image/png"/>
  <Override PartName="/ppt/media/image1.jpeg" ContentType="image/jpeg"/>
  <Override PartName="/ppt/media/image16.jpeg" ContentType="image/jpeg"/>
  <Override PartName="/ppt/media/image29.jpeg" ContentType="image/jpeg"/>
  <Override PartName="/ppt/media/image42.jpeg" ContentType="image/jpeg"/>
  <Override PartName="/ppt/media/image18.jpeg" ContentType="image/jpeg"/>
  <Override PartName="/ppt/media/image23.jpeg" ContentType="image/jpeg"/>
  <Override PartName="/ppt/media/image14.jpeg" ContentType="image/jpeg"/>
  <Override PartName="/ppt/media/image38.jpeg" ContentType="image/jpeg"/>
  <Override PartName="/ppt/media/image12.jpeg" ContentType="image/jpeg"/>
  <Override PartName="/ppt/media/image25.jpeg" ContentType="image/jpeg"/>
  <Override PartName="/ppt/media/image50.png" ContentType="image/png"/>
  <Override PartName="/ppt/media/image185.png" ContentType="image/png"/>
  <Override PartName="/ppt/media/image39.jpeg" ContentType="image/jpeg"/>
  <Override PartName="/ppt/media/image13.jpeg" ContentType="image/jpeg"/>
  <Override PartName="/ppt/media/image165.png" ContentType="image/png"/>
  <Override PartName="/ppt/media/image11.jpeg" ContentType="image/jpeg"/>
  <Override PartName="/ppt/media/image24.jpeg" ContentType="image/jpeg"/>
  <Override PartName="/ppt/media/image21.jpeg" ContentType="image/jpeg"/>
  <Override PartName="/ppt/media/image26.png" ContentType="image/png"/>
  <Override PartName="/ppt/media/image20.jpeg" ContentType="image/jpeg"/>
  <Override PartName="/ppt/media/image73.png" ContentType="image/png"/>
  <Override PartName="/ppt/media/image19.jpeg" ContentType="image/jpeg"/>
  <Override PartName="/ppt/media/image51.png" ContentType="image/png"/>
  <Override PartName="/ppt/media/image30.jpeg" ContentType="image/jpeg"/>
  <Override PartName="/ppt/media/image43.jpeg" ContentType="image/jpeg"/>
  <Override PartName="/ppt/media/image53.png" ContentType="image/png"/>
  <Override PartName="/ppt/media/image17.jpeg" ContentType="image/jpeg"/>
  <Override PartName="/ppt/media/image22.jpeg" ContentType="image/jpeg"/>
  <Override PartName="/ppt/media/image8.jpeg" ContentType="image/jpeg"/>
  <Override PartName="/ppt/media/image9.png" ContentType="image/png"/>
  <Override PartName="/ppt/media/image124.jpeg" ContentType="image/jpeg"/>
  <Override PartName="/ppt/media/image111.jpeg" ContentType="image/jpeg"/>
  <Override PartName="/ppt/media/image62.jpeg" ContentType="image/jpeg"/>
  <Override PartName="/ppt/media/image52.png" ContentType="image/png"/>
  <Override PartName="/ppt/media/image41.jpeg" ContentType="image/jpeg"/>
  <Override PartName="/ppt/media/image27.png" ContentType="image/png"/>
  <Override PartName="/ppt/media/image54.png" ContentType="image/png"/>
  <Override PartName="/ppt/media/image4.png" ContentType="image/png"/>
  <Override PartName="/ppt/media/image15.jpeg" ContentType="image/jpeg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ru-RU" sz="2000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12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12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1C81D4C5-DA94-4B94-B9A5-2BB2F4158E2E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67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CA7D57C-CBD4-4C4C-B8D7-39B6329FBBAA}" type="slidenum">
              <a:rPr lang="ru-RU" sz="1200" strike="noStrike">
                <a:latin typeface="+mn-lt"/>
              </a:rPr>
              <a:t>&lt;номер&gt;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69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C68E7E0-7007-4D7C-B1DE-B50A68568CD0}" type="slidenum">
              <a:rPr lang="ru-RU" sz="1200" strike="noStrike">
                <a:latin typeface="+mn-lt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2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2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500040" y="5945040"/>
            <a:ext cx="4939560" cy="92016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485640" y="5938920"/>
            <a:ext cx="3690360" cy="93276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-6120" y="5791320"/>
            <a:ext cx="3401640" cy="108000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" name="CustomShape 5"/>
          <p:cNvSpPr/>
          <p:nvPr/>
        </p:nvSpPr>
        <p:spPr>
          <a:xfrm>
            <a:off x="0" y="4664160"/>
            <a:ext cx="9149760" cy="360"/>
          </a:xfrm>
          <a:prstGeom prst="rtTriangle">
            <a:avLst/>
          </a:prstGeom>
          <a:gradFill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/>
          </a:grad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687680" y="4952880"/>
            <a:ext cx="7455600" cy="486720"/>
          </a:xfrm>
          <a:custGeom>
            <a:avLst/>
            <a:gdLst/>
            <a:ahLst/>
            <a:rect l="0" t="0" r="r" b="b"/>
            <a:pathLst>
              <a:path w="4698" h="368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36360" y="5237280"/>
            <a:ext cx="9106920" cy="788400"/>
          </a:xfrm>
          <a:custGeom>
            <a:avLst/>
            <a:gdLst/>
            <a:ahLst/>
            <a:rect l="0" t="0" r="r" b="b"/>
            <a:pathLst>
              <a:path w="5761" h="529">
                <a:moveTo>
                  <a:pt x="0" y="0"/>
                </a:moveTo>
                <a:lnTo>
                  <a:pt x="5760" y="0"/>
                </a:lnTo>
                <a:lnTo>
                  <a:pt x="5760" y="528"/>
                </a:lnTo>
                <a:lnTo>
                  <a:pt x="48" y="0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720" y="5001120"/>
            <a:ext cx="9142560" cy="1862640"/>
          </a:xfrm>
          <a:custGeom>
            <a:avLst/>
            <a:gdLst/>
            <a:ahLst/>
            <a:rect l="0" t="0" r="r" b="b"/>
            <a:pathLst>
              <a:path w="5761" h="1249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</a:path>
            </a:pathLst>
          </a:custGeom>
          <a:blipFill>
            <a:blip r:embed="rId3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Line 9"/>
          <p:cNvSpPr/>
          <p:nvPr/>
        </p:nvSpPr>
        <p:spPr>
          <a:xfrm>
            <a:off x="-2880" y="4997520"/>
            <a:ext cx="9146880" cy="78984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8880" cy="116424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500040" y="5945040"/>
            <a:ext cx="4939560" cy="92016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2"/>
          <p:cNvSpPr/>
          <p:nvPr/>
        </p:nvSpPr>
        <p:spPr>
          <a:xfrm>
            <a:off x="485640" y="5938920"/>
            <a:ext cx="3690360" cy="93276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3"/>
          <p:cNvSpPr/>
          <p:nvPr/>
        </p:nvSpPr>
        <p:spPr>
          <a:xfrm>
            <a:off x="-6120" y="5791320"/>
            <a:ext cx="3401640" cy="108000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9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00040" y="5945040"/>
            <a:ext cx="4939560" cy="92016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"/>
          <p:cNvSpPr/>
          <p:nvPr/>
        </p:nvSpPr>
        <p:spPr>
          <a:xfrm>
            <a:off x="485640" y="5938920"/>
            <a:ext cx="3690360" cy="93276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-6120" y="5791320"/>
            <a:ext cx="3401640" cy="108000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8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89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image" Target="../media/image43.jpeg"/><Relationship Id="rId4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jpeg"/><Relationship Id="rId3" Type="http://schemas.openxmlformats.org/officeDocument/2006/relationships/image" Target="../media/image46.jpeg"/><Relationship Id="rId4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jpeg"/><Relationship Id="rId11" Type="http://schemas.openxmlformats.org/officeDocument/2006/relationships/image" Target="../media/image58.jpeg"/><Relationship Id="rId12" Type="http://schemas.openxmlformats.org/officeDocument/2006/relationships/image" Target="../media/image59.jpeg"/><Relationship Id="rId13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5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jpeg"/><Relationship Id="rId3" Type="http://schemas.openxmlformats.org/officeDocument/2006/relationships/image" Target="../media/image66.jpeg"/><Relationship Id="rId4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jpeg"/><Relationship Id="rId5" Type="http://schemas.openxmlformats.org/officeDocument/2006/relationships/image" Target="../media/image71.jpeg"/><Relationship Id="rId6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jpeg"/><Relationship Id="rId6" Type="http://schemas.openxmlformats.org/officeDocument/2006/relationships/image" Target="../media/image77.jpeg"/><Relationship Id="rId7" Type="http://schemas.openxmlformats.org/officeDocument/2006/relationships/image" Target="../media/image78.jpeg"/><Relationship Id="rId8" Type="http://schemas.openxmlformats.org/officeDocument/2006/relationships/image" Target="../media/image79.jpeg"/><Relationship Id="rId9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80.jpeg"/><Relationship Id="rId2" Type="http://schemas.openxmlformats.org/officeDocument/2006/relationships/image" Target="../media/image81.jpeg"/><Relationship Id="rId3" Type="http://schemas.openxmlformats.org/officeDocument/2006/relationships/image" Target="../media/image82.jpeg"/><Relationship Id="rId4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83.jpeg"/><Relationship Id="rId2" Type="http://schemas.openxmlformats.org/officeDocument/2006/relationships/image" Target="../media/image84.jpeg"/><Relationship Id="rId3" Type="http://schemas.openxmlformats.org/officeDocument/2006/relationships/image" Target="../media/image85.jpeg"/><Relationship Id="rId4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86.jpeg"/><Relationship Id="rId2" Type="http://schemas.openxmlformats.org/officeDocument/2006/relationships/image" Target="../media/image87.jpeg"/><Relationship Id="rId3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88.jpeg"/><Relationship Id="rId2" Type="http://schemas.openxmlformats.org/officeDocument/2006/relationships/image" Target="../media/image89.jpeg"/><Relationship Id="rId3" Type="http://schemas.openxmlformats.org/officeDocument/2006/relationships/image" Target="../media/image90.jpeg"/><Relationship Id="rId4" Type="http://schemas.openxmlformats.org/officeDocument/2006/relationships/image" Target="../media/image91.jpeg"/><Relationship Id="rId5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image" Target="../media/image93.jpeg"/><Relationship Id="rId3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94.jpeg"/><Relationship Id="rId2" Type="http://schemas.openxmlformats.org/officeDocument/2006/relationships/image" Target="../media/image95.jpeg"/><Relationship Id="rId3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96.jpeg"/><Relationship Id="rId2" Type="http://schemas.openxmlformats.org/officeDocument/2006/relationships/image" Target="../media/image97.jpeg"/><Relationship Id="rId3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98.jpeg"/><Relationship Id="rId2" Type="http://schemas.openxmlformats.org/officeDocument/2006/relationships/image" Target="../media/image99.jpeg"/><Relationship Id="rId3" Type="http://schemas.openxmlformats.org/officeDocument/2006/relationships/image" Target="../media/image100.jpeg"/><Relationship Id="rId4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01.jpeg"/><Relationship Id="rId2" Type="http://schemas.openxmlformats.org/officeDocument/2006/relationships/image" Target="../media/image102.jpeg"/><Relationship Id="rId3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03.jpeg"/><Relationship Id="rId2" Type="http://schemas.openxmlformats.org/officeDocument/2006/relationships/image" Target="../media/image104.jpeg"/><Relationship Id="rId3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05.jpeg"/><Relationship Id="rId2" Type="http://schemas.openxmlformats.org/officeDocument/2006/relationships/image" Target="../media/image106.jpeg"/><Relationship Id="rId3" Type="http://schemas.openxmlformats.org/officeDocument/2006/relationships/image" Target="../media/image107.jpeg"/><Relationship Id="rId4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08.jpeg"/><Relationship Id="rId2" Type="http://schemas.openxmlformats.org/officeDocument/2006/relationships/image" Target="../media/image109.jpeg"/><Relationship Id="rId3" Type="http://schemas.openxmlformats.org/officeDocument/2006/relationships/image" Target="../media/image110.jpeg"/><Relationship Id="rId4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11.jpeg"/><Relationship Id="rId2" Type="http://schemas.openxmlformats.org/officeDocument/2006/relationships/image" Target="../media/image112.jpeg"/><Relationship Id="rId3" Type="http://schemas.openxmlformats.org/officeDocument/2006/relationships/image" Target="../media/image113.jpeg"/><Relationship Id="rId4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14.jpeg"/><Relationship Id="rId2" Type="http://schemas.openxmlformats.org/officeDocument/2006/relationships/image" Target="../media/image115.jpeg"/><Relationship Id="rId3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16.jpeg"/><Relationship Id="rId2" Type="http://schemas.openxmlformats.org/officeDocument/2006/relationships/image" Target="../media/image117.jpeg"/><Relationship Id="rId3" Type="http://schemas.openxmlformats.org/officeDocument/2006/relationships/image" Target="../media/image118.jpeg"/><Relationship Id="rId4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19.jpeg"/><Relationship Id="rId2" Type="http://schemas.openxmlformats.org/officeDocument/2006/relationships/image" Target="../media/image120.jpeg"/><Relationship Id="rId3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21.png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jpeg"/><Relationship Id="rId5" Type="http://schemas.openxmlformats.org/officeDocument/2006/relationships/image" Target="../media/image125.jpeg"/><Relationship Id="rId6" Type="http://schemas.openxmlformats.org/officeDocument/2006/relationships/image" Target="../media/image126.jpeg"/><Relationship Id="rId7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27.jpeg"/><Relationship Id="rId2" Type="http://schemas.openxmlformats.org/officeDocument/2006/relationships/image" Target="../media/image128.jpeg"/><Relationship Id="rId3" Type="http://schemas.openxmlformats.org/officeDocument/2006/relationships/image" Target="../media/image129.jpeg"/><Relationship Id="rId4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30.jpeg"/><Relationship Id="rId2" Type="http://schemas.openxmlformats.org/officeDocument/2006/relationships/image" Target="../media/image131.jpeg"/><Relationship Id="rId3" Type="http://schemas.openxmlformats.org/officeDocument/2006/relationships/slideLayout" Target="../slideLayouts/slideLayout2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32.jpeg"/><Relationship Id="rId2" Type="http://schemas.openxmlformats.org/officeDocument/2006/relationships/image" Target="../media/image133.jpeg"/><Relationship Id="rId3" Type="http://schemas.openxmlformats.org/officeDocument/2006/relationships/image" Target="../media/image134.jpeg"/><Relationship Id="rId4" Type="http://schemas.openxmlformats.org/officeDocument/2006/relationships/image" Target="../media/image135.jpeg"/><Relationship Id="rId5" Type="http://schemas.openxmlformats.org/officeDocument/2006/relationships/slideLayout" Target="../slideLayouts/slideLayout2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36.jpeg"/><Relationship Id="rId2" Type="http://schemas.openxmlformats.org/officeDocument/2006/relationships/image" Target="../media/image137.jpeg"/><Relationship Id="rId3" Type="http://schemas.openxmlformats.org/officeDocument/2006/relationships/image" Target="../media/image138.jpeg"/><Relationship Id="rId4" Type="http://schemas.openxmlformats.org/officeDocument/2006/relationships/slideLayout" Target="../slideLayouts/slideLayout2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39.jpeg"/><Relationship Id="rId2" Type="http://schemas.openxmlformats.org/officeDocument/2006/relationships/image" Target="../media/image140.jpeg"/><Relationship Id="rId3" Type="http://schemas.openxmlformats.org/officeDocument/2006/relationships/image" Target="../media/image141.jpeg"/><Relationship Id="rId4" Type="http://schemas.openxmlformats.org/officeDocument/2006/relationships/image" Target="../media/image142.jpeg"/><Relationship Id="rId5" Type="http://schemas.openxmlformats.org/officeDocument/2006/relationships/slideLayout" Target="../slideLayouts/slideLayout2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43.jpeg"/><Relationship Id="rId2" Type="http://schemas.openxmlformats.org/officeDocument/2006/relationships/image" Target="../media/image144.jpeg"/><Relationship Id="rId3" Type="http://schemas.openxmlformats.org/officeDocument/2006/relationships/image" Target="../media/image145.jpeg"/><Relationship Id="rId4" Type="http://schemas.openxmlformats.org/officeDocument/2006/relationships/slideLayout" Target="../slideLayouts/slideLayout2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46.jpeg"/><Relationship Id="rId2" Type="http://schemas.openxmlformats.org/officeDocument/2006/relationships/image" Target="../media/image147.jpeg"/><Relationship Id="rId3" Type="http://schemas.openxmlformats.org/officeDocument/2006/relationships/image" Target="../media/image148.jpeg"/><Relationship Id="rId4" Type="http://schemas.openxmlformats.org/officeDocument/2006/relationships/slideLayout" Target="../slideLayouts/slideLayout2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149.jpeg"/><Relationship Id="rId2" Type="http://schemas.openxmlformats.org/officeDocument/2006/relationships/image" Target="../media/image150.jpeg"/><Relationship Id="rId3" Type="http://schemas.openxmlformats.org/officeDocument/2006/relationships/image" Target="../media/image151.jpeg"/><Relationship Id="rId4" Type="http://schemas.openxmlformats.org/officeDocument/2006/relationships/slideLayout" Target="../slideLayouts/slideLayout2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52.jpeg"/><Relationship Id="rId2" Type="http://schemas.openxmlformats.org/officeDocument/2006/relationships/image" Target="../media/image153.jpeg"/><Relationship Id="rId3" Type="http://schemas.openxmlformats.org/officeDocument/2006/relationships/slideLayout" Target="../slideLayouts/slideLayout2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154.jpeg"/><Relationship Id="rId2" Type="http://schemas.openxmlformats.org/officeDocument/2006/relationships/image" Target="../media/image155.jpeg"/><Relationship Id="rId3" Type="http://schemas.openxmlformats.org/officeDocument/2006/relationships/slideLayout" Target="../slideLayouts/slideLayout2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156.jpeg"/><Relationship Id="rId2" Type="http://schemas.openxmlformats.org/officeDocument/2006/relationships/image" Target="../media/image157.jpeg"/><Relationship Id="rId3" Type="http://schemas.openxmlformats.org/officeDocument/2006/relationships/image" Target="../media/image158.jpeg"/><Relationship Id="rId4" Type="http://schemas.openxmlformats.org/officeDocument/2006/relationships/slideLayout" Target="../slideLayouts/slideLayout2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59.png"/><Relationship Id="rId2" Type="http://schemas.openxmlformats.org/officeDocument/2006/relationships/image" Target="../media/image160.png"/><Relationship Id="rId3" Type="http://schemas.openxmlformats.org/officeDocument/2006/relationships/image" Target="../media/image161.png"/><Relationship Id="rId4" Type="http://schemas.openxmlformats.org/officeDocument/2006/relationships/image" Target="../media/image162.jpeg"/><Relationship Id="rId5" Type="http://schemas.openxmlformats.org/officeDocument/2006/relationships/image" Target="../media/image163.jpeg"/><Relationship Id="rId6" Type="http://schemas.openxmlformats.org/officeDocument/2006/relationships/image" Target="../media/image164.jpeg"/><Relationship Id="rId7" Type="http://schemas.openxmlformats.org/officeDocument/2006/relationships/slideLayout" Target="../slideLayouts/slideLayout25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165.png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5" Type="http://schemas.openxmlformats.org/officeDocument/2006/relationships/image" Target="../media/image169.jpeg"/><Relationship Id="rId6" Type="http://schemas.openxmlformats.org/officeDocument/2006/relationships/image" Target="../media/image170.jpeg"/><Relationship Id="rId7" Type="http://schemas.openxmlformats.org/officeDocument/2006/relationships/image" Target="../media/image171.jpeg"/><Relationship Id="rId8" Type="http://schemas.openxmlformats.org/officeDocument/2006/relationships/slideLayout" Target="../slideLayouts/slideLayout25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172.jpeg"/><Relationship Id="rId2" Type="http://schemas.openxmlformats.org/officeDocument/2006/relationships/image" Target="../media/image173.jpeg"/><Relationship Id="rId3" Type="http://schemas.openxmlformats.org/officeDocument/2006/relationships/image" Target="../media/image174.jpeg"/><Relationship Id="rId4" Type="http://schemas.openxmlformats.org/officeDocument/2006/relationships/slideLayout" Target="../slideLayouts/slideLayout25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175.jpeg"/><Relationship Id="rId2" Type="http://schemas.openxmlformats.org/officeDocument/2006/relationships/image" Target="../media/image176.jpeg"/><Relationship Id="rId3" Type="http://schemas.openxmlformats.org/officeDocument/2006/relationships/image" Target="../media/image177.jpeg"/><Relationship Id="rId4" Type="http://schemas.openxmlformats.org/officeDocument/2006/relationships/slideLayout" Target="../slideLayouts/slideLayout2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178.jpeg"/><Relationship Id="rId2" Type="http://schemas.openxmlformats.org/officeDocument/2006/relationships/image" Target="../media/image179.jpeg"/><Relationship Id="rId3" Type="http://schemas.openxmlformats.org/officeDocument/2006/relationships/slideLayout" Target="../slideLayouts/slideLayout25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180.jpeg"/><Relationship Id="rId2" Type="http://schemas.openxmlformats.org/officeDocument/2006/relationships/image" Target="../media/image181.jpeg"/><Relationship Id="rId3" Type="http://schemas.openxmlformats.org/officeDocument/2006/relationships/slideLayout" Target="../slideLayouts/slideLayout25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182.jpeg"/><Relationship Id="rId2" Type="http://schemas.openxmlformats.org/officeDocument/2006/relationships/image" Target="../media/image183.jpeg"/><Relationship Id="rId3" Type="http://schemas.openxmlformats.org/officeDocument/2006/relationships/image" Target="../media/image184.jpeg"/><Relationship Id="rId4" Type="http://schemas.openxmlformats.org/officeDocument/2006/relationships/slideLayout" Target="../slideLayouts/slideLayout25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185.png"/><Relationship Id="rId2" Type="http://schemas.openxmlformats.org/officeDocument/2006/relationships/image" Target="../media/image186.png"/><Relationship Id="rId3" Type="http://schemas.openxmlformats.org/officeDocument/2006/relationships/image" Target="../media/image187.png"/><Relationship Id="rId4" Type="http://schemas.openxmlformats.org/officeDocument/2006/relationships/image" Target="../media/image188.png"/><Relationship Id="rId5" Type="http://schemas.openxmlformats.org/officeDocument/2006/relationships/image" Target="../media/image189.png"/><Relationship Id="rId6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368000" y="360000"/>
            <a:ext cx="4926960" cy="172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ru-RU" sz="3200" strike="noStrike">
                <a:solidFill>
                  <a:srgbClr val="1c314e"/>
                </a:solidFill>
                <a:latin typeface="Lucida Sans Unicode"/>
              </a:rPr>
              <a:t>УПРАВЛЕНИЕ ИНФОРМАЦИОННЫМИ СИСТЕМАМИ</a:t>
            </a:r>
            <a:endParaRPr/>
          </a:p>
        </p:txBody>
      </p:sp>
      <p:sp>
        <p:nvSpPr>
          <p:cNvPr id="131" name="CustomShape 2"/>
          <p:cNvSpPr/>
          <p:nvPr/>
        </p:nvSpPr>
        <p:spPr>
          <a:xfrm>
            <a:off x="1219320" y="4320000"/>
            <a:ext cx="7771680" cy="11977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/>
          <a:p>
            <a:pPr algn="r"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</a:rPr>
              <a:t>Григорьева М.В.,</a:t>
            </a:r>
            <a:endParaRPr/>
          </a:p>
          <a:p>
            <a:pPr algn="r"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</a:rPr>
              <a:t>Исакова А.И.</a:t>
            </a:r>
            <a:endParaRPr/>
          </a:p>
          <a:p>
            <a:pPr algn="r">
              <a:lnSpc>
                <a:spcPct val="100000"/>
              </a:lnSpc>
            </a:pPr>
            <a:endParaRPr/>
          </a:p>
        </p:txBody>
      </p:sp>
      <p:pic>
        <p:nvPicPr>
          <p:cNvPr id="132" name="Picture 2" descr=""/>
          <p:cNvPicPr/>
          <p:nvPr/>
        </p:nvPicPr>
        <p:blipFill>
          <a:blip r:embed="rId1"/>
          <a:stretch/>
        </p:blipFill>
        <p:spPr>
          <a:xfrm>
            <a:off x="6516720" y="333360"/>
            <a:ext cx="2474280" cy="1942560"/>
          </a:xfrm>
          <a:prstGeom prst="rect">
            <a:avLst/>
          </a:prstGeom>
          <a:ln w="9360">
            <a:noFill/>
          </a:ln>
        </p:spPr>
      </p:pic>
      <p:sp>
        <p:nvSpPr>
          <p:cNvPr id="133" name="CustomShape 3"/>
          <p:cNvSpPr/>
          <p:nvPr/>
        </p:nvSpPr>
        <p:spPr>
          <a:xfrm>
            <a:off x="611280" y="2421000"/>
            <a:ext cx="7489080" cy="155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 u="sng">
                <a:solidFill>
                  <a:srgbClr val="c00000"/>
                </a:solidFill>
                <a:latin typeface="Tahoma"/>
                <a:ea typeface="DejaVu Sans"/>
              </a:rPr>
              <a:t>1 глава.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Tahoma"/>
                <a:ea typeface="DejaVu Sans"/>
              </a:rPr>
              <a:t>ПОНЯТИЕ ИНФОРМАЦИОННОГО МЕНЕДЖМЕНТА</a:t>
            </a:r>
            <a:endParaRPr/>
          </a:p>
        </p:txBody>
      </p:sp>
      <p:pic>
        <p:nvPicPr>
          <p:cNvPr id="134" name="Picture 4" descr=""/>
          <p:cNvPicPr/>
          <p:nvPr/>
        </p:nvPicPr>
        <p:blipFill>
          <a:blip r:embed="rId2"/>
          <a:stretch/>
        </p:blipFill>
        <p:spPr>
          <a:xfrm>
            <a:off x="3132000" y="4352760"/>
            <a:ext cx="2860920" cy="214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166680" y="2284560"/>
            <a:ext cx="8665560" cy="4572720"/>
          </a:xfrm>
          <a:prstGeom prst="rect">
            <a:avLst/>
          </a:prstGeom>
          <a:noFill/>
          <a:ln w="76320">
            <a:solidFill>
              <a:srgbClr val="2da2b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Средства информатизации составляют значительную долю мирового рынка и в существенной мере определяют структуру инвестиционных потоков мирового хозяйства. </a:t>
            </a:r>
            <a:endParaRPr/>
          </a:p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В связи с этим становится очевидной необходимость обеспечения эффективного управления этими средствами –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</a:rPr>
              <a:t>менеджмента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–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на всех этапах их жизненного цикла. </a:t>
            </a:r>
            <a:endParaRPr/>
          </a:p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</a:rPr>
              <a:t>Эффективный менеджмент в сфере информатизации в значительной мере     определяет темп научно-технического прогресса.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36" name="CustomShape 2"/>
          <p:cNvSpPr/>
          <p:nvPr/>
        </p:nvSpPr>
        <p:spPr>
          <a:xfrm>
            <a:off x="210960" y="269640"/>
            <a:ext cx="8228880" cy="186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1" lang="ru-RU" sz="3200" strike="noStrike">
                <a:solidFill>
                  <a:srgbClr val="1c314e"/>
                </a:solidFill>
                <a:latin typeface="Lucida Sans Unicode"/>
              </a:rPr>
              <a:t>1. ПОНЯТИЕ ИНФОРМАЦИОННОГО МЕНЕДЖМЕНТА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Lucida Sans Unicode"/>
              </a:rPr>
              <a:t>1.1. Предмет и содержание информационного менеджмента</a:t>
            </a:r>
            <a:endParaRPr/>
          </a:p>
        </p:txBody>
      </p:sp>
      <p:pic>
        <p:nvPicPr>
          <p:cNvPr id="137" name="Picture 2" descr=""/>
          <p:cNvPicPr/>
          <p:nvPr/>
        </p:nvPicPr>
        <p:blipFill>
          <a:blip r:embed="rId1"/>
          <a:stretch/>
        </p:blipFill>
        <p:spPr>
          <a:xfrm>
            <a:off x="7091280" y="620640"/>
            <a:ext cx="2052000" cy="1367640"/>
          </a:xfrm>
          <a:prstGeom prst="rect">
            <a:avLst/>
          </a:prstGeom>
          <a:ln w="9360">
            <a:noFill/>
          </a:ln>
        </p:spPr>
      </p:pic>
      <p:pic>
        <p:nvPicPr>
          <p:cNvPr id="138" name="Picture 4" descr=""/>
          <p:cNvPicPr/>
          <p:nvPr/>
        </p:nvPicPr>
        <p:blipFill>
          <a:blip r:embed="rId2"/>
          <a:stretch/>
        </p:blipFill>
        <p:spPr>
          <a:xfrm>
            <a:off x="7313760" y="4869000"/>
            <a:ext cx="1285200" cy="1283400"/>
          </a:xfrm>
          <a:prstGeom prst="rect">
            <a:avLst/>
          </a:prstGeom>
          <a:ln w="9360">
            <a:noFill/>
          </a:ln>
        </p:spPr>
      </p:pic>
      <p:sp>
        <p:nvSpPr>
          <p:cNvPr id="139" name="CustomShape 3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solidFill>
            <a:srgbClr val="ffffff"/>
          </a:solidFill>
          <a:ln w="55080">
            <a:solidFill>
              <a:srgbClr val="2da2b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7BD4E51C-B800-4007-A4CD-08DA5FC83241}" type="slidenum">
              <a:rPr b="1" lang="ru-RU" sz="2400" strike="noStrike">
                <a:solidFill>
                  <a:srgbClr val="f9000c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395280" y="404640"/>
            <a:ext cx="6552360" cy="49687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 одной стороны</a:t>
            </a: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, мировой парк компьютеров и связанных с ними средств столь велик, что их мировое производство представляет собой огромную, мощную и наукоемкую, динамично развивающуюся отрасль индустрии. 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 другой стороны</a:t>
            </a: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, в мировой экономике многие сферы деятельности человека стали интернациональными, мультинациональными или транснациональными благодаря возможностям информационных систем: системы межбанковских расчетов, грузовые и пассажирские перевозки, системы телевидения и связи, промышленные производства и т.д.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Все уровни таких систем должны быть обеспечены эффективным управлением сверху донизу.</a:t>
            </a:r>
            <a:endParaRPr/>
          </a:p>
        </p:txBody>
      </p:sp>
      <p:pic>
        <p:nvPicPr>
          <p:cNvPr id="141" name="Picture 4" descr=""/>
          <p:cNvPicPr/>
          <p:nvPr/>
        </p:nvPicPr>
        <p:blipFill>
          <a:blip r:embed="rId1"/>
          <a:stretch/>
        </p:blipFill>
        <p:spPr>
          <a:xfrm>
            <a:off x="539640" y="5157720"/>
            <a:ext cx="1904400" cy="1428120"/>
          </a:xfrm>
          <a:prstGeom prst="rect">
            <a:avLst/>
          </a:prstGeom>
          <a:ln w="9360">
            <a:noFill/>
          </a:ln>
        </p:spPr>
      </p:pic>
      <p:pic>
        <p:nvPicPr>
          <p:cNvPr id="142" name="Picture 6" descr=""/>
          <p:cNvPicPr/>
          <p:nvPr/>
        </p:nvPicPr>
        <p:blipFill>
          <a:blip r:embed="rId2"/>
          <a:stretch/>
        </p:blipFill>
        <p:spPr>
          <a:xfrm>
            <a:off x="7093080" y="260280"/>
            <a:ext cx="1904400" cy="1428120"/>
          </a:xfrm>
          <a:prstGeom prst="rect">
            <a:avLst/>
          </a:prstGeom>
          <a:ln w="9360">
            <a:noFill/>
          </a:ln>
        </p:spPr>
      </p:pic>
      <p:pic>
        <p:nvPicPr>
          <p:cNvPr id="143" name="Picture 8" descr=""/>
          <p:cNvPicPr/>
          <p:nvPr/>
        </p:nvPicPr>
        <p:blipFill>
          <a:blip r:embed="rId3"/>
          <a:stretch/>
        </p:blipFill>
        <p:spPr>
          <a:xfrm>
            <a:off x="5435640" y="5056200"/>
            <a:ext cx="2375640" cy="1782000"/>
          </a:xfrm>
          <a:prstGeom prst="rect">
            <a:avLst/>
          </a:prstGeom>
          <a:ln w="9360">
            <a:noFill/>
          </a:ln>
        </p:spPr>
      </p:pic>
      <p:pic>
        <p:nvPicPr>
          <p:cNvPr id="144" name="Picture 10" descr=""/>
          <p:cNvPicPr/>
          <p:nvPr/>
        </p:nvPicPr>
        <p:blipFill>
          <a:blip r:embed="rId4"/>
          <a:stretch/>
        </p:blipFill>
        <p:spPr>
          <a:xfrm>
            <a:off x="6858000" y="2198520"/>
            <a:ext cx="2285280" cy="1428120"/>
          </a:xfrm>
          <a:prstGeom prst="rect">
            <a:avLst/>
          </a:prstGeom>
          <a:ln w="9360">
            <a:noFill/>
          </a:ln>
        </p:spPr>
      </p:pic>
      <p:sp>
        <p:nvSpPr>
          <p:cNvPr id="145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E30772E-71BF-44E9-B8A0-EE36ACF08942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46" name="CustomShape 3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0095F0E-7D64-48D4-A614-58D8BB05990A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250920" y="260280"/>
            <a:ext cx="8522640" cy="3016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Одним из самых мощных факторов, стимулирующих создание эффективных ИС, является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конкуренция в основной деятельности предприятия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поскольку именно оперативная и полная информация дает преимущество перед конкурентами, а невнимание к качеству и эффективности ИС обязательно ведет к потере позиций предприятия и в конце концов к его поражению на рынке.</a:t>
            </a:r>
            <a:endParaRPr/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108000" y="3213000"/>
            <a:ext cx="1904400" cy="1428120"/>
          </a:xfrm>
          <a:prstGeom prst="rect">
            <a:avLst/>
          </a:prstGeom>
          <a:ln w="9360">
            <a:noFill/>
          </a:ln>
        </p:spPr>
      </p:pic>
      <p:pic>
        <p:nvPicPr>
          <p:cNvPr id="149" name="Picture 4" descr=""/>
          <p:cNvPicPr/>
          <p:nvPr/>
        </p:nvPicPr>
        <p:blipFill>
          <a:blip r:embed="rId2"/>
          <a:stretch/>
        </p:blipFill>
        <p:spPr>
          <a:xfrm>
            <a:off x="6299280" y="2852640"/>
            <a:ext cx="2485440" cy="1428120"/>
          </a:xfrm>
          <a:prstGeom prst="rect">
            <a:avLst/>
          </a:prstGeom>
          <a:ln w="9360">
            <a:noFill/>
          </a:ln>
        </p:spPr>
      </p:pic>
      <p:pic>
        <p:nvPicPr>
          <p:cNvPr id="150" name="Picture 6" descr=""/>
          <p:cNvPicPr/>
          <p:nvPr/>
        </p:nvPicPr>
        <p:blipFill>
          <a:blip r:embed="rId3"/>
          <a:stretch/>
        </p:blipFill>
        <p:spPr>
          <a:xfrm>
            <a:off x="3851280" y="2962440"/>
            <a:ext cx="1999440" cy="1428120"/>
          </a:xfrm>
          <a:prstGeom prst="rect">
            <a:avLst/>
          </a:prstGeom>
          <a:ln w="9360">
            <a:noFill/>
          </a:ln>
        </p:spPr>
      </p:pic>
      <p:pic>
        <p:nvPicPr>
          <p:cNvPr id="151" name="Picture 8" descr=""/>
          <p:cNvPicPr/>
          <p:nvPr/>
        </p:nvPicPr>
        <p:blipFill>
          <a:blip r:embed="rId4"/>
          <a:stretch/>
        </p:blipFill>
        <p:spPr>
          <a:xfrm>
            <a:off x="7812360" y="980640"/>
            <a:ext cx="1330920" cy="997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2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C6102B4-CB46-4CD8-A6ED-2C4752E0464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53" name="CustomShape 3"/>
          <p:cNvSpPr/>
          <p:nvPr/>
        </p:nvSpPr>
        <p:spPr>
          <a:xfrm>
            <a:off x="130320" y="4390920"/>
            <a:ext cx="8914680" cy="22244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В настоящее время по любому технологическому вопросу на предприятиях существует большие объемы информации, который, как правило, эффективно не используются. Отсюда следует необходимость </a:t>
            </a:r>
            <a:r>
              <a:rPr b="1" lang="ru-RU" sz="20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системного подхода </a:t>
            </a: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к рассмотрению столь масштабных явлений, как информационные процессы.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С таких позиций можно более четко поставить и проблему           </a:t>
            </a: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	</a:t>
            </a: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информационного менеджмента (ИМ). </a:t>
            </a:r>
            <a:endParaRPr/>
          </a:p>
        </p:txBody>
      </p:sp>
      <p:sp>
        <p:nvSpPr>
          <p:cNvPr id="154" name="CustomShape 4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4D6F173F-5536-4B81-A17D-D5B3AF7BEF9E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179280" y="333360"/>
            <a:ext cx="8568720" cy="41133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Пониманию предмета и содержания информационного менеджмента может способствовать представление о том, что информационная система, по существу, является производством, выпускающим определенную продукцию. Эта продукция может быть измерена количественно    и оценена качественно, а также может быть определена ее стоимость. Технологический процесс в некоторой условной информационной системе можно сопоставить с некой производственной системой (рис. 1.1).</a:t>
            </a:r>
            <a:endParaRPr/>
          </a:p>
        </p:txBody>
      </p:sp>
      <p:pic>
        <p:nvPicPr>
          <p:cNvPr id="156" name="Picture 2" descr=""/>
          <p:cNvPicPr/>
          <p:nvPr/>
        </p:nvPicPr>
        <p:blipFill>
          <a:blip r:embed="rId1"/>
          <a:stretch/>
        </p:blipFill>
        <p:spPr>
          <a:xfrm>
            <a:off x="7000560" y="116640"/>
            <a:ext cx="1904400" cy="1428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7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A36E85C-A6AE-450F-8BA0-9F06E74CBB5A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58" name="CustomShape 3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E39849B4-948F-4AA6-AB02-C2F4E65DFEB9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sp>
        <p:nvSpPr>
          <p:cNvPr id="159" name="CustomShape 4"/>
          <p:cNvSpPr/>
          <p:nvPr/>
        </p:nvSpPr>
        <p:spPr>
          <a:xfrm>
            <a:off x="684360" y="4487760"/>
            <a:ext cx="3023640" cy="23518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400" strike="noStrike" u="sng">
                <a:solidFill>
                  <a:srgbClr val="c00000"/>
                </a:solidFill>
                <a:latin typeface="Tahoma"/>
                <a:ea typeface="DejaVu Sans"/>
              </a:rPr>
              <a:t>Информационная система</a:t>
            </a:r>
            <a:endParaRPr/>
          </a:p>
          <a:p>
            <a:pPr algn="just">
              <a:lnSpc>
                <a:spcPct val="10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Входная информация.</a:t>
            </a:r>
            <a:endParaRPr/>
          </a:p>
          <a:p>
            <a:pPr algn="just">
              <a:lnSpc>
                <a:spcPct val="10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Занесение в память.</a:t>
            </a:r>
            <a:endParaRPr/>
          </a:p>
          <a:p>
            <a:pPr lvl="2" algn="just">
              <a:lnSpc>
                <a:spcPct val="10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Обработка данных программами.</a:t>
            </a:r>
            <a:endParaRPr/>
          </a:p>
          <a:p>
            <a:pPr lvl="2" algn="just">
              <a:lnSpc>
                <a:spcPct val="10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Выдача информации в требуемых формах.</a:t>
            </a:r>
            <a:endParaRPr/>
          </a:p>
          <a:p>
            <a:pPr lvl="2">
              <a:lnSpc>
                <a:spcPct val="10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Передача информации пользователю.</a:t>
            </a:r>
            <a:endParaRPr/>
          </a:p>
        </p:txBody>
      </p:sp>
      <p:sp>
        <p:nvSpPr>
          <p:cNvPr id="160" name="CustomShape 5"/>
          <p:cNvSpPr/>
          <p:nvPr/>
        </p:nvSpPr>
        <p:spPr>
          <a:xfrm>
            <a:off x="4984920" y="4468680"/>
            <a:ext cx="3023640" cy="23518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400" strike="noStrike" u="sng">
                <a:solidFill>
                  <a:srgbClr val="c00000"/>
                </a:solidFill>
                <a:latin typeface="Tahoma"/>
                <a:ea typeface="DejaVu Sans"/>
              </a:rPr>
              <a:t>Производственная система</a:t>
            </a:r>
            <a:endParaRPr/>
          </a:p>
          <a:p>
            <a:pPr algn="just">
              <a:lnSpc>
                <a:spcPct val="12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Сырье.</a:t>
            </a:r>
            <a:endParaRPr/>
          </a:p>
          <a:p>
            <a:pPr algn="just">
              <a:lnSpc>
                <a:spcPct val="12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Хранение на складе.</a:t>
            </a:r>
            <a:endParaRPr/>
          </a:p>
          <a:p>
            <a:pPr lvl="1" algn="just">
              <a:lnSpc>
                <a:spcPct val="12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Обработка на станках, в печах и т.п.</a:t>
            </a:r>
            <a:endParaRPr/>
          </a:p>
          <a:p>
            <a:pPr lvl="1" algn="just">
              <a:lnSpc>
                <a:spcPct val="12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Сдача готовой продукции на склад.</a:t>
            </a:r>
            <a:endParaRPr/>
          </a:p>
          <a:p>
            <a:pPr algn="just">
              <a:lnSpc>
                <a:spcPct val="120000"/>
              </a:lnSpc>
              <a:buFont typeface="Symbol"/>
              <a:buChar char="-"/>
            </a:pP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1400" strike="noStrike">
                <a:solidFill>
                  <a:srgbClr val="000000"/>
                </a:solidFill>
                <a:latin typeface="Tahoma"/>
                <a:ea typeface="DejaVu Sans"/>
              </a:rPr>
              <a:t>Сбыт продукции.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61" name="CustomShape 6"/>
          <p:cNvSpPr/>
          <p:nvPr/>
        </p:nvSpPr>
        <p:spPr>
          <a:xfrm>
            <a:off x="3726000" y="5202000"/>
            <a:ext cx="124992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5400" strike="noStrike">
                <a:solidFill>
                  <a:srgbClr val="f9000c"/>
                </a:solidFill>
                <a:latin typeface="Lucida Sans Unicode"/>
                <a:ea typeface="DejaVu Sans"/>
              </a:rPr>
              <a:t>= ?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201600" y="333360"/>
            <a:ext cx="864000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Известно, что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основой информационной системы, является технология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Если рассматривать информационную технологию (ИТ) по этапам, можно заметить, что от объема и характера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входной информации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ИС зависят требования к устройствам ввода, их производительности, а также время ввода.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Входная информация аналогична сырью в производственной системе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</a:t>
            </a:r>
            <a:endParaRPr/>
          </a:p>
        </p:txBody>
      </p:sp>
      <p:pic>
        <p:nvPicPr>
          <p:cNvPr id="163" name="Picture 2" descr=""/>
          <p:cNvPicPr/>
          <p:nvPr/>
        </p:nvPicPr>
        <p:blipFill>
          <a:blip r:embed="rId1"/>
          <a:stretch/>
        </p:blipFill>
        <p:spPr>
          <a:xfrm>
            <a:off x="4067280" y="3838680"/>
            <a:ext cx="4176000" cy="3131280"/>
          </a:xfrm>
          <a:prstGeom prst="rect">
            <a:avLst/>
          </a:prstGeom>
          <a:ln w="9360">
            <a:noFill/>
          </a:ln>
        </p:spPr>
      </p:pic>
      <p:sp>
        <p:nvSpPr>
          <p:cNvPr id="164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561800A-41DC-47F2-8AA5-843A52831CBB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65" name="CustomShape 3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5044EAC-023B-407B-A781-CDF428824046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179280" y="404640"/>
            <a:ext cx="871308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Занесение в память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информации аналогично хранению сырья на складе. Объем памяти ИС, по существу, хорошо согласуется с вместимостью складских помещений. И так же как сырье,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информация не должна «лежать на складе»,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она должна полностью и постоянно использоваться; избыточная память (аналогия – излишние складские площади) снижает эффективность системы, поскольку информация обрабатывается дольше, устройства большой емкости стоят дороже, их стоимость переносится на продукцию, т. е. на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результат обработки информации (ОИ).</a:t>
            </a:r>
            <a:endParaRPr/>
          </a:p>
        </p:txBody>
      </p:sp>
      <p:sp>
        <p:nvSpPr>
          <p:cNvPr id="167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A3473B81-6D9E-4A4A-8E62-2D7EBACBC13E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68" name="CustomShape 3"/>
          <p:cNvSpPr/>
          <p:nvPr/>
        </p:nvSpPr>
        <p:spPr>
          <a:xfrm>
            <a:off x="239760" y="5157720"/>
            <a:ext cx="8649720" cy="15530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Основной этап информационных технологий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обработка данных программами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Возможности потерь и резервы на данном этапе обычно скрыты в большем объеме, чем </a:t>
            </a:r>
            <a:r>
              <a:rPr b="1" lang="ru-RU" sz="2400" strike="noStrike">
                <a:solidFill>
                  <a:srgbClr val="def5fa"/>
                </a:solidFill>
                <a:latin typeface="Lucida Sans Unicode"/>
                <a:ea typeface="DejaVu Sans"/>
              </a:rPr>
              <a:t>на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других этапах.</a:t>
            </a:r>
            <a:endParaRPr/>
          </a:p>
        </p:txBody>
      </p:sp>
      <p:sp>
        <p:nvSpPr>
          <p:cNvPr id="169" name="CustomShape 4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87908B6-7BE0-46BC-813C-23113CFA418F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147600" y="306360"/>
            <a:ext cx="8497080" cy="55764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Выдерживая приведенную выше аналогию с производственной системой, можно заметить, что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информация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– это заготовки или полуфабрикаты,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прикладные обрабатывающие программы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это инструменты,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сервисные программные средства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приспособления, а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оборудование ЭВМ и их базовые программные средства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это основное технологическое оборудование (станки, сварочные автоматы, прессы и т. д.).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Мощное оборудование, базовые программные средства, прикладные программы, конечно, повышают производительность и качество работ, однако могут быть избыточными, что влечет за собой удорожание продукции – информационной услуги или результата расчета.</a:t>
            </a:r>
            <a:endParaRPr/>
          </a:p>
        </p:txBody>
      </p:sp>
      <p:sp>
        <p:nvSpPr>
          <p:cNvPr id="171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5CB4E630-04C7-4C8B-B223-203800D55BB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72" name="CustomShape 3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405BDE5-171C-487F-BF2A-12D60A6A1CF7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250920" y="189000"/>
            <a:ext cx="856872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Выдача информации в требуемых формах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(продукции) может осуществляться по-разному: 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экран индивидуального пользовательского дисплея;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сетевые структуры для коллективного использования;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виде «твердой копии» – документа;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экран (табло) и т. д.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Формирование выходной информации так же требует определенных финансовых затрат и оборудования.</a:t>
            </a:r>
            <a:endParaRPr/>
          </a:p>
        </p:txBody>
      </p:sp>
      <p:pic>
        <p:nvPicPr>
          <p:cNvPr id="174" name="Picture 4" descr=""/>
          <p:cNvPicPr/>
          <p:nvPr/>
        </p:nvPicPr>
        <p:blipFill>
          <a:blip r:embed="rId1"/>
          <a:stretch/>
        </p:blipFill>
        <p:spPr>
          <a:xfrm>
            <a:off x="1476360" y="3938760"/>
            <a:ext cx="5171400" cy="2585160"/>
          </a:xfrm>
          <a:prstGeom prst="rect">
            <a:avLst/>
          </a:prstGeom>
          <a:ln w="9360">
            <a:noFill/>
          </a:ln>
        </p:spPr>
      </p:pic>
      <p:sp>
        <p:nvSpPr>
          <p:cNvPr id="175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40F5022A-EE28-48DE-8803-758742F2EAA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76" name="CustomShape 3"/>
          <p:cNvSpPr/>
          <p:nvPr/>
        </p:nvSpPr>
        <p:spPr>
          <a:xfrm>
            <a:off x="8647200" y="6408000"/>
            <a:ext cx="365040" cy="431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A35147F-9FA7-41AA-A077-F30B99918FF0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149400" y="404640"/>
            <a:ext cx="8351280" cy="26503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Передача информации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пользователю – рациональное потребление продукции информационной системы – весьма сложный вопрос: не всегда ясно, как и какая информация, выдаваемая ИС, действительно применяется пользователями, т. е. потребляется и дает экономический эффект.</a:t>
            </a:r>
            <a:endParaRPr/>
          </a:p>
        </p:txBody>
      </p:sp>
      <p:sp>
        <p:nvSpPr>
          <p:cNvPr id="178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642CED9-E7DF-4853-AAFB-D8712DDDBC27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79" name="CustomShape 3"/>
          <p:cNvSpPr/>
          <p:nvPr/>
        </p:nvSpPr>
        <p:spPr>
          <a:xfrm>
            <a:off x="176040" y="3429000"/>
            <a:ext cx="8836920" cy="31392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Приведенные особенности ИС выявляют необходимость обеспечения эффективного управления на всех этапах.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Причем </a:t>
            </a:r>
            <a:r>
              <a:rPr b="1" lang="ru-RU" sz="20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проблема эффективного управления предметно–ориентирована поскольку: 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информация, как основная производственная материя, имеет свои особенности;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ИТ, как совокупность специфических этапов, то же имеет свои особенности;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000" strike="noStrike">
                <a:solidFill>
                  <a:srgbClr val="000000"/>
                </a:solidFill>
                <a:latin typeface="Lucida Sans Unicode"/>
                <a:ea typeface="DejaVu Sans"/>
              </a:rPr>
              <a:t>информационная система, как среда приложения менеджмента, тоже имеет существенную специфику.</a:t>
            </a:r>
            <a:endParaRPr/>
          </a:p>
        </p:txBody>
      </p:sp>
      <p:sp>
        <p:nvSpPr>
          <p:cNvPr id="180" name="CustomShape 4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E71FC999-BD89-4653-B042-D18D6D72F81C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250920" y="260280"/>
            <a:ext cx="8641800" cy="48448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Все это отличает информационный менеджмент от менеджмента в других сферах.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Информационный менеджмент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является вполне самостоятельным разделом общего менеджмента и должен специально рассматриваться и изучаться и становиться инструментом профессиональной деятельности менеджеров самого высокого уровня.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Полем приложения информационного менеджмента являются все этапы жизненного цикла информационной системы: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создание–внедрение–поддержка.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Однако стройная схема жизненного цикла информационной системы очень редко встречается в жизни.</a:t>
            </a:r>
            <a:endParaRPr/>
          </a:p>
        </p:txBody>
      </p:sp>
      <p:pic>
        <p:nvPicPr>
          <p:cNvPr id="182" name="Picture 6" descr=""/>
          <p:cNvPicPr/>
          <p:nvPr/>
        </p:nvPicPr>
        <p:blipFill>
          <a:blip r:embed="rId1"/>
          <a:stretch/>
        </p:blipFill>
        <p:spPr>
          <a:xfrm>
            <a:off x="3635280" y="4724280"/>
            <a:ext cx="2160000" cy="2160000"/>
          </a:xfrm>
          <a:prstGeom prst="rect">
            <a:avLst/>
          </a:prstGeom>
          <a:ln w="9360">
            <a:noFill/>
          </a:ln>
        </p:spPr>
      </p:pic>
      <p:sp>
        <p:nvSpPr>
          <p:cNvPr id="183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FE4EF2DD-CF60-4C91-8AA1-93D674035FBB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84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E1DBA89-2C91-4BBE-ACED-59D8A6A87825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250920" y="260280"/>
            <a:ext cx="8566920" cy="59421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В практике создания ИС принято начинать использовать модули решения задач или подсистемы по мере их готовности и отработки.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Поэтому процессы внедрения и создания обычно идут одновременно, переплетаясь между собой. Когда проект системы завершается, основную роль начинают играть процессы внедрения. При этом тут же возникают процессы ее модернизации и совершенствования. Поэтому, не завершив создание всей системы, ее начинают дорабатывать, соответственно при этом затягивается процесс внедрения. По мере внедрения, т. е. ввода      в эксплуатацию элементов ИС,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создается и комплекс средств ее поддержки, сопровождения,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обслуживания, испытания,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освоения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и т. д. </a:t>
            </a:r>
            <a:endParaRPr/>
          </a:p>
        </p:txBody>
      </p:sp>
      <p:sp>
        <p:nvSpPr>
          <p:cNvPr id="186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7377D3E-C919-480F-B30F-4C362CE01F62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87" name="Picture 10" descr=""/>
          <p:cNvPicPr/>
          <p:nvPr/>
        </p:nvPicPr>
        <p:blipFill>
          <a:blip r:embed="rId1"/>
          <a:stretch/>
        </p:blipFill>
        <p:spPr>
          <a:xfrm>
            <a:off x="6192720" y="5578560"/>
            <a:ext cx="2950560" cy="916920"/>
          </a:xfrm>
          <a:prstGeom prst="rect">
            <a:avLst/>
          </a:prstGeom>
          <a:ln w="9360">
            <a:noFill/>
          </a:ln>
        </p:spPr>
      </p:pic>
      <p:sp>
        <p:nvSpPr>
          <p:cNvPr id="188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45242D5A-E8C8-45E6-BED3-1F34B82BC74E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250920" y="260280"/>
            <a:ext cx="864180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Таким образом,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информационная система практически никогда не бывает готова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, завершена окончательно или сдана «под ключ»; она всегда пребывает в процессе изменения, «дышит», «живет». При этом должна непрерывно решаться основная задача: создание информационной системы в структуре основной деятельности предприятия или фирмы. Поэтому в ИС необходим постоянный контроль за ее состоянием    и использованием всех ее элементов. Все это в совокупности представляет собой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суть проблемы информационного менеджмента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.</a:t>
            </a:r>
            <a:endParaRPr/>
          </a:p>
        </p:txBody>
      </p:sp>
      <p:pic>
        <p:nvPicPr>
          <p:cNvPr id="190" name="Picture 4" descr=""/>
          <p:cNvPicPr/>
          <p:nvPr/>
        </p:nvPicPr>
        <p:blipFill>
          <a:blip r:embed="rId1"/>
          <a:stretch/>
        </p:blipFill>
        <p:spPr>
          <a:xfrm>
            <a:off x="4464000" y="4830840"/>
            <a:ext cx="2954160" cy="186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1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ED8E5307-BEEC-495F-8CA7-F43C8EC32763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92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16298B0-E407-42BB-8257-5F3F2DF03EA3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4" descr=""/>
          <p:cNvPicPr/>
          <p:nvPr/>
        </p:nvPicPr>
        <p:blipFill>
          <a:blip r:embed="rId1"/>
          <a:stretch/>
        </p:blipFill>
        <p:spPr>
          <a:xfrm>
            <a:off x="519120" y="2498760"/>
            <a:ext cx="1904400" cy="1428120"/>
          </a:xfrm>
          <a:prstGeom prst="rect">
            <a:avLst/>
          </a:prstGeom>
          <a:ln w="9360">
            <a:noFill/>
          </a:ln>
        </p:spPr>
      </p:pic>
      <p:sp>
        <p:nvSpPr>
          <p:cNvPr id="194" name="CustomShape 1"/>
          <p:cNvSpPr/>
          <p:nvPr/>
        </p:nvSpPr>
        <p:spPr>
          <a:xfrm>
            <a:off x="179280" y="260280"/>
            <a:ext cx="8640000" cy="22845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Таким образом,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информационный менеджмент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–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это специальная область менеджмента, выделившаяся как самостоятельное направление и все более приобретающая специфические особенности. Определим сферу, охватываемую информационным менеджментом.</a:t>
            </a:r>
            <a:endParaRPr/>
          </a:p>
        </p:txBody>
      </p:sp>
      <p:sp>
        <p:nvSpPr>
          <p:cNvPr id="195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7DD5A64-6FBF-4C8E-BC5C-73973DB224A2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196" name="Picture 2" descr=""/>
          <p:cNvPicPr/>
          <p:nvPr/>
        </p:nvPicPr>
        <p:blipFill>
          <a:blip r:embed="rId2"/>
          <a:stretch/>
        </p:blipFill>
        <p:spPr>
          <a:xfrm>
            <a:off x="2987640" y="2565360"/>
            <a:ext cx="2656800" cy="1428120"/>
          </a:xfrm>
          <a:prstGeom prst="rect">
            <a:avLst/>
          </a:prstGeom>
          <a:ln w="9360">
            <a:noFill/>
          </a:ln>
        </p:spPr>
      </p:pic>
      <p:pic>
        <p:nvPicPr>
          <p:cNvPr id="197" name="Picture 6" descr=""/>
          <p:cNvPicPr/>
          <p:nvPr/>
        </p:nvPicPr>
        <p:blipFill>
          <a:blip r:embed="rId3"/>
          <a:stretch/>
        </p:blipFill>
        <p:spPr>
          <a:xfrm>
            <a:off x="6221520" y="2209680"/>
            <a:ext cx="2591640" cy="1809000"/>
          </a:xfrm>
          <a:prstGeom prst="rect">
            <a:avLst/>
          </a:prstGeom>
          <a:ln w="9360">
            <a:noFill/>
          </a:ln>
        </p:spPr>
      </p:pic>
      <p:sp>
        <p:nvSpPr>
          <p:cNvPr id="198" name="CustomShape 3"/>
          <p:cNvSpPr/>
          <p:nvPr/>
        </p:nvSpPr>
        <p:spPr>
          <a:xfrm>
            <a:off x="195120" y="3881520"/>
            <a:ext cx="8784360" cy="25588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В широком смысле </a:t>
            </a:r>
            <a:r>
              <a:rPr b="1" i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сфера информационного менеджмента</a:t>
            </a: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– это совокупность всех задач управления в работе высшего менеджмента предприятия, включающая все действия и операции, связанные как        с информацией, так и с предприятием в целом и с ее продукцией, выполняемые на основе информации и ИТ. При этом должны решаться задачи определения ценности и эффективности использования не только собственно информации (данных и знаний), но и других ресурсов предприятия, входящих в контакт с информацией: технологических, кадровых, финансовых и т. д.</a:t>
            </a:r>
            <a:endParaRPr/>
          </a:p>
        </p:txBody>
      </p:sp>
      <p:sp>
        <p:nvSpPr>
          <p:cNvPr id="199" name="CustomShape 4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760038E-CFD8-4E06-AD5F-E30F5B8CC7F8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" descr=""/>
          <p:cNvPicPr/>
          <p:nvPr/>
        </p:nvPicPr>
        <p:blipFill>
          <a:blip r:embed="rId1"/>
          <a:stretch/>
        </p:blipFill>
        <p:spPr>
          <a:xfrm>
            <a:off x="6053040" y="189000"/>
            <a:ext cx="2037600" cy="1428120"/>
          </a:xfrm>
          <a:prstGeom prst="rect">
            <a:avLst/>
          </a:prstGeom>
          <a:ln w="9360">
            <a:noFill/>
          </a:ln>
        </p:spPr>
      </p:pic>
      <p:pic>
        <p:nvPicPr>
          <p:cNvPr id="201" name="Picture 4" descr=""/>
          <p:cNvPicPr/>
          <p:nvPr/>
        </p:nvPicPr>
        <p:blipFill>
          <a:blip r:embed="rId2"/>
          <a:stretch/>
        </p:blipFill>
        <p:spPr>
          <a:xfrm>
            <a:off x="251640" y="36000"/>
            <a:ext cx="2801880" cy="1892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2" name="Picture 6" descr=""/>
          <p:cNvPicPr/>
          <p:nvPr/>
        </p:nvPicPr>
        <p:blipFill>
          <a:blip r:embed="rId3"/>
          <a:stretch/>
        </p:blipFill>
        <p:spPr>
          <a:xfrm>
            <a:off x="3851280" y="260280"/>
            <a:ext cx="1856520" cy="1428120"/>
          </a:xfrm>
          <a:prstGeom prst="rect">
            <a:avLst/>
          </a:prstGeom>
          <a:ln w="9360">
            <a:noFill/>
          </a:ln>
        </p:spPr>
      </p:pic>
      <p:sp>
        <p:nvSpPr>
          <p:cNvPr id="203" name="CustomShape 1"/>
          <p:cNvSpPr/>
          <p:nvPr/>
        </p:nvSpPr>
        <p:spPr>
          <a:xfrm>
            <a:off x="122400" y="1773360"/>
            <a:ext cx="8735400" cy="3444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  <a:ea typeface="DejaVu Sans"/>
              </a:rPr>
              <a:t>В узком смысле информационный менеджмент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  <a:ea typeface="DejaVu Sans"/>
              </a:rPr>
              <a:t> </a:t>
            </a:r>
            <a:r>
              <a:rPr b="1" lang="ru-RU" sz="2000" strike="noStrike">
                <a:solidFill>
                  <a:srgbClr val="000000"/>
                </a:solidFill>
                <a:latin typeface="Tahoma"/>
                <a:ea typeface="DejaVu Sans"/>
              </a:rPr>
              <a:t>представляет собой </a:t>
            </a:r>
            <a:r>
              <a:rPr b="1" lang="ru-RU" sz="2000" strike="noStrike" u="sng">
                <a:solidFill>
                  <a:srgbClr val="990000"/>
                </a:solidFill>
                <a:latin typeface="Tahoma"/>
                <a:ea typeface="DejaVu Sans"/>
              </a:rPr>
              <a:t>круг задач управления внутри информационной службы</a:t>
            </a:r>
            <a:r>
              <a:rPr b="1" lang="ru-RU" sz="2000" strike="noStrike">
                <a:solidFill>
                  <a:srgbClr val="000000"/>
                </a:solidFill>
                <a:latin typeface="Tahoma"/>
                <a:ea typeface="DejaVu Sans"/>
              </a:rPr>
              <a:t>, прежде всего производственного и технологического характера. Решая эти задачи, информационная служба обеспечивает достижение целей организации  в основной ее деятельности за счет предоставления услуг тем подразделениям, которые используют в своей деятельности те или иные информационные системы и ИТ.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  <a:ea typeface="DejaVu Sans"/>
              </a:rPr>
              <a:t>В этих задачах управления в той или иной мере используются информационные системы и реализованные     в них информационные технологии.</a:t>
            </a:r>
            <a:endParaRPr/>
          </a:p>
        </p:txBody>
      </p:sp>
      <p:pic>
        <p:nvPicPr>
          <p:cNvPr id="204" name="Picture 8" descr=""/>
          <p:cNvPicPr/>
          <p:nvPr/>
        </p:nvPicPr>
        <p:blipFill>
          <a:blip r:embed="rId4"/>
          <a:srcRect l="0" t="0" r="0" b="10972000"/>
          <a:stretch/>
        </p:blipFill>
        <p:spPr>
          <a:xfrm>
            <a:off x="3546360" y="5338800"/>
            <a:ext cx="2161440" cy="1204200"/>
          </a:xfrm>
          <a:prstGeom prst="rect">
            <a:avLst/>
          </a:prstGeom>
          <a:ln w="9360">
            <a:noFill/>
          </a:ln>
        </p:spPr>
      </p:pic>
      <p:pic>
        <p:nvPicPr>
          <p:cNvPr id="205" name="Picture 10" descr=""/>
          <p:cNvPicPr/>
          <p:nvPr/>
        </p:nvPicPr>
        <p:blipFill>
          <a:blip r:embed="rId5"/>
          <a:stretch/>
        </p:blipFill>
        <p:spPr>
          <a:xfrm>
            <a:off x="6227640" y="4941720"/>
            <a:ext cx="2285280" cy="1428120"/>
          </a:xfrm>
          <a:prstGeom prst="rect">
            <a:avLst/>
          </a:prstGeom>
          <a:ln w="9360">
            <a:noFill/>
          </a:ln>
        </p:spPr>
      </p:pic>
      <p:pic>
        <p:nvPicPr>
          <p:cNvPr id="206" name="Picture 12" descr=""/>
          <p:cNvPicPr/>
          <p:nvPr/>
        </p:nvPicPr>
        <p:blipFill>
          <a:blip r:embed="rId6"/>
          <a:stretch/>
        </p:blipFill>
        <p:spPr>
          <a:xfrm>
            <a:off x="428760" y="5227920"/>
            <a:ext cx="2270160" cy="1621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E1038A0-E4C6-41A8-B885-E80349F8950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08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DF7A1556-291B-4A42-AE58-EF62F8B064BA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179280" y="189000"/>
            <a:ext cx="871308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Отчетливую границу между пониманием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информационного менеджмента в широком и узком смысле слова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провести невозможно, однако в явных ситуациях сделать это вполне реально. Во всяком случае, руководство конкретной организации всегда может для себя принять тот или иной вариант отношения к роли информационного менеджмента. Будем использовать понятие информационного менеджмента в его узком смысле.</a:t>
            </a:r>
            <a:endParaRPr/>
          </a:p>
        </p:txBody>
      </p:sp>
      <p:pic>
        <p:nvPicPr>
          <p:cNvPr id="210" name="Picture 2" descr=""/>
          <p:cNvPicPr/>
          <p:nvPr/>
        </p:nvPicPr>
        <p:blipFill>
          <a:blip r:embed="rId1"/>
          <a:stretch/>
        </p:blipFill>
        <p:spPr>
          <a:xfrm>
            <a:off x="2916360" y="4221000"/>
            <a:ext cx="1428120" cy="1428120"/>
          </a:xfrm>
          <a:prstGeom prst="rect">
            <a:avLst/>
          </a:prstGeom>
          <a:ln w="9360">
            <a:noFill/>
          </a:ln>
        </p:spPr>
      </p:pic>
      <p:pic>
        <p:nvPicPr>
          <p:cNvPr id="211" name="Picture 4" descr=""/>
          <p:cNvPicPr/>
          <p:nvPr/>
        </p:nvPicPr>
        <p:blipFill>
          <a:blip r:embed="rId2"/>
          <a:stretch/>
        </p:blipFill>
        <p:spPr>
          <a:xfrm>
            <a:off x="376200" y="4365720"/>
            <a:ext cx="2591640" cy="1942560"/>
          </a:xfrm>
          <a:prstGeom prst="rect">
            <a:avLst/>
          </a:prstGeom>
          <a:ln w="9360">
            <a:noFill/>
          </a:ln>
        </p:spPr>
      </p:pic>
      <p:pic>
        <p:nvPicPr>
          <p:cNvPr id="212" name="Picture 6" descr=""/>
          <p:cNvPicPr/>
          <p:nvPr/>
        </p:nvPicPr>
        <p:blipFill>
          <a:blip r:embed="rId3"/>
          <a:srcRect l="0" t="9433551" r="0" b="-13018000"/>
          <a:stretch/>
        </p:blipFill>
        <p:spPr>
          <a:xfrm>
            <a:off x="4606920" y="4076640"/>
            <a:ext cx="4536360" cy="1975680"/>
          </a:xfrm>
          <a:prstGeom prst="rect">
            <a:avLst/>
          </a:prstGeom>
          <a:ln w="9360">
            <a:noFill/>
          </a:ln>
        </p:spPr>
      </p:pic>
      <p:sp>
        <p:nvSpPr>
          <p:cNvPr id="213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8A56E69-F6EE-4B59-92AD-B1EFA5233B42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14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A09B0ABF-8198-4FD6-B9E6-5CB93280AD97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250920" y="336600"/>
            <a:ext cx="8641800" cy="41133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1.2 Функции и задачи информационного менеджмента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Информационный менеджмент должен обеспечивать эффективность обработки информации в интересах основной деятельности предприятия за счет использования ИТ и других ресурсов. На основе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системного подхода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могут быть формализованы функциональные модели как организации в целом, так и сферы обработки информации. </a:t>
            </a:r>
            <a:endParaRPr/>
          </a:p>
        </p:txBody>
      </p:sp>
      <p:pic>
        <p:nvPicPr>
          <p:cNvPr id="216" name="Picture 2" descr=""/>
          <p:cNvPicPr/>
          <p:nvPr/>
        </p:nvPicPr>
        <p:blipFill>
          <a:blip r:embed="rId1"/>
          <a:stretch/>
        </p:blipFill>
        <p:spPr>
          <a:xfrm>
            <a:off x="324000" y="4653000"/>
            <a:ext cx="2967840" cy="1942560"/>
          </a:xfrm>
          <a:prstGeom prst="rect">
            <a:avLst/>
          </a:prstGeom>
          <a:ln w="9360">
            <a:noFill/>
          </a:ln>
        </p:spPr>
      </p:pic>
      <p:pic>
        <p:nvPicPr>
          <p:cNvPr id="217" name="Picture 4" descr=""/>
          <p:cNvPicPr/>
          <p:nvPr/>
        </p:nvPicPr>
        <p:blipFill>
          <a:blip r:embed="rId2"/>
          <a:stretch/>
        </p:blipFill>
        <p:spPr>
          <a:xfrm>
            <a:off x="6923520" y="188640"/>
            <a:ext cx="1775520" cy="1331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8" name="Picture 6" descr=""/>
          <p:cNvPicPr/>
          <p:nvPr/>
        </p:nvPicPr>
        <p:blipFill>
          <a:blip r:embed="rId3"/>
          <a:srcRect l="0" t="0" r="0" b="8608000"/>
          <a:stretch/>
        </p:blipFill>
        <p:spPr>
          <a:xfrm>
            <a:off x="4211640" y="4221000"/>
            <a:ext cx="3776040" cy="2410560"/>
          </a:xfrm>
          <a:prstGeom prst="rect">
            <a:avLst/>
          </a:prstGeom>
          <a:ln w="9360">
            <a:noFill/>
          </a:ln>
        </p:spPr>
      </p:pic>
      <p:sp>
        <p:nvSpPr>
          <p:cNvPr id="219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DCC7905-5971-4BAC-A2C0-FD7812F96D0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20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EF1B46F-A545-49C3-AA37-90E56743FE42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179280" y="260280"/>
            <a:ext cx="8713080" cy="59421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Применительно к сфере информатизации понятие эффективности (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отношение полезного результата к произведенным затратам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) еще слабо определено: не всегда ясно, как и какая информация действительно используется пользователями, какой дает эффект.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Поэтому необходимо развивать методологические оценки эффективного использования  и развития ИС. Это позволит корректно установить связь между стратегической целью деятельности организации и технологическими и информационными ресурсами ИС, связать технологические показатели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обработки информации (ОИ)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с ключевыми оценками бизнеса, а также обосновать целесообразность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расходов на службу ОИ. </a:t>
            </a:r>
            <a:endParaRPr/>
          </a:p>
        </p:txBody>
      </p:sp>
      <p:sp>
        <p:nvSpPr>
          <p:cNvPr id="222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78D8EE7-2A06-48BC-86BF-66EC2A8EE63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23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E254FDC-96B4-46C6-A78C-1721506384EA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24" name="Picture 4" descr=""/>
          <p:cNvPicPr/>
          <p:nvPr/>
        </p:nvPicPr>
        <p:blipFill>
          <a:blip r:embed="rId1"/>
          <a:stretch/>
        </p:blipFill>
        <p:spPr>
          <a:xfrm>
            <a:off x="7812000" y="1557360"/>
            <a:ext cx="969120" cy="96768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250920" y="291960"/>
            <a:ext cx="8641800" cy="63079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В связи с этим, среди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функций информационного менеджмента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выделяют следующие: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формирование технологического ресурса информационной системы;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развитие сферы обработки информации;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планирование в сфере обработки информации;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формирование организационной структуры области информатизации;</a:t>
            </a:r>
            <a:endParaRPr/>
          </a:p>
          <a:p>
            <a:pPr>
              <a:lnSpc>
                <a:spcPct val="100000"/>
              </a:lnSpc>
              <a:buBlip>
                <a:blip r:embed="rId5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управление обработкой информации;</a:t>
            </a:r>
            <a:endParaRPr/>
          </a:p>
          <a:p>
            <a:pPr>
              <a:lnSpc>
                <a:spcPct val="100000"/>
              </a:lnSpc>
              <a:buBlip>
                <a:blip r:embed="rId6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формирование и осуществление        инновационных программ;</a:t>
            </a:r>
            <a:endParaRPr/>
          </a:p>
          <a:p>
            <a:pPr>
              <a:lnSpc>
                <a:spcPct val="100000"/>
              </a:lnSpc>
              <a:buBlip>
                <a:blip r:embed="rId7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управление персоналом области информатизации;</a:t>
            </a:r>
            <a:endParaRPr/>
          </a:p>
          <a:p>
            <a:pPr>
              <a:lnSpc>
                <a:spcPct val="100000"/>
              </a:lnSpc>
              <a:buBlip>
                <a:blip r:embed="rId8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управление экономической эффективностью сферы информатизации;</a:t>
            </a:r>
            <a:endParaRPr/>
          </a:p>
          <a:p>
            <a:pPr>
              <a:lnSpc>
                <a:spcPct val="100000"/>
              </a:lnSpc>
              <a:buBlip>
                <a:blip r:embed="rId9"/>
              </a:buBlip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обеспечение комплексной защищенности информационных ресурсов.</a:t>
            </a:r>
            <a:endParaRPr/>
          </a:p>
        </p:txBody>
      </p:sp>
      <p:sp>
        <p:nvSpPr>
          <p:cNvPr id="226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1AF3AF0-2706-400A-BEAC-492E43F65B6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27" name="Picture 2" descr=""/>
          <p:cNvPicPr/>
          <p:nvPr/>
        </p:nvPicPr>
        <p:blipFill>
          <a:blip r:embed="rId10"/>
          <a:stretch/>
        </p:blipFill>
        <p:spPr>
          <a:xfrm>
            <a:off x="7380360" y="5445000"/>
            <a:ext cx="1186560" cy="1186560"/>
          </a:xfrm>
          <a:prstGeom prst="rect">
            <a:avLst/>
          </a:prstGeom>
          <a:ln w="9360">
            <a:noFill/>
          </a:ln>
        </p:spPr>
      </p:pic>
      <p:sp>
        <p:nvSpPr>
          <p:cNvPr id="228" name="CustomShape 3"/>
          <p:cNvSpPr/>
          <p:nvPr/>
        </p:nvSpPr>
        <p:spPr>
          <a:xfrm>
            <a:off x="8381880" y="610704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D4452D3C-F7D4-4572-918A-3320F1E63E01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29" name="Picture 4" descr=""/>
          <p:cNvPicPr/>
          <p:nvPr/>
        </p:nvPicPr>
        <p:blipFill>
          <a:blip r:embed="rId11"/>
          <a:stretch/>
        </p:blipFill>
        <p:spPr>
          <a:xfrm>
            <a:off x="7454880" y="836640"/>
            <a:ext cx="1688400" cy="1266120"/>
          </a:xfrm>
          <a:prstGeom prst="rect">
            <a:avLst/>
          </a:prstGeom>
          <a:ln w="9360">
            <a:noFill/>
          </a:ln>
        </p:spPr>
      </p:pic>
      <p:pic>
        <p:nvPicPr>
          <p:cNvPr id="230" name="Picture 8" descr=""/>
          <p:cNvPicPr/>
          <p:nvPr/>
        </p:nvPicPr>
        <p:blipFill>
          <a:blip r:embed="rId12"/>
          <a:stretch/>
        </p:blipFill>
        <p:spPr>
          <a:xfrm>
            <a:off x="6875640" y="2906640"/>
            <a:ext cx="1993320" cy="14932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250920" y="196920"/>
            <a:ext cx="856872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По существу выделенных функций основное внимание будет уделено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особенностям менеджмента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применительно к специфике сферы информатизации.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Важно подчеркнуть, что в чистом виде задачи информационного менеджмента встречаются довольно редко. Обычно они имеют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комплексный характер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и затрагивают несколько функций. Далее приводится характеристика перечисленных функций ИМ, в последующих главах они рассматриваются более детально.</a:t>
            </a:r>
            <a:endParaRPr/>
          </a:p>
        </p:txBody>
      </p:sp>
      <p:sp>
        <p:nvSpPr>
          <p:cNvPr id="232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C7A640F-CB9D-4630-8C62-C6497438D00B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33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0410BFD-1861-45D2-B118-10B089E0D1CA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34" name="Picture 2" descr=""/>
          <p:cNvPicPr/>
          <p:nvPr/>
        </p:nvPicPr>
        <p:blipFill>
          <a:blip r:embed="rId1"/>
          <a:stretch/>
        </p:blipFill>
        <p:spPr>
          <a:xfrm>
            <a:off x="412200" y="4800600"/>
            <a:ext cx="3023640" cy="226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" name="Picture 4" descr=""/>
          <p:cNvPicPr/>
          <p:nvPr/>
        </p:nvPicPr>
        <p:blipFill>
          <a:blip r:embed="rId2"/>
          <a:stretch/>
        </p:blipFill>
        <p:spPr>
          <a:xfrm>
            <a:off x="6148440" y="4434120"/>
            <a:ext cx="2932200" cy="1684800"/>
          </a:xfrm>
          <a:prstGeom prst="rect">
            <a:avLst/>
          </a:prstGeom>
          <a:ln>
            <a:noFill/>
          </a:ln>
          <a:effectLst>
            <a:outerShdw algn="tl" blurRad="76200" dir="7800000" dist="381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</p:pic>
      <p:pic>
        <p:nvPicPr>
          <p:cNvPr id="236" name="Picture 6" descr=""/>
          <p:cNvPicPr/>
          <p:nvPr/>
        </p:nvPicPr>
        <p:blipFill>
          <a:blip r:embed="rId3"/>
          <a:stretch/>
        </p:blipFill>
        <p:spPr>
          <a:xfrm>
            <a:off x="2991600" y="4706280"/>
            <a:ext cx="3005640" cy="2146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7" name="Picture 8" descr=""/>
          <p:cNvPicPr/>
          <p:nvPr/>
        </p:nvPicPr>
        <p:blipFill>
          <a:blip r:embed="rId4"/>
          <a:stretch/>
        </p:blipFill>
        <p:spPr>
          <a:xfrm>
            <a:off x="7452360" y="1213560"/>
            <a:ext cx="1811520" cy="1358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112680" y="620640"/>
            <a:ext cx="8674920" cy="52106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Формирование технологического ресурса информационной системы.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С расширением мирового рынка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  <a:ea typeface="DejaVu Sans"/>
              </a:rPr>
              <a:t>средств информатизации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  <a:ea typeface="DejaVu Sans"/>
              </a:rPr>
              <a:t>(СИ), т. е. вычислительной, периферийной, специальной и коммуникационной техники (Hardware), а также программных, информационных и сервисных средств (Software) расширяются варианты возможных решений                 в области формирования технологической            среды информационных систем. При этом имеются в виду те решения, которые принимает менеджер в качестве представителя заказчика при выработке технического задания на создание ИС. </a:t>
            </a:r>
            <a:endParaRPr/>
          </a:p>
        </p:txBody>
      </p:sp>
      <p:sp>
        <p:nvSpPr>
          <p:cNvPr id="239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FFE956A0-959C-44FE-A627-C6D373D09FF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40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5112B4DE-5E6B-4B0C-A454-C657022826CE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41" name="Picture 6" descr=""/>
          <p:cNvPicPr/>
          <p:nvPr/>
        </p:nvPicPr>
        <p:blipFill>
          <a:blip r:embed="rId1"/>
          <a:stretch/>
        </p:blipFill>
        <p:spPr>
          <a:xfrm>
            <a:off x="7236000" y="0"/>
            <a:ext cx="1907280" cy="1743840"/>
          </a:xfrm>
          <a:prstGeom prst="rect">
            <a:avLst/>
          </a:prstGeom>
          <a:ln w="9360">
            <a:noFill/>
          </a:ln>
        </p:spPr>
      </p:pic>
      <p:pic>
        <p:nvPicPr>
          <p:cNvPr id="242" name="Picture 4" descr=""/>
          <p:cNvPicPr/>
          <p:nvPr/>
        </p:nvPicPr>
        <p:blipFill>
          <a:blip r:embed="rId2"/>
          <a:srcRect l="4479534" t="9119333" r="4664186" b="11412666"/>
          <a:stretch/>
        </p:blipFill>
        <p:spPr>
          <a:xfrm>
            <a:off x="6521760" y="5747400"/>
            <a:ext cx="1951920" cy="110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3" name="Picture 6" descr=""/>
          <p:cNvPicPr/>
          <p:nvPr/>
        </p:nvPicPr>
        <p:blipFill>
          <a:blip r:embed="rId3"/>
          <a:stretch/>
        </p:blipFill>
        <p:spPr>
          <a:xfrm>
            <a:off x="7957440" y="3435120"/>
            <a:ext cx="1177560" cy="117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162000" y="212760"/>
            <a:ext cx="8568720" cy="55764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Tahoma"/>
              </a:rPr>
              <a:t> 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При активном участии информационного менеджера необходимо определить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архитектуру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 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среды ОИ.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В настоящее время широко используется 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клиент-серверная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архитектура, как двухуровневая, так и трехуровневая; 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широкое распространение находит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сервис-ориентированная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архитектура; 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сформировались типовые комплексы средств, называемые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платформами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Tahoma"/>
              </a:rPr>
              <a:t>.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Tahoma"/>
              </a:rPr>
              <a:t> Платформы оптимальным образом объединяют согласованные между собой программные и аппаратные средства. Во всех этих областях информационному менеджеру необходимо принять концептуальные решения, на основе которых будет спроектирована информационная система.</a:t>
            </a:r>
            <a:endParaRPr/>
          </a:p>
        </p:txBody>
      </p:sp>
      <p:pic>
        <p:nvPicPr>
          <p:cNvPr id="245" name="Picture 2" descr=""/>
          <p:cNvPicPr/>
          <p:nvPr/>
        </p:nvPicPr>
        <p:blipFill>
          <a:blip r:embed="rId4"/>
          <a:stretch/>
        </p:blipFill>
        <p:spPr>
          <a:xfrm>
            <a:off x="7451640" y="1700280"/>
            <a:ext cx="1396440" cy="1232640"/>
          </a:xfrm>
          <a:prstGeom prst="rect">
            <a:avLst/>
          </a:prstGeom>
          <a:ln w="9360">
            <a:noFill/>
          </a:ln>
        </p:spPr>
      </p:pic>
      <p:pic>
        <p:nvPicPr>
          <p:cNvPr id="246" name="Picture 4" descr=""/>
          <p:cNvPicPr/>
          <p:nvPr/>
        </p:nvPicPr>
        <p:blipFill>
          <a:blip r:embed="rId5"/>
          <a:stretch/>
        </p:blipFill>
        <p:spPr>
          <a:xfrm>
            <a:off x="5656320" y="5321160"/>
            <a:ext cx="1532880" cy="1428120"/>
          </a:xfrm>
          <a:prstGeom prst="rect">
            <a:avLst/>
          </a:prstGeom>
          <a:ln w="9360">
            <a:noFill/>
          </a:ln>
        </p:spPr>
      </p:pic>
      <p:sp>
        <p:nvSpPr>
          <p:cNvPr id="247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83F62F1-EF17-491D-A106-4F368C91E700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48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7839BAB7-2861-43D7-8DE6-4824F84B65DB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309600" y="104760"/>
            <a:ext cx="8568720" cy="59421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 позиций стратегического информационного менеджмента предприятию необходимо выяснить следующие важные вопросы: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нужно ли стремиться использовать только новейшие средства информатизации и при       этом рисковать из-за их незавершенности;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какую степень децентрализации ИС необходимо выбрать;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следует ли доверять принятым международным нормам (в том числе тем, которые только еще начинают вводиться) или предпочесть нормы (нормативы) одного определенного изготовителя и связать себя  с этим изготовителем;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 какому глобальному критерию следует выбирать поставщика.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50" name="Picture 2" descr=""/>
          <p:cNvPicPr/>
          <p:nvPr/>
        </p:nvPicPr>
        <p:blipFill>
          <a:blip r:embed="rId5"/>
          <a:stretch/>
        </p:blipFill>
        <p:spPr>
          <a:xfrm>
            <a:off x="2868480" y="5375160"/>
            <a:ext cx="1377360" cy="1377360"/>
          </a:xfrm>
          <a:prstGeom prst="rect">
            <a:avLst/>
          </a:prstGeom>
          <a:ln w="9360">
            <a:noFill/>
          </a:ln>
        </p:spPr>
      </p:pic>
      <p:pic>
        <p:nvPicPr>
          <p:cNvPr id="251" name="Picture 4" descr=""/>
          <p:cNvPicPr/>
          <p:nvPr/>
        </p:nvPicPr>
        <p:blipFill>
          <a:blip r:embed="rId6"/>
          <a:stretch/>
        </p:blipFill>
        <p:spPr>
          <a:xfrm>
            <a:off x="4932360" y="5324400"/>
            <a:ext cx="1904400" cy="1428120"/>
          </a:xfrm>
          <a:prstGeom prst="rect">
            <a:avLst/>
          </a:prstGeom>
          <a:ln w="9360">
            <a:noFill/>
          </a:ln>
        </p:spPr>
      </p:pic>
      <p:pic>
        <p:nvPicPr>
          <p:cNvPr id="252" name="Picture 6" descr=""/>
          <p:cNvPicPr/>
          <p:nvPr/>
        </p:nvPicPr>
        <p:blipFill>
          <a:blip r:embed="rId7"/>
          <a:stretch/>
        </p:blipFill>
        <p:spPr>
          <a:xfrm>
            <a:off x="7738920" y="981000"/>
            <a:ext cx="951840" cy="1428120"/>
          </a:xfrm>
          <a:prstGeom prst="rect">
            <a:avLst/>
          </a:prstGeom>
          <a:ln w="9360">
            <a:noFill/>
          </a:ln>
        </p:spPr>
      </p:pic>
      <p:pic>
        <p:nvPicPr>
          <p:cNvPr id="253" name="Picture 8" descr=""/>
          <p:cNvPicPr/>
          <p:nvPr/>
        </p:nvPicPr>
        <p:blipFill>
          <a:blip r:embed="rId8"/>
          <a:stretch/>
        </p:blipFill>
        <p:spPr>
          <a:xfrm>
            <a:off x="539640" y="5659560"/>
            <a:ext cx="1674000" cy="1116720"/>
          </a:xfrm>
          <a:prstGeom prst="rect">
            <a:avLst/>
          </a:prstGeom>
          <a:ln w="9360">
            <a:noFill/>
          </a:ln>
        </p:spPr>
      </p:pic>
      <p:sp>
        <p:nvSpPr>
          <p:cNvPr id="254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F3B4652-616B-4980-96DF-E19165FE7A70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55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494700E-0214-487D-9295-D33AA1EABB24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179280" y="115920"/>
            <a:ext cx="8784360" cy="63079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Степень децентрализации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информационной системы выбирается по аналогии со степенью децентрализации на предприятии других функций управления и производства.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Поставщик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тоже будет определен на основе общих представлений о путях решения стоящих перед предприятием основных задач.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Выбор средств информатизации для развития информационных систем из новых предложений поставщиков или из уже присутствующих на рынке изделий осуществляется, как правило, по тому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стратегическому критерию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значение которого наиболее полно отражает роль ИС для предприятия. Хотя в этой сфере уже накоплен опыт как предприятиями, так и экспертами, однако в каждом отдельном случае требуется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детальный системный анализ.</a:t>
            </a:r>
            <a:endParaRPr/>
          </a:p>
        </p:txBody>
      </p:sp>
      <p:sp>
        <p:nvSpPr>
          <p:cNvPr id="257" name="CustomShape 2"/>
          <p:cNvSpPr/>
          <p:nvPr/>
        </p:nvSpPr>
        <p:spPr>
          <a:xfrm>
            <a:off x="0" y="0"/>
            <a:ext cx="91432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8" name="CustomShape 3"/>
          <p:cNvSpPr/>
          <p:nvPr/>
        </p:nvSpPr>
        <p:spPr>
          <a:xfrm>
            <a:off x="0" y="457200"/>
            <a:ext cx="9143280" cy="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9" name="CustomShape 4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7FF69CE-6F82-496E-A563-65463F991AE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60" name="CustomShape 5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646092A-CDC6-4AB8-96F0-6F192D11E348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61" name="Picture 8" descr=""/>
          <p:cNvPicPr/>
          <p:nvPr/>
        </p:nvPicPr>
        <p:blipFill>
          <a:blip r:embed="rId1"/>
          <a:stretch/>
        </p:blipFill>
        <p:spPr>
          <a:xfrm>
            <a:off x="7467120" y="1845000"/>
            <a:ext cx="1658160" cy="1456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2" name="Picture 6" descr=""/>
          <p:cNvPicPr/>
          <p:nvPr/>
        </p:nvPicPr>
        <p:blipFill>
          <a:blip r:embed="rId2"/>
          <a:srcRect l="0" t="10726845" r="0" b="0"/>
          <a:stretch/>
        </p:blipFill>
        <p:spPr>
          <a:xfrm>
            <a:off x="1835280" y="5948280"/>
            <a:ext cx="2220120" cy="932760"/>
          </a:xfrm>
          <a:prstGeom prst="rect">
            <a:avLst/>
          </a:prstGeom>
          <a:ln w="9360">
            <a:noFill/>
          </a:ln>
        </p:spPr>
      </p:pic>
      <p:pic>
        <p:nvPicPr>
          <p:cNvPr id="263" name="Picture 8" descr=""/>
          <p:cNvPicPr/>
          <p:nvPr/>
        </p:nvPicPr>
        <p:blipFill>
          <a:blip r:embed="rId3"/>
          <a:stretch/>
        </p:blipFill>
        <p:spPr>
          <a:xfrm>
            <a:off x="7845120" y="3573000"/>
            <a:ext cx="1298160" cy="124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250920" y="404640"/>
            <a:ext cx="8784360" cy="3929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 многих ИС при формировании технологической среды зарекомендовал себя следующий принцип: </a:t>
            </a:r>
            <a:endParaRPr/>
          </a:p>
          <a:p>
            <a:pPr algn="ctr">
              <a:lnSpc>
                <a:spcPct val="15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предприятия стремятся иметь единый технологический парк, с тем, чтобы использовать как внутренние (надзор, обучение), так и внешние (условия при покупке, солидное сопровождение) его преимущества.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65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F6B4221B-999D-4C6B-AFAA-102A978DF164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66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6AFBCB1-30C3-445B-A431-F178DB6B6D55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67" name="Picture 2" descr=""/>
          <p:cNvPicPr/>
          <p:nvPr/>
        </p:nvPicPr>
        <p:blipFill>
          <a:blip r:embed="rId1"/>
          <a:stretch/>
        </p:blipFill>
        <p:spPr>
          <a:xfrm>
            <a:off x="5983200" y="4086360"/>
            <a:ext cx="3169440" cy="2221920"/>
          </a:xfrm>
          <a:prstGeom prst="rect">
            <a:avLst/>
          </a:prstGeom>
          <a:ln w="9360">
            <a:noFill/>
          </a:ln>
        </p:spPr>
      </p:pic>
      <p:pic>
        <p:nvPicPr>
          <p:cNvPr id="268" name="Picture 12" descr=""/>
          <p:cNvPicPr/>
          <p:nvPr/>
        </p:nvPicPr>
        <p:blipFill>
          <a:blip r:embed="rId2"/>
          <a:stretch/>
        </p:blipFill>
        <p:spPr>
          <a:xfrm>
            <a:off x="-2880" y="4318920"/>
            <a:ext cx="3527640" cy="2519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9" name="Picture 4" descr=""/>
          <p:cNvPicPr/>
          <p:nvPr/>
        </p:nvPicPr>
        <p:blipFill>
          <a:blip r:embed="rId3"/>
          <a:stretch/>
        </p:blipFill>
        <p:spPr>
          <a:xfrm>
            <a:off x="2635920" y="3939120"/>
            <a:ext cx="3894840" cy="2187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108000" y="109440"/>
            <a:ext cx="8784360" cy="63079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основе углубления стандартизации так называемых 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открытых систем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со стороны поставщиков всех средств информатизации 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(Hardware и Software)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 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усилились стремления предприятий к независимости от связи только с одними и теми же изготовителями, так что для предприятий возникла определенная свобода при решении задачи выбора тех или иных средств. В этом направлении развивается использование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средств с открытым кодом (Open Source)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Кроме того, необходимо дополнительное изучение рынка, беседы  с поставщиками, скрупулезное собирание опыта по выбору средств информатизации. Следует также регулярно анализировать, в какой степени те или иные услуги должны обеспечиваться своими силами, а в какой – тем или иным внешним исполнителем.</a:t>
            </a:r>
            <a:endParaRPr/>
          </a:p>
        </p:txBody>
      </p:sp>
      <p:sp>
        <p:nvSpPr>
          <p:cNvPr id="271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4B58BC96-05E8-4EC6-9018-0666AB0EE380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72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9705A236-8D35-4C24-8617-18CDC6C95EA0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73" name="Picture 6" descr=""/>
          <p:cNvPicPr/>
          <p:nvPr/>
        </p:nvPicPr>
        <p:blipFill>
          <a:blip r:embed="rId1"/>
          <a:srcRect l="0" t="9433551" r="0" b="176000"/>
          <a:stretch/>
        </p:blipFill>
        <p:spPr>
          <a:xfrm>
            <a:off x="3419640" y="5816520"/>
            <a:ext cx="3384000" cy="1040760"/>
          </a:xfrm>
          <a:prstGeom prst="rect">
            <a:avLst/>
          </a:prstGeom>
          <a:ln w="9360">
            <a:noFill/>
          </a:ln>
        </p:spPr>
      </p:pic>
      <p:pic>
        <p:nvPicPr>
          <p:cNvPr id="274" name="Picture 2" descr=""/>
          <p:cNvPicPr/>
          <p:nvPr/>
        </p:nvPicPr>
        <p:blipFill>
          <a:blip r:embed="rId2"/>
          <a:stretch/>
        </p:blipFill>
        <p:spPr>
          <a:xfrm>
            <a:off x="7689600" y="2495880"/>
            <a:ext cx="1447200" cy="1428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ustomShape 1"/>
          <p:cNvSpPr/>
          <p:nvPr/>
        </p:nvSpPr>
        <p:spPr>
          <a:xfrm>
            <a:off x="179280" y="115920"/>
            <a:ext cx="8713080" cy="66736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Развитие сферы обработки информации.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Необходимость постоянного развития ИС, обусловленная ее деградацией, приводит к           росту необходимого объема обслуживания для снижения влияния износа.     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 течением времени развитие и обслуживание информационных систем оказываются взаимно обусловленными и связанными между собой. Растущий объем обслуживания ИС отягощает их же развитие, приводя       к росту объема невыполненных или неосуществленных планов на развитие.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Поэтому следует искать компромисс в паре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развитие/обслуживание»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или в соотношении между приобретением готовых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средств информатизации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(СИ), заказом разработки СИ посторонней фирме на началах аутсорсинга и изготовлением СИ собственными </a:t>
            </a:r>
            <a:r>
              <a:rPr b="1" lang="ru-RU" sz="2400" strike="noStrike">
                <a:solidFill>
                  <a:srgbClr val="ffff00"/>
                </a:solidFill>
                <a:latin typeface="Lucida Sans Unicode"/>
                <a:ea typeface="DejaVu Sans"/>
              </a:rPr>
              <a:t>сил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ами.</a:t>
            </a:r>
            <a:endParaRPr/>
          </a:p>
        </p:txBody>
      </p:sp>
      <p:sp>
        <p:nvSpPr>
          <p:cNvPr id="276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EE1A1443-4D7D-49F7-BFE6-B57BE20CBAB8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77" name="Picture 4" descr=""/>
          <p:cNvPicPr/>
          <p:nvPr/>
        </p:nvPicPr>
        <p:blipFill>
          <a:blip r:embed="rId1"/>
          <a:stretch/>
        </p:blipFill>
        <p:spPr>
          <a:xfrm>
            <a:off x="7179120" y="116640"/>
            <a:ext cx="1951560" cy="1463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8" name="Picture 4" descr=""/>
          <p:cNvPicPr/>
          <p:nvPr/>
        </p:nvPicPr>
        <p:blipFill>
          <a:blip r:embed="rId2"/>
          <a:srcRect l="-1450448" t="-6914666" r="1450448" b="-7959115"/>
          <a:stretch/>
        </p:blipFill>
        <p:spPr>
          <a:xfrm>
            <a:off x="7736040" y="1494000"/>
            <a:ext cx="1936080" cy="1555200"/>
          </a:xfrm>
          <a:prstGeom prst="rect">
            <a:avLst/>
          </a:prstGeom>
          <a:ln w="9360">
            <a:noFill/>
          </a:ln>
        </p:spPr>
      </p:pic>
      <p:pic>
        <p:nvPicPr>
          <p:cNvPr id="279" name="Picture 6" descr=""/>
          <p:cNvPicPr/>
          <p:nvPr/>
        </p:nvPicPr>
        <p:blipFill>
          <a:blip r:embed="rId3"/>
          <a:stretch/>
        </p:blipFill>
        <p:spPr>
          <a:xfrm>
            <a:off x="7858080" y="3933720"/>
            <a:ext cx="1343880" cy="991440"/>
          </a:xfrm>
          <a:prstGeom prst="rect">
            <a:avLst/>
          </a:prstGeom>
          <a:ln w="9360">
            <a:noFill/>
          </a:ln>
        </p:spPr>
      </p:pic>
      <p:pic>
        <p:nvPicPr>
          <p:cNvPr id="280" name="Picture 2" descr=""/>
          <p:cNvPicPr/>
          <p:nvPr/>
        </p:nvPicPr>
        <p:blipFill>
          <a:blip r:embed="rId4"/>
          <a:stretch/>
        </p:blipFill>
        <p:spPr>
          <a:xfrm>
            <a:off x="6736680" y="5856480"/>
            <a:ext cx="2146680" cy="116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1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EC99A33E-09D7-445B-8E46-24CF78B62223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135000" y="189000"/>
            <a:ext cx="856872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Самостоятельно следует изготовлять только конкурентоспособные ИС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 их элементы, которые могут сами по себе представлять интерес как изделия, во всех остальных случаях следует по возможности использовать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стандартные средства и аутсорсинг.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Стратегические решения должны приниматься и в подходах к созданию ИС. С одной стороны, это классическое создание новой ИС, например на основе некоторого типового проекта. С другой стороны, создание и развитие ИС могут частично перекладываться на пользователя.</a:t>
            </a:r>
            <a:endParaRPr/>
          </a:p>
        </p:txBody>
      </p:sp>
      <p:sp>
        <p:nvSpPr>
          <p:cNvPr id="283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EAD2426-5C8B-493D-831A-16F470A81B0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84" name="Picture 2" descr=""/>
          <p:cNvPicPr/>
          <p:nvPr/>
        </p:nvPicPr>
        <p:blipFill>
          <a:blip r:embed="rId1"/>
          <a:stretch/>
        </p:blipFill>
        <p:spPr>
          <a:xfrm>
            <a:off x="5762520" y="4254480"/>
            <a:ext cx="3250440" cy="2288520"/>
          </a:xfrm>
          <a:prstGeom prst="rect">
            <a:avLst/>
          </a:prstGeom>
          <a:ln w="9360">
            <a:noFill/>
          </a:ln>
        </p:spPr>
      </p:pic>
      <p:pic>
        <p:nvPicPr>
          <p:cNvPr id="285" name="Picture 4" descr=""/>
          <p:cNvPicPr/>
          <p:nvPr/>
        </p:nvPicPr>
        <p:blipFill>
          <a:blip r:embed="rId2"/>
          <a:stretch/>
        </p:blipFill>
        <p:spPr>
          <a:xfrm>
            <a:off x="1043640" y="4655880"/>
            <a:ext cx="2879640" cy="2117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76344BF4-A15A-457B-81FB-8D8C42B68064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3399492-3E8E-4832-AC56-C4F4DF3683E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88" name="CustomShape 2"/>
          <p:cNvSpPr/>
          <p:nvPr/>
        </p:nvSpPr>
        <p:spPr>
          <a:xfrm>
            <a:off x="291960" y="396720"/>
            <a:ext cx="8495640" cy="3016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случае принятия стратегических решений по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существенным изменениям в ИС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(переход на другую платформу или более сильную ориентацию на стандартные программные средства) эти решения должны преобразоваться на уровне оперативного информационного менеджмента в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конкретные технические задания для проектирования и реализации.</a:t>
            </a:r>
            <a:endParaRPr/>
          </a:p>
        </p:txBody>
      </p:sp>
      <p:pic>
        <p:nvPicPr>
          <p:cNvPr id="289" name="Picture 6" descr=""/>
          <p:cNvPicPr/>
          <p:nvPr/>
        </p:nvPicPr>
        <p:blipFill>
          <a:blip r:embed="rId1"/>
          <a:stretch/>
        </p:blipFill>
        <p:spPr>
          <a:xfrm>
            <a:off x="4307040" y="3463560"/>
            <a:ext cx="4728600" cy="3393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0" name="Picture 4" descr=""/>
          <p:cNvPicPr/>
          <p:nvPr/>
        </p:nvPicPr>
        <p:blipFill>
          <a:blip r:embed="rId2"/>
          <a:stretch/>
        </p:blipFill>
        <p:spPr>
          <a:xfrm>
            <a:off x="-116640" y="3433680"/>
            <a:ext cx="4759200" cy="2974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1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1BD411B-1DBD-4BFA-9348-8C1D46ACF088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ustomShape 1"/>
          <p:cNvSpPr/>
          <p:nvPr/>
        </p:nvSpPr>
        <p:spPr>
          <a:xfrm>
            <a:off x="250920" y="189000"/>
            <a:ext cx="8568720" cy="63079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Планирование в сфере обработки информации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Планирование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– это одна из главных производственных функций управления предприятием.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 аналогии с общей системой планирования, принятой на предприятии, планирование в сфере ОИ подразделяется на кратко-, средне- и долгосрочное (соответственно оперативное, тактическое и стратегическое). Причем, между этими уровнями существуют отношения подчиненности, т. е. цели, определяемые на стратегическом уровне, реализуются на оперативном. При этом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глобальная стратегическая цель информационного менеджмента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должна состоять в обеспечении как можно большего вклада ИС в цели основной деятельности предприятия через использование ИТ.</a:t>
            </a:r>
            <a:endParaRPr/>
          </a:p>
        </p:txBody>
      </p:sp>
      <p:sp>
        <p:nvSpPr>
          <p:cNvPr id="293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9939E0AB-CB5E-4A72-AD1E-84D5CA475EC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94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9981966E-D895-4241-861C-1BE28B33300D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295" name="Picture 4" descr=""/>
          <p:cNvPicPr/>
          <p:nvPr/>
        </p:nvPicPr>
        <p:blipFill>
          <a:blip r:embed="rId1"/>
          <a:stretch/>
        </p:blipFill>
        <p:spPr>
          <a:xfrm>
            <a:off x="6940800" y="308880"/>
            <a:ext cx="2202480" cy="203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" name="Picture 2" descr=""/>
          <p:cNvPicPr/>
          <p:nvPr/>
        </p:nvPicPr>
        <p:blipFill>
          <a:blip r:embed="rId2"/>
          <a:stretch/>
        </p:blipFill>
        <p:spPr>
          <a:xfrm>
            <a:off x="6929280" y="5661000"/>
            <a:ext cx="1185120" cy="11246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162000" y="173160"/>
            <a:ext cx="8566920" cy="48448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Стратегическое планирование ИС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процесс, в котором принимаются принципиальные решения в сфере обработки информации     в отношении долгосрочных целей создания ИС, принципов, мероприятий, ресурсов, а также бюджета и финансирования. Кроме того, определяется, какую роль играет ИС на предприятии.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Понятие «стратегический» в отношении ИМ предполагает, с одной стороны, планомерное определение долгосрочных целей по всем направлениям развития, а с другой – выбор пути достижения поставленной цели и определение набора задач, решение которых ведет к цели. </a:t>
            </a:r>
            <a:endParaRPr/>
          </a:p>
        </p:txBody>
      </p:sp>
      <p:sp>
        <p:nvSpPr>
          <p:cNvPr id="298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775D920-5796-4751-9B9F-1354E86892EA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299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AB14C075-71BA-4EFE-B47C-7714A508DE28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00" name="Picture 4" descr=""/>
          <p:cNvPicPr/>
          <p:nvPr/>
        </p:nvPicPr>
        <p:blipFill>
          <a:blip r:embed="rId1"/>
          <a:stretch/>
        </p:blipFill>
        <p:spPr>
          <a:xfrm>
            <a:off x="5796000" y="5127480"/>
            <a:ext cx="2280600" cy="1710720"/>
          </a:xfrm>
          <a:prstGeom prst="rect">
            <a:avLst/>
          </a:prstGeom>
          <a:ln w="9360">
            <a:noFill/>
          </a:ln>
        </p:spPr>
      </p:pic>
      <p:pic>
        <p:nvPicPr>
          <p:cNvPr id="301" name="Picture 4" descr=""/>
          <p:cNvPicPr/>
          <p:nvPr/>
        </p:nvPicPr>
        <p:blipFill>
          <a:blip r:embed="rId2"/>
          <a:stretch/>
        </p:blipFill>
        <p:spPr>
          <a:xfrm>
            <a:off x="899640" y="4975200"/>
            <a:ext cx="2849040" cy="2015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2" name="Picture 6" descr=""/>
          <p:cNvPicPr/>
          <p:nvPr/>
        </p:nvPicPr>
        <p:blipFill>
          <a:blip r:embed="rId3"/>
          <a:stretch/>
        </p:blipFill>
        <p:spPr>
          <a:xfrm>
            <a:off x="7295760" y="2296440"/>
            <a:ext cx="1879200" cy="144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68B9DC0-E028-4075-8B13-06925B00CF37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04" name="CustomShape 2"/>
          <p:cNvSpPr/>
          <p:nvPr/>
        </p:nvSpPr>
        <p:spPr>
          <a:xfrm>
            <a:off x="324000" y="260280"/>
            <a:ext cx="842400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Такие задачи решаются на уровне высшего руководства организации. Выбранные решения долгосрочных задач образуют наборы исходных данных (задания) для оперативного планирования.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Задачи оперативного информационного менеджмента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планируется и существует на среднем или на коротком интервале времени (в сфере обработки информации – это период времени до одного года). Эти задачи чаще всего решаются на уровне руководства службой обработки информации предприятия.</a:t>
            </a:r>
            <a:endParaRPr/>
          </a:p>
        </p:txBody>
      </p:sp>
      <p:sp>
        <p:nvSpPr>
          <p:cNvPr id="305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2F0CDA7-F6B5-44FD-A9D2-3126B24752C5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06" name="Picture 2" descr=""/>
          <p:cNvPicPr/>
          <p:nvPr/>
        </p:nvPicPr>
        <p:blipFill>
          <a:blip r:embed="rId1"/>
          <a:stretch/>
        </p:blipFill>
        <p:spPr>
          <a:xfrm>
            <a:off x="5175360" y="4383000"/>
            <a:ext cx="2956680" cy="2160000"/>
          </a:xfrm>
          <a:prstGeom prst="rect">
            <a:avLst/>
          </a:prstGeom>
          <a:ln w="9360">
            <a:noFill/>
          </a:ln>
        </p:spPr>
      </p:pic>
      <p:pic>
        <p:nvPicPr>
          <p:cNvPr id="307" name="Picture 6" descr=""/>
          <p:cNvPicPr/>
          <p:nvPr/>
        </p:nvPicPr>
        <p:blipFill>
          <a:blip r:embed="rId2"/>
          <a:stretch/>
        </p:blipFill>
        <p:spPr>
          <a:xfrm>
            <a:off x="1835280" y="4815000"/>
            <a:ext cx="2304360" cy="17280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179280" y="339840"/>
            <a:ext cx="8568720" cy="41133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 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Другим важным направлением планирования является определение плана инвестиций в ИС.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стратегическом плане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могут быть целенаправленно выявлены приоритетные направления при формировании плана инвестиций.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Здесь требуется, чтобы в распоряжении администрации были общий вид и характер имеющихся на предприятии информационных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работ. Этот общий вид структуры ИС получается из анализа протекающих на предприятии процессов.</a:t>
            </a:r>
            <a:endParaRPr/>
          </a:p>
        </p:txBody>
      </p:sp>
      <p:sp>
        <p:nvSpPr>
          <p:cNvPr id="309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F7CCF67-6F32-4D40-8EED-7CA369A81E94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10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BBA31CB-BC75-4C93-B687-0FB0993B462B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11" name="Picture 8" descr=""/>
          <p:cNvPicPr/>
          <p:nvPr/>
        </p:nvPicPr>
        <p:blipFill>
          <a:blip r:embed="rId1"/>
          <a:stretch/>
        </p:blipFill>
        <p:spPr>
          <a:xfrm>
            <a:off x="1476360" y="4573440"/>
            <a:ext cx="5661720" cy="2283840"/>
          </a:xfrm>
          <a:prstGeom prst="rect">
            <a:avLst/>
          </a:prstGeom>
          <a:ln w="9360">
            <a:noFill/>
          </a:ln>
        </p:spPr>
      </p:pic>
      <p:pic>
        <p:nvPicPr>
          <p:cNvPr id="312" name="Picture 6" descr=""/>
          <p:cNvPicPr/>
          <p:nvPr/>
        </p:nvPicPr>
        <p:blipFill>
          <a:blip r:embed="rId2"/>
          <a:stretch/>
        </p:blipFill>
        <p:spPr>
          <a:xfrm>
            <a:off x="7524720" y="1773360"/>
            <a:ext cx="1583640" cy="1869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CustomShape 1"/>
          <p:cNvSpPr/>
          <p:nvPr/>
        </p:nvSpPr>
        <p:spPr>
          <a:xfrm>
            <a:off x="495360" y="196920"/>
            <a:ext cx="8208360" cy="3016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Путем взаимной оценки этих процессов определяют порядок выделения инвестиций для соответствующих элементов ИС.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Затем анализируется возникающий при этом риск.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Этот специфический подход к организации планирования ИС на предприятии целесообразно дополнить общими задачами планирования и контроля.</a:t>
            </a:r>
            <a:endParaRPr/>
          </a:p>
        </p:txBody>
      </p:sp>
      <p:sp>
        <p:nvSpPr>
          <p:cNvPr id="314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4863F6B1-0BC8-4E41-B98C-4B4AF6D792C7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15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88116FF-49C9-487D-9813-0A51602B7470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16" name="Picture 2" descr=""/>
          <p:cNvPicPr/>
          <p:nvPr/>
        </p:nvPicPr>
        <p:blipFill>
          <a:blip r:embed="rId1"/>
          <a:stretch/>
        </p:blipFill>
        <p:spPr>
          <a:xfrm>
            <a:off x="-26640" y="3164400"/>
            <a:ext cx="3992400" cy="2994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" name="Picture 4" descr=""/>
          <p:cNvPicPr/>
          <p:nvPr/>
        </p:nvPicPr>
        <p:blipFill>
          <a:blip r:embed="rId2"/>
          <a:stretch/>
        </p:blipFill>
        <p:spPr>
          <a:xfrm>
            <a:off x="3399840" y="4048920"/>
            <a:ext cx="3313800" cy="2994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8" name="Picture 6" descr=""/>
          <p:cNvPicPr/>
          <p:nvPr/>
        </p:nvPicPr>
        <p:blipFill>
          <a:blip r:embed="rId3"/>
          <a:stretch/>
        </p:blipFill>
        <p:spPr>
          <a:xfrm>
            <a:off x="5504040" y="2644920"/>
            <a:ext cx="3639240" cy="3663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E5356DD-7539-4ABF-9C8E-C286530AA22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20" name="CustomShape 2"/>
          <p:cNvSpPr/>
          <p:nvPr/>
        </p:nvSpPr>
        <p:spPr>
          <a:xfrm>
            <a:off x="324000" y="549360"/>
            <a:ext cx="8424000" cy="26503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планировании связей ИС с другими объектами предприятия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особое значение придается связям с системой планирования самого предприятия. Если предусматривать планирование использования ИС, то можно добиться совершенствования производственного планирования в деятельности предприятия в целом.</a:t>
            </a:r>
            <a:endParaRPr/>
          </a:p>
        </p:txBody>
      </p:sp>
      <p:pic>
        <p:nvPicPr>
          <p:cNvPr id="321" name="Picture 6" descr=""/>
          <p:cNvPicPr/>
          <p:nvPr/>
        </p:nvPicPr>
        <p:blipFill>
          <a:blip r:embed="rId1"/>
          <a:stretch/>
        </p:blipFill>
        <p:spPr>
          <a:xfrm>
            <a:off x="6165720" y="2905200"/>
            <a:ext cx="2591640" cy="2591640"/>
          </a:xfrm>
          <a:prstGeom prst="rect">
            <a:avLst/>
          </a:prstGeom>
          <a:ln w="9360">
            <a:noFill/>
          </a:ln>
        </p:spPr>
      </p:pic>
      <p:pic>
        <p:nvPicPr>
          <p:cNvPr id="322" name="Picture 4" descr=""/>
          <p:cNvPicPr/>
          <p:nvPr/>
        </p:nvPicPr>
        <p:blipFill>
          <a:blip r:embed="rId2"/>
          <a:stretch/>
        </p:blipFill>
        <p:spPr>
          <a:xfrm>
            <a:off x="324000" y="3257640"/>
            <a:ext cx="3168000" cy="2861640"/>
          </a:xfrm>
          <a:prstGeom prst="rect">
            <a:avLst/>
          </a:prstGeom>
          <a:ln w="9360">
            <a:noFill/>
          </a:ln>
        </p:spPr>
      </p:pic>
      <p:pic>
        <p:nvPicPr>
          <p:cNvPr id="323" name="Picture 2" descr=""/>
          <p:cNvPicPr/>
          <p:nvPr/>
        </p:nvPicPr>
        <p:blipFill>
          <a:blip r:embed="rId3"/>
          <a:stretch/>
        </p:blipFill>
        <p:spPr>
          <a:xfrm>
            <a:off x="3276000" y="4113000"/>
            <a:ext cx="3647880" cy="242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4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DA37C3C8-C79F-4AC8-9163-7ACD1DF8A9ED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r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 </a:t>
            </a:r>
            <a:endParaRPr/>
          </a:p>
        </p:txBody>
      </p:sp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250920" y="260280"/>
            <a:ext cx="8641800" cy="52106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Формирование организационной структуры в области информатизации.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Организация ИС должна однозначно соответствовать организации основной деятельности предприятия. Общепринятой основой решения практических задач организации в области ИС считается следование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структурному подходу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этом необходимо учесть, что при изменении в структуре основной деятельности может существенно изменяться и структура внутренней организации самой области ОИ и в настоящее время система обработки информации в структуре предприятия занимает все более значительное место.</a:t>
            </a:r>
            <a:endParaRPr/>
          </a:p>
        </p:txBody>
      </p:sp>
      <p:sp>
        <p:nvSpPr>
          <p:cNvPr id="326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36A7874-3A9D-4725-BC48-2B807EBD872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27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39BEA10-D7EE-41AB-B9C1-56542B6FDB91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28" name="Picture 8" descr=""/>
          <p:cNvPicPr/>
          <p:nvPr/>
        </p:nvPicPr>
        <p:blipFill>
          <a:blip r:embed="rId1"/>
          <a:stretch/>
        </p:blipFill>
        <p:spPr>
          <a:xfrm>
            <a:off x="4665600" y="5400720"/>
            <a:ext cx="1789920" cy="1428120"/>
          </a:xfrm>
          <a:prstGeom prst="rect">
            <a:avLst/>
          </a:prstGeom>
          <a:ln w="9360">
            <a:noFill/>
          </a:ln>
        </p:spPr>
      </p:pic>
      <p:pic>
        <p:nvPicPr>
          <p:cNvPr id="329" name="Picture 2" descr=""/>
          <p:cNvPicPr/>
          <p:nvPr/>
        </p:nvPicPr>
        <p:blipFill>
          <a:blip r:embed="rId2"/>
          <a:stretch/>
        </p:blipFill>
        <p:spPr>
          <a:xfrm>
            <a:off x="6676920" y="5030640"/>
            <a:ext cx="1591560" cy="1512000"/>
          </a:xfrm>
          <a:prstGeom prst="rect">
            <a:avLst/>
          </a:prstGeom>
          <a:ln w="9360">
            <a:noFill/>
          </a:ln>
        </p:spPr>
      </p:pic>
      <p:pic>
        <p:nvPicPr>
          <p:cNvPr id="330" name="Picture 4" descr=""/>
          <p:cNvPicPr/>
          <p:nvPr/>
        </p:nvPicPr>
        <p:blipFill>
          <a:blip r:embed="rId3"/>
          <a:stretch/>
        </p:blipFill>
        <p:spPr>
          <a:xfrm>
            <a:off x="2195640" y="5400360"/>
            <a:ext cx="1899720" cy="137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258840" y="260280"/>
            <a:ext cx="8640000" cy="55764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Внутренняя организация области обработки информации до последних лет подчинялась, прежде всего, решению внутренних задач создания, развития, обслуживания и эксплуатации ИС.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Однако децентрализация ОИ, появление типовых мощных приложений привели к возникновению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области обработки информации задач консультирования пользователей и сопровождения ИС, требующих значительной квалификации. Эти новые задачи привели к тому, что в мировой практике организации ИС возникла новая типовая специфическая организационная единица –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информационный центр (ИЦ)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Организационно ИЦ чаще всего входит в службу ОИ.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32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A54C9E04-49ED-4DA9-980E-E8B5BD287E5E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33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2A7B26B-B597-4032-AA79-F8075E288BD3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34" name="Picture 2" descr=""/>
          <p:cNvPicPr/>
          <p:nvPr/>
        </p:nvPicPr>
        <p:blipFill>
          <a:blip r:embed="rId1"/>
          <a:stretch/>
        </p:blipFill>
        <p:spPr>
          <a:xfrm>
            <a:off x="7966440" y="1692360"/>
            <a:ext cx="1383840" cy="1383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5" name="Picture 4" descr=""/>
          <p:cNvPicPr/>
          <p:nvPr/>
        </p:nvPicPr>
        <p:blipFill>
          <a:blip r:embed="rId2"/>
          <a:stretch/>
        </p:blipFill>
        <p:spPr>
          <a:xfrm>
            <a:off x="5364000" y="5108400"/>
            <a:ext cx="2615400" cy="15692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1"/>
          <p:cNvSpPr/>
          <p:nvPr/>
        </p:nvSpPr>
        <p:spPr>
          <a:xfrm>
            <a:off x="281160" y="333360"/>
            <a:ext cx="864000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Среди функций специалистов информационных центров стали преобладать консультации пользователей в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технических и программных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вопросах. Такие консультации становятся их основным вкладом в помощь пользователям при развитии и обслуживании ими ИС на рабочих местах, а также в обеспечение качества изготовляемых самими пользователями программных и технологических средств.</a:t>
            </a:r>
            <a:endParaRPr/>
          </a:p>
        </p:txBody>
      </p:sp>
      <p:sp>
        <p:nvSpPr>
          <p:cNvPr id="337" name="CustomShape 2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4D759F8-8C1F-4573-9569-22475F2EBBE3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38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113B60B-7DE9-4FCA-A67B-9A55DDCAA4F0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39" name="Picture 4" descr=""/>
          <p:cNvPicPr/>
          <p:nvPr/>
        </p:nvPicPr>
        <p:blipFill>
          <a:blip r:embed="rId1"/>
          <a:stretch/>
        </p:blipFill>
        <p:spPr>
          <a:xfrm>
            <a:off x="280440" y="3837240"/>
            <a:ext cx="2498760" cy="2736000"/>
          </a:xfrm>
          <a:prstGeom prst="rect">
            <a:avLst/>
          </a:prstGeom>
          <a:ln w="38160">
            <a:solidFill>
              <a:schemeClr val="accent1"/>
            </a:solidFill>
            <a:miter/>
          </a:ln>
          <a:effectLst>
            <a:outerShdw algn="bl" blurRad="254000" rotWithShape="0">
              <a:srgbClr val="000000">
                <a:alpha val="43000"/>
              </a:srgbClr>
            </a:outerShdw>
          </a:effectLst>
          <a:scene3d>
            <a:camera fov="5400000" prst="perspectiveFront"/>
            <a:lightRig dir="t" rig="threePt">
              <a:rot lat="0" lon="0" rev="2100000"/>
            </a:lightRig>
          </a:scene3d>
          <a:sp3d extrusionH="25400">
            <a:bevelT prst="hardEdge" w="304800" h="152400"/>
            <a:extrusionClr>
              <a:srgbClr val="000000"/>
            </a:extrusionClr>
          </a:sp3d>
        </p:spPr>
      </p:pic>
      <p:pic>
        <p:nvPicPr>
          <p:cNvPr id="340" name="Picture 8" descr=""/>
          <p:cNvPicPr/>
          <p:nvPr/>
        </p:nvPicPr>
        <p:blipFill>
          <a:blip r:embed="rId2"/>
          <a:stretch/>
        </p:blipFill>
        <p:spPr>
          <a:xfrm>
            <a:off x="4705920" y="3357000"/>
            <a:ext cx="3934080" cy="2864520"/>
          </a:xfrm>
          <a:prstGeom prst="rect">
            <a:avLst/>
          </a:prstGeom>
          <a:ln w="57240">
            <a:solidFill>
              <a:schemeClr val="accent1"/>
            </a:solidFill>
            <a:miter/>
          </a:ln>
          <a:effectLst>
            <a:outerShdw algn="bl" blurRad="254000" rotWithShape="0">
              <a:srgbClr val="000000">
                <a:alpha val="43000"/>
              </a:srgbClr>
            </a:outerShdw>
          </a:effectLst>
          <a:scene3d>
            <a:camera fov="5400000" prst="perspectiveFront"/>
            <a:lightRig dir="t" rig="threePt">
              <a:rot lat="0" lon="0" rev="2100000"/>
            </a:lightRig>
          </a:scene3d>
          <a:sp3d extrusionH="25400">
            <a:bevelT prst="hardEdge" w="304800" h="152400"/>
            <a:extrusionClr>
              <a:srgbClr val="000000"/>
            </a:extrusionClr>
          </a:sp3d>
        </p:spPr>
      </p:pic>
      <p:pic>
        <p:nvPicPr>
          <p:cNvPr id="341" name="Picture 10" descr=""/>
          <p:cNvPicPr/>
          <p:nvPr/>
        </p:nvPicPr>
        <p:blipFill>
          <a:blip r:embed="rId3"/>
          <a:stretch/>
        </p:blipFill>
        <p:spPr>
          <a:xfrm>
            <a:off x="7812000" y="765000"/>
            <a:ext cx="1153440" cy="8643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C9AFBD09-AF00-4278-BD43-53E201B4DD5C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43" name="CustomShape 2"/>
          <p:cNvSpPr/>
          <p:nvPr/>
        </p:nvSpPr>
        <p:spPr>
          <a:xfrm>
            <a:off x="395280" y="260280"/>
            <a:ext cx="842400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Наряду с внутренней организацией изменяется также уровень подразделений по обработке информации в иерархии предприятия. Вполне разумно разместить оперативные подразделения по обработке информации на третьем или даже на четвертом уровне структуры предприятия и только ответственность за планирование и контроль сферы информатизации поднять на второй или даже на первый уровень.</a:t>
            </a:r>
            <a:endParaRPr/>
          </a:p>
        </p:txBody>
      </p:sp>
      <p:pic>
        <p:nvPicPr>
          <p:cNvPr id="344" name="Picture 2" descr=""/>
          <p:cNvPicPr/>
          <p:nvPr/>
        </p:nvPicPr>
        <p:blipFill>
          <a:blip r:embed="rId1"/>
          <a:stretch/>
        </p:blipFill>
        <p:spPr>
          <a:xfrm>
            <a:off x="826920" y="4005360"/>
            <a:ext cx="2375640" cy="2172600"/>
          </a:xfrm>
          <a:prstGeom prst="rect">
            <a:avLst/>
          </a:prstGeom>
          <a:ln w="9360">
            <a:noFill/>
          </a:ln>
        </p:spPr>
      </p:pic>
      <p:pic>
        <p:nvPicPr>
          <p:cNvPr id="345" name="Picture 4" descr=""/>
          <p:cNvPicPr/>
          <p:nvPr/>
        </p:nvPicPr>
        <p:blipFill>
          <a:blip r:embed="rId2"/>
          <a:stretch/>
        </p:blipFill>
        <p:spPr>
          <a:xfrm>
            <a:off x="4788000" y="3200400"/>
            <a:ext cx="3486960" cy="2615400"/>
          </a:xfrm>
          <a:prstGeom prst="rect">
            <a:avLst/>
          </a:prstGeom>
          <a:ln w="9360">
            <a:noFill/>
          </a:ln>
        </p:spPr>
      </p:pic>
      <p:sp>
        <p:nvSpPr>
          <p:cNvPr id="346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F68FB7B-0636-42D8-B33E-068F5D9620E2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BB9E9C2-997C-49DD-9803-21DFF55547E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48" name="CustomShape 2"/>
          <p:cNvSpPr/>
          <p:nvPr/>
        </p:nvSpPr>
        <p:spPr>
          <a:xfrm>
            <a:off x="179280" y="139680"/>
            <a:ext cx="8495640" cy="66736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Управление обработкой информации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настоящее время стало вполне понятно, что будущее за распределенными технологиями обработки информации.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 ИС наблюдаются следующие тенденции: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происходит смещение интересов пользователей от использования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машин-вычислителей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 к использованию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вычислительных и информационных сетей;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снижается интенсивность необходимого обслуживания при использовании ИС (например, за счет перекладывания некоторых задач обслуживания на пользователя при соответствующей его подготовке);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выступают на передний план задачи защищенности информации и ИС на основе комплексов           машин и сетей.</a:t>
            </a:r>
            <a:endParaRPr/>
          </a:p>
        </p:txBody>
      </p:sp>
      <p:pic>
        <p:nvPicPr>
          <p:cNvPr id="349" name="Picture 2" descr=""/>
          <p:cNvPicPr/>
          <p:nvPr/>
        </p:nvPicPr>
        <p:blipFill>
          <a:blip r:embed="rId4"/>
          <a:stretch/>
        </p:blipFill>
        <p:spPr>
          <a:xfrm>
            <a:off x="8028000" y="3357720"/>
            <a:ext cx="1115280" cy="920160"/>
          </a:xfrm>
          <a:prstGeom prst="rect">
            <a:avLst/>
          </a:prstGeom>
          <a:ln w="9360">
            <a:noFill/>
          </a:ln>
        </p:spPr>
      </p:pic>
      <p:pic>
        <p:nvPicPr>
          <p:cNvPr id="350" name="Picture 4" descr=""/>
          <p:cNvPicPr/>
          <p:nvPr/>
        </p:nvPicPr>
        <p:blipFill>
          <a:blip r:embed="rId5"/>
          <a:stretch/>
        </p:blipFill>
        <p:spPr>
          <a:xfrm>
            <a:off x="8028000" y="4869000"/>
            <a:ext cx="1115280" cy="1115280"/>
          </a:xfrm>
          <a:prstGeom prst="rect">
            <a:avLst/>
          </a:prstGeom>
          <a:ln w="9360">
            <a:noFill/>
          </a:ln>
        </p:spPr>
      </p:pic>
      <p:pic>
        <p:nvPicPr>
          <p:cNvPr id="351" name="Picture 6" descr=""/>
          <p:cNvPicPr/>
          <p:nvPr/>
        </p:nvPicPr>
        <p:blipFill>
          <a:blip r:embed="rId6"/>
          <a:stretch/>
        </p:blipFill>
        <p:spPr>
          <a:xfrm>
            <a:off x="7596360" y="139680"/>
            <a:ext cx="1467720" cy="1401120"/>
          </a:xfrm>
          <a:prstGeom prst="rect">
            <a:avLst/>
          </a:prstGeom>
          <a:ln w="9360">
            <a:noFill/>
          </a:ln>
        </p:spPr>
      </p:pic>
      <p:sp>
        <p:nvSpPr>
          <p:cNvPr id="352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83502A8-166B-45A2-9385-9C7C3C4AF256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368280" y="317520"/>
            <a:ext cx="852408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При формировании целей ИС на стратегическом уровне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необходимо выявить, оценить и применять эти тенденции, а затем трансформировать их в виде заданий на оперативный уровень.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практике необходимо регулярно производить проверки производственной ситуации совместно со всеми ее участниками (включая поставщиков)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менеджмент инсталляций»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и систематизации каждого масштабного изменения в процессах производства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менеджмент изменений».</a:t>
            </a:r>
            <a:endParaRPr/>
          </a:p>
        </p:txBody>
      </p:sp>
      <p:sp>
        <p:nvSpPr>
          <p:cNvPr id="354" name="CustomShape 2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FB56A75A-CE01-4E40-BBBA-BF05E5F7FD83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55" name="Picture 4" descr=""/>
          <p:cNvPicPr/>
          <p:nvPr/>
        </p:nvPicPr>
        <p:blipFill>
          <a:blip r:embed="rId1"/>
          <a:stretch/>
        </p:blipFill>
        <p:spPr>
          <a:xfrm>
            <a:off x="-36360" y="3999600"/>
            <a:ext cx="2811960" cy="210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6" name="Picture 8" descr=""/>
          <p:cNvPicPr/>
          <p:nvPr/>
        </p:nvPicPr>
        <p:blipFill>
          <a:blip r:embed="rId2"/>
          <a:stretch/>
        </p:blipFill>
        <p:spPr>
          <a:xfrm>
            <a:off x="5920560" y="3717000"/>
            <a:ext cx="3188880" cy="239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7" name="Picture 10" descr=""/>
          <p:cNvPicPr/>
          <p:nvPr/>
        </p:nvPicPr>
        <p:blipFill>
          <a:blip r:embed="rId3"/>
          <a:stretch/>
        </p:blipFill>
        <p:spPr>
          <a:xfrm>
            <a:off x="2552760" y="4667760"/>
            <a:ext cx="3374280" cy="210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7B49D73-300C-44EE-9F48-CB53FC416BD2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59" name="CustomShape 2"/>
          <p:cNvSpPr/>
          <p:nvPr/>
        </p:nvSpPr>
        <p:spPr>
          <a:xfrm>
            <a:off x="324000" y="189000"/>
            <a:ext cx="842400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На предприятии должны быть сформированы критерии производительности и качества работы информационной системы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(например, время ответа, доступность, время пробега, частота и вид отказов). Если для предприятия не сформированы эти критерии (новое предприятие, вновь создаваемая ИС, отсутствуют кадры необходимой квалификации и т. д.), необходимо вести анализ разных критериев до тех пор, пока не будет создана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адекватная система нормативов.</a:t>
            </a:r>
            <a:endParaRPr/>
          </a:p>
        </p:txBody>
      </p:sp>
      <p:sp>
        <p:nvSpPr>
          <p:cNvPr id="360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D87256A9-E23C-48E9-BFB7-7FC0021CBB81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sp>
        <p:nvSpPr>
          <p:cNvPr id="361" name="CustomShape 4"/>
          <p:cNvSpPr/>
          <p:nvPr/>
        </p:nvSpPr>
        <p:spPr>
          <a:xfrm>
            <a:off x="306360" y="4149720"/>
            <a:ext cx="8424000" cy="1187280"/>
          </a:xfrm>
          <a:prstGeom prst="rect">
            <a:avLst/>
          </a:prstGeom>
          <a:noFill/>
          <a:ln w="7632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Эффективное использование и обеспечение работоспособности всех средств информатизации составляют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основу информационного менеджмента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.</a:t>
            </a:r>
            <a:endParaRPr/>
          </a:p>
        </p:txBody>
      </p:sp>
      <p:pic>
        <p:nvPicPr>
          <p:cNvPr id="362" name="Picture 2" descr=""/>
          <p:cNvPicPr/>
          <p:nvPr/>
        </p:nvPicPr>
        <p:blipFill>
          <a:blip r:embed="rId1"/>
          <a:stretch/>
        </p:blipFill>
        <p:spPr>
          <a:xfrm>
            <a:off x="1115640" y="5211720"/>
            <a:ext cx="2215800" cy="166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3" name="Picture 8" descr=""/>
          <p:cNvPicPr/>
          <p:nvPr/>
        </p:nvPicPr>
        <p:blipFill>
          <a:blip r:embed="rId2"/>
          <a:stretch/>
        </p:blipFill>
        <p:spPr>
          <a:xfrm>
            <a:off x="3563640" y="5165640"/>
            <a:ext cx="2664360" cy="186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E758E498-1E15-44B1-A781-1D4001DE4D74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65" name="CustomShape 2"/>
          <p:cNvSpPr/>
          <p:nvPr/>
        </p:nvSpPr>
        <p:spPr>
          <a:xfrm>
            <a:off x="135000" y="260280"/>
            <a:ext cx="856872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Формирование и осуществление инновационных программ.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Сфера обработки информации является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динамичной и быстро изменяющейся областью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Поэтому задачей особой важности для информационного менеджмента предприятия является требование постоянных инноваций в области ИС. Готовность к инновациям становится важной составной частью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культуры производства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</p:txBody>
      </p:sp>
      <p:sp>
        <p:nvSpPr>
          <p:cNvPr id="366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70DD5F4-BDDB-4122-808F-8D4D8814B300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67" name="Picture 6" descr=""/>
          <p:cNvPicPr/>
          <p:nvPr/>
        </p:nvPicPr>
        <p:blipFill>
          <a:blip r:embed="rId1"/>
          <a:stretch/>
        </p:blipFill>
        <p:spPr>
          <a:xfrm>
            <a:off x="4284720" y="3610080"/>
            <a:ext cx="3920400" cy="2698200"/>
          </a:xfrm>
          <a:prstGeom prst="rect">
            <a:avLst/>
          </a:prstGeom>
          <a:ln w="9360">
            <a:noFill/>
          </a:ln>
        </p:spPr>
      </p:pic>
      <p:pic>
        <p:nvPicPr>
          <p:cNvPr id="368" name="Picture 2" descr=""/>
          <p:cNvPicPr/>
          <p:nvPr/>
        </p:nvPicPr>
        <p:blipFill>
          <a:blip r:embed="rId2"/>
          <a:stretch/>
        </p:blipFill>
        <p:spPr>
          <a:xfrm>
            <a:off x="3211920" y="5173920"/>
            <a:ext cx="2143800" cy="1683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9" name="Picture 4" descr=""/>
          <p:cNvPicPr/>
          <p:nvPr/>
        </p:nvPicPr>
        <p:blipFill>
          <a:blip r:embed="rId3"/>
          <a:stretch/>
        </p:blipFill>
        <p:spPr>
          <a:xfrm>
            <a:off x="28440" y="4120920"/>
            <a:ext cx="3806640" cy="265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0" name="Picture 6" descr=""/>
          <p:cNvPicPr/>
          <p:nvPr/>
        </p:nvPicPr>
        <p:blipFill>
          <a:blip r:embed="rId4"/>
          <a:stretch/>
        </p:blipFill>
        <p:spPr>
          <a:xfrm>
            <a:off x="7812360" y="44640"/>
            <a:ext cx="1428120" cy="1428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55E4A14-65B8-44F1-A4CC-6C599855E320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72" name="CustomShape 2"/>
          <p:cNvSpPr/>
          <p:nvPr/>
        </p:nvSpPr>
        <p:spPr>
          <a:xfrm>
            <a:off x="185760" y="260280"/>
            <a:ext cx="870660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Ключевым фактором успеха информационного менеджмента на предприятии может стать его способность выявлять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перспективные направления во всех сферах обработки информации и преобразовывать их в инновационные проекты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Удачно найденный способ проведения инноваций в жизнь и соответствующие стимулы создают «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инновационный климат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»,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который является элементом общей корпоративной культуры предприятия.</a:t>
            </a:r>
            <a:endParaRPr/>
          </a:p>
        </p:txBody>
      </p:sp>
      <p:sp>
        <p:nvSpPr>
          <p:cNvPr id="373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21FCBB3-5328-4D56-8ED5-5903C8C02061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74" name="Picture 6" descr=""/>
          <p:cNvPicPr/>
          <p:nvPr/>
        </p:nvPicPr>
        <p:blipFill>
          <a:blip r:embed="rId1"/>
          <a:stretch/>
        </p:blipFill>
        <p:spPr>
          <a:xfrm>
            <a:off x="185760" y="4013280"/>
            <a:ext cx="2736000" cy="2736000"/>
          </a:xfrm>
          <a:prstGeom prst="rect">
            <a:avLst/>
          </a:prstGeom>
          <a:ln w="9360">
            <a:noFill/>
          </a:ln>
        </p:spPr>
      </p:pic>
      <p:pic>
        <p:nvPicPr>
          <p:cNvPr id="375" name="Picture 8" descr=""/>
          <p:cNvPicPr/>
          <p:nvPr/>
        </p:nvPicPr>
        <p:blipFill>
          <a:blip r:embed="rId2"/>
          <a:stretch/>
        </p:blipFill>
        <p:spPr>
          <a:xfrm>
            <a:off x="6958080" y="3645000"/>
            <a:ext cx="2185200" cy="2086920"/>
          </a:xfrm>
          <a:prstGeom prst="rect">
            <a:avLst/>
          </a:prstGeom>
          <a:ln w="9360">
            <a:noFill/>
          </a:ln>
        </p:spPr>
      </p:pic>
      <p:pic>
        <p:nvPicPr>
          <p:cNvPr id="376" name="Picture 2" descr=""/>
          <p:cNvPicPr/>
          <p:nvPr/>
        </p:nvPicPr>
        <p:blipFill>
          <a:blip r:embed="rId3"/>
          <a:stretch/>
        </p:blipFill>
        <p:spPr>
          <a:xfrm>
            <a:off x="3564000" y="4187880"/>
            <a:ext cx="2736000" cy="27360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9A5424F-0D1B-47EE-8DF3-3D166ED121E3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78" name="CustomShape 2"/>
          <p:cNvSpPr/>
          <p:nvPr/>
        </p:nvSpPr>
        <p:spPr>
          <a:xfrm>
            <a:off x="139680" y="168120"/>
            <a:ext cx="849564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Управление персоналом в сфере информатизации.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Объектом управления для информационного менеджера является персонал не только подразделений сферы обработки информации предприятия,        а весь персонал предприятия в целом. Это особенно важно учитывать, так как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каждый работник предприятия может быть не только формальным конечным пользователем ИС, но он может также создавать, развивать и целенаправленно, эффективно использовать на своем рабочем месте технологии и средства ОИ.</a:t>
            </a:r>
            <a:endParaRPr/>
          </a:p>
        </p:txBody>
      </p:sp>
      <p:sp>
        <p:nvSpPr>
          <p:cNvPr id="379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2B0C12F-B06E-4FF3-A14F-ADC8EFEE432A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80" name="Picture 2" descr=""/>
          <p:cNvPicPr/>
          <p:nvPr/>
        </p:nvPicPr>
        <p:blipFill>
          <a:blip r:embed="rId1"/>
          <a:stretch/>
        </p:blipFill>
        <p:spPr>
          <a:xfrm>
            <a:off x="250920" y="4684680"/>
            <a:ext cx="2761560" cy="2091600"/>
          </a:xfrm>
          <a:prstGeom prst="rect">
            <a:avLst/>
          </a:prstGeom>
          <a:ln w="9360">
            <a:noFill/>
          </a:ln>
        </p:spPr>
      </p:pic>
      <p:pic>
        <p:nvPicPr>
          <p:cNvPr id="381" name="Picture 6" descr=""/>
          <p:cNvPicPr/>
          <p:nvPr/>
        </p:nvPicPr>
        <p:blipFill>
          <a:blip r:embed="rId2"/>
          <a:stretch/>
        </p:blipFill>
        <p:spPr>
          <a:xfrm>
            <a:off x="7824960" y="549360"/>
            <a:ext cx="1139040" cy="1510560"/>
          </a:xfrm>
          <a:prstGeom prst="rect">
            <a:avLst/>
          </a:prstGeom>
          <a:ln w="9360">
            <a:noFill/>
          </a:ln>
        </p:spPr>
      </p:pic>
      <p:pic>
        <p:nvPicPr>
          <p:cNvPr id="382" name="Picture 2" descr=""/>
          <p:cNvPicPr/>
          <p:nvPr/>
        </p:nvPicPr>
        <p:blipFill>
          <a:blip r:embed="rId3"/>
          <a:stretch/>
        </p:blipFill>
        <p:spPr>
          <a:xfrm>
            <a:off x="3473640" y="4692240"/>
            <a:ext cx="2105640" cy="224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3" name="Picture 4" descr=""/>
          <p:cNvPicPr/>
          <p:nvPr/>
        </p:nvPicPr>
        <p:blipFill>
          <a:blip r:embed="rId4"/>
          <a:stretch/>
        </p:blipFill>
        <p:spPr>
          <a:xfrm>
            <a:off x="5580000" y="4784400"/>
            <a:ext cx="3432240" cy="192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5B9C50B-CC09-49AA-A7F5-AC5E68005B71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85" name="CustomShape 2"/>
          <p:cNvSpPr/>
          <p:nvPr/>
        </p:nvSpPr>
        <p:spPr>
          <a:xfrm>
            <a:off x="395280" y="333360"/>
            <a:ext cx="8424000" cy="41133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Эти важные свойства каждого работника предприятия являются его ресурсом в области создания, развития, использования и эксплуатации ИС и составляют часть кадрового ресурса предприятия.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Предприятию необходимо,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во-первых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приложить усилия и затратить средства для приобретения работником начальных знаний; 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во-вторых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интенсифицировать кадровый ресурс и в других задачах и функциях информационного менеджмента.</a:t>
            </a:r>
            <a:endParaRPr/>
          </a:p>
        </p:txBody>
      </p:sp>
      <p:sp>
        <p:nvSpPr>
          <p:cNvPr id="386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AF116218-9208-4AF2-88D8-0998F0A86EE7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87" name="Picture 2" descr=""/>
          <p:cNvPicPr/>
          <p:nvPr/>
        </p:nvPicPr>
        <p:blipFill>
          <a:blip r:embed="rId1"/>
          <a:stretch/>
        </p:blipFill>
        <p:spPr>
          <a:xfrm>
            <a:off x="2897280" y="4403880"/>
            <a:ext cx="3420360" cy="2453400"/>
          </a:xfrm>
          <a:prstGeom prst="rect">
            <a:avLst/>
          </a:prstGeom>
          <a:ln w="9360">
            <a:noFill/>
          </a:ln>
        </p:spPr>
      </p:pic>
      <p:pic>
        <p:nvPicPr>
          <p:cNvPr id="388" name="Picture 4" descr=""/>
          <p:cNvPicPr/>
          <p:nvPr/>
        </p:nvPicPr>
        <p:blipFill>
          <a:blip r:embed="rId2"/>
          <a:stretch/>
        </p:blipFill>
        <p:spPr>
          <a:xfrm>
            <a:off x="6499080" y="3933720"/>
            <a:ext cx="2204280" cy="2145600"/>
          </a:xfrm>
          <a:prstGeom prst="rect">
            <a:avLst/>
          </a:prstGeom>
          <a:ln w="9360">
            <a:noFill/>
          </a:ln>
        </p:spPr>
      </p:pic>
      <p:pic>
        <p:nvPicPr>
          <p:cNvPr id="389" name="Picture 6" descr=""/>
          <p:cNvPicPr/>
          <p:nvPr/>
        </p:nvPicPr>
        <p:blipFill>
          <a:blip r:embed="rId3"/>
          <a:stretch/>
        </p:blipFill>
        <p:spPr>
          <a:xfrm>
            <a:off x="179280" y="4622760"/>
            <a:ext cx="2625120" cy="19202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50873F9C-EC7E-4BF6-9C86-52D48849973B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91" name="CustomShape 2"/>
          <p:cNvSpPr/>
          <p:nvPr/>
        </p:nvSpPr>
        <p:spPr>
          <a:xfrm>
            <a:off x="284040" y="333360"/>
            <a:ext cx="871164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Так как спрос на квалифицированных работников со знанием информатики в нашей стране превышает предложение, необходимо в рамках стратегического менеджмента создавать предпосылки для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формирования потребности роста квалификации работников в сфере ОИ и планировать этот рост.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Следует учитывать и использовать также возможные переходы (переводы) работника из одного подразделения в другое.</a:t>
            </a:r>
            <a:endParaRPr/>
          </a:p>
        </p:txBody>
      </p:sp>
      <p:sp>
        <p:nvSpPr>
          <p:cNvPr id="392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55AC0C5-8EA9-48C4-A2B7-50FBD7FB1DAF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93" name="Picture 6" descr=""/>
          <p:cNvPicPr/>
          <p:nvPr/>
        </p:nvPicPr>
        <p:blipFill>
          <a:blip r:embed="rId1"/>
          <a:stretch/>
        </p:blipFill>
        <p:spPr>
          <a:xfrm>
            <a:off x="4649760" y="3500280"/>
            <a:ext cx="4147560" cy="2591640"/>
          </a:xfrm>
          <a:prstGeom prst="rect">
            <a:avLst/>
          </a:prstGeom>
          <a:ln w="57240">
            <a:solidFill>
              <a:schemeClr val="accent1"/>
            </a:solidFill>
            <a:miter/>
          </a:ln>
        </p:spPr>
      </p:pic>
      <p:pic>
        <p:nvPicPr>
          <p:cNvPr id="394" name="Picture 12" descr=""/>
          <p:cNvPicPr/>
          <p:nvPr/>
        </p:nvPicPr>
        <p:blipFill>
          <a:blip r:embed="rId2"/>
          <a:stretch/>
        </p:blipFill>
        <p:spPr>
          <a:xfrm>
            <a:off x="108000" y="3933720"/>
            <a:ext cx="2720160" cy="1942560"/>
          </a:xfrm>
          <a:prstGeom prst="rect">
            <a:avLst/>
          </a:prstGeom>
          <a:ln w="9360">
            <a:noFill/>
          </a:ln>
        </p:spPr>
      </p:pic>
      <p:pic>
        <p:nvPicPr>
          <p:cNvPr id="395" name="Picture 8" descr=""/>
          <p:cNvPicPr/>
          <p:nvPr/>
        </p:nvPicPr>
        <p:blipFill>
          <a:blip r:embed="rId3"/>
          <a:srcRect l="0" t="0" r="0" b="10972000"/>
          <a:stretch/>
        </p:blipFill>
        <p:spPr>
          <a:xfrm>
            <a:off x="2108160" y="5369040"/>
            <a:ext cx="2531520" cy="1410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7F5BB91-A2EB-46FD-85AF-4A3F34C51AB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397" name="CustomShape 2"/>
          <p:cNvSpPr/>
          <p:nvPr/>
        </p:nvSpPr>
        <p:spPr>
          <a:xfrm>
            <a:off x="395280" y="333360"/>
            <a:ext cx="8352720" cy="26503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Развитие квалификационного потенциала сотрудников предприятия должно преобразоваться в форму соответствующих программ обучения персонала. При этом необходимо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ориентироваться на планируемые инновационные проекты и использовать программы обучения персонала для их освоения. </a:t>
            </a:r>
            <a:endParaRPr/>
          </a:p>
        </p:txBody>
      </p:sp>
      <p:sp>
        <p:nvSpPr>
          <p:cNvPr id="398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95D8BDE1-1331-499D-A4E1-4031C1B3A34C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399" name="Picture 2" descr=""/>
          <p:cNvPicPr/>
          <p:nvPr/>
        </p:nvPicPr>
        <p:blipFill>
          <a:blip r:embed="rId1"/>
          <a:stretch/>
        </p:blipFill>
        <p:spPr>
          <a:xfrm>
            <a:off x="179280" y="3357720"/>
            <a:ext cx="3626640" cy="2374200"/>
          </a:xfrm>
          <a:prstGeom prst="rect">
            <a:avLst/>
          </a:prstGeom>
          <a:ln w="9360">
            <a:noFill/>
          </a:ln>
        </p:spPr>
      </p:pic>
      <p:pic>
        <p:nvPicPr>
          <p:cNvPr id="400" name="Picture 6" descr=""/>
          <p:cNvPicPr/>
          <p:nvPr/>
        </p:nvPicPr>
        <p:blipFill>
          <a:blip r:embed="rId2"/>
          <a:srcRect l="0" t="0" r="0" b="8608000"/>
          <a:stretch/>
        </p:blipFill>
        <p:spPr>
          <a:xfrm>
            <a:off x="5435640" y="2852640"/>
            <a:ext cx="3577680" cy="2283840"/>
          </a:xfrm>
          <a:prstGeom prst="rect">
            <a:avLst/>
          </a:prstGeom>
          <a:ln w="9360">
            <a:noFill/>
          </a:ln>
        </p:spPr>
      </p:pic>
      <p:pic>
        <p:nvPicPr>
          <p:cNvPr id="401" name="Picture 6" descr=""/>
          <p:cNvPicPr/>
          <p:nvPr/>
        </p:nvPicPr>
        <p:blipFill>
          <a:blip r:embed="rId3"/>
          <a:stretch/>
        </p:blipFill>
        <p:spPr>
          <a:xfrm>
            <a:off x="3564000" y="4128840"/>
            <a:ext cx="2647800" cy="26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494B4961-7017-46B3-9DBB-014A911EA563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03" name="CustomShape 2"/>
          <p:cNvSpPr/>
          <p:nvPr/>
        </p:nvSpPr>
        <p:spPr>
          <a:xfrm>
            <a:off x="395280" y="476280"/>
            <a:ext cx="842400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Наряду с программами повышения квалификации общего характера требуются также специальные программы планового обучения для освоения и применения новых ИТ и методов обработки информации.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рамках такого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менеджмента развития»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могут применяться различные системы оценок, в которых обучение дополняется контролем в той или иной форме.</a:t>
            </a:r>
            <a:endParaRPr/>
          </a:p>
        </p:txBody>
      </p:sp>
      <p:sp>
        <p:nvSpPr>
          <p:cNvPr id="404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DBDBC092-5C72-4300-ACDA-0A9A312BC51A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05" name="Picture 4" descr=""/>
          <p:cNvPicPr/>
          <p:nvPr/>
        </p:nvPicPr>
        <p:blipFill>
          <a:blip r:embed="rId1"/>
          <a:stretch/>
        </p:blipFill>
        <p:spPr>
          <a:xfrm>
            <a:off x="2050920" y="3645000"/>
            <a:ext cx="2359800" cy="3131280"/>
          </a:xfrm>
          <a:prstGeom prst="rect">
            <a:avLst/>
          </a:prstGeom>
          <a:ln w="9360">
            <a:noFill/>
          </a:ln>
        </p:spPr>
      </p:pic>
      <p:pic>
        <p:nvPicPr>
          <p:cNvPr id="406" name="Picture 6" descr=""/>
          <p:cNvPicPr/>
          <p:nvPr/>
        </p:nvPicPr>
        <p:blipFill>
          <a:blip r:embed="rId2"/>
          <a:stretch/>
        </p:blipFill>
        <p:spPr>
          <a:xfrm>
            <a:off x="5540400" y="3645000"/>
            <a:ext cx="3083760" cy="22788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F537A824-1738-4790-B7F9-BCADD0ADCA4E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08" name="CustomShape 2"/>
          <p:cNvSpPr/>
          <p:nvPr/>
        </p:nvSpPr>
        <p:spPr>
          <a:xfrm>
            <a:off x="295200" y="333360"/>
            <a:ext cx="842400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Все планируемые мероприятия по обучению предназначены не только для работников подразделений обработки информации, а вообще для всех работников предприятия. Поэтому они должны быть включены в «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менеджмент развития»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всего предприятия.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особенно важно, так как именно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человеческий ресурс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открывает наибольшие возможности повышения эффективности деятельности предприятия.</a:t>
            </a:r>
            <a:endParaRPr/>
          </a:p>
        </p:txBody>
      </p:sp>
      <p:sp>
        <p:nvSpPr>
          <p:cNvPr id="409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7C78A9D5-5676-4A9D-99F4-49AD47F1C414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10" name="Picture 2" descr=""/>
          <p:cNvPicPr/>
          <p:nvPr/>
        </p:nvPicPr>
        <p:blipFill>
          <a:blip r:embed="rId1"/>
          <a:stretch/>
        </p:blipFill>
        <p:spPr>
          <a:xfrm>
            <a:off x="5281560" y="3803760"/>
            <a:ext cx="3250440" cy="2288520"/>
          </a:xfrm>
          <a:prstGeom prst="rect">
            <a:avLst/>
          </a:prstGeom>
          <a:ln w="9360">
            <a:noFill/>
          </a:ln>
        </p:spPr>
      </p:pic>
      <p:pic>
        <p:nvPicPr>
          <p:cNvPr id="411" name="Picture 6" descr=""/>
          <p:cNvPicPr/>
          <p:nvPr/>
        </p:nvPicPr>
        <p:blipFill>
          <a:blip r:embed="rId2"/>
          <a:stretch/>
        </p:blipFill>
        <p:spPr>
          <a:xfrm>
            <a:off x="1557360" y="4076640"/>
            <a:ext cx="3384000" cy="24296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CustomShape 1"/>
          <p:cNvSpPr/>
          <p:nvPr/>
        </p:nvSpPr>
        <p:spPr>
          <a:xfrm>
            <a:off x="192240" y="260280"/>
            <a:ext cx="820836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Управление экономической эффективностью в сфере информатизации.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информационные системы затрачиваются значительные капиталовложения, в особенности на ИС высокой эффективности. Но такие ИС стали уже неотъемлемой частью оснащения предприятия и расходы на них оправдывают себя только в рамках общей стратегии развития предприятия по основной деятельности. </a:t>
            </a:r>
            <a:endParaRPr/>
          </a:p>
        </p:txBody>
      </p:sp>
      <p:sp>
        <p:nvSpPr>
          <p:cNvPr id="413" name="CustomShape 2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F2212E8-274B-4C05-9FC3-7EEA76AE08F0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14" name="Picture 2" descr=""/>
          <p:cNvPicPr/>
          <p:nvPr/>
        </p:nvPicPr>
        <p:blipFill>
          <a:blip r:embed="rId1"/>
          <a:stretch/>
        </p:blipFill>
        <p:spPr>
          <a:xfrm>
            <a:off x="235080" y="4251240"/>
            <a:ext cx="3972960" cy="2048760"/>
          </a:xfrm>
          <a:prstGeom prst="rect">
            <a:avLst/>
          </a:prstGeom>
          <a:ln w="9360">
            <a:noFill/>
          </a:ln>
        </p:spPr>
      </p:pic>
      <p:pic>
        <p:nvPicPr>
          <p:cNvPr id="415" name="Picture 4" descr=""/>
          <p:cNvPicPr/>
          <p:nvPr/>
        </p:nvPicPr>
        <p:blipFill>
          <a:blip r:embed="rId2"/>
          <a:stretch/>
        </p:blipFill>
        <p:spPr>
          <a:xfrm>
            <a:off x="4764240" y="3645000"/>
            <a:ext cx="3983760" cy="2490120"/>
          </a:xfrm>
          <a:prstGeom prst="rect">
            <a:avLst/>
          </a:prstGeom>
          <a:ln w="9360">
            <a:noFill/>
          </a:ln>
        </p:spPr>
      </p:pic>
      <p:pic>
        <p:nvPicPr>
          <p:cNvPr id="416" name="Picture 6" descr=""/>
          <p:cNvPicPr/>
          <p:nvPr/>
        </p:nvPicPr>
        <p:blipFill>
          <a:blip r:embed="rId3"/>
          <a:stretch/>
        </p:blipFill>
        <p:spPr>
          <a:xfrm>
            <a:off x="7502400" y="318960"/>
            <a:ext cx="1532880" cy="14662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B04455E-1C07-4645-98F4-CAD1A6EA45A8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18" name="CustomShape 2"/>
          <p:cNvSpPr/>
          <p:nvPr/>
        </p:nvSpPr>
        <p:spPr>
          <a:xfrm>
            <a:off x="324000" y="549360"/>
            <a:ext cx="8495640" cy="3016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этом важную роль играет оценка эффективности создаваемых ИС, например,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экономической эффективности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Поэтому в управлении экономической эффективностью ОИ важную роль играют вопросы 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ценообразования, 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функционально-стоимостного анализа и 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оценки эффективности ИС.</a:t>
            </a:r>
            <a:endParaRPr/>
          </a:p>
        </p:txBody>
      </p:sp>
      <p:sp>
        <p:nvSpPr>
          <p:cNvPr id="419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B969C3F8-F2F3-4BB4-BC83-B7231A6A0378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20" name="Picture 2" descr=""/>
          <p:cNvPicPr/>
          <p:nvPr/>
        </p:nvPicPr>
        <p:blipFill>
          <a:blip r:embed="rId4"/>
          <a:stretch/>
        </p:blipFill>
        <p:spPr>
          <a:xfrm>
            <a:off x="179280" y="4097160"/>
            <a:ext cx="2896560" cy="1913760"/>
          </a:xfrm>
          <a:prstGeom prst="rect">
            <a:avLst/>
          </a:prstGeom>
          <a:ln w="9360">
            <a:noFill/>
          </a:ln>
        </p:spPr>
      </p:pic>
      <p:pic>
        <p:nvPicPr>
          <p:cNvPr id="421" name="Picture 4" descr=""/>
          <p:cNvPicPr/>
          <p:nvPr/>
        </p:nvPicPr>
        <p:blipFill>
          <a:blip r:embed="rId5"/>
          <a:stretch/>
        </p:blipFill>
        <p:spPr>
          <a:xfrm>
            <a:off x="3817800" y="4292640"/>
            <a:ext cx="2848680" cy="2015280"/>
          </a:xfrm>
          <a:prstGeom prst="rect">
            <a:avLst/>
          </a:prstGeom>
          <a:ln w="9360">
            <a:noFill/>
          </a:ln>
        </p:spPr>
      </p:pic>
      <p:pic>
        <p:nvPicPr>
          <p:cNvPr id="422" name="Picture 6" descr=""/>
          <p:cNvPicPr/>
          <p:nvPr/>
        </p:nvPicPr>
        <p:blipFill>
          <a:blip r:embed="rId6"/>
          <a:stretch/>
        </p:blipFill>
        <p:spPr>
          <a:xfrm>
            <a:off x="6672600" y="3141000"/>
            <a:ext cx="2339640" cy="1799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51000" y="404640"/>
            <a:ext cx="8352720" cy="55764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некоторых случаях к стратегическим задачам информационного менеджмента относится задача выбора между различными формами вложения капитала в ИС: 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между приобретением ИС, 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аутсорсингом, 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оплатой на основе лизингового соглашения или 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арендой.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обусловлено тем, что развился настолько оживленный рынок некоторых СИ (как </a:t>
            </a:r>
            <a:r>
              <a:rPr b="1" i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Hardware</a:t>
            </a:r>
            <a:r>
              <a:rPr b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,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так и </a:t>
            </a:r>
            <a:r>
              <a:rPr b="1" i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Software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), что стали возможными различные формы расчетов по весьма широкому спектру изделий и услуг. Производители СИ идут на смягчение условий оплаты их продукции с целью укрепления связей с потребителями.</a:t>
            </a:r>
            <a:endParaRPr/>
          </a:p>
        </p:txBody>
      </p:sp>
      <p:sp>
        <p:nvSpPr>
          <p:cNvPr id="424" name="CustomShape 2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7AB61F00-F54E-4DDC-939D-467D9A1C6475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25" name="Picture 2" descr=""/>
          <p:cNvPicPr/>
          <p:nvPr/>
        </p:nvPicPr>
        <p:blipFill>
          <a:blip r:embed="rId5"/>
          <a:stretch/>
        </p:blipFill>
        <p:spPr>
          <a:xfrm>
            <a:off x="5004000" y="1412640"/>
            <a:ext cx="2159640" cy="143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6" name="Picture 4" descr=""/>
          <p:cNvPicPr/>
          <p:nvPr/>
        </p:nvPicPr>
        <p:blipFill>
          <a:blip r:embed="rId6"/>
          <a:stretch/>
        </p:blipFill>
        <p:spPr>
          <a:xfrm>
            <a:off x="6140160" y="5460840"/>
            <a:ext cx="2103480" cy="1487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7" name="Picture 6" descr=""/>
          <p:cNvPicPr/>
          <p:nvPr/>
        </p:nvPicPr>
        <p:blipFill>
          <a:blip r:embed="rId7"/>
          <a:stretch/>
        </p:blipFill>
        <p:spPr>
          <a:xfrm>
            <a:off x="7748640" y="1158840"/>
            <a:ext cx="1394640" cy="10454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4809A45-89B4-4CEF-A63B-01EE27E3A43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29" name="CustomShape 2"/>
          <p:cNvSpPr/>
          <p:nvPr/>
        </p:nvSpPr>
        <p:spPr>
          <a:xfrm>
            <a:off x="324000" y="260280"/>
            <a:ext cx="8495640" cy="4479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a4171e"/>
                </a:solidFill>
                <a:latin typeface="Lucida Sans Unicode"/>
                <a:ea typeface="DejaVu Sans"/>
              </a:rPr>
              <a:t>Формирование и обеспечение комплексной защищенности информационных ресурсов.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совокупности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информационные ресурсы (ИР)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представляют собой значительные ценности, охрана которых естественна и необходима.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Именно ИС разных уровней обеспечивают формирование и функционирование различных ИР.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 повышением стратегического значения сферы ОИ все большую роль играет требование комплексной защищенности ИС и созданных на ее основе информационных ресурсов. </a:t>
            </a:r>
            <a:endParaRPr/>
          </a:p>
        </p:txBody>
      </p:sp>
      <p:sp>
        <p:nvSpPr>
          <p:cNvPr id="430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3C221AB6-85FD-4396-B9D6-B326854E83D7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31" name="Picture 2" descr=""/>
          <p:cNvPicPr/>
          <p:nvPr/>
        </p:nvPicPr>
        <p:blipFill>
          <a:blip r:embed="rId1"/>
          <a:stretch/>
        </p:blipFill>
        <p:spPr>
          <a:xfrm>
            <a:off x="4859280" y="4383000"/>
            <a:ext cx="3168000" cy="2160000"/>
          </a:xfrm>
          <a:prstGeom prst="rect">
            <a:avLst/>
          </a:prstGeom>
          <a:ln w="9360">
            <a:noFill/>
          </a:ln>
        </p:spPr>
      </p:pic>
      <p:pic>
        <p:nvPicPr>
          <p:cNvPr id="432" name="Picture 4" descr=""/>
          <p:cNvPicPr/>
          <p:nvPr/>
        </p:nvPicPr>
        <p:blipFill>
          <a:blip r:embed="rId2"/>
          <a:stretch/>
        </p:blipFill>
        <p:spPr>
          <a:xfrm>
            <a:off x="539640" y="4804560"/>
            <a:ext cx="2159640" cy="2103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3" name="Picture 6" descr=""/>
          <p:cNvPicPr/>
          <p:nvPr/>
        </p:nvPicPr>
        <p:blipFill>
          <a:blip r:embed="rId3"/>
          <a:srcRect l="0" t="0" r="18170" b="0"/>
          <a:stretch/>
        </p:blipFill>
        <p:spPr>
          <a:xfrm>
            <a:off x="7057800" y="0"/>
            <a:ext cx="2085480" cy="1627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9952075B-8528-463F-82D5-8637D1DF6BB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35" name="CustomShape 2"/>
          <p:cNvSpPr/>
          <p:nvPr/>
        </p:nvSpPr>
        <p:spPr>
          <a:xfrm>
            <a:off x="250920" y="333360"/>
            <a:ext cx="828144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качество системы следует обеспечивать на всех этапах процесса обработки информации.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Проблема обеспечения защищенности данных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(против потери или порчи),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а также требование правовой охраны данных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(защита чьих-то персональных данных от несанкционированного доступа)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являются уже классическими требованиями    к любой ИС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Кроме того, информационные системы должны быть защищены и от технических отказов, и от технологических нарушений при эксплуатации.</a:t>
            </a:r>
            <a:endParaRPr/>
          </a:p>
        </p:txBody>
      </p:sp>
      <p:sp>
        <p:nvSpPr>
          <p:cNvPr id="436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53E4986C-2EFB-455E-843D-57B6E4340D35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37" name="Picture 2" descr=""/>
          <p:cNvPicPr/>
          <p:nvPr/>
        </p:nvPicPr>
        <p:blipFill>
          <a:blip r:embed="rId1"/>
          <a:stretch/>
        </p:blipFill>
        <p:spPr>
          <a:xfrm>
            <a:off x="250920" y="4251240"/>
            <a:ext cx="2556720" cy="2072520"/>
          </a:xfrm>
          <a:prstGeom prst="rect">
            <a:avLst/>
          </a:prstGeom>
          <a:ln w="9360">
            <a:noFill/>
          </a:ln>
        </p:spPr>
      </p:pic>
      <p:pic>
        <p:nvPicPr>
          <p:cNvPr id="438" name="Picture 4" descr=""/>
          <p:cNvPicPr/>
          <p:nvPr/>
        </p:nvPicPr>
        <p:blipFill>
          <a:blip r:embed="rId2"/>
          <a:stretch/>
        </p:blipFill>
        <p:spPr>
          <a:xfrm>
            <a:off x="5724360" y="4321080"/>
            <a:ext cx="2518560" cy="2553480"/>
          </a:xfrm>
          <a:prstGeom prst="rect">
            <a:avLst/>
          </a:prstGeom>
          <a:ln w="9360">
            <a:noFill/>
          </a:ln>
        </p:spPr>
      </p:pic>
      <p:pic>
        <p:nvPicPr>
          <p:cNvPr id="439" name="Picture 6" descr=""/>
          <p:cNvPicPr/>
          <p:nvPr/>
        </p:nvPicPr>
        <p:blipFill>
          <a:blip r:embed="rId3"/>
          <a:stretch/>
        </p:blipFill>
        <p:spPr>
          <a:xfrm>
            <a:off x="2987640" y="4251240"/>
            <a:ext cx="2160000" cy="25520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AA387C7-55B3-418A-9F55-F915C2238194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41" name="CustomShape 2"/>
          <p:cNvSpPr/>
          <p:nvPr/>
        </p:nvSpPr>
        <p:spPr>
          <a:xfrm>
            <a:off x="324000" y="189000"/>
            <a:ext cx="8495640" cy="66729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Защита ИР от катастроф или аварий при эксплуатации ИС сегодня является необходимым условием безопасности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может быть, например, строительство запасного ВЦ или использование специального плана защитных мероприятий, которые при необходимости обеспечивают доступ к постороннему ВЦ.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Мероприятия по защите данных на предприятии, как правило, уже разработаны и известны работникам, отвечающим за их выполнение. Однако еще не на всех предприятиях и не всем работникам хорошо понятны задачи обеспечения комплексной безопасности ИР, ИС и фирмы в целом.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Кроме того, в составе задач оперативного информационного менеджмента должен присутствовать 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текущий анализ состояния конкурентов.</a:t>
            </a:r>
            <a:endParaRPr/>
          </a:p>
        </p:txBody>
      </p:sp>
      <p:sp>
        <p:nvSpPr>
          <p:cNvPr id="442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771238F-AC7B-46E8-94D3-41BFD09CAB1B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43" name="Picture 4" descr=""/>
          <p:cNvPicPr/>
          <p:nvPr/>
        </p:nvPicPr>
        <p:blipFill>
          <a:blip r:embed="rId1"/>
          <a:stretch/>
        </p:blipFill>
        <p:spPr>
          <a:xfrm>
            <a:off x="7093080" y="4292640"/>
            <a:ext cx="2094840" cy="1428120"/>
          </a:xfrm>
          <a:prstGeom prst="rect">
            <a:avLst/>
          </a:prstGeom>
          <a:ln w="9360">
            <a:noFill/>
          </a:ln>
        </p:spPr>
      </p:pic>
      <p:pic>
        <p:nvPicPr>
          <p:cNvPr id="444" name="Picture 6" descr=""/>
          <p:cNvPicPr/>
          <p:nvPr/>
        </p:nvPicPr>
        <p:blipFill>
          <a:blip r:embed="rId2"/>
          <a:stretch/>
        </p:blipFill>
        <p:spPr>
          <a:xfrm>
            <a:off x="2627640" y="5845320"/>
            <a:ext cx="1770840" cy="1428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DB40D07-85BD-45ED-966E-9DC49A703C8E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46" name="CustomShape 2"/>
          <p:cNvSpPr/>
          <p:nvPr/>
        </p:nvSpPr>
        <p:spPr>
          <a:xfrm>
            <a:off x="263520" y="260280"/>
            <a:ext cx="8641800" cy="3381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Необходимо также отметить, что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защита системы не может быть идеальной и не может быть построена как абсолютная,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потребует значительных финансовых затрат, защита должна строиться как рациональная, т. е. с оптимальными по некоторому критерию характеристиками.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осуществлении менеджмента в сфере обработки информации нужно опираться на широкий спектр смежных дисциплин, что представлено на рис. 1.2. </a:t>
            </a:r>
            <a:endParaRPr/>
          </a:p>
        </p:txBody>
      </p:sp>
      <p:sp>
        <p:nvSpPr>
          <p:cNvPr id="447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66A0B662-E8B1-4344-99A0-46173B9B7913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48" name="Picture 6" descr=""/>
          <p:cNvPicPr/>
          <p:nvPr/>
        </p:nvPicPr>
        <p:blipFill>
          <a:blip r:embed="rId1"/>
          <a:stretch/>
        </p:blipFill>
        <p:spPr>
          <a:xfrm>
            <a:off x="539640" y="3889440"/>
            <a:ext cx="1870920" cy="1963080"/>
          </a:xfrm>
          <a:prstGeom prst="rect">
            <a:avLst/>
          </a:prstGeom>
          <a:ln w="9360">
            <a:noFill/>
          </a:ln>
        </p:spPr>
      </p:pic>
      <p:pic>
        <p:nvPicPr>
          <p:cNvPr id="449" name="Picture 8" descr=""/>
          <p:cNvPicPr/>
          <p:nvPr/>
        </p:nvPicPr>
        <p:blipFill>
          <a:blip r:embed="rId2"/>
          <a:stretch/>
        </p:blipFill>
        <p:spPr>
          <a:xfrm>
            <a:off x="2988000" y="3836880"/>
            <a:ext cx="5213520" cy="307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8E0FC0AA-6E13-402F-A5DD-63C1D86639A6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51" name="CustomShape 2"/>
          <p:cNvSpPr/>
          <p:nvPr/>
        </p:nvSpPr>
        <p:spPr>
          <a:xfrm>
            <a:off x="179280" y="260280"/>
            <a:ext cx="8495640" cy="37476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нужно для того, чтобы реализовать разнообразные и в то же время единые функции управления технологическими, финансовыми, чисто информационными и интеллектуальными ресурсами, включенными в сферу обработки информации.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Сюда входят и цикл специальных дисциплин подготовки менеджеров (на рис. 1.2 приведены справа), и дисциплины базовой подготовки специалистов по информатике и информационным технологиям. </a:t>
            </a:r>
            <a:endParaRPr/>
          </a:p>
        </p:txBody>
      </p:sp>
      <p:sp>
        <p:nvSpPr>
          <p:cNvPr id="452" name="CustomShape 3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9608B64-E3FF-49B3-B7DB-16EA0C13A5D6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  <p:pic>
        <p:nvPicPr>
          <p:cNvPr id="453" name="Picture 2" descr=""/>
          <p:cNvPicPr/>
          <p:nvPr/>
        </p:nvPicPr>
        <p:blipFill>
          <a:blip r:embed="rId1"/>
          <a:stretch/>
        </p:blipFill>
        <p:spPr>
          <a:xfrm>
            <a:off x="2627280" y="3838680"/>
            <a:ext cx="3915720" cy="26107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4" descr=""/>
          <p:cNvPicPr/>
          <p:nvPr/>
        </p:nvPicPr>
        <p:blipFill>
          <a:blip r:embed="rId2"/>
          <a:stretch/>
        </p:blipFill>
        <p:spPr>
          <a:xfrm>
            <a:off x="6543720" y="3716280"/>
            <a:ext cx="2160000" cy="2160000"/>
          </a:xfrm>
          <a:prstGeom prst="rect">
            <a:avLst/>
          </a:prstGeom>
          <a:ln w="9360">
            <a:noFill/>
          </a:ln>
        </p:spPr>
      </p:pic>
      <p:pic>
        <p:nvPicPr>
          <p:cNvPr id="455" name="Picture 2" descr=""/>
          <p:cNvPicPr/>
          <p:nvPr/>
        </p:nvPicPr>
        <p:blipFill>
          <a:blip r:embed="rId3"/>
          <a:stretch/>
        </p:blipFill>
        <p:spPr>
          <a:xfrm>
            <a:off x="7718760" y="40320"/>
            <a:ext cx="1424520" cy="1173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0BB4D02A-D5BC-4B0F-B5AB-4BC73D7B1C63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57" name="CustomShape 2"/>
          <p:cNvSpPr/>
          <p:nvPr/>
        </p:nvSpPr>
        <p:spPr>
          <a:xfrm>
            <a:off x="291960" y="260280"/>
            <a:ext cx="3847320" cy="53334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accent1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0" rIns="0" tIns="45000" bIns="45000"/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Системы искусственного      интеллекта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Организация  ЭВМ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Сети ЭВМ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Электронные коммуникации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Операционные системы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Программирование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Периферийные устройства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Базы данных и знаний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Открытые системы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Надежность систем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Проектирование систем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Теория ИС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Экспертные системы</a:t>
            </a:r>
            <a:endParaRPr/>
          </a:p>
          <a:p>
            <a:pPr algn="just"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Интегрированные системы</a:t>
            </a: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/>
          </a:p>
        </p:txBody>
      </p:sp>
      <p:sp>
        <p:nvSpPr>
          <p:cNvPr id="458" name="CustomShape 3"/>
          <p:cNvSpPr/>
          <p:nvPr/>
        </p:nvSpPr>
        <p:spPr>
          <a:xfrm>
            <a:off x="4500000" y="260640"/>
            <a:ext cx="559800" cy="5333040"/>
          </a:xfrm>
          <a:prstGeom prst="rect">
            <a:avLst/>
          </a:prstGeom>
          <a:solidFill>
            <a:srgbClr val="ffffff"/>
          </a:solidFill>
          <a:ln cap="rnd" w="76320">
            <a:solidFill>
              <a:schemeClr val="accent1"/>
            </a:solidFill>
            <a:custDash>
              <a:ds d="300000" sp="100000"/>
            </a:custDash>
            <a:miter/>
          </a:ln>
        </p:spPr>
        <p:style>
          <a:lnRef idx="0"/>
          <a:fillRef idx="0"/>
          <a:effectRef idx="0"/>
          <a:fontRef idx="minor"/>
        </p:style>
        <p:txBody>
          <a:bodyPr lIns="54000" rIns="54000" tIns="54000" bIns="54000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Times New Roman"/>
                <a:ea typeface="DejaVu Sans"/>
              </a:rPr>
              <a:t>информационный менеджмент</a:t>
            </a:r>
            <a:endParaRPr/>
          </a:p>
        </p:txBody>
      </p:sp>
      <p:sp>
        <p:nvSpPr>
          <p:cNvPr id="459" name="CustomShape 4"/>
          <p:cNvSpPr/>
          <p:nvPr/>
        </p:nvSpPr>
        <p:spPr>
          <a:xfrm>
            <a:off x="5438880" y="209520"/>
            <a:ext cx="3093480" cy="5357160"/>
          </a:xfrm>
          <a:prstGeom prst="rect">
            <a:avLst/>
          </a:prstGeom>
          <a:solidFill>
            <a:srgbClr val="ffffff"/>
          </a:solidFill>
          <a:ln w="76320">
            <a:solidFill>
              <a:schemeClr val="accent1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0" rIns="0" tIns="45000" bIns="45000"/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Системный анализ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Теория решений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Теория организаций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Производственный            менеджмент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Инновационный                  менеджмент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Макроэкономика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Микроэкономика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Экономика информатики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Финансовый менеджмент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Организационное поведение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Управление персоналом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Информационное право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Управление проектами</a:t>
            </a:r>
            <a:endParaRPr/>
          </a:p>
          <a:p>
            <a:pPr>
              <a:lnSpc>
                <a:spcPct val="100000"/>
              </a:lnSpc>
              <a:buFont typeface="Symbol"/>
              <a:buChar char="-"/>
            </a:pPr>
            <a:r>
              <a:rPr b="1" lang="ru-RU" sz="2000" strike="noStrike">
                <a:solidFill>
                  <a:srgbClr val="000000"/>
                </a:solidFill>
                <a:latin typeface="Calibri"/>
                <a:ea typeface="DejaVu Sans"/>
              </a:rPr>
              <a:t>Менеджмент инноваций </a:t>
            </a:r>
            <a:endParaRPr/>
          </a:p>
        </p:txBody>
      </p:sp>
      <p:sp>
        <p:nvSpPr>
          <p:cNvPr id="460" name="CustomShape 5"/>
          <p:cNvSpPr/>
          <p:nvPr/>
        </p:nvSpPr>
        <p:spPr>
          <a:xfrm>
            <a:off x="1692360" y="5732640"/>
            <a:ext cx="6479280" cy="63864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ru-RU" strike="noStrike">
                <a:solidFill>
                  <a:srgbClr val="c00000"/>
                </a:solidFill>
                <a:latin typeface="Lucida Sans Unicode"/>
                <a:ea typeface="DejaVu Sans"/>
              </a:rPr>
              <a:t>Рис. 1.2. Связь информационного менеджмента со смежными дисциплинами</a:t>
            </a:r>
            <a:endParaRPr/>
          </a:p>
        </p:txBody>
      </p:sp>
      <p:sp>
        <p:nvSpPr>
          <p:cNvPr id="461" name="CustomShape 6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7090315-4B00-435E-AE97-9F35650960DF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CustomShape 1"/>
          <p:cNvSpPr/>
          <p:nvPr/>
        </p:nvSpPr>
        <p:spPr>
          <a:xfrm>
            <a:off x="8647200" y="6408720"/>
            <a:ext cx="366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917DE809-5E05-4864-BE0C-797ADAF91B15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463" name="CustomShape 2"/>
          <p:cNvSpPr/>
          <p:nvPr/>
        </p:nvSpPr>
        <p:spPr>
          <a:xfrm>
            <a:off x="334800" y="1039680"/>
            <a:ext cx="8678160" cy="61221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Таким образом, </a:t>
            </a:r>
            <a:r>
              <a:rPr b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информационному менеджеру нужны достаточно обширные базовые представления 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о разнообразных сферах, алгоритмах и средствах.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В нашей стране произошло осознание значения информационных ресурсов, обработки информации, информационных технологий и информационных систем во всех сферах деятельности. 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многих отечественных предприятиях создаются </a:t>
            </a:r>
            <a:r>
              <a:rPr b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специализированные службы обработки информации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, а менеджеры информационных служб, включаются в состав высшего руководства. 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Как следствие, в России произошли серьезные изменения и в подготовке кадров в сфере информационного менеджмента – в подготовке консультантов, экспертов, руководителей проектов, аналитиков, программистов. </a:t>
            </a:r>
            <a:endParaRPr/>
          </a:p>
          <a:p>
            <a:pPr>
              <a:lnSpc>
                <a:spcPct val="100000"/>
              </a:lnSpc>
              <a:buBlip>
                <a:blip r:embed="rId5"/>
              </a:buBlip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Дефицит кадров в этих областях будет оставаться особенно </a:t>
            </a:r>
            <a:r>
              <a:rPr b="1" lang="ru-RU" sz="2200" strike="noStrike">
                <a:solidFill>
                  <a:srgbClr val="a4171e"/>
                </a:solidFill>
                <a:latin typeface="Lucida Sans Unicode"/>
                <a:ea typeface="DejaVu Sans"/>
              </a:rPr>
              <a:t>ощутимым еще долгое время.</a:t>
            </a:r>
            <a:endParaRPr/>
          </a:p>
        </p:txBody>
      </p:sp>
      <p:sp>
        <p:nvSpPr>
          <p:cNvPr id="464" name="CustomShape 3"/>
          <p:cNvSpPr/>
          <p:nvPr/>
        </p:nvSpPr>
        <p:spPr>
          <a:xfrm>
            <a:off x="1191600" y="116640"/>
            <a:ext cx="662868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5400" strike="noStrike">
                <a:solidFill>
                  <a:srgbClr val="95656d"/>
                </a:solidFill>
                <a:latin typeface="Lucida Sans Unicode"/>
                <a:ea typeface="DejaVu Sans"/>
              </a:rPr>
              <a:t>Выводы по 1 главе</a:t>
            </a:r>
            <a:endParaRPr/>
          </a:p>
        </p:txBody>
      </p:sp>
      <p:sp>
        <p:nvSpPr>
          <p:cNvPr id="465" name="CustomShape 4"/>
          <p:cNvSpPr/>
          <p:nvPr/>
        </p:nvSpPr>
        <p:spPr>
          <a:xfrm>
            <a:off x="8394480" y="6309360"/>
            <a:ext cx="617760" cy="46728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2FEEF9DF-0C44-42AA-88EE-38C09A61CE6B}" type="slidenum">
              <a:rPr b="1" lang="ru-RU" sz="2400" strike="noStrike">
                <a:solidFill>
                  <a:srgbClr val="f9000c"/>
                </a:solidFill>
                <a:latin typeface="Lucida Sans Unicode"/>
                <a:ea typeface="DejaVu Sans"/>
              </a:rPr>
              <a:t>&lt;номер&gt;</a:t>
            </a:fld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