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73"/>
  </p:notesMasterIdLst>
  <p:sldIdLst>
    <p:sldId id="1047" r:id="rId2"/>
    <p:sldId id="401" r:id="rId3"/>
    <p:sldId id="396" r:id="rId4"/>
    <p:sldId id="397" r:id="rId5"/>
    <p:sldId id="889" r:id="rId6"/>
    <p:sldId id="374" r:id="rId7"/>
    <p:sldId id="402" r:id="rId8"/>
    <p:sldId id="403" r:id="rId9"/>
    <p:sldId id="406" r:id="rId10"/>
    <p:sldId id="892" r:id="rId11"/>
    <p:sldId id="407" r:id="rId12"/>
    <p:sldId id="409" r:id="rId13"/>
    <p:sldId id="895" r:id="rId14"/>
    <p:sldId id="410" r:id="rId15"/>
    <p:sldId id="326" r:id="rId16"/>
    <p:sldId id="413" r:id="rId17"/>
    <p:sldId id="414" r:id="rId18"/>
    <p:sldId id="415" r:id="rId19"/>
    <p:sldId id="522" r:id="rId20"/>
    <p:sldId id="416" r:id="rId21"/>
    <p:sldId id="417" r:id="rId22"/>
    <p:sldId id="418" r:id="rId23"/>
    <p:sldId id="419" r:id="rId24"/>
    <p:sldId id="950" r:id="rId25"/>
    <p:sldId id="420" r:id="rId26"/>
    <p:sldId id="421" r:id="rId27"/>
    <p:sldId id="422" r:id="rId28"/>
    <p:sldId id="424" r:id="rId29"/>
    <p:sldId id="425" r:id="rId30"/>
    <p:sldId id="426" r:id="rId31"/>
    <p:sldId id="427" r:id="rId32"/>
    <p:sldId id="429" r:id="rId33"/>
    <p:sldId id="430" r:id="rId34"/>
    <p:sldId id="896" r:id="rId35"/>
    <p:sldId id="897" r:id="rId36"/>
    <p:sldId id="433" r:id="rId37"/>
    <p:sldId id="434" r:id="rId38"/>
    <p:sldId id="900" r:id="rId39"/>
    <p:sldId id="901" r:id="rId40"/>
    <p:sldId id="898" r:id="rId41"/>
    <p:sldId id="435" r:id="rId42"/>
    <p:sldId id="902" r:id="rId43"/>
    <p:sldId id="903" r:id="rId44"/>
    <p:sldId id="904" r:id="rId45"/>
    <p:sldId id="905" r:id="rId46"/>
    <p:sldId id="436" r:id="rId47"/>
    <p:sldId id="907" r:id="rId48"/>
    <p:sldId id="908" r:id="rId49"/>
    <p:sldId id="909" r:id="rId50"/>
    <p:sldId id="910" r:id="rId51"/>
    <p:sldId id="911" r:id="rId52"/>
    <p:sldId id="912" r:id="rId53"/>
    <p:sldId id="913" r:id="rId54"/>
    <p:sldId id="914" r:id="rId55"/>
    <p:sldId id="915" r:id="rId56"/>
    <p:sldId id="916" r:id="rId57"/>
    <p:sldId id="917" r:id="rId58"/>
    <p:sldId id="918" r:id="rId59"/>
    <p:sldId id="919" r:id="rId60"/>
    <p:sldId id="923" r:id="rId61"/>
    <p:sldId id="924" r:id="rId62"/>
    <p:sldId id="925" r:id="rId63"/>
    <p:sldId id="926" r:id="rId64"/>
    <p:sldId id="927" r:id="rId65"/>
    <p:sldId id="928" r:id="rId66"/>
    <p:sldId id="481" r:id="rId67"/>
    <p:sldId id="482" r:id="rId68"/>
    <p:sldId id="933" r:id="rId69"/>
    <p:sldId id="930" r:id="rId70"/>
    <p:sldId id="931" r:id="rId71"/>
    <p:sldId id="1049" r:id="rId7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FF99"/>
    <a:srgbClr val="FFCCCC"/>
    <a:srgbClr val="00FFFF"/>
    <a:srgbClr val="66FF33"/>
    <a:srgbClr val="FF66CC"/>
    <a:srgbClr val="66FFCC"/>
    <a:srgbClr val="FFC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12" autoAdjust="0"/>
    <p:restoredTop sz="94660"/>
  </p:normalViewPr>
  <p:slideViewPr>
    <p:cSldViewPr>
      <p:cViewPr varScale="1">
        <p:scale>
          <a:sx n="89" d="100"/>
          <a:sy n="89" d="100"/>
        </p:scale>
        <p:origin x="66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FB9B1-4CEF-4F19-9CD8-F484E2687BB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1DB3E-6E42-4157-B001-C5A4A8007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884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NUL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7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0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570" name="Rectangle 2"/>
          <p:cNvSpPr>
            <a:spLocks noChangeArrowheads="1"/>
          </p:cNvSpPr>
          <p:nvPr/>
        </p:nvSpPr>
        <p:spPr bwMode="auto">
          <a:xfrm>
            <a:off x="0" y="16525"/>
            <a:ext cx="91440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430463" algn="l"/>
              </a:tabLst>
            </a:pPr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НАЦИОНАЛЬНЫЙ ИССЛЕДОВАТЕЛЬСКИЙ </a:t>
            </a:r>
            <a:endParaRPr lang="ru-RU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30463" algn="l"/>
              </a:tabLst>
            </a:pPr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ТОМСКИЙ ПОЛИТЕХНИЧЕСКИЙ УНИВЕРСИТЕТ</a:t>
            </a:r>
            <a:endParaRPr lang="ru-RU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2430463" algn="l"/>
              </a:tabLst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7569" name="Рисунок 61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908720"/>
            <a:ext cx="1423869" cy="1303784"/>
          </a:xfrm>
          <a:prstGeom prst="rect">
            <a:avLst/>
          </a:prstGeom>
          <a:noFill/>
        </p:spPr>
      </p:pic>
      <p:sp>
        <p:nvSpPr>
          <p:cNvPr id="2157571" name="Rectangle 3"/>
          <p:cNvSpPr>
            <a:spLocks noChangeArrowheads="1"/>
          </p:cNvSpPr>
          <p:nvPr/>
        </p:nvSpPr>
        <p:spPr bwMode="auto">
          <a:xfrm>
            <a:off x="0" y="2006554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«Методы аналитического контроля производств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ru-RU" sz="28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материалов современной энергетики»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endParaRPr lang="ru-RU" sz="28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endParaRPr lang="ru-RU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ea typeface="TimesNewRomanPSMT"/>
                <a:cs typeface="Arial" pitchFamily="34" charset="0"/>
              </a:rPr>
              <a:t>ЛЕКЦИЯ </a:t>
            </a:r>
            <a:r>
              <a:rPr lang="ru-RU" sz="2000" dirty="0" smtClean="0">
                <a:solidFill>
                  <a:prstClr val="black"/>
                </a:solidFill>
                <a:latin typeface="Arial" pitchFamily="34" charset="0"/>
                <a:ea typeface="TimesNewRomanPSMT"/>
                <a:cs typeface="Arial" pitchFamily="34" charset="0"/>
              </a:rPr>
              <a:t>5 </a:t>
            </a:r>
            <a:endParaRPr lang="ru-RU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Молекулярная спектроскопия: общие положения. Электронная абсорбционная молекулярная спектроскопия: законы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светопоглощения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измерения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Лектор: 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профессор каф. ХТРЭ ФТИ 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ru-RU" sz="2800" dirty="0" err="1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Жерин</a:t>
            </a: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И.И.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ea typeface="TimesNewRomanPSMT"/>
                <a:cs typeface="Arial" pitchFamily="34" charset="0"/>
              </a:rPr>
              <a:t>Томск 2016 г.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900113" algn="l"/>
              </a:tabLst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50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122637"/>
              </p:ext>
            </p:extLst>
          </p:nvPr>
        </p:nvGraphicFramePr>
        <p:xfrm>
          <a:off x="251520" y="908720"/>
          <a:ext cx="8712968" cy="5700072"/>
        </p:xfrm>
        <a:graphic>
          <a:graphicData uri="http://schemas.openxmlformats.org/drawingml/2006/table">
            <a:tbl>
              <a:tblPr firstRow="1" firstCol="1" bandRow="1"/>
              <a:tblGrid>
                <a:gridCol w="8712968"/>
              </a:tblGrid>
              <a:tr h="603744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effectLst/>
                          <a:latin typeface="Times New Roman"/>
                          <a:ea typeface="TimesNewRoman"/>
                        </a:rPr>
                        <a:t>Основные преимущества спектроскопии</a:t>
                      </a:r>
                      <a:endParaRPr lang="ru-RU" sz="3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03744">
                <a:tc>
                  <a:txBody>
                    <a:bodyPr/>
                    <a:lstStyle/>
                    <a:p>
                      <a:pPr marL="215900" indent="-10795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– высокая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NewRoman"/>
                        </a:rPr>
                        <a:t>чувствительность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NewRoman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(10</a:t>
                      </a:r>
                      <a:r>
                        <a:rPr lang="ru-RU" sz="2400" baseline="30000" dirty="0">
                          <a:effectLst/>
                          <a:latin typeface="Times New Roman"/>
                          <a:ea typeface="TimesNewRoman"/>
                        </a:rPr>
                        <a:t>–5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…10</a:t>
                      </a:r>
                      <a:r>
                        <a:rPr lang="ru-RU" sz="2400" baseline="30000" dirty="0">
                          <a:effectLst/>
                          <a:latin typeface="Times New Roman"/>
                          <a:ea typeface="TimesNewRoman"/>
                        </a:rPr>
                        <a:t>–7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%); 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744">
                <a:tc>
                  <a:txBody>
                    <a:bodyPr/>
                    <a:lstStyle/>
                    <a:p>
                      <a:pPr marL="215900" indent="-10795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– достаточно хорошая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NewRoman"/>
                        </a:rPr>
                        <a:t>точность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NewRoman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(3…5 %);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744">
                <a:tc>
                  <a:txBody>
                    <a:bodyPr/>
                    <a:lstStyle/>
                    <a:p>
                      <a:pPr marL="215900" indent="-10795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– </a:t>
                      </a:r>
                      <a:r>
                        <a:rPr lang="ru-RU" sz="2400" b="1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NewRoman"/>
                        </a:rPr>
                        <a:t>экспрессность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;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744">
                <a:tc>
                  <a:txBody>
                    <a:bodyPr/>
                    <a:lstStyle/>
                    <a:p>
                      <a:pPr marL="215900" indent="-10795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–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NewRoman"/>
                        </a:rPr>
                        <a:t>многокомпонентность 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NewRoman"/>
                        </a:rPr>
                        <a:t>(от 20 до 70 элементов)</a:t>
                      </a:r>
                      <a:r>
                        <a:rPr lang="ru-RU" sz="2400" dirty="0" smtClean="0">
                          <a:effectLst/>
                          <a:latin typeface="Times New Roman"/>
                          <a:ea typeface="TimesNewRoman"/>
                        </a:rPr>
                        <a:t>;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744">
                <a:tc>
                  <a:txBody>
                    <a:bodyPr/>
                    <a:lstStyle/>
                    <a:p>
                      <a:pPr marL="215900" indent="-10795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– малое количество образца </a:t>
                      </a:r>
                      <a:r>
                        <a:rPr lang="ru-RU" sz="2400" dirty="0" smtClean="0">
                          <a:effectLst/>
                          <a:latin typeface="Times New Roman"/>
                          <a:ea typeface="TimesNewRoman"/>
                        </a:rPr>
                        <a:t>(</a:t>
                      </a:r>
                      <a:r>
                        <a:rPr lang="ru-RU" sz="2400" b="1" i="1" dirty="0" smtClean="0">
                          <a:effectLst/>
                          <a:latin typeface="Times New Roman"/>
                          <a:ea typeface="TimesNewRoman"/>
                        </a:rPr>
                        <a:t>миллиграммы)</a:t>
                      </a:r>
                      <a:r>
                        <a:rPr lang="ru-RU" sz="2400" dirty="0" smtClean="0">
                          <a:effectLst/>
                          <a:latin typeface="Times New Roman"/>
                          <a:ea typeface="TimesNewRoman"/>
                        </a:rPr>
                        <a:t>;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2552">
                <a:tc>
                  <a:txBody>
                    <a:bodyPr/>
                    <a:lstStyle/>
                    <a:p>
                      <a:pPr marL="215900" indent="-10795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–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NewRoman"/>
                        </a:rPr>
                        <a:t>универсальность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NewRoman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– </a:t>
                      </a:r>
                      <a:r>
                        <a:rPr lang="ru-RU" sz="2400" dirty="0" smtClean="0">
                          <a:effectLst/>
                          <a:latin typeface="Times New Roman"/>
                          <a:ea typeface="TimesNewRoman"/>
                        </a:rPr>
                        <a:t> можно 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определять различные элементы </a:t>
                      </a:r>
                      <a:r>
                        <a:rPr lang="ru-RU" sz="2400" dirty="0" smtClean="0">
                          <a:effectLst/>
                          <a:latin typeface="Times New Roman"/>
                          <a:ea typeface="TimesNewRoman"/>
                        </a:rPr>
                        <a:t>в</a:t>
                      </a:r>
                    </a:p>
                    <a:p>
                      <a:pPr marL="215900" indent="-10795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/>
                          <a:ea typeface="TimesNewRoman"/>
                        </a:rPr>
                        <a:t>                                        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разнообразных объектах;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744">
                <a:tc>
                  <a:txBody>
                    <a:bodyPr/>
                    <a:lstStyle/>
                    <a:p>
                      <a:pPr marL="215900" indent="-10795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–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NewRoman"/>
                        </a:rPr>
                        <a:t>документальность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NewRoman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– результаты анализа </a:t>
                      </a:r>
                      <a:r>
                        <a:rPr lang="ru-RU" sz="2400" dirty="0" smtClean="0">
                          <a:effectLst/>
                          <a:latin typeface="Times New Roman"/>
                          <a:ea typeface="TimesNewRoman"/>
                        </a:rPr>
                        <a:t>могут</a:t>
                      </a:r>
                    </a:p>
                    <a:p>
                      <a:pPr marL="215900" indent="-10795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/>
                          <a:ea typeface="TimesNewRoman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NewRoman"/>
                        </a:rPr>
                        <a:t>храниться длительное время …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8772" y="0"/>
            <a:ext cx="9125227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i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СПЕКТРАЛЬНЫЕ МЕТОДЫ</a:t>
            </a:r>
            <a:endParaRPr lang="ru-RU" sz="4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360071" y="199093"/>
            <a:ext cx="8508483" cy="120032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,Bold"/>
                <a:cs typeface="Arial" pitchFamily="34" charset="0"/>
              </a:rPr>
              <a:t>Характеристики электромагнитного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>
                <a:latin typeface="Arial" pitchFamily="34" charset="0"/>
                <a:ea typeface="TimesNewRoman,Bold"/>
                <a:cs typeface="Arial" pitchFamily="34" charset="0"/>
              </a:rPr>
              <a:t>и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,Bold"/>
                <a:cs typeface="Arial" pitchFamily="34" charset="0"/>
              </a:rPr>
              <a:t>злучения (ЭМИ)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62880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Электромагнитное излучение имеет </a:t>
            </a:r>
            <a:r>
              <a:rPr lang="ru-RU" sz="3600" b="1" i="1" dirty="0" smtClean="0">
                <a:solidFill>
                  <a:srgbClr val="FF0000"/>
                </a:solidFill>
              </a:rPr>
              <a:t>двойственную</a:t>
            </a:r>
            <a:r>
              <a:rPr lang="ru-RU" sz="3600" dirty="0" smtClean="0"/>
              <a:t> природу: </a:t>
            </a:r>
          </a:p>
          <a:p>
            <a:pPr algn="ctr"/>
            <a:r>
              <a:rPr lang="ru-RU" sz="3600" b="1" u="sng" dirty="0" smtClean="0"/>
              <a:t>волновую</a:t>
            </a:r>
            <a:r>
              <a:rPr lang="ru-RU" sz="3600" dirty="0" smtClean="0"/>
              <a:t>    и    </a:t>
            </a:r>
            <a:r>
              <a:rPr lang="ru-RU" sz="3600" b="1" i="1" u="sng" dirty="0" smtClean="0"/>
              <a:t>корпускулярную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5499" y="3626346"/>
            <a:ext cx="9144000" cy="3231654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Волновая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 природа Э-М излучения проявляется в том, что оно ведет себя как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физическое </a:t>
            </a:r>
            <a:r>
              <a:rPr kumimoji="0" lang="ru-RU" sz="3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поле</a:t>
            </a:r>
            <a:r>
              <a:rPr kumimoji="0" lang="ru-RU" sz="3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с </a:t>
            </a:r>
            <a:r>
              <a:rPr kumimoji="0" lang="ru-RU" sz="3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непрерывными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 свойствами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(</a:t>
            </a:r>
            <a:r>
              <a:rPr kumimoji="0" lang="ru-RU" sz="3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преломление, интерференция, дифракция, отражение, рассеяние).</a:t>
            </a:r>
            <a:endParaRPr kumimoji="0" lang="ru-RU" sz="3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81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251520" y="260648"/>
            <a:ext cx="8640960" cy="600164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Корпускулярная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 природа Э-М излучения проявляется в том, что оно ведет себя как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поток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дискретных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 частиц (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квантов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);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NewRoman" charset="-128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это проявляется в таких явлениях, как </a:t>
            </a: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испускание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 и </a:t>
            </a: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поглощение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электромагнитного излучения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атомами, молекулами и атомными ядрами.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4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638" y="0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	Для </a:t>
            </a:r>
            <a:r>
              <a:rPr lang="ru-RU" sz="3600" i="1" u="sng" dirty="0">
                <a:solidFill>
                  <a:srgbClr val="000000"/>
                </a:solidFill>
                <a:latin typeface="Times New Roman"/>
                <a:ea typeface="Times New Roman"/>
              </a:rPr>
              <a:t>характеристики </a:t>
            </a:r>
            <a:r>
              <a:rPr lang="ru-RU" sz="3600" b="1" i="1" u="sng" dirty="0" smtClean="0">
                <a:solidFill>
                  <a:srgbClr val="000000"/>
                </a:solidFill>
                <a:latin typeface="Times New Roman"/>
                <a:ea typeface="Times New Roman"/>
              </a:rPr>
              <a:t>ЭМИ</a:t>
            </a:r>
          </a:p>
          <a:p>
            <a:pPr algn="just">
              <a:spcAft>
                <a:spcPts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применяется несколько </a:t>
            </a:r>
            <a:r>
              <a:rPr lang="ru-RU" sz="36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параметров:</a:t>
            </a:r>
            <a:endParaRPr lang="ru-RU" sz="3600" dirty="0"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931003"/>
              </p:ext>
            </p:extLst>
          </p:nvPr>
        </p:nvGraphicFramePr>
        <p:xfrm>
          <a:off x="220650" y="1412776"/>
          <a:ext cx="8712968" cy="4997152"/>
        </p:xfrm>
        <a:graphic>
          <a:graphicData uri="http://schemas.openxmlformats.org/drawingml/2006/table">
            <a:tbl>
              <a:tblPr firstRow="1" firstCol="1" bandRow="1"/>
              <a:tblGrid>
                <a:gridCol w="8712968"/>
              </a:tblGrid>
              <a:tr h="316835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Times New Roman"/>
                          <a:ea typeface="TimesNewRoman"/>
                        </a:rPr>
                        <a:t>К </a:t>
                      </a:r>
                      <a:r>
                        <a:rPr lang="ru-RU" sz="4000" b="1" u="sng" dirty="0">
                          <a:effectLst/>
                          <a:latin typeface="Times New Roman"/>
                          <a:ea typeface="TimesNewRoman"/>
                        </a:rPr>
                        <a:t>волновым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NewRoman"/>
                        </a:rPr>
                        <a:t> характеристикам ЭМИ относятся: </a:t>
                      </a:r>
                      <a:endParaRPr lang="ru-RU" sz="4000" dirty="0" smtClean="0">
                        <a:effectLst/>
                        <a:latin typeface="Times New Roman"/>
                        <a:ea typeface="TimesNewRoman"/>
                      </a:endParaRPr>
                    </a:p>
                    <a:p>
                      <a:pPr marL="450215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Times New Roman"/>
                          <a:ea typeface="TimesNewRoman"/>
                        </a:rPr>
                        <a:t>      1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NewRoman"/>
                        </a:rPr>
                        <a:t>) частота колебаний,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0215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Times New Roman"/>
                          <a:ea typeface="TimesNewRoman"/>
                        </a:rPr>
                        <a:t> </a:t>
                      </a:r>
                      <a:r>
                        <a:rPr lang="ru-RU" sz="4000" dirty="0" smtClean="0">
                          <a:effectLst/>
                          <a:latin typeface="Times New Roman"/>
                          <a:ea typeface="TimesNewRoman"/>
                        </a:rPr>
                        <a:t>     2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NewRoman"/>
                        </a:rPr>
                        <a:t>) длина волны и 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0215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Times New Roman"/>
                          <a:ea typeface="TimesNewRoman"/>
                        </a:rPr>
                        <a:t>      3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NewRoman"/>
                        </a:rPr>
                        <a:t>) волновое число</a:t>
                      </a:r>
                      <a:r>
                        <a:rPr lang="ru-RU" sz="4000" dirty="0" smtClean="0">
                          <a:effectLst/>
                          <a:latin typeface="Times New Roman"/>
                          <a:ea typeface="TimesNewRoman"/>
                        </a:rPr>
                        <a:t>,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28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0" dirty="0" smtClean="0">
                        <a:effectLst/>
                        <a:latin typeface="Times New Roman"/>
                        <a:ea typeface="TimesNew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Times New Roman"/>
                          <a:ea typeface="TimesNewRoman"/>
                        </a:rPr>
                        <a:t>к </a:t>
                      </a:r>
                      <a:r>
                        <a:rPr lang="ru-RU" sz="4000" b="1" u="sng" dirty="0">
                          <a:effectLst/>
                          <a:latin typeface="Times New Roman"/>
                          <a:ea typeface="TimesNewRoman"/>
                        </a:rPr>
                        <a:t>квантовым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NewRoman"/>
                        </a:rPr>
                        <a:t> – </a:t>
                      </a:r>
                      <a:r>
                        <a:rPr lang="ru-RU" sz="4000" b="1" i="1" dirty="0">
                          <a:effectLst/>
                          <a:latin typeface="Times New Roman"/>
                          <a:ea typeface="TimesNewRoman"/>
                        </a:rPr>
                        <a:t>энергия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NewRoman"/>
                        </a:rPr>
                        <a:t> квантов</a:t>
                      </a:r>
                      <a:r>
                        <a:rPr lang="ru-RU" sz="4000" dirty="0" smtClean="0">
                          <a:effectLst/>
                          <a:latin typeface="Times New Roman"/>
                          <a:ea typeface="TimesNewRoman"/>
                        </a:rPr>
                        <a:t>.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340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773522"/>
              </p:ext>
            </p:extLst>
          </p:nvPr>
        </p:nvGraphicFramePr>
        <p:xfrm>
          <a:off x="179512" y="188640"/>
          <a:ext cx="8856984" cy="6476568"/>
        </p:xfrm>
        <a:graphic>
          <a:graphicData uri="http://schemas.openxmlformats.org/drawingml/2006/table">
            <a:tbl>
              <a:tblPr/>
              <a:tblGrid>
                <a:gridCol w="8856984"/>
              </a:tblGrid>
              <a:tr h="2113245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36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Связь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между </a:t>
                      </a:r>
                      <a:r>
                        <a:rPr lang="ru-RU" sz="36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волновой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и </a:t>
                      </a:r>
                      <a:r>
                        <a:rPr lang="ru-RU" sz="36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корпускулярной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природой света описывается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уравнением Планка: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559163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5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New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5532">
                <a:tc>
                  <a:txBody>
                    <a:bodyPr/>
                    <a:lstStyle/>
                    <a:p>
                      <a:pPr indent="3238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где ΔЕ – изменение энергии </a:t>
                      </a:r>
                      <a:r>
                        <a:rPr lang="ru-RU" sz="3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элементарной</a:t>
                      </a:r>
                    </a:p>
                    <a:p>
                      <a:pPr indent="3238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                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системы в результате </a:t>
                      </a:r>
                      <a:endParaRPr lang="ru-RU" sz="3200" dirty="0" smtClean="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0" b="1" i="1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</a:rPr>
                        <a:t>поглощения</a:t>
                      </a:r>
                      <a:r>
                        <a:rPr lang="ru-RU" sz="4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</a:t>
                      </a:r>
                      <a:r>
                        <a:rPr lang="ru-RU" sz="4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или </a:t>
                      </a:r>
                      <a:r>
                        <a:rPr lang="ru-RU" sz="4000" b="1" i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</a:rPr>
                        <a:t>испускания</a:t>
                      </a:r>
                      <a:r>
                        <a:rPr lang="ru-RU" sz="4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</a:t>
                      </a:r>
                      <a:r>
                        <a:rPr lang="ru-RU" sz="4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фотона </a:t>
                      </a:r>
                      <a:endParaRPr lang="ru-RU" sz="4000" b="1" dirty="0" smtClean="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с </a:t>
                      </a:r>
                      <a:r>
                        <a:rPr lang="ru-RU" sz="4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энергией </a:t>
                      </a:r>
                      <a:r>
                        <a:rPr lang="ru-RU" sz="4000" b="1" i="1" dirty="0" err="1">
                          <a:solidFill>
                            <a:srgbClr val="FF0000"/>
                          </a:solidFill>
                          <a:latin typeface="Calibri"/>
                          <a:ea typeface="TimesNewRoman,Italic"/>
                        </a:rPr>
                        <a:t>h</a:t>
                      </a:r>
                      <a:r>
                        <a:rPr lang="ru-RU" sz="4000" b="1" i="1" dirty="0" err="1">
                          <a:solidFill>
                            <a:srgbClr val="FF0000"/>
                          </a:solidFill>
                          <a:latin typeface="Calibri"/>
                          <a:ea typeface="SymbolMT"/>
                        </a:rPr>
                        <a:t>ν</a:t>
                      </a:r>
                      <a:r>
                        <a:rPr lang="ru-RU" sz="4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</a:t>
                      </a:r>
                      <a:r>
                        <a:rPr lang="ru-RU" sz="40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     </a:t>
                      </a:r>
                      <a:r>
                        <a:rPr lang="ru-RU" sz="4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(</a:t>
                      </a:r>
                      <a:r>
                        <a:rPr lang="ru-RU" sz="4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h</a:t>
                      </a:r>
                      <a:r>
                        <a:rPr lang="ru-RU" sz="4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— постоянная Планка).</a:t>
                      </a:r>
                      <a:endParaRPr lang="ru-RU" sz="40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7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641104"/>
              </p:ext>
            </p:extLst>
          </p:nvPr>
        </p:nvGraphicFramePr>
        <p:xfrm>
          <a:off x="2649386" y="2348879"/>
          <a:ext cx="3434782" cy="1461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06" name="Equation" r:id="rId3" imgW="901309" imgH="393529" progId="Equation.DSMT4">
                  <p:embed/>
                </p:oleObj>
              </mc:Choice>
              <mc:Fallback>
                <p:oleObj name="Equation" r:id="rId3" imgW="901309" imgH="393529" progId="Equation.DSMT4">
                  <p:embed/>
                  <p:pic>
                    <p:nvPicPr>
                      <p:cNvPr id="0" name="Picture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386" y="2348879"/>
                        <a:ext cx="3434782" cy="1461609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1"/>
          <p:cNvSpPr>
            <a:spLocks noChangeArrowheads="1"/>
          </p:cNvSpPr>
          <p:nvPr/>
        </p:nvSpPr>
        <p:spPr bwMode="auto">
          <a:xfrm>
            <a:off x="777479" y="188640"/>
            <a:ext cx="7599068" cy="76944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,Bold"/>
                <a:cs typeface="Arial" pitchFamily="34" charset="0"/>
              </a:rPr>
              <a:t>Электромагнитный спектр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470209"/>
              </p:ext>
            </p:extLst>
          </p:nvPr>
        </p:nvGraphicFramePr>
        <p:xfrm>
          <a:off x="467544" y="1484784"/>
          <a:ext cx="8496944" cy="4572000"/>
        </p:xfrm>
        <a:graphic>
          <a:graphicData uri="http://schemas.openxmlformats.org/drawingml/2006/table">
            <a:tbl>
              <a:tblPr/>
              <a:tblGrid>
                <a:gridCol w="8496944"/>
              </a:tblGrid>
              <a:tr h="2520280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b="1" i="1" u="sng" dirty="0">
                          <a:solidFill>
                            <a:srgbClr val="FF0000"/>
                          </a:solidFill>
                          <a:latin typeface="Times New Roman"/>
                          <a:ea typeface="TimesNewRoman"/>
                        </a:rPr>
                        <a:t>Совокупность</a:t>
                      </a:r>
                      <a:r>
                        <a:rPr lang="ru-RU" sz="4000" dirty="0">
                          <a:latin typeface="Times New Roman"/>
                          <a:ea typeface="TimesNewRoman"/>
                        </a:rPr>
                        <a:t> </a:t>
                      </a:r>
                      <a:endParaRPr lang="ru-RU" sz="4000" dirty="0" smtClean="0">
                        <a:latin typeface="Times New Roman"/>
                        <a:ea typeface="TimesNewRoman"/>
                      </a:endParaRPr>
                    </a:p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latin typeface="Times New Roman"/>
                          <a:ea typeface="TimesNewRoman"/>
                        </a:rPr>
                        <a:t>всех </a:t>
                      </a:r>
                      <a:r>
                        <a:rPr lang="ru-RU" sz="4000" dirty="0">
                          <a:latin typeface="Times New Roman"/>
                          <a:ea typeface="TimesNewRoman"/>
                        </a:rPr>
                        <a:t>частот </a:t>
                      </a:r>
                      <a:r>
                        <a:rPr lang="ru-RU" sz="4000" dirty="0" smtClean="0">
                          <a:latin typeface="Times New Roman"/>
                          <a:ea typeface="TimesNewRoman"/>
                        </a:rPr>
                        <a:t> (</a:t>
                      </a:r>
                      <a:r>
                        <a:rPr lang="ru-RU" sz="4000" dirty="0">
                          <a:latin typeface="Times New Roman"/>
                          <a:ea typeface="TimesNewRoman"/>
                        </a:rPr>
                        <a:t>длин волн) электромагнитного излучения</a:t>
                      </a:r>
                      <a:endParaRPr lang="ru-RU" sz="4000" dirty="0"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NewRoman"/>
                        </a:rPr>
                        <a:t>называют </a:t>
                      </a:r>
                      <a:endParaRPr lang="ru-RU" sz="4000" dirty="0" smtClean="0">
                        <a:latin typeface="Times New Roman"/>
                        <a:ea typeface="TimesNewRoman"/>
                      </a:endParaRPr>
                    </a:p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b="1" i="1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NewRoman"/>
                        </a:rPr>
                        <a:t>электромагнитным </a:t>
                      </a:r>
                      <a:r>
                        <a:rPr lang="ru-RU" sz="4000" b="1" i="1" u="sng" dirty="0">
                          <a:solidFill>
                            <a:srgbClr val="FF0000"/>
                          </a:solidFill>
                          <a:latin typeface="Times New Roman"/>
                          <a:ea typeface="TimesNewRoman"/>
                        </a:rPr>
                        <a:t>спектром</a:t>
                      </a:r>
                      <a:r>
                        <a:rPr lang="ru-RU" sz="4000" u="sng" dirty="0">
                          <a:latin typeface="Times New Roman"/>
                          <a:ea typeface="TimesNewRoman"/>
                        </a:rPr>
                        <a:t>.</a:t>
                      </a:r>
                      <a:endParaRPr lang="ru-RU" sz="4000" u="sng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исание: спектр.pn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7043"/>
            <a:ext cx="9144000" cy="4536504"/>
          </a:xfrm>
          <a:prstGeom prst="rect">
            <a:avLst/>
          </a:prstGeom>
          <a:solidFill>
            <a:srgbClr val="FFFFCC"/>
          </a:solidFill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835696" y="5661248"/>
            <a:ext cx="6305188" cy="7078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4000" i="1" dirty="0">
                <a:solidFill>
                  <a:srgbClr val="000000"/>
                </a:solidFill>
                <a:latin typeface="Times New Roman"/>
                <a:ea typeface="Times New Roman"/>
              </a:rPr>
              <a:t>Электромагнитный спектр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13595"/>
              </p:ext>
            </p:extLst>
          </p:nvPr>
        </p:nvGraphicFramePr>
        <p:xfrm>
          <a:off x="-31846" y="0"/>
          <a:ext cx="9144000" cy="45720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2808312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Calibri"/>
                          <a:ea typeface="TimesNewRoman"/>
                        </a:rPr>
                        <a:t>Поток фотонов с </a:t>
                      </a:r>
                      <a:r>
                        <a:rPr lang="ru-RU" sz="4000" b="1" i="1" dirty="0">
                          <a:latin typeface="Calibri"/>
                          <a:ea typeface="TimesNewRoman"/>
                        </a:rPr>
                        <a:t>одинаковой </a:t>
                      </a:r>
                      <a:endParaRPr lang="ru-RU" sz="4000" b="1" i="1" dirty="0" smtClean="0">
                        <a:latin typeface="Calibri"/>
                        <a:ea typeface="TimesNewRoman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latin typeface="Calibri"/>
                          <a:ea typeface="TimesNewRoman"/>
                        </a:rPr>
                        <a:t>длиной волны (частотой) </a:t>
                      </a:r>
                      <a:r>
                        <a:rPr lang="ru-RU" sz="4000" dirty="0">
                          <a:latin typeface="Calibri"/>
                          <a:ea typeface="TimesNewRoman"/>
                        </a:rPr>
                        <a:t>называют </a:t>
                      </a:r>
                      <a:r>
                        <a:rPr lang="ru-RU" sz="4000" b="1" i="1" u="sng" dirty="0">
                          <a:solidFill>
                            <a:srgbClr val="FF0000"/>
                          </a:solidFill>
                          <a:latin typeface="Calibri"/>
                          <a:ea typeface="TimesNewRoman"/>
                        </a:rPr>
                        <a:t>моно</a:t>
                      </a:r>
                      <a:r>
                        <a:rPr lang="ru-RU" sz="4000" b="1" i="1" dirty="0">
                          <a:solidFill>
                            <a:srgbClr val="FF0000"/>
                          </a:solidFill>
                          <a:latin typeface="Calibri"/>
                          <a:ea typeface="TimesNewRoman"/>
                        </a:rPr>
                        <a:t>хроматическим</a:t>
                      </a:r>
                      <a:r>
                        <a:rPr lang="ru-RU" sz="4000" dirty="0" smtClean="0">
                          <a:latin typeface="Calibri"/>
                          <a:ea typeface="TimesNewRoman"/>
                        </a:rPr>
                        <a:t>,</a:t>
                      </a:r>
                    </a:p>
                    <a:p>
                      <a:pPr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latin typeface="Calibri"/>
                          <a:ea typeface="TimesNewRoman"/>
                        </a:rPr>
                        <a:t>а с </a:t>
                      </a:r>
                      <a:r>
                        <a:rPr lang="ru-RU" sz="4000" b="1" i="1" dirty="0" smtClean="0">
                          <a:latin typeface="Calibri"/>
                          <a:ea typeface="TimesNewRoman"/>
                        </a:rPr>
                        <a:t>разными</a:t>
                      </a:r>
                      <a:r>
                        <a:rPr lang="ru-RU" sz="4000" dirty="0" smtClean="0">
                          <a:latin typeface="Calibri"/>
                          <a:ea typeface="TimesNewRoman"/>
                        </a:rPr>
                        <a:t> длинами волн (частотами) </a:t>
                      </a:r>
                      <a:r>
                        <a:rPr lang="ru-RU" sz="4000" dirty="0">
                          <a:latin typeface="Calibri"/>
                          <a:ea typeface="TimesNewRoman"/>
                        </a:rPr>
                        <a:t>– </a:t>
                      </a:r>
                      <a:r>
                        <a:rPr lang="ru-RU" sz="4000" b="1" i="1" u="sng" dirty="0">
                          <a:solidFill>
                            <a:srgbClr val="FF0000"/>
                          </a:solidFill>
                          <a:latin typeface="Calibri"/>
                          <a:ea typeface="TimesNewRoman"/>
                        </a:rPr>
                        <a:t>поли</a:t>
                      </a:r>
                      <a:r>
                        <a:rPr lang="ru-RU" sz="4000" b="1" i="1" dirty="0">
                          <a:solidFill>
                            <a:srgbClr val="FF0000"/>
                          </a:solidFill>
                          <a:latin typeface="Calibri"/>
                          <a:ea typeface="TimesNewRoman"/>
                        </a:rPr>
                        <a:t>хроматическим</a:t>
                      </a:r>
                      <a:r>
                        <a:rPr lang="ru-RU" sz="4000" dirty="0">
                          <a:latin typeface="Calibri"/>
                          <a:ea typeface="TimesNewRoman"/>
                        </a:rPr>
                        <a:t>.</a:t>
                      </a:r>
                      <a:endParaRPr lang="ru-RU" sz="4000" dirty="0">
                        <a:latin typeface="Calibri"/>
                        <a:ea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4725144"/>
            <a:ext cx="88569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/>
                <a:ea typeface="TimesNewRoman"/>
              </a:rPr>
              <a:t>Поток </a:t>
            </a:r>
            <a:r>
              <a:rPr lang="ru-RU" sz="3600" dirty="0">
                <a:latin typeface="Times New Roman"/>
                <a:ea typeface="TimesNewRoman"/>
              </a:rPr>
              <a:t>излучения от 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TimesNewRoman"/>
              </a:rPr>
              <a:t>раскаленных</a:t>
            </a:r>
            <a:r>
              <a:rPr lang="ru-RU" sz="3600" dirty="0">
                <a:solidFill>
                  <a:srgbClr val="FF0000"/>
                </a:solidFill>
                <a:latin typeface="Times New Roman"/>
                <a:ea typeface="TimesNewRoman"/>
              </a:rPr>
              <a:t> </a:t>
            </a:r>
            <a:r>
              <a:rPr lang="ru-RU" sz="3600" dirty="0" smtClean="0">
                <a:latin typeface="Times New Roman"/>
                <a:ea typeface="TimesNewRoman"/>
              </a:rPr>
              <a:t>тел </a:t>
            </a:r>
          </a:p>
          <a:p>
            <a:pPr algn="ctr"/>
            <a:r>
              <a:rPr lang="ru-RU" sz="3600" dirty="0" smtClean="0">
                <a:latin typeface="Times New Roman"/>
                <a:ea typeface="TimesNewRoman"/>
              </a:rPr>
              <a:t>является </a:t>
            </a:r>
            <a:r>
              <a:rPr lang="ru-RU" sz="3600" b="1" i="1" dirty="0">
                <a:latin typeface="Times New Roman"/>
                <a:ea typeface="TimesNewRoman"/>
              </a:rPr>
              <a:t>полихроматическим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sz="36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3600" dirty="0" smtClean="0">
                <a:latin typeface="Times New Roman"/>
                <a:ea typeface="TimesNewRoman"/>
              </a:rPr>
              <a:t>(пример: солнечный </a:t>
            </a:r>
            <a:r>
              <a:rPr lang="ru-RU" sz="3600" dirty="0">
                <a:latin typeface="Times New Roman"/>
                <a:ea typeface="TimesNewRoman"/>
              </a:rPr>
              <a:t>свет),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856984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Bef>
                <a:spcPts val="900"/>
              </a:spcBef>
              <a:spcAft>
                <a:spcPts val="600"/>
              </a:spcAft>
            </a:pPr>
            <a:r>
              <a:rPr lang="ru-RU" sz="4400" b="1" dirty="0">
                <a:latin typeface="Arial Narrow"/>
                <a:ea typeface="Times New Roman"/>
                <a:cs typeface="Times New Roman"/>
              </a:rPr>
              <a:t>Спектры испускания, поглощения и рассеяния </a:t>
            </a:r>
            <a:endParaRPr lang="ru-RU" sz="4400" b="1" dirty="0">
              <a:effectLst/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44824"/>
            <a:ext cx="8856984" cy="4598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Учение о спектрах 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ЭМИ 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4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базируется </a:t>
            </a:r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на </a:t>
            </a:r>
            <a:endParaRPr lang="ru-RU" sz="4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квантовых</a:t>
            </a:r>
            <a:r>
              <a:rPr lang="ru-RU" sz="40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представлениях, основанных на двух </a:t>
            </a:r>
            <a:endParaRPr lang="ru-RU" sz="4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4000" b="1" i="1" dirty="0" smtClean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постулатах </a:t>
            </a:r>
            <a:r>
              <a:rPr lang="ru-RU" sz="4000" b="1" i="1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</a:rPr>
              <a:t>Н. Бора</a:t>
            </a:r>
            <a:r>
              <a:rPr lang="ru-RU" sz="4000" dirty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endParaRPr lang="ru-RU" sz="4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805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1"/>
          <p:cNvSpPr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постулаты Н. Бора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     (!!!!!)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151992"/>
              </p:ext>
            </p:extLst>
          </p:nvPr>
        </p:nvGraphicFramePr>
        <p:xfrm>
          <a:off x="2119" y="692696"/>
          <a:ext cx="9252520" cy="2346960"/>
        </p:xfrm>
        <a:graphic>
          <a:graphicData uri="http://schemas.openxmlformats.org/drawingml/2006/table">
            <a:tbl>
              <a:tblPr/>
              <a:tblGrid>
                <a:gridCol w="9252520"/>
              </a:tblGrid>
              <a:tr h="2160240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1200"/>
                        </a:spcAft>
                        <a:buAutoNum type="arabicParenR"/>
                      </a:pPr>
                      <a:r>
                        <a:rPr lang="ru-RU" sz="3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о 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существовании стационарных состояний</a:t>
                      </a:r>
                      <a:r>
                        <a:rPr lang="ru-RU" sz="3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:</a:t>
                      </a: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</a:t>
                      </a:r>
                      <a:r>
                        <a:rPr lang="ru-RU" sz="3600" b="1" i="1" dirty="0" smtClean="0">
                          <a:latin typeface="Times New Roman"/>
                          <a:ea typeface="TimesNewRoman,Italic"/>
                        </a:rPr>
                        <a:t>лектрон </a:t>
                      </a:r>
                      <a:r>
                        <a:rPr lang="ru-RU" sz="3600" b="1" i="1" dirty="0">
                          <a:latin typeface="Times New Roman"/>
                          <a:ea typeface="TimesNewRoman,Italic"/>
                        </a:rPr>
                        <a:t>в атоме может находиться </a:t>
                      </a:r>
                      <a:r>
                        <a:rPr lang="ru-RU" sz="3600" b="1" i="1" u="sng" dirty="0">
                          <a:latin typeface="Times New Roman"/>
                          <a:ea typeface="TimesNewRoman,Italic"/>
                        </a:rPr>
                        <a:t>только</a:t>
                      </a:r>
                      <a:r>
                        <a:rPr lang="ru-RU" sz="3600" b="1" i="1" dirty="0">
                          <a:latin typeface="Times New Roman"/>
                          <a:ea typeface="TimesNewRoman,Italic"/>
                        </a:rPr>
                        <a:t> в </a:t>
                      </a:r>
                      <a:r>
                        <a:rPr lang="ru-RU" sz="3600" b="1" i="1" dirty="0">
                          <a:solidFill>
                            <a:srgbClr val="FF0000"/>
                          </a:solidFill>
                          <a:latin typeface="Times New Roman"/>
                          <a:ea typeface="TimesNewRoman,Italic"/>
                        </a:rPr>
                        <a:t>стационарных </a:t>
                      </a:r>
                      <a:r>
                        <a:rPr lang="ru-RU" sz="36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TimesNewRoman,Italic"/>
                        </a:rPr>
                        <a:t>состояниях</a:t>
                      </a:r>
                      <a:r>
                        <a:rPr lang="ru-RU" sz="3600" b="1" i="1" dirty="0">
                          <a:latin typeface="Times New Roman"/>
                          <a:ea typeface="TimesNewRoman"/>
                        </a:rPr>
                        <a:t>, </a:t>
                      </a:r>
                      <a:endParaRPr lang="ru-RU" sz="3600" b="1" i="1" dirty="0" smtClean="0">
                        <a:latin typeface="Times New Roman"/>
                        <a:ea typeface="TimesNewRoman"/>
                      </a:endParaRP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dirty="0" smtClean="0">
                          <a:latin typeface="Times New Roman"/>
                          <a:ea typeface="TimesNewRoman,Italic"/>
                        </a:rPr>
                        <a:t>при </a:t>
                      </a:r>
                      <a:r>
                        <a:rPr lang="ru-RU" sz="3600" b="1" i="1" dirty="0">
                          <a:latin typeface="Times New Roman"/>
                          <a:ea typeface="TimesNewRoman,Italic"/>
                        </a:rPr>
                        <a:t>которых атом не излучает энергии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966829"/>
              </p:ext>
            </p:extLst>
          </p:nvPr>
        </p:nvGraphicFramePr>
        <p:xfrm>
          <a:off x="0" y="3356992"/>
          <a:ext cx="9144000" cy="330708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2520280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2) </a:t>
                      </a:r>
                      <a:r>
                        <a:rPr lang="ru-RU" sz="3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 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квантовых переходах с излучением</a:t>
                      </a:r>
                      <a:r>
                        <a:rPr lang="ru-RU" sz="3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:</a:t>
                      </a:r>
                    </a:p>
                    <a:p>
                      <a:pPr indent="323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</a:t>
                      </a:r>
                      <a:r>
                        <a:rPr lang="ru-RU" sz="3600" b="1" i="1" dirty="0" smtClean="0">
                          <a:latin typeface="Times New Roman"/>
                          <a:ea typeface="TimesNewRoman,Italic"/>
                        </a:rPr>
                        <a:t>злучение </a:t>
                      </a:r>
                      <a:r>
                        <a:rPr lang="ru-RU" sz="3600" b="1" i="1" dirty="0">
                          <a:latin typeface="Times New Roman"/>
                          <a:ea typeface="TimesNewRoman,Italic"/>
                        </a:rPr>
                        <a:t>или поглощение энергии атомов происходит </a:t>
                      </a:r>
                      <a:r>
                        <a:rPr lang="ru-RU" sz="3600" b="1" i="1" u="sng" dirty="0">
                          <a:solidFill>
                            <a:srgbClr val="FF0000"/>
                          </a:solidFill>
                          <a:latin typeface="Times New Roman"/>
                          <a:ea typeface="TimesNewRoman,Italic"/>
                        </a:rPr>
                        <a:t>только</a:t>
                      </a:r>
                      <a:r>
                        <a:rPr lang="ru-RU" sz="3600" b="1" i="1" dirty="0">
                          <a:latin typeface="Times New Roman"/>
                          <a:ea typeface="TimesNewRoman,Italic"/>
                        </a:rPr>
                        <a:t> при </a:t>
                      </a:r>
                      <a:r>
                        <a:rPr lang="ru-RU" sz="3600" b="1" i="1" dirty="0" smtClean="0">
                          <a:latin typeface="Times New Roman"/>
                          <a:ea typeface="TimesNewRoman,Italic"/>
                        </a:rPr>
                        <a:t>переходе </a:t>
                      </a:r>
                    </a:p>
                    <a:p>
                      <a:pPr indent="323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dirty="0" smtClean="0">
                          <a:latin typeface="Times New Roman"/>
                          <a:ea typeface="TimesNewRoman,Italic"/>
                        </a:rPr>
                        <a:t>из </a:t>
                      </a:r>
                      <a:r>
                        <a:rPr lang="ru-RU" sz="3600" b="1" i="1" dirty="0">
                          <a:latin typeface="Times New Roman"/>
                          <a:ea typeface="TimesNewRoman,Italic"/>
                        </a:rPr>
                        <a:t>одного стационарного состояния в другое в виде фотона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696183"/>
              </p:ext>
            </p:extLst>
          </p:nvPr>
        </p:nvGraphicFramePr>
        <p:xfrm>
          <a:off x="107504" y="332656"/>
          <a:ext cx="8856983" cy="5486400"/>
        </p:xfrm>
        <a:graphic>
          <a:graphicData uri="http://schemas.openxmlformats.org/drawingml/2006/table">
            <a:tbl>
              <a:tblPr/>
              <a:tblGrid>
                <a:gridCol w="8856983"/>
              </a:tblGrid>
              <a:tr h="2088232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Спектроскопия основана</a:t>
                      </a:r>
                    </a:p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 способности атомов и </a:t>
                      </a:r>
                      <a:r>
                        <a:rPr lang="ru-RU" sz="4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молекул</a:t>
                      </a:r>
                    </a:p>
                    <a:p>
                      <a:pPr indent="3238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b="1" i="1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испускать</a:t>
                      </a:r>
                      <a:r>
                        <a:rPr lang="ru-RU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endParaRPr lang="ru-RU" sz="40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3238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              </a:t>
                      </a:r>
                      <a:r>
                        <a:rPr lang="ru-RU" sz="4000" b="1" i="1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поглощать</a:t>
                      </a:r>
                      <a:r>
                        <a:rPr lang="ru-RU" sz="4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или </a:t>
                      </a:r>
                    </a:p>
                    <a:p>
                      <a:pPr indent="3238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                                 </a:t>
                      </a:r>
                      <a:r>
                        <a:rPr lang="ru-RU" sz="4000" b="1" i="1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рассеивать</a:t>
                      </a:r>
                      <a:r>
                        <a:rPr lang="ru-RU" sz="4000" u="sng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электромaгнитное</a:t>
                      </a:r>
                      <a:r>
                        <a:rPr lang="ru-RU" sz="4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излучение.</a:t>
                      </a:r>
                      <a:endParaRPr lang="ru-RU" sz="4000" dirty="0">
                        <a:latin typeface="Times New Roman"/>
                        <a:ea typeface="Times New Roman"/>
                      </a:endParaRPr>
                    </a:p>
                  </a:txBody>
                  <a:tcPr marL="65673" marR="65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0"/>
            <a:ext cx="698941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rgbClr val="365F91"/>
                </a:solidFill>
                <a:highlight>
                  <a:srgbClr val="FFFF00"/>
                </a:highlight>
                <a:latin typeface="Arial Narrow"/>
                <a:ea typeface="Times New Roman"/>
                <a:cs typeface="Times New Roman"/>
              </a:rPr>
              <a:t>Классификация </a:t>
            </a:r>
            <a:endParaRPr lang="ru-RU" sz="4400" b="1" dirty="0" smtClean="0">
              <a:solidFill>
                <a:srgbClr val="365F91"/>
              </a:solidFill>
              <a:highlight>
                <a:srgbClr val="FFFF00"/>
              </a:highlight>
              <a:latin typeface="Arial Narrow"/>
              <a:ea typeface="Times New Roman"/>
              <a:cs typeface="Times New Roman"/>
            </a:endParaRPr>
          </a:p>
          <a:p>
            <a:pPr algn="ctr"/>
            <a:r>
              <a:rPr lang="ru-RU" sz="4400" b="1" dirty="0" smtClean="0">
                <a:solidFill>
                  <a:srgbClr val="365F91"/>
                </a:solidFill>
                <a:highlight>
                  <a:srgbClr val="FFFF00"/>
                </a:highlight>
                <a:latin typeface="Arial Narrow"/>
                <a:ea typeface="Times New Roman"/>
                <a:cs typeface="Times New Roman"/>
              </a:rPr>
              <a:t>спектроскопических </a:t>
            </a:r>
            <a:r>
              <a:rPr lang="ru-RU" sz="4400" b="1" dirty="0">
                <a:solidFill>
                  <a:srgbClr val="365F91"/>
                </a:solidFill>
                <a:highlight>
                  <a:srgbClr val="FFFF00"/>
                </a:highlight>
                <a:latin typeface="Arial Narrow"/>
                <a:ea typeface="Times New Roman"/>
                <a:cs typeface="Times New Roman"/>
              </a:rPr>
              <a:t>методов</a:t>
            </a:r>
            <a:endParaRPr lang="ru-RU" sz="4400" b="1" dirty="0">
              <a:solidFill>
                <a:srgbClr val="365F91"/>
              </a:solidFill>
              <a:latin typeface="Arial Narrow"/>
              <a:ea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066" y="1505127"/>
            <a:ext cx="90364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>
                <a:solidFill>
                  <a:prstClr val="black"/>
                </a:solidFill>
              </a:rPr>
              <a:t>Спектроскопические методы можно </a:t>
            </a:r>
            <a:r>
              <a:rPr lang="ru-RU" sz="4000" dirty="0" smtClean="0">
                <a:solidFill>
                  <a:prstClr val="black"/>
                </a:solidFill>
              </a:rPr>
              <a:t>классифицировать: </a:t>
            </a:r>
          </a:p>
          <a:p>
            <a:pPr algn="just"/>
            <a:endParaRPr lang="ru-RU" sz="4000" dirty="0">
              <a:solidFill>
                <a:prstClr val="black"/>
              </a:solidFill>
            </a:endParaRPr>
          </a:p>
          <a:p>
            <a:pPr algn="just"/>
            <a:r>
              <a:rPr lang="ru-RU" sz="4000" dirty="0" smtClean="0">
                <a:solidFill>
                  <a:prstClr val="black"/>
                </a:solidFill>
              </a:rPr>
              <a:t>     1) в </a:t>
            </a:r>
            <a:r>
              <a:rPr lang="ru-RU" sz="4000" dirty="0">
                <a:solidFill>
                  <a:prstClr val="black"/>
                </a:solidFill>
              </a:rPr>
              <a:t>соответствии со </a:t>
            </a:r>
            <a:endParaRPr lang="ru-RU" sz="4000" dirty="0" smtClean="0">
              <a:solidFill>
                <a:prstClr val="black"/>
              </a:solidFill>
            </a:endParaRPr>
          </a:p>
          <a:p>
            <a:pPr algn="just"/>
            <a:r>
              <a:rPr lang="ru-RU" sz="4000" b="1" i="1" dirty="0">
                <a:solidFill>
                  <a:srgbClr val="FF0000"/>
                </a:solidFill>
              </a:rPr>
              <a:t>	</a:t>
            </a:r>
            <a:r>
              <a:rPr lang="ru-RU" sz="4000" b="1" i="1" dirty="0" smtClean="0">
                <a:solidFill>
                  <a:srgbClr val="FF0000"/>
                </a:solidFill>
              </a:rPr>
              <a:t>  свойствами </a:t>
            </a:r>
            <a:r>
              <a:rPr lang="ru-RU" sz="4000" b="1" i="1" dirty="0">
                <a:solidFill>
                  <a:srgbClr val="FF0000"/>
                </a:solidFill>
              </a:rPr>
              <a:t>ЭМИ</a:t>
            </a:r>
            <a:r>
              <a:rPr lang="ru-RU" sz="4000" dirty="0">
                <a:solidFill>
                  <a:prstClr val="black"/>
                </a:solidFill>
              </a:rPr>
              <a:t>, </a:t>
            </a:r>
          </a:p>
          <a:p>
            <a:pPr algn="just"/>
            <a:r>
              <a:rPr lang="ru-RU" sz="4000" dirty="0" smtClean="0">
                <a:solidFill>
                  <a:prstClr val="black"/>
                </a:solidFill>
              </a:rPr>
              <a:t> </a:t>
            </a:r>
            <a:endParaRPr lang="ru-RU" sz="4000" dirty="0">
              <a:solidFill>
                <a:prstClr val="black"/>
              </a:solidFill>
            </a:endParaRPr>
          </a:p>
          <a:p>
            <a:pPr algn="just"/>
            <a:r>
              <a:rPr lang="ru-RU" sz="4000" dirty="0" smtClean="0">
                <a:solidFill>
                  <a:prstClr val="black"/>
                </a:solidFill>
              </a:rPr>
              <a:t>     2) исходя из </a:t>
            </a:r>
          </a:p>
          <a:p>
            <a:pPr algn="just"/>
            <a:r>
              <a:rPr lang="ru-RU" sz="4000" b="1" i="1" dirty="0">
                <a:solidFill>
                  <a:srgbClr val="FF0000"/>
                </a:solidFill>
              </a:rPr>
              <a:t> </a:t>
            </a:r>
            <a:r>
              <a:rPr lang="ru-RU" sz="4000" b="1" i="1" dirty="0" smtClean="0">
                <a:solidFill>
                  <a:srgbClr val="FF0000"/>
                </a:solidFill>
              </a:rPr>
              <a:t>         свойств </a:t>
            </a:r>
            <a:r>
              <a:rPr lang="ru-RU" sz="4000" b="1" i="1" dirty="0">
                <a:solidFill>
                  <a:srgbClr val="FF0000"/>
                </a:solidFill>
              </a:rPr>
              <a:t>атомных </a:t>
            </a:r>
            <a:r>
              <a:rPr lang="ru-RU" sz="4000" b="1" i="1" dirty="0" smtClean="0">
                <a:solidFill>
                  <a:srgbClr val="FF0000"/>
                </a:solidFill>
              </a:rPr>
              <a:t>систем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  <a:endParaRPr lang="ru-RU" sz="36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94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1"/>
          <p:cNvSpPr>
            <a:spLocks noChangeArrowheads="1"/>
          </p:cNvSpPr>
          <p:nvPr/>
        </p:nvSpPr>
        <p:spPr bwMode="auto">
          <a:xfrm>
            <a:off x="539551" y="-99392"/>
            <a:ext cx="8029249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Основные диапазоны электромагнитного спектра,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используемые в методах химического анализа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561315"/>
              </p:ext>
            </p:extLst>
          </p:nvPr>
        </p:nvGraphicFramePr>
        <p:xfrm>
          <a:off x="1288" y="696983"/>
          <a:ext cx="9144001" cy="6161017"/>
        </p:xfrm>
        <a:graphic>
          <a:graphicData uri="http://schemas.openxmlformats.org/drawingml/2006/table">
            <a:tbl>
              <a:tblPr/>
              <a:tblGrid>
                <a:gridCol w="2721504"/>
                <a:gridCol w="1643070"/>
                <a:gridCol w="1643070"/>
                <a:gridCol w="3136357"/>
              </a:tblGrid>
              <a:tr h="311301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</a:rPr>
                        <a:t>Область (метод)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</a:rPr>
                        <a:t>Границы области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</a:rPr>
                        <a:t>Основной процесс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844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</a:rPr>
                        <a:t>в метрах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</a:rPr>
                        <a:t>в используемых единицах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1081"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Calibri"/>
                          <a:ea typeface="Times New Roman"/>
                        </a:rPr>
                        <a:t>Радиочастотная 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(ЯМР, ЭПР)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1–10</a:t>
                      </a:r>
                      <a:r>
                        <a:rPr lang="ru-RU" sz="1800" baseline="30000" dirty="0">
                          <a:latin typeface="Calibri"/>
                          <a:ea typeface="Times New Roman"/>
                        </a:rPr>
                        <a:t>3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1–1000 м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Изменение спинов ядер 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и электронов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081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Calibri"/>
                          <a:ea typeface="Times New Roman"/>
                        </a:rPr>
                        <a:t>Микроволновая</a:t>
                      </a:r>
                      <a:endParaRPr lang="ru-RU" sz="180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Times New Roman"/>
                        </a:rPr>
                        <a:t>10</a:t>
                      </a:r>
                      <a:r>
                        <a:rPr lang="ru-RU" sz="1800" baseline="30000">
                          <a:latin typeface="Calibri"/>
                          <a:ea typeface="Times New Roman"/>
                        </a:rPr>
                        <a:t>–3</a:t>
                      </a:r>
                      <a:r>
                        <a:rPr lang="ru-RU" sz="1800">
                          <a:latin typeface="Calibri"/>
                          <a:ea typeface="Times New Roman"/>
                        </a:rPr>
                        <a:t>–1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0,1–100 см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Изменение вращательных 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состояний молекул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081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Calibri"/>
                          <a:ea typeface="Times New Roman"/>
                        </a:rPr>
                        <a:t>Оптическая</a:t>
                      </a:r>
                      <a:r>
                        <a:rPr lang="ru-RU" sz="1800" dirty="0">
                          <a:latin typeface="Calibri"/>
                          <a:ea typeface="Times New Roman"/>
                        </a:rPr>
                        <a:t>:</a:t>
                      </a:r>
                    </a:p>
                    <a:p>
                      <a:pPr indent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инфракрасная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10</a:t>
                      </a:r>
                      <a:r>
                        <a:rPr lang="ru-RU" sz="1800" baseline="30000" dirty="0">
                          <a:latin typeface="Calibri"/>
                          <a:ea typeface="Times New Roman"/>
                        </a:rPr>
                        <a:t>–6</a:t>
                      </a:r>
                      <a:r>
                        <a:rPr lang="ru-RU" sz="1800" dirty="0">
                          <a:latin typeface="Calibri"/>
                          <a:ea typeface="Times New Roman"/>
                        </a:rPr>
                        <a:t>–10</a:t>
                      </a:r>
                      <a:r>
                        <a:rPr lang="ru-RU" sz="1800" baseline="30000" dirty="0">
                          <a:latin typeface="Calibri"/>
                          <a:ea typeface="Times New Roman"/>
                        </a:rPr>
                        <a:t>–3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Times New Roman"/>
                        </a:rPr>
                        <a:t>10–13000 см</a:t>
                      </a:r>
                      <a:r>
                        <a:rPr lang="ru-RU" sz="1800" baseline="30000">
                          <a:latin typeface="Calibri"/>
                          <a:ea typeface="Times New Roman"/>
                        </a:rPr>
                        <a:t>–1</a:t>
                      </a:r>
                      <a:endParaRPr lang="ru-RU" sz="180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Изменение колебательных 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состояний молекул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497">
                <a:tc>
                  <a:txBody>
                    <a:bodyPr/>
                    <a:lstStyle/>
                    <a:p>
                      <a:pPr indent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видимая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10</a:t>
                      </a:r>
                      <a:r>
                        <a:rPr lang="ru-RU" sz="1800" baseline="30000" dirty="0">
                          <a:latin typeface="Calibri"/>
                          <a:ea typeface="Times New Roman"/>
                        </a:rPr>
                        <a:t>–8</a:t>
                      </a:r>
                      <a:r>
                        <a:rPr lang="ru-RU" sz="1800" dirty="0">
                          <a:latin typeface="Calibri"/>
                          <a:ea typeface="Times New Roman"/>
                        </a:rPr>
                        <a:t>–10</a:t>
                      </a:r>
                      <a:r>
                        <a:rPr lang="ru-RU" sz="1800" baseline="30000" dirty="0">
                          <a:latin typeface="Calibri"/>
                          <a:ea typeface="Times New Roman"/>
                        </a:rPr>
                        <a:t>–6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400–750 нм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Изменение состояний валентных электронов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21081">
                <a:tc>
                  <a:txBody>
                    <a:bodyPr/>
                    <a:lstStyle/>
                    <a:p>
                      <a:pPr indent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ближняя </a:t>
                      </a:r>
                    </a:p>
                    <a:p>
                      <a:pPr indent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ультрафиолетовая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Times New Roman"/>
                        </a:rPr>
                        <a:t>(2–4)·10</a:t>
                      </a:r>
                      <a:r>
                        <a:rPr lang="ru-RU" sz="1800" baseline="30000">
                          <a:latin typeface="Calibri"/>
                          <a:ea typeface="Times New Roman"/>
                        </a:rPr>
                        <a:t>–7</a:t>
                      </a:r>
                      <a:endParaRPr lang="ru-RU" sz="180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Times New Roman"/>
                        </a:rPr>
                        <a:t>200–400 нм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То же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081">
                <a:tc>
                  <a:txBody>
                    <a:bodyPr/>
                    <a:lstStyle/>
                    <a:p>
                      <a:pPr indent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дальняя </a:t>
                      </a:r>
                    </a:p>
                    <a:p>
                      <a:pPr indent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ультрафиолетовая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10</a:t>
                      </a:r>
                      <a:r>
                        <a:rPr lang="ru-RU" sz="1800" baseline="30000" dirty="0">
                          <a:latin typeface="Calibri"/>
                          <a:ea typeface="Times New Roman"/>
                        </a:rPr>
                        <a:t>–8</a:t>
                      </a:r>
                      <a:r>
                        <a:rPr lang="ru-RU" sz="1800" dirty="0">
                          <a:latin typeface="Calibri"/>
                          <a:ea typeface="Times New Roman"/>
                        </a:rPr>
                        <a:t>–2·10</a:t>
                      </a:r>
                      <a:r>
                        <a:rPr lang="ru-RU" sz="1800" baseline="30000" dirty="0">
                          <a:latin typeface="Calibri"/>
                          <a:ea typeface="Times New Roman"/>
                        </a:rPr>
                        <a:t>–7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Times New Roman"/>
                        </a:rPr>
                        <a:t>10–200 нм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Изменение состояний внутренних электронов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660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Calibri"/>
                          <a:ea typeface="Times New Roman"/>
                        </a:rPr>
                        <a:t>Рентгеновская</a:t>
                      </a:r>
                      <a:endParaRPr lang="ru-RU" sz="180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Times New Roman"/>
                        </a:rPr>
                        <a:t>10</a:t>
                      </a:r>
                      <a:r>
                        <a:rPr lang="ru-RU" sz="1800" baseline="30000">
                          <a:latin typeface="Calibri"/>
                          <a:ea typeface="Times New Roman"/>
                        </a:rPr>
                        <a:t>–12</a:t>
                      </a:r>
                      <a:r>
                        <a:rPr lang="ru-RU" sz="1800">
                          <a:latin typeface="Calibri"/>
                          <a:ea typeface="Times New Roman"/>
                        </a:rPr>
                        <a:t>–10</a:t>
                      </a:r>
                      <a:r>
                        <a:rPr lang="ru-RU" sz="1800" baseline="30000">
                          <a:latin typeface="Calibri"/>
                          <a:ea typeface="Times New Roman"/>
                        </a:rPr>
                        <a:t>–8</a:t>
                      </a:r>
                      <a:endParaRPr lang="ru-RU" sz="180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Times New Roman"/>
                        </a:rPr>
                        <a:t>10</a:t>
                      </a:r>
                      <a:r>
                        <a:rPr lang="ru-RU" sz="1800" baseline="30000">
                          <a:latin typeface="Calibri"/>
                          <a:ea typeface="Times New Roman"/>
                        </a:rPr>
                        <a:t>–2</a:t>
                      </a:r>
                      <a:r>
                        <a:rPr lang="ru-RU" sz="1800">
                          <a:latin typeface="Calibri"/>
                          <a:ea typeface="Times New Roman"/>
                        </a:rPr>
                        <a:t>–10</a:t>
                      </a:r>
                      <a:r>
                        <a:rPr lang="ru-RU" sz="1800" baseline="30000">
                          <a:latin typeface="Calibri"/>
                          <a:ea typeface="Times New Roman"/>
                        </a:rPr>
                        <a:t>2</a:t>
                      </a:r>
                      <a:r>
                        <a:rPr lang="ru-RU" sz="1800">
                          <a:latin typeface="Calibri"/>
                          <a:ea typeface="Times New Roman"/>
                        </a:rPr>
                        <a:t> Å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То же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497">
                <a:tc>
                  <a:txBody>
                    <a:bodyPr/>
                    <a:lstStyle/>
                    <a:p>
                      <a:pPr indent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Calibri"/>
                          <a:ea typeface="Times New Roman"/>
                        </a:rPr>
                        <a:t>Гамма-излучение</a:t>
                      </a:r>
                      <a:r>
                        <a:rPr lang="ru-RU" sz="1800" dirty="0">
                          <a:latin typeface="Calibri"/>
                          <a:ea typeface="Times New Roman"/>
                        </a:rPr>
                        <a:t> (ядерно-физические методы)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10</a:t>
                      </a:r>
                      <a:r>
                        <a:rPr lang="ru-RU" sz="1800" baseline="30000" dirty="0">
                          <a:latin typeface="Calibri"/>
                          <a:ea typeface="Times New Roman"/>
                        </a:rPr>
                        <a:t>–13</a:t>
                      </a:r>
                      <a:r>
                        <a:rPr lang="ru-RU" sz="1800" dirty="0">
                          <a:latin typeface="Calibri"/>
                          <a:ea typeface="Times New Roman"/>
                        </a:rPr>
                        <a:t>–10</a:t>
                      </a:r>
                      <a:r>
                        <a:rPr lang="ru-RU" sz="1800" baseline="30000" dirty="0">
                          <a:latin typeface="Calibri"/>
                          <a:ea typeface="Times New Roman"/>
                        </a:rPr>
                        <a:t>–10</a:t>
                      </a:r>
                      <a:endParaRPr lang="ru-RU" sz="1800" dirty="0">
                        <a:latin typeface="Calibri"/>
                        <a:ea typeface="Times New Roman"/>
                      </a:endParaRP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Times New Roman"/>
                        </a:rPr>
                        <a:t>10</a:t>
                      </a:r>
                      <a:r>
                        <a:rPr lang="ru-RU" sz="1800" baseline="30000">
                          <a:latin typeface="Calibri"/>
                          <a:ea typeface="Times New Roman"/>
                        </a:rPr>
                        <a:t>–2</a:t>
                      </a:r>
                      <a:r>
                        <a:rPr lang="ru-RU" sz="1800">
                          <a:latin typeface="Calibri"/>
                          <a:ea typeface="Times New Roman"/>
                        </a:rPr>
                        <a:t>–10</a:t>
                      </a:r>
                      <a:r>
                        <a:rPr lang="ru-RU" sz="1800" baseline="30000">
                          <a:latin typeface="Calibri"/>
                          <a:ea typeface="Times New Roman"/>
                        </a:rPr>
                        <a:t>1</a:t>
                      </a:r>
                      <a:r>
                        <a:rPr lang="ru-RU" sz="1800">
                          <a:latin typeface="Calibri"/>
                          <a:ea typeface="Times New Roman"/>
                        </a:rPr>
                        <a:t> МэВ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</a:rPr>
                        <a:t>Ядерные реакции</a:t>
                      </a:r>
                    </a:p>
                  </a:txBody>
                  <a:tcPr marL="17090" marR="17090" marT="17090" marB="170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Методы спектроскопии можно </a:t>
            </a:r>
            <a:r>
              <a:rPr lang="ru-RU" sz="2800" b="1" dirty="0" smtClean="0"/>
              <a:t>классифицировать</a:t>
            </a:r>
            <a:r>
              <a:rPr lang="ru-RU" sz="2800" dirty="0" smtClean="0"/>
              <a:t> по ряду </a:t>
            </a:r>
            <a:r>
              <a:rPr lang="ru-RU" sz="2800" b="1" i="1" dirty="0" smtClean="0"/>
              <a:t>признаков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38777"/>
              </p:ext>
            </p:extLst>
          </p:nvPr>
        </p:nvGraphicFramePr>
        <p:xfrm>
          <a:off x="251520" y="1340768"/>
          <a:ext cx="8712968" cy="5608320"/>
        </p:xfrm>
        <a:graphic>
          <a:graphicData uri="http://schemas.openxmlformats.org/drawingml/2006/table">
            <a:tbl>
              <a:tblPr/>
              <a:tblGrid>
                <a:gridCol w="8712968"/>
              </a:tblGrid>
              <a:tr h="564062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 По </a:t>
                      </a:r>
                      <a:r>
                        <a:rPr lang="ru-RU" sz="32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типу оптических явлений</a:t>
                      </a:r>
                      <a:r>
                        <a:rPr lang="ru-RU" sz="32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различают виды спектроскопии: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65673" marR="65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92189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1) спектроскопия </a:t>
                      </a:r>
                      <a:r>
                        <a:rPr lang="ru-RU" sz="32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испускания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: 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			– эмиссионная и 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			– </a:t>
                      </a:r>
                      <a:r>
                        <a:rPr lang="ru-RU" sz="32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люминесцентная</a:t>
                      </a:r>
                      <a:r>
                        <a:rPr lang="ru-RU" sz="3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65673" marR="65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062">
                <a:tc>
                  <a:txBody>
                    <a:bodyPr/>
                    <a:lstStyle/>
                    <a:p>
                      <a:pPr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2) спектроскопия </a:t>
                      </a:r>
                      <a:r>
                        <a:rPr lang="ru-RU" sz="32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поглощения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и 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65673" marR="65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062">
                <a:tc>
                  <a:txBody>
                    <a:bodyPr/>
                    <a:lstStyle/>
                    <a:p>
                      <a:pPr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3) </a:t>
                      </a:r>
                      <a:r>
                        <a:rPr lang="ru-RU" sz="3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спекроскопия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2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рассеяния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65673" marR="65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267360"/>
              </p:ext>
            </p:extLst>
          </p:nvPr>
        </p:nvGraphicFramePr>
        <p:xfrm>
          <a:off x="251520" y="260648"/>
          <a:ext cx="8712968" cy="6675120"/>
        </p:xfrm>
        <a:graphic>
          <a:graphicData uri="http://schemas.openxmlformats.org/drawingml/2006/table">
            <a:tbl>
              <a:tblPr/>
              <a:tblGrid>
                <a:gridCol w="8712968"/>
              </a:tblGrid>
              <a:tr h="547261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40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II</a:t>
                      </a:r>
                      <a:r>
                        <a:rPr lang="ru-RU" sz="40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 По диапазонам энергии </a:t>
                      </a:r>
                      <a:r>
                        <a:rPr lang="ru-RU" sz="40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ЭМИ</a:t>
                      </a:r>
                      <a:endParaRPr lang="ru-RU" sz="4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	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1) </a:t>
                      </a:r>
                      <a:r>
                        <a:rPr lang="ru-RU" sz="2800" b="1" i="1" dirty="0" err="1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γ-спектроскопия</a:t>
                      </a: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261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	2) </a:t>
                      </a:r>
                      <a:r>
                        <a:rPr lang="ru-RU" sz="2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рентгеновскую спектроскопия</a:t>
                      </a:r>
                      <a:endParaRPr lang="ru-RU" sz="2800" i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9043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	3) </a:t>
                      </a:r>
                      <a:r>
                        <a:rPr lang="ru-RU" sz="2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оптическая спектроскопия </a:t>
                      </a:r>
                      <a:endParaRPr lang="ru-RU" sz="2800" i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спектроскопия в 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УФ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(ультрафиолетовой) 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 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ВО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(видимой) областях, 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 также 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ИК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(инфракрасная) спектроскопия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782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	4) </a:t>
                      </a:r>
                      <a:r>
                        <a:rPr lang="ru-RU" sz="2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радиоспектроскопия </a:t>
                      </a:r>
                      <a:endParaRPr lang="ru-RU" sz="2800" i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микроволновая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спектроскопия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и собственно </a:t>
                      </a: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радиочастотная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спектроскопия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029813"/>
              </p:ext>
            </p:extLst>
          </p:nvPr>
        </p:nvGraphicFramePr>
        <p:xfrm>
          <a:off x="0" y="0"/>
          <a:ext cx="9144000" cy="6217920"/>
        </p:xfrm>
        <a:graphic>
          <a:graphicData uri="http://schemas.openxmlformats.org/drawingml/2006/table">
            <a:tbl>
              <a:tblPr/>
              <a:tblGrid>
                <a:gridCol w="2468290"/>
                <a:gridCol w="2832870"/>
                <a:gridCol w="3842840"/>
              </a:tblGrid>
              <a:tr h="398480"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III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 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 изучаемым объектам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спектроскопию подразделяют на виды: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1819" marR="61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48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–  </a:t>
                      </a:r>
                      <a:r>
                        <a:rPr lang="ru-RU" sz="2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ядерная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1819" marR="61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– </a:t>
                      </a:r>
                      <a:r>
                        <a:rPr lang="ru-RU" sz="2400" b="1" i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атомная</a:t>
                      </a:r>
                      <a:endParaRPr lang="ru-RU" sz="2400" i="1" u="sng" dirty="0">
                        <a:latin typeface="Times New Roman"/>
                        <a:ea typeface="Times New Roman"/>
                      </a:endParaRPr>
                    </a:p>
                  </a:txBody>
                  <a:tcPr marL="61819" marR="61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– </a:t>
                      </a:r>
                      <a:r>
                        <a:rPr lang="ru-RU" sz="2400" b="1" i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молекулярная</a:t>
                      </a:r>
                      <a:endParaRPr lang="ru-RU" sz="2400" u="sng" dirty="0">
                        <a:latin typeface="Times New Roman"/>
                        <a:ea typeface="Times New Roman"/>
                      </a:endParaRPr>
                    </a:p>
                  </a:txBody>
                  <a:tcPr marL="61819" marR="61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675649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AutoNum type="arabicParenR"/>
                      </a:pPr>
                      <a:r>
                        <a:rPr lang="ru-RU" sz="24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sym typeface="Symbol"/>
                        </a:rPr>
                        <a:t>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-я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ru-RU" sz="24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</a:t>
                      </a:r>
                      <a:r>
                        <a:rPr lang="ru-RU" sz="24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β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-я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3) </a:t>
                      </a:r>
                      <a:r>
                        <a:rPr lang="ru-RU" sz="24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γ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-я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4) аналитическая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мёссбауэровская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-я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1819" marR="61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AutoNum type="arabicParenR"/>
                      </a:pPr>
                      <a:r>
                        <a:rPr lang="ru-RU" sz="2400" u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Методы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u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ru-RU" sz="2400" b="1" i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оптической</a:t>
                      </a:r>
                      <a:r>
                        <a:rPr lang="ru-RU" sz="2400" b="1" i="1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lang="ru-RU" sz="2400" u="none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u="sng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сп-ии</a:t>
                      </a:r>
                      <a:endParaRPr lang="ru-RU" sz="2400" u="sng" dirty="0"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Методы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</a:t>
                      </a:r>
                      <a:r>
                        <a:rPr lang="ru-RU" sz="2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рентгеновской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Сп-ии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</a:t>
                      </a:r>
                      <a:r>
                        <a:rPr lang="ru-RU" sz="2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электронная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-я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1819" marR="61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AutoNum type="arabicParenR"/>
                      </a:pPr>
                      <a:r>
                        <a:rPr lang="ru-RU" sz="2400" b="1" i="1" u="sng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Электронная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b="1" i="1" u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</a:t>
                      </a:r>
                      <a:r>
                        <a:rPr lang="ru-RU" sz="2400" u="sng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i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молекулярная</a:t>
                      </a:r>
                      <a:endParaRPr lang="ru-RU" sz="2400" u="sng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i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абсорбционная</a:t>
                      </a:r>
                      <a:r>
                        <a:rPr lang="ru-RU" sz="24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u="sng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</a:t>
                      </a:r>
                      <a:r>
                        <a:rPr lang="ru-RU" sz="2400" u="sng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-я</a:t>
                      </a:r>
                      <a:endParaRPr lang="ru-RU" sz="2400" u="sng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(в УФ и видимой областях спектра);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</a:t>
                      </a:r>
                      <a:r>
                        <a:rPr lang="ru-RU" sz="2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ИК-спектроскопия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</a:t>
                      </a:r>
                      <a:r>
                        <a:rPr lang="ru-RU" sz="2400" b="1" i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люминесцентная</a:t>
                      </a:r>
                      <a:r>
                        <a:rPr lang="ru-RU" sz="24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u="sng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</a:t>
                      </a:r>
                      <a:r>
                        <a:rPr lang="ru-RU" sz="2400" u="sng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-я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;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спектроскопия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комбинационного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рассеяния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(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КР-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-я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5) </a:t>
                      </a:r>
                      <a:r>
                        <a:rPr lang="ru-RU" sz="24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микроволновая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indent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спектроскопия.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1819" marR="61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1"/>
          <p:cNvSpPr>
            <a:spLocks noChangeArrowheads="1"/>
          </p:cNvSpPr>
          <p:nvPr/>
        </p:nvSpPr>
        <p:spPr bwMode="auto">
          <a:xfrm>
            <a:off x="0" y="0"/>
            <a:ext cx="93965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отношению к Ядерным Материалам, в том числе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U,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наибольшее значение имеют следующие: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0" y="1381418"/>
            <a:ext cx="9144000" cy="193899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из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атомно-спектроскопических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– атомно-эмиссионный спектральный анализ (АЭСА);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– относительно новый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рентгено-флуоресцентный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анализ (РФА);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– атомно-абсорбционный анализ (ААА)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8179" name="Rectangle 3"/>
          <p:cNvSpPr>
            <a:spLocks noChangeArrowheads="1"/>
          </p:cNvSpPr>
          <p:nvPr/>
        </p:nvSpPr>
        <p:spPr bwMode="auto">
          <a:xfrm>
            <a:off x="0" y="3749457"/>
            <a:ext cx="9144000" cy="31085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из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молекулярно-спектроскопических:</a:t>
            </a:r>
          </a:p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–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электронная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молекулярная абсорбционная</a:t>
            </a: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спектроскопия (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спектрофотометрия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и</a:t>
            </a: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– молекулярная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люминесцентная </a:t>
            </a:r>
          </a:p>
          <a:p>
            <a:pPr marL="0"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спектроскопия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570549"/>
            <a:ext cx="9144000" cy="3217227"/>
          </a:xfrm>
          <a:prstGeom prst="rect">
            <a:avLst/>
          </a:prstGeom>
          <a:solidFill>
            <a:srgbClr val="66FFCC"/>
          </a:solidFill>
          <a:ln>
            <a:solidFill>
              <a:srgbClr val="FF0000"/>
            </a:solidFill>
          </a:ln>
          <a:scene3d>
            <a:camera prst="perspectiveContrastingRightFacing"/>
            <a:lightRig rig="threePt" dir="t"/>
          </a:scene3d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7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Молекулярная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7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спектроскопия</a:t>
            </a:r>
            <a:r>
              <a:rPr lang="ru-RU" sz="7200" b="1" dirty="0">
                <a:solidFill>
                  <a:srgbClr val="FF0000"/>
                </a:solidFill>
                <a:latin typeface="Times New Roman"/>
                <a:ea typeface="Times New Roman"/>
              </a:rPr>
              <a:t>.</a:t>
            </a:r>
            <a:endParaRPr lang="ru-RU" sz="72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71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1"/>
          <p:cNvSpPr>
            <a:spLocks noChangeArrowheads="1"/>
          </p:cNvSpPr>
          <p:nvPr/>
        </p:nvSpPr>
        <p:spPr bwMode="auto">
          <a:xfrm>
            <a:off x="251520" y="0"/>
            <a:ext cx="857266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Молекулярная спектроскопия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,Bold"/>
                <a:cs typeface="Arial" pitchFamily="34" charset="0"/>
              </a:rPr>
              <a:t>Происхождение спектров</a:t>
            </a:r>
            <a:endParaRPr kumimoji="0" lang="ru-RU" sz="3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181690"/>
              </p:ext>
            </p:extLst>
          </p:nvPr>
        </p:nvGraphicFramePr>
        <p:xfrm>
          <a:off x="251520" y="1412776"/>
          <a:ext cx="8712968" cy="5111276"/>
        </p:xfrm>
        <a:graphic>
          <a:graphicData uri="http://schemas.openxmlformats.org/drawingml/2006/table">
            <a:tbl>
              <a:tblPr/>
              <a:tblGrid>
                <a:gridCol w="8712968"/>
              </a:tblGrid>
              <a:tr h="2124236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 любом стационарном состоянии энергия молекул складывается из 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электронной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32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колебательной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и </a:t>
                      </a:r>
                      <a:r>
                        <a:rPr lang="ru-RU" sz="32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вращательной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энергий: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 = </a:t>
                      </a:r>
                      <a:r>
                        <a:rPr lang="ru-RU" sz="3200" b="1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</a:t>
                      </a:r>
                      <a:r>
                        <a:rPr lang="ru-RU" sz="4400" b="1" i="1" baseline="-25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эл</a:t>
                      </a:r>
                      <a:r>
                        <a:rPr lang="ru-RU" sz="36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2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+ </a:t>
                      </a:r>
                      <a:r>
                        <a:rPr lang="ru-RU" sz="3200" b="1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</a:t>
                      </a:r>
                      <a:r>
                        <a:rPr lang="ru-RU" sz="4000" b="1" i="1" baseline="-25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кол</a:t>
                      </a:r>
                      <a:r>
                        <a:rPr lang="ru-RU" sz="32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+ Е </a:t>
                      </a:r>
                      <a:r>
                        <a:rPr lang="ru-RU" sz="3200" b="1" i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вр</a:t>
                      </a:r>
                      <a:endParaRPr lang="ru-RU" sz="32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236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3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при 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этом наибольший вклад в полную энергию вносит энергия электронов: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4000" b="1" i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</a:t>
                      </a:r>
                      <a:r>
                        <a:rPr lang="ru-RU" sz="4000" b="1" i="1" baseline="-250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эл</a:t>
                      </a:r>
                      <a:r>
                        <a:rPr lang="ru-RU" sz="4000" b="1" i="1" baseline="-25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</a:t>
                      </a:r>
                      <a:r>
                        <a:rPr lang="ru-RU" sz="40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&gt;&gt;    </a:t>
                      </a:r>
                      <a:r>
                        <a:rPr lang="ru-RU" sz="4000" b="1" i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</a:t>
                      </a:r>
                      <a:r>
                        <a:rPr lang="ru-RU" sz="4000" b="1" i="1" baseline="-250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кол</a:t>
                      </a:r>
                      <a:r>
                        <a:rPr lang="ru-RU" sz="4000" b="1" i="1" baseline="-25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40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&gt;&gt;    Е </a:t>
                      </a:r>
                      <a:r>
                        <a:rPr lang="ru-RU" sz="4000" b="1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вр</a:t>
                      </a:r>
                      <a:r>
                        <a:rPr lang="ru-RU" sz="4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4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4000" cy="206210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Энергия </a:t>
            </a:r>
            <a:r>
              <a:rPr lang="ru-RU" sz="3200" b="1" u="sng" dirty="0" smtClean="0"/>
              <a:t>возбуждения</a:t>
            </a:r>
            <a:r>
              <a:rPr lang="ru-RU" sz="3200" dirty="0" smtClean="0"/>
              <a:t> </a:t>
            </a:r>
            <a:r>
              <a:rPr lang="ru-RU" sz="3200" b="1" i="1" u="sng" dirty="0" smtClean="0"/>
              <a:t>электронов</a:t>
            </a:r>
            <a:r>
              <a:rPr lang="ru-RU" sz="3200" dirty="0" smtClean="0"/>
              <a:t> в молекулах </a:t>
            </a:r>
            <a:r>
              <a:rPr lang="ru-RU" sz="3200" dirty="0" err="1" smtClean="0"/>
              <a:t>состаляет</a:t>
            </a:r>
            <a:r>
              <a:rPr lang="ru-RU" sz="3200" dirty="0" smtClean="0"/>
              <a:t>  </a:t>
            </a:r>
            <a:r>
              <a:rPr lang="ru-RU" sz="3200" b="1" dirty="0" smtClean="0"/>
              <a:t>150-600</a:t>
            </a:r>
            <a:r>
              <a:rPr lang="ru-RU" sz="3200" dirty="0" smtClean="0"/>
              <a:t> кДж/моль), </a:t>
            </a:r>
          </a:p>
          <a:p>
            <a:pPr algn="ctr"/>
            <a:r>
              <a:rPr lang="ru-RU" sz="3200" dirty="0" smtClean="0"/>
              <a:t>что соответствует  излучению в </a:t>
            </a:r>
            <a:r>
              <a:rPr lang="ru-RU" sz="3200" b="1" u="sng" dirty="0" smtClean="0"/>
              <a:t>видимой </a:t>
            </a:r>
          </a:p>
          <a:p>
            <a:pPr algn="ctr"/>
            <a:r>
              <a:rPr lang="ru-RU" sz="3200" dirty="0" smtClean="0"/>
              <a:t>и УФ- областях спектра. 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2492896"/>
            <a:ext cx="9144000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Переходы между </a:t>
            </a:r>
            <a:r>
              <a:rPr lang="ru-RU" sz="2800" b="1" i="1" u="sng" dirty="0" smtClean="0"/>
              <a:t>колебательными</a:t>
            </a:r>
            <a:r>
              <a:rPr lang="ru-RU" sz="2800" dirty="0" smtClean="0"/>
              <a:t> уровнями в пределах </a:t>
            </a:r>
            <a:r>
              <a:rPr lang="ru-RU" sz="2800" b="1" i="1" dirty="0" smtClean="0"/>
              <a:t>одного</a:t>
            </a:r>
            <a:r>
              <a:rPr lang="ru-RU" sz="2800" dirty="0" smtClean="0"/>
              <a:t> электронного состояния отвечают меньшим энергиям: 0</a:t>
            </a:r>
            <a:r>
              <a:rPr lang="ru-RU" sz="2800" b="1" dirty="0" smtClean="0"/>
              <a:t>,4-150</a:t>
            </a:r>
            <a:r>
              <a:rPr lang="ru-RU" sz="2800" dirty="0" smtClean="0"/>
              <a:t> кДж/моль  -  это излучение в </a:t>
            </a:r>
            <a:r>
              <a:rPr lang="ru-RU" sz="2800" u="sng" dirty="0" err="1" smtClean="0"/>
              <a:t>ИК-области</a:t>
            </a:r>
            <a:r>
              <a:rPr lang="ru-RU" sz="2800" u="sng" dirty="0" smtClean="0"/>
              <a:t> </a:t>
            </a:r>
            <a:endParaRPr lang="ru-RU" sz="2800" u="sng" dirty="0"/>
          </a:p>
        </p:txBody>
      </p:sp>
      <p:sp>
        <p:nvSpPr>
          <p:cNvPr id="179201" name="Rectangle 1"/>
          <p:cNvSpPr>
            <a:spLocks noChangeArrowheads="1"/>
          </p:cNvSpPr>
          <p:nvPr/>
        </p:nvSpPr>
        <p:spPr bwMode="auto">
          <a:xfrm>
            <a:off x="0" y="4581128"/>
            <a:ext cx="9144000" cy="181588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переходы между </a:t>
            </a:r>
            <a:r>
              <a:rPr kumimoji="0" lang="ru-RU" sz="28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вращательными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уровнями характеризуются ещё меньшей энергией: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0,001-0,4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кДж/моль - это излучение в далекой </a:t>
            </a: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ИК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микроволновой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областях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1"/>
          <p:cNvSpPr>
            <a:spLocks noChangeArrowheads="1"/>
          </p:cNvSpPr>
          <p:nvPr/>
        </p:nvSpPr>
        <p:spPr bwMode="auto">
          <a:xfrm>
            <a:off x="0" y="170057"/>
            <a:ext cx="91440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Переходы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между энергетическими уровнями с изменением </a:t>
            </a: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главного квантового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числа являются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электронными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между колебательными уровнями –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колебательными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между вращательными уровнями –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вращательными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Соответственно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спектры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называют </a:t>
            </a:r>
            <a:r>
              <a:rPr kumimoji="0" lang="ru-RU" sz="32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электронными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      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колебательными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вращательными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916288"/>
              </p:ext>
            </p:extLst>
          </p:nvPr>
        </p:nvGraphicFramePr>
        <p:xfrm>
          <a:off x="179512" y="188640"/>
          <a:ext cx="8784976" cy="2926080"/>
        </p:xfrm>
        <a:graphic>
          <a:graphicData uri="http://schemas.openxmlformats.org/drawingml/2006/table">
            <a:tbl>
              <a:tblPr/>
              <a:tblGrid>
                <a:gridCol w="8784976"/>
              </a:tblGrid>
              <a:tr h="2736304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 молекулярной спектроскопии используют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возбуждение молекул </a:t>
                      </a: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под действием электромагнитного поля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 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При этом молекула поглощает фотоны с энергией, 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равной </a:t>
                      </a:r>
                      <a:r>
                        <a:rPr lang="ru-RU" sz="3200" b="1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разности</a:t>
                      </a:r>
                      <a:r>
                        <a:rPr lang="ru-RU" sz="3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энергий ее </a:t>
                      </a:r>
                      <a:r>
                        <a:rPr lang="ru-RU" sz="3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орбиталей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65673" marR="65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730566"/>
              </p:ext>
            </p:extLst>
          </p:nvPr>
        </p:nvGraphicFramePr>
        <p:xfrm>
          <a:off x="35497" y="4005064"/>
          <a:ext cx="9073008" cy="2926080"/>
        </p:xfrm>
        <a:graphic>
          <a:graphicData uri="http://schemas.openxmlformats.org/drawingml/2006/table">
            <a:tbl>
              <a:tblPr/>
              <a:tblGrid>
                <a:gridCol w="9073008"/>
              </a:tblGrid>
              <a:tr h="2520280">
                <a:tc>
                  <a:txBody>
                    <a:bodyPr/>
                    <a:lstStyle/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1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Совокупность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всех поглощенных частот </a:t>
                      </a:r>
                      <a:r>
                        <a:rPr lang="ru-RU" sz="3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составляет </a:t>
                      </a:r>
                      <a:r>
                        <a:rPr lang="ru-RU" sz="3200" b="1" i="1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спектр поглощения</a:t>
                      </a:r>
                      <a:r>
                        <a:rPr lang="ru-RU" sz="320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 indent="3238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молекулы (</a:t>
                      </a:r>
                      <a:r>
                        <a:rPr lang="ru-RU" sz="32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молекулярный абсорбционный спектр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).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8208912" cy="49685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42" y="5085184"/>
            <a:ext cx="9036496" cy="1938992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i="1" dirty="0">
                <a:latin typeface="Times New Roman"/>
                <a:ea typeface="Times New Roman"/>
              </a:rPr>
              <a:t>Схема </a:t>
            </a:r>
            <a:r>
              <a:rPr lang="ru-RU" sz="4000" i="1" dirty="0" smtClean="0">
                <a:latin typeface="Times New Roman"/>
                <a:ea typeface="Times New Roman"/>
              </a:rPr>
              <a:t>электронного, колебательного </a:t>
            </a:r>
            <a:r>
              <a:rPr lang="ru-RU" sz="4000" i="1" dirty="0">
                <a:latin typeface="Times New Roman"/>
                <a:ea typeface="Times New Roman"/>
              </a:rPr>
              <a:t>и </a:t>
            </a:r>
            <a:r>
              <a:rPr lang="ru-RU" sz="4000" i="1" dirty="0" smtClean="0">
                <a:latin typeface="Times New Roman"/>
                <a:ea typeface="Times New Roman"/>
              </a:rPr>
              <a:t>вращательного  спектров </a:t>
            </a:r>
          </a:p>
          <a:p>
            <a:pPr algn="ctr">
              <a:spcAft>
                <a:spcPts val="0"/>
              </a:spcAft>
            </a:pPr>
            <a:r>
              <a:rPr lang="ru-RU" sz="4000" i="1" dirty="0">
                <a:ea typeface="Times New Roman"/>
                <a:cs typeface="Calibri"/>
              </a:rPr>
              <a:t>а</a:t>
            </a:r>
            <a:r>
              <a:rPr lang="ru-RU" sz="4000" i="1" dirty="0" smtClean="0">
                <a:ea typeface="Times New Roman"/>
                <a:cs typeface="Calibri"/>
              </a:rPr>
              <a:t>томов  и  </a:t>
            </a:r>
            <a:r>
              <a:rPr lang="ru-RU" sz="4000" i="1" dirty="0" smtClean="0">
                <a:latin typeface="Times New Roman"/>
                <a:ea typeface="Times New Roman"/>
              </a:rPr>
              <a:t>молекул</a:t>
            </a:r>
            <a:endParaRPr lang="ru-RU" sz="4000" i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1200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1"/>
          <p:cNvSpPr>
            <a:spLocks noChangeArrowheads="1"/>
          </p:cNvSpPr>
          <p:nvPr/>
        </p:nvSpPr>
        <p:spPr bwMode="auto">
          <a:xfrm>
            <a:off x="0" y="-119136"/>
            <a:ext cx="9144000" cy="317009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Поглощение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 электромагнитного излучения веществом М 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M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SymbolMT"/>
                <a:cs typeface="Arial" pitchFamily="34" charset="0"/>
              </a:rPr>
              <a:t>+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NewRoman,Italic"/>
                <a:cs typeface="Arial" pitchFamily="34" charset="0"/>
              </a:rPr>
              <a:t>h</a:t>
            </a:r>
            <a:r>
              <a:rPr kumimoji="0" lang="ru-RU" sz="4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SymbolMT"/>
                <a:cs typeface="Arial" pitchFamily="34" charset="0"/>
              </a:rPr>
              <a:t>ν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SymbolMT"/>
                <a:cs typeface="Arial" pitchFamily="34" charset="0"/>
              </a:rPr>
              <a:t>→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M*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где M* –  атом или молекула в возбужденном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Arial" pitchFamily="34" charset="0"/>
                <a:ea typeface="TimesNewRoman"/>
                <a:cs typeface="Arial" pitchFamily="34" charset="0"/>
              </a:rPr>
              <a:t>        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  состоянии.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6130" name="Rectangle 2"/>
          <p:cNvSpPr>
            <a:spLocks noChangeArrowheads="1"/>
          </p:cNvSpPr>
          <p:nvPr/>
        </p:nvSpPr>
        <p:spPr bwMode="auto">
          <a:xfrm>
            <a:off x="251520" y="3326795"/>
            <a:ext cx="8640960" cy="3539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Релаксация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 (снятие возбуждения) - превращение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энергии возбуждения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в тепло: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М* 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SymbolMT" charset="-128"/>
                <a:cs typeface="Arial" pitchFamily="34" charset="0"/>
              </a:rPr>
              <a:t>→ 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NewRoman" charset="-128"/>
                <a:cs typeface="Arial" pitchFamily="34" charset="0"/>
              </a:rPr>
              <a:t>М + тепло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1"/>
          <p:cNvSpPr>
            <a:spLocks noChangeArrowheads="1"/>
          </p:cNvSpPr>
          <p:nvPr/>
        </p:nvSpPr>
        <p:spPr bwMode="auto">
          <a:xfrm>
            <a:off x="-108520" y="1268760"/>
            <a:ext cx="9144000" cy="3539430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Абсорбционная эл-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нная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молекулярная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спектроскопия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основана на энергетических переходах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валентных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электронов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сигналы от которых проявляются в видимой и УФ областях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(лат.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absorption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 от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absorbe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 – поглощаю, поглощение во всем объеме).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1"/>
          <p:cNvSpPr>
            <a:spLocks noChangeArrowheads="1"/>
          </p:cNvSpPr>
          <p:nvPr/>
        </p:nvSpPr>
        <p:spPr bwMode="auto">
          <a:xfrm>
            <a:off x="0" y="620688"/>
            <a:ext cx="9144000" cy="452431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Аналитические методы, основанные на поглощении молекулами видимого и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УФ-излучений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(света), называют </a:t>
            </a:r>
          </a:p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спектрофотометрическими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(поглощение </a:t>
            </a:r>
            <a:r>
              <a:rPr kumimoji="0" lang="ru-RU" sz="32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монохроматического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излучения)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 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фотометрическими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(поглощение </a:t>
            </a:r>
            <a:r>
              <a:rPr kumimoji="0" lang="ru-RU" sz="32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полихроматического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света).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501675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Иногда методы с использованием поглощения видимого света, называют к</a:t>
            </a:r>
            <a:r>
              <a:rPr lang="ru-RU" sz="3200" b="1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/>
              <a:t>лориметрическими  (фотоколориметрическими) (от лат.  </a:t>
            </a:r>
            <a:r>
              <a:rPr lang="en-US" sz="3200" b="1" dirty="0" smtClean="0">
                <a:solidFill>
                  <a:srgbClr val="FF0000"/>
                </a:solidFill>
              </a:rPr>
              <a:t>color</a:t>
            </a:r>
            <a:r>
              <a:rPr lang="ru-RU" sz="3200" b="1" dirty="0" smtClean="0">
                <a:solidFill>
                  <a:srgbClr val="FF0000"/>
                </a:solidFill>
              </a:rPr>
              <a:t> – цвет</a:t>
            </a:r>
            <a:r>
              <a:rPr lang="ru-RU" sz="3200" dirty="0" smtClean="0"/>
              <a:t>). 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Границы видимой области спектра составляют </a:t>
            </a:r>
          </a:p>
          <a:p>
            <a:pPr algn="ctr"/>
            <a:r>
              <a:rPr lang="ru-RU" sz="3200" dirty="0" smtClean="0"/>
              <a:t>400-750 нм, </a:t>
            </a:r>
          </a:p>
          <a:p>
            <a:pPr algn="ctr"/>
            <a:r>
              <a:rPr lang="ru-RU" sz="3200" dirty="0" smtClean="0"/>
              <a:t>а УФ области – (10-400) нм. 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В </a:t>
            </a:r>
            <a:r>
              <a:rPr lang="ru-RU" sz="3200" dirty="0" err="1" smtClean="0"/>
              <a:t>спектрофотометрии</a:t>
            </a:r>
            <a:r>
              <a:rPr lang="ru-RU" sz="3200" dirty="0" smtClean="0"/>
              <a:t> обычно используют лишь длинноволновую часть УФ области с </a:t>
            </a:r>
            <a:r>
              <a:rPr lang="ru-RU" sz="3200" dirty="0" err="1" smtClean="0"/>
              <a:t>λ</a:t>
            </a:r>
            <a:r>
              <a:rPr lang="ru-RU" sz="3200" dirty="0" smtClean="0"/>
              <a:t>&gt;200 нм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1"/>
          <p:cNvSpPr>
            <a:spLocks noChangeArrowheads="1"/>
          </p:cNvSpPr>
          <p:nvPr/>
        </p:nvSpPr>
        <p:spPr bwMode="auto">
          <a:xfrm>
            <a:off x="0" y="620688"/>
            <a:ext cx="9144000" cy="403187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Абсорбционная молекулярная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спектрометрия в инфракрасной области спектра </a:t>
            </a:r>
          </a:p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инфракрасная спектрометрия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основана на колебательных переходах, сигналы от которых проявляются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ИК-области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208912" cy="341632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i="1" u="sng" dirty="0" smtClean="0">
                <a:solidFill>
                  <a:srgbClr val="FF0000"/>
                </a:solidFill>
              </a:rPr>
              <a:t>Люминесцентная</a:t>
            </a:r>
            <a:r>
              <a:rPr lang="ru-RU" sz="3600" i="1" dirty="0" smtClean="0"/>
              <a:t> спектрометрия</a:t>
            </a:r>
            <a:r>
              <a:rPr lang="ru-RU" sz="3600" dirty="0" smtClean="0"/>
              <a:t> основана на </a:t>
            </a:r>
            <a:r>
              <a:rPr lang="ru-RU" sz="3600" i="1" dirty="0" smtClean="0"/>
              <a:t>испускании</a:t>
            </a:r>
            <a:r>
              <a:rPr lang="ru-RU" sz="3600" dirty="0" smtClean="0"/>
              <a:t> </a:t>
            </a:r>
            <a:r>
              <a:rPr lang="ru-RU" sz="3600" i="1" dirty="0" smtClean="0"/>
              <a:t>излучения</a:t>
            </a:r>
            <a:r>
              <a:rPr lang="ru-RU" sz="3600" dirty="0" smtClean="0"/>
              <a:t> </a:t>
            </a:r>
          </a:p>
          <a:p>
            <a:pPr algn="ctr">
              <a:lnSpc>
                <a:spcPct val="150000"/>
              </a:lnSpc>
            </a:pPr>
            <a:r>
              <a:rPr lang="ru-RU" sz="3600" dirty="0" smtClean="0"/>
              <a:t>после </a:t>
            </a:r>
            <a:r>
              <a:rPr lang="ru-RU" sz="3600" b="1" i="1" dirty="0" smtClean="0"/>
              <a:t>возбуждения</a:t>
            </a:r>
            <a:r>
              <a:rPr lang="ru-RU" sz="3600" dirty="0" smtClean="0"/>
              <a:t> молекул </a:t>
            </a:r>
            <a:r>
              <a:rPr lang="ru-RU" sz="3600" b="1" i="1" dirty="0" smtClean="0">
                <a:solidFill>
                  <a:srgbClr val="FF0000"/>
                </a:solidFill>
              </a:rPr>
              <a:t>светом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/>
              <a:t>(</a:t>
            </a:r>
            <a:r>
              <a:rPr lang="ru-RU" sz="3600" b="1" i="1" dirty="0" smtClean="0"/>
              <a:t>вторичное излучение, </a:t>
            </a:r>
            <a:r>
              <a:rPr lang="ru-RU" sz="3600" b="1" i="1" dirty="0" err="1" smtClean="0"/>
              <a:t>реизлучение</a:t>
            </a:r>
            <a:r>
              <a:rPr lang="ru-RU" sz="3600" dirty="0" smtClean="0"/>
              <a:t>). </a:t>
            </a:r>
            <a:endParaRPr lang="ru-RU" sz="3600" dirty="0"/>
          </a:p>
        </p:txBody>
      </p:sp>
      <p:sp>
        <p:nvSpPr>
          <p:cNvPr id="196609" name="Rectangle 1"/>
          <p:cNvSpPr>
            <a:spLocks noChangeArrowheads="1"/>
          </p:cNvSpPr>
          <p:nvPr/>
        </p:nvSpPr>
        <p:spPr bwMode="auto">
          <a:xfrm>
            <a:off x="0" y="4175467"/>
            <a:ext cx="9144000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Магнитная резонансная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спектроскопия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основана на получении сигналов от молекул, помещенных в магнитное поле.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9144000" cy="2308324"/>
          </a:xfrm>
          <a:prstGeom prst="rect">
            <a:avLst/>
          </a:prstGeom>
          <a:solidFill>
            <a:srgbClr val="66FFCC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i="1" u="sng" dirty="0" err="1" smtClean="0">
                <a:solidFill>
                  <a:srgbClr val="FF0000"/>
                </a:solidFill>
              </a:rPr>
              <a:t>Фотоакустическая</a:t>
            </a:r>
            <a:r>
              <a:rPr lang="ru-RU" sz="3200" i="1" dirty="0" smtClean="0"/>
              <a:t> спектроскопия</a:t>
            </a:r>
            <a:r>
              <a:rPr lang="ru-RU" sz="3200" dirty="0" smtClean="0"/>
              <a:t> основана на измерении  </a:t>
            </a:r>
            <a:r>
              <a:rPr lang="ru-RU" sz="3200" b="1" dirty="0" smtClean="0"/>
              <a:t>теплоты</a:t>
            </a:r>
            <a:r>
              <a:rPr lang="ru-RU" sz="3200" dirty="0" smtClean="0"/>
              <a:t>, выделяемой при </a:t>
            </a:r>
            <a:r>
              <a:rPr lang="ru-RU" sz="3200" dirty="0" err="1" smtClean="0"/>
              <a:t>безызлучательных</a:t>
            </a:r>
            <a:r>
              <a:rPr lang="ru-RU" sz="3200" dirty="0" smtClean="0"/>
              <a:t> переходах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789040"/>
            <a:ext cx="9144000" cy="2308324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i="1" u="sng" dirty="0" smtClean="0">
                <a:solidFill>
                  <a:srgbClr val="FF0000"/>
                </a:solidFill>
              </a:rPr>
              <a:t>Рентгеновская молекулярная </a:t>
            </a:r>
            <a:r>
              <a:rPr lang="ru-RU" sz="3200" i="1" dirty="0" smtClean="0"/>
              <a:t>спектроскопия</a:t>
            </a:r>
            <a:r>
              <a:rPr lang="ru-RU" sz="3200" dirty="0" smtClean="0"/>
              <a:t> основана на возбуждении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/>
              <a:t>внутренних электронов молекул</a:t>
            </a:r>
            <a:endParaRPr lang="ru-RU" sz="3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1"/>
          <p:cNvSpPr>
            <a:spLocks noChangeArrowheads="1"/>
          </p:cNvSpPr>
          <p:nvPr/>
        </p:nvSpPr>
        <p:spPr bwMode="auto">
          <a:xfrm>
            <a:off x="0" y="1124744"/>
            <a:ext cx="9144000" cy="34163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ля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урана, плутония и тория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 методов молекулярной спектроскопии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наиболее значимыми являются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спектрофотометрия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люминесценция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Rectangle 1"/>
          <p:cNvSpPr>
            <a:spLocks noChangeArrowheads="1"/>
          </p:cNvSpPr>
          <p:nvPr/>
        </p:nvSpPr>
        <p:spPr bwMode="auto">
          <a:xfrm>
            <a:off x="0" y="-205953"/>
            <a:ext cx="9144000" cy="69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Спектрофотометрия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	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"/>
                <a:cs typeface="Arial" pitchFamily="34" charset="0"/>
              </a:rPr>
              <a:t>Основные положения и законы абсорбции излучения справедливы для всех областей спектра – от рентгеновского до радиоизлучения.</a:t>
            </a:r>
          </a:p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Количественный спектрофотометрический анализ основан на</a:t>
            </a:r>
          </a:p>
          <a:p>
            <a:pPr marL="0" marR="0" lvl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законах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светопоглощения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</a:t>
            </a:r>
          </a:p>
          <a:p>
            <a:pPr marL="0" marR="0" lvl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законе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аддитивности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оптических плотностей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9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68262"/>
            <a:ext cx="8450263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254" y="836712"/>
            <a:ext cx="7108825" cy="44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28599" y="5329337"/>
            <a:ext cx="9143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Схема распределения световых потоков при прохождении </a:t>
            </a:r>
            <a:r>
              <a:rPr lang="ru-RU" sz="32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света через </a:t>
            </a:r>
            <a:r>
              <a:rPr lang="ru-RU" sz="32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поглощающий раствор</a:t>
            </a:r>
            <a:endParaRPr lang="ru-RU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006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409898"/>
              </p:ext>
            </p:extLst>
          </p:nvPr>
        </p:nvGraphicFramePr>
        <p:xfrm>
          <a:off x="2336191" y="0"/>
          <a:ext cx="4270984" cy="908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058" name="Equation" r:id="rId3" imgW="1155700" imgH="241300" progId="Equation.DSMT4">
                  <p:embed/>
                </p:oleObj>
              </mc:Choice>
              <mc:Fallback>
                <p:oleObj name="Equation" r:id="rId3" imgW="1155700" imgH="241300" progId="Equation.DSMT4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191" y="0"/>
                        <a:ext cx="4270984" cy="90872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0" y="1196752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где 	</a:t>
            </a:r>
            <a:r>
              <a:rPr lang="en-US" sz="3600" b="1" i="1" dirty="0">
                <a:solidFill>
                  <a:srgbClr val="FF0000"/>
                </a:solidFill>
              </a:rPr>
              <a:t>I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/>
              <a:t>– интенсивность светового потока</a:t>
            </a:r>
            <a:r>
              <a:rPr lang="ru-RU" sz="3600" dirty="0" smtClean="0"/>
              <a:t>,</a:t>
            </a:r>
          </a:p>
          <a:p>
            <a:r>
              <a:rPr lang="ru-RU" sz="3600" dirty="0"/>
              <a:t> </a:t>
            </a:r>
            <a:r>
              <a:rPr lang="ru-RU" sz="3600" dirty="0" smtClean="0"/>
              <a:t>             </a:t>
            </a:r>
            <a:r>
              <a:rPr lang="ru-RU" sz="3600" b="1" dirty="0"/>
              <a:t>прошедшего</a:t>
            </a:r>
            <a:r>
              <a:rPr lang="ru-RU" sz="3600" dirty="0"/>
              <a:t> через раствор; </a:t>
            </a:r>
            <a:endParaRPr lang="ru-RU" sz="3600" dirty="0" smtClean="0"/>
          </a:p>
          <a:p>
            <a:endParaRPr lang="ru-RU" sz="3600" dirty="0"/>
          </a:p>
          <a:p>
            <a:r>
              <a:rPr lang="ru-RU" sz="3600" i="1" dirty="0" smtClean="0"/>
              <a:t>       </a:t>
            </a:r>
            <a:r>
              <a:rPr lang="en-US" sz="3600" b="1" i="1" dirty="0" smtClean="0">
                <a:solidFill>
                  <a:srgbClr val="FF0000"/>
                </a:solidFill>
              </a:rPr>
              <a:t>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baseline="-25000" dirty="0" err="1">
                <a:solidFill>
                  <a:srgbClr val="FF0000"/>
                </a:solidFill>
              </a:rPr>
              <a:t>отр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dirty="0"/>
              <a:t>– интенсивность светового потока</a:t>
            </a:r>
            <a:r>
              <a:rPr lang="ru-RU" sz="3600" dirty="0" smtClean="0"/>
              <a:t>,</a:t>
            </a:r>
          </a:p>
          <a:p>
            <a:r>
              <a:rPr lang="ru-RU" sz="3600" dirty="0"/>
              <a:t> </a:t>
            </a:r>
            <a:r>
              <a:rPr lang="ru-RU" sz="3600" dirty="0" smtClean="0"/>
              <a:t>                </a:t>
            </a:r>
            <a:r>
              <a:rPr lang="ru-RU" sz="3600" b="1" dirty="0"/>
              <a:t>отражённого</a:t>
            </a:r>
            <a:r>
              <a:rPr lang="ru-RU" sz="3600" dirty="0"/>
              <a:t> от границы </a:t>
            </a:r>
            <a:r>
              <a:rPr lang="ru-RU" sz="3600" dirty="0" smtClean="0"/>
              <a:t>раздела;</a:t>
            </a:r>
          </a:p>
          <a:p>
            <a:r>
              <a:rPr lang="ru-RU" sz="3600" dirty="0" smtClean="0"/>
              <a:t> </a:t>
            </a:r>
            <a:endParaRPr lang="ru-RU" sz="3600" dirty="0"/>
          </a:p>
          <a:p>
            <a:r>
              <a:rPr lang="ru-RU" sz="3600" dirty="0"/>
              <a:t> </a:t>
            </a:r>
            <a:r>
              <a:rPr lang="ru-RU" sz="3600" dirty="0" smtClean="0"/>
              <a:t>      </a:t>
            </a:r>
            <a:r>
              <a:rPr lang="en-US" sz="3600" b="1" i="1" dirty="0" smtClean="0">
                <a:solidFill>
                  <a:srgbClr val="FF0000"/>
                </a:solidFill>
              </a:rPr>
              <a:t>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baseline="-25000" dirty="0" err="1" smtClean="0">
                <a:solidFill>
                  <a:srgbClr val="FF0000"/>
                </a:solidFill>
              </a:rPr>
              <a:t>погл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dirty="0"/>
              <a:t>–  интенсивность светового потока</a:t>
            </a:r>
            <a:r>
              <a:rPr lang="ru-RU" sz="3600" dirty="0" smtClean="0"/>
              <a:t>,</a:t>
            </a:r>
          </a:p>
          <a:p>
            <a:r>
              <a:rPr lang="ru-RU" sz="3600" dirty="0"/>
              <a:t> </a:t>
            </a:r>
            <a:r>
              <a:rPr lang="ru-RU" sz="3600" dirty="0" smtClean="0"/>
              <a:t>                </a:t>
            </a:r>
            <a:r>
              <a:rPr lang="ru-RU" sz="3600" b="1" dirty="0" smtClean="0"/>
              <a:t>поглощённого</a:t>
            </a:r>
            <a:r>
              <a:rPr lang="ru-RU" sz="3600" dirty="0" smtClean="0"/>
              <a:t> </a:t>
            </a:r>
            <a:r>
              <a:rPr lang="ru-RU" sz="3600" dirty="0"/>
              <a:t>раствором.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62684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Rectangle 1"/>
          <p:cNvSpPr>
            <a:spLocks noChangeArrowheads="1"/>
          </p:cNvSpPr>
          <p:nvPr/>
        </p:nvSpPr>
        <p:spPr bwMode="auto">
          <a:xfrm>
            <a:off x="0" y="1"/>
            <a:ext cx="9144000" cy="65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закон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Бугера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– Ламберта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однородные слои одного и того же вещества одинаковой толщины поглощают одну и ту же долю падающей на них световой энергии </a:t>
            </a:r>
          </a:p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(при С = </a:t>
            </a:r>
            <a:r>
              <a:rPr kumimoji="0" lang="en-US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const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en-US" sz="4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4400" b="1" i="1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4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ru-RU" sz="4400" b="1" i="1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en-US" sz="4400" b="1" i="1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</a:t>
            </a:r>
            <a:r>
              <a:rPr kumimoji="0" lang="ru-RU" sz="4400" b="1" i="1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г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 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интенсивность светового потока, </a:t>
            </a:r>
          </a:p>
          <a:p>
            <a:pPr marL="0" marR="0" lvl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прошедшего через раствор;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en-US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4000" b="1" i="1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– интенсивность падающего светового</a:t>
            </a:r>
          </a:p>
          <a:p>
            <a:pPr marL="0" marR="0" lvl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потока;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– коэффициент поглощения среды;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– толщина поглощающего слоя.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Rectangle 1"/>
          <p:cNvSpPr>
            <a:spLocks noChangeArrowheads="1"/>
          </p:cNvSpPr>
          <p:nvPr/>
        </p:nvSpPr>
        <p:spPr bwMode="auto">
          <a:xfrm>
            <a:off x="-21704" y="96888"/>
            <a:ext cx="9144000" cy="56323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Закон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поглощение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потока электромагнитного излучения прямо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пропорционально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числу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частиц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поглощающего вещества, </a:t>
            </a:r>
          </a:p>
          <a:p>
            <a:pPr marL="0" marR="0" lvl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через которое проходит поток этого излучения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701040"/>
          <a:ext cx="9144000" cy="615696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118413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u="sng" spc="40" dirty="0">
                          <a:latin typeface="Times New Roman"/>
                          <a:ea typeface="Times New Roman"/>
                        </a:rPr>
                        <a:t>оптическая плотность </a:t>
                      </a:r>
                      <a:r>
                        <a:rPr lang="ru-RU" sz="3600" b="1" i="1" spc="40" dirty="0">
                          <a:latin typeface="Times New Roman"/>
                          <a:ea typeface="Times New Roman"/>
                        </a:rPr>
                        <a:t>раствора прямо </a:t>
                      </a:r>
                      <a:r>
                        <a:rPr lang="ru-RU" sz="3600" b="1" i="1" spc="40" dirty="0" smtClean="0">
                          <a:latin typeface="Times New Roman"/>
                          <a:ea typeface="Times New Roman"/>
                        </a:rPr>
                        <a:t>пропорциональна концентрации </a:t>
                      </a:r>
                      <a:r>
                        <a:rPr lang="ru-RU" sz="3600" b="1" i="1" spc="40" dirty="0">
                          <a:latin typeface="Times New Roman"/>
                          <a:ea typeface="Times New Roman"/>
                        </a:rPr>
                        <a:t>растворенного вещества при постоянной толщине</a:t>
                      </a:r>
                      <a:r>
                        <a:rPr lang="ru-RU" sz="3600" b="1" i="1" spc="100" dirty="0">
                          <a:latin typeface="Times New Roman"/>
                          <a:ea typeface="Times New Roman"/>
                        </a:rPr>
                        <a:t> слоя</a:t>
                      </a:r>
                      <a:r>
                        <a:rPr lang="ru-RU" sz="3600" b="1" spc="100" dirty="0">
                          <a:latin typeface="Times New Roman"/>
                          <a:ea typeface="Times New Roman"/>
                        </a:rPr>
                        <a:t>:</a:t>
                      </a:r>
                      <a:endParaRPr lang="ru-RU" sz="3600" b="1" dirty="0">
                        <a:latin typeface="Times New Roman"/>
                        <a:ea typeface="Times New Roman"/>
                      </a:endParaRPr>
                    </a:p>
                  </a:txBody>
                  <a:tcPr marL="65673" marR="65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06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44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ru-RU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= </a:t>
                      </a:r>
                      <a:r>
                        <a:rPr lang="ru-RU" sz="4400" b="1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kс</a:t>
                      </a:r>
                      <a:r>
                        <a:rPr lang="ru-RU" sz="4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,</a:t>
                      </a:r>
                      <a:endParaRPr lang="ru-RU" sz="4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673" marR="65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26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где </a:t>
                      </a:r>
                      <a:r>
                        <a:rPr lang="ru-RU" sz="36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</a:t>
                      </a:r>
                      <a:r>
                        <a:rPr lang="ru-RU" sz="3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– концентрация, </a:t>
                      </a:r>
                      <a:endParaRPr lang="ru-RU" sz="3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</a:t>
                      </a:r>
                      <a:r>
                        <a:rPr lang="en-US" sz="36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ru-RU" sz="3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— коэффициент пропорциональности; 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ru-RU" sz="3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600" dirty="0">
                          <a:latin typeface="Times New Roman"/>
                          <a:ea typeface="Times New Roman"/>
                        </a:rPr>
                        <a:t>– оптическая плотность (</a:t>
                      </a:r>
                      <a:r>
                        <a:rPr lang="ru-RU" sz="3600" b="1" i="1" dirty="0">
                          <a:latin typeface="Times New Roman"/>
                          <a:ea typeface="Times New Roman"/>
                        </a:rPr>
                        <a:t>поглощение</a:t>
                      </a: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) </a:t>
                      </a:r>
                      <a:r>
                        <a:rPr lang="ru-RU" sz="3600" dirty="0">
                          <a:latin typeface="Times New Roman"/>
                          <a:ea typeface="Times New Roman"/>
                        </a:rPr>
                        <a:t>она равна нулю для абсолютно прозрачного раствора </a:t>
                      </a: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и </a:t>
                      </a:r>
                      <a:r>
                        <a:rPr lang="ru-RU" sz="3600" dirty="0">
                          <a:latin typeface="Times New Roman"/>
                          <a:ea typeface="Times New Roman"/>
                        </a:rPr>
                        <a:t>стремится </a:t>
                      </a: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к </a:t>
                      </a:r>
                      <a:r>
                        <a:rPr lang="ru-RU" sz="3600" dirty="0">
                          <a:latin typeface="Times New Roman"/>
                          <a:ea typeface="Times New Roman"/>
                        </a:rPr>
                        <a:t>бесконечности для абсолютно </a:t>
                      </a:r>
                      <a:r>
                        <a:rPr lang="ru-RU" sz="3600" b="1" i="1" dirty="0">
                          <a:latin typeface="Times New Roman"/>
                          <a:ea typeface="Times New Roman"/>
                        </a:rPr>
                        <a:t>не</a:t>
                      </a:r>
                      <a:r>
                        <a:rPr lang="ru-RU" sz="3600" dirty="0">
                          <a:latin typeface="Times New Roman"/>
                          <a:ea typeface="Times New Roman"/>
                        </a:rPr>
                        <a:t>прозрачного раствора.</a:t>
                      </a:r>
                    </a:p>
                  </a:txBody>
                  <a:tcPr marL="65673" marR="65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98083" name="Rectangle 3"/>
          <p:cNvSpPr>
            <a:spLocks noChangeArrowheads="1"/>
          </p:cNvSpPr>
          <p:nvPr/>
        </p:nvSpPr>
        <p:spPr bwMode="auto">
          <a:xfrm>
            <a:off x="-180528" y="0"/>
            <a:ext cx="14738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или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1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99105" name="Object 1"/>
          <p:cNvGraphicFramePr>
            <a:graphicFrameLocks noChangeAspect="1"/>
          </p:cNvGraphicFramePr>
          <p:nvPr/>
        </p:nvGraphicFramePr>
        <p:xfrm>
          <a:off x="3203848" y="0"/>
          <a:ext cx="3168352" cy="1944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202" name="Формула" r:id="rId3" imgW="634725" imgH="393529" progId="Equation.3">
                  <p:embed/>
                </p:oleObj>
              </mc:Choice>
              <mc:Fallback>
                <p:oleObj name="Формула" r:id="rId3" imgW="634725" imgH="393529" progId="Equation.3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0"/>
                        <a:ext cx="3168352" cy="19442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91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99107" name="Object 3"/>
          <p:cNvGraphicFramePr>
            <a:graphicFrameLocks noChangeAspect="1"/>
          </p:cNvGraphicFramePr>
          <p:nvPr/>
        </p:nvGraphicFramePr>
        <p:xfrm>
          <a:off x="2771800" y="2780928"/>
          <a:ext cx="5328592" cy="1366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203" name="Формула" r:id="rId5" imgW="761669" imgH="241195" progId="Equation.3">
                  <p:embed/>
                </p:oleObj>
              </mc:Choice>
              <mc:Fallback>
                <p:oleObj name="Формула" r:id="rId5" imgW="761669" imgH="241195" progId="Equation.3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2780928"/>
                        <a:ext cx="5328592" cy="13662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11560" y="2276872"/>
            <a:ext cx="13336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/>
              <a:t>тогда</a:t>
            </a:r>
            <a:endParaRPr lang="ru-RU" sz="4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53772"/>
            <a:ext cx="8640960" cy="6853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Объединенный закон </a:t>
            </a:r>
            <a:endParaRPr lang="ru-RU" sz="40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Бугера</a:t>
            </a:r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-Ламберта-</a:t>
            </a:r>
            <a:r>
              <a:rPr lang="ru-RU" sz="40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Бера</a:t>
            </a:r>
            <a:r>
              <a:rPr lang="ru-RU" sz="4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называется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основным </a:t>
            </a:r>
            <a:r>
              <a:rPr lang="ru-RU" sz="4000" b="1" i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законом </a:t>
            </a:r>
            <a:r>
              <a:rPr lang="ru-RU" sz="4000" b="1" i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светопоглощения</a:t>
            </a:r>
            <a:r>
              <a:rPr lang="ru-RU" sz="4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и выражается уравнением:</a:t>
            </a:r>
            <a:endParaRPr lang="ru-RU" sz="4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600" b="1" i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lang="ru-RU" sz="66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r>
              <a:rPr lang="en-US" sz="6600" b="1" i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lang="ru-RU" sz="6600" b="1" i="1" baseline="-300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lang="ru-RU" sz="66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∙ 10 </a:t>
            </a:r>
            <a:r>
              <a:rPr lang="ru-RU" sz="6600" b="1" baseline="300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lang="ru-RU" sz="6600" b="1" baseline="300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6600" b="1" baseline="300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cl</a:t>
            </a:r>
            <a:endParaRPr lang="ru-RU" sz="6600" i="1" baseline="30000" dirty="0">
              <a:solidFill>
                <a:prstClr val="black"/>
              </a:solidFill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6000" i="1" baseline="30000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000" i="1" baseline="30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где </a:t>
            </a:r>
            <a:r>
              <a:rPr lang="ru-RU" sz="8000" b="1" i="1" baseline="300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</a:t>
            </a:r>
            <a:r>
              <a:rPr lang="ru-RU" sz="6000" b="1" i="1" baseline="30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6000" i="1" baseline="30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молярный коэффициент </a:t>
            </a:r>
            <a:r>
              <a:rPr lang="ru-RU" sz="6000" i="1" baseline="30000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светопоглощения</a:t>
            </a:r>
            <a:endParaRPr lang="ru-RU" sz="6000" i="1" baseline="30000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66612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7873" name="Object 1"/>
          <p:cNvGraphicFramePr>
            <a:graphicFrameLocks noChangeAspect="1"/>
          </p:cNvGraphicFramePr>
          <p:nvPr/>
        </p:nvGraphicFramePr>
        <p:xfrm>
          <a:off x="683568" y="980728"/>
          <a:ext cx="7577456" cy="2547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23" name="Формула" r:id="rId3" imgW="1167893" imgH="393529" progId="Equation.3">
                  <p:embed/>
                </p:oleObj>
              </mc:Choice>
              <mc:Fallback>
                <p:oleObj name="Формула" r:id="rId3" imgW="1167893" imgH="393529" progId="Equation.3">
                  <p:embed/>
                  <p:pic>
                    <p:nvPicPr>
                      <p:cNvPr id="0" name="Picture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980728"/>
                        <a:ext cx="7577456" cy="25475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875" name="Rectangle 3"/>
          <p:cNvSpPr>
            <a:spLocks noChangeArrowheads="1"/>
          </p:cNvSpPr>
          <p:nvPr/>
        </p:nvSpPr>
        <p:spPr bwMode="auto">
          <a:xfrm>
            <a:off x="0" y="4333746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оптическая плотность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(поглощение),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76672"/>
            <a:ext cx="84875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5400" i="1" baseline="30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или в другой общепринятой форме: </a:t>
            </a:r>
            <a:endParaRPr lang="ru-RU" sz="5400" i="1" baseline="30000" dirty="0" smtClean="0">
              <a:solidFill>
                <a:prstClr val="black"/>
              </a:solidFill>
              <a:latin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3" name="Rectangle 1"/>
          <p:cNvSpPr>
            <a:spLocks noChangeArrowheads="1"/>
          </p:cNvSpPr>
          <p:nvPr/>
        </p:nvSpPr>
        <p:spPr bwMode="auto">
          <a:xfrm>
            <a:off x="0" y="-47128"/>
            <a:ext cx="914400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Таким образом,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оптическая плотность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раствора прямо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пропорциональна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концентрации поглощающего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0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вещества (с),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толщине слоя раствора (</a:t>
            </a:r>
            <a:r>
              <a:rPr kumimoji="0" lang="en-US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молярному коэффициенту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0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светопоглощения</a:t>
            </a:r>
            <a:r>
              <a:rPr kumimoji="0" lang="en-US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Ɛ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200129" name="Group 1"/>
          <p:cNvGrpSpPr>
            <a:grpSpLocks/>
          </p:cNvGrpSpPr>
          <p:nvPr/>
        </p:nvGrpSpPr>
        <p:grpSpPr bwMode="auto">
          <a:xfrm>
            <a:off x="0" y="0"/>
            <a:ext cx="8855968" cy="6525344"/>
            <a:chOff x="1671" y="2129"/>
            <a:chExt cx="4082" cy="3946"/>
          </a:xfrm>
        </p:grpSpPr>
        <p:graphicFrame>
          <p:nvGraphicFramePr>
            <p:cNvPr id="1200135" name="Object 7"/>
            <p:cNvGraphicFramePr>
              <a:graphicFrameLocks noChangeAspect="1"/>
            </p:cNvGraphicFramePr>
            <p:nvPr/>
          </p:nvGraphicFramePr>
          <p:xfrm>
            <a:off x="2119" y="2129"/>
            <a:ext cx="2494" cy="26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0183" name="Picture" r:id="rId3" imgW="10572750" imgH="11430000" progId="Word.Picture.8">
                    <p:embed/>
                  </p:oleObj>
                </mc:Choice>
                <mc:Fallback>
                  <p:oleObj name="Picture" r:id="rId3" imgW="10572750" imgH="11430000" progId="Word.Picture.8">
                    <p:embed/>
                    <p:pic>
                      <p:nvPicPr>
                        <p:cNvPr id="0" name="Picture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6299"/>
                        <a:stretch>
                          <a:fillRect/>
                        </a:stretch>
                      </p:blipFill>
                      <p:spPr bwMode="auto">
                        <a:xfrm>
                          <a:off x="2119" y="2129"/>
                          <a:ext cx="2494" cy="26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00134" name="Text Box 6"/>
            <p:cNvSpPr txBox="1">
              <a:spLocks noChangeArrowheads="1"/>
            </p:cNvSpPr>
            <p:nvPr/>
          </p:nvSpPr>
          <p:spPr bwMode="auto">
            <a:xfrm>
              <a:off x="3356" y="2139"/>
              <a:ext cx="287" cy="3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l</a:t>
              </a:r>
              <a:r>
                <a:rPr kumimoji="0" lang="en-US" sz="12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0131" name="Text Box 3"/>
            <p:cNvSpPr txBox="1">
              <a:spLocks noChangeArrowheads="1"/>
            </p:cNvSpPr>
            <p:nvPr/>
          </p:nvSpPr>
          <p:spPr bwMode="auto">
            <a:xfrm>
              <a:off x="4183" y="3661"/>
              <a:ext cx="1570" cy="57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l</a:t>
              </a:r>
              <a:r>
                <a:rPr kumimoji="0" lang="en-US" sz="4000" b="1" i="1" u="none" strike="noStrike" cap="none" normalizeH="0" baseline="-3000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r>
                <a:rPr kumimoji="0" lang="en-US" sz="40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&gt; l</a:t>
              </a:r>
              <a:r>
                <a:rPr kumimoji="0" lang="en-US" sz="4000" b="1" i="1" u="none" strike="noStrike" cap="none" normalizeH="0" baseline="-3000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</a:t>
              </a:r>
              <a:r>
                <a:rPr kumimoji="0" lang="en-US" sz="40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&gt; l</a:t>
              </a:r>
              <a:r>
                <a:rPr kumimoji="0" lang="en-US" sz="4000" b="1" i="1" u="none" strike="noStrike" cap="none" normalizeH="0" baseline="-3000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</a:t>
              </a:r>
              <a:endParaRPr kumimoji="0" lang="en-US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0130" name="Text Box 2"/>
            <p:cNvSpPr txBox="1">
              <a:spLocks noChangeArrowheads="1"/>
            </p:cNvSpPr>
            <p:nvPr/>
          </p:nvSpPr>
          <p:spPr bwMode="auto">
            <a:xfrm>
              <a:off x="1671" y="4785"/>
              <a:ext cx="4066" cy="129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</a:t>
              </a:r>
              <a:r>
                <a:rPr kumimoji="0" lang="ru-RU" sz="3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Зависимость оптической плотности раствора от концентрации поглощающего вещества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(при соблюдении закона Бера)</a:t>
              </a:r>
              <a:endPara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77" name="Rectangle 1"/>
          <p:cNvSpPr>
            <a:spLocks noChangeArrowheads="1"/>
          </p:cNvSpPr>
          <p:nvPr/>
        </p:nvSpPr>
        <p:spPr bwMode="auto">
          <a:xfrm>
            <a:off x="0" y="-220861"/>
            <a:ext cx="9144000" cy="707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Основной характеристикой поглощения любой системы является коэффициент поглощения </a:t>
            </a: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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который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зависит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от длины волны, природы поглощающего вещества и температуры,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но </a:t>
            </a:r>
            <a:r>
              <a:rPr kumimoji="0" lang="ru-RU" sz="40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НЕ зависит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(!)  от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концентрации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000" b="1" i="1" dirty="0" smtClean="0"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        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   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и от толщины слоя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en-US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l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)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Это удельная величина:  </a:t>
            </a:r>
          </a:p>
        </p:txBody>
      </p:sp>
      <p:sp>
        <p:nvSpPr>
          <p:cNvPr id="120217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02178" name="Object 2"/>
          <p:cNvGraphicFramePr>
            <a:graphicFrameLocks noChangeAspect="1"/>
          </p:cNvGraphicFramePr>
          <p:nvPr/>
        </p:nvGraphicFramePr>
        <p:xfrm>
          <a:off x="5940151" y="5559532"/>
          <a:ext cx="2520281" cy="1298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2226" name="Формула" r:id="rId3" imgW="444500" imgH="330200" progId="Equation.3">
                  <p:embed/>
                </p:oleObj>
              </mc:Choice>
              <mc:Fallback>
                <p:oleObj name="Формула" r:id="rId3" imgW="444500" imgH="33020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5191"/>
                      <a:stretch>
                        <a:fillRect/>
                      </a:stretch>
                    </p:blipFill>
                    <p:spPr bwMode="auto">
                      <a:xfrm>
                        <a:off x="5940151" y="5559532"/>
                        <a:ext cx="2520281" cy="12984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201" name="Rectangle 1"/>
          <p:cNvSpPr>
            <a:spLocks noChangeArrowheads="1"/>
          </p:cNvSpPr>
          <p:nvPr/>
        </p:nvSpPr>
        <p:spPr bwMode="auto">
          <a:xfrm>
            <a:off x="0" y="117693"/>
            <a:ext cx="91440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т. е. это оптическая плотность 1-молярного раствора, помещенного в кювету с толщиной поглощающего слоя 1 см: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1 моль/л и 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 см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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D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и имеет размерность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см</a:t>
            </a:r>
            <a:r>
              <a:rPr kumimoji="0" lang="ru-RU" sz="3200" b="1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3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/моль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NewRoman"/>
                <a:cs typeface="Arial" pitchFamily="34" charset="0"/>
                <a:sym typeface="Symbol" pitchFamily="18" charset="2"/>
              </a:rPr>
              <a:t>	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Величина молярного коэффициента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светопоглощения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меняется в широких пределах: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д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ля слабоокрашенных растворов (бихромат калия, растворы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уранила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урана) , величина его не превышает 400 – 500,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для сильно окрашенных веществ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3200" b="1" baseline="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она достигает  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1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20 000  (!!!).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548680"/>
          <a:ext cx="8640960" cy="6048672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2646294">
                <a:tc>
                  <a:txBody>
                    <a:bodyPr/>
                    <a:lstStyle/>
                    <a:p>
                      <a:pPr indent="323850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TimesNewRoman"/>
                        </a:rPr>
                        <a:t>Поглощение света каким-либо веществом не зависит от присутствия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TimesNewRoman"/>
                        </a:rPr>
                        <a:t>в растворе других веществ, и </a:t>
                      </a:r>
                      <a:r>
                        <a:rPr lang="ru-RU" sz="3600" b="1" i="1" dirty="0">
                          <a:latin typeface="Times New Roman"/>
                          <a:ea typeface="TimesNewRoman"/>
                        </a:rPr>
                        <a:t>оптическая плотность смеси веществ</a:t>
                      </a:r>
                      <a:endParaRPr lang="ru-RU" sz="3600" b="1" i="1" dirty="0">
                        <a:latin typeface="Times New Roman"/>
                        <a:ea typeface="Times New Roman"/>
                      </a:endParaRPr>
                    </a:p>
                    <a:p>
                      <a:pPr indent="323850" algn="ctr"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latin typeface="Times New Roman"/>
                          <a:ea typeface="TimesNewRoman"/>
                        </a:rPr>
                        <a:t>равна сумме оптических плотностей </a:t>
                      </a:r>
                      <a:r>
                        <a:rPr lang="ru-RU" sz="3600" dirty="0">
                          <a:latin typeface="Times New Roman"/>
                          <a:ea typeface="TimesNewRoman"/>
                        </a:rPr>
                        <a:t>каждого из них.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56832">
                <a:tc>
                  <a:txBody>
                    <a:bodyPr/>
                    <a:lstStyle/>
                    <a:p>
                      <a:pPr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48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48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ru-RU" sz="48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= </a:t>
                      </a:r>
                      <a:r>
                        <a:rPr lang="en-US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en-US" sz="4800" b="1" i="1" baseline="-25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en-US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+ D</a:t>
                      </a:r>
                      <a:r>
                        <a:rPr lang="en-US" sz="4800" b="1" i="1" baseline="-25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 </a:t>
                      </a:r>
                      <a:r>
                        <a:rPr lang="en-US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+ ... </a:t>
                      </a:r>
                      <a:r>
                        <a:rPr lang="en-US" sz="48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+</a:t>
                      </a:r>
                      <a:r>
                        <a:rPr lang="ru-RU" sz="48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4800" b="1" i="1" dirty="0" err="1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en-US" sz="4800" b="1" i="1" baseline="-25000" dirty="0" err="1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n</a:t>
                      </a:r>
                      <a:r>
                        <a:rPr lang="en-US" sz="48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=  </a:t>
                      </a:r>
                      <a:endParaRPr lang="ru-RU" sz="4800" b="1" i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48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sym typeface="Symbol"/>
                        </a:rPr>
                        <a:t>= </a:t>
                      </a:r>
                      <a:r>
                        <a:rPr lang="ru-RU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sym typeface="Symbol"/>
                        </a:rPr>
                        <a:t></a:t>
                      </a:r>
                      <a:r>
                        <a:rPr lang="en-US" sz="4800" b="1" i="1" baseline="-250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∙</a:t>
                      </a:r>
                      <a:r>
                        <a:rPr lang="en-US" sz="4800" b="1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en-US" sz="4800" b="1" i="1" baseline="-250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∙</a:t>
                      </a:r>
                      <a:r>
                        <a:rPr lang="en-US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l</a:t>
                      </a:r>
                      <a:r>
                        <a:rPr lang="ru-RU" sz="4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06849" name="Rectangle 1"/>
          <p:cNvSpPr>
            <a:spLocks noChangeArrowheads="1"/>
          </p:cNvSpPr>
          <p:nvPr/>
        </p:nvSpPr>
        <p:spPr bwMode="auto">
          <a:xfrm>
            <a:off x="0" y="-94565"/>
            <a:ext cx="5379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Закон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аддитивности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/>
              <a:t>Чувствительность </a:t>
            </a:r>
            <a:r>
              <a:rPr lang="ru-RU" sz="4000" b="1" i="1" dirty="0" err="1" smtClean="0"/>
              <a:t>спектрофотометрии</a:t>
            </a:r>
            <a:endParaRPr lang="ru-RU" sz="4000" b="1" i="1" dirty="0"/>
          </a:p>
        </p:txBody>
      </p:sp>
      <p:sp>
        <p:nvSpPr>
          <p:cNvPr id="12052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05249" name="Object 1"/>
          <p:cNvGraphicFramePr>
            <a:graphicFrameLocks noChangeAspect="1"/>
          </p:cNvGraphicFramePr>
          <p:nvPr/>
        </p:nvGraphicFramePr>
        <p:xfrm>
          <a:off x="2411760" y="1268760"/>
          <a:ext cx="3240360" cy="1571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5346" name="Формула" r:id="rId3" imgW="965200" imgH="431800" progId="Equation.3">
                  <p:embed/>
                </p:oleObj>
              </mc:Choice>
              <mc:Fallback>
                <p:oleObj name="Формула" r:id="rId3" imgW="965200" imgH="431800" progId="Equation.3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268760"/>
                        <a:ext cx="3240360" cy="15710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1520" y="3212976"/>
            <a:ext cx="8892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Пусть </a:t>
            </a:r>
            <a:r>
              <a:rPr lang="en-US" sz="4400" b="1" dirty="0" err="1" smtClean="0"/>
              <a:t>D</a:t>
            </a:r>
            <a:r>
              <a:rPr lang="en-US" sz="4400" b="1" baseline="-25000" dirty="0" err="1" smtClean="0"/>
              <a:t>min</a:t>
            </a:r>
            <a:r>
              <a:rPr lang="ru-RU" sz="3600" baseline="-25000" dirty="0" smtClean="0"/>
              <a:t> </a:t>
            </a:r>
            <a:r>
              <a:rPr lang="ru-RU" sz="3600" dirty="0" smtClean="0"/>
              <a:t>= 0,001,    а </a:t>
            </a:r>
            <a:r>
              <a:rPr lang="ru-RU" sz="4400" b="1" dirty="0" smtClean="0">
                <a:sym typeface="Symbol"/>
              </a:rPr>
              <a:t></a:t>
            </a:r>
            <a:r>
              <a:rPr lang="en-US" sz="4400" b="1" baseline="-25000" dirty="0" smtClean="0"/>
              <a:t>max</a:t>
            </a:r>
            <a:r>
              <a:rPr lang="ru-RU" sz="4400" b="1" dirty="0" smtClean="0"/>
              <a:t> </a:t>
            </a:r>
            <a:r>
              <a:rPr lang="ru-RU" sz="3600" dirty="0" smtClean="0"/>
              <a:t>= 100 000, </a:t>
            </a:r>
          </a:p>
          <a:p>
            <a:r>
              <a:rPr lang="ru-RU" sz="3600" dirty="0" smtClean="0"/>
              <a:t>тогда для кюветы толщиной  1 см </a:t>
            </a:r>
            <a:endParaRPr lang="ru-RU" sz="3600" dirty="0"/>
          </a:p>
        </p:txBody>
      </p:sp>
      <p:sp>
        <p:nvSpPr>
          <p:cNvPr id="12052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05251" name="Object 3"/>
          <p:cNvGraphicFramePr>
            <a:graphicFrameLocks noChangeAspect="1"/>
          </p:cNvGraphicFramePr>
          <p:nvPr/>
        </p:nvGraphicFramePr>
        <p:xfrm>
          <a:off x="251519" y="4941168"/>
          <a:ext cx="4769145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5347" name="Формула" r:id="rId5" imgW="1346200" imgH="419100" progId="Equation.3">
                  <p:embed/>
                </p:oleObj>
              </mc:Choice>
              <mc:Fallback>
                <p:oleObj name="Формула" r:id="rId5" imgW="1346200" imgH="419100" progId="Equation.3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19" y="4941168"/>
                        <a:ext cx="4769145" cy="15121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292080" y="5517232"/>
            <a:ext cx="214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err="1" smtClean="0"/>
              <a:t>моль</a:t>
            </a:r>
            <a:r>
              <a:rPr lang="ru-RU" sz="4000" dirty="0" err="1" smtClean="0">
                <a:sym typeface="Symbol"/>
              </a:rPr>
              <a:t></a:t>
            </a:r>
            <a:r>
              <a:rPr lang="ru-RU" sz="4000" dirty="0" err="1" smtClean="0"/>
              <a:t>л</a:t>
            </a:r>
            <a:r>
              <a:rPr lang="en-US" sz="4000" dirty="0" smtClean="0"/>
              <a:t> </a:t>
            </a:r>
            <a:r>
              <a:rPr lang="ru-RU" sz="4000" baseline="30000" dirty="0" smtClean="0"/>
              <a:t>–1</a:t>
            </a:r>
            <a:endParaRPr lang="ru-RU" sz="4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3" name="Rectangle 1"/>
          <p:cNvSpPr>
            <a:spLocks noChangeArrowheads="1"/>
          </p:cNvSpPr>
          <p:nvPr/>
        </p:nvSpPr>
        <p:spPr bwMode="auto">
          <a:xfrm>
            <a:off x="1999019" y="-156120"/>
            <a:ext cx="5145961" cy="769441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NewRoman,Bold"/>
                <a:cs typeface="Times New Roman" pitchFamily="18" charset="0"/>
              </a:rPr>
              <a:t>Спектры поглощения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6274" name="Rectangle 2"/>
          <p:cNvSpPr>
            <a:spLocks noChangeArrowheads="1"/>
          </p:cNvSpPr>
          <p:nvPr/>
        </p:nvSpPr>
        <p:spPr bwMode="auto">
          <a:xfrm>
            <a:off x="0" y="1124744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полной характеристики окрашенных растворов пользуются их спектрами поглощения –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--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это  зависимости 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или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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от длины волны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λ: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D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=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f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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   или     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ε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f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(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869160"/>
            <a:ext cx="8712968" cy="1938992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Каждое вещество характеризуется </a:t>
            </a:r>
            <a:r>
              <a:rPr lang="ru-RU" sz="4000" b="1" i="1" dirty="0" smtClean="0"/>
              <a:t>индивидуальным</a:t>
            </a:r>
            <a:r>
              <a:rPr lang="ru-RU" sz="4000" dirty="0" smtClean="0"/>
              <a:t> </a:t>
            </a:r>
            <a:r>
              <a:rPr lang="ru-RU" sz="4000" i="1" dirty="0" smtClean="0"/>
              <a:t>спектром поглощения</a:t>
            </a:r>
            <a:endParaRPr lang="ru-RU" sz="4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l="11630" t="22124" r="16400" b="13864"/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ChangeArrowheads="1"/>
          </p:cNvSpPr>
          <p:nvPr/>
        </p:nvSpPr>
        <p:spPr bwMode="auto">
          <a:xfrm>
            <a:off x="0" y="215444"/>
            <a:ext cx="91440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Область максимального поглощения лучей характеризуется также размытостью максимума поглощения – интервалом длин волн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ru-RU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  <a:r>
              <a:rPr lang="ru-RU" sz="4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–</a:t>
            </a:r>
            <a:r>
              <a:rPr lang="en-US" sz="4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en-US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ru-RU" sz="4400" baseline="-30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1/2</a:t>
            </a: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),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отвечающим половинным  значениям максимального  молярного  коэффициента поглощения или максимальной  оптической плотности раствора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07297" name="Object 1"/>
          <p:cNvGraphicFramePr>
            <a:graphicFrameLocks noChangeAspect="1"/>
          </p:cNvGraphicFramePr>
          <p:nvPr/>
        </p:nvGraphicFramePr>
        <p:xfrm>
          <a:off x="323528" y="2924944"/>
          <a:ext cx="864096" cy="921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7345" name="Формула" r:id="rId3" imgW="241300" imgH="254000" progId="Equation.3">
                  <p:embed/>
                </p:oleObj>
              </mc:Choice>
              <mc:Fallback>
                <p:oleObj name="Формула" r:id="rId3" imgW="241300" imgH="254000" progId="Equation.3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924944"/>
                        <a:ext cx="864096" cy="9217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l="24562" t="14159" r="29486" b="13569"/>
          <a:stretch>
            <a:fillRect/>
          </a:stretch>
        </p:blipFill>
        <p:spPr bwMode="auto">
          <a:xfrm>
            <a:off x="1259632" y="476672"/>
            <a:ext cx="576064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5" name="Rectangle 1"/>
          <p:cNvSpPr>
            <a:spLocks noChangeArrowheads="1"/>
          </p:cNvSpPr>
          <p:nvPr/>
        </p:nvSpPr>
        <p:spPr bwMode="auto">
          <a:xfrm>
            <a:off x="0" y="692696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Максимум поглощения света в определённой спектральной области является важной оптической характеристикой  вещества,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 весь спектр поглощения характеризует его качественную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индивидуальность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393" name="Rectangle 1"/>
          <p:cNvSpPr>
            <a:spLocks noChangeArrowheads="1"/>
          </p:cNvSpPr>
          <p:nvPr/>
        </p:nvSpPr>
        <p:spPr bwMode="auto">
          <a:xfrm>
            <a:off x="0" y="404664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достижения наибольшей чувствительности измерения оптической плотности проводят в  области длин волн, в которой наблюдается наибольшее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светопоглощение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области максимального поглощения всегда достигается максимальная точность и чувствительность фотоколориметрических методов анализа.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Для того, чтобы выделить область максимального поглощения, пользуются </a:t>
            </a:r>
            <a:r>
              <a:rPr lang="ru-RU" sz="3600" b="1" i="1" dirty="0" smtClean="0"/>
              <a:t>светофильтрами</a:t>
            </a:r>
            <a:r>
              <a:rPr lang="ru-RU" sz="3600" dirty="0" smtClean="0"/>
              <a:t>, которые пропускают лишь определенную область спектра. </a:t>
            </a:r>
            <a:endParaRPr lang="ru-RU" sz="36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36672" t="21239" r="21043" b="11799"/>
          <a:stretch>
            <a:fillRect/>
          </a:stretch>
        </p:blipFill>
        <p:spPr bwMode="auto">
          <a:xfrm>
            <a:off x="1403648" y="2222204"/>
            <a:ext cx="6264695" cy="4635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17" name="Rectangle 1"/>
          <p:cNvSpPr>
            <a:spLocks noChangeArrowheads="1"/>
          </p:cNvSpPr>
          <p:nvPr/>
        </p:nvSpPr>
        <p:spPr bwMode="auto">
          <a:xfrm>
            <a:off x="0" y="0"/>
            <a:ext cx="929523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спектрофотометрах используются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монохроматоры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(призмы или дифракционные решетки).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988840"/>
            <a:ext cx="6899646" cy="707886"/>
          </a:xfrm>
          <a:prstGeom prst="rect">
            <a:avLst/>
          </a:prstGeom>
          <a:solidFill>
            <a:srgbClr val="FFFFCC"/>
          </a:solidFill>
        </p:spPr>
        <p:txBody>
          <a:bodyPr wrap="none">
            <a:spAutoFit/>
          </a:bodyPr>
          <a:lstStyle/>
          <a:p>
            <a:r>
              <a:rPr lang="ru-RU" sz="4000" b="1" i="1" dirty="0" smtClean="0"/>
              <a:t>Выбор реактива для анализа</a:t>
            </a:r>
            <a:endParaRPr lang="ru-RU" sz="40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996952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Большинство соединений  в  растворах обладают весьма низким поглощением,  поэтому непосредственное их </a:t>
            </a:r>
            <a:r>
              <a:rPr lang="ru-RU" sz="3200" dirty="0" err="1" smtClean="0"/>
              <a:t>фотометрирование</a:t>
            </a:r>
            <a:r>
              <a:rPr lang="ru-RU" sz="3200" dirty="0" smtClean="0"/>
              <a:t> характеризуется низкой чувствительностью и избирательностью. </a:t>
            </a:r>
          </a:p>
          <a:p>
            <a:r>
              <a:rPr lang="ru-RU" sz="3200" dirty="0" smtClean="0"/>
              <a:t>	Например, для алюминия и тория неизвестны окрашенные </a:t>
            </a:r>
            <a:r>
              <a:rPr lang="ru-RU" sz="3200" dirty="0" err="1" smtClean="0"/>
              <a:t>неорганичские</a:t>
            </a:r>
            <a:r>
              <a:rPr lang="ru-RU" sz="3200" dirty="0" smtClean="0"/>
              <a:t> соединения </a:t>
            </a:r>
            <a:endParaRPr lang="ru-RU" sz="32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465" name="Rectangle 1"/>
          <p:cNvSpPr>
            <a:spLocks noChangeArrowheads="1"/>
          </p:cNvSpPr>
          <p:nvPr/>
        </p:nvSpPr>
        <p:spPr bwMode="auto">
          <a:xfrm>
            <a:off x="0" y="260648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резкого увеличения чувствительности </a:t>
            </a:r>
            <a:r>
              <a:rPr lang="ru-RU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(до 100 000 раз)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применяют специфические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реагенты-красители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которые образуют интенсивно окрашенные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комплексные соединения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характеризующиеся очень высокими значениями констант устойчивости и молярных коэффициентов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светопоглощения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489" name="Rectangle 1"/>
          <p:cNvSpPr>
            <a:spLocks noChangeArrowheads="1"/>
          </p:cNvSpPr>
          <p:nvPr/>
        </p:nvSpPr>
        <p:spPr bwMode="auto">
          <a:xfrm>
            <a:off x="0" y="0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9575" algn="l"/>
                <a:tab pos="133985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Лучшим реактивом считают такой, который обеспечивает: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09575" algn="l"/>
                <a:tab pos="1339850" algn="l"/>
              </a:tabLst>
            </a:pPr>
            <a:r>
              <a:rPr lang="ru-RU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1)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наибольшее смещение максимума поглощения окрашенного соединения и реагента (рис. 17): 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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</a:t>
            </a:r>
            <a:r>
              <a:rPr kumimoji="0" lang="ru-RU" sz="3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соед</a:t>
            </a:r>
            <a:r>
              <a:rPr kumimoji="0" lang="ru-RU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– </a:t>
            </a:r>
            <a:r>
              <a:rPr kumimoji="0" lang="ru-RU" sz="3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реаг</a:t>
            </a:r>
            <a:r>
              <a:rPr kumimoji="0" lang="ru-RU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;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863" t="17994" r="59972" b="30185"/>
          <a:stretch>
            <a:fillRect/>
          </a:stretch>
        </p:blipFill>
        <p:spPr bwMode="auto">
          <a:xfrm>
            <a:off x="1835696" y="3284984"/>
            <a:ext cx="5688632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3" name="Rectangle 1"/>
          <p:cNvSpPr>
            <a:spLocks noChangeArrowheads="1"/>
          </p:cNvSpPr>
          <p:nvPr/>
        </p:nvSpPr>
        <p:spPr bwMode="auto">
          <a:xfrm>
            <a:off x="0" y="0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buAutoNum type="arabicParenR" startAt="2"/>
              <a:tabLst>
                <a:tab pos="409575" algn="l"/>
                <a:tab pos="133985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наибольшее абсолютное и относительное изменение величины </a:t>
            </a:r>
            <a:r>
              <a:rPr lang="ru-RU" sz="4800" b="1" i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ε</a:t>
            </a:r>
            <a:r>
              <a:rPr lang="ru-RU" sz="3600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образовании соединения :     </a:t>
            </a:r>
          </a:p>
          <a:p>
            <a:pPr marL="0" marR="0" lv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09575" algn="l"/>
                <a:tab pos="1339850" algn="l"/>
              </a:tabLst>
            </a:pP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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ε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ε</a:t>
            </a:r>
            <a:r>
              <a:rPr kumimoji="0" lang="ru-RU" sz="4000" b="1" i="0" u="none" strike="noStrike" cap="none" normalizeH="0" baseline="-3000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соед.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–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ε</a:t>
            </a:r>
            <a:r>
              <a:rPr kumimoji="0" lang="ru-RU" sz="4000" b="1" i="0" u="none" strike="noStrike" cap="none" normalizeH="0" baseline="-3000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реаг.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  и  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ε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=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ε</a:t>
            </a:r>
            <a:r>
              <a:rPr kumimoji="0" lang="ru-RU" sz="4000" b="1" i="0" u="none" strike="noStrike" cap="none" normalizeH="0" baseline="-3000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соед</a:t>
            </a:r>
            <a:r>
              <a:rPr kumimoji="0" lang="ru-RU" sz="40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/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ε</a:t>
            </a:r>
            <a:r>
              <a:rPr kumimoji="0" lang="ru-RU" sz="4000" b="1" i="0" u="none" strike="noStrike" cap="none" normalizeH="0" baseline="-3000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реаг</a:t>
            </a:r>
            <a:r>
              <a:rPr kumimoji="0" lang="ru-RU" sz="40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;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43109" t="17994" r="7786" b="32683"/>
          <a:stretch>
            <a:fillRect/>
          </a:stretch>
        </p:blipFill>
        <p:spPr bwMode="auto">
          <a:xfrm>
            <a:off x="1331640" y="2708920"/>
            <a:ext cx="6552728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537" name="Rectangle 1"/>
          <p:cNvSpPr>
            <a:spLocks noChangeArrowheads="1"/>
          </p:cNvSpPr>
          <p:nvPr/>
        </p:nvSpPr>
        <p:spPr bwMode="auto">
          <a:xfrm>
            <a:off x="0" y="0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09575" algn="l"/>
                <a:tab pos="1339850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 наибольшую разницу в значениях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рН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при образовании окрашенного соединения и реагента;           </a:t>
            </a: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9575" algn="l"/>
                <a:tab pos="1339850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4) наибольший интервал значений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рН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в котором соблюдается постоянство оптической плотности раствора окрашенного соединения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40987" t="25369" r="13252" b="31203"/>
          <a:stretch>
            <a:fillRect/>
          </a:stretch>
        </p:blipFill>
        <p:spPr bwMode="auto">
          <a:xfrm>
            <a:off x="2051720" y="4293096"/>
            <a:ext cx="381642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0"/>
            <a:ext cx="77142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/>
              <a:t>Измерения в </a:t>
            </a:r>
            <a:r>
              <a:rPr lang="ru-RU" sz="4000" b="1" dirty="0" err="1" smtClean="0"/>
              <a:t>спектрофотометрии</a:t>
            </a:r>
            <a:endParaRPr lang="ru-RU" sz="40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345494"/>
              </p:ext>
            </p:extLst>
          </p:nvPr>
        </p:nvGraphicFramePr>
        <p:xfrm>
          <a:off x="0" y="822960"/>
          <a:ext cx="9144000" cy="719328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544616">
                <a:tc>
                  <a:txBody>
                    <a:bodyPr/>
                    <a:lstStyle/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Times New Roman"/>
                        </a:rPr>
                        <a:t>В методах абсорбционной спектроскопии </a:t>
                      </a: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</a:rPr>
                        <a:t>не измеряют абсолютных</a:t>
                      </a: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600" dirty="0">
                          <a:latin typeface="Times New Roman"/>
                          <a:ea typeface="Times New Roman"/>
                        </a:rPr>
                        <a:t>значений 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en-US" sz="36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 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3600" b="1" i="1" baseline="-25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ru-RU" sz="3600" dirty="0">
                          <a:latin typeface="Times New Roman"/>
                          <a:ea typeface="Times New Roman"/>
                        </a:rPr>
                        <a:t>. </a:t>
                      </a:r>
                    </a:p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3600" dirty="0" smtClean="0">
                        <a:latin typeface="Times New Roman"/>
                        <a:ea typeface="Times New Roman"/>
                      </a:endParaRPr>
                    </a:p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Для </a:t>
                      </a:r>
                      <a:r>
                        <a:rPr lang="ru-RU" sz="3600" dirty="0">
                          <a:latin typeface="Times New Roman"/>
                          <a:ea typeface="Times New Roman"/>
                        </a:rPr>
                        <a:t>оценки степени </a:t>
                      </a: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поглощения проводят </a:t>
                      </a:r>
                      <a:r>
                        <a:rPr lang="ru-RU" sz="4000" b="1" i="0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сравнение</a:t>
                      </a:r>
                      <a:r>
                        <a:rPr lang="ru-RU" sz="4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600" dirty="0">
                          <a:latin typeface="Times New Roman"/>
                          <a:ea typeface="Times New Roman"/>
                        </a:rPr>
                        <a:t>интенсивности </a:t>
                      </a: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излучения, проходящего сквозь</a:t>
                      </a:r>
                    </a:p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600" b="1" i="1" u="sng" dirty="0" smtClean="0">
                          <a:latin typeface="Times New Roman"/>
                          <a:ea typeface="Times New Roman"/>
                        </a:rPr>
                        <a:t>анализируемый раствор</a:t>
                      </a: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,</a:t>
                      </a:r>
                    </a:p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с интенсивностью потока излучения, проходящего сквозь</a:t>
                      </a:r>
                    </a:p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3600" b="1" i="1" u="sng" dirty="0" smtClean="0">
                          <a:latin typeface="Times New Roman"/>
                          <a:ea typeface="Times New Roman"/>
                        </a:rPr>
                        <a:t>раствор сравнения</a:t>
                      </a: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, </a:t>
                      </a:r>
                    </a:p>
                    <a:p>
                      <a:pPr indent="0" algn="ctr" defTabSz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/>
                          <a:ea typeface="Times New Roman"/>
                        </a:rPr>
                        <a:t>поглощение которого принимают равным нулю. 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5673" marR="65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/>
          </a:blip>
          <a:srcRect l="15606" t="20649" r="15181" b="36758"/>
          <a:stretch>
            <a:fillRect/>
          </a:stretch>
        </p:blipFill>
        <p:spPr bwMode="auto">
          <a:xfrm>
            <a:off x="0" y="116632"/>
            <a:ext cx="91440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3752" y="5013176"/>
            <a:ext cx="9036496" cy="144655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ru-RU" sz="4400" i="1" dirty="0">
                <a:latin typeface="Times New Roman"/>
                <a:ea typeface="Times New Roman"/>
              </a:rPr>
              <a:t>Принципиальная схема прибора для абсорбционной спектроскопии</a:t>
            </a:r>
            <a:endParaRPr lang="ru-RU" sz="44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4664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u="sng" dirty="0" smtClean="0">
                <a:latin typeface="Times New Roman"/>
                <a:ea typeface="Times New Roman"/>
              </a:rPr>
              <a:t>Монохроматор</a:t>
            </a:r>
            <a:r>
              <a:rPr lang="ru-RU" sz="4400" dirty="0" smtClean="0">
                <a:latin typeface="Times New Roman"/>
                <a:ea typeface="Times New Roman"/>
              </a:rPr>
              <a:t> </a:t>
            </a:r>
            <a:r>
              <a:rPr lang="ru-RU" sz="4400" dirty="0">
                <a:latin typeface="Times New Roman"/>
                <a:ea typeface="Times New Roman"/>
              </a:rPr>
              <a:t>включает </a:t>
            </a:r>
            <a:endParaRPr lang="ru-RU" sz="4400" dirty="0" smtClean="0">
              <a:latin typeface="Times New Roman"/>
              <a:ea typeface="Times New Roman"/>
            </a:endParaRPr>
          </a:p>
          <a:p>
            <a:pPr algn="ctr"/>
            <a:r>
              <a:rPr lang="ru-RU" sz="4400" b="1" i="1" u="sng" dirty="0" smtClean="0">
                <a:latin typeface="Times New Roman"/>
                <a:ea typeface="Times New Roman"/>
              </a:rPr>
              <a:t>призму</a:t>
            </a:r>
            <a:r>
              <a:rPr lang="ru-RU" sz="4400" dirty="0" smtClean="0">
                <a:latin typeface="Times New Roman"/>
                <a:ea typeface="Times New Roman"/>
              </a:rPr>
              <a:t> </a:t>
            </a:r>
            <a:r>
              <a:rPr lang="ru-RU" sz="4400" dirty="0">
                <a:latin typeface="Times New Roman"/>
                <a:ea typeface="Times New Roman"/>
              </a:rPr>
              <a:t>или </a:t>
            </a:r>
            <a:r>
              <a:rPr lang="ru-RU" sz="4400" b="1" i="1" u="sng" dirty="0">
                <a:latin typeface="Times New Roman"/>
                <a:ea typeface="Times New Roman"/>
              </a:rPr>
              <a:t>решётку</a:t>
            </a:r>
            <a:r>
              <a:rPr lang="ru-RU" sz="4400" dirty="0">
                <a:latin typeface="Times New Roman"/>
                <a:ea typeface="Times New Roman"/>
              </a:rPr>
              <a:t>, </a:t>
            </a:r>
            <a:endParaRPr lang="ru-RU" sz="4400" dirty="0" smtClean="0">
              <a:latin typeface="Times New Roman"/>
              <a:ea typeface="Times New Roman"/>
            </a:endParaRPr>
          </a:p>
          <a:p>
            <a:pPr algn="ctr"/>
            <a:r>
              <a:rPr lang="ru-RU" sz="4400" dirty="0" smtClean="0">
                <a:latin typeface="Times New Roman"/>
                <a:ea typeface="Times New Roman"/>
              </a:rPr>
              <a:t>разлагающие </a:t>
            </a:r>
            <a:r>
              <a:rPr lang="ru-RU" sz="4400" dirty="0">
                <a:latin typeface="Times New Roman"/>
                <a:ea typeface="Times New Roman"/>
              </a:rPr>
              <a:t>это излучение источника </a:t>
            </a:r>
            <a:endParaRPr lang="ru-RU" sz="4400" dirty="0" smtClean="0">
              <a:latin typeface="Times New Roman"/>
              <a:ea typeface="Times New Roman"/>
            </a:endParaRPr>
          </a:p>
          <a:p>
            <a:pPr algn="ctr"/>
            <a:r>
              <a:rPr lang="ru-RU" sz="4400" dirty="0" smtClean="0">
                <a:latin typeface="Times New Roman"/>
                <a:ea typeface="Times New Roman"/>
              </a:rPr>
              <a:t>в </a:t>
            </a:r>
            <a:r>
              <a:rPr lang="ru-RU" sz="4400" b="1" i="1" dirty="0">
                <a:latin typeface="Times New Roman"/>
                <a:ea typeface="Times New Roman"/>
              </a:rPr>
              <a:t>непрерывный спектр</a:t>
            </a:r>
            <a:r>
              <a:rPr lang="ru-RU" sz="4400" dirty="0">
                <a:latin typeface="Times New Roman"/>
                <a:ea typeface="Times New Roman"/>
              </a:rPr>
              <a:t>, </a:t>
            </a:r>
            <a:endParaRPr lang="ru-RU" sz="4400" dirty="0" smtClean="0">
              <a:latin typeface="Times New Roman"/>
              <a:ea typeface="Times New Roman"/>
            </a:endParaRPr>
          </a:p>
          <a:p>
            <a:pPr algn="ctr"/>
            <a:r>
              <a:rPr lang="ru-RU" sz="4400" dirty="0" smtClean="0">
                <a:latin typeface="Times New Roman"/>
                <a:ea typeface="Times New Roman"/>
              </a:rPr>
              <a:t>из </a:t>
            </a:r>
            <a:r>
              <a:rPr lang="ru-RU" sz="4400" dirty="0">
                <a:latin typeface="Times New Roman"/>
                <a:ea typeface="Times New Roman"/>
              </a:rPr>
              <a:t>которого с помощью узкой </a:t>
            </a:r>
            <a:r>
              <a:rPr lang="ru-RU" sz="4400" b="1" u="sng" dirty="0">
                <a:latin typeface="Times New Roman"/>
                <a:ea typeface="Times New Roman"/>
              </a:rPr>
              <a:t>щели</a:t>
            </a:r>
            <a:r>
              <a:rPr lang="ru-RU" sz="4400" dirty="0">
                <a:latin typeface="Times New Roman"/>
                <a:ea typeface="Times New Roman"/>
              </a:rPr>
              <a:t> выделяется полоса нужной ширины</a:t>
            </a:r>
            <a:r>
              <a:rPr lang="ru-RU" sz="3600" dirty="0">
                <a:latin typeface="Times New Roman"/>
                <a:ea typeface="Times New Roman"/>
              </a:rPr>
              <a:t>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925932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45224"/>
            <a:ext cx="9036496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4000" i="1" dirty="0">
                <a:latin typeface="Times New Roman"/>
                <a:ea typeface="Times New Roman"/>
              </a:rPr>
              <a:t>Схема призменного монохроматора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rcRect l="8490" t="22420" r="16273" b="28423"/>
          <a:stretch>
            <a:fillRect/>
          </a:stretch>
        </p:blipFill>
        <p:spPr bwMode="auto">
          <a:xfrm>
            <a:off x="0" y="620688"/>
            <a:ext cx="914400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61938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46" y="3605"/>
            <a:ext cx="911765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dirty="0">
                <a:latin typeface="Times New Roman"/>
                <a:ea typeface="Times New Roman"/>
              </a:rPr>
              <a:t>Выходящий из </a:t>
            </a:r>
            <a:r>
              <a:rPr lang="ru-RU" sz="3600" b="1" i="1" u="sng" dirty="0">
                <a:latin typeface="Times New Roman"/>
                <a:ea typeface="Times New Roman"/>
              </a:rPr>
              <a:t>выходной</a:t>
            </a:r>
            <a:r>
              <a:rPr lang="ru-RU" sz="3600" b="1" i="1" dirty="0">
                <a:latin typeface="Times New Roman"/>
                <a:ea typeface="Times New Roman"/>
              </a:rPr>
              <a:t> щели</a:t>
            </a:r>
            <a:r>
              <a:rPr lang="ru-RU" sz="3600" dirty="0">
                <a:latin typeface="Times New Roman"/>
                <a:ea typeface="Times New Roman"/>
              </a:rPr>
              <a:t> поток проходит через </a:t>
            </a:r>
            <a:r>
              <a:rPr lang="ru-RU" sz="3600" b="1" i="1" dirty="0">
                <a:solidFill>
                  <a:srgbClr val="FF0000"/>
                </a:solidFill>
                <a:latin typeface="Times New Roman"/>
                <a:ea typeface="Times New Roman"/>
              </a:rPr>
              <a:t>образец</a:t>
            </a:r>
            <a:r>
              <a:rPr lang="ru-RU" sz="36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600" dirty="0">
                <a:latin typeface="Times New Roman"/>
                <a:ea typeface="Times New Roman"/>
              </a:rPr>
              <a:t>и затем попадает на </a:t>
            </a:r>
            <a:r>
              <a:rPr lang="ru-RU" sz="3600" b="1" i="1" dirty="0">
                <a:latin typeface="Times New Roman"/>
                <a:ea typeface="Times New Roman"/>
              </a:rPr>
              <a:t>детектор</a:t>
            </a:r>
            <a:r>
              <a:rPr lang="ru-RU" sz="3600" dirty="0">
                <a:latin typeface="Times New Roman"/>
                <a:ea typeface="Times New Roman"/>
              </a:rPr>
              <a:t>. </a:t>
            </a:r>
            <a:endParaRPr lang="ru-RU" sz="3600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ru-RU" sz="3600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3600" dirty="0" smtClean="0">
                <a:latin typeface="Times New Roman"/>
                <a:ea typeface="Times New Roman"/>
              </a:rPr>
              <a:t>В </a:t>
            </a:r>
            <a:r>
              <a:rPr lang="ru-RU" sz="3600" dirty="0">
                <a:latin typeface="Times New Roman"/>
                <a:ea typeface="Times New Roman"/>
              </a:rPr>
              <a:t>спектроскопии 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ВО</a:t>
            </a:r>
            <a:r>
              <a:rPr lang="ru-RU" sz="36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600" dirty="0" smtClean="0">
                <a:latin typeface="Times New Roman"/>
                <a:ea typeface="Times New Roman"/>
              </a:rPr>
              <a:t>и 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УФ</a:t>
            </a:r>
            <a:r>
              <a:rPr lang="ru-RU" sz="3600" dirty="0" smtClean="0">
                <a:latin typeface="Times New Roman"/>
                <a:ea typeface="Times New Roman"/>
              </a:rPr>
              <a:t>-областей </a:t>
            </a:r>
          </a:p>
          <a:p>
            <a:pPr algn="ctr">
              <a:spcAft>
                <a:spcPts val="0"/>
              </a:spcAft>
            </a:pPr>
            <a:r>
              <a:rPr lang="ru-RU" sz="3600" dirty="0" smtClean="0">
                <a:latin typeface="Times New Roman"/>
                <a:ea typeface="Times New Roman"/>
              </a:rPr>
              <a:t>в </a:t>
            </a:r>
            <a:r>
              <a:rPr lang="ru-RU" sz="3600" dirty="0">
                <a:latin typeface="Times New Roman"/>
                <a:ea typeface="Times New Roman"/>
              </a:rPr>
              <a:t>качестве детекторов наибольшее распространение имеют </a:t>
            </a:r>
            <a:endParaRPr lang="ru-RU" sz="3600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3600" b="1" i="1" dirty="0" smtClean="0">
                <a:latin typeface="Times New Roman"/>
                <a:ea typeface="Times New Roman"/>
              </a:rPr>
              <a:t>фотоэлементы</a:t>
            </a:r>
            <a:r>
              <a:rPr lang="ru-RU" sz="3600" dirty="0" smtClean="0">
                <a:latin typeface="Times New Roman"/>
                <a:ea typeface="Times New Roman"/>
              </a:rPr>
              <a:t> </a:t>
            </a:r>
            <a:r>
              <a:rPr lang="ru-RU" sz="3600" dirty="0">
                <a:latin typeface="Times New Roman"/>
                <a:ea typeface="Times New Roman"/>
              </a:rPr>
              <a:t>и </a:t>
            </a:r>
            <a:r>
              <a:rPr lang="ru-RU" sz="3600" b="1" i="1" dirty="0" err="1">
                <a:latin typeface="Times New Roman"/>
                <a:ea typeface="Times New Roman"/>
              </a:rPr>
              <a:t>фотоумножители</a:t>
            </a:r>
            <a:r>
              <a:rPr lang="ru-RU" sz="3600" dirty="0">
                <a:latin typeface="Times New Roman"/>
                <a:ea typeface="Times New Roman"/>
              </a:rPr>
              <a:t>. </a:t>
            </a:r>
            <a:endParaRPr lang="ru-RU" sz="3600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ru-RU" sz="3600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3600" dirty="0" smtClean="0">
                <a:latin typeface="Times New Roman"/>
                <a:ea typeface="Times New Roman"/>
              </a:rPr>
              <a:t>В 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ИК</a:t>
            </a:r>
            <a:r>
              <a:rPr lang="ru-RU" sz="3600" dirty="0" smtClean="0">
                <a:latin typeface="Times New Roman"/>
                <a:ea typeface="Times New Roman"/>
              </a:rPr>
              <a:t>- </a:t>
            </a:r>
            <a:r>
              <a:rPr lang="ru-RU" sz="3600" dirty="0">
                <a:latin typeface="Times New Roman"/>
                <a:ea typeface="Times New Roman"/>
              </a:rPr>
              <a:t>абсорбционной спектроскопии в качестве детектора может быть использована </a:t>
            </a:r>
            <a:r>
              <a:rPr lang="ru-RU" sz="3600" b="1" i="1" dirty="0">
                <a:latin typeface="Times New Roman"/>
                <a:ea typeface="Times New Roman"/>
              </a:rPr>
              <a:t>термопара</a:t>
            </a:r>
            <a:r>
              <a:rPr lang="ru-RU" dirty="0">
                <a:latin typeface="Times New Roman"/>
                <a:ea typeface="Times New Roman"/>
              </a:rPr>
              <a:t>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046129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173" y="908720"/>
            <a:ext cx="9036496" cy="440120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dirty="0">
                <a:latin typeface="Times New Roman"/>
                <a:ea typeface="Times New Roman"/>
              </a:rPr>
              <a:t>В детекторе возникает </a:t>
            </a:r>
            <a:endParaRPr lang="ru-RU" sz="4000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4000" b="1" i="1" dirty="0" smtClean="0">
                <a:latin typeface="Times New Roman"/>
                <a:ea typeface="Times New Roman"/>
              </a:rPr>
              <a:t>электрический </a:t>
            </a:r>
            <a:r>
              <a:rPr lang="ru-RU" sz="4000" b="1" i="1" dirty="0">
                <a:latin typeface="Times New Roman"/>
                <a:ea typeface="Times New Roman"/>
              </a:rPr>
              <a:t>ток</a:t>
            </a:r>
            <a:r>
              <a:rPr lang="ru-RU" sz="4000" dirty="0">
                <a:latin typeface="Times New Roman"/>
                <a:ea typeface="Times New Roman"/>
              </a:rPr>
              <a:t>, </a:t>
            </a:r>
            <a:endParaRPr lang="ru-RU" sz="4000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4000" b="1" u="sng" dirty="0" smtClean="0">
                <a:latin typeface="Times New Roman"/>
                <a:ea typeface="Times New Roman"/>
              </a:rPr>
              <a:t>линейно</a:t>
            </a:r>
            <a:r>
              <a:rPr lang="ru-RU" sz="4000" dirty="0" smtClean="0">
                <a:latin typeface="Times New Roman"/>
                <a:ea typeface="Times New Roman"/>
              </a:rPr>
              <a:t> </a:t>
            </a:r>
            <a:r>
              <a:rPr lang="ru-RU" sz="4000" dirty="0">
                <a:latin typeface="Times New Roman"/>
                <a:ea typeface="Times New Roman"/>
              </a:rPr>
              <a:t>меняющийся при изменении мощности </a:t>
            </a:r>
            <a:r>
              <a:rPr lang="ru-RU" sz="4000" dirty="0" smtClean="0">
                <a:latin typeface="Times New Roman"/>
                <a:ea typeface="Times New Roman"/>
              </a:rPr>
              <a:t>потока.</a:t>
            </a:r>
          </a:p>
          <a:p>
            <a:pPr algn="ctr">
              <a:spcAft>
                <a:spcPts val="0"/>
              </a:spcAft>
            </a:pPr>
            <a:endParaRPr lang="ru-RU" sz="4000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4000" dirty="0" smtClean="0">
                <a:latin typeface="Times New Roman"/>
                <a:ea typeface="Times New Roman"/>
              </a:rPr>
              <a:t>Этот </a:t>
            </a:r>
            <a:r>
              <a:rPr lang="ru-RU" sz="4000" dirty="0">
                <a:latin typeface="Times New Roman"/>
                <a:ea typeface="Times New Roman"/>
              </a:rPr>
              <a:t>ток </a:t>
            </a:r>
            <a:r>
              <a:rPr lang="ru-RU" sz="4000" b="1" i="1" dirty="0">
                <a:latin typeface="Times New Roman"/>
                <a:ea typeface="Times New Roman"/>
              </a:rPr>
              <a:t>усиливается</a:t>
            </a:r>
            <a:r>
              <a:rPr lang="ru-RU" sz="4000" dirty="0">
                <a:latin typeface="Times New Roman"/>
                <a:ea typeface="Times New Roman"/>
              </a:rPr>
              <a:t> и </a:t>
            </a:r>
            <a:r>
              <a:rPr lang="ru-RU" sz="4000" b="1" i="1" dirty="0">
                <a:latin typeface="Times New Roman"/>
                <a:ea typeface="Times New Roman"/>
              </a:rPr>
              <a:t>измеряется </a:t>
            </a:r>
          </a:p>
          <a:p>
            <a:pPr algn="ctr">
              <a:spcAft>
                <a:spcPts val="0"/>
              </a:spcAft>
            </a:pPr>
            <a:r>
              <a:rPr lang="ru-RU" sz="4000" dirty="0" smtClean="0">
                <a:latin typeface="Times New Roman"/>
                <a:ea typeface="Times New Roman"/>
              </a:rPr>
              <a:t>или </a:t>
            </a:r>
            <a:r>
              <a:rPr lang="ru-RU" sz="4000" b="1" i="1" dirty="0">
                <a:latin typeface="Times New Roman"/>
                <a:ea typeface="Times New Roman"/>
              </a:rPr>
              <a:t>регистрируется</a:t>
            </a:r>
            <a:r>
              <a:rPr lang="ru-RU" sz="4000" dirty="0">
                <a:latin typeface="Times New Roman"/>
                <a:ea typeface="Times New Roman"/>
              </a:rPr>
              <a:t>.</a:t>
            </a:r>
            <a:endParaRPr lang="ru-RU" sz="4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82933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36" y="0"/>
            <a:ext cx="8064896" cy="4896544"/>
          </a:xfrm>
          <a:prstGeom prst="rect">
            <a:avLst/>
          </a:prstGeom>
          <a:solidFill>
            <a:srgbClr val="FFFFCC"/>
          </a:solidFill>
        </p:spPr>
      </p:pic>
      <p:sp>
        <p:nvSpPr>
          <p:cNvPr id="3" name="Прямоугольник 2"/>
          <p:cNvSpPr/>
          <p:nvPr/>
        </p:nvSpPr>
        <p:spPr>
          <a:xfrm>
            <a:off x="268851" y="4725144"/>
            <a:ext cx="8712968" cy="1938992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dirty="0" smtClean="0">
                <a:latin typeface="Times New Roman"/>
                <a:ea typeface="Times New Roman"/>
              </a:rPr>
              <a:t>схема </a:t>
            </a:r>
            <a:r>
              <a:rPr lang="ru-RU" sz="4000" dirty="0">
                <a:latin typeface="Times New Roman"/>
                <a:ea typeface="Times New Roman"/>
              </a:rPr>
              <a:t>оптической системы </a:t>
            </a:r>
          </a:p>
          <a:p>
            <a:pPr algn="ctr">
              <a:spcAft>
                <a:spcPts val="0"/>
              </a:spcAft>
            </a:pPr>
            <a:r>
              <a:rPr lang="ru-RU" sz="4000" b="1" u="sng" dirty="0">
                <a:solidFill>
                  <a:srgbClr val="FF0000"/>
                </a:solidFill>
                <a:latin typeface="Times New Roman"/>
                <a:ea typeface="Times New Roman"/>
              </a:rPr>
              <a:t>однолучевого</a:t>
            </a:r>
            <a:r>
              <a:rPr lang="ru-RU" sz="4000" dirty="0">
                <a:latin typeface="MS Gothic"/>
                <a:ea typeface="Times New Roman"/>
                <a:cs typeface="MS Gothic"/>
              </a:rPr>
              <a:t> </a:t>
            </a:r>
            <a:r>
              <a:rPr lang="ru-RU" sz="4000" dirty="0">
                <a:ea typeface="Times New Roman"/>
                <a:cs typeface="Calibri"/>
              </a:rPr>
              <a:t>спектрального</a:t>
            </a:r>
            <a:r>
              <a:rPr lang="ru-RU" sz="4000" dirty="0">
                <a:latin typeface="Times New Roman"/>
                <a:ea typeface="Times New Roman"/>
              </a:rPr>
              <a:t> </a:t>
            </a:r>
            <a:r>
              <a:rPr lang="ru-RU" sz="4000" dirty="0">
                <a:ea typeface="Times New Roman"/>
                <a:cs typeface="Calibri"/>
              </a:rPr>
              <a:t>фотометра</a:t>
            </a:r>
            <a:endParaRPr lang="ru-RU" sz="4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699084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576" y="260648"/>
            <a:ext cx="7560840" cy="4824536"/>
          </a:xfrm>
          <a:prstGeom prst="rect">
            <a:avLst/>
          </a:prstGeom>
          <a:ln>
            <a:solidFill>
              <a:srgbClr val="FF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1940" y="5085184"/>
            <a:ext cx="8948112" cy="1200329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dirty="0" smtClean="0">
                <a:latin typeface="Times New Roman"/>
                <a:ea typeface="Times New Roman"/>
              </a:rPr>
              <a:t>Упрощенная оптическая  система </a:t>
            </a:r>
            <a:r>
              <a:rPr lang="ru-RU" sz="3600" dirty="0">
                <a:latin typeface="Times New Roman"/>
                <a:ea typeface="Times New Roman"/>
              </a:rPr>
              <a:t>спектрофотометра с</a:t>
            </a:r>
            <a:r>
              <a:rPr lang="ru-RU" sz="3600" dirty="0">
                <a:latin typeface="MS Gothic"/>
                <a:ea typeface="Times New Roman"/>
                <a:cs typeface="MS Gothic"/>
              </a:rPr>
              <a:t> </a:t>
            </a:r>
            <a:r>
              <a:rPr lang="ru-RU" sz="3600" dirty="0">
                <a:ea typeface="Times New Roman"/>
                <a:cs typeface="Calibri"/>
              </a:rPr>
              <a:t>диодной</a:t>
            </a:r>
            <a:r>
              <a:rPr lang="ru-RU" sz="3600" dirty="0">
                <a:latin typeface="Times New Roman"/>
                <a:ea typeface="Times New Roman"/>
              </a:rPr>
              <a:t> </a:t>
            </a:r>
            <a:r>
              <a:rPr lang="ru-RU" sz="3600" dirty="0">
                <a:ea typeface="Times New Roman"/>
                <a:cs typeface="Calibri"/>
              </a:rPr>
              <a:t>матрицей</a:t>
            </a:r>
            <a:endParaRPr lang="ru-RU" sz="3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01964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395536" y="0"/>
            <a:ext cx="849694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3140968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Однолучевой спектральный прибор: 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– источник излучения;      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– анализатор излучения;   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– отделение для проб  (кюветное отделение);   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– приемник излучения; 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5 – система усиления электрического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сиrнала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– регистрирующее устройство</a:t>
            </a:r>
            <a:r>
              <a:rPr lang="ru-RU" sz="3400" smtClean="0">
                <a:latin typeface="Times New Roman" pitchFamily="18" charset="0"/>
                <a:cs typeface="Times New Roman" pitchFamily="18" charset="0"/>
              </a:rPr>
              <a:t>;   </a:t>
            </a:r>
            <a:r>
              <a:rPr lang="ru-RU" sz="3400" b="1" smtClean="0">
                <a:latin typeface="Times New Roman" pitchFamily="18" charset="0"/>
                <a:cs typeface="Times New Roman" pitchFamily="18" charset="0"/>
              </a:rPr>
              <a:t>ОС</a:t>
            </a:r>
            <a:r>
              <a:rPr lang="ru-RU" sz="3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– образец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сравнеиия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;        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ИО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– измеряемый образец.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825" name="Rectangle 1"/>
          <p:cNvSpPr>
            <a:spLocks noChangeArrowheads="1"/>
          </p:cNvSpPr>
          <p:nvPr/>
        </p:nvSpPr>
        <p:spPr bwMode="auto">
          <a:xfrm>
            <a:off x="0" y="4180344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Двухлучевой абсорбционный 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спектральный прибор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источник излучения;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анализатор излучения (монохроматор, светофильтр);          </a:t>
            </a:r>
            <a:r>
              <a:rPr lang="ru-RU" sz="24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lang="ru-RU" sz="2400" dirty="0" err="1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отделеиие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для проб (кюветное отделение);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приемник излучения;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система усиления </a:t>
            </a:r>
            <a:r>
              <a:rPr lang="ru-RU" sz="2400" dirty="0" err="1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электрическоrо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сигнала;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регистрирующее устройство;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ОС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образец сравнения;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ИО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измеряемый образец; М – зеркало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3832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Для определения концентрации элемента в фотометрии чаще всего используют </a:t>
            </a:r>
            <a:r>
              <a:rPr lang="ru-RU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метод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6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градуировочного</a:t>
            </a:r>
            <a:r>
              <a:rPr lang="ru-RU" sz="36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графика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ru-RU" sz="36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ru-RU" sz="36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Для 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построения </a:t>
            </a:r>
            <a:r>
              <a:rPr lang="ru-RU" sz="3600" dirty="0" err="1">
                <a:solidFill>
                  <a:srgbClr val="000000"/>
                </a:solidFill>
                <a:latin typeface="Times New Roman"/>
                <a:ea typeface="Times New Roman"/>
              </a:rPr>
              <a:t>градуировочного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 графика </a:t>
            </a:r>
            <a:endParaRPr lang="ru-RU" sz="36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 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координатах </a:t>
            </a:r>
            <a:r>
              <a:rPr lang="en-US" sz="4400" b="1" i="1" dirty="0">
                <a:solidFill>
                  <a:srgbClr val="FF0000"/>
                </a:solidFill>
                <a:latin typeface="Times New Roman"/>
                <a:ea typeface="Times New Roman"/>
              </a:rPr>
              <a:t>D</a:t>
            </a:r>
            <a:r>
              <a:rPr lang="ru-RU" sz="4400" b="1" i="1" dirty="0">
                <a:solidFill>
                  <a:srgbClr val="FF0000"/>
                </a:solidFill>
                <a:latin typeface="Times New Roman"/>
                <a:ea typeface="Times New Roman"/>
              </a:rPr>
              <a:t>-с</a:t>
            </a:r>
            <a:r>
              <a:rPr lang="ru-RU" sz="44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endParaRPr lang="ru-RU" sz="4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готовят 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ряд </a:t>
            </a:r>
            <a:r>
              <a:rPr lang="ru-RU" sz="3600" b="1" i="1" dirty="0">
                <a:solidFill>
                  <a:srgbClr val="000000"/>
                </a:solidFill>
                <a:latin typeface="Times New Roman"/>
                <a:ea typeface="Times New Roman"/>
              </a:rPr>
              <a:t>стандартных растворов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, содержащих известное количество определяемого элемента, </a:t>
            </a:r>
            <a:endParaRPr lang="ru-RU" sz="36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3600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 </a:t>
            </a:r>
            <a:r>
              <a:rPr lang="ru-RU" sz="3600" b="1" i="1" dirty="0">
                <a:solidFill>
                  <a:srgbClr val="000000"/>
                </a:solidFill>
                <a:latin typeface="Times New Roman"/>
                <a:ea typeface="Times New Roman"/>
              </a:rPr>
              <a:t>тех же условиях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endParaRPr lang="ru-RU" sz="36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 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которых приготовлен испытуемый раствор.</a:t>
            </a:r>
            <a:endParaRPr lang="ru-RU" sz="3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2987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7789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14042</TotalTime>
  <Words>1947</Words>
  <Application>Microsoft Office PowerPoint</Application>
  <PresentationFormat>Экран (4:3)</PresentationFormat>
  <Paragraphs>440</Paragraphs>
  <Slides>71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71</vt:i4>
      </vt:variant>
    </vt:vector>
  </HeadingPairs>
  <TitlesOfParts>
    <vt:vector size="87" baseType="lpstr">
      <vt:lpstr>MS Gothic</vt:lpstr>
      <vt:lpstr>Arial</vt:lpstr>
      <vt:lpstr>Arial Narrow</vt:lpstr>
      <vt:lpstr>Calibri</vt:lpstr>
      <vt:lpstr>Symbol</vt:lpstr>
      <vt:lpstr>SymbolMT</vt:lpstr>
      <vt:lpstr>Times New Roman</vt:lpstr>
      <vt:lpstr>TimesNewRoman</vt:lpstr>
      <vt:lpstr>TimesNewRoman,Bold</vt:lpstr>
      <vt:lpstr>TimesNewRoman,Italic</vt:lpstr>
      <vt:lpstr>TimesNewRomanPSMT</vt:lpstr>
      <vt:lpstr>Wingdings</vt:lpstr>
      <vt:lpstr>Тема Office</vt:lpstr>
      <vt:lpstr>Equation</vt:lpstr>
      <vt:lpstr>Формула</vt:lpstr>
      <vt:lpstr>Picture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Ivan</dc:creator>
  <cp:lastModifiedBy>Ivan I. Zherin</cp:lastModifiedBy>
  <cp:revision>816</cp:revision>
  <dcterms:created xsi:type="dcterms:W3CDTF">2014-03-18T16:31:20Z</dcterms:created>
  <dcterms:modified xsi:type="dcterms:W3CDTF">2017-03-01T09:05:05Z</dcterms:modified>
</cp:coreProperties>
</file>