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7"/>
  </p:notesMasterIdLst>
  <p:handoutMasterIdLst>
    <p:handoutMasterId r:id="rId118"/>
  </p:handoutMasterIdLst>
  <p:sldIdLst>
    <p:sldId id="259" r:id="rId2"/>
    <p:sldId id="261" r:id="rId3"/>
    <p:sldId id="262" r:id="rId4"/>
    <p:sldId id="264" r:id="rId5"/>
    <p:sldId id="265" r:id="rId6"/>
    <p:sldId id="266" r:id="rId7"/>
    <p:sldId id="267" r:id="rId8"/>
    <p:sldId id="263" r:id="rId9"/>
    <p:sldId id="268" r:id="rId10"/>
    <p:sldId id="269" r:id="rId11"/>
    <p:sldId id="270" r:id="rId12"/>
    <p:sldId id="271" r:id="rId13"/>
    <p:sldId id="272" r:id="rId14"/>
    <p:sldId id="273" r:id="rId15"/>
    <p:sldId id="274" r:id="rId16"/>
    <p:sldId id="275" r:id="rId17"/>
    <p:sldId id="276" r:id="rId18"/>
    <p:sldId id="277" r:id="rId19"/>
    <p:sldId id="278" r:id="rId20"/>
    <p:sldId id="280" r:id="rId21"/>
    <p:sldId id="281" r:id="rId22"/>
    <p:sldId id="282" r:id="rId23"/>
    <p:sldId id="283" r:id="rId24"/>
    <p:sldId id="284" r:id="rId25"/>
    <p:sldId id="285" r:id="rId26"/>
    <p:sldId id="300" r:id="rId27"/>
    <p:sldId id="301" r:id="rId28"/>
    <p:sldId id="302" r:id="rId29"/>
    <p:sldId id="303"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44" r:id="rId45"/>
    <p:sldId id="345" r:id="rId46"/>
    <p:sldId id="346" r:id="rId47"/>
    <p:sldId id="347" r:id="rId48"/>
    <p:sldId id="348" r:id="rId49"/>
    <p:sldId id="349" r:id="rId50"/>
    <p:sldId id="350" r:id="rId51"/>
    <p:sldId id="351" r:id="rId52"/>
    <p:sldId id="352" r:id="rId53"/>
    <p:sldId id="354" r:id="rId54"/>
    <p:sldId id="355" r:id="rId55"/>
    <p:sldId id="356" r:id="rId56"/>
    <p:sldId id="357" r:id="rId57"/>
    <p:sldId id="358" r:id="rId58"/>
    <p:sldId id="359" r:id="rId59"/>
    <p:sldId id="360" r:id="rId60"/>
    <p:sldId id="361" r:id="rId61"/>
    <p:sldId id="362" r:id="rId62"/>
    <p:sldId id="363" r:id="rId63"/>
    <p:sldId id="364" r:id="rId64"/>
    <p:sldId id="365" r:id="rId65"/>
    <p:sldId id="366" r:id="rId66"/>
    <p:sldId id="367" r:id="rId67"/>
    <p:sldId id="368" r:id="rId68"/>
    <p:sldId id="369" r:id="rId69"/>
    <p:sldId id="370" r:id="rId70"/>
    <p:sldId id="371" r:id="rId71"/>
    <p:sldId id="372" r:id="rId72"/>
    <p:sldId id="373" r:id="rId73"/>
    <p:sldId id="374" r:id="rId74"/>
    <p:sldId id="375" r:id="rId75"/>
    <p:sldId id="376" r:id="rId76"/>
    <p:sldId id="377" r:id="rId77"/>
    <p:sldId id="378" r:id="rId78"/>
    <p:sldId id="353" r:id="rId79"/>
    <p:sldId id="379" r:id="rId80"/>
    <p:sldId id="380" r:id="rId81"/>
    <p:sldId id="381" r:id="rId82"/>
    <p:sldId id="382" r:id="rId83"/>
    <p:sldId id="383" r:id="rId84"/>
    <p:sldId id="384" r:id="rId85"/>
    <p:sldId id="385" r:id="rId86"/>
    <p:sldId id="386" r:id="rId87"/>
    <p:sldId id="387" r:id="rId88"/>
    <p:sldId id="388" r:id="rId89"/>
    <p:sldId id="389" r:id="rId90"/>
    <p:sldId id="390" r:id="rId91"/>
    <p:sldId id="391" r:id="rId92"/>
    <p:sldId id="392" r:id="rId93"/>
    <p:sldId id="393" r:id="rId94"/>
    <p:sldId id="394" r:id="rId95"/>
    <p:sldId id="395" r:id="rId96"/>
    <p:sldId id="396" r:id="rId97"/>
    <p:sldId id="398" r:id="rId98"/>
    <p:sldId id="399" r:id="rId99"/>
    <p:sldId id="400" r:id="rId100"/>
    <p:sldId id="401" r:id="rId101"/>
    <p:sldId id="402" r:id="rId102"/>
    <p:sldId id="403" r:id="rId103"/>
    <p:sldId id="404" r:id="rId104"/>
    <p:sldId id="406" r:id="rId105"/>
    <p:sldId id="409" r:id="rId106"/>
    <p:sldId id="411" r:id="rId107"/>
    <p:sldId id="410" r:id="rId108"/>
    <p:sldId id="412" r:id="rId109"/>
    <p:sldId id="413" r:id="rId110"/>
    <p:sldId id="414" r:id="rId111"/>
    <p:sldId id="304" r:id="rId112"/>
    <p:sldId id="305" r:id="rId113"/>
    <p:sldId id="306" r:id="rId114"/>
    <p:sldId id="737" r:id="rId115"/>
    <p:sldId id="738" r:id="rId1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28" autoAdjust="0"/>
    <p:restoredTop sz="96229" autoAdjust="0"/>
  </p:normalViewPr>
  <p:slideViewPr>
    <p:cSldViewPr>
      <p:cViewPr>
        <p:scale>
          <a:sx n="70" d="100"/>
          <a:sy n="70" d="100"/>
        </p:scale>
        <p:origin x="-792" y="-8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6D443-EE65-40C6-9639-5203175B0544}" type="datetimeFigureOut">
              <a:rPr lang="ru-RU" smtClean="0"/>
              <a:pPr/>
              <a:t>07.10.2015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EBA130-A2DE-4E94-B379-4811A1B47BC6}" type="slidenum">
              <a:rPr lang="ru-RU" smtClean="0"/>
              <a:pPr/>
              <a:t>‹#›</a:t>
            </a:fld>
            <a:endParaRPr lang="ru-RU"/>
          </a:p>
        </p:txBody>
      </p:sp>
    </p:spTree>
    <p:extLst>
      <p:ext uri="{BB962C8B-B14F-4D97-AF65-F5344CB8AC3E}">
        <p14:creationId xmlns:p14="http://schemas.microsoft.com/office/powerpoint/2010/main" val="1692123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67E102-1E32-4938-8D76-17C7B4AF15DB}" type="datetimeFigureOut">
              <a:rPr lang="ru-RU" smtClean="0"/>
              <a:pPr/>
              <a:t>07.10.2015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08D910-0255-47C4-914D-A2126CEA5AAF}" type="slidenum">
              <a:rPr lang="ru-RU" smtClean="0"/>
              <a:pPr/>
              <a:t>‹#›</a:t>
            </a:fld>
            <a:endParaRPr lang="ru-RU"/>
          </a:p>
        </p:txBody>
      </p:sp>
    </p:spTree>
    <p:extLst>
      <p:ext uri="{BB962C8B-B14F-4D97-AF65-F5344CB8AC3E}">
        <p14:creationId xmlns:p14="http://schemas.microsoft.com/office/powerpoint/2010/main" val="2393665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07.10.2015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07.10.2015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548680"/>
            <a:ext cx="8496944" cy="5478423"/>
          </a:xfrm>
          <a:prstGeom prst="rect">
            <a:avLst/>
          </a:prstGeom>
          <a:noFill/>
        </p:spPr>
        <p:txBody>
          <a:bodyPr wrap="square" rtlCol="0">
            <a:spAutoFit/>
          </a:bodyPr>
          <a:lstStyle/>
          <a:p>
            <a:pPr algn="ctr"/>
            <a:r>
              <a:rPr lang="ru-RU" sz="4800" b="1" dirty="0">
                <a:solidFill>
                  <a:srgbClr val="FF0000"/>
                </a:solidFill>
              </a:rPr>
              <a:t>Методы аналитического контроля </a:t>
            </a:r>
            <a:r>
              <a:rPr lang="ru-RU" sz="4800" b="1" dirty="0" smtClean="0">
                <a:solidFill>
                  <a:srgbClr val="FF0000"/>
                </a:solidFill>
              </a:rPr>
              <a:t>производств</a:t>
            </a:r>
          </a:p>
          <a:p>
            <a:pPr algn="ctr"/>
            <a:endParaRPr lang="ru-RU" sz="4800" b="1" dirty="0">
              <a:solidFill>
                <a:srgbClr val="FF0000"/>
              </a:solidFill>
            </a:endParaRPr>
          </a:p>
          <a:p>
            <a:pPr algn="ctr"/>
            <a:r>
              <a:rPr lang="ru-RU" sz="3600" b="1" i="1" dirty="0" smtClean="0">
                <a:solidFill>
                  <a:srgbClr val="FF0000"/>
                </a:solidFill>
              </a:rPr>
              <a:t>Организация контроля</a:t>
            </a:r>
          </a:p>
          <a:p>
            <a:pPr algn="ctr"/>
            <a:endParaRPr lang="ru-RU" sz="3600" b="1" i="1" dirty="0">
              <a:solidFill>
                <a:srgbClr val="FF0000"/>
              </a:solidFill>
            </a:endParaRPr>
          </a:p>
          <a:p>
            <a:pPr algn="ctr"/>
            <a:r>
              <a:rPr lang="ru-RU" sz="3600" b="1" i="1" dirty="0" err="1" smtClean="0">
                <a:solidFill>
                  <a:srgbClr val="FF0000"/>
                </a:solidFill>
              </a:rPr>
              <a:t>Опробирование</a:t>
            </a:r>
            <a:r>
              <a:rPr lang="ru-RU" sz="3600" b="1" i="1" dirty="0" smtClean="0">
                <a:solidFill>
                  <a:srgbClr val="FF0000"/>
                </a:solidFill>
              </a:rPr>
              <a:t> материалов</a:t>
            </a:r>
            <a:endParaRPr lang="ru-RU" sz="3600" i="1" dirty="0"/>
          </a:p>
          <a:p>
            <a:pPr algn="ctr"/>
            <a:endParaRPr lang="ru-RU" sz="4000" dirty="0" smtClean="0"/>
          </a:p>
          <a:p>
            <a:pPr algn="ctr"/>
            <a:endParaRPr lang="ru-RU" sz="4000" dirty="0"/>
          </a:p>
          <a:p>
            <a:pPr algn="ctr"/>
            <a:endParaRPr lang="ru-RU" dirty="0"/>
          </a:p>
        </p:txBody>
      </p:sp>
    </p:spTree>
    <p:extLst>
      <p:ext uri="{BB962C8B-B14F-4D97-AF65-F5344CB8AC3E}">
        <p14:creationId xmlns:p14="http://schemas.microsoft.com/office/powerpoint/2010/main" val="606992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116632"/>
            <a:ext cx="8208912" cy="6801862"/>
          </a:xfrm>
          <a:prstGeom prst="rect">
            <a:avLst/>
          </a:prstGeom>
          <a:noFill/>
        </p:spPr>
        <p:txBody>
          <a:bodyPr wrap="square" rtlCol="0">
            <a:spAutoFit/>
          </a:bodyPr>
          <a:lstStyle/>
          <a:p>
            <a:pPr algn="ctr"/>
            <a:r>
              <a:rPr lang="ru-RU" sz="2000" b="1" i="1" dirty="0">
                <a:solidFill>
                  <a:srgbClr val="FF0000"/>
                </a:solidFill>
              </a:rPr>
              <a:t>ВВЕДЕНИЕ</a:t>
            </a:r>
          </a:p>
          <a:p>
            <a:pPr algn="just"/>
            <a:r>
              <a:rPr lang="ru-RU" dirty="0" smtClean="0"/>
              <a:t>	</a:t>
            </a:r>
            <a:r>
              <a:rPr lang="ru-RU" sz="2000" dirty="0" smtClean="0"/>
              <a:t>За </a:t>
            </a:r>
            <a:r>
              <a:rPr lang="ru-RU" sz="2000" dirty="0"/>
              <a:t>последние десятилетия в ряде стран возникла новая крупная отрасль промышленности, </a:t>
            </a:r>
            <a:r>
              <a:rPr lang="ru-RU" sz="2000" dirty="0" smtClean="0"/>
              <a:t>связанная </a:t>
            </a:r>
            <a:r>
              <a:rPr lang="ru-RU" sz="2000" dirty="0"/>
              <a:t>с добычей и переработкой атомного, а также редкометаллического и </a:t>
            </a:r>
            <a:r>
              <a:rPr lang="ru-RU" sz="2000" dirty="0" smtClean="0"/>
              <a:t>редкоземельного </a:t>
            </a:r>
            <a:r>
              <a:rPr lang="ru-RU" sz="2000" dirty="0"/>
              <a:t>сырья. Налажено производство ядерного топлива, конструкционных </a:t>
            </a:r>
            <a:r>
              <a:rPr lang="ru-RU" sz="2000" dirty="0" smtClean="0"/>
              <a:t>материалов</a:t>
            </a:r>
            <a:r>
              <a:rPr lang="ru-RU" sz="2000" dirty="0"/>
              <a:t>, необходимых в </a:t>
            </a:r>
            <a:r>
              <a:rPr lang="ru-RU" sz="2000" dirty="0" err="1"/>
              <a:t>реакторостроении</a:t>
            </a:r>
            <a:r>
              <a:rPr lang="ru-RU" sz="2000" dirty="0"/>
              <a:t>, а также ряда вспомогательных материалов, </a:t>
            </a:r>
            <a:r>
              <a:rPr lang="ru-RU" sz="2000" dirty="0" smtClean="0"/>
              <a:t>используемых </a:t>
            </a:r>
            <a:r>
              <a:rPr lang="ru-RU" sz="2000" dirty="0"/>
              <a:t>в атомной промышленности. Не менее важным является переработка сырья </a:t>
            </a:r>
            <a:r>
              <a:rPr lang="ru-RU" sz="2000" dirty="0" smtClean="0"/>
              <a:t>с </a:t>
            </a:r>
            <a:r>
              <a:rPr lang="ru-RU" sz="2000" dirty="0"/>
              <a:t>целью извлечения ценных сопутствующих элементов.</a:t>
            </a:r>
          </a:p>
          <a:p>
            <a:pPr algn="just"/>
            <a:r>
              <a:rPr lang="ru-RU" sz="2000" dirty="0" smtClean="0"/>
              <a:t>	На </a:t>
            </a:r>
            <a:r>
              <a:rPr lang="ru-RU" sz="2000" dirty="0"/>
              <a:t>всех этапах ядерных топливных циклов (</a:t>
            </a:r>
            <a:r>
              <a:rPr lang="ru-RU" sz="2000" i="1" dirty="0">
                <a:solidFill>
                  <a:srgbClr val="FF0000"/>
                </a:solidFill>
              </a:rPr>
              <a:t>добыча руды  и гидрометаллургическая </a:t>
            </a:r>
            <a:r>
              <a:rPr lang="ru-RU" sz="2000" i="1" dirty="0" smtClean="0">
                <a:solidFill>
                  <a:srgbClr val="FF0000"/>
                </a:solidFill>
              </a:rPr>
              <a:t>переработка </a:t>
            </a:r>
            <a:r>
              <a:rPr lang="ru-RU" sz="2000" i="1" dirty="0">
                <a:solidFill>
                  <a:srgbClr val="FF0000"/>
                </a:solidFill>
              </a:rPr>
              <a:t>концентратов, разделение изотопов, изготовление  </a:t>
            </a:r>
            <a:r>
              <a:rPr lang="ru-RU" sz="2000" i="1" dirty="0" smtClean="0">
                <a:solidFill>
                  <a:srgbClr val="FF0000"/>
                </a:solidFill>
              </a:rPr>
              <a:t>тепловыделяющих  </a:t>
            </a:r>
            <a:r>
              <a:rPr lang="ru-RU" sz="2000" i="1" dirty="0">
                <a:solidFill>
                  <a:srgbClr val="FF0000"/>
                </a:solidFill>
              </a:rPr>
              <a:t>элементов и других изделий, переработка отработавшего ядерного топлива, </a:t>
            </a:r>
            <a:r>
              <a:rPr lang="ru-RU" sz="2000" i="1" dirty="0" smtClean="0">
                <a:solidFill>
                  <a:srgbClr val="FF0000"/>
                </a:solidFill>
              </a:rPr>
              <a:t>захоронение </a:t>
            </a:r>
            <a:r>
              <a:rPr lang="ru-RU" sz="2000" i="1" dirty="0">
                <a:solidFill>
                  <a:srgbClr val="FF0000"/>
                </a:solidFill>
              </a:rPr>
              <a:t>радиоактивных отходов</a:t>
            </a:r>
            <a:r>
              <a:rPr lang="ru-RU" sz="2000" dirty="0"/>
              <a:t>), а также при изготовлении, хранении и переработке </a:t>
            </a:r>
            <a:r>
              <a:rPr lang="ru-RU" sz="2000" dirty="0" smtClean="0"/>
              <a:t>оружейных </a:t>
            </a:r>
            <a:r>
              <a:rPr lang="ru-RU" sz="2000" dirty="0"/>
              <a:t>материалов, весьма актуальной является проблема качественного и </a:t>
            </a:r>
            <a:r>
              <a:rPr lang="ru-RU" sz="2000" dirty="0" smtClean="0"/>
              <a:t>количественного </a:t>
            </a:r>
            <a:r>
              <a:rPr lang="ru-RU" sz="2000" dirty="0"/>
              <a:t>определения различных ядерных материалов (ЯМ). </a:t>
            </a:r>
            <a:endParaRPr lang="ru-RU" sz="2000" dirty="0" smtClean="0"/>
          </a:p>
          <a:p>
            <a:pPr algn="just"/>
            <a:r>
              <a:rPr lang="ru-RU" sz="2000" dirty="0" smtClean="0"/>
              <a:t>	Процессы </a:t>
            </a:r>
            <a:r>
              <a:rPr lang="ru-RU" sz="2000" dirty="0"/>
              <a:t>производства редких, рассеянных и радиоактивных металлов относятся </a:t>
            </a:r>
            <a:r>
              <a:rPr lang="ru-RU" sz="2000" dirty="0" smtClean="0"/>
              <a:t>к </a:t>
            </a:r>
            <a:r>
              <a:rPr lang="ru-RU" sz="2000" dirty="0"/>
              <a:t>области тонкой технической технологии. Физико-химические свойства этих металлов </a:t>
            </a:r>
            <a:r>
              <a:rPr lang="ru-RU" sz="2000" dirty="0" smtClean="0"/>
              <a:t>резко </a:t>
            </a:r>
            <a:r>
              <a:rPr lang="ru-RU" sz="2000" dirty="0"/>
              <a:t>ухудшаются при наличии даже микроскопически малых количеств примесей. </a:t>
            </a:r>
            <a:endParaRPr lang="ru-RU" sz="2000" dirty="0" smtClean="0"/>
          </a:p>
          <a:p>
            <a:pPr algn="r"/>
            <a:fld id="{D2052CC2-8DA2-430B-AE1C-68E1A22EE780}" type="slidenum">
              <a:rPr lang="ru-RU" smtClean="0"/>
              <a:pPr algn="r"/>
              <a:t>2</a:t>
            </a:fld>
            <a:endParaRPr lang="ru-RU" dirty="0"/>
          </a:p>
        </p:txBody>
      </p:sp>
    </p:spTree>
    <p:extLst>
      <p:ext uri="{BB962C8B-B14F-4D97-AF65-F5344CB8AC3E}">
        <p14:creationId xmlns:p14="http://schemas.microsoft.com/office/powerpoint/2010/main" val="1368843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928992" cy="6863417"/>
          </a:xfrm>
          <a:prstGeom prst="rect">
            <a:avLst/>
          </a:prstGeom>
          <a:noFill/>
        </p:spPr>
        <p:txBody>
          <a:bodyPr wrap="square" rtlCol="0">
            <a:spAutoFit/>
          </a:bodyPr>
          <a:lstStyle/>
          <a:p>
            <a:pPr algn="just"/>
            <a:r>
              <a:rPr lang="ru-RU" dirty="0" smtClean="0"/>
              <a:t>	</a:t>
            </a:r>
            <a:r>
              <a:rPr lang="ru-RU" dirty="0"/>
              <a:t>Н</a:t>
            </a:r>
            <a:r>
              <a:rPr lang="ru-RU" sz="2000" dirty="0" smtClean="0"/>
              <a:t>апример</a:t>
            </a:r>
            <a:r>
              <a:rPr lang="ru-RU" sz="2000" dirty="0"/>
              <a:t>, принято считать, что в ядерно-чистом уране содержание нейтронно-активных примесей (бор, кадмий, редкие земли) не должно превышать (10</a:t>
            </a:r>
            <a:r>
              <a:rPr lang="ru-RU" sz="2000" baseline="30000" dirty="0"/>
              <a:t>–5</a:t>
            </a:r>
            <a:r>
              <a:rPr lang="ru-RU" sz="2000" dirty="0"/>
              <a:t> – 10</a:t>
            </a:r>
            <a:r>
              <a:rPr lang="ru-RU" sz="2000" baseline="30000" dirty="0"/>
              <a:t>–6</a:t>
            </a:r>
            <a:r>
              <a:rPr lang="ru-RU" sz="2000" dirty="0"/>
              <a:t>) %; содержание примесей, в меньшей степени захватывающих нейтроны (железо, кремний, ванадий и др.), должно составлять (10</a:t>
            </a:r>
            <a:r>
              <a:rPr lang="ru-RU" sz="2000" baseline="30000" dirty="0"/>
              <a:t>–3</a:t>
            </a:r>
            <a:r>
              <a:rPr lang="ru-RU" sz="2000" dirty="0"/>
              <a:t> – 10</a:t>
            </a:r>
            <a:r>
              <a:rPr lang="ru-RU" sz="2000" baseline="30000" dirty="0"/>
              <a:t>–4</a:t>
            </a:r>
            <a:r>
              <a:rPr lang="ru-RU" sz="2000" dirty="0"/>
              <a:t>) %.</a:t>
            </a:r>
          </a:p>
          <a:p>
            <a:pPr algn="just"/>
            <a:r>
              <a:rPr lang="ru-RU" sz="2000" dirty="0" smtClean="0"/>
              <a:t>	В </a:t>
            </a:r>
            <a:r>
              <a:rPr lang="ru-RU" sz="2000" dirty="0"/>
              <a:t>свою очередь процессы получения ядерного топлива отличаются значительной сложностью технологии и современным оборудованием. В подобных условиях получение высоких </a:t>
            </a:r>
            <a:r>
              <a:rPr lang="ru-RU" sz="2000" dirty="0" smtClean="0"/>
              <a:t>технологических </a:t>
            </a:r>
            <a:r>
              <a:rPr lang="ru-RU" sz="2000" dirty="0"/>
              <a:t>показателей, в первую очередь, по извлечению и чистоте металлов, зависит от совершенства организации производства.</a:t>
            </a:r>
          </a:p>
          <a:p>
            <a:pPr algn="just"/>
            <a:r>
              <a:rPr lang="ru-RU" sz="2000" dirty="0" smtClean="0"/>
              <a:t>	Уже </a:t>
            </a:r>
            <a:r>
              <a:rPr lang="ru-RU" sz="2000" dirty="0"/>
              <a:t>на первом этапе переработки руд ведется </a:t>
            </a:r>
            <a:r>
              <a:rPr lang="ru-RU" sz="2000" b="1" dirty="0" err="1"/>
              <a:t>опробирование</a:t>
            </a:r>
            <a:r>
              <a:rPr lang="ru-RU" sz="2000" dirty="0"/>
              <a:t> руд с производством их полного химического и минералогического анализа. Технологические процессы требуют контроля за режимом операций (температурой, расходом реагентов, концентрацией, давлением и прочими технологическими параметрами).</a:t>
            </a:r>
          </a:p>
          <a:p>
            <a:pPr algn="just"/>
            <a:r>
              <a:rPr lang="ru-RU" sz="2000" dirty="0" smtClean="0"/>
              <a:t>	Требования </a:t>
            </a:r>
            <a:r>
              <a:rPr lang="ru-RU" sz="2000" dirty="0"/>
              <a:t>исключительной чистоты, применяемые к ядерному топливу, к редким, рассеянным и радиоактивным элементам, могут быть соблюдены только при проведении тщательных контрольных анализов каждой партии материалов, поступающей в производство и на каждой стадии. Вследствие способности к делению при переработке плутония и обогащённого урана для устранения опасности критических явлений контрольные анализы необходимо производить с высокой точностью</a:t>
            </a:r>
            <a:r>
              <a:rPr lang="ru-RU" sz="2000" dirty="0" smtClean="0"/>
              <a:t>.                                            	-</a:t>
            </a:r>
            <a:fld id="{11F933C9-188E-4178-A0DB-3A621D2F954C}" type="slidenum">
              <a:rPr lang="ru-RU" smtClean="0"/>
              <a:pPr algn="just"/>
              <a:t>3</a:t>
            </a:fld>
            <a:r>
              <a:rPr lang="ru-RU" dirty="0" smtClean="0"/>
              <a:t>-</a:t>
            </a:r>
            <a:endParaRPr lang="ru-RU" dirty="0"/>
          </a:p>
        </p:txBody>
      </p:sp>
    </p:spTree>
    <p:extLst>
      <p:ext uri="{BB962C8B-B14F-4D97-AF65-F5344CB8AC3E}">
        <p14:creationId xmlns:p14="http://schemas.microsoft.com/office/powerpoint/2010/main" val="4283929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52594"/>
            <a:ext cx="8928992" cy="6863417"/>
          </a:xfrm>
          <a:prstGeom prst="rect">
            <a:avLst/>
          </a:prstGeom>
          <a:noFill/>
        </p:spPr>
        <p:txBody>
          <a:bodyPr wrap="square" rtlCol="0">
            <a:spAutoFit/>
          </a:bodyPr>
          <a:lstStyle/>
          <a:p>
            <a:pPr algn="just"/>
            <a:r>
              <a:rPr lang="ru-RU" sz="2000" dirty="0" smtClean="0"/>
              <a:t>	При </a:t>
            </a:r>
            <a:r>
              <a:rPr lang="ru-RU" sz="2000" dirty="0"/>
              <a:t>таком большом объёме работ (и росте промышленности) работники контроля производства встречаются с возрастающими техническими затруднениями. Чтобы решить эти проблемы, необходимо использовать современные методы аналитического разделения и определения концентраций продуктов; особенно нужно расширять применение новейших приборов в лабораториях и на заводах. </a:t>
            </a:r>
          </a:p>
          <a:p>
            <a:pPr algn="just"/>
            <a:r>
              <a:rPr lang="ru-RU" sz="2000" dirty="0" smtClean="0"/>
              <a:t>	Осуществление </a:t>
            </a:r>
            <a:r>
              <a:rPr lang="ru-RU" sz="2000" dirty="0"/>
              <a:t>этих задач на производстве возлагается на органы контроля, и, в первую очередь, на центральные заводские лаборатории и отделы технического контроля</a:t>
            </a:r>
            <a:r>
              <a:rPr lang="ru-RU" sz="2000" dirty="0" smtClean="0"/>
              <a:t>.</a:t>
            </a:r>
          </a:p>
          <a:p>
            <a:pPr algn="just"/>
            <a:endParaRPr lang="ru-RU" sz="2000" dirty="0" smtClean="0"/>
          </a:p>
          <a:p>
            <a:pPr algn="ctr"/>
            <a:r>
              <a:rPr lang="ru-RU" sz="2400" b="1" dirty="0">
                <a:solidFill>
                  <a:srgbClr val="FF0000"/>
                </a:solidFill>
              </a:rPr>
              <a:t>Глава 1. Принципиальные основы контроля </a:t>
            </a:r>
            <a:r>
              <a:rPr lang="ru-RU" sz="2400" b="1" dirty="0" smtClean="0">
                <a:solidFill>
                  <a:srgbClr val="FF0000"/>
                </a:solidFill>
              </a:rPr>
              <a:t>производства</a:t>
            </a:r>
          </a:p>
          <a:p>
            <a:pPr algn="ctr"/>
            <a:endParaRPr lang="ru-RU" sz="2000" dirty="0" smtClean="0"/>
          </a:p>
          <a:p>
            <a:pPr algn="just"/>
            <a:r>
              <a:rPr lang="ru-RU" sz="2000" dirty="0" smtClean="0"/>
              <a:t>	Весь </a:t>
            </a:r>
            <a:r>
              <a:rPr lang="ru-RU" sz="2000" dirty="0"/>
              <a:t>контроль за технологическим контролем на предприятиях осуществляется отделами технологического контроля (ОТК) и заводскими лабораториями.</a:t>
            </a:r>
          </a:p>
          <a:p>
            <a:pPr algn="just"/>
            <a:r>
              <a:rPr lang="ru-RU" sz="2000" dirty="0" smtClean="0"/>
              <a:t>	Надлежащий </a:t>
            </a:r>
            <a:r>
              <a:rPr lang="ru-RU" sz="2000" dirty="0"/>
              <a:t>контроль за ходом процесса, учёт результатов работы позволяют вскрыть и устранить дефекты в работе, выявить резервы производства и узкие места по отдельным фазам производственного процесса и в целом наладить согласованную работу всех аппаратов на оптимальных  качественных и количественных показателях с минимальными затратами труда, энергии, реагентов и т.д.</a:t>
            </a:r>
          </a:p>
          <a:p>
            <a:pPr algn="r"/>
            <a:r>
              <a:rPr lang="ru-RU" sz="2000" dirty="0" smtClean="0"/>
              <a:t>-4-</a:t>
            </a:r>
            <a:endParaRPr lang="ru-RU" sz="2000" dirty="0"/>
          </a:p>
        </p:txBody>
      </p:sp>
    </p:spTree>
    <p:extLst>
      <p:ext uri="{BB962C8B-B14F-4D97-AF65-F5344CB8AC3E}">
        <p14:creationId xmlns:p14="http://schemas.microsoft.com/office/powerpoint/2010/main" val="897885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476672"/>
            <a:ext cx="8568952" cy="5478423"/>
          </a:xfrm>
          <a:prstGeom prst="rect">
            <a:avLst/>
          </a:prstGeom>
          <a:noFill/>
        </p:spPr>
        <p:txBody>
          <a:bodyPr wrap="square" rtlCol="0">
            <a:spAutoFit/>
          </a:bodyPr>
          <a:lstStyle/>
          <a:p>
            <a:pPr algn="just"/>
            <a:r>
              <a:rPr lang="ru-RU" sz="2000" dirty="0" smtClean="0"/>
              <a:t>	</a:t>
            </a:r>
            <a:r>
              <a:rPr lang="ru-RU" sz="2200" dirty="0" smtClean="0">
                <a:latin typeface="Times New Roman" panose="02020603050405020304" pitchFamily="18" charset="0"/>
                <a:cs typeface="Times New Roman" panose="02020603050405020304" pitchFamily="18" charset="0"/>
              </a:rPr>
              <a:t>Современным </a:t>
            </a:r>
            <a:r>
              <a:rPr lang="ru-RU" sz="2200" dirty="0">
                <a:latin typeface="Times New Roman" panose="02020603050405020304" pitchFamily="18" charset="0"/>
                <a:cs typeface="Times New Roman" panose="02020603050405020304" pitchFamily="18" charset="0"/>
              </a:rPr>
              <a:t>направлением на предприятиях является наиболее полная автоматизация производственных процессов и контроль за технологическими показателями, внедрение новой техники, обеспечивающей более высокую производительность труда и позволяющей значительно увеличить наработку продукции на существующих производственных площадях и мощностях.</a:t>
            </a:r>
          </a:p>
          <a:p>
            <a:pPr algn="just"/>
            <a:r>
              <a:rPr lang="ru-RU" sz="2200" dirty="0" smtClean="0">
                <a:latin typeface="Times New Roman" panose="02020603050405020304" pitchFamily="18" charset="0"/>
                <a:cs typeface="Times New Roman" panose="02020603050405020304" pitchFamily="18" charset="0"/>
              </a:rPr>
              <a:t>	В </a:t>
            </a:r>
            <a:r>
              <a:rPr lang="ru-RU" sz="2200" dirty="0">
                <a:latin typeface="Times New Roman" panose="02020603050405020304" pitchFamily="18" charset="0"/>
                <a:cs typeface="Times New Roman" panose="02020603050405020304" pitchFamily="18" charset="0"/>
              </a:rPr>
              <a:t>связи с этим современное производство невозможно без исследовательской работы, поставленной на высоком научно-техническом уровне. В результате значительно улучшается техника физико-химического анализа. </a:t>
            </a:r>
            <a:r>
              <a:rPr lang="ru-RU" sz="2200" dirty="0" smtClean="0">
                <a:latin typeface="Times New Roman" panose="02020603050405020304" pitchFamily="18" charset="0"/>
                <a:cs typeface="Times New Roman" panose="02020603050405020304" pitchFamily="18" charset="0"/>
              </a:rPr>
              <a:t>   На </a:t>
            </a:r>
            <a:r>
              <a:rPr lang="ru-RU" sz="2200" dirty="0">
                <a:latin typeface="Times New Roman" panose="02020603050405020304" pitchFamily="18" charset="0"/>
                <a:cs typeface="Times New Roman" panose="02020603050405020304" pitchFamily="18" charset="0"/>
              </a:rPr>
              <a:t>помощь химикам пришли современные электронные приборы, спектрографы с большой разрешающей силой и ряд других приборов, позволяющих проводить исследования с высокой точностью на современном научном уровне</a:t>
            </a:r>
            <a:r>
              <a:rPr lang="ru-RU" sz="2200" dirty="0" smtClean="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      В </a:t>
            </a:r>
            <a:r>
              <a:rPr lang="ru-RU" sz="2200" dirty="0">
                <a:latin typeface="Times New Roman" panose="02020603050405020304" pitchFamily="18" charset="0"/>
                <a:cs typeface="Times New Roman" panose="02020603050405020304" pitchFamily="18" charset="0"/>
              </a:rPr>
              <a:t>настоящее время нельзя представить себе современное предприятие без оснащённой аналитической лаборатории</a:t>
            </a:r>
            <a:r>
              <a:rPr lang="ru-RU" sz="2200" dirty="0" smtClean="0">
                <a:latin typeface="Times New Roman" panose="02020603050405020304" pitchFamily="18" charset="0"/>
                <a:cs typeface="Times New Roman" panose="02020603050405020304" pitchFamily="18" charset="0"/>
              </a:rPr>
              <a:t>.</a:t>
            </a:r>
          </a:p>
          <a:p>
            <a:pPr algn="just"/>
            <a:endParaRPr lang="ru-RU" sz="2000" i="1" dirty="0"/>
          </a:p>
        </p:txBody>
      </p:sp>
      <p:sp>
        <p:nvSpPr>
          <p:cNvPr id="3" name="TextBox 2"/>
          <p:cNvSpPr txBox="1"/>
          <p:nvPr/>
        </p:nvSpPr>
        <p:spPr>
          <a:xfrm>
            <a:off x="8532440" y="6381328"/>
            <a:ext cx="504056" cy="369332"/>
          </a:xfrm>
          <a:prstGeom prst="rect">
            <a:avLst/>
          </a:prstGeom>
          <a:noFill/>
        </p:spPr>
        <p:txBody>
          <a:bodyPr wrap="square" rtlCol="0">
            <a:spAutoFit/>
          </a:bodyPr>
          <a:lstStyle/>
          <a:p>
            <a:r>
              <a:rPr lang="ru-RU" dirty="0" smtClean="0"/>
              <a:t>-5-</a:t>
            </a:r>
            <a:endParaRPr lang="ru-RU" dirty="0"/>
          </a:p>
        </p:txBody>
      </p:sp>
    </p:spTree>
    <p:extLst>
      <p:ext uri="{BB962C8B-B14F-4D97-AF65-F5344CB8AC3E}">
        <p14:creationId xmlns:p14="http://schemas.microsoft.com/office/powerpoint/2010/main" val="90805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476672"/>
            <a:ext cx="7776864" cy="5262979"/>
          </a:xfrm>
          <a:prstGeom prst="rect">
            <a:avLst/>
          </a:prstGeom>
          <a:noFill/>
        </p:spPr>
        <p:txBody>
          <a:bodyPr wrap="square" rtlCol="0">
            <a:spAutoFit/>
          </a:bodyPr>
          <a:lstStyle/>
          <a:p>
            <a:pPr algn="just"/>
            <a:r>
              <a:rPr lang="ru-RU" sz="2400" dirty="0" smtClean="0"/>
              <a:t>	Контроль </a:t>
            </a:r>
            <a:r>
              <a:rPr lang="ru-RU" sz="2400" dirty="0"/>
              <a:t>за ходом технологического процесса ведётся не одной лабораторией, а целым комплексом лабораторий и отделов предприятия. </a:t>
            </a:r>
            <a:r>
              <a:rPr lang="ru-RU" sz="2400" dirty="0" smtClean="0"/>
              <a:t>   Как </a:t>
            </a:r>
            <a:r>
              <a:rPr lang="ru-RU" sz="2400" dirty="0"/>
              <a:t>правило, наиболее важные исследования и анализы проводятся в центральных заводских лабораториях (ЦЗЛ), а непосредственный контроль за ходом процесса осуществляется цеховыми лабораториями и отделами технического контроля. </a:t>
            </a:r>
            <a:r>
              <a:rPr lang="ru-RU" sz="2400" dirty="0" smtClean="0"/>
              <a:t>    В </a:t>
            </a:r>
            <a:r>
              <a:rPr lang="ru-RU" sz="2400" dirty="0"/>
              <a:t>целом развитость органов контроля предприятия зависит от объёма  структуры производства, а также стоимости продукции. </a:t>
            </a:r>
            <a:r>
              <a:rPr lang="ru-RU" sz="2400" dirty="0" smtClean="0"/>
              <a:t>  В </a:t>
            </a:r>
            <a:r>
              <a:rPr lang="ru-RU" sz="2400" dirty="0"/>
              <a:t>этой связи различаются также и задачи органов технического контроля и заводских лабораторий. </a:t>
            </a:r>
            <a:endParaRPr lang="ru-RU" sz="2400" dirty="0" smtClean="0"/>
          </a:p>
          <a:p>
            <a:pPr algn="just"/>
            <a:r>
              <a:rPr lang="ru-RU" sz="2400" dirty="0"/>
              <a:t> </a:t>
            </a:r>
            <a:r>
              <a:rPr lang="ru-RU" sz="2400" dirty="0" smtClean="0"/>
              <a:t>     Однако </a:t>
            </a:r>
            <a:r>
              <a:rPr lang="ru-RU" sz="2400" dirty="0"/>
              <a:t>можно выделить </a:t>
            </a:r>
            <a:r>
              <a:rPr lang="ru-RU" sz="2400" b="1" i="1" dirty="0"/>
              <a:t>типовые</a:t>
            </a:r>
            <a:r>
              <a:rPr lang="ru-RU" sz="2400" dirty="0"/>
              <a:t> задачи, которые выполняются органами контроля предприятий.</a:t>
            </a:r>
          </a:p>
        </p:txBody>
      </p:sp>
      <p:sp>
        <p:nvSpPr>
          <p:cNvPr id="3" name="TextBox 2"/>
          <p:cNvSpPr txBox="1"/>
          <p:nvPr/>
        </p:nvSpPr>
        <p:spPr>
          <a:xfrm>
            <a:off x="8388424" y="6237312"/>
            <a:ext cx="648072" cy="369332"/>
          </a:xfrm>
          <a:prstGeom prst="rect">
            <a:avLst/>
          </a:prstGeom>
          <a:noFill/>
        </p:spPr>
        <p:txBody>
          <a:bodyPr wrap="square" rtlCol="0">
            <a:spAutoFit/>
          </a:bodyPr>
          <a:lstStyle/>
          <a:p>
            <a:r>
              <a:rPr lang="ru-RU" dirty="0" smtClean="0"/>
              <a:t>-6-</a:t>
            </a:r>
            <a:endParaRPr lang="ru-RU" dirty="0"/>
          </a:p>
        </p:txBody>
      </p:sp>
    </p:spTree>
    <p:extLst>
      <p:ext uri="{BB962C8B-B14F-4D97-AF65-F5344CB8AC3E}">
        <p14:creationId xmlns:p14="http://schemas.microsoft.com/office/powerpoint/2010/main" val="326281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856984" cy="6494085"/>
          </a:xfrm>
          <a:prstGeom prst="rect">
            <a:avLst/>
          </a:prstGeom>
          <a:noFill/>
        </p:spPr>
        <p:txBody>
          <a:bodyPr wrap="square" rtlCol="0">
            <a:spAutoFit/>
          </a:bodyPr>
          <a:lstStyle/>
          <a:p>
            <a:pPr algn="ctr"/>
            <a:r>
              <a:rPr lang="ru-RU" sz="2200" b="1" dirty="0">
                <a:solidFill>
                  <a:srgbClr val="FF0000"/>
                </a:solidFill>
                <a:latin typeface="Times New Roman" panose="02020603050405020304" pitchFamily="18" charset="0"/>
                <a:cs typeface="Times New Roman" panose="02020603050405020304" pitchFamily="18" charset="0"/>
              </a:rPr>
              <a:t>1.1. Задачи органов технического контроля</a:t>
            </a:r>
            <a:endParaRPr lang="ru-RU" sz="2200" dirty="0">
              <a:solidFill>
                <a:srgbClr val="FF0000"/>
              </a:solidFill>
              <a:latin typeface="Times New Roman" panose="02020603050405020304" pitchFamily="18" charset="0"/>
              <a:cs typeface="Times New Roman" panose="02020603050405020304" pitchFamily="18" charset="0"/>
            </a:endParaRPr>
          </a:p>
          <a:p>
            <a:r>
              <a:rPr lang="ru-RU" sz="2200" dirty="0" smtClean="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В </a:t>
            </a:r>
            <a:r>
              <a:rPr lang="ru-RU" sz="2200" dirty="0">
                <a:latin typeface="Times New Roman" panose="02020603050405020304" pitchFamily="18" charset="0"/>
                <a:cs typeface="Times New Roman" panose="02020603050405020304" pitchFamily="18" charset="0"/>
              </a:rPr>
              <a:t>задачи  ОТК входят: </a:t>
            </a:r>
          </a:p>
          <a:p>
            <a:pPr algn="just"/>
            <a:r>
              <a:rPr lang="ru-RU" sz="2200" dirty="0" smtClean="0">
                <a:latin typeface="Times New Roman" panose="02020603050405020304" pitchFamily="18" charset="0"/>
                <a:cs typeface="Times New Roman" panose="02020603050405020304" pitchFamily="18" charset="0"/>
              </a:rPr>
              <a:t>1) контроль </a:t>
            </a:r>
            <a:r>
              <a:rPr lang="ru-RU" sz="2200" dirty="0">
                <a:latin typeface="Times New Roman" panose="02020603050405020304" pitchFamily="18" charset="0"/>
                <a:cs typeface="Times New Roman" panose="02020603050405020304" pitchFamily="18" charset="0"/>
              </a:rPr>
              <a:t>сырья, полуфабрикатов и продуктов с точки зрения </a:t>
            </a:r>
            <a:r>
              <a:rPr lang="ru-RU" sz="2200" dirty="0" smtClean="0">
                <a:latin typeface="Times New Roman" panose="02020603050405020304" pitchFamily="18" charset="0"/>
                <a:cs typeface="Times New Roman" panose="02020603050405020304" pitchFamily="18" charset="0"/>
              </a:rPr>
              <a:t>их качества</a:t>
            </a:r>
            <a:r>
              <a:rPr lang="ru-RU" sz="2200" dirty="0">
                <a:latin typeface="Times New Roman" panose="02020603050405020304" pitchFamily="18" charset="0"/>
                <a:cs typeface="Times New Roman" panose="02020603050405020304" pitchFamily="18" charset="0"/>
              </a:rPr>
              <a:t>,  соответствия их техническим условиям и стандартам;</a:t>
            </a:r>
          </a:p>
          <a:p>
            <a:pPr lvl="0" algn="just"/>
            <a:r>
              <a:rPr lang="ru-RU" sz="2200" dirty="0" smtClean="0">
                <a:latin typeface="Times New Roman" panose="02020603050405020304" pitchFamily="18" charset="0"/>
                <a:cs typeface="Times New Roman" panose="02020603050405020304" pitchFamily="18" charset="0"/>
              </a:rPr>
              <a:t>2) контроль </a:t>
            </a:r>
            <a:r>
              <a:rPr lang="ru-RU" sz="2200" dirty="0">
                <a:latin typeface="Times New Roman" panose="02020603050405020304" pitchFamily="18" charset="0"/>
                <a:cs typeface="Times New Roman" panose="02020603050405020304" pitchFamily="18" charset="0"/>
              </a:rPr>
              <a:t>за сохранением сырья, полуфабрикатов и продуктов в течение всего технологического процесса;</a:t>
            </a:r>
          </a:p>
          <a:p>
            <a:pPr lvl="0" algn="just"/>
            <a:r>
              <a:rPr lang="ru-RU" sz="2200" dirty="0" smtClean="0">
                <a:latin typeface="Times New Roman" panose="02020603050405020304" pitchFamily="18" charset="0"/>
                <a:cs typeface="Times New Roman" panose="02020603050405020304" pitchFamily="18" charset="0"/>
              </a:rPr>
              <a:t>3) контроль </a:t>
            </a:r>
            <a:r>
              <a:rPr lang="ru-RU" sz="2200" dirty="0">
                <a:latin typeface="Times New Roman" panose="02020603050405020304" pitchFamily="18" charset="0"/>
                <a:cs typeface="Times New Roman" panose="02020603050405020304" pitchFamily="18" charset="0"/>
              </a:rPr>
              <a:t>за подготовкой тары для транспортировки;</a:t>
            </a:r>
          </a:p>
          <a:p>
            <a:pPr lvl="0" algn="just"/>
            <a:r>
              <a:rPr lang="ru-RU" sz="2200" dirty="0" smtClean="0">
                <a:latin typeface="Times New Roman" panose="02020603050405020304" pitchFamily="18" charset="0"/>
                <a:cs typeface="Times New Roman" panose="02020603050405020304" pitchFamily="18" charset="0"/>
              </a:rPr>
              <a:t>4) контроль </a:t>
            </a:r>
            <a:r>
              <a:rPr lang="ru-RU" sz="2200" dirty="0">
                <a:latin typeface="Times New Roman" panose="02020603050405020304" pitchFamily="18" charset="0"/>
                <a:cs typeface="Times New Roman" panose="02020603050405020304" pitchFamily="18" charset="0"/>
              </a:rPr>
              <a:t>за правильностью упаковки и маркировки;</a:t>
            </a:r>
          </a:p>
          <a:p>
            <a:pPr lvl="0" algn="just"/>
            <a:r>
              <a:rPr lang="ru-RU" sz="2200" dirty="0" smtClean="0">
                <a:latin typeface="Times New Roman" panose="02020603050405020304" pitchFamily="18" charset="0"/>
                <a:cs typeface="Times New Roman" panose="02020603050405020304" pitchFamily="18" charset="0"/>
              </a:rPr>
              <a:t>5) контроль </a:t>
            </a:r>
            <a:r>
              <a:rPr lang="ru-RU" sz="2200" dirty="0">
                <a:latin typeface="Times New Roman" panose="02020603050405020304" pitchFamily="18" charset="0"/>
                <a:cs typeface="Times New Roman" panose="02020603050405020304" pitchFamily="18" charset="0"/>
              </a:rPr>
              <a:t>за подготовкой транспорта, за погрузкой и выгрузкой продукции.</a:t>
            </a:r>
          </a:p>
          <a:p>
            <a:pPr algn="just"/>
            <a:r>
              <a:rPr lang="ru-RU" sz="2200" dirty="0" smtClean="0">
                <a:latin typeface="Times New Roman" panose="02020603050405020304" pitchFamily="18" charset="0"/>
                <a:cs typeface="Times New Roman" panose="02020603050405020304" pitchFamily="18" charset="0"/>
              </a:rPr>
              <a:t>	Штаты </a:t>
            </a:r>
            <a:r>
              <a:rPr lang="ru-RU" sz="2200" dirty="0">
                <a:latin typeface="Times New Roman" panose="02020603050405020304" pitchFamily="18" charset="0"/>
                <a:cs typeface="Times New Roman" panose="02020603050405020304" pitchFamily="18" charset="0"/>
              </a:rPr>
              <a:t>ОТК составляются в зависимости от объема и специфики производства с тем условием, чтобы охватывать все необходимые места контроля. </a:t>
            </a:r>
            <a:r>
              <a:rPr lang="ru-RU" sz="2200" dirty="0" smtClean="0">
                <a:latin typeface="Times New Roman" panose="02020603050405020304" pitchFamily="18" charset="0"/>
                <a:cs typeface="Times New Roman" panose="02020603050405020304" pitchFamily="18" charset="0"/>
              </a:rPr>
              <a:t>     Они </a:t>
            </a:r>
            <a:r>
              <a:rPr lang="ru-RU" sz="2200" dirty="0">
                <a:latin typeface="Times New Roman" panose="02020603050405020304" pitchFamily="18" charset="0"/>
                <a:cs typeface="Times New Roman" panose="02020603050405020304" pitchFamily="18" charset="0"/>
              </a:rPr>
              <a:t>включают в себя начальников ОТК и контролеров.</a:t>
            </a:r>
          </a:p>
          <a:p>
            <a:pPr algn="just"/>
            <a:r>
              <a:rPr lang="ru-RU" sz="2200" dirty="0" smtClean="0">
                <a:latin typeface="Times New Roman" panose="02020603050405020304" pitchFamily="18" charset="0"/>
                <a:cs typeface="Times New Roman" panose="02020603050405020304" pitchFamily="18" charset="0"/>
              </a:rPr>
              <a:t>	Начальник </a:t>
            </a:r>
            <a:r>
              <a:rPr lang="ru-RU" sz="2200" dirty="0">
                <a:latin typeface="Times New Roman" panose="02020603050405020304" pitchFamily="18" charset="0"/>
                <a:cs typeface="Times New Roman" panose="02020603050405020304" pitchFamily="18" charset="0"/>
              </a:rPr>
              <a:t>ОТК имеет очень большие права на предприятии. </a:t>
            </a:r>
            <a:r>
              <a:rPr lang="ru-RU" sz="2200" dirty="0" smtClean="0">
                <a:latin typeface="Times New Roman" panose="02020603050405020304" pitchFamily="18" charset="0"/>
                <a:cs typeface="Times New Roman" panose="02020603050405020304" pitchFamily="18" charset="0"/>
              </a:rPr>
              <a:t>  На </a:t>
            </a:r>
            <a:r>
              <a:rPr lang="ru-RU" sz="2200" dirty="0">
                <a:latin typeface="Times New Roman" panose="02020603050405020304" pitchFamily="18" charset="0"/>
                <a:cs typeface="Times New Roman" panose="02020603050405020304" pitchFamily="18" charset="0"/>
              </a:rPr>
              <a:t>контролеров ОТК возложен весь контроль за качеством продукции на местах. </a:t>
            </a:r>
            <a:r>
              <a:rPr lang="ru-RU" sz="2200" dirty="0" smtClean="0">
                <a:latin typeface="Times New Roman" panose="02020603050405020304" pitchFamily="18" charset="0"/>
                <a:cs typeface="Times New Roman" panose="02020603050405020304" pitchFamily="18" charset="0"/>
              </a:rPr>
              <a:t>          Они </a:t>
            </a:r>
            <a:r>
              <a:rPr lang="ru-RU" sz="2200" dirty="0">
                <a:latin typeface="Times New Roman" panose="02020603050405020304" pitchFamily="18" charset="0"/>
                <a:cs typeface="Times New Roman" panose="02020603050405020304" pitchFamily="18" charset="0"/>
              </a:rPr>
              <a:t>определяют сортность  и годность продукции</a:t>
            </a:r>
            <a:r>
              <a:rPr lang="ru-RU" sz="2200" dirty="0" smtClean="0">
                <a:latin typeface="Times New Roman" panose="02020603050405020304" pitchFamily="18" charset="0"/>
                <a:cs typeface="Times New Roman" panose="02020603050405020304" pitchFamily="18" charset="0"/>
              </a:rPr>
              <a:t>.</a:t>
            </a:r>
          </a:p>
          <a:p>
            <a:pPr algn="r"/>
            <a:r>
              <a:rPr lang="ru-RU" sz="2000" dirty="0" smtClean="0"/>
              <a:t>-7-</a:t>
            </a:r>
            <a:endParaRPr lang="ru-RU" sz="2000" dirty="0"/>
          </a:p>
        </p:txBody>
      </p:sp>
    </p:spTree>
    <p:extLst>
      <p:ext uri="{BB962C8B-B14F-4D97-AF65-F5344CB8AC3E}">
        <p14:creationId xmlns:p14="http://schemas.microsoft.com/office/powerpoint/2010/main" val="1553022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036496" cy="6924973"/>
          </a:xfrm>
          <a:prstGeom prst="rect">
            <a:avLst/>
          </a:prstGeom>
          <a:noFill/>
        </p:spPr>
        <p:txBody>
          <a:bodyPr wrap="square" rtlCol="0">
            <a:spAutoFit/>
          </a:bodyPr>
          <a:lstStyle/>
          <a:p>
            <a:pPr algn="ctr"/>
            <a:r>
              <a:rPr lang="x-none" sz="2400" b="1">
                <a:solidFill>
                  <a:srgbClr val="FF0000"/>
                </a:solidFill>
              </a:rPr>
              <a:t>1.2. Заводские лаборатории и их задачи</a:t>
            </a:r>
            <a:endParaRPr lang="ru-RU" sz="2400" b="1" dirty="0">
              <a:solidFill>
                <a:srgbClr val="FF0000"/>
              </a:solidFill>
            </a:endParaRPr>
          </a:p>
          <a:p>
            <a:pPr algn="just"/>
            <a:r>
              <a:rPr lang="ru-RU" sz="2000" dirty="0" smtClean="0"/>
              <a:t>	</a:t>
            </a:r>
            <a:r>
              <a:rPr lang="ru-RU" sz="2100" dirty="0" smtClean="0">
                <a:latin typeface="Times New Roman" panose="02020603050405020304" pitchFamily="18" charset="0"/>
                <a:cs typeface="Times New Roman" panose="02020603050405020304" pitchFamily="18" charset="0"/>
              </a:rPr>
              <a:t>Задачей </a:t>
            </a:r>
            <a:r>
              <a:rPr lang="ru-RU" sz="2100" i="1" dirty="0">
                <a:latin typeface="Times New Roman" panose="02020603050405020304" pitchFamily="18" charset="0"/>
                <a:cs typeface="Times New Roman" panose="02020603050405020304" pitchFamily="18" charset="0"/>
              </a:rPr>
              <a:t>цеховой</a:t>
            </a:r>
            <a:r>
              <a:rPr lang="ru-RU" sz="2100" dirty="0">
                <a:latin typeface="Times New Roman" panose="02020603050405020304" pitchFamily="18" charset="0"/>
                <a:cs typeface="Times New Roman" panose="02020603050405020304" pitchFamily="18" charset="0"/>
              </a:rPr>
              <a:t> лаборатории является текущий контроль за ходом технологического процесса. В некоторых отдельных случаях перед цеховыми лабораториями ставятся исследовательские задачи, но они не являются её основной работой.</a:t>
            </a:r>
          </a:p>
          <a:p>
            <a:pPr algn="just"/>
            <a:r>
              <a:rPr lang="ru-RU" sz="2100" dirty="0" smtClean="0">
                <a:latin typeface="Times New Roman" panose="02020603050405020304" pitchFamily="18" charset="0"/>
                <a:cs typeface="Times New Roman" panose="02020603050405020304" pitchFamily="18" charset="0"/>
              </a:rPr>
              <a:t>	Перед </a:t>
            </a:r>
            <a:r>
              <a:rPr lang="ru-RU" sz="2100" i="1" dirty="0">
                <a:latin typeface="Times New Roman" panose="02020603050405020304" pitchFamily="18" charset="0"/>
                <a:cs typeface="Times New Roman" panose="02020603050405020304" pitchFamily="18" charset="0"/>
              </a:rPr>
              <a:t>центральной  заводской  лабораторией</a:t>
            </a:r>
            <a:r>
              <a:rPr lang="ru-RU" sz="2100" dirty="0">
                <a:latin typeface="Times New Roman" panose="02020603050405020304" pitchFamily="18" charset="0"/>
                <a:cs typeface="Times New Roman" panose="02020603050405020304" pitchFamily="18" charset="0"/>
              </a:rPr>
              <a:t> стоят следующие задачи:</a:t>
            </a:r>
          </a:p>
          <a:p>
            <a:pPr lvl="0" algn="just"/>
            <a:r>
              <a:rPr lang="ru-RU" sz="2100" dirty="0" smtClean="0">
                <a:latin typeface="Times New Roman" panose="02020603050405020304" pitchFamily="18" charset="0"/>
                <a:cs typeface="Times New Roman" panose="02020603050405020304" pitchFamily="18" charset="0"/>
              </a:rPr>
              <a:t>1) изучение </a:t>
            </a:r>
            <a:r>
              <a:rPr lang="ru-RU" sz="2100" dirty="0">
                <a:latin typeface="Times New Roman" panose="02020603050405020304" pitchFamily="18" charset="0"/>
                <a:cs typeface="Times New Roman" panose="02020603050405020304" pitchFamily="18" charset="0"/>
              </a:rPr>
              <a:t>действующих производств как с технической, так и с экономической стороны с целью всестороннего его улучшения;</a:t>
            </a:r>
          </a:p>
          <a:p>
            <a:pPr lvl="0" algn="just"/>
            <a:r>
              <a:rPr lang="ru-RU" sz="2100" dirty="0" smtClean="0">
                <a:latin typeface="Times New Roman" panose="02020603050405020304" pitchFamily="18" charset="0"/>
                <a:cs typeface="Times New Roman" panose="02020603050405020304" pitchFamily="18" charset="0"/>
              </a:rPr>
              <a:t>2) изучение </a:t>
            </a:r>
            <a:r>
              <a:rPr lang="ru-RU" sz="2100" dirty="0">
                <a:latin typeface="Times New Roman" panose="02020603050405020304" pitchFamily="18" charset="0"/>
                <a:cs typeface="Times New Roman" panose="02020603050405020304" pitchFamily="18" charset="0"/>
              </a:rPr>
              <a:t>передового опыта как иностранной,  так и отечественной техники и внедрение его на производство;</a:t>
            </a:r>
          </a:p>
          <a:p>
            <a:pPr lvl="0" algn="just"/>
            <a:r>
              <a:rPr lang="ru-RU" sz="2100" dirty="0" smtClean="0">
                <a:latin typeface="Times New Roman" panose="02020603050405020304" pitchFamily="18" charset="0"/>
                <a:cs typeface="Times New Roman" panose="02020603050405020304" pitchFamily="18" charset="0"/>
              </a:rPr>
              <a:t>3) обобщение </a:t>
            </a:r>
            <a:r>
              <a:rPr lang="ru-RU" sz="2100" dirty="0">
                <a:latin typeface="Times New Roman" panose="02020603050405020304" pitchFamily="18" charset="0"/>
                <a:cs typeface="Times New Roman" panose="02020603050405020304" pitchFamily="18" charset="0"/>
              </a:rPr>
              <a:t>опыта своего предприятия, систематическое обследование завода и работающей аппаратуры, выявление узких мест производства;</a:t>
            </a:r>
          </a:p>
          <a:p>
            <a:pPr lvl="0" algn="just"/>
            <a:r>
              <a:rPr lang="ru-RU" sz="2100" dirty="0" smtClean="0">
                <a:latin typeface="Times New Roman" panose="02020603050405020304" pitchFamily="18" charset="0"/>
                <a:cs typeface="Times New Roman" panose="02020603050405020304" pitchFamily="18" charset="0"/>
              </a:rPr>
              <a:t>4) проведение </a:t>
            </a:r>
            <a:r>
              <a:rPr lang="ru-RU" sz="2100" dirty="0">
                <a:latin typeface="Times New Roman" panose="02020603050405020304" pitchFamily="18" charset="0"/>
                <a:cs typeface="Times New Roman" panose="02020603050405020304" pitchFamily="18" charset="0"/>
              </a:rPr>
              <a:t>научно-исследовательских работ;</a:t>
            </a:r>
          </a:p>
          <a:p>
            <a:pPr lvl="0" algn="just"/>
            <a:r>
              <a:rPr lang="ru-RU" sz="2100" dirty="0" smtClean="0">
                <a:latin typeface="Times New Roman" panose="02020603050405020304" pitchFamily="18" charset="0"/>
                <a:cs typeface="Times New Roman" panose="02020603050405020304" pitchFamily="18" charset="0"/>
              </a:rPr>
              <a:t>5)подготовка </a:t>
            </a:r>
            <a:r>
              <a:rPr lang="ru-RU" sz="2100" dirty="0">
                <a:latin typeface="Times New Roman" panose="02020603050405020304" pitchFamily="18" charset="0"/>
                <a:cs typeface="Times New Roman" panose="02020603050405020304" pitchFamily="18" charset="0"/>
              </a:rPr>
              <a:t>аналитических данных и методик для предлагаемых заводу проектов;</a:t>
            </a:r>
          </a:p>
          <a:p>
            <a:pPr lvl="0" algn="just"/>
            <a:r>
              <a:rPr lang="ru-RU" sz="2100" dirty="0" smtClean="0">
                <a:latin typeface="Times New Roman" panose="02020603050405020304" pitchFamily="18" charset="0"/>
                <a:cs typeface="Times New Roman" panose="02020603050405020304" pitchFamily="18" charset="0"/>
              </a:rPr>
              <a:t>6) выполнение </a:t>
            </a:r>
            <a:r>
              <a:rPr lang="ru-RU" sz="2100" dirty="0">
                <a:latin typeface="Times New Roman" panose="02020603050405020304" pitchFamily="18" charset="0"/>
                <a:cs typeface="Times New Roman" panose="02020603050405020304" pitchFamily="18" charset="0"/>
              </a:rPr>
              <a:t>всех анализов, не предусмотренных схемой цехового контроля, а также проведение арбитражных анализов;</a:t>
            </a:r>
          </a:p>
          <a:p>
            <a:pPr lvl="0" algn="just"/>
            <a:r>
              <a:rPr lang="ru-RU" sz="2100" dirty="0" smtClean="0">
                <a:latin typeface="Times New Roman" panose="02020603050405020304" pitchFamily="18" charset="0"/>
                <a:cs typeface="Times New Roman" panose="02020603050405020304" pitchFamily="18" charset="0"/>
              </a:rPr>
              <a:t>7) методическое </a:t>
            </a:r>
            <a:r>
              <a:rPr lang="ru-RU" sz="2100" dirty="0">
                <a:latin typeface="Times New Roman" panose="02020603050405020304" pitchFamily="18" charset="0"/>
                <a:cs typeface="Times New Roman" panose="02020603050405020304" pitchFamily="18" charset="0"/>
              </a:rPr>
              <a:t>руководство цеховыми лабораториями, ОТК, КИП и др. отделами контроля;</a:t>
            </a:r>
          </a:p>
          <a:p>
            <a:pPr lvl="0" algn="just"/>
            <a:r>
              <a:rPr lang="ru-RU" sz="2100" dirty="0" smtClean="0">
                <a:latin typeface="Times New Roman" panose="02020603050405020304" pitchFamily="18" charset="0"/>
                <a:cs typeface="Times New Roman" panose="02020603050405020304" pitchFamily="18" charset="0"/>
              </a:rPr>
              <a:t>8) подбор </a:t>
            </a:r>
            <a:r>
              <a:rPr lang="ru-RU" sz="2100" dirty="0">
                <a:latin typeface="Times New Roman" panose="02020603050405020304" pitchFamily="18" charset="0"/>
                <a:cs typeface="Times New Roman" panose="02020603050405020304" pitchFamily="18" charset="0"/>
              </a:rPr>
              <a:t>и подготовка кадров для цеховых лабораторий</a:t>
            </a:r>
            <a:r>
              <a:rPr lang="ru-RU" sz="2100" dirty="0" smtClean="0">
                <a:latin typeface="Times New Roman" panose="02020603050405020304" pitchFamily="18" charset="0"/>
                <a:cs typeface="Times New Roman" panose="02020603050405020304" pitchFamily="18" charset="0"/>
              </a:rPr>
              <a:t>.		</a:t>
            </a:r>
            <a:r>
              <a:rPr lang="ru-RU" sz="2000" dirty="0" smtClean="0"/>
              <a:t>-8-</a:t>
            </a:r>
            <a:endParaRPr lang="ru-RU" sz="2000" dirty="0"/>
          </a:p>
        </p:txBody>
      </p:sp>
    </p:spTree>
    <p:extLst>
      <p:ext uri="{BB962C8B-B14F-4D97-AF65-F5344CB8AC3E}">
        <p14:creationId xmlns:p14="http://schemas.microsoft.com/office/powerpoint/2010/main" val="2141847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306" y="116632"/>
            <a:ext cx="8900189" cy="6555641"/>
          </a:xfrm>
          <a:prstGeom prst="rect">
            <a:avLst/>
          </a:prstGeom>
          <a:noFill/>
        </p:spPr>
        <p:txBody>
          <a:bodyPr wrap="square" rtlCol="0">
            <a:spAutoFit/>
          </a:bodyPr>
          <a:lstStyle/>
          <a:p>
            <a:r>
              <a:rPr lang="ru-RU" sz="2000" dirty="0" smtClean="0"/>
              <a:t>	</a:t>
            </a:r>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состав ЦЗЛ входят следующие типовые отделы:</a:t>
            </a:r>
          </a:p>
          <a:p>
            <a:pPr lvl="0"/>
            <a:r>
              <a:rPr lang="ru-RU" sz="2000" dirty="0" smtClean="0">
                <a:latin typeface="Times New Roman" panose="02020603050405020304" pitchFamily="18" charset="0"/>
                <a:cs typeface="Times New Roman" panose="02020603050405020304" pitchFamily="18" charset="0"/>
              </a:rPr>
              <a:t>	1. аналитический</a:t>
            </a:r>
            <a:r>
              <a:rPr lang="ru-RU" sz="2000" dirty="0">
                <a:latin typeface="Times New Roman" panose="02020603050405020304" pitchFamily="18" charset="0"/>
                <a:cs typeface="Times New Roman" panose="02020603050405020304" pitchFamily="18" charset="0"/>
              </a:rPr>
              <a:t>;</a:t>
            </a:r>
          </a:p>
          <a:p>
            <a:pPr lvl="0"/>
            <a:r>
              <a:rPr lang="ru-RU" sz="2000" dirty="0" smtClean="0">
                <a:latin typeface="Times New Roman" panose="02020603050405020304" pitchFamily="18" charset="0"/>
                <a:cs typeface="Times New Roman" panose="02020603050405020304" pitchFamily="18" charset="0"/>
              </a:rPr>
              <a:t>	2. отдел </a:t>
            </a:r>
            <a:r>
              <a:rPr lang="ru-RU" sz="2000" dirty="0">
                <a:latin typeface="Times New Roman" panose="02020603050405020304" pitchFamily="18" charset="0"/>
                <a:cs typeface="Times New Roman" panose="02020603050405020304" pitchFamily="18" charset="0"/>
              </a:rPr>
              <a:t>организации контроля;</a:t>
            </a:r>
          </a:p>
          <a:p>
            <a:pPr lvl="0"/>
            <a:r>
              <a:rPr lang="ru-RU" sz="2000" dirty="0" smtClean="0">
                <a:latin typeface="Times New Roman" panose="02020603050405020304" pitchFamily="18" charset="0"/>
                <a:cs typeface="Times New Roman" panose="02020603050405020304" pitchFamily="18" charset="0"/>
              </a:rPr>
              <a:t>	3. научно-исследовательский</a:t>
            </a:r>
            <a:r>
              <a:rPr lang="ru-RU" sz="2000" dirty="0">
                <a:latin typeface="Times New Roman" panose="02020603050405020304" pitchFamily="18" charset="0"/>
                <a:cs typeface="Times New Roman" panose="02020603050405020304" pitchFamily="18" charset="0"/>
              </a:rPr>
              <a:t>;</a:t>
            </a:r>
          </a:p>
          <a:p>
            <a:pPr lvl="0"/>
            <a:r>
              <a:rPr lang="ru-RU" sz="2000" dirty="0" smtClean="0">
                <a:latin typeface="Times New Roman" panose="02020603050405020304" pitchFamily="18" charset="0"/>
                <a:cs typeface="Times New Roman" panose="02020603050405020304" pitchFamily="18" charset="0"/>
              </a:rPr>
              <a:t>	4. оперативно-исследовательский</a:t>
            </a:r>
            <a:r>
              <a:rPr lang="ru-RU" sz="2000" dirty="0">
                <a:latin typeface="Times New Roman" panose="02020603050405020304" pitchFamily="18" charset="0"/>
                <a:cs typeface="Times New Roman" panose="02020603050405020304" pitchFamily="18" charset="0"/>
              </a:rPr>
              <a:t>.</a:t>
            </a:r>
          </a:p>
          <a:p>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В </a:t>
            </a:r>
            <a:r>
              <a:rPr lang="ru-RU" sz="2000" dirty="0">
                <a:latin typeface="Times New Roman" panose="02020603050405020304" pitchFamily="18" charset="0"/>
                <a:cs typeface="Times New Roman" panose="02020603050405020304" pitchFamily="18" charset="0"/>
              </a:rPr>
              <a:t>задачи </a:t>
            </a:r>
            <a:r>
              <a:rPr lang="ru-RU" sz="2000" b="1" i="1" dirty="0">
                <a:latin typeface="Times New Roman" panose="02020603050405020304" pitchFamily="18" charset="0"/>
                <a:cs typeface="Times New Roman" panose="02020603050405020304" pitchFamily="18" charset="0"/>
              </a:rPr>
              <a:t>аналитического</a:t>
            </a:r>
            <a:r>
              <a:rPr lang="ru-RU" sz="2000" dirty="0">
                <a:latin typeface="Times New Roman" panose="02020603050405020304" pitchFamily="18" charset="0"/>
                <a:cs typeface="Times New Roman" panose="02020603050405020304" pitchFamily="18" charset="0"/>
              </a:rPr>
              <a:t> отдела входят:</a:t>
            </a:r>
          </a:p>
          <a:p>
            <a:pPr lvl="0" algn="just"/>
            <a:r>
              <a:rPr lang="ru-RU" sz="2000" dirty="0" smtClean="0">
                <a:latin typeface="Times New Roman" panose="02020603050405020304" pitchFamily="18" charset="0"/>
                <a:cs typeface="Times New Roman" panose="02020603050405020304" pitchFamily="18" charset="0"/>
              </a:rPr>
              <a:t>1) анализ </a:t>
            </a:r>
            <a:r>
              <a:rPr lang="ru-RU" sz="2000" dirty="0">
                <a:latin typeface="Times New Roman" panose="02020603050405020304" pitchFamily="18" charset="0"/>
                <a:cs typeface="Times New Roman" panose="02020603050405020304" pitchFamily="18" charset="0"/>
              </a:rPr>
              <a:t>сырья, реагентов, поступающих на предприятие;</a:t>
            </a:r>
          </a:p>
          <a:p>
            <a:pPr lvl="0" algn="just"/>
            <a:r>
              <a:rPr lang="ru-RU" sz="2000" dirty="0" smtClean="0">
                <a:latin typeface="Times New Roman" panose="02020603050405020304" pitchFamily="18" charset="0"/>
                <a:cs typeface="Times New Roman" panose="02020603050405020304" pitchFamily="18" charset="0"/>
              </a:rPr>
              <a:t>2) анализ </a:t>
            </a:r>
            <a:r>
              <a:rPr lang="ru-RU" sz="2000" dirty="0">
                <a:latin typeface="Times New Roman" panose="02020603050405020304" pitchFamily="18" charset="0"/>
                <a:cs typeface="Times New Roman" panose="02020603050405020304" pitchFamily="18" charset="0"/>
              </a:rPr>
              <a:t>полупродуктов, предназначенных для передачи из цеха в цех;</a:t>
            </a:r>
          </a:p>
          <a:p>
            <a:pPr lvl="0" algn="just"/>
            <a:r>
              <a:rPr lang="ru-RU" sz="2000" dirty="0" smtClean="0">
                <a:latin typeface="Times New Roman" panose="02020603050405020304" pitchFamily="18" charset="0"/>
                <a:cs typeface="Times New Roman" panose="02020603050405020304" pitchFamily="18" charset="0"/>
              </a:rPr>
              <a:t>3) анализ </a:t>
            </a:r>
            <a:r>
              <a:rPr lang="ru-RU" sz="2000" dirty="0">
                <a:latin typeface="Times New Roman" panose="02020603050405020304" pitchFamily="18" charset="0"/>
                <a:cs typeface="Times New Roman" panose="02020603050405020304" pitchFamily="18" charset="0"/>
              </a:rPr>
              <a:t>готовой продукции всех цехов предприятия;</a:t>
            </a:r>
          </a:p>
          <a:p>
            <a:pPr lvl="0" algn="just"/>
            <a:r>
              <a:rPr lang="ru-RU" sz="2000" dirty="0" smtClean="0">
                <a:latin typeface="Times New Roman" panose="02020603050405020304" pitchFamily="18" charset="0"/>
                <a:cs typeface="Times New Roman" panose="02020603050405020304" pitchFamily="18" charset="0"/>
              </a:rPr>
              <a:t>4) выполнение </a:t>
            </a:r>
            <a:r>
              <a:rPr lang="ru-RU" sz="2000" dirty="0">
                <a:latin typeface="Times New Roman" panose="02020603050405020304" pitchFamily="18" charset="0"/>
                <a:cs typeface="Times New Roman" panose="02020603050405020304" pitchFamily="18" charset="0"/>
              </a:rPr>
              <a:t>внеплановых анализов.</a:t>
            </a:r>
          </a:p>
          <a:p>
            <a:pPr algn="just"/>
            <a:r>
              <a:rPr lang="ru-RU" sz="2000" dirty="0" smtClean="0">
                <a:latin typeface="Times New Roman" panose="02020603050405020304" pitchFamily="18" charset="0"/>
                <a:cs typeface="Times New Roman" panose="02020603050405020304" pitchFamily="18" charset="0"/>
              </a:rPr>
              <a:t>        В </a:t>
            </a:r>
            <a:r>
              <a:rPr lang="ru-RU" sz="2000" dirty="0">
                <a:latin typeface="Times New Roman" panose="02020603050405020304" pitchFamily="18" charset="0"/>
                <a:cs typeface="Times New Roman" panose="02020603050405020304" pitchFamily="18" charset="0"/>
              </a:rPr>
              <a:t>задачи </a:t>
            </a:r>
            <a:r>
              <a:rPr lang="ru-RU" sz="2000" b="1" i="1" dirty="0">
                <a:latin typeface="Times New Roman" panose="02020603050405020304" pitchFamily="18" charset="0"/>
                <a:cs typeface="Times New Roman" panose="02020603050405020304" pitchFamily="18" charset="0"/>
              </a:rPr>
              <a:t>отдела организации контроля </a:t>
            </a:r>
            <a:r>
              <a:rPr lang="ru-RU" sz="2000" dirty="0">
                <a:latin typeface="Times New Roman" panose="02020603050405020304" pitchFamily="18" charset="0"/>
                <a:cs typeface="Times New Roman" panose="02020603050405020304" pitchFamily="18" charset="0"/>
              </a:rPr>
              <a:t>входят:</a:t>
            </a:r>
          </a:p>
          <a:p>
            <a:pPr lvl="0" algn="just"/>
            <a:r>
              <a:rPr lang="ru-RU" sz="2000" dirty="0" smtClean="0">
                <a:latin typeface="Times New Roman" panose="02020603050405020304" pitchFamily="18" charset="0"/>
                <a:cs typeface="Times New Roman" panose="02020603050405020304" pitchFamily="18" charset="0"/>
              </a:rPr>
              <a:t>1) организация </a:t>
            </a:r>
            <a:r>
              <a:rPr lang="ru-RU" sz="2000" dirty="0">
                <a:latin typeface="Times New Roman" panose="02020603050405020304" pitchFamily="18" charset="0"/>
                <a:cs typeface="Times New Roman" panose="02020603050405020304" pitchFamily="18" charset="0"/>
              </a:rPr>
              <a:t>контроля производства в новых цехах, на новых установках,  </a:t>
            </a:r>
            <a:r>
              <a:rPr lang="ru-RU" sz="2000" dirty="0" smtClean="0">
                <a:latin typeface="Times New Roman" panose="02020603050405020304" pitchFamily="18" charset="0"/>
                <a:cs typeface="Times New Roman" panose="02020603050405020304" pitchFamily="18" charset="0"/>
              </a:rPr>
              <a:t>  подбор </a:t>
            </a:r>
            <a:r>
              <a:rPr lang="ru-RU" sz="2000" dirty="0">
                <a:latin typeface="Times New Roman" panose="02020603050405020304" pitchFamily="18" charset="0"/>
                <a:cs typeface="Times New Roman" panose="02020603050405020304" pitchFamily="18" charset="0"/>
              </a:rPr>
              <a:t>кадров для них;</a:t>
            </a:r>
          </a:p>
          <a:p>
            <a:pPr lvl="0" algn="just"/>
            <a:r>
              <a:rPr lang="ru-RU" sz="2000" dirty="0" smtClean="0">
                <a:latin typeface="Times New Roman" panose="02020603050405020304" pitchFamily="18" charset="0"/>
                <a:cs typeface="Times New Roman" panose="02020603050405020304" pitchFamily="18" charset="0"/>
              </a:rPr>
              <a:t>2) методическое </a:t>
            </a:r>
            <a:r>
              <a:rPr lang="ru-RU" sz="2000" dirty="0">
                <a:latin typeface="Times New Roman" panose="02020603050405020304" pitchFamily="18" charset="0"/>
                <a:cs typeface="Times New Roman" panose="02020603050405020304" pitchFamily="18" charset="0"/>
              </a:rPr>
              <a:t>регулярное наблюдение за цеховыми </a:t>
            </a:r>
            <a:r>
              <a:rPr lang="ru-RU" sz="2000" dirty="0" err="1">
                <a:latin typeface="Times New Roman" panose="02020603050405020304" pitchFamily="18" charset="0"/>
                <a:cs typeface="Times New Roman" panose="02020603050405020304" pitchFamily="18" charset="0"/>
              </a:rPr>
              <a:t>лабора</a:t>
            </a:r>
            <a:r>
              <a:rPr lang="ru-RU" sz="2000" dirty="0">
                <a:latin typeface="Times New Roman" panose="02020603050405020304" pitchFamily="18" charset="0"/>
                <a:cs typeface="Times New Roman" panose="02020603050405020304" pitchFamily="18" charset="0"/>
              </a:rPr>
              <a:t>-ториями, составление инструкций, обеспечение реактивами, решение спорных вопросов.</a:t>
            </a:r>
          </a:p>
          <a:p>
            <a:pPr algn="just"/>
            <a:r>
              <a:rPr lang="ru-RU" sz="2000" dirty="0" smtClean="0">
                <a:latin typeface="Times New Roman" panose="02020603050405020304" pitchFamily="18" charset="0"/>
                <a:cs typeface="Times New Roman" panose="02020603050405020304" pitchFamily="18" charset="0"/>
              </a:rPr>
              <a:t>       В </a:t>
            </a:r>
            <a:r>
              <a:rPr lang="ru-RU" sz="2000" dirty="0">
                <a:latin typeface="Times New Roman" panose="02020603050405020304" pitchFamily="18" charset="0"/>
                <a:cs typeface="Times New Roman" panose="02020603050405020304" pitchFamily="18" charset="0"/>
              </a:rPr>
              <a:t>задачи </a:t>
            </a:r>
            <a:r>
              <a:rPr lang="ru-RU" sz="2000" b="1" i="1" dirty="0">
                <a:latin typeface="Times New Roman" panose="02020603050405020304" pitchFamily="18" charset="0"/>
                <a:cs typeface="Times New Roman" panose="02020603050405020304" pitchFamily="18" charset="0"/>
              </a:rPr>
              <a:t>научно-исследовательского отдела </a:t>
            </a:r>
            <a:r>
              <a:rPr lang="ru-RU" sz="2000" dirty="0">
                <a:latin typeface="Times New Roman" panose="02020603050405020304" pitchFamily="18" charset="0"/>
                <a:cs typeface="Times New Roman" panose="02020603050405020304" pitchFamily="18" charset="0"/>
              </a:rPr>
              <a:t>входят:</a:t>
            </a:r>
            <a:endParaRPr lang="ru-RU" sz="2000" i="1" dirty="0">
              <a:latin typeface="Times New Roman" panose="02020603050405020304" pitchFamily="18" charset="0"/>
              <a:cs typeface="Times New Roman" panose="02020603050405020304" pitchFamily="18" charset="0"/>
            </a:endParaRPr>
          </a:p>
          <a:p>
            <a:pPr lvl="0" algn="just"/>
            <a:r>
              <a:rPr lang="ru-RU" sz="2000" dirty="0" smtClean="0">
                <a:latin typeface="Times New Roman" panose="02020603050405020304" pitchFamily="18" charset="0"/>
                <a:cs typeface="Times New Roman" panose="02020603050405020304" pitchFamily="18" charset="0"/>
              </a:rPr>
              <a:t>    изучение </a:t>
            </a:r>
            <a:r>
              <a:rPr lang="ru-RU" sz="2000" dirty="0">
                <a:latin typeface="Times New Roman" panose="02020603050405020304" pitchFamily="18" charset="0"/>
                <a:cs typeface="Times New Roman" panose="02020603050405020304" pitchFamily="18" charset="0"/>
              </a:rPr>
              <a:t>существующих производств, поиски путей их улучшения, повышение производительности труда;</a:t>
            </a:r>
          </a:p>
          <a:p>
            <a:pPr lvl="0" algn="just"/>
            <a:r>
              <a:rPr lang="ru-RU" sz="2000" dirty="0" smtClean="0">
                <a:latin typeface="Times New Roman" panose="02020603050405020304" pitchFamily="18" charset="0"/>
                <a:cs typeface="Times New Roman" panose="02020603050405020304" pitchFamily="18" charset="0"/>
              </a:rPr>
              <a:t>     внедрение </a:t>
            </a:r>
            <a:r>
              <a:rPr lang="ru-RU" sz="2000" dirty="0">
                <a:latin typeface="Times New Roman" panose="02020603050405020304" pitchFamily="18" charset="0"/>
                <a:cs typeface="Times New Roman" panose="02020603050405020304" pitchFamily="18" charset="0"/>
              </a:rPr>
              <a:t>в практику завода новых видов сырья, новых методов производства;</a:t>
            </a:r>
          </a:p>
          <a:p>
            <a:pPr lvl="0" algn="just"/>
            <a:r>
              <a:rPr lang="ru-RU" sz="2000" dirty="0" smtClean="0">
                <a:latin typeface="Times New Roman" panose="02020603050405020304" pitchFamily="18" charset="0"/>
                <a:cs typeface="Times New Roman" panose="02020603050405020304" pitchFamily="18" charset="0"/>
              </a:rPr>
              <a:t>     проверка </a:t>
            </a:r>
            <a:r>
              <a:rPr lang="ru-RU" sz="2000" dirty="0">
                <a:latin typeface="Times New Roman" panose="02020603050405020304" pitchFamily="18" charset="0"/>
                <a:cs typeface="Times New Roman" panose="02020603050405020304" pitchFamily="18" charset="0"/>
              </a:rPr>
              <a:t>изобретений и рационализаторских предложений</a:t>
            </a:r>
            <a:r>
              <a:rPr lang="ru-RU" sz="2000" dirty="0" smtClean="0">
                <a:latin typeface="Times New Roman" panose="02020603050405020304" pitchFamily="18" charset="0"/>
                <a:cs typeface="Times New Roman" panose="02020603050405020304" pitchFamily="18" charset="0"/>
              </a:rPr>
              <a:t>.    </a:t>
            </a:r>
            <a:r>
              <a:rPr lang="ru-RU" sz="2000" dirty="0" smtClean="0"/>
              <a:t>                 -9-</a:t>
            </a:r>
            <a:endParaRPr lang="ru-RU" sz="2000" dirty="0"/>
          </a:p>
        </p:txBody>
      </p:sp>
    </p:spTree>
    <p:extLst>
      <p:ext uri="{BB962C8B-B14F-4D97-AF65-F5344CB8AC3E}">
        <p14:creationId xmlns:p14="http://schemas.microsoft.com/office/powerpoint/2010/main" val="2346874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pPr algn="just"/>
            <a:r>
              <a:rPr lang="ru-RU" sz="2000" dirty="0" smtClean="0"/>
              <a:t>        </a:t>
            </a:r>
            <a:r>
              <a:rPr lang="ru-RU" sz="2100" dirty="0" smtClean="0"/>
              <a:t>В </a:t>
            </a:r>
            <a:r>
              <a:rPr lang="ru-RU" sz="2100" dirty="0"/>
              <a:t>задачи </a:t>
            </a:r>
            <a:r>
              <a:rPr lang="ru-RU" sz="2100" b="1" i="1" dirty="0"/>
              <a:t>оперативно-исследовательского отдела </a:t>
            </a:r>
            <a:r>
              <a:rPr lang="ru-RU" sz="2100" dirty="0" smtClean="0"/>
              <a:t>входит</a:t>
            </a:r>
          </a:p>
          <a:p>
            <a:pPr algn="just"/>
            <a:r>
              <a:rPr lang="ru-RU" sz="2100" dirty="0" smtClean="0"/>
              <a:t>систематическое </a:t>
            </a:r>
            <a:r>
              <a:rPr lang="ru-RU" sz="2100" dirty="0"/>
              <a:t>обследование производств, накопление материала по ходу технологического процесса, выявление узких мест, уточнение расходных коэффициентов, выявление причин нарушения технологии.</a:t>
            </a:r>
          </a:p>
          <a:p>
            <a:endParaRPr lang="ru-RU" sz="2100" b="1" dirty="0" smtClean="0"/>
          </a:p>
          <a:p>
            <a:pPr algn="ctr"/>
            <a:r>
              <a:rPr lang="ru-RU" sz="2100" b="1" dirty="0" smtClean="0">
                <a:solidFill>
                  <a:srgbClr val="FF0000"/>
                </a:solidFill>
              </a:rPr>
              <a:t>1.3</a:t>
            </a:r>
            <a:r>
              <a:rPr lang="ru-RU" sz="2100" b="1" dirty="0">
                <a:solidFill>
                  <a:srgbClr val="FF0000"/>
                </a:solidFill>
              </a:rPr>
              <a:t>. Классификация методов </a:t>
            </a:r>
            <a:r>
              <a:rPr lang="ru-RU" sz="2100" b="1" dirty="0" smtClean="0">
                <a:solidFill>
                  <a:srgbClr val="FF0000"/>
                </a:solidFill>
              </a:rPr>
              <a:t>контроля</a:t>
            </a:r>
          </a:p>
          <a:p>
            <a:pPr algn="ctr"/>
            <a:endParaRPr lang="ru-RU" sz="2100" dirty="0"/>
          </a:p>
          <a:p>
            <a:pPr algn="just"/>
            <a:r>
              <a:rPr lang="ru-RU" sz="2100" dirty="0"/>
              <a:t>В условиях производства методы контроля следует </a:t>
            </a:r>
            <a:r>
              <a:rPr lang="ru-RU" sz="2100" b="1" dirty="0"/>
              <a:t>различать</a:t>
            </a:r>
            <a:r>
              <a:rPr lang="ru-RU" sz="2100" dirty="0"/>
              <a:t> в отношении целевого назначения </a:t>
            </a:r>
            <a:r>
              <a:rPr lang="ru-RU" sz="2100" i="1" u="sng" dirty="0"/>
              <a:t>по производственной</a:t>
            </a:r>
            <a:r>
              <a:rPr lang="ru-RU" sz="2100" i="1" dirty="0"/>
              <a:t> </a:t>
            </a:r>
            <a:r>
              <a:rPr lang="ru-RU" sz="2100" dirty="0"/>
              <a:t>и </a:t>
            </a:r>
            <a:r>
              <a:rPr lang="ru-RU" sz="2100" i="1" u="sng" dirty="0"/>
              <a:t>научно-методической</a:t>
            </a:r>
            <a:r>
              <a:rPr lang="ru-RU" sz="2100" dirty="0"/>
              <a:t> сущности.</a:t>
            </a:r>
          </a:p>
          <a:p>
            <a:pPr algn="ctr"/>
            <a:r>
              <a:rPr lang="ru-RU" sz="2100" b="1" i="1" dirty="0" smtClean="0">
                <a:solidFill>
                  <a:srgbClr val="FF0000"/>
                </a:solidFill>
              </a:rPr>
              <a:t>1.3.1</a:t>
            </a:r>
            <a:r>
              <a:rPr lang="ru-RU" sz="2100" b="1" i="1" dirty="0">
                <a:solidFill>
                  <a:srgbClr val="FF0000"/>
                </a:solidFill>
              </a:rPr>
              <a:t>. Производственная классификация</a:t>
            </a:r>
            <a:endParaRPr lang="ru-RU" sz="2100" b="1" dirty="0">
              <a:solidFill>
                <a:srgbClr val="FF0000"/>
              </a:solidFill>
            </a:endParaRPr>
          </a:p>
          <a:p>
            <a:r>
              <a:rPr lang="ru-RU" sz="2100" dirty="0" smtClean="0"/>
              <a:t>	С </a:t>
            </a:r>
            <a:r>
              <a:rPr lang="ru-RU" sz="2100" dirty="0"/>
              <a:t>этой точки зрения следует различать </a:t>
            </a:r>
            <a:r>
              <a:rPr lang="ru-RU" sz="2100" i="1" u="sng" dirty="0"/>
              <a:t>маркировочные</a:t>
            </a:r>
            <a:r>
              <a:rPr lang="ru-RU" sz="2100" dirty="0"/>
              <a:t>, </a:t>
            </a:r>
            <a:r>
              <a:rPr lang="ru-RU" sz="2100" i="1" u="sng" dirty="0"/>
              <a:t>экспрессные</a:t>
            </a:r>
            <a:r>
              <a:rPr lang="ru-RU" sz="2100" dirty="0"/>
              <a:t>, </a:t>
            </a:r>
            <a:r>
              <a:rPr lang="ru-RU" sz="2100" i="1" u="sng" dirty="0"/>
              <a:t>контрольные</a:t>
            </a:r>
            <a:r>
              <a:rPr lang="ru-RU" sz="2100" dirty="0"/>
              <a:t> и </a:t>
            </a:r>
            <a:r>
              <a:rPr lang="ru-RU" sz="2100" i="1" u="sng" dirty="0"/>
              <a:t>арбитражные</a:t>
            </a:r>
            <a:r>
              <a:rPr lang="ru-RU" sz="2100" dirty="0"/>
              <a:t> методы</a:t>
            </a:r>
            <a:r>
              <a:rPr lang="ru-RU" sz="2100" dirty="0" smtClean="0"/>
              <a:t>.  </a:t>
            </a:r>
            <a:endParaRPr lang="ru-RU" sz="2100" dirty="0"/>
          </a:p>
          <a:p>
            <a:pPr algn="just"/>
            <a:r>
              <a:rPr lang="ru-RU" sz="2100" i="1" dirty="0" smtClean="0"/>
              <a:t>	</a:t>
            </a:r>
            <a:r>
              <a:rPr lang="ru-RU" sz="2100" i="1" u="sng" dirty="0" smtClean="0"/>
              <a:t>Маркировочные </a:t>
            </a:r>
            <a:r>
              <a:rPr lang="ru-RU" sz="2100" i="1" u="sng" dirty="0"/>
              <a:t>методы</a:t>
            </a:r>
            <a:r>
              <a:rPr lang="ru-RU" sz="2100" u="sng" dirty="0"/>
              <a:t> </a:t>
            </a:r>
            <a:r>
              <a:rPr lang="ru-RU" sz="2100" dirty="0"/>
              <a:t>применяются для установления химического состава различных материалов, сырья, продуктов предприятия</a:t>
            </a:r>
            <a:r>
              <a:rPr lang="ru-RU" sz="2100" dirty="0" smtClean="0"/>
              <a:t>.</a:t>
            </a:r>
          </a:p>
          <a:p>
            <a:pPr algn="just"/>
            <a:r>
              <a:rPr lang="ru-RU" sz="2100" dirty="0"/>
              <a:t> </a:t>
            </a:r>
            <a:r>
              <a:rPr lang="ru-RU" sz="2100" dirty="0" smtClean="0"/>
              <a:t>     Маркировочные </a:t>
            </a:r>
            <a:r>
              <a:rPr lang="ru-RU" sz="2100" dirty="0"/>
              <a:t>методы должны отличаться повышенной точностью, </a:t>
            </a:r>
            <a:r>
              <a:rPr lang="ru-RU" sz="2100" b="1" i="1" dirty="0"/>
              <a:t>поскольку</a:t>
            </a:r>
            <a:r>
              <a:rPr lang="ru-RU" sz="2100" dirty="0"/>
              <a:t> их результаты входят в основу различных технологических расчётов, денежных расчётов с поставщиками сырья, материалов и потребителями продукции. </a:t>
            </a:r>
            <a:r>
              <a:rPr lang="ru-RU" sz="2100" dirty="0" smtClean="0"/>
              <a:t>   Применяются они </a:t>
            </a:r>
            <a:r>
              <a:rPr lang="ru-RU" sz="2100" dirty="0"/>
              <a:t>также для установления соответствия сырья, материалов и продукции определенным ГОСТам и ТУ</a:t>
            </a:r>
            <a:r>
              <a:rPr lang="ru-RU" sz="2100" dirty="0" smtClean="0"/>
              <a:t>.</a:t>
            </a:r>
          </a:p>
          <a:p>
            <a:pPr algn="r"/>
            <a:r>
              <a:rPr lang="ru-RU" sz="2000" dirty="0" smtClean="0"/>
              <a:t>-10-</a:t>
            </a:r>
            <a:endParaRPr lang="ru-RU" sz="2000" dirty="0"/>
          </a:p>
        </p:txBody>
      </p:sp>
    </p:spTree>
    <p:extLst>
      <p:ext uri="{BB962C8B-B14F-4D97-AF65-F5344CB8AC3E}">
        <p14:creationId xmlns:p14="http://schemas.microsoft.com/office/powerpoint/2010/main" val="3627300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928992" cy="6863417"/>
          </a:xfrm>
          <a:prstGeom prst="rect">
            <a:avLst/>
          </a:prstGeom>
          <a:noFill/>
        </p:spPr>
        <p:txBody>
          <a:bodyPr wrap="square" rtlCol="0">
            <a:spAutoFit/>
          </a:bodyPr>
          <a:lstStyle/>
          <a:p>
            <a:pPr algn="just"/>
            <a:r>
              <a:rPr lang="ru-RU" sz="2000" i="1" dirty="0" smtClean="0"/>
              <a:t>	</a:t>
            </a:r>
            <a:r>
              <a:rPr lang="ru-RU" sz="2000" b="1" i="1" u="sng" dirty="0" smtClean="0"/>
              <a:t>Скорые</a:t>
            </a:r>
            <a:r>
              <a:rPr lang="ru-RU" sz="2000" i="1" u="sng" dirty="0" smtClean="0"/>
              <a:t> </a:t>
            </a:r>
            <a:r>
              <a:rPr lang="ru-RU" sz="2000" i="1" u="sng" dirty="0"/>
              <a:t>(экспрессные) методы </a:t>
            </a:r>
            <a:r>
              <a:rPr lang="ru-RU" sz="2000" dirty="0"/>
              <a:t>применяются преимущественно для контроля за течением технологического процесса в отдельных и наиболее ответственных его фазах. </a:t>
            </a:r>
            <a:r>
              <a:rPr lang="ru-RU" sz="2000" dirty="0" smtClean="0"/>
              <a:t>  Важнейшей </a:t>
            </a:r>
            <a:r>
              <a:rPr lang="ru-RU" sz="2000" dirty="0"/>
              <a:t>особенностью этой группы анализов является повышение скорости их выполнения (в отдельных случаях даже за счёт снижения точности результатов анализа в пределах допустимого).</a:t>
            </a:r>
            <a:endParaRPr lang="ru-RU" sz="2000" b="1" dirty="0"/>
          </a:p>
          <a:p>
            <a:pPr algn="just"/>
            <a:r>
              <a:rPr lang="ru-RU" sz="2000" i="1" dirty="0" smtClean="0"/>
              <a:t>	</a:t>
            </a:r>
            <a:r>
              <a:rPr lang="ru-RU" sz="2000" b="1" i="1" u="sng" dirty="0" smtClean="0"/>
              <a:t>Контрольные</a:t>
            </a:r>
            <a:r>
              <a:rPr lang="ru-RU" sz="2000" i="1" u="sng" dirty="0" smtClean="0"/>
              <a:t> </a:t>
            </a:r>
            <a:r>
              <a:rPr lang="ru-RU" sz="2000" i="1" u="sng" dirty="0"/>
              <a:t>методы </a:t>
            </a:r>
            <a:r>
              <a:rPr lang="ru-RU" sz="2000" dirty="0"/>
              <a:t>применяются в тех случаях, когда возникает необходимость проверки и уточнения результатов, полученных с помощью маркировочных методов, или же когда надлежит установить содержание того или иного компонента для каких-либо ответственных целей. Отличительная особенность этих методов  – повышенная точность. В некоторых случаях эти методы стандартизируются.  </a:t>
            </a:r>
            <a:endParaRPr lang="ru-RU" sz="2000" b="1" dirty="0"/>
          </a:p>
          <a:p>
            <a:pPr algn="just"/>
            <a:r>
              <a:rPr lang="ru-RU" sz="2000" i="1" dirty="0" smtClean="0"/>
              <a:t>	</a:t>
            </a:r>
            <a:r>
              <a:rPr lang="ru-RU" sz="2000" b="1" i="1" u="sng" dirty="0" smtClean="0"/>
              <a:t>Арбитражные</a:t>
            </a:r>
            <a:r>
              <a:rPr lang="ru-RU" sz="2000" i="1" u="sng" dirty="0" smtClean="0"/>
              <a:t> </a:t>
            </a:r>
            <a:r>
              <a:rPr lang="ru-RU" sz="2000" i="1" u="sng" dirty="0"/>
              <a:t>анализы</a:t>
            </a:r>
            <a:r>
              <a:rPr lang="ru-RU" sz="2000" i="1" dirty="0"/>
              <a:t>. </a:t>
            </a:r>
            <a:r>
              <a:rPr lang="ru-RU" sz="2000" dirty="0"/>
              <a:t>Многие случаи контрольного анализа, встречающиеся на практике во взаимоотношениях между поставщиком и потребителем продукции, вызываются арбитражем, т.е. проведением объективного и авторитетного анализа с целью наиболее правильного установления состава продукта, соответствия его кондиции, ГОСТа или ТУ</a:t>
            </a:r>
            <a:r>
              <a:rPr lang="ru-RU" sz="2000" dirty="0" smtClean="0"/>
              <a:t>.</a:t>
            </a:r>
          </a:p>
          <a:p>
            <a:pPr algn="just"/>
            <a:r>
              <a:rPr lang="ru-RU" sz="2000" dirty="0"/>
              <a:t> </a:t>
            </a:r>
            <a:r>
              <a:rPr lang="ru-RU" sz="2000" dirty="0" smtClean="0"/>
              <a:t>      </a:t>
            </a:r>
            <a:r>
              <a:rPr lang="ru-RU" sz="2000" dirty="0"/>
              <a:t>Арбитражные анализы применяются для разрешения официальных </a:t>
            </a:r>
            <a:r>
              <a:rPr lang="ru-RU" sz="2000" b="1" i="1" dirty="0"/>
              <a:t>рекламаций</a:t>
            </a:r>
            <a:r>
              <a:rPr lang="ru-RU" sz="2000" dirty="0"/>
              <a:t>, они должны быть «</a:t>
            </a:r>
            <a:r>
              <a:rPr lang="ru-RU" sz="2000" dirty="0" err="1"/>
              <a:t>гостированы</a:t>
            </a:r>
            <a:r>
              <a:rPr lang="ru-RU" sz="2000" dirty="0"/>
              <a:t>» и обладать повышенной точностью. </a:t>
            </a:r>
            <a:r>
              <a:rPr lang="ru-RU" sz="2000" dirty="0" smtClean="0"/>
              <a:t>       Арбитражный </a:t>
            </a:r>
            <a:r>
              <a:rPr lang="ru-RU" sz="2000" dirty="0"/>
              <a:t>анализ ведётся обычно нейтральной, </a:t>
            </a:r>
            <a:r>
              <a:rPr lang="ru-RU" sz="2000" b="1" i="1" dirty="0"/>
              <a:t>незаинтересованной</a:t>
            </a:r>
            <a:r>
              <a:rPr lang="ru-RU" sz="2000" dirty="0"/>
              <a:t> стороной</a:t>
            </a:r>
            <a:r>
              <a:rPr lang="ru-RU" sz="2000" dirty="0" smtClean="0"/>
              <a:t>.</a:t>
            </a:r>
          </a:p>
          <a:p>
            <a:pPr algn="r"/>
            <a:r>
              <a:rPr lang="ru-RU" sz="2000" dirty="0" smtClean="0"/>
              <a:t>-11-</a:t>
            </a:r>
            <a:endParaRPr lang="ru-RU" sz="2000" dirty="0"/>
          </a:p>
          <a:p>
            <a:pPr algn="just"/>
            <a:endParaRPr lang="ru-RU" sz="2000" dirty="0"/>
          </a:p>
        </p:txBody>
      </p:sp>
    </p:spTree>
    <p:extLst>
      <p:ext uri="{BB962C8B-B14F-4D97-AF65-F5344CB8AC3E}">
        <p14:creationId xmlns:p14="http://schemas.microsoft.com/office/powerpoint/2010/main" val="449101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24973"/>
          </a:xfrm>
          <a:prstGeom prst="rect">
            <a:avLst/>
          </a:prstGeom>
          <a:noFill/>
        </p:spPr>
        <p:txBody>
          <a:bodyPr wrap="square" rtlCol="0">
            <a:spAutoFit/>
          </a:bodyPr>
          <a:lstStyle/>
          <a:p>
            <a:pPr algn="ctr"/>
            <a:r>
              <a:rPr lang="ru-RU" sz="2400" b="1" dirty="0">
                <a:solidFill>
                  <a:srgbClr val="FF0000"/>
                </a:solidFill>
              </a:rPr>
              <a:t>1.3.2. Научно-методическая классификация</a:t>
            </a:r>
          </a:p>
          <a:p>
            <a:pPr algn="just"/>
            <a:r>
              <a:rPr lang="ru-RU" sz="2000" dirty="0" smtClean="0"/>
              <a:t>	</a:t>
            </a:r>
            <a:r>
              <a:rPr lang="ru-RU" sz="2000" dirty="0" smtClean="0">
                <a:latin typeface="Times New Roman" panose="02020603050405020304" pitchFamily="18" charset="0"/>
                <a:cs typeface="Times New Roman" panose="02020603050405020304" pitchFamily="18" charset="0"/>
              </a:rPr>
              <a:t>Классификация </a:t>
            </a:r>
            <a:r>
              <a:rPr lang="ru-RU" sz="2000" dirty="0">
                <a:latin typeface="Times New Roman" panose="02020603050405020304" pitchFamily="18" charset="0"/>
                <a:cs typeface="Times New Roman" panose="02020603050405020304" pitchFamily="18" charset="0"/>
              </a:rPr>
              <a:t>видов анализа может быть основана </a:t>
            </a:r>
            <a:r>
              <a:rPr lang="ru-RU" sz="2000" b="1" i="1" dirty="0">
                <a:latin typeface="Times New Roman" panose="02020603050405020304" pitchFamily="18" charset="0"/>
                <a:cs typeface="Times New Roman" panose="02020603050405020304" pitchFamily="18" charset="0"/>
              </a:rPr>
              <a:t>на природе </a:t>
            </a:r>
            <a:r>
              <a:rPr lang="ru-RU" sz="2000" dirty="0">
                <a:latin typeface="Times New Roman" panose="02020603050405020304" pitchFamily="18" charset="0"/>
                <a:cs typeface="Times New Roman" panose="02020603050405020304" pitchFamily="18" charset="0"/>
              </a:rPr>
              <a:t>обнаруживаемых или определяемых </a:t>
            </a:r>
            <a:r>
              <a:rPr lang="ru-RU" sz="2000" dirty="0" smtClean="0">
                <a:latin typeface="Times New Roman" panose="02020603050405020304" pitchFamily="18" charset="0"/>
                <a:cs typeface="Times New Roman" panose="02020603050405020304" pitchFamily="18" charset="0"/>
              </a:rPr>
              <a:t>частиц.        В </a:t>
            </a:r>
            <a:r>
              <a:rPr lang="ru-RU" sz="2000" dirty="0">
                <a:latin typeface="Times New Roman" panose="02020603050405020304" pitchFamily="18" charset="0"/>
                <a:cs typeface="Times New Roman" panose="02020603050405020304" pitchFamily="18" charset="0"/>
              </a:rPr>
              <a:t>этом случае говорят об анализе </a:t>
            </a:r>
            <a:r>
              <a:rPr lang="ru-RU" sz="2000" b="1" dirty="0">
                <a:solidFill>
                  <a:srgbClr val="FF0000"/>
                </a:solidFill>
                <a:latin typeface="Times New Roman" panose="02020603050405020304" pitchFamily="18" charset="0"/>
                <a:cs typeface="Times New Roman" panose="02020603050405020304" pitchFamily="18" charset="0"/>
              </a:rPr>
              <a:t>элементном</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(атомно-ионном), </a:t>
            </a:r>
            <a:r>
              <a:rPr lang="ru-RU" sz="2000" b="1" dirty="0">
                <a:solidFill>
                  <a:srgbClr val="FF0000"/>
                </a:solidFill>
                <a:latin typeface="Times New Roman" panose="02020603050405020304" pitchFamily="18" charset="0"/>
                <a:cs typeface="Times New Roman" panose="02020603050405020304" pitchFamily="18" charset="0"/>
              </a:rPr>
              <a:t>изотопном</a:t>
            </a:r>
            <a:r>
              <a:rPr lang="ru-RU" sz="2000" dirty="0">
                <a:latin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cs typeface="Times New Roman" panose="02020603050405020304" pitchFamily="18" charset="0"/>
              </a:rPr>
              <a:t>структурно-групповом</a:t>
            </a:r>
            <a:r>
              <a:rPr lang="ru-RU" sz="2000" dirty="0">
                <a:latin typeface="Times New Roman" panose="02020603050405020304" pitchFamily="18" charset="0"/>
                <a:cs typeface="Times New Roman" panose="02020603050405020304" pitchFamily="18" charset="0"/>
              </a:rPr>
              <a:t> (функциональном), </a:t>
            </a:r>
            <a:r>
              <a:rPr lang="ru-RU" sz="2000" b="1" dirty="0">
                <a:solidFill>
                  <a:srgbClr val="FF0000"/>
                </a:solidFill>
                <a:latin typeface="Times New Roman" panose="02020603050405020304" pitchFamily="18" charset="0"/>
                <a:cs typeface="Times New Roman" panose="02020603050405020304" pitchFamily="18" charset="0"/>
              </a:rPr>
              <a:t>молекулярном</a:t>
            </a:r>
            <a:r>
              <a:rPr lang="ru-RU" sz="2000" dirty="0">
                <a:latin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cs typeface="Times New Roman" panose="02020603050405020304" pitchFamily="18" charset="0"/>
              </a:rPr>
              <a:t>вещественном</a:t>
            </a:r>
            <a:r>
              <a:rPr lang="ru-RU" sz="2000" dirty="0">
                <a:latin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cs typeface="Times New Roman" panose="02020603050405020304" pitchFamily="18" charset="0"/>
              </a:rPr>
              <a:t>фазовом</a:t>
            </a:r>
            <a:r>
              <a:rPr lang="ru-RU" sz="2000" dirty="0">
                <a:latin typeface="Times New Roman" panose="02020603050405020304" pitchFamily="18" charset="0"/>
                <a:cs typeface="Times New Roman" panose="02020603050405020304" pitchFamily="18" charset="0"/>
              </a:rPr>
              <a:t>. </a:t>
            </a:r>
          </a:p>
          <a:p>
            <a:pPr algn="just"/>
            <a:r>
              <a:rPr lang="ru-RU" sz="2000" i="1" dirty="0" smtClean="0">
                <a:latin typeface="Times New Roman" panose="02020603050405020304" pitchFamily="18" charset="0"/>
                <a:cs typeface="Times New Roman" panose="02020603050405020304" pitchFamily="18" charset="0"/>
              </a:rPr>
              <a:t>	</a:t>
            </a:r>
            <a:r>
              <a:rPr lang="ru-RU" sz="2000" i="1" u="sng" dirty="0" smtClean="0">
                <a:latin typeface="Times New Roman" panose="02020603050405020304" pitchFamily="18" charset="0"/>
                <a:cs typeface="Times New Roman" panose="02020603050405020304" pitchFamily="18" charset="0"/>
              </a:rPr>
              <a:t>Элементный</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анализ образца позволяет установить, из каких элементов состоит данный объект, каковы их концентрации или количество. </a:t>
            </a:r>
          </a:p>
          <a:p>
            <a:pPr algn="just"/>
            <a:r>
              <a:rPr lang="ru-RU" sz="2000" dirty="0" smtClean="0">
                <a:latin typeface="Times New Roman" panose="02020603050405020304" pitchFamily="18" charset="0"/>
                <a:cs typeface="Times New Roman" panose="02020603050405020304" pitchFamily="18" charset="0"/>
              </a:rPr>
              <a:t>	В </a:t>
            </a:r>
            <a:r>
              <a:rPr lang="ru-RU" sz="2000" i="1" u="sng" dirty="0">
                <a:latin typeface="Times New Roman" panose="02020603050405020304" pitchFamily="18" charset="0"/>
                <a:cs typeface="Times New Roman" panose="02020603050405020304" pitchFamily="18" charset="0"/>
              </a:rPr>
              <a:t>изотопном</a:t>
            </a:r>
            <a:r>
              <a:rPr lang="ru-RU" sz="2000" i="1" dirty="0">
                <a:latin typeface="Times New Roman" panose="02020603050405020304" pitchFamily="18" charset="0"/>
                <a:cs typeface="Times New Roman" panose="02020603050405020304" pitchFamily="18" charset="0"/>
              </a:rPr>
              <a:t> анализе</a:t>
            </a:r>
            <a:r>
              <a:rPr lang="ru-RU" sz="2000" dirty="0">
                <a:latin typeface="Times New Roman" panose="02020603050405020304" pitchFamily="18" charset="0"/>
                <a:cs typeface="Times New Roman" panose="02020603050405020304" pitchFamily="18" charset="0"/>
              </a:rPr>
              <a:t> определяют изотопный состав химического элемента. </a:t>
            </a:r>
          </a:p>
          <a:p>
            <a:pPr algn="just"/>
            <a:r>
              <a:rPr lang="ru-RU" sz="2000" dirty="0" smtClean="0">
                <a:latin typeface="Times New Roman" panose="02020603050405020304" pitchFamily="18" charset="0"/>
                <a:cs typeface="Times New Roman" panose="02020603050405020304" pitchFamily="18" charset="0"/>
              </a:rPr>
              <a:t>	В </a:t>
            </a:r>
            <a:r>
              <a:rPr lang="ru-RU" sz="2000" i="1" u="sng" dirty="0">
                <a:latin typeface="Times New Roman" panose="02020603050405020304" pitchFamily="18" charset="0"/>
                <a:cs typeface="Times New Roman" panose="02020603050405020304" pitchFamily="18" charset="0"/>
              </a:rPr>
              <a:t>вещественном</a:t>
            </a:r>
            <a:r>
              <a:rPr lang="ru-RU" sz="2000" i="1" dirty="0">
                <a:latin typeface="Times New Roman" panose="02020603050405020304" pitchFamily="18" charset="0"/>
                <a:cs typeface="Times New Roman" panose="02020603050405020304" pitchFamily="18" charset="0"/>
              </a:rPr>
              <a:t> анализе </a:t>
            </a:r>
            <a:r>
              <a:rPr lang="ru-RU" sz="2000" dirty="0">
                <a:latin typeface="Times New Roman" panose="02020603050405020304" pitchFamily="18" charset="0"/>
                <a:cs typeface="Times New Roman" panose="02020603050405020304" pitchFamily="18" charset="0"/>
              </a:rPr>
              <a:t>определяют, в каких формах присутствует интересующий компонент в анализируемом объекте и каково содержание этих форм (например, оксидов, нитридов, фторидов и т.д.). Вещественный анализ имеет много общего с молекулярным и фазовым. </a:t>
            </a:r>
          </a:p>
          <a:p>
            <a:pPr algn="just"/>
            <a:r>
              <a:rPr lang="ru-RU" sz="2000" i="1" dirty="0" smtClean="0">
                <a:latin typeface="Times New Roman" panose="02020603050405020304" pitchFamily="18" charset="0"/>
                <a:cs typeface="Times New Roman" panose="02020603050405020304" pitchFamily="18" charset="0"/>
              </a:rPr>
              <a:t>	</a:t>
            </a:r>
            <a:r>
              <a:rPr lang="ru-RU" sz="2000" i="1" u="sng" dirty="0" smtClean="0">
                <a:latin typeface="Times New Roman" panose="02020603050405020304" pitchFamily="18" charset="0"/>
                <a:cs typeface="Times New Roman" panose="02020603050405020304" pitchFamily="18" charset="0"/>
              </a:rPr>
              <a:t>Молекулярный</a:t>
            </a:r>
            <a:r>
              <a:rPr lang="ru-RU" sz="2000" i="1" dirty="0" smtClean="0">
                <a:latin typeface="Times New Roman" panose="02020603050405020304" pitchFamily="18" charset="0"/>
                <a:cs typeface="Times New Roman" panose="02020603050405020304" pitchFamily="18" charset="0"/>
              </a:rPr>
              <a:t> </a:t>
            </a:r>
            <a:r>
              <a:rPr lang="ru-RU" sz="2000" i="1" dirty="0">
                <a:latin typeface="Times New Roman" panose="02020603050405020304" pitchFamily="18" charset="0"/>
                <a:cs typeface="Times New Roman" panose="02020603050405020304" pitchFamily="18" charset="0"/>
              </a:rPr>
              <a:t>анализ –</a:t>
            </a:r>
            <a:r>
              <a:rPr lang="ru-RU" sz="2000" dirty="0">
                <a:latin typeface="Times New Roman" panose="02020603050405020304" pitchFamily="18" charset="0"/>
                <a:cs typeface="Times New Roman" panose="02020603050405020304" pitchFamily="18" charset="0"/>
              </a:rPr>
              <a:t> это обнаружение и определение химических соединений; типичным примером является анализ смеси газов. </a:t>
            </a:r>
          </a:p>
          <a:p>
            <a:pPr algn="just"/>
            <a:r>
              <a:rPr lang="ru-RU" sz="2000" i="1" dirty="0" smtClean="0">
                <a:latin typeface="Times New Roman" panose="02020603050405020304" pitchFamily="18" charset="0"/>
                <a:cs typeface="Times New Roman" panose="02020603050405020304" pitchFamily="18" charset="0"/>
              </a:rPr>
              <a:t>	</a:t>
            </a:r>
            <a:r>
              <a:rPr lang="ru-RU" sz="2000" i="1" u="sng" dirty="0" smtClean="0">
                <a:latin typeface="Times New Roman" panose="02020603050405020304" pitchFamily="18" charset="0"/>
                <a:cs typeface="Times New Roman" panose="02020603050405020304" pitchFamily="18" charset="0"/>
              </a:rPr>
              <a:t>Фазовый</a:t>
            </a:r>
            <a:r>
              <a:rPr lang="ru-RU" sz="2000" i="1" dirty="0" smtClean="0">
                <a:latin typeface="Times New Roman" panose="02020603050405020304" pitchFamily="18" charset="0"/>
                <a:cs typeface="Times New Roman" panose="02020603050405020304" pitchFamily="18" charset="0"/>
              </a:rPr>
              <a:t> </a:t>
            </a:r>
            <a:r>
              <a:rPr lang="ru-RU" sz="2000" i="1" dirty="0">
                <a:latin typeface="Times New Roman" panose="02020603050405020304" pitchFamily="18" charset="0"/>
                <a:cs typeface="Times New Roman" panose="02020603050405020304" pitchFamily="18" charset="0"/>
              </a:rPr>
              <a:t>анализ – </a:t>
            </a:r>
            <a:r>
              <a:rPr lang="ru-RU" sz="2000" i="1" dirty="0" smtClean="0">
                <a:latin typeface="Times New Roman" panose="02020603050405020304" pitchFamily="18" charset="0"/>
                <a:cs typeface="Times New Roman" panose="02020603050405020304" pitchFamily="18" charset="0"/>
              </a:rPr>
              <a:t>это </a:t>
            </a:r>
            <a:r>
              <a:rPr lang="ru-RU" sz="2000" dirty="0" smtClean="0">
                <a:latin typeface="Times New Roman" panose="02020603050405020304" pitchFamily="18" charset="0"/>
                <a:cs typeface="Times New Roman" panose="02020603050405020304" pitchFamily="18" charset="0"/>
              </a:rPr>
              <a:t>анализ </a:t>
            </a:r>
            <a:r>
              <a:rPr lang="ru-RU" sz="2000" b="1" dirty="0">
                <a:latin typeface="Times New Roman" panose="02020603050405020304" pitchFamily="18" charset="0"/>
                <a:cs typeface="Times New Roman" panose="02020603050405020304" pitchFamily="18" charset="0"/>
              </a:rPr>
              <a:t>включений</a:t>
            </a:r>
            <a:r>
              <a:rPr lang="ru-RU" sz="2000" dirty="0">
                <a:latin typeface="Times New Roman" panose="02020603050405020304" pitchFamily="18" charset="0"/>
                <a:cs typeface="Times New Roman" panose="02020603050405020304" pitchFamily="18" charset="0"/>
              </a:rPr>
              <a:t> в неоднородном объекте, например, оксиды и нитриды не распределены в металле гомогенно, а образуют отдельные фазы</a:t>
            </a:r>
            <a:r>
              <a:rPr lang="ru-RU" sz="2000" dirty="0" smtClean="0">
                <a:latin typeface="Times New Roman" panose="02020603050405020304" pitchFamily="18" charset="0"/>
                <a:cs typeface="Times New Roman" panose="02020603050405020304" pitchFamily="18" charset="0"/>
              </a:rPr>
              <a:t>.</a:t>
            </a:r>
          </a:p>
          <a:p>
            <a:pPr algn="just"/>
            <a:r>
              <a:rPr lang="ru-RU" sz="2000" dirty="0">
                <a:latin typeface="Times New Roman" panose="02020603050405020304" pitchFamily="18" charset="0"/>
                <a:cs typeface="Times New Roman" panose="02020603050405020304" pitchFamily="18" charset="0"/>
              </a:rPr>
              <a:t>	Анализ вещества может проводиться с целью установления </a:t>
            </a:r>
            <a:r>
              <a:rPr lang="ru-RU" sz="2000" b="1" u="sng" dirty="0">
                <a:solidFill>
                  <a:srgbClr val="FF0000"/>
                </a:solidFill>
                <a:latin typeface="Times New Roman" panose="02020603050405020304" pitchFamily="18" charset="0"/>
                <a:cs typeface="Times New Roman" panose="02020603050405020304" pitchFamily="18" charset="0"/>
              </a:rPr>
              <a:t>качественного</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или </a:t>
            </a:r>
            <a:r>
              <a:rPr lang="ru-RU" sz="2000" b="1" u="sng" dirty="0">
                <a:solidFill>
                  <a:srgbClr val="FF0000"/>
                </a:solidFill>
                <a:latin typeface="Times New Roman" panose="02020603050405020304" pitchFamily="18" charset="0"/>
                <a:cs typeface="Times New Roman" panose="02020603050405020304" pitchFamily="18" charset="0"/>
              </a:rPr>
              <a:t>количественного</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его состава. В соответствии с этим различают качественный и количественный анализ. </a:t>
            </a:r>
            <a:endParaRPr lang="ru-RU" sz="2000" dirty="0" smtClean="0">
              <a:latin typeface="Times New Roman" panose="02020603050405020304" pitchFamily="18" charset="0"/>
              <a:cs typeface="Times New Roman" panose="02020603050405020304" pitchFamily="18" charset="0"/>
            </a:endParaRPr>
          </a:p>
          <a:p>
            <a:pPr algn="r"/>
            <a:r>
              <a:rPr lang="ru-RU" sz="2000" dirty="0" smtClean="0">
                <a:latin typeface="Times New Roman" panose="02020603050405020304" pitchFamily="18" charset="0"/>
                <a:cs typeface="Times New Roman" panose="02020603050405020304" pitchFamily="18" charset="0"/>
              </a:rPr>
              <a:t>					</a:t>
            </a:r>
            <a:r>
              <a:rPr lang="ru-RU" sz="2000" dirty="0" smtClean="0"/>
              <a:t>-12-</a:t>
            </a:r>
            <a:endParaRPr lang="ru-RU" sz="2000" dirty="0"/>
          </a:p>
        </p:txBody>
      </p:sp>
    </p:spTree>
    <p:extLst>
      <p:ext uri="{BB962C8B-B14F-4D97-AF65-F5344CB8AC3E}">
        <p14:creationId xmlns:p14="http://schemas.microsoft.com/office/powerpoint/2010/main" val="1884378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856984" cy="6555641"/>
          </a:xfrm>
          <a:prstGeom prst="rect">
            <a:avLst/>
          </a:prstGeom>
          <a:noFill/>
        </p:spPr>
        <p:txBody>
          <a:bodyPr wrap="square" rtlCol="0">
            <a:spAutoFit/>
          </a:bodyPr>
          <a:lstStyle/>
          <a:p>
            <a:r>
              <a:rPr lang="ru-RU" sz="2000" i="1" dirty="0" smtClean="0"/>
              <a:t>	</a:t>
            </a:r>
            <a:r>
              <a:rPr lang="ru-RU" sz="2000" i="1" u="sng" dirty="0" smtClean="0">
                <a:solidFill>
                  <a:srgbClr val="FF0000"/>
                </a:solidFill>
              </a:rPr>
              <a:t>Качественный</a:t>
            </a:r>
            <a:r>
              <a:rPr lang="ru-RU" sz="2000" i="1" dirty="0" smtClean="0">
                <a:solidFill>
                  <a:srgbClr val="FF0000"/>
                </a:solidFill>
              </a:rPr>
              <a:t> </a:t>
            </a:r>
            <a:r>
              <a:rPr lang="ru-RU" sz="2000" i="1" dirty="0"/>
              <a:t>анализ</a:t>
            </a:r>
            <a:r>
              <a:rPr lang="ru-RU" sz="2000" dirty="0"/>
              <a:t> позволяет </a:t>
            </a:r>
            <a:r>
              <a:rPr lang="ru-RU" sz="2000" dirty="0" smtClean="0"/>
              <a:t>установить</a:t>
            </a:r>
            <a:r>
              <a:rPr lang="ru-RU" sz="2000" dirty="0"/>
              <a:t> </a:t>
            </a:r>
            <a:r>
              <a:rPr lang="ru-RU" sz="2000" dirty="0" smtClean="0"/>
              <a:t>  -  </a:t>
            </a:r>
            <a:r>
              <a:rPr lang="ru-RU" sz="2000" dirty="0"/>
              <a:t>из каких химических элементов состоит анализируемое вещество </a:t>
            </a:r>
            <a:r>
              <a:rPr lang="ru-RU" sz="2000" dirty="0" smtClean="0"/>
              <a:t>      и </a:t>
            </a:r>
            <a:r>
              <a:rPr lang="ru-RU" sz="2000" dirty="0"/>
              <a:t>какие ионы, </a:t>
            </a:r>
            <a:r>
              <a:rPr lang="ru-RU" sz="2000" dirty="0" smtClean="0"/>
              <a:t> группы </a:t>
            </a:r>
            <a:r>
              <a:rPr lang="ru-RU" sz="2000" dirty="0"/>
              <a:t>атомов или молекулы входят в его состав. </a:t>
            </a:r>
            <a:r>
              <a:rPr lang="ru-RU" sz="2000" dirty="0" smtClean="0"/>
              <a:t>     При </a:t>
            </a:r>
            <a:r>
              <a:rPr lang="ru-RU" sz="2000" dirty="0"/>
              <a:t>исследовании состава неизвестного вещества качественный анализ всегда предшествует количественному, </a:t>
            </a:r>
            <a:endParaRPr lang="ru-RU" sz="2000" dirty="0" smtClean="0"/>
          </a:p>
          <a:p>
            <a:r>
              <a:rPr lang="ru-RU" sz="2000" dirty="0"/>
              <a:t> </a:t>
            </a:r>
            <a:r>
              <a:rPr lang="ru-RU" sz="2000" dirty="0" smtClean="0"/>
              <a:t>      так </a:t>
            </a:r>
            <a:r>
              <a:rPr lang="ru-RU" sz="2000" dirty="0"/>
              <a:t>как выбор метода количественного определения составных частей анализируемого вещества зависит от данных, полученных при его качественном анализе. </a:t>
            </a:r>
          </a:p>
          <a:p>
            <a:r>
              <a:rPr lang="ru-RU" sz="2000" i="1" dirty="0" smtClean="0"/>
              <a:t>	</a:t>
            </a:r>
            <a:r>
              <a:rPr lang="ru-RU" sz="2000" i="1" u="sng" dirty="0" smtClean="0">
                <a:solidFill>
                  <a:srgbClr val="FF0000"/>
                </a:solidFill>
              </a:rPr>
              <a:t>Количественный</a:t>
            </a:r>
            <a:r>
              <a:rPr lang="ru-RU" sz="2000" dirty="0" smtClean="0">
                <a:solidFill>
                  <a:srgbClr val="FF0000"/>
                </a:solidFill>
              </a:rPr>
              <a:t> </a:t>
            </a:r>
            <a:r>
              <a:rPr lang="ru-RU" sz="2000" dirty="0"/>
              <a:t>анализ позволяет установить количественные соотношения составных частей данного соединения или смеси веществ. </a:t>
            </a:r>
            <a:endParaRPr lang="ru-RU" sz="2000" dirty="0" smtClean="0"/>
          </a:p>
          <a:p>
            <a:r>
              <a:rPr lang="ru-RU" sz="2000" dirty="0"/>
              <a:t> </a:t>
            </a:r>
            <a:r>
              <a:rPr lang="ru-RU" sz="2000" dirty="0" smtClean="0"/>
              <a:t>      В </a:t>
            </a:r>
            <a:r>
              <a:rPr lang="ru-RU" sz="2000" dirty="0"/>
              <a:t>отличие от качественного анализа количественный анализ дает возможность определить содержание отдельных компонентов анализируемого вещества или общее содержание определяемого вещества в исследуемом продукте. </a:t>
            </a:r>
          </a:p>
          <a:p>
            <a:r>
              <a:rPr lang="ru-RU" sz="2000" dirty="0" smtClean="0"/>
              <a:t>	Отличительной </a:t>
            </a:r>
            <a:r>
              <a:rPr lang="ru-RU" sz="2000" dirty="0"/>
              <a:t>особенностью </a:t>
            </a:r>
            <a:r>
              <a:rPr lang="ru-RU" sz="2000" b="1" dirty="0">
                <a:solidFill>
                  <a:srgbClr val="FF0000"/>
                </a:solidFill>
              </a:rPr>
              <a:t>ЯМ</a:t>
            </a:r>
            <a:r>
              <a:rPr lang="ru-RU" sz="2000" dirty="0">
                <a:solidFill>
                  <a:srgbClr val="FF0000"/>
                </a:solidFill>
              </a:rPr>
              <a:t> </a:t>
            </a:r>
            <a:r>
              <a:rPr lang="ru-RU" sz="2000" dirty="0"/>
              <a:t>и большинства продуктов их распада является их </a:t>
            </a:r>
            <a:r>
              <a:rPr lang="ru-RU" sz="2000" b="1" dirty="0"/>
              <a:t>радиоактивность</a:t>
            </a:r>
            <a:r>
              <a:rPr lang="ru-RU" sz="2000" dirty="0"/>
              <a:t>. </a:t>
            </a:r>
            <a:r>
              <a:rPr lang="ru-RU" sz="2000" dirty="0" smtClean="0"/>
              <a:t>          Это </a:t>
            </a:r>
            <a:r>
              <a:rPr lang="ru-RU" sz="2000" dirty="0"/>
              <a:t>обстоятельство обуславливает специфику всех аналитических методов и методик на всех этапах аналитических исследований ядерных материалов и требует применения радиохимических методов. </a:t>
            </a:r>
            <a:endParaRPr lang="ru-RU" sz="2000" dirty="0" smtClean="0"/>
          </a:p>
          <a:p>
            <a:r>
              <a:rPr lang="ru-RU" sz="2000" i="1" dirty="0"/>
              <a:t>	</a:t>
            </a:r>
            <a:r>
              <a:rPr lang="ru-RU" sz="2000" b="1" i="1" dirty="0" smtClean="0">
                <a:solidFill>
                  <a:srgbClr val="FF0000"/>
                </a:solidFill>
              </a:rPr>
              <a:t>Радиохимический </a:t>
            </a:r>
            <a:r>
              <a:rPr lang="ru-RU" sz="2000" b="1" i="1" dirty="0">
                <a:solidFill>
                  <a:srgbClr val="FF0000"/>
                </a:solidFill>
              </a:rPr>
              <a:t>анализ</a:t>
            </a:r>
            <a:r>
              <a:rPr lang="ru-RU" sz="2000" i="1" dirty="0">
                <a:solidFill>
                  <a:srgbClr val="FF0000"/>
                </a:solidFill>
              </a:rPr>
              <a:t> </a:t>
            </a:r>
            <a:r>
              <a:rPr lang="ru-RU" sz="2000" i="1" dirty="0" smtClean="0">
                <a:solidFill>
                  <a:srgbClr val="FF0000"/>
                </a:solidFill>
              </a:rPr>
              <a:t>     </a:t>
            </a:r>
            <a:r>
              <a:rPr lang="ru-RU" sz="2000" i="1" dirty="0" smtClean="0"/>
              <a:t>–     это </a:t>
            </a:r>
            <a:r>
              <a:rPr lang="ru-RU" sz="2000" i="1" dirty="0"/>
              <a:t>совокупность качественного и количественного методов определения радионуклидов в природных и специально облученных материалах</a:t>
            </a:r>
            <a:r>
              <a:rPr lang="ru-RU" sz="2000" i="1" dirty="0" smtClean="0"/>
              <a:t>.					</a:t>
            </a:r>
            <a:r>
              <a:rPr lang="ru-RU" sz="2000" dirty="0" smtClean="0"/>
              <a:t>-13-</a:t>
            </a:r>
            <a:endParaRPr lang="ru-RU" sz="2000" dirty="0"/>
          </a:p>
        </p:txBody>
      </p:sp>
    </p:spTree>
    <p:extLst>
      <p:ext uri="{BB962C8B-B14F-4D97-AF65-F5344CB8AC3E}">
        <p14:creationId xmlns:p14="http://schemas.microsoft.com/office/powerpoint/2010/main" val="1831229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260648"/>
            <a:ext cx="8964488" cy="2308324"/>
          </a:xfrm>
          <a:prstGeom prst="rect">
            <a:avLst/>
          </a:prstGeom>
          <a:noFill/>
        </p:spPr>
        <p:txBody>
          <a:bodyPr wrap="square" rtlCol="0">
            <a:spAutoFit/>
          </a:bodyPr>
          <a:lstStyle/>
          <a:p>
            <a:pPr algn="just"/>
            <a:r>
              <a:rPr lang="ru-RU" sz="2000" dirty="0" smtClean="0"/>
              <a:t>	Радиохимические </a:t>
            </a:r>
            <a:r>
              <a:rPr lang="ru-RU" sz="2000" dirty="0"/>
              <a:t>методы основаны на принципах и методах аналитической химии, включая отбор проб и предварительную обработку образцов, выполнение различных операций концентрирования и выделения </a:t>
            </a:r>
            <a:r>
              <a:rPr lang="ru-RU" sz="2000" dirty="0" err="1"/>
              <a:t>радиохимически</a:t>
            </a:r>
            <a:r>
              <a:rPr lang="ru-RU" sz="2000" dirty="0"/>
              <a:t> чистых радионуклидов и аналитические определения, </a:t>
            </a:r>
            <a:r>
              <a:rPr lang="ru-RU" sz="2000" dirty="0" smtClean="0"/>
              <a:t>  в </a:t>
            </a:r>
            <a:r>
              <a:rPr lang="ru-RU" sz="2000" dirty="0"/>
              <a:t>том числе включая измерение их радиоактивности (радиометрический анализ).</a:t>
            </a:r>
          </a:p>
          <a:p>
            <a:r>
              <a:rPr lang="ru-RU" sz="2000" dirty="0" smtClean="0"/>
              <a:t>	Все </a:t>
            </a:r>
            <a:r>
              <a:rPr lang="ru-RU" sz="2400" b="1" i="1" dirty="0">
                <a:solidFill>
                  <a:srgbClr val="FF0000"/>
                </a:solidFill>
              </a:rPr>
              <a:t>методы аналитической химии </a:t>
            </a:r>
            <a:r>
              <a:rPr lang="ru-RU" sz="2000" dirty="0"/>
              <a:t>принято классифицировать следующим образом: </a:t>
            </a:r>
          </a:p>
        </p:txBody>
      </p:sp>
      <p:graphicFrame>
        <p:nvGraphicFramePr>
          <p:cNvPr id="3" name="Таблица 2"/>
          <p:cNvGraphicFramePr>
            <a:graphicFrameLocks noGrp="1"/>
          </p:cNvGraphicFramePr>
          <p:nvPr>
            <p:extLst>
              <p:ext uri="{D42A27DB-BD31-4B8C-83A1-F6EECF244321}">
                <p14:modId xmlns:p14="http://schemas.microsoft.com/office/powerpoint/2010/main" val="4096424567"/>
              </p:ext>
            </p:extLst>
          </p:nvPr>
        </p:nvGraphicFramePr>
        <p:xfrm>
          <a:off x="305272" y="2564904"/>
          <a:ext cx="8712968" cy="3840480"/>
        </p:xfrm>
        <a:graphic>
          <a:graphicData uri="http://schemas.openxmlformats.org/drawingml/2006/table">
            <a:tbl>
              <a:tblPr firstRow="1" firstCol="1" bandRow="1"/>
              <a:tblGrid>
                <a:gridCol w="8712968"/>
              </a:tblGrid>
              <a:tr h="0">
                <a:tc>
                  <a:txBody>
                    <a:bodyPr/>
                    <a:lstStyle/>
                    <a:p>
                      <a:pPr indent="323850" algn="just">
                        <a:lnSpc>
                          <a:spcPct val="100000"/>
                        </a:lnSpc>
                        <a:spcAft>
                          <a:spcPts val="0"/>
                        </a:spcAft>
                      </a:pPr>
                      <a:r>
                        <a:rPr lang="en-US" sz="2800" b="1" i="1" dirty="0">
                          <a:solidFill>
                            <a:srgbClr val="FF0000"/>
                          </a:solidFill>
                          <a:effectLst/>
                          <a:latin typeface="Times New Roman"/>
                          <a:ea typeface="Times New Roman"/>
                        </a:rPr>
                        <a:t>I</a:t>
                      </a:r>
                      <a:r>
                        <a:rPr lang="ru-RU" sz="2800" b="1" i="1" dirty="0">
                          <a:solidFill>
                            <a:srgbClr val="FF0000"/>
                          </a:solidFill>
                          <a:effectLst/>
                          <a:latin typeface="Times New Roman"/>
                          <a:ea typeface="Times New Roman"/>
                        </a:rPr>
                        <a:t> – </a:t>
                      </a:r>
                      <a:r>
                        <a:rPr lang="ru-RU" sz="2800" b="1" i="1" dirty="0" err="1">
                          <a:solidFill>
                            <a:srgbClr val="FF0000"/>
                          </a:solidFill>
                          <a:effectLst/>
                          <a:latin typeface="Times New Roman"/>
                          <a:ea typeface="Times New Roman"/>
                        </a:rPr>
                        <a:t>опробирование</a:t>
                      </a:r>
                      <a:r>
                        <a:rPr lang="ru-RU" sz="2800" b="1" i="1" dirty="0">
                          <a:solidFill>
                            <a:srgbClr val="FF0000"/>
                          </a:solidFill>
                          <a:effectLst/>
                          <a:latin typeface="Times New Roman"/>
                          <a:ea typeface="Times New Roman"/>
                        </a:rPr>
                        <a:t> </a:t>
                      </a:r>
                      <a:r>
                        <a:rPr lang="ru-RU" sz="2800" b="1" i="1" dirty="0" smtClean="0">
                          <a:solidFill>
                            <a:srgbClr val="FF0000"/>
                          </a:solidFill>
                          <a:effectLst/>
                          <a:latin typeface="Times New Roman"/>
                          <a:ea typeface="Times New Roman"/>
                        </a:rPr>
                        <a:t>  материалов</a:t>
                      </a:r>
                      <a:r>
                        <a:rPr lang="ru-RU" sz="2800" dirty="0" smtClean="0">
                          <a:solidFill>
                            <a:srgbClr val="FF0000"/>
                          </a:solidFill>
                          <a:effectLst/>
                          <a:latin typeface="Times New Roman"/>
                          <a:ea typeface="Times New Roman"/>
                        </a:rPr>
                        <a:t> </a:t>
                      </a:r>
                    </a:p>
                    <a:p>
                      <a:pPr indent="323850" algn="just">
                        <a:lnSpc>
                          <a:spcPct val="100000"/>
                        </a:lnSpc>
                        <a:spcAft>
                          <a:spcPts val="0"/>
                        </a:spcAft>
                      </a:pPr>
                      <a:r>
                        <a:rPr lang="ru-RU" sz="2800" dirty="0" smtClean="0">
                          <a:effectLst/>
                          <a:latin typeface="Times New Roman"/>
                          <a:ea typeface="Times New Roman"/>
                        </a:rPr>
                        <a:t>      (</a:t>
                      </a:r>
                      <a:r>
                        <a:rPr lang="ru-RU" sz="2800" dirty="0">
                          <a:effectLst/>
                          <a:latin typeface="Times New Roman"/>
                          <a:ea typeface="Times New Roman"/>
                        </a:rPr>
                        <a:t>отбор проб и подготовка </a:t>
                      </a:r>
                      <a:r>
                        <a:rPr lang="ru-RU" sz="2800" dirty="0" smtClean="0">
                          <a:effectLst/>
                          <a:latin typeface="Times New Roman"/>
                          <a:ea typeface="Times New Roman"/>
                        </a:rPr>
                        <a:t>проб </a:t>
                      </a:r>
                      <a:r>
                        <a:rPr lang="ru-RU" sz="2800" dirty="0">
                          <a:effectLst/>
                          <a:latin typeface="Times New Roman"/>
                          <a:ea typeface="Times New Roman"/>
                        </a:rPr>
                        <a:t>к анализу</a:t>
                      </a:r>
                      <a:r>
                        <a:rPr lang="ru-RU" sz="2800" dirty="0" smtClean="0">
                          <a:effectLst/>
                          <a:latin typeface="Times New Roman"/>
                          <a:ea typeface="Times New Roman"/>
                        </a:rPr>
                        <a:t>);</a:t>
                      </a:r>
                    </a:p>
                    <a:p>
                      <a:pPr indent="323850" algn="just">
                        <a:lnSpc>
                          <a:spcPct val="100000"/>
                        </a:lnSpc>
                        <a:spcAft>
                          <a:spcPts val="0"/>
                        </a:spcAft>
                      </a:pPr>
                      <a:endParaRPr lang="ru-RU"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indent="323850" algn="just">
                        <a:lnSpc>
                          <a:spcPct val="100000"/>
                        </a:lnSpc>
                        <a:spcAft>
                          <a:spcPts val="0"/>
                        </a:spcAft>
                      </a:pPr>
                      <a:r>
                        <a:rPr lang="en-US" sz="2800" b="1" i="1" dirty="0" smtClean="0">
                          <a:solidFill>
                            <a:srgbClr val="FF0000"/>
                          </a:solidFill>
                          <a:effectLst/>
                          <a:latin typeface="Times New Roman"/>
                          <a:ea typeface="Times New Roman"/>
                        </a:rPr>
                        <a:t>II</a:t>
                      </a:r>
                      <a:r>
                        <a:rPr lang="ru-RU" sz="2800" b="1" i="1" dirty="0" smtClean="0">
                          <a:solidFill>
                            <a:srgbClr val="FF0000"/>
                          </a:solidFill>
                          <a:effectLst/>
                          <a:latin typeface="Times New Roman"/>
                          <a:ea typeface="Times New Roman"/>
                        </a:rPr>
                        <a:t> </a:t>
                      </a:r>
                      <a:r>
                        <a:rPr lang="ru-RU" sz="2800" b="1" i="1" dirty="0">
                          <a:solidFill>
                            <a:srgbClr val="FF0000"/>
                          </a:solidFill>
                          <a:effectLst/>
                          <a:latin typeface="Times New Roman"/>
                          <a:ea typeface="Times New Roman"/>
                        </a:rPr>
                        <a:t>– разделение и концентрирование компонентов</a:t>
                      </a:r>
                      <a:r>
                        <a:rPr lang="ru-RU" sz="2800" dirty="0">
                          <a:solidFill>
                            <a:srgbClr val="FF0000"/>
                          </a:solidFill>
                          <a:effectLst/>
                          <a:latin typeface="Times New Roman"/>
                          <a:ea typeface="Times New Roman"/>
                        </a:rPr>
                        <a:t>; </a:t>
                      </a:r>
                      <a:endParaRPr lang="ru-RU" sz="2800" dirty="0" smtClean="0">
                        <a:solidFill>
                          <a:srgbClr val="FF0000"/>
                        </a:solidFill>
                        <a:effectLst/>
                        <a:latin typeface="Times New Roman"/>
                        <a:ea typeface="Times New Roman"/>
                      </a:endParaRPr>
                    </a:p>
                    <a:p>
                      <a:pPr indent="323850" algn="just">
                        <a:lnSpc>
                          <a:spcPct val="100000"/>
                        </a:lnSpc>
                        <a:spcAft>
                          <a:spcPts val="0"/>
                        </a:spcAft>
                      </a:pPr>
                      <a:endParaRPr lang="ru-RU"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indent="323850" algn="just">
                        <a:lnSpc>
                          <a:spcPct val="100000"/>
                        </a:lnSpc>
                        <a:spcAft>
                          <a:spcPts val="0"/>
                        </a:spcAft>
                      </a:pPr>
                      <a:r>
                        <a:rPr lang="en-US" sz="2800" b="1" i="1" dirty="0">
                          <a:solidFill>
                            <a:srgbClr val="FF0000"/>
                          </a:solidFill>
                          <a:effectLst/>
                          <a:latin typeface="Times New Roman"/>
                          <a:ea typeface="Times New Roman"/>
                        </a:rPr>
                        <a:t>III</a:t>
                      </a:r>
                      <a:r>
                        <a:rPr lang="ru-RU" sz="2800" b="1" i="1" dirty="0">
                          <a:solidFill>
                            <a:srgbClr val="FF0000"/>
                          </a:solidFill>
                          <a:effectLst/>
                          <a:latin typeface="Times New Roman"/>
                          <a:ea typeface="Times New Roman"/>
                        </a:rPr>
                        <a:t> – обнаружение</a:t>
                      </a:r>
                      <a:r>
                        <a:rPr lang="ru-RU" sz="2800" dirty="0">
                          <a:solidFill>
                            <a:srgbClr val="FF0000"/>
                          </a:solidFill>
                          <a:effectLst/>
                          <a:latin typeface="Times New Roman"/>
                          <a:ea typeface="Times New Roman"/>
                        </a:rPr>
                        <a:t> </a:t>
                      </a:r>
                      <a:r>
                        <a:rPr lang="ru-RU" sz="2800" dirty="0" smtClean="0">
                          <a:solidFill>
                            <a:srgbClr val="FF0000"/>
                          </a:solidFill>
                          <a:effectLst/>
                          <a:latin typeface="Times New Roman"/>
                          <a:ea typeface="Times New Roman"/>
                        </a:rPr>
                        <a:t> </a:t>
                      </a:r>
                      <a:r>
                        <a:rPr lang="ru-RU" sz="2800" dirty="0" smtClean="0">
                          <a:effectLst/>
                          <a:latin typeface="Times New Roman"/>
                          <a:ea typeface="Times New Roman"/>
                        </a:rPr>
                        <a:t>(</a:t>
                      </a:r>
                      <a:r>
                        <a:rPr lang="ru-RU" sz="2800" dirty="0">
                          <a:effectLst/>
                          <a:latin typeface="Times New Roman"/>
                          <a:ea typeface="Times New Roman"/>
                        </a:rPr>
                        <a:t>идентификация), </a:t>
                      </a:r>
                      <a:endParaRPr lang="ru-RU" sz="2800" dirty="0" smtClean="0">
                        <a:effectLst/>
                        <a:latin typeface="Times New Roman"/>
                        <a:ea typeface="Times New Roman"/>
                      </a:endParaRPr>
                    </a:p>
                    <a:p>
                      <a:pPr indent="323850" algn="just">
                        <a:lnSpc>
                          <a:spcPct val="100000"/>
                        </a:lnSpc>
                        <a:spcAft>
                          <a:spcPts val="0"/>
                        </a:spcAft>
                      </a:pPr>
                      <a:r>
                        <a:rPr lang="ru-RU" sz="2800" dirty="0" smtClean="0">
                          <a:effectLst/>
                          <a:latin typeface="Times New Roman"/>
                          <a:ea typeface="Times New Roman"/>
                        </a:rPr>
                        <a:t>         т.е</a:t>
                      </a:r>
                      <a:r>
                        <a:rPr lang="ru-RU" sz="2800" dirty="0">
                          <a:effectLst/>
                          <a:latin typeface="Times New Roman"/>
                          <a:ea typeface="Times New Roman"/>
                        </a:rPr>
                        <a:t>. качественный анализ;  </a:t>
                      </a:r>
                      <a:endParaRPr lang="ru-RU" sz="2800" dirty="0" smtClean="0">
                        <a:effectLst/>
                        <a:latin typeface="Times New Roman"/>
                        <a:ea typeface="Times New Roman"/>
                      </a:endParaRPr>
                    </a:p>
                    <a:p>
                      <a:pPr indent="323850" algn="just">
                        <a:lnSpc>
                          <a:spcPct val="100000"/>
                        </a:lnSpc>
                        <a:spcAft>
                          <a:spcPts val="0"/>
                        </a:spcAft>
                      </a:pPr>
                      <a:endParaRPr lang="ru-RU"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indent="323850" algn="just">
                        <a:lnSpc>
                          <a:spcPct val="100000"/>
                        </a:lnSpc>
                        <a:spcAft>
                          <a:spcPts val="0"/>
                        </a:spcAft>
                      </a:pPr>
                      <a:r>
                        <a:rPr lang="en-US" sz="2800" b="1" i="1" dirty="0">
                          <a:solidFill>
                            <a:srgbClr val="FF0000"/>
                          </a:solidFill>
                          <a:effectLst/>
                          <a:latin typeface="Times New Roman"/>
                          <a:ea typeface="Times New Roman"/>
                        </a:rPr>
                        <a:t>IV</a:t>
                      </a:r>
                      <a:r>
                        <a:rPr lang="ru-RU" sz="2800" b="1" i="1" dirty="0">
                          <a:solidFill>
                            <a:srgbClr val="FF0000"/>
                          </a:solidFill>
                          <a:effectLst/>
                          <a:latin typeface="Times New Roman"/>
                          <a:ea typeface="Times New Roman"/>
                        </a:rPr>
                        <a:t> – определение</a:t>
                      </a:r>
                      <a:r>
                        <a:rPr lang="ru-RU" sz="2800" dirty="0">
                          <a:effectLst/>
                          <a:latin typeface="Times New Roman"/>
                          <a:ea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4" name="TextBox 3"/>
          <p:cNvSpPr txBox="1"/>
          <p:nvPr/>
        </p:nvSpPr>
        <p:spPr>
          <a:xfrm>
            <a:off x="8244408" y="6453336"/>
            <a:ext cx="899592" cy="369332"/>
          </a:xfrm>
          <a:prstGeom prst="rect">
            <a:avLst/>
          </a:prstGeom>
          <a:noFill/>
        </p:spPr>
        <p:txBody>
          <a:bodyPr wrap="square" rtlCol="0">
            <a:spAutoFit/>
          </a:bodyPr>
          <a:lstStyle/>
          <a:p>
            <a:r>
              <a:rPr lang="ru-RU" dirty="0" smtClean="0"/>
              <a:t>-14-</a:t>
            </a:r>
            <a:endParaRPr lang="ru-RU" dirty="0"/>
          </a:p>
        </p:txBody>
      </p:sp>
    </p:spTree>
    <p:extLst>
      <p:ext uri="{BB962C8B-B14F-4D97-AF65-F5344CB8AC3E}">
        <p14:creationId xmlns:p14="http://schemas.microsoft.com/office/powerpoint/2010/main" val="2267879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628"/>
            <a:ext cx="9144000" cy="6740307"/>
          </a:xfrm>
          <a:prstGeom prst="rect">
            <a:avLst/>
          </a:prstGeom>
          <a:noFill/>
        </p:spPr>
        <p:txBody>
          <a:bodyPr wrap="square" rtlCol="0">
            <a:spAutoFit/>
          </a:bodyPr>
          <a:lstStyle/>
          <a:p>
            <a:pPr algn="just"/>
            <a:r>
              <a:rPr lang="ru-RU" sz="2400" dirty="0" smtClean="0"/>
              <a:t>	</a:t>
            </a:r>
            <a:r>
              <a:rPr lang="ru-RU" sz="2400" dirty="0" smtClean="0">
                <a:latin typeface="Times New Roman" panose="02020603050405020304" pitchFamily="18" charset="0"/>
                <a:cs typeface="Times New Roman" panose="02020603050405020304" pitchFamily="18" charset="0"/>
              </a:rPr>
              <a:t>Именно </a:t>
            </a:r>
            <a:r>
              <a:rPr lang="ru-RU" sz="2400" dirty="0">
                <a:latin typeface="Times New Roman" panose="02020603050405020304" pitchFamily="18" charset="0"/>
                <a:cs typeface="Times New Roman" panose="02020603050405020304" pitchFamily="18" charset="0"/>
              </a:rPr>
              <a:t>в таком порядке обычно и проводят аналитические исследования, при этом необходимо иметь в виду, что здесь нет главных и второстепенных стадий; все они равноценны, поскольку общая погрешность анализа является аддитивной величиной. Вполне очевидно, что наиболее наукоемкой является стадия собственно аналитического определения, требующая применения дорогостоящего оборудования и высокой квалификации персонала.</a:t>
            </a:r>
          </a:p>
          <a:p>
            <a:pPr algn="just"/>
            <a:r>
              <a:rPr lang="ru-RU" sz="2400" dirty="0" smtClean="0">
                <a:latin typeface="Times New Roman" panose="02020603050405020304" pitchFamily="18" charset="0"/>
                <a:cs typeface="Times New Roman" panose="02020603050405020304" pitchFamily="18" charset="0"/>
              </a:rPr>
              <a:t>	В </a:t>
            </a:r>
            <a:r>
              <a:rPr lang="ru-RU" sz="2400" dirty="0">
                <a:latin typeface="Times New Roman" panose="02020603050405020304" pitchFamily="18" charset="0"/>
                <a:cs typeface="Times New Roman" panose="02020603050405020304" pitchFamily="18" charset="0"/>
              </a:rPr>
              <a:t>соответствии с указанными общими принципами аналитической химии мы и будем рассматривать методы анализа </a:t>
            </a:r>
            <a:r>
              <a:rPr lang="ru-RU" sz="2400" b="1" i="1" dirty="0">
                <a:solidFill>
                  <a:srgbClr val="FF0000"/>
                </a:solidFill>
                <a:latin typeface="Times New Roman" panose="02020603050405020304" pitchFamily="18" charset="0"/>
                <a:cs typeface="Times New Roman" panose="02020603050405020304" pitchFamily="18" charset="0"/>
              </a:rPr>
              <a:t>урана</a:t>
            </a:r>
            <a:r>
              <a:rPr lang="ru-RU" sz="2400" dirty="0">
                <a:latin typeface="Times New Roman" panose="02020603050405020304" pitchFamily="18" charset="0"/>
                <a:cs typeface="Times New Roman" panose="02020603050405020304" pitchFamily="18" charset="0"/>
              </a:rPr>
              <a:t>.</a:t>
            </a:r>
          </a:p>
          <a:p>
            <a:pPr algn="just"/>
            <a:r>
              <a:rPr lang="ru-RU" sz="2400" dirty="0" smtClean="0">
                <a:latin typeface="Times New Roman" panose="02020603050405020304" pitchFamily="18" charset="0"/>
                <a:cs typeface="Times New Roman" panose="02020603050405020304" pitchFamily="18" charset="0"/>
              </a:rPr>
              <a:t>	Перед </a:t>
            </a:r>
            <a:r>
              <a:rPr lang="ru-RU" sz="2400" dirty="0">
                <a:latin typeface="Times New Roman" panose="02020603050405020304" pitchFamily="18" charset="0"/>
                <a:cs typeface="Times New Roman" panose="02020603050405020304" pitchFamily="18" charset="0"/>
              </a:rPr>
              <a:t>проведением любого анализа необходимо четко сформулировать цель анализа,  задачи, которые при этом нужно решить, и только после этого приступить к выбору метода анализа. Именно возможности и особенности конкретного метода будут определять все последующие этапы (количество материала для анализа, необходимость и степень концентрирования, очистки от мешающих примесей и т.д.). </a:t>
            </a:r>
            <a:endParaRPr lang="ru-RU" sz="2400" dirty="0" smtClean="0">
              <a:latin typeface="Times New Roman" panose="02020603050405020304" pitchFamily="18" charset="0"/>
              <a:cs typeface="Times New Roman" panose="02020603050405020304" pitchFamily="18" charset="0"/>
            </a:endParaRPr>
          </a:p>
          <a:p>
            <a:pPr algn="r"/>
            <a:r>
              <a:rPr lang="ru-RU" sz="2400" dirty="0" smtClean="0"/>
              <a:t>-15-</a:t>
            </a:r>
            <a:endParaRPr lang="ru-RU" sz="2400" dirty="0"/>
          </a:p>
        </p:txBody>
      </p:sp>
    </p:spTree>
    <p:extLst>
      <p:ext uri="{BB962C8B-B14F-4D97-AF65-F5344CB8AC3E}">
        <p14:creationId xmlns:p14="http://schemas.microsoft.com/office/powerpoint/2010/main" val="1805954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99392"/>
            <a:ext cx="9122498" cy="6863417"/>
          </a:xfrm>
          <a:prstGeom prst="rect">
            <a:avLst/>
          </a:prstGeom>
          <a:noFill/>
        </p:spPr>
        <p:txBody>
          <a:bodyPr wrap="square" rtlCol="0">
            <a:spAutoFit/>
          </a:bodyPr>
          <a:lstStyle/>
          <a:p>
            <a:pPr algn="ctr"/>
            <a:r>
              <a:rPr lang="ru-RU" sz="2000" b="1" dirty="0">
                <a:solidFill>
                  <a:srgbClr val="FF0000"/>
                </a:solidFill>
              </a:rPr>
              <a:t>1. Выбор метода анализа. </a:t>
            </a:r>
            <a:endParaRPr lang="ru-RU" sz="2000" dirty="0">
              <a:solidFill>
                <a:srgbClr val="FF0000"/>
              </a:solidFill>
            </a:endParaRPr>
          </a:p>
          <a:p>
            <a:pPr algn="just"/>
            <a:r>
              <a:rPr lang="ru-RU" dirty="0" smtClean="0"/>
              <a:t>	</a:t>
            </a:r>
            <a:r>
              <a:rPr lang="ru-RU" sz="2000" dirty="0" smtClean="0"/>
              <a:t>Выбирая </a:t>
            </a:r>
            <a:r>
              <a:rPr lang="ru-RU" sz="2000" dirty="0"/>
              <a:t>метод анализа в соответствии с целями и задачами необходимо оценить достоинства и недостатки доступных методов анализа. Рассмотрим основные факторы, которые определяют выбор метода и методики анализа.</a:t>
            </a:r>
          </a:p>
          <a:p>
            <a:pPr algn="just"/>
            <a:r>
              <a:rPr lang="ru-RU" sz="2000" i="1" dirty="0" smtClean="0"/>
              <a:t>	1</a:t>
            </a:r>
            <a:r>
              <a:rPr lang="ru-RU" sz="2000" i="1" dirty="0"/>
              <a:t>) </a:t>
            </a:r>
            <a:r>
              <a:rPr lang="ru-RU" sz="2000" i="1" u="sng" dirty="0"/>
              <a:t>Содержание</a:t>
            </a:r>
            <a:r>
              <a:rPr lang="ru-RU" sz="2000" i="1" dirty="0"/>
              <a:t> компонента</a:t>
            </a:r>
            <a:r>
              <a:rPr lang="ru-RU" sz="2000" dirty="0"/>
              <a:t>. При выборе метода анализа необходимо учитывать ожидаемое содержание обнаруживаемого или определяемого компонента. Концентрация определяемого компонента и количество образца, предоставляемого на анализ, могут меняться в широких пределах. Количество образца, предназначенного для анализа, в одних случаях может быть не лимитировано, а в других – очень </a:t>
            </a:r>
            <a:r>
              <a:rPr lang="ru-RU" sz="2000" dirty="0" err="1"/>
              <a:t>малó</a:t>
            </a:r>
            <a:r>
              <a:rPr lang="ru-RU" sz="2000" dirty="0"/>
              <a:t> </a:t>
            </a:r>
            <a:r>
              <a:rPr lang="ru-RU" sz="2000" dirty="0" smtClean="0"/>
              <a:t> (</a:t>
            </a:r>
            <a:r>
              <a:rPr lang="ru-RU" sz="2000" dirty="0"/>
              <a:t>до долей миллиграмма).</a:t>
            </a:r>
          </a:p>
          <a:p>
            <a:pPr algn="just"/>
            <a:r>
              <a:rPr lang="ru-RU" sz="2000" i="1" dirty="0" smtClean="0"/>
              <a:t>	2</a:t>
            </a:r>
            <a:r>
              <a:rPr lang="ru-RU" sz="2000" i="1" dirty="0"/>
              <a:t>) </a:t>
            </a:r>
            <a:r>
              <a:rPr lang="ru-RU" sz="2000" i="1" u="sng" dirty="0"/>
              <a:t>Чувствительность</a:t>
            </a:r>
            <a:r>
              <a:rPr lang="ru-RU" sz="2000" i="1" dirty="0"/>
              <a:t> </a:t>
            </a:r>
            <a:r>
              <a:rPr lang="ru-RU" sz="2000" dirty="0"/>
              <a:t>метода или методики определяется тем минимальным количеством вещества, которое можно обнаруживать или определять данным методом, по данной методике. </a:t>
            </a:r>
            <a:r>
              <a:rPr lang="ru-RU" sz="2000" dirty="0" smtClean="0"/>
              <a:t>  Сопоставляя </a:t>
            </a:r>
            <a:r>
              <a:rPr lang="ru-RU" sz="2000" dirty="0"/>
              <a:t>чувствительность различных методов и оценивая примерное содержание компонента в образце, выбирают тот или иной метод анализа.</a:t>
            </a:r>
          </a:p>
          <a:p>
            <a:pPr algn="just"/>
            <a:r>
              <a:rPr lang="ru-RU" sz="2000" i="1" dirty="0"/>
              <a:t> </a:t>
            </a:r>
            <a:r>
              <a:rPr lang="ru-RU" sz="2000" i="1" dirty="0" smtClean="0"/>
              <a:t>          3</a:t>
            </a:r>
            <a:r>
              <a:rPr lang="ru-RU" sz="2000" i="1" dirty="0"/>
              <a:t>) </a:t>
            </a:r>
            <a:r>
              <a:rPr lang="ru-RU" sz="2000" i="1" u="sng" dirty="0"/>
              <a:t>Природа</a:t>
            </a:r>
            <a:r>
              <a:rPr lang="ru-RU" sz="2000" i="1" dirty="0"/>
              <a:t> (особенности) анализируемого вещества</a:t>
            </a:r>
            <a:r>
              <a:rPr lang="ru-RU" sz="2000" dirty="0"/>
              <a:t>. При проведении анализа выбор метода и методики анализа определяется не только задачей анализа, но также свойствами и особенностями образца. </a:t>
            </a:r>
            <a:r>
              <a:rPr lang="ru-RU" sz="2000" dirty="0" smtClean="0"/>
              <a:t>      Необходимо </a:t>
            </a:r>
            <a:r>
              <a:rPr lang="ru-RU" sz="2000" dirty="0"/>
              <a:t>учитывать физические свойства анализируемого объекта: его агрегатное состояние, летучесть, гигроскопичность, механическую прочность и т. д. </a:t>
            </a:r>
            <a:r>
              <a:rPr lang="ru-RU" sz="2000" dirty="0" smtClean="0"/>
              <a:t>       Определяющими </a:t>
            </a:r>
            <a:r>
              <a:rPr lang="ru-RU" sz="2000" dirty="0"/>
              <a:t>при выборе метода анализа являются химические свойства образца</a:t>
            </a:r>
            <a:r>
              <a:rPr lang="ru-RU" sz="2000" dirty="0" smtClean="0"/>
              <a:t>.						</a:t>
            </a:r>
            <a:r>
              <a:rPr lang="ru-RU" sz="1900" dirty="0" smtClean="0"/>
              <a:t>        </a:t>
            </a:r>
            <a:r>
              <a:rPr lang="ru-RU" sz="2000" dirty="0" smtClean="0"/>
              <a:t>                    </a:t>
            </a:r>
            <a:r>
              <a:rPr lang="ru-RU" i="1" dirty="0" smtClean="0"/>
              <a:t>-16-</a:t>
            </a:r>
            <a:endParaRPr lang="ru-RU" i="1" dirty="0"/>
          </a:p>
        </p:txBody>
      </p:sp>
    </p:spTree>
    <p:extLst>
      <p:ext uri="{BB962C8B-B14F-4D97-AF65-F5344CB8AC3E}">
        <p14:creationId xmlns:p14="http://schemas.microsoft.com/office/powerpoint/2010/main" val="3959829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9036496" cy="6555641"/>
          </a:xfrm>
          <a:prstGeom prst="rect">
            <a:avLst/>
          </a:prstGeom>
          <a:noFill/>
        </p:spPr>
        <p:txBody>
          <a:bodyPr wrap="square" rtlCol="0">
            <a:spAutoFit/>
          </a:bodyPr>
          <a:lstStyle/>
          <a:p>
            <a:pPr algn="just"/>
            <a:r>
              <a:rPr lang="ru-RU" sz="2000" dirty="0">
                <a:latin typeface="Times New Roman" panose="02020603050405020304" pitchFamily="18" charset="0"/>
                <a:cs typeface="Times New Roman" panose="02020603050405020304" pitchFamily="18" charset="0"/>
              </a:rPr>
              <a:t>При этом важно знать и принимать во внимание химические свойства основы образца, часто называемой матрицей анализируемого объекта; качественный химический состав образца; химические свойства определяемого компонента и сопутствующих примесей</a:t>
            </a:r>
            <a:endParaRPr lang="ru-RU" sz="2000" dirty="0" smtClean="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4</a:t>
            </a:r>
            <a:r>
              <a:rPr lang="ru-RU" sz="2000" dirty="0">
                <a:latin typeface="Times New Roman" panose="02020603050405020304" pitchFamily="18" charset="0"/>
                <a:cs typeface="Times New Roman" panose="02020603050405020304" pitchFamily="18" charset="0"/>
              </a:rPr>
              <a:t>) </a:t>
            </a:r>
            <a:r>
              <a:rPr lang="ru-RU" sz="2000" i="1" u="sng" dirty="0">
                <a:latin typeface="Times New Roman" panose="02020603050405020304" pitchFamily="18" charset="0"/>
                <a:cs typeface="Times New Roman" panose="02020603050405020304" pitchFamily="18" charset="0"/>
              </a:rPr>
              <a:t>Избирательность</a:t>
            </a:r>
            <a:r>
              <a:rPr lang="ru-RU" sz="2000" i="1" dirty="0">
                <a:latin typeface="Times New Roman" panose="02020603050405020304" pitchFamily="18" charset="0"/>
                <a:cs typeface="Times New Roman" panose="02020603050405020304" pitchFamily="18" charset="0"/>
              </a:rPr>
              <a:t> метода. </a:t>
            </a:r>
            <a:r>
              <a:rPr lang="ru-RU" sz="2000" dirty="0">
                <a:latin typeface="Times New Roman" panose="02020603050405020304" pitchFamily="18" charset="0"/>
                <a:cs typeface="Times New Roman" panose="02020603050405020304" pitchFamily="18" charset="0"/>
              </a:rPr>
              <a:t>Зная химические свойства основы и ожидаемых компонентов анализируемого объекта, оценив возможные помехи, выбирают как можно более </a:t>
            </a:r>
            <a:r>
              <a:rPr lang="ru-RU" sz="2000" b="1" i="1" dirty="0">
                <a:latin typeface="Times New Roman" panose="02020603050405020304" pitchFamily="18" charset="0"/>
                <a:cs typeface="Times New Roman" panose="02020603050405020304" pitchFamily="18" charset="0"/>
              </a:rPr>
              <a:t>избирательный</a:t>
            </a:r>
            <a:r>
              <a:rPr lang="ru-RU" sz="2000" i="1" dirty="0">
                <a:latin typeface="Times New Roman" panose="02020603050405020304" pitchFamily="18" charset="0"/>
                <a:cs typeface="Times New Roman" panose="02020603050405020304" pitchFamily="18" charset="0"/>
              </a:rPr>
              <a:t> метод, </a:t>
            </a:r>
            <a:r>
              <a:rPr lang="ru-RU" sz="2000" i="1"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т</a:t>
            </a:r>
            <a:r>
              <a:rPr lang="ru-RU" sz="2000" dirty="0">
                <a:latin typeface="Times New Roman" panose="02020603050405020304" pitchFamily="18" charset="0"/>
                <a:cs typeface="Times New Roman" panose="02020603050405020304" pitchFamily="18" charset="0"/>
              </a:rPr>
              <a:t>. е. метод, с помощью которого в данных условиях можно обнаружить или определить нужные компоненты без помех со стороны других присутствующих компонентов. </a:t>
            </a:r>
          </a:p>
          <a:p>
            <a:pPr algn="just"/>
            <a:r>
              <a:rPr lang="ru-RU" sz="2000" i="1" dirty="0" smtClean="0">
                <a:latin typeface="Times New Roman" panose="02020603050405020304" pitchFamily="18" charset="0"/>
                <a:cs typeface="Times New Roman" panose="02020603050405020304" pitchFamily="18" charset="0"/>
              </a:rPr>
              <a:t>	5</a:t>
            </a:r>
            <a:r>
              <a:rPr lang="ru-RU" sz="2000" i="1" dirty="0">
                <a:latin typeface="Times New Roman" panose="02020603050405020304" pitchFamily="18" charset="0"/>
                <a:cs typeface="Times New Roman" panose="02020603050405020304" pitchFamily="18" charset="0"/>
              </a:rPr>
              <a:t>) </a:t>
            </a:r>
            <a:r>
              <a:rPr lang="ru-RU" sz="2000" i="1" u="sng" dirty="0">
                <a:latin typeface="Times New Roman" panose="02020603050405020304" pitchFamily="18" charset="0"/>
                <a:cs typeface="Times New Roman" panose="02020603050405020304" pitchFamily="18" charset="0"/>
              </a:rPr>
              <a:t>Точность</a:t>
            </a:r>
            <a:r>
              <a:rPr lang="ru-RU" sz="2000" i="1" dirty="0">
                <a:latin typeface="Times New Roman" panose="02020603050405020304" pitchFamily="18" charset="0"/>
                <a:cs typeface="Times New Roman" panose="02020603050405020304" pitchFamily="18" charset="0"/>
              </a:rPr>
              <a:t> анализа</a:t>
            </a:r>
            <a:r>
              <a:rPr lang="ru-RU" sz="2000" dirty="0">
                <a:latin typeface="Times New Roman" panose="02020603050405020304" pitchFamily="18" charset="0"/>
                <a:cs typeface="Times New Roman" panose="02020603050405020304" pitchFamily="18" charset="0"/>
              </a:rPr>
              <a:t> – это собирательная характеристика метода или методики, оценивающая их правильность и </a:t>
            </a:r>
            <a:r>
              <a:rPr lang="ru-RU" sz="2000" dirty="0" err="1">
                <a:latin typeface="Times New Roman" panose="02020603050405020304" pitchFamily="18" charset="0"/>
                <a:cs typeface="Times New Roman" panose="02020603050405020304" pitchFamily="18" charset="0"/>
              </a:rPr>
              <a:t>воспроизводимость</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Когда </a:t>
            </a:r>
            <a:r>
              <a:rPr lang="ru-RU" sz="2000" dirty="0">
                <a:latin typeface="Times New Roman" panose="02020603050405020304" pitchFamily="18" charset="0"/>
                <a:cs typeface="Times New Roman" panose="02020603050405020304" pitchFamily="18" charset="0"/>
              </a:rPr>
              <a:t>говорят о высокой точности, предполагают, что результаты правильные и разброс данных анализа незначителен. </a:t>
            </a:r>
            <a:r>
              <a:rPr lang="ru-RU" sz="2000" dirty="0" smtClean="0">
                <a:latin typeface="Times New Roman" panose="02020603050405020304" pitchFamily="18" charset="0"/>
                <a:cs typeface="Times New Roman" panose="02020603050405020304" pitchFamily="18" charset="0"/>
              </a:rPr>
              <a:t>       Точность </a:t>
            </a:r>
            <a:r>
              <a:rPr lang="ru-RU" sz="2000" dirty="0">
                <a:latin typeface="Times New Roman" panose="02020603050405020304" pitchFamily="18" charset="0"/>
                <a:cs typeface="Times New Roman" panose="02020603050405020304" pitchFamily="18" charset="0"/>
              </a:rPr>
              <a:t>часто характеризуют относительной погрешностью (ошибкой) определения в процентах. </a:t>
            </a:r>
            <a:r>
              <a:rPr lang="ru-RU" sz="2000" dirty="0" smtClean="0">
                <a:latin typeface="Times New Roman" panose="02020603050405020304" pitchFamily="18" charset="0"/>
                <a:cs typeface="Times New Roman" panose="02020603050405020304" pitchFamily="18" charset="0"/>
              </a:rPr>
              <a:t>	        Требования </a:t>
            </a:r>
            <a:r>
              <a:rPr lang="ru-RU" sz="2000" dirty="0">
                <a:latin typeface="Times New Roman" panose="02020603050405020304" pitchFamily="18" charset="0"/>
                <a:cs typeface="Times New Roman" panose="02020603050405020304" pitchFamily="18" charset="0"/>
              </a:rPr>
              <a:t>к точности анализа обычно определяются целью и задачами анализа.  </a:t>
            </a:r>
            <a:r>
              <a:rPr lang="ru-RU" sz="2000" dirty="0" smtClean="0">
                <a:latin typeface="Times New Roman" panose="02020603050405020304" pitchFamily="18" charset="0"/>
                <a:cs typeface="Times New Roman" panose="02020603050405020304" pitchFamily="18" charset="0"/>
              </a:rPr>
              <a:t> Необязательно </a:t>
            </a:r>
            <a:r>
              <a:rPr lang="ru-RU" sz="2000" dirty="0">
                <a:latin typeface="Times New Roman" panose="02020603050405020304" pitchFamily="18" charset="0"/>
                <a:cs typeface="Times New Roman" panose="02020603050405020304" pitchFamily="18" charset="0"/>
              </a:rPr>
              <a:t>всегда стремиться к высокой точности. </a:t>
            </a:r>
            <a:r>
              <a:rPr lang="ru-RU" sz="2000" dirty="0" smtClean="0">
                <a:latin typeface="Times New Roman" panose="02020603050405020304" pitchFamily="18" charset="0"/>
                <a:cs typeface="Times New Roman" panose="02020603050405020304" pitchFamily="18" charset="0"/>
              </a:rPr>
              <a:t>    Неоправданное </a:t>
            </a:r>
            <a:r>
              <a:rPr lang="ru-RU" sz="2000" dirty="0">
                <a:latin typeface="Times New Roman" panose="02020603050405020304" pitchFamily="18" charset="0"/>
                <a:cs typeface="Times New Roman" panose="02020603050405020304" pitchFamily="18" charset="0"/>
              </a:rPr>
              <a:t>требование высокой точности определения обычно удлиняет и удорожает химический анализ. </a:t>
            </a:r>
            <a:r>
              <a:rPr lang="ru-RU" sz="2000" dirty="0" smtClean="0">
                <a:latin typeface="Times New Roman" panose="02020603050405020304" pitchFamily="18" charset="0"/>
                <a:cs typeface="Times New Roman" panose="02020603050405020304" pitchFamily="18" charset="0"/>
              </a:rPr>
              <a:t>       Так</a:t>
            </a:r>
            <a:r>
              <a:rPr lang="ru-RU" sz="2000" dirty="0">
                <a:latin typeface="Times New Roman" panose="02020603050405020304" pitchFamily="18" charset="0"/>
                <a:cs typeface="Times New Roman" panose="02020603050405020304" pitchFamily="18" charset="0"/>
              </a:rPr>
              <a:t>, при </a:t>
            </a:r>
            <a:r>
              <a:rPr lang="ru-RU" sz="2000" i="1" dirty="0">
                <a:latin typeface="Times New Roman" panose="02020603050405020304" pitchFamily="18" charset="0"/>
                <a:cs typeface="Times New Roman" panose="02020603050405020304" pitchFamily="18" charset="0"/>
              </a:rPr>
              <a:t>увеличении точности </a:t>
            </a:r>
            <a:r>
              <a:rPr lang="ru-RU" sz="2000" dirty="0">
                <a:latin typeface="Times New Roman" panose="02020603050405020304" pitchFamily="18" charset="0"/>
                <a:cs typeface="Times New Roman" panose="02020603050405020304" pitchFamily="18" charset="0"/>
              </a:rPr>
              <a:t>определения ряда компонентов с 2 до 0,2% </a:t>
            </a:r>
            <a:r>
              <a:rPr lang="ru-RU" sz="2000" dirty="0" smtClean="0">
                <a:latin typeface="Times New Roman" panose="02020603050405020304" pitchFamily="18" charset="0"/>
                <a:cs typeface="Times New Roman" panose="02020603050405020304" pitchFamily="18" charset="0"/>
              </a:rPr>
              <a:t>     </a:t>
            </a:r>
            <a:r>
              <a:rPr lang="ru-RU" sz="2000" i="1" dirty="0" smtClean="0">
                <a:latin typeface="Times New Roman" panose="02020603050405020304" pitchFamily="18" charset="0"/>
                <a:cs typeface="Times New Roman" panose="02020603050405020304" pitchFamily="18" charset="0"/>
              </a:rPr>
              <a:t>время </a:t>
            </a:r>
            <a:r>
              <a:rPr lang="ru-RU" sz="2000" i="1" dirty="0">
                <a:latin typeface="Times New Roman" panose="02020603050405020304" pitchFamily="18" charset="0"/>
                <a:cs typeface="Times New Roman" panose="02020603050405020304" pitchFamily="18" charset="0"/>
              </a:rPr>
              <a:t>анализа </a:t>
            </a:r>
            <a:r>
              <a:rPr lang="ru-RU" sz="2000" dirty="0">
                <a:latin typeface="Times New Roman" panose="02020603050405020304" pitchFamily="18" charset="0"/>
                <a:cs typeface="Times New Roman" panose="02020603050405020304" pitchFamily="18" charset="0"/>
              </a:rPr>
              <a:t>увеличивается более чем в 20 </a:t>
            </a:r>
            <a:r>
              <a:rPr lang="ru-RU" sz="2000" dirty="0" smtClean="0">
                <a:latin typeface="Times New Roman" panose="02020603050405020304" pitchFamily="18" charset="0"/>
                <a:cs typeface="Times New Roman" panose="02020603050405020304" pitchFamily="18" charset="0"/>
              </a:rPr>
              <a:t>раз!  </a:t>
            </a:r>
            <a:endParaRPr lang="ru-RU" sz="2000" dirty="0">
              <a:latin typeface="Times New Roman" panose="02020603050405020304" pitchFamily="18" charset="0"/>
              <a:cs typeface="Times New Roman" panose="02020603050405020304" pitchFamily="18" charset="0"/>
            </a:endParaRPr>
          </a:p>
          <a:p>
            <a:pPr algn="r"/>
            <a:r>
              <a:rPr lang="ru-RU" sz="2000" dirty="0" smtClean="0"/>
              <a:t>-17-</a:t>
            </a:r>
            <a:endParaRPr lang="ru-RU" sz="2000" dirty="0"/>
          </a:p>
          <a:p>
            <a:pPr algn="just"/>
            <a:endParaRPr lang="ru-RU" sz="2000" dirty="0"/>
          </a:p>
        </p:txBody>
      </p:sp>
    </p:spTree>
    <p:extLst>
      <p:ext uri="{BB962C8B-B14F-4D97-AF65-F5344CB8AC3E}">
        <p14:creationId xmlns:p14="http://schemas.microsoft.com/office/powerpoint/2010/main" val="1114174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9036496" cy="6001643"/>
          </a:xfrm>
          <a:prstGeom prst="rect">
            <a:avLst/>
          </a:prstGeom>
          <a:noFill/>
        </p:spPr>
        <p:txBody>
          <a:bodyPr wrap="square" rtlCol="0">
            <a:spAutoFit/>
          </a:bodyPr>
          <a:lstStyle/>
          <a:p>
            <a:pPr algn="just"/>
            <a:r>
              <a:rPr lang="ru-RU" sz="2000" i="1" dirty="0" smtClean="0"/>
              <a:t>	</a:t>
            </a:r>
            <a:r>
              <a:rPr lang="ru-RU" sz="2400" i="1" dirty="0" smtClean="0"/>
              <a:t>6</a:t>
            </a:r>
            <a:r>
              <a:rPr lang="ru-RU" sz="2400" i="1" dirty="0"/>
              <a:t>) </a:t>
            </a:r>
            <a:r>
              <a:rPr lang="ru-RU" sz="2400" i="1" u="sng" dirty="0" err="1"/>
              <a:t>Экспрессность</a:t>
            </a:r>
            <a:r>
              <a:rPr lang="ru-RU" sz="2400" i="1" dirty="0"/>
              <a:t> метода.</a:t>
            </a:r>
            <a:r>
              <a:rPr lang="ru-RU" sz="2400" dirty="0"/>
              <a:t> Требование к </a:t>
            </a:r>
            <a:r>
              <a:rPr lang="ru-RU" sz="2400" i="1" dirty="0" err="1"/>
              <a:t>экспрессности</a:t>
            </a:r>
            <a:r>
              <a:rPr lang="ru-RU" sz="2400" dirty="0"/>
              <a:t>, т.е. быстроте проведения анализа, часто является основным при выборе метода или методики анализа. </a:t>
            </a:r>
            <a:r>
              <a:rPr lang="ru-RU" sz="2400" dirty="0" smtClean="0"/>
              <a:t>     Задачи </a:t>
            </a:r>
            <a:r>
              <a:rPr lang="ru-RU" sz="2400" dirty="0"/>
              <a:t>анализа иногда диктуют необходимость выбора экспресс-метода. Некоторые методы позволяют проводить анализ очень быстро. </a:t>
            </a:r>
            <a:r>
              <a:rPr lang="ru-RU" sz="2400" dirty="0" smtClean="0"/>
              <a:t>     Так</a:t>
            </a:r>
            <a:r>
              <a:rPr lang="ru-RU" sz="2400" dirty="0"/>
              <a:t>, методы атомно-эмиссионной спектроскопии позволяют определять 15–20 элементов за несколько секунд. </a:t>
            </a:r>
            <a:endParaRPr lang="ru-RU" sz="2400" dirty="0" smtClean="0"/>
          </a:p>
          <a:p>
            <a:pPr algn="just"/>
            <a:endParaRPr lang="ru-RU" sz="2400" dirty="0"/>
          </a:p>
          <a:p>
            <a:pPr algn="just"/>
            <a:r>
              <a:rPr lang="ru-RU" sz="2400" dirty="0" smtClean="0"/>
              <a:t>	Следует </a:t>
            </a:r>
            <a:r>
              <a:rPr lang="ru-RU" sz="2400" dirty="0"/>
              <a:t>отметить, что в большинстве методик измерение сигнала, связанного с содержанием, как правило, довольно быстрая стадия. </a:t>
            </a:r>
            <a:r>
              <a:rPr lang="ru-RU" sz="2400" dirty="0" smtClean="0"/>
              <a:t>       Основное </a:t>
            </a:r>
            <a:r>
              <a:rPr lang="ru-RU" sz="2400" dirty="0"/>
              <a:t>время при проведении химического анализа затрачивается на подготовку пробы. </a:t>
            </a:r>
            <a:r>
              <a:rPr lang="ru-RU" sz="2400" dirty="0" smtClean="0"/>
              <a:t>      Поэтому </a:t>
            </a:r>
            <a:r>
              <a:rPr lang="ru-RU" sz="2400" dirty="0"/>
              <a:t>для уменьшения времени анализа при прочих равных условиях следует выбирать наиболее </a:t>
            </a:r>
            <a:r>
              <a:rPr lang="ru-RU" sz="2400" dirty="0" smtClean="0"/>
              <a:t>избирательные, и </a:t>
            </a:r>
            <a:r>
              <a:rPr lang="ru-RU" sz="2400" dirty="0"/>
              <a:t>не требующие специальной подготовки проб, методики.</a:t>
            </a:r>
          </a:p>
          <a:p>
            <a:pPr algn="r"/>
            <a:r>
              <a:rPr lang="ru-RU" sz="2400" dirty="0" smtClean="0"/>
              <a:t>-18-</a:t>
            </a:r>
            <a:endParaRPr lang="ru-RU" sz="2400" dirty="0"/>
          </a:p>
        </p:txBody>
      </p:sp>
    </p:spTree>
    <p:extLst>
      <p:ext uri="{BB962C8B-B14F-4D97-AF65-F5344CB8AC3E}">
        <p14:creationId xmlns:p14="http://schemas.microsoft.com/office/powerpoint/2010/main" val="3809822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60648"/>
            <a:ext cx="9144000" cy="6494085"/>
          </a:xfrm>
          <a:prstGeom prst="rect">
            <a:avLst/>
          </a:prstGeom>
          <a:noFill/>
        </p:spPr>
        <p:txBody>
          <a:bodyPr wrap="square" rtlCol="0">
            <a:spAutoFit/>
          </a:bodyPr>
          <a:lstStyle/>
          <a:p>
            <a:pPr algn="ctr"/>
            <a:r>
              <a:rPr lang="ru-RU" sz="2800" b="1" dirty="0">
                <a:solidFill>
                  <a:srgbClr val="FF0000"/>
                </a:solidFill>
              </a:rPr>
              <a:t>2. </a:t>
            </a:r>
            <a:r>
              <a:rPr lang="ru-RU" sz="2800" b="1" dirty="0" err="1">
                <a:solidFill>
                  <a:srgbClr val="FF0000"/>
                </a:solidFill>
              </a:rPr>
              <a:t>Опробирование</a:t>
            </a:r>
            <a:r>
              <a:rPr lang="ru-RU" sz="2800" b="1" dirty="0">
                <a:solidFill>
                  <a:srgbClr val="FF0000"/>
                </a:solidFill>
              </a:rPr>
              <a:t> материалов. </a:t>
            </a:r>
            <a:endParaRPr lang="ru-RU" sz="2800" b="1" dirty="0" smtClean="0">
              <a:solidFill>
                <a:srgbClr val="FF0000"/>
              </a:solidFill>
            </a:endParaRPr>
          </a:p>
          <a:p>
            <a:pPr algn="ctr"/>
            <a:endParaRPr lang="ru-RU" sz="2800" dirty="0">
              <a:solidFill>
                <a:srgbClr val="FF0000"/>
              </a:solidFill>
            </a:endParaRPr>
          </a:p>
          <a:p>
            <a:pPr algn="just"/>
            <a:r>
              <a:rPr lang="ru-RU" sz="2000" i="1" dirty="0" smtClean="0"/>
              <a:t>	</a:t>
            </a:r>
            <a:r>
              <a:rPr lang="ru-RU" sz="2000" i="1" dirty="0" err="1" smtClean="0">
                <a:latin typeface="Times New Roman" panose="02020603050405020304" pitchFamily="18" charset="0"/>
                <a:cs typeface="Times New Roman" panose="02020603050405020304" pitchFamily="18" charset="0"/>
              </a:rPr>
              <a:t>Опробирование</a:t>
            </a:r>
            <a:r>
              <a:rPr lang="ru-RU" sz="2000" i="1" dirty="0" smtClean="0">
                <a:latin typeface="Times New Roman" panose="02020603050405020304" pitchFamily="18" charset="0"/>
                <a:cs typeface="Times New Roman" panose="02020603050405020304" pitchFamily="18" charset="0"/>
              </a:rPr>
              <a:t> </a:t>
            </a:r>
            <a:r>
              <a:rPr lang="ru-RU" sz="2000" i="1" dirty="0">
                <a:latin typeface="Times New Roman" panose="02020603050405020304" pitchFamily="18" charset="0"/>
                <a:cs typeface="Times New Roman" panose="02020603050405020304" pitchFamily="18" charset="0"/>
              </a:rPr>
              <a:t>материалов – </a:t>
            </a:r>
            <a:r>
              <a:rPr lang="ru-RU" sz="2000" dirty="0">
                <a:latin typeface="Times New Roman" panose="02020603050405020304" pitchFamily="18" charset="0"/>
                <a:cs typeface="Times New Roman" panose="02020603050405020304" pitchFamily="18" charset="0"/>
              </a:rPr>
              <a:t>это процесс отбора и обработки проб, взятых из месторождений, полупродуктов и продуктов производства, с целью определения физических и химических свойств материала. </a:t>
            </a:r>
            <a:endParaRPr lang="ru-RU" sz="2000" dirty="0" smtClean="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Обычно </a:t>
            </a:r>
            <a:r>
              <a:rPr lang="ru-RU" sz="2000" dirty="0" err="1">
                <a:latin typeface="Times New Roman" panose="02020603050405020304" pitchFamily="18" charset="0"/>
                <a:cs typeface="Times New Roman" panose="02020603050405020304" pitchFamily="18" charset="0"/>
              </a:rPr>
              <a:t>опробирование</a:t>
            </a:r>
            <a:r>
              <a:rPr lang="ru-RU" sz="2000" dirty="0">
                <a:latin typeface="Times New Roman" panose="02020603050405020304" pitchFamily="18" charset="0"/>
                <a:cs typeface="Times New Roman" panose="02020603050405020304" pitchFamily="18" charset="0"/>
              </a:rPr>
              <a:t> заключается в отборе и дальнейшей подготовке проб, часто включающей их вскрытие (разложение). </a:t>
            </a:r>
            <a:r>
              <a:rPr lang="ru-RU" sz="2000" dirty="0" smtClean="0">
                <a:latin typeface="Times New Roman" panose="02020603050405020304" pitchFamily="18" charset="0"/>
                <a:cs typeface="Times New Roman" panose="02020603050405020304" pitchFamily="18" charset="0"/>
              </a:rPr>
              <a:t>     Проведение </a:t>
            </a:r>
            <a:r>
              <a:rPr lang="ru-RU" sz="2000" dirty="0">
                <a:latin typeface="Times New Roman" panose="02020603050405020304" pitchFamily="18" charset="0"/>
                <a:cs typeface="Times New Roman" panose="02020603050405020304" pitchFamily="18" charset="0"/>
              </a:rPr>
              <a:t>химического анализа начинают с отбора и подготовки пробы к анализу. </a:t>
            </a:r>
            <a:r>
              <a:rPr lang="ru-RU" sz="2000" dirty="0" smtClean="0">
                <a:latin typeface="Times New Roman" panose="02020603050405020304" pitchFamily="18" charset="0"/>
                <a:cs typeface="Times New Roman" panose="02020603050405020304" pitchFamily="18" charset="0"/>
              </a:rPr>
              <a:t>	         </a:t>
            </a:r>
          </a:p>
          <a:p>
            <a:pPr algn="just"/>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Следует </a:t>
            </a:r>
            <a:r>
              <a:rPr lang="ru-RU" sz="2000" dirty="0">
                <a:latin typeface="Times New Roman" panose="02020603050405020304" pitchFamily="18" charset="0"/>
                <a:cs typeface="Times New Roman" panose="02020603050405020304" pitchFamily="18" charset="0"/>
              </a:rPr>
              <a:t>отметить, что все стадии анализа связаны между собой. Так, тщательно измеренный аналитический сигнал не дает правильной информации о содержании определяемого компонента, если неправильно проведен отбор или подготовка пробы к анализу. </a:t>
            </a:r>
            <a:r>
              <a:rPr lang="ru-RU" sz="2000" dirty="0" smtClean="0">
                <a:latin typeface="Times New Roman" panose="02020603050405020304" pitchFamily="18" charset="0"/>
                <a:cs typeface="Times New Roman" panose="02020603050405020304" pitchFamily="18" charset="0"/>
              </a:rPr>
              <a:t>     </a:t>
            </a:r>
            <a:r>
              <a:rPr lang="ru-RU" sz="2000" b="1" i="1" dirty="0" smtClean="0">
                <a:latin typeface="Times New Roman" panose="02020603050405020304" pitchFamily="18" charset="0"/>
                <a:cs typeface="Times New Roman" panose="02020603050405020304" pitchFamily="18" charset="0"/>
              </a:rPr>
              <a:t>Погрешность</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при отборе пробы часто определяет общую точность определения компонента и делает бессмысленным использование высокоточных методов. </a:t>
            </a:r>
            <a:r>
              <a:rPr lang="ru-RU" sz="2000" dirty="0" smtClean="0">
                <a:latin typeface="Times New Roman" panose="02020603050405020304" pitchFamily="18" charset="0"/>
                <a:cs typeface="Times New Roman" panose="02020603050405020304" pitchFamily="18" charset="0"/>
              </a:rPr>
              <a:t>        В </a:t>
            </a:r>
            <a:r>
              <a:rPr lang="ru-RU" sz="2000" dirty="0">
                <a:latin typeface="Times New Roman" panose="02020603050405020304" pitchFamily="18" charset="0"/>
                <a:cs typeface="Times New Roman" panose="02020603050405020304" pitchFamily="18" charset="0"/>
              </a:rPr>
              <a:t>свою очередь отбор и подготовка пробы зависят </a:t>
            </a:r>
            <a:r>
              <a:rPr lang="ru-RU" sz="2000" b="1" i="1" dirty="0">
                <a:latin typeface="Times New Roman" panose="02020603050405020304" pitchFamily="18" charset="0"/>
                <a:cs typeface="Times New Roman" panose="02020603050405020304" pitchFamily="18" charset="0"/>
              </a:rPr>
              <a:t>не только </a:t>
            </a:r>
            <a:r>
              <a:rPr lang="ru-RU" sz="2000" dirty="0">
                <a:latin typeface="Times New Roman" panose="02020603050405020304" pitchFamily="18" charset="0"/>
                <a:cs typeface="Times New Roman" panose="02020603050405020304" pitchFamily="18" charset="0"/>
              </a:rPr>
              <a:t>от природы анализируемого объекта, но и от способа измерения аналитического сигнала. </a:t>
            </a:r>
            <a:endParaRPr lang="ru-RU" sz="2000" dirty="0" smtClean="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Приемы </a:t>
            </a:r>
            <a:r>
              <a:rPr lang="ru-RU" sz="2000" dirty="0">
                <a:latin typeface="Times New Roman" panose="02020603050405020304" pitchFamily="18" charset="0"/>
                <a:cs typeface="Times New Roman" panose="02020603050405020304" pitchFamily="18" charset="0"/>
              </a:rPr>
              <a:t>и порядок отбора пробы и ее подготовки настолько важны при проведении химического анализа, что обычно регламентируются Государственными или иными стандартами</a:t>
            </a:r>
            <a:r>
              <a:rPr lang="ru-RU" sz="2000" dirty="0" smtClean="0">
                <a:latin typeface="Times New Roman" panose="02020603050405020304" pitchFamily="18" charset="0"/>
                <a:cs typeface="Times New Roman" panose="02020603050405020304" pitchFamily="18" charset="0"/>
              </a:rPr>
              <a:t>.</a:t>
            </a:r>
          </a:p>
          <a:p>
            <a:pPr algn="r"/>
            <a:r>
              <a:rPr lang="ru-RU" sz="2000" dirty="0" smtClean="0"/>
              <a:t>-19-</a:t>
            </a:r>
            <a:endParaRPr lang="ru-RU" sz="2000" dirty="0"/>
          </a:p>
        </p:txBody>
      </p:sp>
    </p:spTree>
    <p:extLst>
      <p:ext uri="{BB962C8B-B14F-4D97-AF65-F5344CB8AC3E}">
        <p14:creationId xmlns:p14="http://schemas.microsoft.com/office/powerpoint/2010/main" val="1025118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6"/>
            <a:ext cx="9144000" cy="6709529"/>
          </a:xfrm>
          <a:prstGeom prst="rect">
            <a:avLst/>
          </a:prstGeom>
          <a:noFill/>
        </p:spPr>
        <p:txBody>
          <a:bodyPr wrap="square" rtlCol="0">
            <a:spAutoFit/>
          </a:bodyPr>
          <a:lstStyle/>
          <a:p>
            <a:pPr algn="ctr"/>
            <a:r>
              <a:rPr lang="ru-RU" sz="3600" b="1" dirty="0">
                <a:solidFill>
                  <a:srgbClr val="FF0000"/>
                </a:solidFill>
              </a:rPr>
              <a:t>2.1. Отбор проб</a:t>
            </a:r>
            <a:endParaRPr lang="ru-RU" sz="3600" dirty="0">
              <a:solidFill>
                <a:srgbClr val="FF0000"/>
              </a:solidFill>
            </a:endParaRPr>
          </a:p>
          <a:p>
            <a:r>
              <a:rPr lang="ru-RU" sz="2000" b="1" i="1" dirty="0" smtClean="0"/>
              <a:t>	</a:t>
            </a:r>
            <a:r>
              <a:rPr lang="ru-RU" sz="2200" b="1" i="1" dirty="0" smtClean="0">
                <a:latin typeface="Times New Roman" panose="02020603050405020304" pitchFamily="18" charset="0"/>
                <a:cs typeface="Times New Roman" panose="02020603050405020304" pitchFamily="18" charset="0"/>
              </a:rPr>
              <a:t>Виды </a:t>
            </a:r>
            <a:r>
              <a:rPr lang="ru-RU" sz="2200" b="1" i="1" dirty="0">
                <a:latin typeface="Times New Roman" panose="02020603050405020304" pitchFamily="18" charset="0"/>
                <a:cs typeface="Times New Roman" panose="02020603050405020304" pitchFamily="18" charset="0"/>
              </a:rPr>
              <a:t>проб </a:t>
            </a:r>
            <a:endParaRPr lang="ru-RU" sz="2200" dirty="0">
              <a:latin typeface="Times New Roman" panose="02020603050405020304" pitchFamily="18" charset="0"/>
              <a:cs typeface="Times New Roman" panose="02020603050405020304" pitchFamily="18" charset="0"/>
            </a:endParaRPr>
          </a:p>
          <a:p>
            <a:pPr algn="just"/>
            <a:r>
              <a:rPr lang="ru-RU" sz="2200" dirty="0" smtClean="0">
                <a:latin typeface="Times New Roman" panose="02020603050405020304" pitchFamily="18" charset="0"/>
                <a:cs typeface="Times New Roman" panose="02020603050405020304" pitchFamily="18" charset="0"/>
              </a:rPr>
              <a:t>	Отбор </a:t>
            </a:r>
            <a:r>
              <a:rPr lang="ru-RU" sz="2200" dirty="0">
                <a:latin typeface="Times New Roman" panose="02020603050405020304" pitchFamily="18" charset="0"/>
                <a:cs typeface="Times New Roman" panose="02020603050405020304" pitchFamily="18" charset="0"/>
              </a:rPr>
              <a:t>проб при анализе материала, представленного в больших количествах (руда, </a:t>
            </a:r>
            <a:r>
              <a:rPr lang="ru-RU" sz="2200" dirty="0" smtClean="0">
                <a:latin typeface="Times New Roman" panose="02020603050405020304" pitchFamily="18" charset="0"/>
                <a:cs typeface="Times New Roman" panose="02020603050405020304" pitchFamily="18" charset="0"/>
              </a:rPr>
              <a:t>концентрат, шлак </a:t>
            </a:r>
            <a:r>
              <a:rPr lang="ru-RU" sz="2200" dirty="0">
                <a:latin typeface="Times New Roman" panose="02020603050405020304" pitchFamily="18" charset="0"/>
                <a:cs typeface="Times New Roman" panose="02020603050405020304" pitchFamily="18" charset="0"/>
              </a:rPr>
              <a:t>и др.), начинают с составления </a:t>
            </a:r>
            <a:r>
              <a:rPr lang="ru-RU" sz="2200" b="1" i="1" dirty="0">
                <a:latin typeface="Times New Roman" panose="02020603050405020304" pitchFamily="18" charset="0"/>
                <a:cs typeface="Times New Roman" panose="02020603050405020304" pitchFamily="18" charset="0"/>
              </a:rPr>
              <a:t>генеральной</a:t>
            </a:r>
            <a:r>
              <a:rPr lang="ru-RU" sz="2200" dirty="0">
                <a:latin typeface="Times New Roman" panose="02020603050405020304" pitchFamily="18" charset="0"/>
                <a:cs typeface="Times New Roman" panose="02020603050405020304" pitchFamily="18" charset="0"/>
              </a:rPr>
              <a:t> (</a:t>
            </a:r>
            <a:r>
              <a:rPr lang="ru-RU" sz="2200" i="1" dirty="0">
                <a:solidFill>
                  <a:srgbClr val="FF0000"/>
                </a:solidFill>
                <a:latin typeface="Times New Roman" panose="02020603050405020304" pitchFamily="18" charset="0"/>
                <a:cs typeface="Times New Roman" panose="02020603050405020304" pitchFamily="18" charset="0"/>
              </a:rPr>
              <a:t>первичной, начальной, общей, суммарной, объединенной, исходной</a:t>
            </a:r>
            <a:r>
              <a:rPr lang="ru-RU" sz="2200" dirty="0">
                <a:latin typeface="Times New Roman" panose="02020603050405020304" pitchFamily="18" charset="0"/>
                <a:cs typeface="Times New Roman" panose="02020603050405020304" pitchFamily="18" charset="0"/>
              </a:rPr>
              <a:t>) пробы. </a:t>
            </a:r>
            <a:r>
              <a:rPr lang="ru-RU" sz="2200" dirty="0" smtClean="0">
                <a:latin typeface="Times New Roman" panose="02020603050405020304" pitchFamily="18" charset="0"/>
                <a:cs typeface="Times New Roman" panose="02020603050405020304" pitchFamily="18" charset="0"/>
              </a:rPr>
              <a:t>       Генеральную </a:t>
            </a:r>
            <a:r>
              <a:rPr lang="ru-RU" sz="2200" dirty="0">
                <a:latin typeface="Times New Roman" panose="02020603050405020304" pitchFamily="18" charset="0"/>
                <a:cs typeface="Times New Roman" panose="02020603050405020304" pitchFamily="18" charset="0"/>
              </a:rPr>
              <a:t>пробу, характеризующую данную партию материала, </a:t>
            </a:r>
            <a:r>
              <a:rPr lang="ru-RU" sz="2200" dirty="0" smtClean="0">
                <a:latin typeface="Times New Roman" panose="02020603050405020304" pitchFamily="18" charset="0"/>
                <a:cs typeface="Times New Roman" panose="02020603050405020304" pitchFamily="18" charset="0"/>
              </a:rPr>
              <a:t> получают </a:t>
            </a:r>
            <a:r>
              <a:rPr lang="ru-RU" sz="2200" dirty="0">
                <a:latin typeface="Times New Roman" panose="02020603050405020304" pitchFamily="18" charset="0"/>
                <a:cs typeface="Times New Roman" panose="02020603050405020304" pitchFamily="18" charset="0"/>
              </a:rPr>
              <a:t>объединением необходимого числа точечных (разовых, частичных, единичных) проб.</a:t>
            </a:r>
          </a:p>
          <a:p>
            <a:pPr algn="just"/>
            <a:r>
              <a:rPr lang="ru-RU" sz="2200" dirty="0" smtClean="0">
                <a:latin typeface="Times New Roman" panose="02020603050405020304" pitchFamily="18" charset="0"/>
                <a:cs typeface="Times New Roman" panose="02020603050405020304" pitchFamily="18" charset="0"/>
              </a:rPr>
              <a:t>	</a:t>
            </a:r>
            <a:r>
              <a:rPr lang="ru-RU" sz="2200" b="1" i="1" dirty="0" smtClean="0">
                <a:latin typeface="Times New Roman" panose="02020603050405020304" pitchFamily="18" charset="0"/>
                <a:cs typeface="Times New Roman" panose="02020603050405020304" pitchFamily="18" charset="0"/>
              </a:rPr>
              <a:t>Точечная </a:t>
            </a:r>
            <a:r>
              <a:rPr lang="ru-RU" sz="2200" b="1" i="1" dirty="0">
                <a:latin typeface="Times New Roman" panose="02020603050405020304" pitchFamily="18" charset="0"/>
                <a:cs typeface="Times New Roman" panose="02020603050405020304" pitchFamily="18" charset="0"/>
              </a:rPr>
              <a:t>(частичная) проба </a:t>
            </a:r>
            <a:r>
              <a:rPr lang="ru-RU" sz="2200" dirty="0">
                <a:latin typeface="Times New Roman" panose="02020603050405020304" pitchFamily="18" charset="0"/>
                <a:cs typeface="Times New Roman" panose="02020603050405020304" pitchFamily="18" charset="0"/>
              </a:rPr>
              <a:t>— это часть партии (сырья или готового продукта), которую отбирают за один прием (за одну операцию) из разных точек партии и из различных по глубине слоев в определенный момент времени. </a:t>
            </a:r>
            <a:r>
              <a:rPr lang="ru-RU" sz="2200" dirty="0" smtClean="0">
                <a:latin typeface="Times New Roman" panose="02020603050405020304" pitchFamily="18" charset="0"/>
                <a:cs typeface="Times New Roman" panose="02020603050405020304" pitchFamily="18" charset="0"/>
              </a:rPr>
              <a:t>      Она </a:t>
            </a:r>
            <a:r>
              <a:rPr lang="ru-RU" sz="2200" dirty="0">
                <a:latin typeface="Times New Roman" panose="02020603050405020304" pitchFamily="18" charset="0"/>
                <a:cs typeface="Times New Roman" panose="02020603050405020304" pitchFamily="18" charset="0"/>
              </a:rPr>
              <a:t>характеризует качество опробуемого материала в одном месте или на определенном уровне. </a:t>
            </a:r>
            <a:r>
              <a:rPr lang="ru-RU" sz="2200" dirty="0" smtClean="0">
                <a:latin typeface="Times New Roman" panose="02020603050405020304" pitchFamily="18" charset="0"/>
                <a:cs typeface="Times New Roman" panose="02020603050405020304" pitchFamily="18" charset="0"/>
              </a:rPr>
              <a:t>       Это </a:t>
            </a:r>
            <a:r>
              <a:rPr lang="ru-RU" sz="2200" b="1" i="1" dirty="0">
                <a:latin typeface="Times New Roman" panose="02020603050405020304" pitchFamily="18" charset="0"/>
                <a:cs typeface="Times New Roman" panose="02020603050405020304" pitchFamily="18" charset="0"/>
              </a:rPr>
              <a:t>наиболее трудоемкая </a:t>
            </a:r>
            <a:r>
              <a:rPr lang="ru-RU" sz="2200" dirty="0">
                <a:latin typeface="Times New Roman" panose="02020603050405020304" pitchFamily="18" charset="0"/>
                <a:cs typeface="Times New Roman" panose="02020603050405020304" pitchFamily="18" charset="0"/>
              </a:rPr>
              <a:t>и </a:t>
            </a:r>
            <a:r>
              <a:rPr lang="ru-RU" sz="2200" b="1" i="1" dirty="0">
                <a:latin typeface="Times New Roman" panose="02020603050405020304" pitchFamily="18" charset="0"/>
                <a:cs typeface="Times New Roman" panose="02020603050405020304" pitchFamily="18" charset="0"/>
              </a:rPr>
              <a:t>сложная</a:t>
            </a:r>
            <a:r>
              <a:rPr lang="ru-RU" sz="2200" dirty="0">
                <a:latin typeface="Times New Roman" panose="02020603050405020304" pitchFamily="18" charset="0"/>
                <a:cs typeface="Times New Roman" panose="02020603050405020304" pitchFamily="18" charset="0"/>
              </a:rPr>
              <a:t> часть процесса </a:t>
            </a:r>
            <a:r>
              <a:rPr lang="ru-RU" sz="2200" dirty="0" err="1">
                <a:latin typeface="Times New Roman" panose="02020603050405020304" pitchFamily="18" charset="0"/>
                <a:cs typeface="Times New Roman" panose="02020603050405020304" pitchFamily="18" charset="0"/>
              </a:rPr>
              <a:t>пробоотбора</a:t>
            </a:r>
            <a:r>
              <a:rPr lang="ru-RU" sz="2200" dirty="0">
                <a:latin typeface="Times New Roman" panose="02020603050405020304" pitchFamily="18" charset="0"/>
                <a:cs typeface="Times New Roman" panose="02020603050405020304" pitchFamily="18" charset="0"/>
              </a:rPr>
              <a:t>. </a:t>
            </a:r>
            <a:endParaRPr lang="ru-RU" sz="2200" dirty="0" smtClean="0">
              <a:latin typeface="Times New Roman" panose="02020603050405020304" pitchFamily="18" charset="0"/>
              <a:cs typeface="Times New Roman" panose="02020603050405020304" pitchFamily="18" charset="0"/>
            </a:endParaRPr>
          </a:p>
          <a:p>
            <a:pPr algn="just"/>
            <a:r>
              <a:rPr lang="ru-RU" sz="2200" dirty="0" smtClean="0">
                <a:latin typeface="Times New Roman" panose="02020603050405020304" pitchFamily="18" charset="0"/>
                <a:cs typeface="Times New Roman" panose="02020603050405020304" pitchFamily="18" charset="0"/>
              </a:rPr>
              <a:t>	Поскольку </a:t>
            </a:r>
            <a:r>
              <a:rPr lang="ru-RU" sz="2200" dirty="0">
                <a:latin typeface="Times New Roman" panose="02020603050405020304" pitchFamily="18" charset="0"/>
                <a:cs typeface="Times New Roman" panose="02020603050405020304" pitchFamily="18" charset="0"/>
              </a:rPr>
              <a:t>масса отобранной генеральной пробы почти всегда бывает значительной (несколько сотен килограммов или 2-3% общего количества материала), </a:t>
            </a:r>
            <a:r>
              <a:rPr lang="ru-RU" sz="2200" dirty="0" smtClean="0">
                <a:latin typeface="Times New Roman" panose="02020603050405020304" pitchFamily="18" charset="0"/>
                <a:cs typeface="Times New Roman" panose="02020603050405020304" pitchFamily="18" charset="0"/>
              </a:rPr>
              <a:t>то её </a:t>
            </a:r>
            <a:r>
              <a:rPr lang="ru-RU" sz="2200" dirty="0">
                <a:latin typeface="Times New Roman" panose="02020603050405020304" pitchFamily="18" charset="0"/>
                <a:cs typeface="Times New Roman" panose="02020603050405020304" pitchFamily="18" charset="0"/>
              </a:rPr>
              <a:t>подвергают </a:t>
            </a:r>
            <a:r>
              <a:rPr lang="ru-RU" sz="2200" b="1" i="1" dirty="0">
                <a:latin typeface="Times New Roman" panose="02020603050405020304" pitchFamily="18" charset="0"/>
                <a:cs typeface="Times New Roman" panose="02020603050405020304" pitchFamily="18" charset="0"/>
              </a:rPr>
              <a:t>разделке</a:t>
            </a:r>
            <a:r>
              <a:rPr lang="ru-RU" sz="2200" dirty="0">
                <a:latin typeface="Times New Roman" panose="02020603050405020304" pitchFamily="18" charset="0"/>
                <a:cs typeface="Times New Roman" panose="02020603050405020304" pitchFamily="18" charset="0"/>
              </a:rPr>
              <a:t> (операции дробления, перемешивания, сокращения, см. ниже) по определенным правилам. </a:t>
            </a:r>
            <a:endParaRPr lang="ru-RU" sz="2200" dirty="0" smtClean="0">
              <a:latin typeface="Times New Roman" panose="02020603050405020304" pitchFamily="18" charset="0"/>
              <a:cs typeface="Times New Roman" panose="02020603050405020304" pitchFamily="18" charset="0"/>
            </a:endParaRPr>
          </a:p>
          <a:p>
            <a:pPr algn="r"/>
            <a:r>
              <a:rPr lang="ru-RU" sz="2000" dirty="0" smtClean="0"/>
              <a:t>-20-</a:t>
            </a:r>
            <a:endParaRPr lang="ru-RU" sz="2000" dirty="0"/>
          </a:p>
        </p:txBody>
      </p:sp>
    </p:spTree>
    <p:extLst>
      <p:ext uri="{BB962C8B-B14F-4D97-AF65-F5344CB8AC3E}">
        <p14:creationId xmlns:p14="http://schemas.microsoft.com/office/powerpoint/2010/main" val="3499925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036" y="42370"/>
            <a:ext cx="9008459" cy="6878806"/>
          </a:xfrm>
          <a:prstGeom prst="rect">
            <a:avLst/>
          </a:prstGeom>
          <a:noFill/>
        </p:spPr>
        <p:txBody>
          <a:bodyPr wrap="square" rtlCol="0">
            <a:spAutoFit/>
          </a:bodyPr>
          <a:lstStyle/>
          <a:p>
            <a:pPr algn="just"/>
            <a:r>
              <a:rPr lang="ru-RU" sz="2000" dirty="0" smtClean="0"/>
              <a:t>	</a:t>
            </a:r>
            <a:r>
              <a:rPr lang="ru-RU" sz="2100" dirty="0" smtClean="0">
                <a:latin typeface="Times New Roman" panose="02020603050405020304" pitchFamily="18" charset="0"/>
                <a:cs typeface="Times New Roman" panose="02020603050405020304" pitchFamily="18" charset="0"/>
              </a:rPr>
              <a:t>При </a:t>
            </a:r>
            <a:r>
              <a:rPr lang="ru-RU" sz="2100" dirty="0">
                <a:latin typeface="Times New Roman" panose="02020603050405020304" pitchFamily="18" charset="0"/>
                <a:cs typeface="Times New Roman" panose="02020603050405020304" pitchFamily="18" charset="0"/>
              </a:rPr>
              <a:t>использовании одного или нескольких циклов разделки получают промежуточные (или частичные) средние пробы, которые разделывают так же как и генеральную </a:t>
            </a:r>
            <a:r>
              <a:rPr lang="ru-RU" sz="2100" dirty="0" smtClean="0">
                <a:latin typeface="Times New Roman" panose="02020603050405020304" pitchFamily="18" charset="0"/>
                <a:cs typeface="Times New Roman" panose="02020603050405020304" pitchFamily="18" charset="0"/>
              </a:rPr>
              <a:t>пробу.       В </a:t>
            </a:r>
            <a:r>
              <a:rPr lang="ru-RU" sz="2100" dirty="0">
                <a:latin typeface="Times New Roman" panose="02020603050405020304" pitchFamily="18" charset="0"/>
                <a:cs typeface="Times New Roman" panose="02020603050405020304" pitchFamily="18" charset="0"/>
              </a:rPr>
              <a:t>результате </a:t>
            </a:r>
            <a:r>
              <a:rPr lang="ru-RU" sz="2100" dirty="0" smtClean="0">
                <a:latin typeface="Times New Roman" panose="02020603050405020304" pitchFamily="18" charset="0"/>
                <a:cs typeface="Times New Roman" panose="02020603050405020304" pitchFamily="18" charset="0"/>
              </a:rPr>
              <a:t>этого масса </a:t>
            </a:r>
            <a:r>
              <a:rPr lang="ru-RU" sz="2100" dirty="0">
                <a:latin typeface="Times New Roman" panose="02020603050405020304" pitchFamily="18" charset="0"/>
                <a:cs typeface="Times New Roman" panose="02020603050405020304" pitchFamily="18" charset="0"/>
              </a:rPr>
              <a:t>их последовательно уменьшается до тех пор, </a:t>
            </a:r>
            <a:r>
              <a:rPr lang="ru-RU" sz="2100" dirty="0" smtClean="0">
                <a:latin typeface="Times New Roman" panose="02020603050405020304" pitchFamily="18" charset="0"/>
                <a:cs typeface="Times New Roman" panose="02020603050405020304" pitchFamily="18" charset="0"/>
              </a:rPr>
              <a:t>  пока </a:t>
            </a:r>
            <a:r>
              <a:rPr lang="ru-RU" sz="2100" dirty="0">
                <a:latin typeface="Times New Roman" panose="02020603050405020304" pitchFamily="18" charset="0"/>
                <a:cs typeface="Times New Roman" panose="02020603050405020304" pitchFamily="18" charset="0"/>
              </a:rPr>
              <a:t>не будет получена готовая (средняя, сокращенная, товарная) проба. </a:t>
            </a:r>
          </a:p>
          <a:p>
            <a:pPr algn="just"/>
            <a:r>
              <a:rPr lang="ru-RU" sz="2100" dirty="0" smtClean="0">
                <a:latin typeface="Times New Roman" panose="02020603050405020304" pitchFamily="18" charset="0"/>
                <a:cs typeface="Times New Roman" panose="02020603050405020304" pitchFamily="18" charset="0"/>
              </a:rPr>
              <a:t>	Путем </a:t>
            </a:r>
            <a:r>
              <a:rPr lang="ru-RU" sz="2100" b="1" i="1" dirty="0">
                <a:latin typeface="Times New Roman" panose="02020603050405020304" pitchFamily="18" charset="0"/>
                <a:cs typeface="Times New Roman" panose="02020603050405020304" pitchFamily="18" charset="0"/>
              </a:rPr>
              <a:t>сокращения</a:t>
            </a:r>
            <a:r>
              <a:rPr lang="ru-RU" sz="2100" dirty="0">
                <a:latin typeface="Times New Roman" panose="02020603050405020304" pitchFamily="18" charset="0"/>
                <a:cs typeface="Times New Roman" panose="02020603050405020304" pitchFamily="18" charset="0"/>
              </a:rPr>
              <a:t> готовой пробы получают </a:t>
            </a:r>
            <a:r>
              <a:rPr lang="ru-RU" sz="2100" b="1" dirty="0">
                <a:latin typeface="Times New Roman" panose="02020603050405020304" pitchFamily="18" charset="0"/>
                <a:cs typeface="Times New Roman" panose="02020603050405020304" pitchFamily="18" charset="0"/>
              </a:rPr>
              <a:t>лабораторную</a:t>
            </a:r>
            <a:r>
              <a:rPr lang="ru-RU" sz="2100" dirty="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(т.е. паспортную</a:t>
            </a:r>
            <a:r>
              <a:rPr lang="ru-RU" sz="2100" dirty="0">
                <a:latin typeface="Times New Roman" panose="02020603050405020304" pitchFamily="18" charset="0"/>
                <a:cs typeface="Times New Roman" panose="02020603050405020304" pitchFamily="18" charset="0"/>
              </a:rPr>
              <a:t>, сертификатную) </a:t>
            </a:r>
            <a:r>
              <a:rPr lang="ru-RU" sz="2100" b="1" dirty="0">
                <a:latin typeface="Times New Roman" panose="02020603050405020304" pitchFamily="18" charset="0"/>
                <a:cs typeface="Times New Roman" panose="02020603050405020304" pitchFamily="18" charset="0"/>
              </a:rPr>
              <a:t>пробу</a:t>
            </a:r>
            <a:r>
              <a:rPr lang="ru-RU" sz="2100" dirty="0">
                <a:latin typeface="Times New Roman" panose="02020603050405020304" pitchFamily="18" charset="0"/>
                <a:cs typeface="Times New Roman" panose="02020603050405020304" pitchFamily="18" charset="0"/>
              </a:rPr>
              <a:t>, предназначенную для проведения всех видов лабораторных испытаний и </a:t>
            </a:r>
            <a:endParaRPr lang="ru-RU" sz="2100" dirty="0" smtClean="0">
              <a:latin typeface="Times New Roman" panose="02020603050405020304" pitchFamily="18" charset="0"/>
              <a:cs typeface="Times New Roman" panose="02020603050405020304" pitchFamily="18" charset="0"/>
            </a:endParaRPr>
          </a:p>
          <a:p>
            <a:pPr algn="just"/>
            <a:r>
              <a:rPr lang="ru-RU" sz="2100" dirty="0">
                <a:latin typeface="Times New Roman" panose="02020603050405020304" pitchFamily="18" charset="0"/>
                <a:cs typeface="Times New Roman" panose="02020603050405020304" pitchFamily="18" charset="0"/>
              </a:rPr>
              <a:t>	</a:t>
            </a:r>
            <a:r>
              <a:rPr lang="ru-RU" sz="2100" b="1" dirty="0" smtClean="0">
                <a:latin typeface="Times New Roman" panose="02020603050405020304" pitchFamily="18" charset="0"/>
                <a:cs typeface="Times New Roman" panose="02020603050405020304" pitchFamily="18" charset="0"/>
              </a:rPr>
              <a:t>контрольную</a:t>
            </a:r>
            <a:r>
              <a:rPr lang="ru-RU" sz="2100" dirty="0" smtClean="0">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(арбитражную, архивную, дубликатную, резервную) </a:t>
            </a:r>
            <a:r>
              <a:rPr lang="ru-RU" sz="2100" b="1" dirty="0" smtClean="0">
                <a:latin typeface="Times New Roman" panose="02020603050405020304" pitchFamily="18" charset="0"/>
                <a:cs typeface="Times New Roman" panose="02020603050405020304" pitchFamily="18" charset="0"/>
              </a:rPr>
              <a:t>пробу.</a:t>
            </a:r>
            <a:r>
              <a:rPr lang="ru-RU" sz="2100" dirty="0" smtClean="0">
                <a:latin typeface="Times New Roman" panose="02020603050405020304" pitchFamily="18" charset="0"/>
                <a:cs typeface="Times New Roman" panose="02020603050405020304" pitchFamily="18" charset="0"/>
              </a:rPr>
              <a:t>    Последнюю  хранят </a:t>
            </a:r>
            <a:r>
              <a:rPr lang="ru-RU" sz="2100" dirty="0">
                <a:latin typeface="Times New Roman" panose="02020603050405020304" pitchFamily="18" charset="0"/>
                <a:cs typeface="Times New Roman" panose="02020603050405020304" pitchFamily="18" charset="0"/>
              </a:rPr>
              <a:t>на случай проведения повторных, арбитражных или других контрольных испытаний. </a:t>
            </a:r>
          </a:p>
          <a:p>
            <a:pPr algn="just"/>
            <a:r>
              <a:rPr lang="ru-RU" sz="2100" i="1" dirty="0" smtClean="0">
                <a:latin typeface="Times New Roman" panose="02020603050405020304" pitchFamily="18" charset="0"/>
                <a:cs typeface="Times New Roman" panose="02020603050405020304" pitchFamily="18" charset="0"/>
              </a:rPr>
              <a:t>	Лабораторная</a:t>
            </a:r>
            <a:r>
              <a:rPr lang="ru-RU" sz="2100" dirty="0" smtClean="0">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(или </a:t>
            </a:r>
            <a:r>
              <a:rPr lang="ru-RU" sz="2100" i="1" dirty="0">
                <a:latin typeface="Times New Roman" panose="02020603050405020304" pitchFamily="18" charset="0"/>
                <a:cs typeface="Times New Roman" panose="02020603050405020304" pitchFamily="18" charset="0"/>
              </a:rPr>
              <a:t>паспортная</a:t>
            </a:r>
            <a:r>
              <a:rPr lang="ru-RU" sz="2100" dirty="0">
                <a:latin typeface="Times New Roman" panose="02020603050405020304" pitchFamily="18" charset="0"/>
                <a:cs typeface="Times New Roman" panose="02020603050405020304" pitchFamily="18" charset="0"/>
              </a:rPr>
              <a:t>) проба — это конечная промежуточная проба или, другими словами, сокращенная генеральная проба, поступающая в лабораторию для анализа. </a:t>
            </a:r>
            <a:r>
              <a:rPr lang="ru-RU" sz="2100" dirty="0" smtClean="0">
                <a:latin typeface="Times New Roman" panose="02020603050405020304" pitchFamily="18" charset="0"/>
                <a:cs typeface="Times New Roman" panose="02020603050405020304" pitchFamily="18" charset="0"/>
              </a:rPr>
              <a:t>    Состав </a:t>
            </a:r>
            <a:r>
              <a:rPr lang="ru-RU" sz="2100" dirty="0">
                <a:latin typeface="Times New Roman" panose="02020603050405020304" pitchFamily="18" charset="0"/>
                <a:cs typeface="Times New Roman" panose="02020603050405020304" pitchFamily="18" charset="0"/>
              </a:rPr>
              <a:t>ее должен быть тождествен среднему составу как всех промежуточных и генеральной проб, так и всей партии опробуемого материала. </a:t>
            </a:r>
            <a:r>
              <a:rPr lang="ru-RU" sz="2100" dirty="0" smtClean="0">
                <a:latin typeface="Times New Roman" panose="02020603050405020304" pitchFamily="18" charset="0"/>
                <a:cs typeface="Times New Roman" panose="02020603050405020304" pitchFamily="18" charset="0"/>
              </a:rPr>
              <a:t>    По </a:t>
            </a:r>
            <a:r>
              <a:rPr lang="ru-RU" sz="2100" dirty="0">
                <a:latin typeface="Times New Roman" panose="02020603050405020304" pitchFamily="18" charset="0"/>
                <a:cs typeface="Times New Roman" panose="02020603050405020304" pitchFamily="18" charset="0"/>
              </a:rPr>
              <a:t>средней лабораторной пробе оценивают качество материала, поэтому к отбору ее предъявляют жесткие требования. </a:t>
            </a:r>
            <a:r>
              <a:rPr lang="ru-RU" sz="2100" dirty="0" smtClean="0">
                <a:latin typeface="Times New Roman" panose="02020603050405020304" pitchFamily="18" charset="0"/>
                <a:cs typeface="Times New Roman" panose="02020603050405020304" pitchFamily="18" charset="0"/>
              </a:rPr>
              <a:t>   В </a:t>
            </a:r>
            <a:r>
              <a:rPr lang="ru-RU" sz="2100" dirty="0">
                <a:latin typeface="Times New Roman" panose="02020603050405020304" pitchFamily="18" charset="0"/>
                <a:cs typeface="Times New Roman" panose="02020603050405020304" pitchFamily="18" charset="0"/>
              </a:rPr>
              <a:t>зависимости от назначения масса лабораторной пробы различна. </a:t>
            </a:r>
            <a:r>
              <a:rPr lang="ru-RU" sz="2100" dirty="0" smtClean="0">
                <a:latin typeface="Times New Roman" panose="02020603050405020304" pitchFamily="18" charset="0"/>
                <a:cs typeface="Times New Roman" panose="02020603050405020304" pitchFamily="18" charset="0"/>
              </a:rPr>
              <a:t>      В </a:t>
            </a:r>
            <a:r>
              <a:rPr lang="ru-RU" sz="2100" dirty="0">
                <a:latin typeface="Times New Roman" panose="02020603050405020304" pitchFamily="18" charset="0"/>
                <a:cs typeface="Times New Roman" panose="02020603050405020304" pitchFamily="18" charset="0"/>
              </a:rPr>
              <a:t>среднем она колеблется от 0,5 до 2 кг </a:t>
            </a:r>
            <a:r>
              <a:rPr lang="ru-RU" sz="2100" dirty="0" smtClean="0">
                <a:latin typeface="Times New Roman" panose="02020603050405020304" pitchFamily="18" charset="0"/>
                <a:cs typeface="Times New Roman" panose="02020603050405020304" pitchFamily="18" charset="0"/>
              </a:rPr>
              <a:t>(для некоторых материалов - от </a:t>
            </a:r>
            <a:r>
              <a:rPr lang="ru-RU" sz="2100" dirty="0">
                <a:latin typeface="Times New Roman" panose="02020603050405020304" pitchFamily="18" charset="0"/>
                <a:cs typeface="Times New Roman" panose="02020603050405020304" pitchFamily="18" charset="0"/>
              </a:rPr>
              <a:t>25-30 г до 1 кг). </a:t>
            </a:r>
          </a:p>
          <a:p>
            <a:pPr algn="r"/>
            <a:r>
              <a:rPr lang="ru-RU" sz="2100" dirty="0" smtClean="0">
                <a:latin typeface="Times New Roman" panose="02020603050405020304" pitchFamily="18" charset="0"/>
                <a:cs typeface="Times New Roman" panose="02020603050405020304" pitchFamily="18" charset="0"/>
              </a:rPr>
              <a:t>-21-</a:t>
            </a:r>
            <a:endParaRPr lang="ru-RU"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4401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419"/>
            <a:ext cx="9036496" cy="6863417"/>
          </a:xfrm>
          <a:prstGeom prst="rect">
            <a:avLst/>
          </a:prstGeom>
          <a:noFill/>
        </p:spPr>
        <p:txBody>
          <a:bodyPr wrap="square" rtlCol="0">
            <a:spAutoFit/>
          </a:bodyPr>
          <a:lstStyle/>
          <a:p>
            <a:pPr algn="just"/>
            <a:r>
              <a:rPr lang="ru-RU" sz="2000" dirty="0" smtClean="0"/>
              <a:t>	</a:t>
            </a:r>
            <a:r>
              <a:rPr lang="ru-RU" sz="2100" dirty="0" smtClean="0">
                <a:latin typeface="Times New Roman" panose="02020603050405020304" pitchFamily="18" charset="0"/>
                <a:cs typeface="Times New Roman" panose="02020603050405020304" pitchFamily="18" charset="0"/>
              </a:rPr>
              <a:t>Готовую </a:t>
            </a:r>
            <a:r>
              <a:rPr lang="ru-RU" sz="2100" dirty="0">
                <a:latin typeface="Times New Roman" panose="02020603050405020304" pitchFamily="18" charset="0"/>
                <a:cs typeface="Times New Roman" panose="02020603050405020304" pitchFamily="18" charset="0"/>
              </a:rPr>
              <a:t>пробу помещают в два чистых и сухих герметично закрывающихся сосуда (обычно металлические, стеклянные или пластмассовые банки), один из которых направляют в лабораторию для анализа, а второй хранят у поставщика в течение 1,5-6 </a:t>
            </a:r>
            <a:r>
              <a:rPr lang="ru-RU" sz="2100" dirty="0" err="1">
                <a:latin typeface="Times New Roman" panose="02020603050405020304" pitchFamily="18" charset="0"/>
                <a:cs typeface="Times New Roman" panose="02020603050405020304" pitchFamily="18" charset="0"/>
              </a:rPr>
              <a:t>мес</a:t>
            </a:r>
            <a:r>
              <a:rPr lang="ru-RU" sz="2100" dirty="0">
                <a:latin typeface="Times New Roman" panose="02020603050405020304" pitchFamily="18" charset="0"/>
                <a:cs typeface="Times New Roman" panose="02020603050405020304" pitchFamily="18" charset="0"/>
              </a:rPr>
              <a:t> на случай проверки (контрольная или арбитражная проба). В общем случае срок хранения пробы зависит от цены материала и наличия сухих складских помещений. Хранят пробы до тех пор, пока материал не будет полностью принят потребителем (покупателем).</a:t>
            </a:r>
          </a:p>
          <a:p>
            <a:pPr algn="just"/>
            <a:r>
              <a:rPr lang="ru-RU" sz="2100" dirty="0" smtClean="0">
                <a:latin typeface="Times New Roman" panose="02020603050405020304" pitchFamily="18" charset="0"/>
                <a:cs typeface="Times New Roman" panose="02020603050405020304" pitchFamily="18" charset="0"/>
              </a:rPr>
              <a:t>	Пробы</a:t>
            </a:r>
            <a:r>
              <a:rPr lang="ru-RU" sz="2100" dirty="0">
                <a:latin typeface="Times New Roman" panose="02020603050405020304" pitchFamily="18" charset="0"/>
                <a:cs typeface="Times New Roman" panose="02020603050405020304" pitchFamily="18" charset="0"/>
              </a:rPr>
              <a:t>, которые с достаточной степенью надежности характеризуют исходное вещество, называют </a:t>
            </a:r>
            <a:r>
              <a:rPr lang="ru-RU" sz="2100" b="1" i="1" dirty="0">
                <a:solidFill>
                  <a:srgbClr val="FF0000"/>
                </a:solidFill>
                <a:latin typeface="Times New Roman" panose="02020603050405020304" pitchFamily="18" charset="0"/>
                <a:cs typeface="Times New Roman" panose="02020603050405020304" pitchFamily="18" charset="0"/>
              </a:rPr>
              <a:t>представительными</a:t>
            </a:r>
            <a:r>
              <a:rPr lang="ru-RU" sz="2100" dirty="0">
                <a:latin typeface="Times New Roman" panose="02020603050405020304" pitchFamily="18" charset="0"/>
                <a:cs typeface="Times New Roman" panose="02020603050405020304" pitchFamily="18" charset="0"/>
              </a:rPr>
              <a:t>. Представительность пробы обеспечивается правильным определением числа разовых проб и выбором места точек их отбора. </a:t>
            </a:r>
          </a:p>
          <a:p>
            <a:pPr algn="just"/>
            <a:r>
              <a:rPr lang="ru-RU" sz="2100" dirty="0" smtClean="0">
                <a:latin typeface="Times New Roman" panose="02020603050405020304" pitchFamily="18" charset="0"/>
                <a:cs typeface="Times New Roman" panose="02020603050405020304" pitchFamily="18" charset="0"/>
              </a:rPr>
              <a:t>	В </a:t>
            </a:r>
            <a:r>
              <a:rPr lang="ru-RU" sz="2100" dirty="0">
                <a:latin typeface="Times New Roman" panose="02020603050405020304" pitchFamily="18" charset="0"/>
                <a:cs typeface="Times New Roman" panose="02020603050405020304" pitchFamily="18" charset="0"/>
              </a:rPr>
              <a:t>зависимости от назначения пробы разделяют на:</a:t>
            </a:r>
          </a:p>
          <a:p>
            <a:pPr lvl="0" algn="ctr"/>
            <a:r>
              <a:rPr lang="ru-RU" sz="2100"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a:t>
            </a:r>
            <a:r>
              <a:rPr lang="ru-RU" sz="2100" i="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минералогические</a:t>
            </a:r>
            <a:r>
              <a:rPr lang="ru-RU" sz="21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lvl="0" algn="ctr"/>
            <a:r>
              <a:rPr lang="ru-RU" sz="2100"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a:t>
            </a:r>
            <a:r>
              <a:rPr lang="ru-RU" sz="2100" i="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химические   или   </a:t>
            </a:r>
            <a:r>
              <a:rPr lang="ru-RU" sz="2100" i="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технологические</a:t>
            </a:r>
            <a:r>
              <a:rPr lang="ru-RU" sz="21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lvl="0" algn="ctr"/>
            <a:r>
              <a:rPr lang="ru-RU" sz="2100"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a:t>
            </a:r>
            <a:r>
              <a:rPr lang="ru-RU" sz="2100"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пробы </a:t>
            </a:r>
            <a:r>
              <a:rPr lang="ru-RU" sz="2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для </a:t>
            </a:r>
            <a:r>
              <a:rPr lang="ru-RU" sz="2100" i="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ситового</a:t>
            </a:r>
            <a:r>
              <a:rPr lang="ru-RU" sz="2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или </a:t>
            </a:r>
            <a:r>
              <a:rPr lang="ru-RU" sz="2100" i="1" u="sng"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седиментационного</a:t>
            </a:r>
            <a:r>
              <a:rPr lang="ru-RU" sz="2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анализа</a:t>
            </a:r>
            <a:r>
              <a:rPr lang="ru-RU" sz="21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just"/>
            <a:r>
              <a:rPr lang="ru-RU" sz="2100" dirty="0" smtClean="0">
                <a:latin typeface="Times New Roman" panose="02020603050405020304" pitchFamily="18" charset="0"/>
                <a:cs typeface="Times New Roman" panose="02020603050405020304" pitchFamily="18" charset="0"/>
              </a:rPr>
              <a:t>	Различие </a:t>
            </a:r>
            <a:r>
              <a:rPr lang="ru-RU" sz="2100" dirty="0">
                <a:latin typeface="Times New Roman" panose="02020603050405020304" pitchFamily="18" charset="0"/>
                <a:cs typeface="Times New Roman" panose="02020603050405020304" pitchFamily="18" charset="0"/>
              </a:rPr>
              <a:t>между пробами заключается преимущественно в количестве материала, отбираемого из исходной средней пробы для проведения того или иного исследования. </a:t>
            </a:r>
            <a:r>
              <a:rPr lang="ru-RU" sz="2100" dirty="0" smtClean="0">
                <a:latin typeface="Times New Roman" panose="02020603050405020304" pitchFamily="18" charset="0"/>
                <a:cs typeface="Times New Roman" panose="02020603050405020304" pitchFamily="18" charset="0"/>
              </a:rPr>
              <a:t>         Одна </a:t>
            </a:r>
            <a:r>
              <a:rPr lang="ru-RU" sz="2100" dirty="0">
                <a:latin typeface="Times New Roman" panose="02020603050405020304" pitchFamily="18" charset="0"/>
                <a:cs typeface="Times New Roman" panose="02020603050405020304" pitchFamily="18" charset="0"/>
              </a:rPr>
              <a:t>и та же проба может служить одновременно для различных целей</a:t>
            </a:r>
            <a:r>
              <a:rPr lang="ru-RU" sz="2100" dirty="0" smtClean="0">
                <a:latin typeface="Times New Roman" panose="02020603050405020304" pitchFamily="18" charset="0"/>
                <a:cs typeface="Times New Roman" panose="02020603050405020304" pitchFamily="18" charset="0"/>
              </a:rPr>
              <a:t>.</a:t>
            </a:r>
          </a:p>
          <a:p>
            <a:pPr algn="r"/>
            <a:r>
              <a:rPr lang="ru-RU" sz="2000" i="1" dirty="0" smtClean="0"/>
              <a:t>-22-</a:t>
            </a:r>
            <a:endParaRPr lang="ru-RU" sz="2000" dirty="0"/>
          </a:p>
        </p:txBody>
      </p:sp>
    </p:spTree>
    <p:extLst>
      <p:ext uri="{BB962C8B-B14F-4D97-AF65-F5344CB8AC3E}">
        <p14:creationId xmlns:p14="http://schemas.microsoft.com/office/powerpoint/2010/main" val="626324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01862"/>
          </a:xfrm>
          <a:prstGeom prst="rect">
            <a:avLst/>
          </a:prstGeom>
          <a:noFill/>
        </p:spPr>
        <p:txBody>
          <a:bodyPr wrap="square" rtlCol="0">
            <a:spAutoFit/>
          </a:bodyPr>
          <a:lstStyle/>
          <a:p>
            <a:pPr algn="just"/>
            <a:r>
              <a:rPr lang="ru-RU" sz="2000" dirty="0" smtClean="0"/>
              <a:t>	</a:t>
            </a:r>
            <a:r>
              <a:rPr lang="ru-RU" sz="2100" dirty="0" smtClean="0">
                <a:latin typeface="Times New Roman" panose="02020603050405020304" pitchFamily="18" charset="0"/>
                <a:cs typeface="Times New Roman" panose="02020603050405020304" pitchFamily="18" charset="0"/>
              </a:rPr>
              <a:t>Для </a:t>
            </a:r>
            <a:r>
              <a:rPr lang="ru-RU" sz="2100" dirty="0">
                <a:latin typeface="Times New Roman" panose="02020603050405020304" pitchFamily="18" charset="0"/>
                <a:cs typeface="Times New Roman" panose="02020603050405020304" pitchFamily="18" charset="0"/>
              </a:rPr>
              <a:t>получения средней пробы правильного состава решающее значение имеет методика отбора пробы, в том числе количество частичных проб и выбор мест точек отбора.</a:t>
            </a:r>
          </a:p>
          <a:p>
            <a:pPr algn="just"/>
            <a:r>
              <a:rPr lang="ru-RU" sz="2100" i="1" dirty="0" smtClean="0">
                <a:latin typeface="Times New Roman" panose="02020603050405020304" pitchFamily="18" charset="0"/>
                <a:cs typeface="Times New Roman" panose="02020603050405020304" pitchFamily="18" charset="0"/>
              </a:rPr>
              <a:t>	Генеральная </a:t>
            </a:r>
            <a:r>
              <a:rPr lang="ru-RU" sz="2100" i="1" dirty="0">
                <a:latin typeface="Times New Roman" panose="02020603050405020304" pitchFamily="18" charset="0"/>
                <a:cs typeface="Times New Roman" panose="02020603050405020304" pitchFamily="18" charset="0"/>
              </a:rPr>
              <a:t>средняя проба</a:t>
            </a:r>
            <a:r>
              <a:rPr lang="ru-RU" sz="2100" dirty="0">
                <a:latin typeface="Times New Roman" panose="02020603050405020304" pitchFamily="18" charset="0"/>
                <a:cs typeface="Times New Roman" panose="02020603050405020304" pitchFamily="18" charset="0"/>
              </a:rPr>
              <a:t> составляется из нескольких </a:t>
            </a:r>
            <a:r>
              <a:rPr lang="ru-RU" sz="2100" i="1" dirty="0">
                <a:latin typeface="Times New Roman" panose="02020603050405020304" pitchFamily="18" charset="0"/>
                <a:cs typeface="Times New Roman" panose="02020603050405020304" pitchFamily="18" charset="0"/>
              </a:rPr>
              <a:t>частичных проб</a:t>
            </a:r>
            <a:r>
              <a:rPr lang="ru-RU" sz="2100" dirty="0">
                <a:latin typeface="Times New Roman" panose="02020603050405020304" pitchFamily="18" charset="0"/>
                <a:cs typeface="Times New Roman" panose="02020603050405020304" pitchFamily="18" charset="0"/>
              </a:rPr>
              <a:t>, отбираемых в разных местах </a:t>
            </a:r>
            <a:r>
              <a:rPr lang="ru-RU" sz="2100" dirty="0" err="1">
                <a:latin typeface="Times New Roman" panose="02020603050405020304" pitchFamily="18" charset="0"/>
                <a:cs typeface="Times New Roman" panose="02020603050405020304" pitchFamily="18" charset="0"/>
              </a:rPr>
              <a:t>опробируемой</a:t>
            </a:r>
            <a:r>
              <a:rPr lang="ru-RU" sz="2100" dirty="0">
                <a:latin typeface="Times New Roman" panose="02020603050405020304" pitchFamily="18" charset="0"/>
                <a:cs typeface="Times New Roman" panose="02020603050405020304" pitchFamily="18" charset="0"/>
              </a:rPr>
              <a:t> партии материала.</a:t>
            </a:r>
          </a:p>
          <a:p>
            <a:pPr algn="just"/>
            <a:r>
              <a:rPr lang="ru-RU" sz="2100" dirty="0" smtClean="0">
                <a:latin typeface="Times New Roman" panose="02020603050405020304" pitchFamily="18" charset="0"/>
                <a:cs typeface="Times New Roman" panose="02020603050405020304" pitchFamily="18" charset="0"/>
              </a:rPr>
              <a:t>    От </a:t>
            </a:r>
            <a:r>
              <a:rPr lang="ru-RU" sz="2100" dirty="0">
                <a:latin typeface="Times New Roman" panose="02020603050405020304" pitchFamily="18" charset="0"/>
                <a:cs typeface="Times New Roman" panose="02020603050405020304" pitchFamily="18" charset="0"/>
              </a:rPr>
              <a:t>генеральной пробы путем сокращения и, если необходимо, измельчения отбирают </a:t>
            </a:r>
            <a:r>
              <a:rPr lang="ru-RU" sz="2100" i="1" dirty="0">
                <a:latin typeface="Times New Roman" panose="02020603050405020304" pitchFamily="18" charset="0"/>
                <a:cs typeface="Times New Roman" panose="02020603050405020304" pitchFamily="18" charset="0"/>
              </a:rPr>
              <a:t>лабораторную пробу</a:t>
            </a:r>
            <a:r>
              <a:rPr lang="ru-RU" sz="2100" dirty="0">
                <a:latin typeface="Times New Roman" panose="02020603050405020304" pitchFamily="18" charset="0"/>
                <a:cs typeface="Times New Roman" panose="02020603050405020304" pitchFamily="18" charset="0"/>
              </a:rPr>
              <a:t>, из которой непосредственно берут навеску для анализа.</a:t>
            </a:r>
          </a:p>
          <a:p>
            <a:pPr algn="just"/>
            <a:r>
              <a:rPr lang="ru-RU" sz="2100" dirty="0" smtClean="0">
                <a:latin typeface="Times New Roman" panose="02020603050405020304" pitchFamily="18" charset="0"/>
                <a:cs typeface="Times New Roman" panose="02020603050405020304" pitchFamily="18" charset="0"/>
              </a:rPr>
              <a:t>	Число </a:t>
            </a:r>
            <a:r>
              <a:rPr lang="ru-RU" sz="2100" dirty="0">
                <a:latin typeface="Times New Roman" panose="02020603050405020304" pitchFamily="18" charset="0"/>
                <a:cs typeface="Times New Roman" panose="02020603050405020304" pitchFamily="18" charset="0"/>
              </a:rPr>
              <a:t>частичных проб устанавливается специальными правилами для каждого </a:t>
            </a:r>
            <a:r>
              <a:rPr lang="ru-RU" sz="2100" dirty="0" err="1">
                <a:latin typeface="Times New Roman" panose="02020603050405020304" pitchFamily="18" charset="0"/>
                <a:cs typeface="Times New Roman" panose="02020603050405020304" pitchFamily="18" charset="0"/>
              </a:rPr>
              <a:t>опробируемого</a:t>
            </a:r>
            <a:r>
              <a:rPr lang="ru-RU" sz="2100" dirty="0">
                <a:latin typeface="Times New Roman" panose="02020603050405020304" pitchFamily="18" charset="0"/>
                <a:cs typeface="Times New Roman" panose="02020603050405020304" pitchFamily="18" charset="0"/>
              </a:rPr>
              <a:t> материала. </a:t>
            </a:r>
            <a:r>
              <a:rPr lang="ru-RU" sz="2100" dirty="0" smtClean="0">
                <a:latin typeface="Times New Roman" panose="02020603050405020304" pitchFamily="18" charset="0"/>
                <a:cs typeface="Times New Roman" panose="02020603050405020304" pitchFamily="18" charset="0"/>
              </a:rPr>
              <a:t>      Для </a:t>
            </a:r>
            <a:r>
              <a:rPr lang="ru-RU" sz="2100" dirty="0">
                <a:latin typeface="Times New Roman" panose="02020603050405020304" pitchFamily="18" charset="0"/>
                <a:cs typeface="Times New Roman" panose="02020603050405020304" pitchFamily="18" charset="0"/>
              </a:rPr>
              <a:t>сыпучих материалов число частичных проб (</a:t>
            </a:r>
            <a:r>
              <a:rPr lang="en-US" sz="2100" i="1" dirty="0">
                <a:latin typeface="Times New Roman" panose="02020603050405020304" pitchFamily="18" charset="0"/>
                <a:cs typeface="Times New Roman" panose="02020603050405020304" pitchFamily="18" charset="0"/>
              </a:rPr>
              <a:t>n</a:t>
            </a:r>
            <a:r>
              <a:rPr lang="ru-RU" sz="2100" dirty="0">
                <a:latin typeface="Times New Roman" panose="02020603050405020304" pitchFamily="18" charset="0"/>
                <a:cs typeface="Times New Roman" panose="02020603050405020304" pitchFamily="18" charset="0"/>
              </a:rPr>
              <a:t>) часто вычисляют по формуле</a:t>
            </a:r>
            <a:r>
              <a:rPr lang="ru-RU" sz="2100" dirty="0" smtClean="0">
                <a:latin typeface="Times New Roman" panose="02020603050405020304" pitchFamily="18" charset="0"/>
                <a:cs typeface="Times New Roman" panose="02020603050405020304" pitchFamily="18" charset="0"/>
              </a:rPr>
              <a:t>:</a:t>
            </a:r>
          </a:p>
          <a:p>
            <a:endParaRPr lang="ru-RU" sz="2100" dirty="0">
              <a:latin typeface="Times New Roman" panose="02020603050405020304" pitchFamily="18" charset="0"/>
              <a:cs typeface="Times New Roman" panose="02020603050405020304" pitchFamily="18" charset="0"/>
            </a:endParaRPr>
          </a:p>
          <a:p>
            <a:endParaRPr lang="ru-RU" sz="2100" dirty="0">
              <a:latin typeface="Times New Roman" panose="02020603050405020304" pitchFamily="18" charset="0"/>
              <a:cs typeface="Times New Roman" panose="02020603050405020304" pitchFamily="18" charset="0"/>
            </a:endParaRPr>
          </a:p>
          <a:p>
            <a:endParaRPr lang="ru-RU" sz="2100" dirty="0">
              <a:latin typeface="Times New Roman" panose="02020603050405020304" pitchFamily="18" charset="0"/>
              <a:cs typeface="Times New Roman" panose="02020603050405020304" pitchFamily="18" charset="0"/>
            </a:endParaRPr>
          </a:p>
          <a:p>
            <a:r>
              <a:rPr lang="ru-RU" sz="2100" dirty="0">
                <a:latin typeface="Times New Roman" panose="02020603050405020304" pitchFamily="18" charset="0"/>
                <a:cs typeface="Times New Roman" panose="02020603050405020304" pitchFamily="18" charset="0"/>
              </a:rPr>
              <a:t>где </a:t>
            </a:r>
            <a:r>
              <a:rPr lang="en-US" sz="2100" i="1" dirty="0">
                <a:latin typeface="Times New Roman" panose="02020603050405020304" pitchFamily="18" charset="0"/>
                <a:cs typeface="Times New Roman" panose="02020603050405020304" pitchFamily="18" charset="0"/>
              </a:rPr>
              <a:t>r</a:t>
            </a:r>
            <a:r>
              <a:rPr lang="ru-RU" sz="2100" dirty="0">
                <a:latin typeface="Times New Roman" panose="02020603050405020304" pitchFamily="18" charset="0"/>
                <a:cs typeface="Times New Roman" panose="02020603050405020304" pitchFamily="18" charset="0"/>
              </a:rPr>
              <a:t> и </a:t>
            </a:r>
            <a:r>
              <a:rPr lang="en-US" sz="2100" i="1" dirty="0">
                <a:latin typeface="Times New Roman" panose="02020603050405020304" pitchFamily="18" charset="0"/>
                <a:cs typeface="Times New Roman" panose="02020603050405020304" pitchFamily="18" charset="0"/>
              </a:rPr>
              <a:t>R</a:t>
            </a:r>
            <a:r>
              <a:rPr lang="ru-RU" sz="2100" dirty="0">
                <a:latin typeface="Times New Roman" panose="02020603050405020304" pitchFamily="18" charset="0"/>
                <a:cs typeface="Times New Roman" panose="02020603050405020304" pitchFamily="18" charset="0"/>
              </a:rPr>
              <a:t> – вероятностная погрешность частичной и средней проб; </a:t>
            </a:r>
          </a:p>
          <a:p>
            <a:r>
              <a:rPr lang="ru-RU" sz="2100" i="1" dirty="0" smtClean="0">
                <a:latin typeface="Times New Roman" panose="02020603050405020304" pitchFamily="18" charset="0"/>
                <a:cs typeface="Times New Roman" panose="02020603050405020304" pitchFamily="18" charset="0"/>
              </a:rPr>
              <a:t>       </a:t>
            </a:r>
            <a:r>
              <a:rPr lang="en-US" sz="2100" i="1" dirty="0" smtClean="0">
                <a:latin typeface="Times New Roman" panose="02020603050405020304" pitchFamily="18" charset="0"/>
                <a:cs typeface="Times New Roman" panose="02020603050405020304" pitchFamily="18" charset="0"/>
              </a:rPr>
              <a:t>m</a:t>
            </a:r>
            <a:r>
              <a:rPr lang="ru-RU" sz="2100" dirty="0" smtClean="0">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 коэффициент, зависящий от степени гарантии</a:t>
            </a:r>
            <a:r>
              <a:rPr lang="ru-RU" sz="2100" dirty="0" smtClean="0">
                <a:latin typeface="Times New Roman" panose="02020603050405020304" pitchFamily="18" charset="0"/>
                <a:cs typeface="Times New Roman" panose="02020603050405020304" pitchFamily="18" charset="0"/>
              </a:rPr>
              <a:t>:</a:t>
            </a:r>
          </a:p>
          <a:p>
            <a:endParaRPr lang="ru-RU" sz="2000" dirty="0"/>
          </a:p>
          <a:p>
            <a:endParaRPr lang="ru-RU" sz="2000" dirty="0" smtClean="0"/>
          </a:p>
          <a:p>
            <a:endParaRPr lang="ru-RU" sz="2000" dirty="0"/>
          </a:p>
          <a:p>
            <a:endParaRPr lang="ru-RU" sz="2000" dirty="0" smtClean="0"/>
          </a:p>
          <a:p>
            <a:pPr algn="r"/>
            <a:r>
              <a:rPr lang="ru-RU" sz="2000" dirty="0" smtClean="0"/>
              <a:t>-23-</a:t>
            </a:r>
            <a:endParaRPr lang="ru-RU" sz="2000"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95700" y="3645024"/>
            <a:ext cx="1524372" cy="994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Таблица 2"/>
          <p:cNvGraphicFramePr>
            <a:graphicFrameLocks noGrp="1"/>
          </p:cNvGraphicFramePr>
          <p:nvPr>
            <p:extLst>
              <p:ext uri="{D42A27DB-BD31-4B8C-83A1-F6EECF244321}">
                <p14:modId xmlns:p14="http://schemas.microsoft.com/office/powerpoint/2010/main" val="2568305007"/>
              </p:ext>
            </p:extLst>
          </p:nvPr>
        </p:nvGraphicFramePr>
        <p:xfrm>
          <a:off x="1712463" y="5301208"/>
          <a:ext cx="5490845" cy="1097280"/>
        </p:xfrm>
        <a:graphic>
          <a:graphicData uri="http://schemas.openxmlformats.org/drawingml/2006/table">
            <a:tbl>
              <a:tblPr/>
              <a:tblGrid>
                <a:gridCol w="1800225"/>
                <a:gridCol w="1229995"/>
                <a:gridCol w="1229995"/>
                <a:gridCol w="1230630"/>
              </a:tblGrid>
              <a:tr h="0">
                <a:tc>
                  <a:txBody>
                    <a:bodyPr/>
                    <a:lstStyle/>
                    <a:p>
                      <a:pPr indent="323850" algn="just">
                        <a:lnSpc>
                          <a:spcPct val="100000"/>
                        </a:lnSpc>
                        <a:spcAft>
                          <a:spcPts val="0"/>
                        </a:spcAft>
                      </a:pPr>
                      <a:r>
                        <a:rPr lang="ru-RU" sz="2400" dirty="0">
                          <a:effectLst/>
                          <a:latin typeface="Times New Roman"/>
                          <a:ea typeface="Times New Roman"/>
                        </a:rPr>
                        <a:t>Степень гарантии,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23850" algn="ctr">
                        <a:lnSpc>
                          <a:spcPct val="100000"/>
                        </a:lnSpc>
                        <a:spcAft>
                          <a:spcPts val="0"/>
                        </a:spcAft>
                      </a:pPr>
                      <a:r>
                        <a:rPr lang="ru-RU" sz="2400" dirty="0">
                          <a:effectLst/>
                          <a:latin typeface="Times New Roman"/>
                          <a:ea typeface="Times New Roman"/>
                        </a:rPr>
                        <a:t>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23850" algn="ctr">
                        <a:lnSpc>
                          <a:spcPct val="100000"/>
                        </a:lnSpc>
                        <a:spcAft>
                          <a:spcPts val="0"/>
                        </a:spcAft>
                      </a:pPr>
                      <a:r>
                        <a:rPr lang="ru-RU" sz="2400">
                          <a:effectLst/>
                          <a:latin typeface="Times New Roman"/>
                          <a:ea typeface="Times New Roman"/>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23850" algn="ctr">
                        <a:lnSpc>
                          <a:spcPct val="100000"/>
                        </a:lnSpc>
                        <a:spcAft>
                          <a:spcPts val="0"/>
                        </a:spcAft>
                      </a:pPr>
                      <a:r>
                        <a:rPr lang="ru-RU" sz="2400">
                          <a:effectLst/>
                          <a:latin typeface="Times New Roman"/>
                          <a:ea typeface="Times New Roman"/>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323850" algn="ctr">
                        <a:lnSpc>
                          <a:spcPct val="100000"/>
                        </a:lnSpc>
                        <a:spcAft>
                          <a:spcPts val="0"/>
                        </a:spcAft>
                      </a:pPr>
                      <a:r>
                        <a:rPr lang="en-US" sz="2400" i="1" dirty="0">
                          <a:effectLst/>
                          <a:latin typeface="Times New Roman"/>
                          <a:ea typeface="Times New Roman"/>
                        </a:rPr>
                        <a:t>m</a:t>
                      </a:r>
                      <a:endParaRPr lang="ru-RU"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23850" algn="ctr">
                        <a:lnSpc>
                          <a:spcPct val="100000"/>
                        </a:lnSpc>
                        <a:spcAft>
                          <a:spcPts val="0"/>
                        </a:spcAft>
                      </a:pPr>
                      <a:r>
                        <a:rPr lang="ru-RU" sz="2400" dirty="0">
                          <a:effectLst/>
                          <a:latin typeface="Times New Roman"/>
                          <a:ea typeface="Times New Roman"/>
                        </a:rPr>
                        <a:t>0,50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23850" algn="ctr">
                        <a:lnSpc>
                          <a:spcPct val="100000"/>
                        </a:lnSpc>
                        <a:spcAft>
                          <a:spcPts val="0"/>
                        </a:spcAft>
                      </a:pPr>
                      <a:r>
                        <a:rPr lang="ru-RU" sz="2400" dirty="0">
                          <a:effectLst/>
                          <a:latin typeface="Times New Roman"/>
                          <a:ea typeface="Times New Roman"/>
                        </a:rPr>
                        <a:t>0,33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23850" algn="ctr">
                        <a:lnSpc>
                          <a:spcPct val="100000"/>
                        </a:lnSpc>
                        <a:spcAft>
                          <a:spcPts val="0"/>
                        </a:spcAft>
                      </a:pPr>
                      <a:r>
                        <a:rPr lang="ru-RU" sz="2400" dirty="0">
                          <a:effectLst/>
                          <a:latin typeface="Times New Roman"/>
                          <a:ea typeface="Times New Roman"/>
                        </a:rPr>
                        <a:t>0,25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46969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94" y="13342"/>
            <a:ext cx="9130906" cy="6863417"/>
          </a:xfrm>
          <a:prstGeom prst="rect">
            <a:avLst/>
          </a:prstGeom>
          <a:noFill/>
        </p:spPr>
        <p:txBody>
          <a:bodyPr wrap="square" rtlCol="0">
            <a:spAutoFit/>
          </a:bodyPr>
          <a:lstStyle/>
          <a:p>
            <a:pPr algn="just"/>
            <a:r>
              <a:rPr lang="ru-RU" sz="2000" dirty="0" smtClean="0"/>
              <a:t>	</a:t>
            </a:r>
            <a:r>
              <a:rPr lang="ru-RU" sz="2100" dirty="0" smtClean="0">
                <a:latin typeface="Times New Roman" panose="02020603050405020304" pitchFamily="18" charset="0"/>
                <a:cs typeface="Times New Roman" panose="02020603050405020304" pitchFamily="18" charset="0"/>
              </a:rPr>
              <a:t>Минимальный </a:t>
            </a:r>
            <a:r>
              <a:rPr lang="ru-RU" sz="2100" dirty="0">
                <a:latin typeface="Times New Roman" panose="02020603050405020304" pitchFamily="18" charset="0"/>
                <a:cs typeface="Times New Roman" panose="02020603050405020304" pitchFamily="18" charset="0"/>
              </a:rPr>
              <a:t>вес </a:t>
            </a:r>
            <a:r>
              <a:rPr lang="ru-RU" sz="2100" dirty="0" err="1">
                <a:latin typeface="Times New Roman" panose="02020603050405020304" pitchFamily="18" charset="0"/>
                <a:cs typeface="Times New Roman" panose="02020603050405020304" pitchFamily="18" charset="0"/>
              </a:rPr>
              <a:t>опробируемого</a:t>
            </a:r>
            <a:r>
              <a:rPr lang="ru-RU" sz="2100" dirty="0">
                <a:latin typeface="Times New Roman" panose="02020603050405020304" pitchFamily="18" charset="0"/>
                <a:cs typeface="Times New Roman" panose="02020603050405020304" pitchFamily="18" charset="0"/>
              </a:rPr>
              <a:t> материала зависит от следующих факторов:</a:t>
            </a:r>
            <a:endParaRPr lang="ru-RU" sz="2100" i="1" dirty="0">
              <a:latin typeface="Times New Roman" panose="02020603050405020304" pitchFamily="18" charset="0"/>
              <a:cs typeface="Times New Roman" panose="02020603050405020304" pitchFamily="18" charset="0"/>
            </a:endParaRPr>
          </a:p>
          <a:p>
            <a:pPr lvl="0" algn="just"/>
            <a:r>
              <a:rPr lang="ru-RU" sz="2100" dirty="0" smtClean="0">
                <a:latin typeface="Times New Roman" panose="02020603050405020304" pitchFamily="18" charset="0"/>
                <a:cs typeface="Times New Roman" panose="02020603050405020304" pitchFamily="18" charset="0"/>
              </a:rPr>
              <a:t>     1) крупности </a:t>
            </a:r>
            <a:r>
              <a:rPr lang="ru-RU" sz="2100" dirty="0">
                <a:latin typeface="Times New Roman" panose="02020603050405020304" pitchFamily="18" charset="0"/>
                <a:cs typeface="Times New Roman" panose="02020603050405020304" pitchFamily="18" charset="0"/>
              </a:rPr>
              <a:t>материала;</a:t>
            </a:r>
          </a:p>
          <a:p>
            <a:pPr lvl="0" algn="just"/>
            <a:r>
              <a:rPr lang="ru-RU" sz="2100" dirty="0" smtClean="0">
                <a:latin typeface="Times New Roman" panose="02020603050405020304" pitchFamily="18" charset="0"/>
                <a:cs typeface="Times New Roman" panose="02020603050405020304" pitchFamily="18" charset="0"/>
              </a:rPr>
              <a:t>     2) содержания </a:t>
            </a:r>
            <a:r>
              <a:rPr lang="ru-RU" sz="2100" dirty="0">
                <a:latin typeface="Times New Roman" panose="02020603050405020304" pitchFamily="18" charset="0"/>
                <a:cs typeface="Times New Roman" panose="02020603050405020304" pitchFamily="18" charset="0"/>
              </a:rPr>
              <a:t>искомого компонента в </a:t>
            </a:r>
            <a:r>
              <a:rPr lang="ru-RU" sz="2100" dirty="0" err="1">
                <a:latin typeface="Times New Roman" panose="02020603050405020304" pitchFamily="18" charset="0"/>
                <a:cs typeface="Times New Roman" panose="02020603050405020304" pitchFamily="18" charset="0"/>
              </a:rPr>
              <a:t>опробируемом</a:t>
            </a:r>
            <a:r>
              <a:rPr lang="ru-RU" sz="2100" dirty="0">
                <a:latin typeface="Times New Roman" panose="02020603050405020304" pitchFamily="18" charset="0"/>
                <a:cs typeface="Times New Roman" panose="02020603050405020304" pitchFamily="18" charset="0"/>
              </a:rPr>
              <a:t> материале;</a:t>
            </a:r>
          </a:p>
          <a:p>
            <a:pPr lvl="0" algn="just"/>
            <a:r>
              <a:rPr lang="ru-RU" sz="2100" dirty="0" smtClean="0">
                <a:latin typeface="Times New Roman" panose="02020603050405020304" pitchFamily="18" charset="0"/>
                <a:cs typeface="Times New Roman" panose="02020603050405020304" pitchFamily="18" charset="0"/>
              </a:rPr>
              <a:t>     3) требуемой </a:t>
            </a:r>
            <a:r>
              <a:rPr lang="ru-RU" sz="2100" dirty="0">
                <a:latin typeface="Times New Roman" panose="02020603050405020304" pitchFamily="18" charset="0"/>
                <a:cs typeface="Times New Roman" panose="02020603050405020304" pitchFamily="18" charset="0"/>
              </a:rPr>
              <a:t>точности </a:t>
            </a:r>
            <a:r>
              <a:rPr lang="ru-RU" sz="2100" dirty="0" err="1">
                <a:latin typeface="Times New Roman" panose="02020603050405020304" pitchFamily="18" charset="0"/>
                <a:cs typeface="Times New Roman" panose="02020603050405020304" pitchFamily="18" charset="0"/>
              </a:rPr>
              <a:t>опробирования</a:t>
            </a:r>
            <a:r>
              <a:rPr lang="ru-RU" sz="2100" dirty="0">
                <a:latin typeface="Times New Roman" panose="02020603050405020304" pitchFamily="18" charset="0"/>
                <a:cs typeface="Times New Roman" panose="02020603050405020304" pitchFamily="18" charset="0"/>
              </a:rPr>
              <a:t>;</a:t>
            </a:r>
          </a:p>
          <a:p>
            <a:pPr lvl="0" algn="just"/>
            <a:r>
              <a:rPr lang="ru-RU" sz="2100" dirty="0" smtClean="0">
                <a:latin typeface="Times New Roman" panose="02020603050405020304" pitchFamily="18" charset="0"/>
                <a:cs typeface="Times New Roman" panose="02020603050405020304" pitchFamily="18" charset="0"/>
              </a:rPr>
              <a:t>     4) характера </a:t>
            </a:r>
            <a:r>
              <a:rPr lang="ru-RU" sz="2100" dirty="0">
                <a:latin typeface="Times New Roman" panose="02020603050405020304" pitchFamily="18" charset="0"/>
                <a:cs typeface="Times New Roman" panose="02020603050405020304" pitchFamily="18" charset="0"/>
              </a:rPr>
              <a:t>распределения в исходном материале зёрен </a:t>
            </a:r>
            <a:r>
              <a:rPr lang="ru-RU" sz="2100" dirty="0" smtClean="0">
                <a:latin typeface="Times New Roman" panose="02020603050405020304" pitchFamily="18" charset="0"/>
                <a:cs typeface="Times New Roman" panose="02020603050405020304" pitchFamily="18" charset="0"/>
              </a:rPr>
              <a:t>определяемого</a:t>
            </a:r>
          </a:p>
          <a:p>
            <a:pPr lvl="0" algn="just"/>
            <a:r>
              <a:rPr lang="ru-RU" sz="2100" dirty="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вещества.</a:t>
            </a:r>
          </a:p>
          <a:p>
            <a:pPr algn="just"/>
            <a:r>
              <a:rPr lang="ru-RU" sz="2100" dirty="0" smtClean="0">
                <a:latin typeface="Times New Roman" panose="02020603050405020304" pitchFamily="18" charset="0"/>
                <a:cs typeface="Times New Roman" panose="02020603050405020304" pitchFamily="18" charset="0"/>
              </a:rPr>
              <a:t>	Для </a:t>
            </a:r>
            <a:r>
              <a:rPr lang="ru-RU" sz="2100" dirty="0">
                <a:latin typeface="Times New Roman" panose="02020603050405020304" pitchFamily="18" charset="0"/>
                <a:cs typeface="Times New Roman" panose="02020603050405020304" pitchFamily="18" charset="0"/>
              </a:rPr>
              <a:t>сыпучих материалов минимальный вес частичной средней пробы вычисляют по формуле:</a:t>
            </a:r>
            <a:endParaRPr lang="ru-RU" sz="2100" i="1" dirty="0">
              <a:latin typeface="Times New Roman" panose="02020603050405020304" pitchFamily="18" charset="0"/>
              <a:cs typeface="Times New Roman" panose="02020603050405020304" pitchFamily="18" charset="0"/>
            </a:endParaRPr>
          </a:p>
          <a:p>
            <a:pPr algn="just"/>
            <a:endParaRPr lang="ru-RU" sz="2100" dirty="0">
              <a:latin typeface="Times New Roman" panose="02020603050405020304" pitchFamily="18" charset="0"/>
              <a:cs typeface="Times New Roman" panose="02020603050405020304" pitchFamily="18" charset="0"/>
            </a:endParaRPr>
          </a:p>
          <a:p>
            <a:pPr algn="just"/>
            <a:endParaRPr lang="ru-RU" sz="2100" dirty="0" smtClean="0">
              <a:latin typeface="Times New Roman" panose="02020603050405020304" pitchFamily="18" charset="0"/>
              <a:cs typeface="Times New Roman" panose="02020603050405020304" pitchFamily="18" charset="0"/>
            </a:endParaRPr>
          </a:p>
          <a:p>
            <a:pPr algn="just"/>
            <a:r>
              <a:rPr lang="ru-RU" sz="2100" dirty="0" smtClean="0">
                <a:latin typeface="Times New Roman" panose="02020603050405020304" pitchFamily="18" charset="0"/>
                <a:cs typeface="Times New Roman" panose="02020603050405020304" pitchFamily="18" charset="0"/>
              </a:rPr>
              <a:t>где </a:t>
            </a:r>
            <a:r>
              <a:rPr lang="en-US" sz="2100" b="1" i="1" dirty="0">
                <a:solidFill>
                  <a:srgbClr val="FF0000"/>
                </a:solidFill>
                <a:latin typeface="Times New Roman" panose="02020603050405020304" pitchFamily="18" charset="0"/>
                <a:cs typeface="Times New Roman" panose="02020603050405020304" pitchFamily="18" charset="0"/>
              </a:rPr>
              <a:t>W</a:t>
            </a:r>
            <a:r>
              <a:rPr lang="ru-RU" sz="2100" dirty="0">
                <a:solidFill>
                  <a:srgbClr val="FF0000"/>
                </a:solidFill>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 вес пробы в кг, </a:t>
            </a:r>
            <a:endParaRPr lang="ru-RU" sz="2100" dirty="0" smtClean="0">
              <a:latin typeface="Times New Roman" panose="02020603050405020304" pitchFamily="18" charset="0"/>
              <a:cs typeface="Times New Roman" panose="02020603050405020304" pitchFamily="18" charset="0"/>
            </a:endParaRPr>
          </a:p>
          <a:p>
            <a:pPr algn="just"/>
            <a:r>
              <a:rPr lang="ru-RU" sz="2100" i="1" dirty="0">
                <a:latin typeface="Times New Roman" panose="02020603050405020304" pitchFamily="18" charset="0"/>
                <a:cs typeface="Times New Roman" panose="02020603050405020304" pitchFamily="18" charset="0"/>
              </a:rPr>
              <a:t> </a:t>
            </a:r>
            <a:r>
              <a:rPr lang="ru-RU" sz="2100" i="1" dirty="0" smtClean="0">
                <a:latin typeface="Times New Roman" panose="02020603050405020304" pitchFamily="18" charset="0"/>
                <a:cs typeface="Times New Roman" panose="02020603050405020304" pitchFamily="18" charset="0"/>
              </a:rPr>
              <a:t>      </a:t>
            </a:r>
            <a:r>
              <a:rPr lang="en-US" sz="2100" b="1" i="1" dirty="0" smtClean="0">
                <a:solidFill>
                  <a:srgbClr val="FF0000"/>
                </a:solidFill>
                <a:latin typeface="Times New Roman" panose="02020603050405020304" pitchFamily="18" charset="0"/>
                <a:cs typeface="Times New Roman" panose="02020603050405020304" pitchFamily="18" charset="0"/>
              </a:rPr>
              <a:t>d</a:t>
            </a:r>
            <a:r>
              <a:rPr lang="ru-RU" sz="2100" dirty="0" smtClean="0">
                <a:solidFill>
                  <a:srgbClr val="FF0000"/>
                </a:solidFill>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 эквивалентный диаметр частиц, </a:t>
            </a:r>
            <a:endParaRPr lang="ru-RU" sz="2100" dirty="0" smtClean="0">
              <a:latin typeface="Times New Roman" panose="02020603050405020304" pitchFamily="18" charset="0"/>
              <a:cs typeface="Times New Roman" panose="02020603050405020304" pitchFamily="18" charset="0"/>
            </a:endParaRPr>
          </a:p>
          <a:p>
            <a:pPr algn="just"/>
            <a:r>
              <a:rPr lang="ru-RU" sz="2100" i="1" dirty="0">
                <a:latin typeface="Times New Roman" panose="02020603050405020304" pitchFamily="18" charset="0"/>
                <a:cs typeface="Times New Roman" panose="02020603050405020304" pitchFamily="18" charset="0"/>
              </a:rPr>
              <a:t> </a:t>
            </a:r>
            <a:r>
              <a:rPr lang="ru-RU" sz="2100" i="1" dirty="0" smtClean="0">
                <a:latin typeface="Times New Roman" panose="02020603050405020304" pitchFamily="18" charset="0"/>
                <a:cs typeface="Times New Roman" panose="02020603050405020304" pitchFamily="18" charset="0"/>
              </a:rPr>
              <a:t>      </a:t>
            </a:r>
            <a:r>
              <a:rPr lang="ru-RU" sz="2100" b="1" i="1" dirty="0" smtClean="0">
                <a:solidFill>
                  <a:srgbClr val="FF0000"/>
                </a:solidFill>
                <a:latin typeface="Times New Roman" panose="02020603050405020304" pitchFamily="18" charset="0"/>
                <a:cs typeface="Times New Roman" panose="02020603050405020304" pitchFamily="18" charset="0"/>
              </a:rPr>
              <a:t>К</a:t>
            </a:r>
            <a:r>
              <a:rPr lang="ru-RU" sz="2100" dirty="0" smtClean="0">
                <a:solidFill>
                  <a:srgbClr val="FF0000"/>
                </a:solidFill>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и </a:t>
            </a:r>
            <a:r>
              <a:rPr lang="ru-RU" sz="2100" b="1" i="1" dirty="0">
                <a:solidFill>
                  <a:srgbClr val="FF0000"/>
                </a:solidFill>
                <a:latin typeface="Times New Roman" panose="02020603050405020304" pitchFamily="18" charset="0"/>
                <a:cs typeface="Times New Roman" panose="02020603050405020304" pitchFamily="18" charset="0"/>
              </a:rPr>
              <a:t>а</a:t>
            </a:r>
            <a:r>
              <a:rPr lang="ru-RU" sz="2100" dirty="0">
                <a:solidFill>
                  <a:srgbClr val="FF0000"/>
                </a:solidFill>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 постоянные величины, зависящие от крупности материала </a:t>
            </a:r>
            <a:r>
              <a:rPr lang="ru-RU" sz="2100" dirty="0" smtClean="0">
                <a:latin typeface="Times New Roman" panose="02020603050405020304" pitchFamily="18" charset="0"/>
                <a:cs typeface="Times New Roman" panose="02020603050405020304" pitchFamily="18" charset="0"/>
              </a:rPr>
              <a:t>и</a:t>
            </a:r>
          </a:p>
          <a:p>
            <a:pPr algn="just"/>
            <a:r>
              <a:rPr lang="ru-RU" sz="2100" dirty="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вкраплённости ценного компонента; </a:t>
            </a:r>
            <a:endParaRPr lang="ru-RU" sz="2100" dirty="0" smtClean="0">
              <a:latin typeface="Times New Roman" panose="02020603050405020304" pitchFamily="18" charset="0"/>
              <a:cs typeface="Times New Roman" panose="02020603050405020304" pitchFamily="18" charset="0"/>
            </a:endParaRPr>
          </a:p>
          <a:p>
            <a:pPr algn="just"/>
            <a:r>
              <a:rPr lang="ru-RU" sz="2100" dirty="0" smtClean="0">
                <a:latin typeface="Times New Roman" panose="02020603050405020304" pitchFamily="18" charset="0"/>
                <a:cs typeface="Times New Roman" panose="02020603050405020304" pitchFamily="18" charset="0"/>
              </a:rPr>
              <a:t>значения </a:t>
            </a:r>
            <a:r>
              <a:rPr lang="ru-RU" sz="2100" dirty="0">
                <a:latin typeface="Times New Roman" panose="02020603050405020304" pitchFamily="18" charset="0"/>
                <a:cs typeface="Times New Roman" panose="02020603050405020304" pitchFamily="18" charset="0"/>
              </a:rPr>
              <a:t>этих </a:t>
            </a:r>
            <a:r>
              <a:rPr lang="ru-RU" sz="2100" dirty="0" smtClean="0">
                <a:latin typeface="Times New Roman" panose="02020603050405020304" pitchFamily="18" charset="0"/>
                <a:cs typeface="Times New Roman" panose="02020603050405020304" pitchFamily="18" charset="0"/>
              </a:rPr>
              <a:t>величин устанавливаются </a:t>
            </a:r>
            <a:r>
              <a:rPr lang="ru-RU" sz="2100" dirty="0">
                <a:latin typeface="Times New Roman" panose="02020603050405020304" pitchFamily="18" charset="0"/>
                <a:cs typeface="Times New Roman" panose="02020603050405020304" pitchFamily="18" charset="0"/>
              </a:rPr>
              <a:t>эмпирически для различных материалов: </a:t>
            </a:r>
            <a:r>
              <a:rPr lang="ru-RU" sz="2100" dirty="0" smtClean="0">
                <a:latin typeface="Times New Roman" panose="02020603050405020304" pitchFamily="18" charset="0"/>
                <a:cs typeface="Times New Roman" panose="02020603050405020304" pitchFamily="18" charset="0"/>
              </a:rPr>
              <a:t>            значение </a:t>
            </a:r>
            <a:r>
              <a:rPr lang="ru-RU" sz="2100" i="1" dirty="0">
                <a:latin typeface="Times New Roman" panose="02020603050405020304" pitchFamily="18" charset="0"/>
                <a:cs typeface="Times New Roman" panose="02020603050405020304" pitchFamily="18" charset="0"/>
              </a:rPr>
              <a:t>а</a:t>
            </a:r>
            <a:r>
              <a:rPr lang="ru-RU" sz="2100" dirty="0">
                <a:latin typeface="Times New Roman" panose="02020603050405020304" pitchFamily="18" charset="0"/>
                <a:cs typeface="Times New Roman" panose="02020603050405020304" pitchFamily="18" charset="0"/>
              </a:rPr>
              <a:t> обычно лежит в пределах   от 1,5 до 2,7; </a:t>
            </a:r>
            <a:r>
              <a:rPr lang="ru-RU" sz="2100" dirty="0" smtClean="0">
                <a:latin typeface="Times New Roman" panose="02020603050405020304" pitchFamily="18" charset="0"/>
                <a:cs typeface="Times New Roman" panose="02020603050405020304" pitchFamily="18" charset="0"/>
              </a:rPr>
              <a:t>  </a:t>
            </a:r>
          </a:p>
          <a:p>
            <a:pPr algn="just"/>
            <a:r>
              <a:rPr lang="ru-RU" sz="2100" dirty="0" smtClean="0">
                <a:latin typeface="Times New Roman" panose="02020603050405020304" pitchFamily="18" charset="0"/>
                <a:cs typeface="Times New Roman" panose="02020603050405020304" pitchFamily="18" charset="0"/>
              </a:rPr>
              <a:t>для </a:t>
            </a:r>
            <a:r>
              <a:rPr lang="ru-RU" sz="2100" dirty="0">
                <a:latin typeface="Times New Roman" panose="02020603050405020304" pitchFamily="18" charset="0"/>
                <a:cs typeface="Times New Roman" panose="02020603050405020304" pitchFamily="18" charset="0"/>
              </a:rPr>
              <a:t>руд коэффициент </a:t>
            </a:r>
            <a:r>
              <a:rPr lang="ru-RU" sz="2100" i="1" dirty="0">
                <a:latin typeface="Times New Roman" panose="02020603050405020304" pitchFamily="18" charset="0"/>
                <a:cs typeface="Times New Roman" panose="02020603050405020304" pitchFamily="18" charset="0"/>
              </a:rPr>
              <a:t>К </a:t>
            </a:r>
            <a:r>
              <a:rPr lang="ru-RU" sz="2100" dirty="0">
                <a:latin typeface="Times New Roman" panose="02020603050405020304" pitchFamily="18" charset="0"/>
                <a:cs typeface="Times New Roman" panose="02020603050405020304" pitchFamily="18" charset="0"/>
              </a:rPr>
              <a:t> равен (0,05 – 0,2).</a:t>
            </a:r>
          </a:p>
          <a:p>
            <a:pPr algn="just"/>
            <a:r>
              <a:rPr lang="ru-RU" sz="2100" dirty="0">
                <a:latin typeface="Times New Roman" panose="02020603050405020304" pitchFamily="18" charset="0"/>
                <a:cs typeface="Times New Roman" panose="02020603050405020304" pitchFamily="18" charset="0"/>
              </a:rPr>
              <a:t>	Все эти формулы являются </a:t>
            </a:r>
            <a:r>
              <a:rPr lang="ru-RU" sz="2100" b="1" dirty="0">
                <a:latin typeface="Times New Roman" panose="02020603050405020304" pitchFamily="18" charset="0"/>
                <a:cs typeface="Times New Roman" panose="02020603050405020304" pitchFamily="18" charset="0"/>
              </a:rPr>
              <a:t>эмпирическими</a:t>
            </a:r>
            <a:r>
              <a:rPr lang="ru-RU" sz="2100" dirty="0">
                <a:latin typeface="Times New Roman" panose="02020603050405020304" pitchFamily="18" charset="0"/>
                <a:cs typeface="Times New Roman" panose="02020603050405020304" pitchFamily="18" charset="0"/>
              </a:rPr>
              <a:t> и разрабатываются для каждого конкретного объекта.</a:t>
            </a:r>
          </a:p>
          <a:p>
            <a:pPr algn="r"/>
            <a:r>
              <a:rPr lang="ru-RU" sz="2000" dirty="0" smtClean="0"/>
              <a:t>-24-</a:t>
            </a:r>
            <a:endParaRPr lang="ru-RU" sz="2000"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2867926"/>
            <a:ext cx="1970182" cy="577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16247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712968" cy="6555641"/>
          </a:xfrm>
          <a:prstGeom prst="rect">
            <a:avLst/>
          </a:prstGeom>
          <a:noFill/>
        </p:spPr>
        <p:txBody>
          <a:bodyPr wrap="square" rtlCol="0">
            <a:spAutoFit/>
          </a:bodyPr>
          <a:lstStyle/>
          <a:p>
            <a:r>
              <a:rPr lang="ru-RU" sz="2000" dirty="0" smtClean="0">
                <a:latin typeface="Times New Roman" panose="02020603050405020304" pitchFamily="18" charset="0"/>
                <a:cs typeface="Times New Roman" panose="02020603050405020304" pitchFamily="18" charset="0"/>
              </a:rPr>
              <a:t>Таким образом, схема отбора проб имеет вид:</a:t>
            </a:r>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p:txBody>
      </p:sp>
      <p:graphicFrame>
        <p:nvGraphicFramePr>
          <p:cNvPr id="3" name="Объект 2"/>
          <p:cNvGraphicFramePr>
            <a:graphicFrameLocks noChangeAspect="1"/>
          </p:cNvGraphicFramePr>
          <p:nvPr>
            <p:extLst>
              <p:ext uri="{D42A27DB-BD31-4B8C-83A1-F6EECF244321}">
                <p14:modId xmlns:p14="http://schemas.microsoft.com/office/powerpoint/2010/main" val="41468451"/>
              </p:ext>
            </p:extLst>
          </p:nvPr>
        </p:nvGraphicFramePr>
        <p:xfrm>
          <a:off x="0" y="737979"/>
          <a:ext cx="9195284" cy="5643349"/>
        </p:xfrm>
        <a:graphic>
          <a:graphicData uri="http://schemas.openxmlformats.org/presentationml/2006/ole">
            <mc:AlternateContent xmlns:mc="http://schemas.openxmlformats.org/markup-compatibility/2006">
              <mc:Choice xmlns:v="urn:schemas-microsoft-com:vml" Requires="v">
                <p:oleObj spid="_x0000_s8290" name="Документ" r:id="rId3" imgW="6316298" imgH="3877254" progId="Word.Document.12">
                  <p:embed/>
                </p:oleObj>
              </mc:Choice>
              <mc:Fallback>
                <p:oleObj name="Документ" r:id="rId3" imgW="6316298" imgH="3877254" progId="Word.Document.12">
                  <p:embed/>
                  <p:pic>
                    <p:nvPicPr>
                      <p:cNvPr id="0" name="Picture 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37979"/>
                        <a:ext cx="9195284" cy="5643349"/>
                      </a:xfrm>
                      <a:prstGeom prst="rect">
                        <a:avLst/>
                      </a:prstGeom>
                      <a:noFill/>
                      <a:extLst/>
                    </p:spPr>
                  </p:pic>
                </p:oleObj>
              </mc:Fallback>
            </mc:AlternateContent>
          </a:graphicData>
        </a:graphic>
      </p:graphicFrame>
      <p:sp>
        <p:nvSpPr>
          <p:cNvPr id="4" name="TextBox 3"/>
          <p:cNvSpPr txBox="1"/>
          <p:nvPr/>
        </p:nvSpPr>
        <p:spPr>
          <a:xfrm>
            <a:off x="8172400" y="6021288"/>
            <a:ext cx="792088" cy="369332"/>
          </a:xfrm>
          <a:prstGeom prst="rect">
            <a:avLst/>
          </a:prstGeom>
          <a:noFill/>
        </p:spPr>
        <p:txBody>
          <a:bodyPr wrap="square" rtlCol="0">
            <a:spAutoFit/>
          </a:bodyPr>
          <a:lstStyle/>
          <a:p>
            <a:r>
              <a:rPr lang="ru-RU" dirty="0" smtClean="0"/>
              <a:t>-25-</a:t>
            </a:r>
            <a:endParaRPr lang="ru-RU" dirty="0"/>
          </a:p>
        </p:txBody>
      </p:sp>
    </p:spTree>
    <p:extLst>
      <p:ext uri="{BB962C8B-B14F-4D97-AF65-F5344CB8AC3E}">
        <p14:creationId xmlns:p14="http://schemas.microsoft.com/office/powerpoint/2010/main" val="3951577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9001000" cy="6678751"/>
          </a:xfrm>
          <a:prstGeom prst="rect">
            <a:avLst/>
          </a:prstGeom>
          <a:noFill/>
        </p:spPr>
        <p:txBody>
          <a:bodyPr wrap="square" rtlCol="0">
            <a:spAutoFit/>
          </a:bodyPr>
          <a:lstStyle/>
          <a:p>
            <a:pPr algn="ctr"/>
            <a:r>
              <a:rPr lang="ru-RU" sz="2800" b="1" i="1" dirty="0">
                <a:solidFill>
                  <a:srgbClr val="FF0000"/>
                </a:solidFill>
              </a:rPr>
              <a:t>Отбор проб </a:t>
            </a:r>
            <a:r>
              <a:rPr lang="ru-RU" sz="2800" b="1" i="1" u="sng" dirty="0">
                <a:solidFill>
                  <a:srgbClr val="FF0000"/>
                </a:solidFill>
              </a:rPr>
              <a:t>твёрдых</a:t>
            </a:r>
            <a:r>
              <a:rPr lang="ru-RU" sz="2800" b="1" i="1" dirty="0">
                <a:solidFill>
                  <a:srgbClr val="FF0000"/>
                </a:solidFill>
              </a:rPr>
              <a:t> </a:t>
            </a:r>
            <a:r>
              <a:rPr lang="ru-RU" sz="2800" b="1" i="1" dirty="0" smtClean="0">
                <a:solidFill>
                  <a:srgbClr val="FF0000"/>
                </a:solidFill>
              </a:rPr>
              <a:t>материалов</a:t>
            </a:r>
          </a:p>
          <a:p>
            <a:pPr algn="ctr"/>
            <a:endParaRPr lang="ru-RU" sz="2800" b="1" dirty="0">
              <a:solidFill>
                <a:srgbClr val="FF0000"/>
              </a:solidFill>
            </a:endParaRPr>
          </a:p>
          <a:p>
            <a:pPr algn="just"/>
            <a:r>
              <a:rPr lang="ru-RU" sz="2000" dirty="0" smtClean="0"/>
              <a:t>	</a:t>
            </a:r>
            <a:r>
              <a:rPr lang="ru-RU" sz="2200" dirty="0" smtClean="0">
                <a:latin typeface="Times New Roman" panose="02020603050405020304" pitchFamily="18" charset="0"/>
                <a:cs typeface="Times New Roman" panose="02020603050405020304" pitchFamily="18" charset="0"/>
              </a:rPr>
              <a:t>Во </a:t>
            </a:r>
            <a:r>
              <a:rPr lang="ru-RU" sz="2200" dirty="0">
                <a:latin typeface="Times New Roman" panose="02020603050405020304" pitchFamily="18" charset="0"/>
                <a:cs typeface="Times New Roman" panose="02020603050405020304" pitchFamily="18" charset="0"/>
              </a:rPr>
              <a:t>всех случаях различают отбор пробы </a:t>
            </a:r>
            <a:r>
              <a:rPr lang="ru-RU" sz="2200" b="1" i="1" dirty="0">
                <a:latin typeface="Times New Roman" panose="02020603050405020304" pitchFamily="18" charset="0"/>
                <a:cs typeface="Times New Roman" panose="02020603050405020304" pitchFamily="18" charset="0"/>
              </a:rPr>
              <a:t>от неподвижно </a:t>
            </a:r>
            <a:r>
              <a:rPr lang="ru-RU" sz="2200" i="1" dirty="0">
                <a:latin typeface="Times New Roman" panose="02020603050405020304" pitchFamily="18" charset="0"/>
                <a:cs typeface="Times New Roman" panose="02020603050405020304" pitchFamily="18" charset="0"/>
              </a:rPr>
              <a:t>лежащего</a:t>
            </a:r>
            <a:r>
              <a:rPr lang="ru-RU" sz="2200" b="1" dirty="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материала или </a:t>
            </a:r>
            <a:r>
              <a:rPr lang="ru-RU" sz="2200" b="1" i="1" dirty="0">
                <a:latin typeface="Times New Roman" panose="02020603050405020304" pitchFamily="18" charset="0"/>
                <a:cs typeface="Times New Roman" panose="02020603050405020304" pitchFamily="18" charset="0"/>
              </a:rPr>
              <a:t>из потока</a:t>
            </a:r>
            <a:r>
              <a:rPr lang="ru-RU" sz="2200" b="1" dirty="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его.</a:t>
            </a:r>
            <a:endParaRPr lang="ru-RU" sz="2200" i="1" dirty="0">
              <a:latin typeface="Times New Roman" panose="02020603050405020304" pitchFamily="18" charset="0"/>
              <a:cs typeface="Times New Roman" panose="02020603050405020304" pitchFamily="18" charset="0"/>
            </a:endParaRPr>
          </a:p>
          <a:p>
            <a:pPr algn="just"/>
            <a:r>
              <a:rPr lang="ru-RU" sz="2200" dirty="0" smtClean="0">
                <a:latin typeface="Times New Roman" panose="02020603050405020304" pitchFamily="18" charset="0"/>
                <a:cs typeface="Times New Roman" panose="02020603050405020304" pitchFamily="18" charset="0"/>
              </a:rPr>
              <a:t>	Для </a:t>
            </a:r>
            <a:r>
              <a:rPr lang="ru-RU" sz="2200" dirty="0">
                <a:latin typeface="Times New Roman" panose="02020603050405020304" pitchFamily="18" charset="0"/>
                <a:cs typeface="Times New Roman" panose="02020603050405020304" pitchFamily="18" charset="0"/>
              </a:rPr>
              <a:t>отбора проб из потока применяют методы </a:t>
            </a:r>
            <a:endParaRPr lang="ru-RU" sz="2200" dirty="0" smtClean="0">
              <a:latin typeface="Times New Roman" panose="02020603050405020304" pitchFamily="18" charset="0"/>
              <a:cs typeface="Times New Roman" panose="02020603050405020304" pitchFamily="18" charset="0"/>
            </a:endParaRPr>
          </a:p>
          <a:p>
            <a:pPr algn="ctr"/>
            <a:r>
              <a:rPr lang="ru-RU" sz="2200" i="1" dirty="0" smtClean="0">
                <a:latin typeface="Times New Roman" panose="02020603050405020304" pitchFamily="18" charset="0"/>
                <a:cs typeface="Times New Roman" panose="02020603050405020304" pitchFamily="18" charset="0"/>
              </a:rPr>
              <a:t>продольных </a:t>
            </a:r>
            <a:r>
              <a:rPr lang="ru-RU" sz="2200" i="1" dirty="0">
                <a:latin typeface="Times New Roman" panose="02020603050405020304" pitchFamily="18" charset="0"/>
                <a:cs typeface="Times New Roman" panose="02020603050405020304" pitchFamily="18" charset="0"/>
              </a:rPr>
              <a:t>струй или поперечных сечений</a:t>
            </a:r>
            <a:r>
              <a:rPr lang="ru-RU" sz="2200" i="1" dirty="0" smtClean="0">
                <a:latin typeface="Times New Roman" panose="02020603050405020304" pitchFamily="18" charset="0"/>
                <a:cs typeface="Times New Roman" panose="02020603050405020304" pitchFamily="18" charset="0"/>
              </a:rPr>
              <a:t>.</a:t>
            </a:r>
          </a:p>
          <a:p>
            <a:pPr algn="ctr"/>
            <a:endParaRPr lang="ru-RU" sz="2200" i="1" dirty="0">
              <a:latin typeface="Times New Roman" panose="02020603050405020304" pitchFamily="18" charset="0"/>
              <a:cs typeface="Times New Roman" panose="02020603050405020304" pitchFamily="18" charset="0"/>
            </a:endParaRPr>
          </a:p>
          <a:p>
            <a:pPr algn="just"/>
            <a:r>
              <a:rPr lang="ru-RU" sz="2200" i="1" dirty="0" smtClean="0">
                <a:latin typeface="Times New Roman" panose="02020603050405020304" pitchFamily="18" charset="0"/>
                <a:cs typeface="Times New Roman" panose="02020603050405020304" pitchFamily="18" charset="0"/>
              </a:rPr>
              <a:t>	</a:t>
            </a:r>
            <a:r>
              <a:rPr lang="ru-RU" sz="2200" i="1" u="sng" dirty="0" smtClean="0">
                <a:latin typeface="Times New Roman" panose="02020603050405020304" pitchFamily="18" charset="0"/>
                <a:cs typeface="Times New Roman" panose="02020603050405020304" pitchFamily="18" charset="0"/>
              </a:rPr>
              <a:t>Метод </a:t>
            </a:r>
            <a:r>
              <a:rPr lang="ru-RU" sz="2200" i="1" u="sng" dirty="0">
                <a:latin typeface="Times New Roman" panose="02020603050405020304" pitchFamily="18" charset="0"/>
                <a:cs typeface="Times New Roman" panose="02020603050405020304" pitchFamily="18" charset="0"/>
              </a:rPr>
              <a:t>продольных струй </a:t>
            </a:r>
            <a:r>
              <a:rPr lang="ru-RU" sz="2200" dirty="0">
                <a:latin typeface="Times New Roman" panose="02020603050405020304" pitchFamily="18" charset="0"/>
                <a:cs typeface="Times New Roman" panose="02020603050405020304" pitchFamily="18" charset="0"/>
              </a:rPr>
              <a:t>(рис. 1) заключается в делении материала (в потоке) на ряд полос вдоль пробы. Отбирают одну или несколько чередующихся полос. Метод пригоден для отбора проб однородного состава. Для неоднородного материала становится заметно неоднородное расположение частиц по крупности. </a:t>
            </a:r>
            <a:endParaRPr lang="ru-RU" sz="2200" dirty="0" smtClean="0">
              <a:latin typeface="Times New Roman" panose="02020603050405020304" pitchFamily="18" charset="0"/>
              <a:cs typeface="Times New Roman" panose="02020603050405020304" pitchFamily="18" charset="0"/>
            </a:endParaRPr>
          </a:p>
          <a:p>
            <a:pPr algn="just"/>
            <a:endParaRPr lang="ru-RU" sz="2200" dirty="0">
              <a:latin typeface="Times New Roman" panose="02020603050405020304" pitchFamily="18" charset="0"/>
              <a:cs typeface="Times New Roman" panose="02020603050405020304" pitchFamily="18" charset="0"/>
            </a:endParaRPr>
          </a:p>
          <a:p>
            <a:pPr algn="just"/>
            <a:r>
              <a:rPr lang="ru-RU" sz="2200" dirty="0" smtClean="0">
                <a:latin typeface="Times New Roman" panose="02020603050405020304" pitchFamily="18" charset="0"/>
                <a:cs typeface="Times New Roman" panose="02020603050405020304" pitchFamily="18" charset="0"/>
              </a:rPr>
              <a:t>	Пробы </a:t>
            </a:r>
            <a:r>
              <a:rPr lang="ru-RU" sz="2200" dirty="0">
                <a:latin typeface="Times New Roman" panose="02020603050405020304" pitchFamily="18" charset="0"/>
                <a:cs typeface="Times New Roman" panose="02020603050405020304" pitchFamily="18" charset="0"/>
              </a:rPr>
              <a:t>из неоднородного материала предпочитают отбирать </a:t>
            </a:r>
            <a:r>
              <a:rPr lang="ru-RU" sz="2200" i="1" u="sng" dirty="0">
                <a:latin typeface="Times New Roman" panose="02020603050405020304" pitchFamily="18" charset="0"/>
                <a:cs typeface="Times New Roman" panose="02020603050405020304" pitchFamily="18" charset="0"/>
              </a:rPr>
              <a:t>методом поперечных сечений </a:t>
            </a:r>
            <a:r>
              <a:rPr lang="ru-RU" sz="2200" dirty="0">
                <a:latin typeface="Times New Roman" panose="02020603050405020304" pitchFamily="18" charset="0"/>
                <a:cs typeface="Times New Roman" panose="02020603050405020304" pitchFamily="18" charset="0"/>
              </a:rPr>
              <a:t>(рис. 2)</a:t>
            </a:r>
            <a:r>
              <a:rPr lang="ru-RU" sz="2200" i="1" dirty="0">
                <a:latin typeface="Times New Roman" panose="02020603050405020304" pitchFamily="18" charset="0"/>
                <a:cs typeface="Times New Roman" panose="02020603050405020304" pitchFamily="18" charset="0"/>
              </a:rPr>
              <a:t>.</a:t>
            </a:r>
            <a:r>
              <a:rPr lang="ru-RU" sz="2200" dirty="0">
                <a:latin typeface="Times New Roman" panose="02020603050405020304" pitchFamily="18" charset="0"/>
                <a:cs typeface="Times New Roman" panose="02020603050405020304" pitchFamily="18" charset="0"/>
              </a:rPr>
              <a:t> В этом случае отсекают в пробу </a:t>
            </a:r>
            <a:r>
              <a:rPr lang="ru-RU" sz="2200" u="sng" dirty="0">
                <a:latin typeface="Times New Roman" panose="02020603050405020304" pitchFamily="18" charset="0"/>
                <a:cs typeface="Times New Roman" panose="02020603050405020304" pitchFamily="18" charset="0"/>
              </a:rPr>
              <a:t>по всему сечению</a:t>
            </a:r>
            <a:r>
              <a:rPr lang="ru-RU" sz="2200" dirty="0">
                <a:latin typeface="Times New Roman" panose="02020603050405020304" pitchFamily="18" charset="0"/>
                <a:cs typeface="Times New Roman" panose="02020603050405020304" pitchFamily="18" charset="0"/>
              </a:rPr>
              <a:t> </a:t>
            </a:r>
            <a:r>
              <a:rPr lang="ru-RU" sz="2200" b="1" dirty="0">
                <a:latin typeface="Times New Roman" panose="02020603050405020304" pitchFamily="18" charset="0"/>
                <a:cs typeface="Times New Roman" panose="02020603050405020304" pitchFamily="18" charset="0"/>
              </a:rPr>
              <a:t>равные</a:t>
            </a:r>
            <a:r>
              <a:rPr lang="ru-RU" sz="2200" dirty="0">
                <a:latin typeface="Times New Roman" panose="02020603050405020304" pitchFamily="18" charset="0"/>
                <a:cs typeface="Times New Roman" panose="02020603050405020304" pitchFamily="18" charset="0"/>
              </a:rPr>
              <a:t> порции материала через равные промежутки времени. </a:t>
            </a:r>
            <a:r>
              <a:rPr lang="ru-RU" sz="2200" dirty="0" smtClean="0">
                <a:latin typeface="Times New Roman" panose="02020603050405020304" pitchFamily="18" charset="0"/>
                <a:cs typeface="Times New Roman" panose="02020603050405020304" pitchFamily="18" charset="0"/>
              </a:rPr>
              <a:t>            Для </a:t>
            </a:r>
            <a:r>
              <a:rPr lang="ru-RU" sz="2200" dirty="0">
                <a:latin typeface="Times New Roman" panose="02020603050405020304" pitchFamily="18" charset="0"/>
                <a:cs typeface="Times New Roman" panose="02020603050405020304" pitchFamily="18" charset="0"/>
              </a:rPr>
              <a:t>правильного отбора пробы большое значение имеет частота отсекания. </a:t>
            </a:r>
            <a:endParaRPr lang="ru-RU" sz="2000" dirty="0"/>
          </a:p>
          <a:p>
            <a:pPr algn="r"/>
            <a:r>
              <a:rPr lang="ru-RU" sz="2000" dirty="0" smtClean="0"/>
              <a:t>-26-</a:t>
            </a:r>
            <a:endParaRPr lang="ru-RU" sz="2000" dirty="0"/>
          </a:p>
        </p:txBody>
      </p:sp>
    </p:spTree>
    <p:extLst>
      <p:ext uri="{BB962C8B-B14F-4D97-AF65-F5344CB8AC3E}">
        <p14:creationId xmlns:p14="http://schemas.microsoft.com/office/powerpoint/2010/main" val="4138793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32656"/>
            <a:ext cx="9427270" cy="5390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172400" y="6021288"/>
            <a:ext cx="576064" cy="369332"/>
          </a:xfrm>
          <a:prstGeom prst="rect">
            <a:avLst/>
          </a:prstGeom>
          <a:noFill/>
        </p:spPr>
        <p:txBody>
          <a:bodyPr wrap="square" rtlCol="0">
            <a:spAutoFit/>
          </a:bodyPr>
          <a:lstStyle/>
          <a:p>
            <a:r>
              <a:rPr lang="ru-RU" dirty="0" smtClean="0"/>
              <a:t>-27-</a:t>
            </a:r>
            <a:endParaRPr lang="ru-RU" dirty="0"/>
          </a:p>
        </p:txBody>
      </p:sp>
    </p:spTree>
    <p:extLst>
      <p:ext uri="{BB962C8B-B14F-4D97-AF65-F5344CB8AC3E}">
        <p14:creationId xmlns:p14="http://schemas.microsoft.com/office/powerpoint/2010/main" val="2012932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70"/>
            <a:ext cx="9144000" cy="6709529"/>
          </a:xfrm>
          <a:prstGeom prst="rect">
            <a:avLst/>
          </a:prstGeom>
          <a:noFill/>
        </p:spPr>
        <p:txBody>
          <a:bodyPr wrap="square" rtlCol="0">
            <a:spAutoFit/>
          </a:bodyPr>
          <a:lstStyle/>
          <a:p>
            <a:pPr algn="just"/>
            <a:r>
              <a:rPr lang="ru-RU" sz="2000" dirty="0" smtClean="0"/>
              <a:t>	</a:t>
            </a:r>
            <a:r>
              <a:rPr lang="ru-RU" sz="2000" dirty="0" smtClean="0">
                <a:latin typeface="Times New Roman" panose="02020603050405020304" pitchFamily="18" charset="0"/>
                <a:cs typeface="Times New Roman" panose="02020603050405020304" pitchFamily="18" charset="0"/>
              </a:rPr>
              <a:t>От </a:t>
            </a:r>
            <a:r>
              <a:rPr lang="ru-RU" sz="2000" b="1" dirty="0">
                <a:latin typeface="Times New Roman" panose="02020603050405020304" pitchFamily="18" charset="0"/>
                <a:cs typeface="Times New Roman" panose="02020603050405020304" pitchFamily="18" charset="0"/>
              </a:rPr>
              <a:t>неподвижно</a:t>
            </a:r>
            <a:r>
              <a:rPr lang="ru-RU" sz="2000" dirty="0">
                <a:latin typeface="Times New Roman" panose="02020603050405020304" pitchFamily="18" charset="0"/>
                <a:cs typeface="Times New Roman" panose="02020603050405020304" pitchFamily="18" charset="0"/>
              </a:rPr>
              <a:t> лежащего материала частичные пробы отбирают в разных точках </a:t>
            </a:r>
            <a:r>
              <a:rPr lang="ru-RU" sz="2000" dirty="0" err="1">
                <a:latin typeface="Times New Roman" panose="02020603050405020304" pitchFamily="18" charset="0"/>
                <a:cs typeface="Times New Roman" panose="02020603050405020304" pitchFamily="18" charset="0"/>
              </a:rPr>
              <a:t>опробируемой</a:t>
            </a:r>
            <a:r>
              <a:rPr lang="ru-RU" sz="2000" dirty="0">
                <a:latin typeface="Times New Roman" panose="02020603050405020304" pitchFamily="18" charset="0"/>
                <a:cs typeface="Times New Roman" panose="02020603050405020304" pitchFamily="18" charset="0"/>
              </a:rPr>
              <a:t> массы материала, пользуясь специальными </a:t>
            </a:r>
            <a:r>
              <a:rPr lang="ru-RU" sz="2000" dirty="0" smtClean="0">
                <a:latin typeface="Times New Roman" panose="02020603050405020304" pitchFamily="18" charset="0"/>
                <a:cs typeface="Times New Roman" panose="02020603050405020304" pitchFamily="18" charset="0"/>
              </a:rPr>
              <a:t>правилами</a:t>
            </a:r>
            <a:r>
              <a:rPr lang="ru-RU" sz="2000" dirty="0">
                <a:latin typeface="Times New Roman" panose="02020603050405020304" pitchFamily="18" charset="0"/>
                <a:cs typeface="Times New Roman" panose="02020603050405020304" pitchFamily="18" charset="0"/>
              </a:rPr>
              <a:t>:</a:t>
            </a:r>
          </a:p>
          <a:p>
            <a:pPr lvl="0" algn="just"/>
            <a:r>
              <a:rPr lang="ru-RU" sz="2000" dirty="0" smtClean="0">
                <a:latin typeface="Times New Roman" panose="02020603050405020304" pitchFamily="18" charset="0"/>
                <a:cs typeface="Times New Roman" panose="02020603050405020304" pitchFamily="18" charset="0"/>
              </a:rPr>
              <a:t>      1) от </a:t>
            </a:r>
            <a:r>
              <a:rPr lang="ru-RU" sz="2000" b="1" i="1" dirty="0">
                <a:latin typeface="Times New Roman" panose="02020603050405020304" pitchFamily="18" charset="0"/>
                <a:cs typeface="Times New Roman" panose="02020603050405020304" pitchFamily="18" charset="0"/>
              </a:rPr>
              <a:t>сыпучих</a:t>
            </a:r>
            <a:r>
              <a:rPr lang="ru-RU" sz="2000" dirty="0">
                <a:latin typeface="Times New Roman" panose="02020603050405020304" pitchFamily="18" charset="0"/>
                <a:cs typeface="Times New Roman" panose="02020603050405020304" pitchFamily="18" charset="0"/>
              </a:rPr>
              <a:t> материалов, находящихся в мелкой таре (мешки, контейнеры, бочки и т.п.), </a:t>
            </a:r>
            <a:r>
              <a:rPr lang="ru-RU" sz="2000" dirty="0" smtClean="0">
                <a:latin typeface="Times New Roman" panose="02020603050405020304" pitchFamily="18" charset="0"/>
                <a:cs typeface="Times New Roman" panose="02020603050405020304" pitchFamily="18" charset="0"/>
              </a:rPr>
              <a:t>     пробы </a:t>
            </a:r>
            <a:r>
              <a:rPr lang="ru-RU" sz="2000" dirty="0">
                <a:latin typeface="Times New Roman" panose="02020603050405020304" pitchFamily="18" charset="0"/>
                <a:cs typeface="Times New Roman" panose="02020603050405020304" pitchFamily="18" charset="0"/>
              </a:rPr>
              <a:t>берут </a:t>
            </a:r>
            <a:r>
              <a:rPr lang="ru-RU" sz="2000" b="1" dirty="0">
                <a:solidFill>
                  <a:srgbClr val="FF0000"/>
                </a:solidFill>
                <a:latin typeface="Times New Roman" panose="02020603050405020304" pitchFamily="18" charset="0"/>
                <a:cs typeface="Times New Roman" panose="02020603050405020304" pitchFamily="18" charset="0"/>
              </a:rPr>
              <a:t>щупом</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сверху, из средних и со дна тары из небольшого числа мест (2</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10</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опробируемой</a:t>
            </a:r>
            <a:r>
              <a:rPr lang="ru-RU" sz="2000" dirty="0">
                <a:latin typeface="Times New Roman" panose="02020603050405020304" pitchFamily="18" charset="0"/>
                <a:cs typeface="Times New Roman" panose="02020603050405020304" pitchFamily="18" charset="0"/>
              </a:rPr>
              <a:t> партии</a:t>
            </a:r>
            <a:r>
              <a:rPr lang="ru-RU" sz="2000" dirty="0" smtClean="0">
                <a:latin typeface="Times New Roman" panose="02020603050405020304" pitchFamily="18" charset="0"/>
                <a:cs typeface="Times New Roman" panose="02020603050405020304" pitchFamily="18" charset="0"/>
              </a:rPr>
              <a:t>;</a:t>
            </a:r>
          </a:p>
          <a:p>
            <a:pPr lvl="0" algn="just"/>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2) </a:t>
            </a:r>
            <a:r>
              <a:rPr lang="ru-RU" sz="2000" dirty="0">
                <a:latin typeface="Times New Roman" panose="02020603050405020304" pitchFamily="18" charset="0"/>
                <a:cs typeface="Times New Roman" panose="02020603050405020304" pitchFamily="18" charset="0"/>
              </a:rPr>
              <a:t>пробу сыпучих материалов, находящихся </a:t>
            </a:r>
            <a:r>
              <a:rPr lang="ru-RU" sz="2000" b="1" i="1" dirty="0">
                <a:latin typeface="Times New Roman" panose="02020603050405020304" pitchFamily="18" charset="0"/>
                <a:cs typeface="Times New Roman" panose="02020603050405020304" pitchFamily="18" charset="0"/>
              </a:rPr>
              <a:t>в вагоне</a:t>
            </a:r>
            <a:r>
              <a:rPr lang="ru-RU" sz="2000" dirty="0">
                <a:latin typeface="Times New Roman" panose="02020603050405020304" pitchFamily="18" charset="0"/>
                <a:cs typeface="Times New Roman" panose="02020603050405020304" pitchFamily="18" charset="0"/>
              </a:rPr>
              <a:t>, обычно отбирают по схеме двойного конверта (рис. 3</a:t>
            </a:r>
            <a:r>
              <a:rPr lang="ru-RU" sz="2000" dirty="0" smtClean="0">
                <a:latin typeface="Times New Roman" panose="02020603050405020304" pitchFamily="18" charset="0"/>
                <a:cs typeface="Times New Roman" panose="02020603050405020304" pitchFamily="18" charset="0"/>
              </a:rPr>
              <a:t>);</a:t>
            </a:r>
          </a:p>
          <a:p>
            <a:pPr lvl="0" algn="just"/>
            <a:endParaRPr lang="ru-RU" sz="2000" dirty="0">
              <a:latin typeface="Times New Roman" panose="02020603050405020304" pitchFamily="18" charset="0"/>
              <a:cs typeface="Times New Roman" panose="02020603050405020304" pitchFamily="18" charset="0"/>
            </a:endParaRPr>
          </a:p>
          <a:p>
            <a:pPr lvl="0" algn="just"/>
            <a:endParaRPr lang="ru-RU" sz="2000" dirty="0" smtClean="0">
              <a:latin typeface="Times New Roman" panose="02020603050405020304" pitchFamily="18" charset="0"/>
              <a:cs typeface="Times New Roman" panose="02020603050405020304" pitchFamily="18" charset="0"/>
            </a:endParaRPr>
          </a:p>
          <a:p>
            <a:pPr lvl="0" algn="just"/>
            <a:endParaRPr lang="ru-RU" sz="2000" dirty="0" smtClean="0">
              <a:latin typeface="Times New Roman" panose="02020603050405020304" pitchFamily="18" charset="0"/>
              <a:cs typeface="Times New Roman" panose="02020603050405020304" pitchFamily="18" charset="0"/>
            </a:endParaRPr>
          </a:p>
          <a:p>
            <a:pPr lvl="0" algn="just"/>
            <a:r>
              <a:rPr lang="ru-RU" sz="2000" dirty="0" smtClean="0">
                <a:latin typeface="Times New Roman" panose="02020603050405020304" pitchFamily="18" charset="0"/>
                <a:cs typeface="Times New Roman" panose="02020603050405020304" pitchFamily="18" charset="0"/>
              </a:rPr>
              <a:t>      3) </a:t>
            </a:r>
            <a:r>
              <a:rPr lang="ru-RU" sz="2000" dirty="0">
                <a:latin typeface="Times New Roman" panose="02020603050405020304" pitchFamily="18" charset="0"/>
                <a:cs typeface="Times New Roman" panose="02020603050405020304" pitchFamily="18" charset="0"/>
              </a:rPr>
              <a:t>для материалов, находящихся </a:t>
            </a:r>
            <a:r>
              <a:rPr lang="ru-RU" sz="2000" b="1" i="1" dirty="0">
                <a:latin typeface="Times New Roman" panose="02020603050405020304" pitchFamily="18" charset="0"/>
                <a:cs typeface="Times New Roman" panose="02020603050405020304" pitchFamily="18" charset="0"/>
              </a:rPr>
              <a:t>в штабелях</a:t>
            </a:r>
            <a:r>
              <a:rPr lang="ru-RU" sz="2000" dirty="0">
                <a:latin typeface="Times New Roman" panose="02020603050405020304" pitchFamily="18" charset="0"/>
                <a:cs typeface="Times New Roman" panose="02020603050405020304" pitchFamily="18" charset="0"/>
              </a:rPr>
              <a:t>, наиболее распространён метод </a:t>
            </a:r>
            <a:r>
              <a:rPr lang="ru-RU" sz="2000" b="1" u="sng" dirty="0" err="1">
                <a:solidFill>
                  <a:srgbClr val="FF0000"/>
                </a:solidFill>
                <a:latin typeface="Times New Roman" panose="02020603050405020304" pitchFamily="18" charset="0"/>
                <a:cs typeface="Times New Roman" panose="02020603050405020304" pitchFamily="18" charset="0"/>
              </a:rPr>
              <a:t>вычерпывания</a:t>
            </a:r>
            <a:r>
              <a:rPr lang="ru-RU" sz="2000" dirty="0">
                <a:latin typeface="Times New Roman" panose="02020603050405020304" pitchFamily="18" charset="0"/>
                <a:cs typeface="Times New Roman" panose="02020603050405020304" pitchFamily="18" charset="0"/>
              </a:rPr>
              <a:t>, заключающийся  в отборе лопатой небольших порций материала из разных точек его поверхности. </a:t>
            </a:r>
          </a:p>
          <a:p>
            <a:pPr algn="just"/>
            <a:r>
              <a:rPr lang="ru-RU" sz="2000" i="1" dirty="0" smtClean="0">
                <a:latin typeface="Times New Roman" panose="02020603050405020304" pitchFamily="18" charset="0"/>
                <a:cs typeface="Times New Roman" panose="02020603050405020304" pitchFamily="18" charset="0"/>
              </a:rPr>
              <a:t>	</a:t>
            </a:r>
            <a:r>
              <a:rPr lang="ru-RU" sz="2000" b="1" i="1" dirty="0" smtClean="0">
                <a:latin typeface="Times New Roman" panose="02020603050405020304" pitchFamily="18" charset="0"/>
                <a:cs typeface="Times New Roman" panose="02020603050405020304" pitchFamily="18" charset="0"/>
              </a:rPr>
              <a:t>Масса </a:t>
            </a:r>
            <a:r>
              <a:rPr lang="ru-RU" sz="2000" b="1" i="1" dirty="0">
                <a:latin typeface="Times New Roman" panose="02020603050405020304" pitchFamily="18" charset="0"/>
                <a:cs typeface="Times New Roman" panose="02020603050405020304" pitchFamily="18" charset="0"/>
              </a:rPr>
              <a:t>пробы</a:t>
            </a:r>
            <a:r>
              <a:rPr lang="ru-RU" sz="2000" b="1"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должна быть пропорциональна массе </a:t>
            </a:r>
            <a:r>
              <a:rPr lang="ru-RU" sz="2000" dirty="0" err="1">
                <a:latin typeface="Times New Roman" panose="02020603050405020304" pitchFamily="18" charset="0"/>
                <a:cs typeface="Times New Roman" panose="02020603050405020304" pitchFamily="18" charset="0"/>
              </a:rPr>
              <a:t>опробируемой</a:t>
            </a:r>
            <a:r>
              <a:rPr lang="ru-RU" sz="2000" dirty="0">
                <a:latin typeface="Times New Roman" panose="02020603050405020304" pitchFamily="18" charset="0"/>
                <a:cs typeface="Times New Roman" panose="02020603050405020304" pitchFamily="18" charset="0"/>
              </a:rPr>
              <a:t> партии. </a:t>
            </a:r>
            <a:r>
              <a:rPr lang="ru-RU" sz="2000" dirty="0" smtClean="0">
                <a:latin typeface="Times New Roman" panose="02020603050405020304" pitchFamily="18" charset="0"/>
                <a:cs typeface="Times New Roman" panose="02020603050405020304" pitchFamily="18" charset="0"/>
              </a:rPr>
              <a:t>   При </a:t>
            </a:r>
            <a:r>
              <a:rPr lang="ru-RU" sz="2000" dirty="0">
                <a:latin typeface="Times New Roman" panose="02020603050405020304" pitchFamily="18" charset="0"/>
                <a:cs typeface="Times New Roman" panose="02020603050405020304" pitchFamily="18" charset="0"/>
              </a:rPr>
              <a:t>отборе крупнокускового материала необходимо следить за тем, чтобы в пробе отношение кусков разной величины было таким же, как и во всей массе материала</a:t>
            </a:r>
            <a:r>
              <a:rPr lang="ru-RU" sz="2000" dirty="0" smtClean="0">
                <a:latin typeface="Times New Roman" panose="02020603050405020304" pitchFamily="18" charset="0"/>
                <a:cs typeface="Times New Roman" panose="02020603050405020304" pitchFamily="18" charset="0"/>
              </a:rPr>
              <a:t>.</a:t>
            </a:r>
          </a:p>
          <a:p>
            <a:pPr algn="just"/>
            <a:r>
              <a:rPr lang="ru-RU" sz="2000" i="1" dirty="0" smtClean="0">
                <a:latin typeface="Times New Roman" panose="02020603050405020304" pitchFamily="18" charset="0"/>
                <a:cs typeface="Times New Roman" panose="02020603050405020304" pitchFamily="18" charset="0"/>
              </a:rPr>
              <a:t>	</a:t>
            </a:r>
            <a:r>
              <a:rPr lang="ru-RU" sz="2000" b="1" i="1" u="sng" dirty="0" smtClean="0">
                <a:latin typeface="Times New Roman" panose="02020603050405020304" pitchFamily="18" charset="0"/>
                <a:cs typeface="Times New Roman" panose="02020603050405020304" pitchFamily="18" charset="0"/>
              </a:rPr>
              <a:t>Обработка </a:t>
            </a:r>
            <a:r>
              <a:rPr lang="ru-RU" sz="2000" b="1" i="1" u="sng" dirty="0">
                <a:latin typeface="Times New Roman" panose="02020603050405020304" pitchFamily="18" charset="0"/>
                <a:cs typeface="Times New Roman" panose="02020603050405020304" pitchFamily="18" charset="0"/>
              </a:rPr>
              <a:t>пробы </a:t>
            </a:r>
            <a:r>
              <a:rPr lang="ru-RU" sz="2000" dirty="0">
                <a:latin typeface="Times New Roman" panose="02020603050405020304" pitchFamily="18" charset="0"/>
                <a:cs typeface="Times New Roman" panose="02020603050405020304" pitchFamily="18" charset="0"/>
              </a:rPr>
              <a:t>твёрдых материалов состоит из следующих стадий:</a:t>
            </a:r>
          </a:p>
          <a:p>
            <a:pPr algn="ctr">
              <a:lnSpc>
                <a:spcPct val="150000"/>
              </a:lnSpc>
            </a:pPr>
            <a:r>
              <a:rPr lang="ru-RU" sz="2000" dirty="0">
                <a:solidFill>
                  <a:srgbClr val="FF0000"/>
                </a:solidFill>
                <a:latin typeface="Times New Roman" panose="02020603050405020304" pitchFamily="18" charset="0"/>
                <a:cs typeface="Times New Roman" panose="02020603050405020304" pitchFamily="18" charset="0"/>
              </a:rPr>
              <a:t>1) </a:t>
            </a:r>
            <a:r>
              <a:rPr lang="ru-RU" sz="2000" b="1" i="1" dirty="0">
                <a:solidFill>
                  <a:srgbClr val="FF0000"/>
                </a:solidFill>
                <a:latin typeface="Times New Roman" panose="02020603050405020304" pitchFamily="18" charset="0"/>
                <a:cs typeface="Times New Roman" panose="02020603050405020304" pitchFamily="18" charset="0"/>
              </a:rPr>
              <a:t>дробления</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smtClean="0">
                <a:solidFill>
                  <a:srgbClr val="FF0000"/>
                </a:solidFill>
                <a:latin typeface="Times New Roman" panose="02020603050405020304" pitchFamily="18" charset="0"/>
                <a:cs typeface="Times New Roman" panose="02020603050405020304" pitchFamily="18" charset="0"/>
              </a:rPr>
              <a:t>   2</a:t>
            </a:r>
            <a:r>
              <a:rPr lang="ru-RU" sz="2000" dirty="0">
                <a:solidFill>
                  <a:srgbClr val="FF0000"/>
                </a:solidFill>
                <a:latin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cs typeface="Times New Roman" panose="02020603050405020304" pitchFamily="18" charset="0"/>
              </a:rPr>
              <a:t>измельчения</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smtClean="0">
                <a:solidFill>
                  <a:srgbClr val="FF0000"/>
                </a:solidFill>
                <a:latin typeface="Times New Roman" panose="02020603050405020304" pitchFamily="18" charset="0"/>
                <a:cs typeface="Times New Roman" panose="02020603050405020304" pitchFamily="18" charset="0"/>
              </a:rPr>
              <a:t>   3</a:t>
            </a:r>
            <a:r>
              <a:rPr lang="ru-RU" sz="2000" dirty="0">
                <a:solidFill>
                  <a:srgbClr val="FF0000"/>
                </a:solidFill>
                <a:latin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cs typeface="Times New Roman" panose="02020603050405020304" pitchFamily="18" charset="0"/>
              </a:rPr>
              <a:t>перемешивания</a:t>
            </a:r>
            <a:r>
              <a:rPr lang="ru-RU" sz="2000" dirty="0">
                <a:solidFill>
                  <a:srgbClr val="FF0000"/>
                </a:solidFill>
                <a:latin typeface="Times New Roman" panose="02020603050405020304" pitchFamily="18" charset="0"/>
                <a:cs typeface="Times New Roman" panose="02020603050405020304" pitchFamily="18" charset="0"/>
              </a:rPr>
              <a:t> и </a:t>
            </a:r>
            <a:r>
              <a:rPr lang="ru-RU" sz="2000" dirty="0" smtClean="0">
                <a:solidFill>
                  <a:srgbClr val="FF0000"/>
                </a:solidFill>
                <a:latin typeface="Times New Roman" panose="02020603050405020304" pitchFamily="18" charset="0"/>
                <a:cs typeface="Times New Roman" panose="02020603050405020304" pitchFamily="18" charset="0"/>
              </a:rPr>
              <a:t>    4</a:t>
            </a:r>
            <a:r>
              <a:rPr lang="ru-RU" sz="2000" dirty="0">
                <a:solidFill>
                  <a:srgbClr val="FF0000"/>
                </a:solidFill>
                <a:latin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cs typeface="Times New Roman" panose="02020603050405020304" pitchFamily="18" charset="0"/>
              </a:rPr>
              <a:t>сокращения</a:t>
            </a:r>
            <a:r>
              <a:rPr lang="ru-RU" sz="2000" dirty="0">
                <a:solidFill>
                  <a:srgbClr val="FF0000"/>
                </a:solidFill>
                <a:latin typeface="Times New Roman" panose="02020603050405020304" pitchFamily="18" charset="0"/>
                <a:cs typeface="Times New Roman" panose="02020603050405020304" pitchFamily="18" charset="0"/>
              </a:rPr>
              <a:t>.</a:t>
            </a:r>
          </a:p>
          <a:p>
            <a:pPr algn="just"/>
            <a:r>
              <a:rPr lang="ru-RU" sz="2000" dirty="0" smtClean="0">
                <a:latin typeface="Times New Roman" panose="02020603050405020304" pitchFamily="18" charset="0"/>
                <a:cs typeface="Times New Roman" panose="02020603050405020304" pitchFamily="18" charset="0"/>
              </a:rPr>
              <a:t>Типовая </a:t>
            </a:r>
            <a:r>
              <a:rPr lang="ru-RU" sz="2000" dirty="0">
                <a:latin typeface="Times New Roman" panose="02020603050405020304" pitchFamily="18" charset="0"/>
                <a:cs typeface="Times New Roman" panose="02020603050405020304" pitchFamily="18" charset="0"/>
              </a:rPr>
              <a:t>схема подготовки пробы к анализу приведена на рис. 4</a:t>
            </a:r>
            <a:r>
              <a:rPr lang="ru-RU" sz="2000" dirty="0" smtClean="0">
                <a:latin typeface="Times New Roman" panose="02020603050405020304" pitchFamily="18" charset="0"/>
                <a:cs typeface="Times New Roman" panose="02020603050405020304" pitchFamily="18" charset="0"/>
              </a:rPr>
              <a:t>.		</a:t>
            </a:r>
            <a:r>
              <a:rPr lang="ru-RU" sz="2000" dirty="0" smtClean="0"/>
              <a:t>-28-</a:t>
            </a:r>
            <a:endParaRPr lang="ru-RU" sz="2000" dirty="0"/>
          </a:p>
        </p:txBody>
      </p:sp>
      <p:pic>
        <p:nvPicPr>
          <p:cNvPr id="1024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542" y="2504458"/>
            <a:ext cx="8670472"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9617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a:grpSpLocks/>
          </p:cNvGrpSpPr>
          <p:nvPr/>
        </p:nvGrpSpPr>
        <p:grpSpPr bwMode="auto">
          <a:xfrm>
            <a:off x="1691613" y="-72052"/>
            <a:ext cx="5968705" cy="6715777"/>
            <a:chOff x="-579" y="1570"/>
            <a:chExt cx="11683" cy="13274"/>
          </a:xfrm>
        </p:grpSpPr>
        <p:sp>
          <p:nvSpPr>
            <p:cNvPr id="3" name="Text Box 123"/>
            <p:cNvSpPr txBox="1">
              <a:spLocks noChangeArrowheads="1"/>
            </p:cNvSpPr>
            <p:nvPr/>
          </p:nvSpPr>
          <p:spPr bwMode="auto">
            <a:xfrm>
              <a:off x="-579" y="14197"/>
              <a:ext cx="11683" cy="6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0" rIns="91440" bIns="0" anchor="t" anchorCtr="0" upright="1">
              <a:noAutofit/>
            </a:bodyPr>
            <a:lstStyle/>
            <a:p>
              <a:pPr marL="90170" algn="ctr">
                <a:spcAft>
                  <a:spcPts val="0"/>
                </a:spcAft>
              </a:pPr>
              <a:r>
                <a:rPr lang="ru-RU" sz="1300" i="1" dirty="0">
                  <a:effectLst/>
                  <a:latin typeface="Times New Roman"/>
                  <a:ea typeface="Times New Roman"/>
                </a:rPr>
                <a:t>Рис. 4. </a:t>
              </a:r>
              <a:r>
                <a:rPr lang="ru-RU" sz="2000" i="1" dirty="0">
                  <a:solidFill>
                    <a:srgbClr val="FF0000"/>
                  </a:solidFill>
                  <a:effectLst/>
                  <a:latin typeface="Times New Roman"/>
                  <a:ea typeface="Times New Roman"/>
                </a:rPr>
                <a:t>Типовая  схема  подготовки  пробы  к  </a:t>
              </a:r>
              <a:r>
                <a:rPr lang="ru-RU" sz="2000" i="1" dirty="0" smtClean="0">
                  <a:solidFill>
                    <a:srgbClr val="FF0000"/>
                  </a:solidFill>
                  <a:effectLst/>
                  <a:latin typeface="Times New Roman"/>
                  <a:ea typeface="Times New Roman"/>
                </a:rPr>
                <a:t>анализу</a:t>
              </a:r>
              <a:endParaRPr lang="ru-RU" sz="2000" dirty="0">
                <a:solidFill>
                  <a:srgbClr val="FF0000"/>
                </a:solidFill>
                <a:effectLst/>
                <a:latin typeface="Times New Roman"/>
                <a:ea typeface="Times New Roman"/>
              </a:endParaRPr>
            </a:p>
          </p:txBody>
        </p:sp>
        <p:grpSp>
          <p:nvGrpSpPr>
            <p:cNvPr id="4" name="Group 124"/>
            <p:cNvGrpSpPr>
              <a:grpSpLocks/>
            </p:cNvGrpSpPr>
            <p:nvPr/>
          </p:nvGrpSpPr>
          <p:grpSpPr bwMode="auto">
            <a:xfrm>
              <a:off x="824" y="1570"/>
              <a:ext cx="9168" cy="12237"/>
              <a:chOff x="1955" y="3187"/>
              <a:chExt cx="9168" cy="12167"/>
            </a:xfrm>
          </p:grpSpPr>
          <p:cxnSp>
            <p:nvCxnSpPr>
              <p:cNvPr id="5" name="Line 125"/>
              <p:cNvCxnSpPr/>
              <p:nvPr/>
            </p:nvCxnSpPr>
            <p:spPr bwMode="auto">
              <a:xfrm>
                <a:off x="6201" y="3770"/>
                <a:ext cx="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 name="Line 126"/>
              <p:cNvCxnSpPr/>
              <p:nvPr/>
            </p:nvCxnSpPr>
            <p:spPr bwMode="auto">
              <a:xfrm>
                <a:off x="4224" y="3772"/>
                <a:ext cx="39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7" name="Text Box 127"/>
              <p:cNvSpPr txBox="1">
                <a:spLocks noChangeArrowheads="1"/>
              </p:cNvSpPr>
              <p:nvPr/>
            </p:nvSpPr>
            <p:spPr bwMode="auto">
              <a:xfrm>
                <a:off x="3264" y="3187"/>
                <a:ext cx="7108"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Aft>
                    <a:spcPts val="0"/>
                  </a:spcAft>
                </a:pPr>
                <a:r>
                  <a:rPr lang="ru-RU" sz="1600" b="1" i="1" dirty="0">
                    <a:effectLst/>
                    <a:latin typeface="Times New Roman"/>
                    <a:ea typeface="Times New Roman"/>
                  </a:rPr>
                  <a:t>Средняя проба Q кг, размером d</a:t>
                </a:r>
                <a:r>
                  <a:rPr lang="ru-RU" sz="1600" b="1" i="1" baseline="-25000" dirty="0">
                    <a:effectLst/>
                    <a:latin typeface="Times New Roman"/>
                    <a:ea typeface="Times New Roman"/>
                  </a:rPr>
                  <a:t>0</a:t>
                </a:r>
                <a:endParaRPr lang="ru-RU" sz="1600" b="1" i="1" dirty="0">
                  <a:effectLst/>
                  <a:latin typeface="Times New Roman"/>
                  <a:ea typeface="Times New Roman"/>
                </a:endParaRPr>
              </a:p>
            </p:txBody>
          </p:sp>
          <p:sp>
            <p:nvSpPr>
              <p:cNvPr id="8" name="Text Box 128"/>
              <p:cNvSpPr txBox="1">
                <a:spLocks noChangeArrowheads="1"/>
              </p:cNvSpPr>
              <p:nvPr/>
            </p:nvSpPr>
            <p:spPr bwMode="auto">
              <a:xfrm>
                <a:off x="3089" y="7074"/>
                <a:ext cx="3327" cy="8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ru-RU" sz="1400" dirty="0">
                    <a:effectLst/>
                    <a:latin typeface="Times New Roman"/>
                    <a:ea typeface="Times New Roman"/>
                  </a:rPr>
                  <a:t>Сокращение до </a:t>
                </a:r>
                <a:r>
                  <a:rPr lang="en-US" sz="1400" dirty="0">
                    <a:effectLst/>
                    <a:latin typeface="Times New Roman"/>
                    <a:ea typeface="Times New Roman"/>
                  </a:rPr>
                  <a:t>Q</a:t>
                </a:r>
                <a:r>
                  <a:rPr lang="ru-RU" sz="1400" dirty="0">
                    <a:effectLst/>
                    <a:latin typeface="Times New Roman"/>
                    <a:ea typeface="Times New Roman"/>
                  </a:rPr>
                  <a:t>/4</a:t>
                </a:r>
              </a:p>
            </p:txBody>
          </p:sp>
          <p:cxnSp>
            <p:nvCxnSpPr>
              <p:cNvPr id="9" name="Line 129"/>
              <p:cNvCxnSpPr/>
              <p:nvPr/>
            </p:nvCxnSpPr>
            <p:spPr bwMode="auto">
              <a:xfrm flipH="1">
                <a:off x="3349" y="7810"/>
                <a:ext cx="1002"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0" name="Line 130"/>
              <p:cNvCxnSpPr/>
              <p:nvPr/>
            </p:nvCxnSpPr>
            <p:spPr bwMode="auto">
              <a:xfrm>
                <a:off x="5149" y="7810"/>
                <a:ext cx="1106"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1" name="Text Box 131"/>
              <p:cNvSpPr txBox="1">
                <a:spLocks noChangeArrowheads="1"/>
              </p:cNvSpPr>
              <p:nvPr/>
            </p:nvSpPr>
            <p:spPr bwMode="auto">
              <a:xfrm>
                <a:off x="4032" y="4011"/>
                <a:ext cx="5109"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Aft>
                    <a:spcPts val="0"/>
                  </a:spcAft>
                </a:pPr>
                <a:r>
                  <a:rPr lang="ru-RU" sz="1600" dirty="0">
                    <a:effectLst/>
                    <a:latin typeface="Times New Roman"/>
                    <a:ea typeface="Times New Roman"/>
                  </a:rPr>
                  <a:t>Просеивание на сите </a:t>
                </a:r>
                <a:r>
                  <a:rPr lang="en-US" sz="1600" dirty="0">
                    <a:effectLst/>
                    <a:latin typeface="Times New Roman"/>
                    <a:ea typeface="Times New Roman"/>
                  </a:rPr>
                  <a:t>d</a:t>
                </a:r>
                <a:r>
                  <a:rPr lang="ru-RU" sz="1600" baseline="-25000" dirty="0">
                    <a:effectLst/>
                    <a:latin typeface="Times New Roman"/>
                    <a:ea typeface="Times New Roman"/>
                  </a:rPr>
                  <a:t>1</a:t>
                </a:r>
                <a:endParaRPr lang="ru-RU" sz="1600" dirty="0">
                  <a:effectLst/>
                  <a:latin typeface="Times New Roman"/>
                  <a:ea typeface="Times New Roman"/>
                </a:endParaRPr>
              </a:p>
            </p:txBody>
          </p:sp>
          <p:cxnSp>
            <p:nvCxnSpPr>
              <p:cNvPr id="12" name="Line 132"/>
              <p:cNvCxnSpPr/>
              <p:nvPr/>
            </p:nvCxnSpPr>
            <p:spPr bwMode="auto">
              <a:xfrm>
                <a:off x="4581" y="4554"/>
                <a:ext cx="30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3" name="Line 133"/>
              <p:cNvCxnSpPr/>
              <p:nvPr/>
            </p:nvCxnSpPr>
            <p:spPr bwMode="auto">
              <a:xfrm>
                <a:off x="4581" y="455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4" name="Line 134"/>
              <p:cNvCxnSpPr/>
              <p:nvPr/>
            </p:nvCxnSpPr>
            <p:spPr bwMode="auto">
              <a:xfrm>
                <a:off x="7641" y="455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5" name="Text Box 135"/>
              <p:cNvSpPr txBox="1">
                <a:spLocks noChangeArrowheads="1"/>
              </p:cNvSpPr>
              <p:nvPr/>
            </p:nvSpPr>
            <p:spPr bwMode="auto">
              <a:xfrm>
                <a:off x="1955" y="4875"/>
                <a:ext cx="3475"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Bef>
                    <a:spcPts val="1200"/>
                  </a:spcBef>
                  <a:spcAft>
                    <a:spcPts val="0"/>
                  </a:spcAft>
                </a:pPr>
                <a:r>
                  <a:rPr lang="x-none" sz="1400" b="0" kern="1600">
                    <a:effectLst/>
                    <a:latin typeface="Times New Roman"/>
                    <a:cs typeface="Times New Roman"/>
                  </a:rPr>
                  <a:t>Нижний продукт</a:t>
                </a:r>
                <a:endParaRPr lang="ru-RU" sz="1400" b="1" kern="1600" dirty="0">
                  <a:effectLst/>
                  <a:latin typeface="Arial"/>
                  <a:cs typeface="Times New Roman"/>
                </a:endParaRPr>
              </a:p>
            </p:txBody>
          </p:sp>
          <p:sp>
            <p:nvSpPr>
              <p:cNvPr id="16" name="Text Box 136"/>
              <p:cNvSpPr txBox="1">
                <a:spLocks noChangeArrowheads="1"/>
              </p:cNvSpPr>
              <p:nvPr/>
            </p:nvSpPr>
            <p:spPr bwMode="auto">
              <a:xfrm>
                <a:off x="6201" y="4914"/>
                <a:ext cx="3936"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Aft>
                    <a:spcPts val="0"/>
                  </a:spcAft>
                </a:pPr>
                <a:r>
                  <a:rPr lang="ru-RU" sz="1400" dirty="0">
                    <a:effectLst/>
                    <a:latin typeface="Times New Roman"/>
                    <a:ea typeface="Times New Roman"/>
                  </a:rPr>
                  <a:t>Измельчение до </a:t>
                </a:r>
                <a:r>
                  <a:rPr lang="en-US" sz="1400" dirty="0">
                    <a:effectLst/>
                    <a:latin typeface="Times New Roman"/>
                    <a:ea typeface="Times New Roman"/>
                  </a:rPr>
                  <a:t>d</a:t>
                </a:r>
                <a:r>
                  <a:rPr lang="ru-RU" sz="1400" dirty="0">
                    <a:effectLst/>
                    <a:latin typeface="Times New Roman"/>
                    <a:ea typeface="Times New Roman"/>
                  </a:rPr>
                  <a:t> &lt; </a:t>
                </a:r>
                <a:r>
                  <a:rPr lang="en-US" sz="1400" dirty="0">
                    <a:effectLst/>
                    <a:latin typeface="Times New Roman"/>
                    <a:ea typeface="Times New Roman"/>
                  </a:rPr>
                  <a:t>d</a:t>
                </a:r>
                <a:r>
                  <a:rPr lang="ru-RU" sz="1400" baseline="-25000" dirty="0">
                    <a:effectLst/>
                    <a:latin typeface="Times New Roman"/>
                    <a:ea typeface="Times New Roman"/>
                  </a:rPr>
                  <a:t>1</a:t>
                </a:r>
                <a:endParaRPr lang="ru-RU" sz="1400" dirty="0">
                  <a:effectLst/>
                  <a:latin typeface="Times New Roman"/>
                  <a:ea typeface="Times New Roman"/>
                </a:endParaRPr>
              </a:p>
            </p:txBody>
          </p:sp>
          <p:sp>
            <p:nvSpPr>
              <p:cNvPr id="17" name="Text Box 137"/>
              <p:cNvSpPr txBox="1">
                <a:spLocks noChangeArrowheads="1"/>
              </p:cNvSpPr>
              <p:nvPr/>
            </p:nvSpPr>
            <p:spPr bwMode="auto">
              <a:xfrm>
                <a:off x="3089" y="5994"/>
                <a:ext cx="6242"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ru-RU" sz="1400" dirty="0">
                    <a:effectLst/>
                    <a:latin typeface="Times New Roman"/>
                    <a:ea typeface="Times New Roman"/>
                  </a:rPr>
                  <a:t>Перемешивание и сокращение до </a:t>
                </a:r>
                <a:r>
                  <a:rPr lang="en-US" sz="1400" dirty="0">
                    <a:effectLst/>
                    <a:latin typeface="Times New Roman"/>
                    <a:ea typeface="Times New Roman"/>
                  </a:rPr>
                  <a:t>Q</a:t>
                </a:r>
                <a:r>
                  <a:rPr lang="ru-RU" sz="1400" dirty="0">
                    <a:effectLst/>
                    <a:latin typeface="Times New Roman"/>
                    <a:ea typeface="Times New Roman"/>
                  </a:rPr>
                  <a:t>/2</a:t>
                </a:r>
              </a:p>
            </p:txBody>
          </p:sp>
          <p:cxnSp>
            <p:nvCxnSpPr>
              <p:cNvPr id="18" name="Line 138"/>
              <p:cNvCxnSpPr/>
              <p:nvPr/>
            </p:nvCxnSpPr>
            <p:spPr bwMode="auto">
              <a:xfrm flipH="1">
                <a:off x="4761" y="6471"/>
                <a:ext cx="1002"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9" name="Line 139"/>
              <p:cNvCxnSpPr/>
              <p:nvPr/>
            </p:nvCxnSpPr>
            <p:spPr bwMode="auto">
              <a:xfrm>
                <a:off x="6561" y="6471"/>
                <a:ext cx="1106"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0" name="Text Box 140"/>
              <p:cNvSpPr txBox="1">
                <a:spLocks noChangeArrowheads="1"/>
              </p:cNvSpPr>
              <p:nvPr/>
            </p:nvSpPr>
            <p:spPr bwMode="auto">
              <a:xfrm>
                <a:off x="7049" y="7035"/>
                <a:ext cx="2282"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Bef>
                    <a:spcPts val="1000"/>
                  </a:spcBef>
                  <a:spcAft>
                    <a:spcPts val="0"/>
                  </a:spcAft>
                </a:pPr>
                <a:r>
                  <a:rPr lang="ru-RU" sz="1300" b="1" i="1" dirty="0">
                    <a:effectLst/>
                    <a:latin typeface="Cambria"/>
                    <a:ea typeface="Times New Roman"/>
                    <a:cs typeface="Times New Roman"/>
                  </a:rPr>
                  <a:t>Отброс</a:t>
                </a:r>
                <a:endParaRPr lang="ru-RU" sz="1300" b="1" dirty="0">
                  <a:effectLst/>
                  <a:latin typeface="Cambria"/>
                  <a:ea typeface="Times New Roman"/>
                  <a:cs typeface="Times New Roman"/>
                </a:endParaRPr>
              </a:p>
            </p:txBody>
          </p:sp>
          <p:sp>
            <p:nvSpPr>
              <p:cNvPr id="21" name="Text Box 141"/>
              <p:cNvSpPr txBox="1">
                <a:spLocks noChangeArrowheads="1"/>
              </p:cNvSpPr>
              <p:nvPr/>
            </p:nvSpPr>
            <p:spPr bwMode="auto">
              <a:xfrm>
                <a:off x="2601" y="8334"/>
                <a:ext cx="1978"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Bef>
                    <a:spcPts val="1000"/>
                  </a:spcBef>
                  <a:spcAft>
                    <a:spcPts val="0"/>
                  </a:spcAft>
                </a:pPr>
                <a:r>
                  <a:rPr lang="ru-RU" sz="1300" b="1" i="1" dirty="0">
                    <a:effectLst/>
                    <a:latin typeface="Cambria"/>
                    <a:ea typeface="Times New Roman"/>
                    <a:cs typeface="Times New Roman"/>
                  </a:rPr>
                  <a:t>Отброс</a:t>
                </a:r>
                <a:endParaRPr lang="ru-RU" sz="1300" b="1" dirty="0">
                  <a:effectLst/>
                  <a:latin typeface="Cambria"/>
                  <a:ea typeface="Times New Roman"/>
                  <a:cs typeface="Times New Roman"/>
                </a:endParaRPr>
              </a:p>
            </p:txBody>
          </p:sp>
          <p:sp>
            <p:nvSpPr>
              <p:cNvPr id="22" name="Text Box 142"/>
              <p:cNvSpPr txBox="1">
                <a:spLocks noChangeArrowheads="1"/>
              </p:cNvSpPr>
              <p:nvPr/>
            </p:nvSpPr>
            <p:spPr bwMode="auto">
              <a:xfrm>
                <a:off x="3089" y="9234"/>
                <a:ext cx="3832"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ru-RU" sz="1300" dirty="0">
                    <a:effectLst/>
                    <a:latin typeface="Times New Roman"/>
                    <a:ea typeface="Times New Roman"/>
                  </a:rPr>
                  <a:t>Измельчение </a:t>
                </a:r>
                <a:r>
                  <a:rPr lang="ru-RU" sz="1300" dirty="0" smtClean="0">
                    <a:effectLst/>
                    <a:latin typeface="Times New Roman"/>
                    <a:ea typeface="Times New Roman"/>
                  </a:rPr>
                  <a:t>до </a:t>
                </a:r>
                <a:r>
                  <a:rPr lang="en-US" sz="1300" dirty="0" smtClean="0">
                    <a:effectLst/>
                    <a:latin typeface="Times New Roman"/>
                    <a:ea typeface="Times New Roman"/>
                  </a:rPr>
                  <a:t>d</a:t>
                </a:r>
                <a:r>
                  <a:rPr lang="ru-RU" sz="1300" dirty="0" smtClean="0">
                    <a:effectLst/>
                    <a:latin typeface="Times New Roman"/>
                    <a:ea typeface="Times New Roman"/>
                  </a:rPr>
                  <a:t> </a:t>
                </a:r>
                <a:r>
                  <a:rPr lang="ru-RU" sz="1300" dirty="0">
                    <a:effectLst/>
                    <a:latin typeface="Times New Roman"/>
                    <a:ea typeface="Times New Roman"/>
                  </a:rPr>
                  <a:t>&lt; </a:t>
                </a:r>
                <a:r>
                  <a:rPr lang="en-US" sz="1300" dirty="0">
                    <a:effectLst/>
                    <a:latin typeface="Times New Roman"/>
                    <a:ea typeface="Times New Roman"/>
                  </a:rPr>
                  <a:t>d</a:t>
                </a:r>
                <a:r>
                  <a:rPr lang="ru-RU" sz="1300" baseline="-25000" dirty="0">
                    <a:effectLst/>
                    <a:latin typeface="Times New Roman"/>
                    <a:ea typeface="Times New Roman"/>
                  </a:rPr>
                  <a:t>2</a:t>
                </a:r>
                <a:endParaRPr lang="ru-RU" sz="1200" dirty="0">
                  <a:effectLst/>
                  <a:latin typeface="Times New Roman"/>
                  <a:ea typeface="Times New Roman"/>
                </a:endParaRPr>
              </a:p>
            </p:txBody>
          </p:sp>
          <p:sp>
            <p:nvSpPr>
              <p:cNvPr id="23" name="Text Box 143"/>
              <p:cNvSpPr txBox="1">
                <a:spLocks noChangeArrowheads="1"/>
              </p:cNvSpPr>
              <p:nvPr/>
            </p:nvSpPr>
            <p:spPr bwMode="auto">
              <a:xfrm>
                <a:off x="5425" y="8331"/>
                <a:ext cx="3888"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Aft>
                    <a:spcPts val="0"/>
                  </a:spcAft>
                </a:pPr>
                <a:r>
                  <a:rPr lang="ru-RU" sz="1400" dirty="0">
                    <a:effectLst/>
                    <a:latin typeface="Times New Roman"/>
                    <a:ea typeface="Times New Roman"/>
                  </a:rPr>
                  <a:t>Просеивание на сите </a:t>
                </a:r>
                <a:r>
                  <a:rPr lang="en-US" sz="1400" dirty="0">
                    <a:effectLst/>
                    <a:latin typeface="Times New Roman"/>
                    <a:ea typeface="Times New Roman"/>
                  </a:rPr>
                  <a:t>d</a:t>
                </a:r>
                <a:r>
                  <a:rPr lang="ru-RU" sz="1400" baseline="-25000" dirty="0">
                    <a:effectLst/>
                    <a:latin typeface="Times New Roman"/>
                    <a:ea typeface="Times New Roman"/>
                  </a:rPr>
                  <a:t>2</a:t>
                </a:r>
                <a:endParaRPr lang="ru-RU" sz="1400" dirty="0">
                  <a:effectLst/>
                  <a:latin typeface="Times New Roman"/>
                  <a:ea typeface="Times New Roman"/>
                </a:endParaRPr>
              </a:p>
            </p:txBody>
          </p:sp>
          <p:cxnSp>
            <p:nvCxnSpPr>
              <p:cNvPr id="24" name="Line 144"/>
              <p:cNvCxnSpPr/>
              <p:nvPr/>
            </p:nvCxnSpPr>
            <p:spPr bwMode="auto">
              <a:xfrm>
                <a:off x="5726" y="8859"/>
                <a:ext cx="30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 name="Line 145"/>
              <p:cNvCxnSpPr/>
              <p:nvPr/>
            </p:nvCxnSpPr>
            <p:spPr bwMode="auto">
              <a:xfrm>
                <a:off x="5726" y="8859"/>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6" name="Line 146"/>
              <p:cNvCxnSpPr/>
              <p:nvPr/>
            </p:nvCxnSpPr>
            <p:spPr bwMode="auto">
              <a:xfrm>
                <a:off x="8799" y="8859"/>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7" name="Text Box 147"/>
              <p:cNvSpPr txBox="1">
                <a:spLocks noChangeArrowheads="1"/>
              </p:cNvSpPr>
              <p:nvPr/>
            </p:nvSpPr>
            <p:spPr bwMode="auto">
              <a:xfrm>
                <a:off x="7539" y="9247"/>
                <a:ext cx="3584"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Bef>
                    <a:spcPts val="1000"/>
                  </a:spcBef>
                  <a:spcAft>
                    <a:spcPts val="0"/>
                  </a:spcAft>
                </a:pPr>
                <a:r>
                  <a:rPr lang="ru-RU" sz="1300" b="1" i="1" dirty="0">
                    <a:effectLst/>
                    <a:latin typeface="Cambria"/>
                    <a:ea typeface="Times New Roman"/>
                    <a:cs typeface="Times New Roman"/>
                  </a:rPr>
                  <a:t>Нижний </a:t>
                </a:r>
                <a:r>
                  <a:rPr lang="ru-RU" sz="1300" b="1" dirty="0">
                    <a:effectLst/>
                    <a:latin typeface="Cambria"/>
                    <a:ea typeface="Times New Roman"/>
                    <a:cs typeface="Times New Roman"/>
                  </a:rPr>
                  <a:t>продукт</a:t>
                </a:r>
              </a:p>
            </p:txBody>
          </p:sp>
          <p:cxnSp>
            <p:nvCxnSpPr>
              <p:cNvPr id="28" name="Line 148"/>
              <p:cNvCxnSpPr/>
              <p:nvPr/>
            </p:nvCxnSpPr>
            <p:spPr bwMode="auto">
              <a:xfrm flipH="1">
                <a:off x="7730" y="9850"/>
                <a:ext cx="1002"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9" name="Line 149"/>
              <p:cNvCxnSpPr/>
              <p:nvPr/>
            </p:nvCxnSpPr>
            <p:spPr bwMode="auto">
              <a:xfrm>
                <a:off x="5776" y="9850"/>
                <a:ext cx="1106"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0" name="Text Box 150"/>
              <p:cNvSpPr txBox="1">
                <a:spLocks noChangeArrowheads="1"/>
              </p:cNvSpPr>
              <p:nvPr/>
            </p:nvSpPr>
            <p:spPr bwMode="auto">
              <a:xfrm>
                <a:off x="3349" y="10390"/>
                <a:ext cx="6788"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ru-RU" sz="1400" dirty="0">
                    <a:effectLst/>
                    <a:latin typeface="Times New Roman"/>
                    <a:ea typeface="Times New Roman"/>
                  </a:rPr>
                  <a:t>Перемешивание и сокращение до </a:t>
                </a:r>
                <a:r>
                  <a:rPr lang="en-US" sz="1400" dirty="0">
                    <a:effectLst/>
                    <a:latin typeface="Times New Roman"/>
                    <a:ea typeface="Times New Roman"/>
                  </a:rPr>
                  <a:t>Q</a:t>
                </a:r>
                <a:r>
                  <a:rPr lang="ru-RU" sz="1400" dirty="0">
                    <a:effectLst/>
                    <a:latin typeface="Times New Roman"/>
                    <a:ea typeface="Times New Roman"/>
                  </a:rPr>
                  <a:t>/8</a:t>
                </a:r>
              </a:p>
            </p:txBody>
          </p:sp>
          <p:cxnSp>
            <p:nvCxnSpPr>
              <p:cNvPr id="31" name="Line 151"/>
              <p:cNvCxnSpPr/>
              <p:nvPr/>
            </p:nvCxnSpPr>
            <p:spPr bwMode="auto">
              <a:xfrm flipH="1">
                <a:off x="5869" y="10802"/>
                <a:ext cx="1002"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2" name="Line 152"/>
              <p:cNvCxnSpPr/>
              <p:nvPr/>
            </p:nvCxnSpPr>
            <p:spPr bwMode="auto">
              <a:xfrm>
                <a:off x="7728" y="10750"/>
                <a:ext cx="1106"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3" name="Text Box 153"/>
              <p:cNvSpPr txBox="1">
                <a:spLocks noChangeArrowheads="1"/>
              </p:cNvSpPr>
              <p:nvPr/>
            </p:nvSpPr>
            <p:spPr bwMode="auto">
              <a:xfrm>
                <a:off x="8721" y="11394"/>
                <a:ext cx="1838"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Bef>
                    <a:spcPts val="1000"/>
                  </a:spcBef>
                  <a:spcAft>
                    <a:spcPts val="0"/>
                  </a:spcAft>
                </a:pPr>
                <a:r>
                  <a:rPr lang="ru-RU" sz="1400" b="1" i="1" dirty="0">
                    <a:effectLst/>
                    <a:latin typeface="Cambria"/>
                    <a:ea typeface="Times New Roman"/>
                    <a:cs typeface="Times New Roman"/>
                  </a:rPr>
                  <a:t>Отброс</a:t>
                </a:r>
                <a:endParaRPr lang="ru-RU" sz="1400" b="1" dirty="0">
                  <a:effectLst/>
                  <a:latin typeface="Cambria"/>
                  <a:ea typeface="Times New Roman"/>
                  <a:cs typeface="Times New Roman"/>
                </a:endParaRPr>
              </a:p>
            </p:txBody>
          </p:sp>
          <p:sp>
            <p:nvSpPr>
              <p:cNvPr id="34" name="Text Box 154"/>
              <p:cNvSpPr txBox="1">
                <a:spLocks noChangeArrowheads="1"/>
              </p:cNvSpPr>
              <p:nvPr/>
            </p:nvSpPr>
            <p:spPr bwMode="auto">
              <a:xfrm>
                <a:off x="6921" y="13374"/>
                <a:ext cx="3779"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ru-RU" sz="1300" dirty="0">
                    <a:effectLst/>
                    <a:latin typeface="Times New Roman"/>
                    <a:ea typeface="Times New Roman"/>
                  </a:rPr>
                  <a:t>Измельчение до </a:t>
                </a:r>
                <a:r>
                  <a:rPr lang="en-US" sz="1300" dirty="0">
                    <a:effectLst/>
                    <a:latin typeface="Times New Roman"/>
                    <a:ea typeface="Times New Roman"/>
                  </a:rPr>
                  <a:t>d</a:t>
                </a:r>
                <a:r>
                  <a:rPr lang="ru-RU" sz="1300" dirty="0">
                    <a:effectLst/>
                    <a:latin typeface="Times New Roman"/>
                    <a:ea typeface="Times New Roman"/>
                  </a:rPr>
                  <a:t> &lt; </a:t>
                </a:r>
                <a:r>
                  <a:rPr lang="en-US" sz="1300" dirty="0">
                    <a:effectLst/>
                    <a:latin typeface="Times New Roman"/>
                    <a:ea typeface="Times New Roman"/>
                  </a:rPr>
                  <a:t>d</a:t>
                </a:r>
                <a:r>
                  <a:rPr lang="ru-RU" sz="1300" baseline="-25000" dirty="0">
                    <a:effectLst/>
                    <a:latin typeface="Times New Roman"/>
                    <a:ea typeface="Times New Roman"/>
                  </a:rPr>
                  <a:t>3</a:t>
                </a:r>
                <a:endParaRPr lang="ru-RU" sz="1200" dirty="0">
                  <a:effectLst/>
                  <a:latin typeface="Times New Roman"/>
                  <a:ea typeface="Times New Roman"/>
                </a:endParaRPr>
              </a:p>
            </p:txBody>
          </p:sp>
          <p:cxnSp>
            <p:nvCxnSpPr>
              <p:cNvPr id="35" name="Line 155"/>
              <p:cNvCxnSpPr/>
              <p:nvPr/>
            </p:nvCxnSpPr>
            <p:spPr bwMode="auto">
              <a:xfrm flipH="1">
                <a:off x="6587" y="5415"/>
                <a:ext cx="1002"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6" name="Line 156"/>
              <p:cNvCxnSpPr/>
              <p:nvPr/>
            </p:nvCxnSpPr>
            <p:spPr bwMode="auto">
              <a:xfrm>
                <a:off x="4603" y="5415"/>
                <a:ext cx="1106"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7" name="Text Box 157"/>
              <p:cNvSpPr txBox="1">
                <a:spLocks noChangeArrowheads="1"/>
              </p:cNvSpPr>
              <p:nvPr/>
            </p:nvSpPr>
            <p:spPr bwMode="auto">
              <a:xfrm>
                <a:off x="3590" y="14454"/>
                <a:ext cx="711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ru-RU" sz="1400" dirty="0">
                    <a:effectLst/>
                    <a:latin typeface="Times New Roman"/>
                    <a:ea typeface="Times New Roman"/>
                  </a:rPr>
                  <a:t>Перемешивание и сокращение до </a:t>
                </a:r>
                <a:r>
                  <a:rPr lang="en-US" sz="1400" dirty="0">
                    <a:effectLst/>
                    <a:latin typeface="Times New Roman"/>
                    <a:ea typeface="Times New Roman"/>
                  </a:rPr>
                  <a:t>Q</a:t>
                </a:r>
                <a:r>
                  <a:rPr lang="ru-RU" sz="1400" dirty="0">
                    <a:effectLst/>
                    <a:latin typeface="Times New Roman"/>
                    <a:ea typeface="Times New Roman"/>
                  </a:rPr>
                  <a:t>/32</a:t>
                </a:r>
              </a:p>
              <a:p>
                <a:pPr algn="ctr">
                  <a:spcBef>
                    <a:spcPts val="600"/>
                  </a:spcBef>
                  <a:spcAft>
                    <a:spcPts val="0"/>
                  </a:spcAft>
                </a:pPr>
                <a:r>
                  <a:rPr lang="ru-RU" sz="1600" b="1" i="1" dirty="0">
                    <a:effectLst/>
                    <a:latin typeface="Times New Roman"/>
                    <a:ea typeface="Times New Roman"/>
                  </a:rPr>
                  <a:t>                                          и т.д.</a:t>
                </a:r>
              </a:p>
              <a:p>
                <a:pPr algn="ctr">
                  <a:spcAft>
                    <a:spcPts val="0"/>
                  </a:spcAft>
                </a:pPr>
                <a:r>
                  <a:rPr lang="ru-RU" sz="1200" dirty="0">
                    <a:effectLst/>
                    <a:latin typeface="Times New Roman"/>
                    <a:ea typeface="Times New Roman"/>
                  </a:rPr>
                  <a:t>                                                                  </a:t>
                </a:r>
              </a:p>
            </p:txBody>
          </p:sp>
          <p:cxnSp>
            <p:nvCxnSpPr>
              <p:cNvPr id="38" name="Line 158"/>
              <p:cNvCxnSpPr/>
              <p:nvPr/>
            </p:nvCxnSpPr>
            <p:spPr bwMode="auto">
              <a:xfrm flipH="1">
                <a:off x="7461" y="13810"/>
                <a:ext cx="90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9" name="Line 159"/>
              <p:cNvCxnSpPr/>
              <p:nvPr/>
            </p:nvCxnSpPr>
            <p:spPr bwMode="auto">
              <a:xfrm>
                <a:off x="5121" y="13810"/>
                <a:ext cx="1106"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0" name="Text Box 160"/>
              <p:cNvSpPr txBox="1">
                <a:spLocks noChangeArrowheads="1"/>
              </p:cNvSpPr>
              <p:nvPr/>
            </p:nvSpPr>
            <p:spPr bwMode="auto">
              <a:xfrm>
                <a:off x="2601" y="11394"/>
                <a:ext cx="3724" cy="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ru-RU" sz="1400" dirty="0">
                    <a:effectLst/>
                    <a:latin typeface="Times New Roman"/>
                    <a:ea typeface="Times New Roman"/>
                  </a:rPr>
                  <a:t>Сокращение до </a:t>
                </a:r>
                <a:r>
                  <a:rPr lang="en-US" sz="1400" dirty="0">
                    <a:effectLst/>
                    <a:latin typeface="Times New Roman"/>
                    <a:ea typeface="Times New Roman"/>
                  </a:rPr>
                  <a:t>Q</a:t>
                </a:r>
                <a:r>
                  <a:rPr lang="ru-RU" sz="1400" dirty="0">
                    <a:effectLst/>
                    <a:latin typeface="Times New Roman"/>
                    <a:ea typeface="Times New Roman"/>
                  </a:rPr>
                  <a:t>/16</a:t>
                </a:r>
              </a:p>
            </p:txBody>
          </p:sp>
          <p:cxnSp>
            <p:nvCxnSpPr>
              <p:cNvPr id="41" name="Line 161"/>
              <p:cNvCxnSpPr/>
              <p:nvPr/>
            </p:nvCxnSpPr>
            <p:spPr bwMode="auto">
              <a:xfrm flipH="1">
                <a:off x="4111" y="12114"/>
                <a:ext cx="1002"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2" name="Line 162"/>
              <p:cNvCxnSpPr/>
              <p:nvPr/>
            </p:nvCxnSpPr>
            <p:spPr bwMode="auto">
              <a:xfrm>
                <a:off x="5863" y="12114"/>
                <a:ext cx="1106"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3" name="Text Box 163"/>
              <p:cNvSpPr txBox="1">
                <a:spLocks noChangeArrowheads="1"/>
              </p:cNvSpPr>
              <p:nvPr/>
            </p:nvSpPr>
            <p:spPr bwMode="auto">
              <a:xfrm>
                <a:off x="2601" y="12654"/>
                <a:ext cx="21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Bef>
                    <a:spcPts val="1000"/>
                  </a:spcBef>
                  <a:spcAft>
                    <a:spcPts val="0"/>
                  </a:spcAft>
                </a:pPr>
                <a:r>
                  <a:rPr lang="ru-RU" sz="1400" b="1" i="1" dirty="0">
                    <a:effectLst/>
                    <a:latin typeface="Cambria"/>
                    <a:ea typeface="Times New Roman"/>
                    <a:cs typeface="Times New Roman"/>
                  </a:rPr>
                  <a:t>Отброс</a:t>
                </a:r>
                <a:endParaRPr lang="ru-RU" sz="1400" b="1" dirty="0">
                  <a:effectLst/>
                  <a:latin typeface="Cambria"/>
                  <a:ea typeface="Times New Roman"/>
                  <a:cs typeface="Times New Roman"/>
                </a:endParaRPr>
              </a:p>
            </p:txBody>
          </p:sp>
          <p:sp>
            <p:nvSpPr>
              <p:cNvPr id="44" name="Text Box 164"/>
              <p:cNvSpPr txBox="1">
                <a:spLocks noChangeArrowheads="1"/>
              </p:cNvSpPr>
              <p:nvPr/>
            </p:nvSpPr>
            <p:spPr bwMode="auto">
              <a:xfrm>
                <a:off x="5097" y="12517"/>
                <a:ext cx="4463"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Aft>
                    <a:spcPts val="0"/>
                  </a:spcAft>
                </a:pPr>
                <a:r>
                  <a:rPr lang="ru-RU" sz="1400" dirty="0">
                    <a:effectLst/>
                    <a:latin typeface="Times New Roman"/>
                    <a:ea typeface="Times New Roman"/>
                  </a:rPr>
                  <a:t>Просеивание на сите </a:t>
                </a:r>
                <a:r>
                  <a:rPr lang="en-US" sz="1400" dirty="0">
                    <a:effectLst/>
                    <a:latin typeface="Times New Roman"/>
                    <a:ea typeface="Times New Roman"/>
                  </a:rPr>
                  <a:t>d</a:t>
                </a:r>
                <a:r>
                  <a:rPr lang="ru-RU" sz="1400" baseline="-25000" dirty="0">
                    <a:effectLst/>
                    <a:latin typeface="Times New Roman"/>
                    <a:ea typeface="Times New Roman"/>
                  </a:rPr>
                  <a:t>3</a:t>
                </a:r>
                <a:endParaRPr lang="ru-RU" sz="1400" dirty="0">
                  <a:effectLst/>
                  <a:latin typeface="Times New Roman"/>
                  <a:ea typeface="Times New Roman"/>
                </a:endParaRPr>
              </a:p>
            </p:txBody>
          </p:sp>
          <p:cxnSp>
            <p:nvCxnSpPr>
              <p:cNvPr id="45" name="Line 165"/>
              <p:cNvCxnSpPr/>
              <p:nvPr/>
            </p:nvCxnSpPr>
            <p:spPr bwMode="auto">
              <a:xfrm>
                <a:off x="5288" y="13014"/>
                <a:ext cx="30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6" name="Line 166"/>
              <p:cNvCxnSpPr/>
              <p:nvPr/>
            </p:nvCxnSpPr>
            <p:spPr bwMode="auto">
              <a:xfrm>
                <a:off x="5288" y="1301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7" name="Line 167"/>
              <p:cNvCxnSpPr/>
              <p:nvPr/>
            </p:nvCxnSpPr>
            <p:spPr bwMode="auto">
              <a:xfrm>
                <a:off x="8361" y="1301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48" name="Text Box 168"/>
              <p:cNvSpPr txBox="1">
                <a:spLocks noChangeArrowheads="1"/>
              </p:cNvSpPr>
              <p:nvPr/>
            </p:nvSpPr>
            <p:spPr bwMode="auto">
              <a:xfrm>
                <a:off x="2807" y="13374"/>
                <a:ext cx="3754"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Bef>
                    <a:spcPts val="1000"/>
                  </a:spcBef>
                  <a:spcAft>
                    <a:spcPts val="0"/>
                  </a:spcAft>
                </a:pPr>
                <a:r>
                  <a:rPr lang="ru-RU" sz="1300" b="1" i="1" dirty="0">
                    <a:effectLst/>
                    <a:latin typeface="Cambria"/>
                    <a:ea typeface="Times New Roman"/>
                    <a:cs typeface="Times New Roman"/>
                  </a:rPr>
                  <a:t>Нижний </a:t>
                </a:r>
                <a:r>
                  <a:rPr lang="ru-RU" sz="1300" b="1" dirty="0">
                    <a:effectLst/>
                    <a:latin typeface="Cambria"/>
                    <a:ea typeface="Times New Roman"/>
                    <a:cs typeface="Times New Roman"/>
                  </a:rPr>
                  <a:t>продукт</a:t>
                </a:r>
              </a:p>
            </p:txBody>
          </p:sp>
        </p:grpSp>
      </p:grpSp>
      <p:sp>
        <p:nvSpPr>
          <p:cNvPr id="49" name="TextBox 48"/>
          <p:cNvSpPr txBox="1"/>
          <p:nvPr/>
        </p:nvSpPr>
        <p:spPr>
          <a:xfrm>
            <a:off x="8172400" y="6316385"/>
            <a:ext cx="720080" cy="400110"/>
          </a:xfrm>
          <a:prstGeom prst="rect">
            <a:avLst/>
          </a:prstGeom>
          <a:noFill/>
        </p:spPr>
        <p:txBody>
          <a:bodyPr wrap="square" rtlCol="0">
            <a:spAutoFit/>
          </a:bodyPr>
          <a:lstStyle/>
          <a:p>
            <a:r>
              <a:rPr lang="ru-RU" dirty="0" smtClean="0"/>
              <a:t>-</a:t>
            </a:r>
            <a:r>
              <a:rPr lang="ru-RU" sz="2000" dirty="0" smtClean="0"/>
              <a:t>29-</a:t>
            </a:r>
            <a:endParaRPr lang="ru-RU" sz="2000" dirty="0"/>
          </a:p>
        </p:txBody>
      </p:sp>
    </p:spTree>
    <p:extLst>
      <p:ext uri="{BB962C8B-B14F-4D97-AF65-F5344CB8AC3E}">
        <p14:creationId xmlns:p14="http://schemas.microsoft.com/office/powerpoint/2010/main" val="75294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6460" y="18374"/>
            <a:ext cx="8987540" cy="6863417"/>
          </a:xfrm>
          <a:prstGeom prst="rect">
            <a:avLst/>
          </a:prstGeom>
          <a:noFill/>
        </p:spPr>
        <p:txBody>
          <a:bodyPr wrap="square" rtlCol="0">
            <a:spAutoFit/>
          </a:bodyPr>
          <a:lstStyle/>
          <a:p>
            <a:pPr algn="just"/>
            <a:r>
              <a:rPr lang="ru-RU" sz="2000" b="1" i="1" dirty="0" smtClean="0"/>
              <a:t>	</a:t>
            </a:r>
            <a:r>
              <a:rPr lang="ru-RU" sz="2000" b="1" i="1" dirty="0" smtClean="0">
                <a:latin typeface="Times New Roman" panose="02020603050405020304" pitchFamily="18" charset="0"/>
                <a:cs typeface="Times New Roman" panose="02020603050405020304" pitchFamily="18" charset="0"/>
              </a:rPr>
              <a:t>1</a:t>
            </a:r>
            <a:r>
              <a:rPr lang="ru-RU" sz="2000" b="1" i="1" dirty="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Дробление</a:t>
            </a:r>
            <a:r>
              <a:rPr lang="ru-RU" sz="2000" i="1" dirty="0">
                <a:latin typeface="Times New Roman" panose="02020603050405020304" pitchFamily="18" charset="0"/>
                <a:cs typeface="Times New Roman" panose="02020603050405020304" pitchFamily="18" charset="0"/>
              </a:rPr>
              <a:t> материала</a:t>
            </a:r>
            <a:r>
              <a:rPr lang="ru-RU" sz="2000" dirty="0">
                <a:latin typeface="Times New Roman" panose="02020603050405020304" pitchFamily="18" charset="0"/>
                <a:cs typeface="Times New Roman" panose="02020603050405020304" pitchFamily="18" charset="0"/>
              </a:rPr>
              <a:t> производят в несколько приемов (см. </a:t>
            </a:r>
            <a:r>
              <a:rPr lang="ru-RU" sz="2000" dirty="0" smtClean="0">
                <a:latin typeface="Times New Roman" panose="02020603050405020304" pitchFamily="18" charset="0"/>
                <a:cs typeface="Times New Roman" panose="02020603050405020304" pitchFamily="18" charset="0"/>
              </a:rPr>
              <a:t>выше типовую </a:t>
            </a:r>
            <a:r>
              <a:rPr lang="ru-RU" sz="2000" dirty="0">
                <a:latin typeface="Times New Roman" panose="02020603050405020304" pitchFamily="18" charset="0"/>
                <a:cs typeface="Times New Roman" panose="02020603050405020304" pitchFamily="18" charset="0"/>
              </a:rPr>
              <a:t>схему).</a:t>
            </a:r>
          </a:p>
          <a:p>
            <a:pPr algn="just"/>
            <a:r>
              <a:rPr lang="ru-RU" sz="2000" b="1" i="1" dirty="0" smtClean="0">
                <a:latin typeface="Times New Roman" panose="02020603050405020304" pitchFamily="18" charset="0"/>
                <a:cs typeface="Times New Roman" panose="02020603050405020304" pitchFamily="18" charset="0"/>
              </a:rPr>
              <a:t>	2</a:t>
            </a:r>
            <a:r>
              <a:rPr lang="ru-RU" sz="2000" b="1" i="1" dirty="0">
                <a:latin typeface="Times New Roman" panose="02020603050405020304" pitchFamily="18" charset="0"/>
                <a:cs typeface="Times New Roman" panose="02020603050405020304" pitchFamily="18" charset="0"/>
              </a:rPr>
              <a:t>) Перемешивание</a:t>
            </a:r>
            <a:r>
              <a:rPr lang="ru-RU" sz="2000" dirty="0">
                <a:latin typeface="Times New Roman" panose="02020603050405020304" pitchFamily="18" charset="0"/>
                <a:cs typeface="Times New Roman" panose="02020603050405020304" pitchFamily="18" charset="0"/>
              </a:rPr>
              <a:t> имеет целью устранить неравномерность состава пробы в разных ее точках. В зависимости от крупности кусков и массы пробы применяют следующие методы подготовки.</a:t>
            </a:r>
          </a:p>
          <a:p>
            <a:pPr algn="just"/>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2.1</a:t>
            </a:r>
            <a:r>
              <a:rPr lang="ru-RU" sz="2000" dirty="0">
                <a:latin typeface="Times New Roman" panose="02020603050405020304" pitchFamily="18" charset="0"/>
                <a:cs typeface="Times New Roman" panose="02020603050405020304" pitchFamily="18" charset="0"/>
              </a:rPr>
              <a:t>. </a:t>
            </a:r>
            <a:r>
              <a:rPr lang="ru-RU" sz="2000" u="sng" dirty="0">
                <a:latin typeface="Times New Roman" panose="02020603050405020304" pitchFamily="18" charset="0"/>
                <a:cs typeface="Times New Roman" panose="02020603050405020304" pitchFamily="18" charset="0"/>
              </a:rPr>
              <a:t>Способ «кольца и конуса»</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p>
          <a:p>
            <a:pPr algn="just"/>
            <a:r>
              <a:rPr lang="ru-RU" sz="2000" dirty="0" smtClean="0">
                <a:latin typeface="Times New Roman" panose="02020603050405020304" pitchFamily="18" charset="0"/>
                <a:cs typeface="Times New Roman" panose="02020603050405020304" pitchFamily="18" charset="0"/>
              </a:rPr>
              <a:t>заключающийся </a:t>
            </a:r>
            <a:r>
              <a:rPr lang="ru-RU" sz="2000" dirty="0">
                <a:latin typeface="Times New Roman" panose="02020603050405020304" pitchFamily="18" charset="0"/>
                <a:cs typeface="Times New Roman" panose="02020603050405020304" pitchFamily="18" charset="0"/>
              </a:rPr>
              <a:t>в том, что исходную пробу </a:t>
            </a:r>
            <a:r>
              <a:rPr lang="ru-RU" sz="2000" dirty="0" smtClean="0">
                <a:latin typeface="Times New Roman" panose="02020603050405020304" pitchFamily="18" charset="0"/>
                <a:cs typeface="Times New Roman" panose="02020603050405020304" pitchFamily="18" charset="0"/>
              </a:rPr>
              <a:t>формируют </a:t>
            </a:r>
            <a:r>
              <a:rPr lang="ru-RU" sz="2000" dirty="0">
                <a:latin typeface="Times New Roman" panose="02020603050405020304" pitchFamily="18" charset="0"/>
                <a:cs typeface="Times New Roman" panose="02020603050405020304" pitchFamily="18" charset="0"/>
              </a:rPr>
              <a:t>в виде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конуса </a:t>
            </a:r>
            <a:r>
              <a:rPr lang="ru-RU" sz="2000" dirty="0">
                <a:latin typeface="Times New Roman" panose="02020603050405020304" pitchFamily="18" charset="0"/>
                <a:cs typeface="Times New Roman" panose="02020603050405020304" pitchFamily="18" charset="0"/>
              </a:rPr>
              <a:t>и рассыпают в виде </a:t>
            </a:r>
            <a:r>
              <a:rPr lang="ru-RU" sz="2000" dirty="0" smtClean="0">
                <a:latin typeface="Times New Roman" panose="02020603050405020304" pitchFamily="18" charset="0"/>
                <a:cs typeface="Times New Roman" panose="02020603050405020304" pitchFamily="18" charset="0"/>
              </a:rPr>
              <a:t>кольца </a:t>
            </a:r>
            <a:r>
              <a:rPr lang="ru-RU" sz="2000" dirty="0">
                <a:latin typeface="Times New Roman" panose="02020603050405020304" pitchFamily="18" charset="0"/>
                <a:cs typeface="Times New Roman" panose="02020603050405020304" pitchFamily="18" charset="0"/>
              </a:rPr>
              <a:t>попеременно. Эта операция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повторяется </a:t>
            </a:r>
            <a:r>
              <a:rPr lang="ru-RU" sz="2000" dirty="0">
                <a:latin typeface="Times New Roman" panose="02020603050405020304" pitchFamily="18" charset="0"/>
                <a:cs typeface="Times New Roman" panose="02020603050405020304" pitchFamily="18" charset="0"/>
              </a:rPr>
              <a:t>2 – 4 раза. Этот способ применим для пробы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массой </a:t>
            </a:r>
            <a:r>
              <a:rPr lang="ru-RU" sz="2000" dirty="0">
                <a:latin typeface="Times New Roman" panose="02020603050405020304" pitchFamily="18" charset="0"/>
                <a:cs typeface="Times New Roman" panose="02020603050405020304" pitchFamily="18" charset="0"/>
              </a:rPr>
              <a:t>200 – 2500 г и крупности кусков не выше 50 – 60 мм.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	</a:t>
            </a:r>
          </a:p>
          <a:p>
            <a:pPr algn="just"/>
            <a:r>
              <a:rPr lang="ru-RU" sz="2000" dirty="0" smtClean="0">
                <a:latin typeface="Times New Roman" panose="02020603050405020304" pitchFamily="18" charset="0"/>
                <a:cs typeface="Times New Roman" panose="02020603050405020304" pitchFamily="18" charset="0"/>
              </a:rPr>
              <a:t>	2.2</a:t>
            </a:r>
            <a:r>
              <a:rPr lang="ru-RU" sz="2000" dirty="0">
                <a:latin typeface="Times New Roman" panose="02020603050405020304" pitchFamily="18" charset="0"/>
                <a:cs typeface="Times New Roman" panose="02020603050405020304" pitchFamily="18" charset="0"/>
              </a:rPr>
              <a:t>. </a:t>
            </a:r>
            <a:r>
              <a:rPr lang="ru-RU" sz="2000" i="1" u="sng" dirty="0">
                <a:latin typeface="Times New Roman" panose="02020603050405020304" pitchFamily="18" charset="0"/>
                <a:cs typeface="Times New Roman" panose="02020603050405020304" pitchFamily="18" charset="0"/>
              </a:rPr>
              <a:t>Перекатывание</a:t>
            </a:r>
            <a:r>
              <a:rPr lang="ru-RU" sz="2000" dirty="0">
                <a:latin typeface="Times New Roman" panose="02020603050405020304" pitchFamily="18" charset="0"/>
                <a:cs typeface="Times New Roman" panose="02020603050405020304" pitchFamily="18" charset="0"/>
              </a:rPr>
              <a:t>, при котором пробу рассыпают на брезент или лист кальки в зависимости от массы пробы и попеременно поднимают его за углы. Операцию повторяют многократно, меняя углы. Способ применим для проб массой не более 20 – 25 г, в пробе не должно быть крупных кусков.</a:t>
            </a:r>
          </a:p>
          <a:p>
            <a:pPr algn="just"/>
            <a:r>
              <a:rPr lang="ru-RU" sz="2000" dirty="0" smtClean="0">
                <a:latin typeface="Times New Roman" panose="02020603050405020304" pitchFamily="18" charset="0"/>
                <a:cs typeface="Times New Roman" panose="02020603050405020304" pitchFamily="18" charset="0"/>
              </a:rPr>
              <a:t>	2.3</a:t>
            </a:r>
            <a:r>
              <a:rPr lang="ru-RU" sz="2000" dirty="0">
                <a:latin typeface="Times New Roman" panose="02020603050405020304" pitchFamily="18" charset="0"/>
                <a:cs typeface="Times New Roman" panose="02020603050405020304" pitchFamily="18" charset="0"/>
              </a:rPr>
              <a:t>. </a:t>
            </a:r>
            <a:r>
              <a:rPr lang="ru-RU" sz="2000" i="1" u="sng" dirty="0">
                <a:latin typeface="Times New Roman" panose="02020603050405020304" pitchFamily="18" charset="0"/>
                <a:cs typeface="Times New Roman" panose="02020603050405020304" pitchFamily="18" charset="0"/>
              </a:rPr>
              <a:t>Просеивание</a:t>
            </a:r>
            <a:r>
              <a:rPr lang="ru-RU" sz="2000" dirty="0">
                <a:latin typeface="Times New Roman" panose="02020603050405020304" pitchFamily="18" charset="0"/>
                <a:cs typeface="Times New Roman" panose="02020603050405020304" pitchFamily="18" charset="0"/>
              </a:rPr>
              <a:t>, при котором пробу пропускают через сито, размер которого в 2 – 3 раза больше размера самых крупных кусков. Обычно операцию повторяют 2 – 3 раза.</a:t>
            </a:r>
          </a:p>
          <a:p>
            <a:pPr algn="just"/>
            <a:r>
              <a:rPr lang="ru-RU" sz="2000" dirty="0" smtClean="0">
                <a:latin typeface="Times New Roman" panose="02020603050405020304" pitchFamily="18" charset="0"/>
                <a:cs typeface="Times New Roman" panose="02020603050405020304" pitchFamily="18" charset="0"/>
              </a:rPr>
              <a:t>	2.4</a:t>
            </a:r>
            <a:r>
              <a:rPr lang="ru-RU" sz="2000" dirty="0">
                <a:latin typeface="Times New Roman" panose="02020603050405020304" pitchFamily="18" charset="0"/>
                <a:cs typeface="Times New Roman" panose="02020603050405020304" pitchFamily="18" charset="0"/>
              </a:rPr>
              <a:t>. </a:t>
            </a:r>
            <a:r>
              <a:rPr lang="ru-RU" sz="2000" i="1" u="sng" dirty="0">
                <a:latin typeface="Times New Roman" panose="02020603050405020304" pitchFamily="18" charset="0"/>
                <a:cs typeface="Times New Roman" panose="02020603050405020304" pitchFamily="18" charset="0"/>
              </a:rPr>
              <a:t>Механическое перемешивание</a:t>
            </a:r>
            <a:r>
              <a:rPr lang="ru-RU" sz="2000" i="1"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в специальных </a:t>
            </a:r>
            <a:r>
              <a:rPr lang="ru-RU" sz="2000" dirty="0" smtClean="0">
                <a:latin typeface="Times New Roman" panose="02020603050405020304" pitchFamily="18" charset="0"/>
                <a:cs typeface="Times New Roman" panose="02020603050405020304" pitchFamily="18" charset="0"/>
              </a:rPr>
              <a:t>аппаратах (</a:t>
            </a:r>
            <a:r>
              <a:rPr lang="ru-RU" sz="2000" dirty="0">
                <a:latin typeface="Times New Roman" panose="02020603050405020304" pitchFamily="18" charset="0"/>
                <a:cs typeface="Times New Roman" panose="02020603050405020304" pitchFamily="18" charset="0"/>
              </a:rPr>
              <a:t>например, в мельницах, бочках с диагональным валом и т.п.). </a:t>
            </a:r>
            <a:r>
              <a:rPr lang="ru-RU" sz="2000" dirty="0" smtClean="0">
                <a:latin typeface="Times New Roman" panose="02020603050405020304" pitchFamily="18" charset="0"/>
                <a:cs typeface="Times New Roman" panose="02020603050405020304" pitchFamily="18" charset="0"/>
              </a:rPr>
              <a:t>Способ применим </a:t>
            </a:r>
            <a:r>
              <a:rPr lang="ru-RU" sz="2000" dirty="0">
                <a:latin typeface="Times New Roman" panose="02020603050405020304" pitchFamily="18" charset="0"/>
                <a:cs typeface="Times New Roman" panose="02020603050405020304" pitchFamily="18" charset="0"/>
              </a:rPr>
              <a:t>для проб массой 1 – 2 кг</a:t>
            </a:r>
            <a:r>
              <a:rPr lang="ru-RU" sz="2000" dirty="0" smtClean="0">
                <a:latin typeface="Times New Roman" panose="02020603050405020304" pitchFamily="18" charset="0"/>
                <a:cs typeface="Times New Roman" panose="02020603050405020304" pitchFamily="18" charset="0"/>
              </a:rPr>
              <a:t>.                                                                         		    </a:t>
            </a:r>
            <a:r>
              <a:rPr lang="ru-RU" sz="2000" dirty="0" smtClean="0"/>
              <a:t>-30-</a:t>
            </a:r>
            <a:endParaRPr lang="ru-RU" sz="2000"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7816" y="1424817"/>
            <a:ext cx="1656184" cy="2112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0114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8928992" cy="6555641"/>
          </a:xfrm>
          <a:prstGeom prst="rect">
            <a:avLst/>
          </a:prstGeom>
          <a:noFill/>
        </p:spPr>
        <p:txBody>
          <a:bodyPr wrap="square" rtlCol="0">
            <a:spAutoFit/>
          </a:bodyPr>
          <a:lstStyle/>
          <a:p>
            <a:pPr algn="just"/>
            <a:r>
              <a:rPr lang="ru-RU" sz="2000" b="1" i="1" dirty="0" smtClean="0"/>
              <a:t>	</a:t>
            </a:r>
            <a:r>
              <a:rPr lang="ru-RU" sz="2000" b="1" i="1" dirty="0" smtClean="0">
                <a:latin typeface="Times New Roman" panose="02020603050405020304" pitchFamily="18" charset="0"/>
                <a:cs typeface="Times New Roman" panose="02020603050405020304" pitchFamily="18" charset="0"/>
              </a:rPr>
              <a:t>3</a:t>
            </a:r>
            <a:r>
              <a:rPr lang="ru-RU" sz="2000" b="1" i="1" dirty="0">
                <a:latin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cs typeface="Times New Roman" panose="02020603050405020304" pitchFamily="18" charset="0"/>
              </a:rPr>
              <a:t>Сокращение</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в зависимости от крупности и массы материала производят различными методами</a:t>
            </a:r>
            <a:r>
              <a:rPr lang="ru-RU" sz="2000" dirty="0" smtClean="0">
                <a:latin typeface="Times New Roman" panose="02020603050405020304" pitchFamily="18" charset="0"/>
                <a:cs typeface="Times New Roman" panose="02020603050405020304" pitchFamily="18" charset="0"/>
              </a:rPr>
              <a:t>.</a:t>
            </a:r>
          </a:p>
          <a:p>
            <a:pPr algn="just"/>
            <a:endParaRPr lang="ru-RU" sz="2000" dirty="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      3.1).</a:t>
            </a:r>
            <a:r>
              <a:rPr lang="ru-RU" sz="2000" dirty="0">
                <a:latin typeface="Times New Roman" panose="02020603050405020304" pitchFamily="18" charset="0"/>
                <a:cs typeface="Times New Roman" panose="02020603050405020304" pitchFamily="18" charset="0"/>
              </a:rPr>
              <a:t> </a:t>
            </a:r>
            <a:r>
              <a:rPr lang="ru-RU" sz="2000" u="sng" dirty="0">
                <a:latin typeface="Times New Roman" panose="02020603050405020304" pitchFamily="18" charset="0"/>
                <a:cs typeface="Times New Roman" panose="02020603050405020304" pitchFamily="18" charset="0"/>
              </a:rPr>
              <a:t>Фракционный отбор</a:t>
            </a:r>
            <a:r>
              <a:rPr lang="ru-RU" sz="2000" dirty="0">
                <a:latin typeface="Times New Roman" panose="02020603050405020304" pitchFamily="18" charset="0"/>
                <a:cs typeface="Times New Roman" panose="02020603050405020304" pitchFamily="18" charset="0"/>
              </a:rPr>
              <a:t> заключается в том, что после перемешивания отбирается определённая часть материала. Например, от 10 лопат 2 идет в сокращенную пробу.</a:t>
            </a:r>
          </a:p>
          <a:p>
            <a:pPr algn="just"/>
            <a:r>
              <a:rPr lang="ru-RU" sz="2000" dirty="0" smtClean="0">
                <a:latin typeface="Times New Roman" panose="02020603050405020304" pitchFamily="18" charset="0"/>
                <a:cs typeface="Times New Roman" panose="02020603050405020304" pitchFamily="18" charset="0"/>
              </a:rPr>
              <a:t>     3.2).</a:t>
            </a:r>
            <a:r>
              <a:rPr lang="ru-RU" sz="2000" dirty="0">
                <a:latin typeface="Times New Roman" panose="02020603050405020304" pitchFamily="18" charset="0"/>
                <a:cs typeface="Times New Roman" panose="02020603050405020304" pitchFamily="18" charset="0"/>
              </a:rPr>
              <a:t> </a:t>
            </a:r>
            <a:r>
              <a:rPr lang="ru-RU" sz="2000" u="sng" dirty="0">
                <a:latin typeface="Times New Roman" panose="02020603050405020304" pitchFamily="18" charset="0"/>
                <a:cs typeface="Times New Roman" panose="02020603050405020304" pitchFamily="18" charset="0"/>
              </a:rPr>
              <a:t>Прокладка канав</a:t>
            </a:r>
            <a:r>
              <a:rPr lang="ru-RU" sz="2000" dirty="0">
                <a:latin typeface="Times New Roman" panose="02020603050405020304" pitchFamily="18" charset="0"/>
                <a:cs typeface="Times New Roman" panose="02020603050405020304" pitchFamily="18" charset="0"/>
              </a:rPr>
              <a:t> через материал, которому придан вид </a:t>
            </a:r>
            <a:r>
              <a:rPr lang="ru-RU" sz="2000" dirty="0" err="1">
                <a:latin typeface="Times New Roman" panose="02020603050405020304" pitchFamily="18" charset="0"/>
                <a:cs typeface="Times New Roman" panose="02020603050405020304" pitchFamily="18" charset="0"/>
              </a:rPr>
              <a:t>параллепипеда</a:t>
            </a:r>
            <a:r>
              <a:rPr lang="ru-RU" sz="2000" dirty="0">
                <a:latin typeface="Times New Roman" panose="02020603050405020304" pitchFamily="18" charset="0"/>
                <a:cs typeface="Times New Roman" panose="02020603050405020304" pitchFamily="18" charset="0"/>
              </a:rPr>
              <a:t>. В сокращенную пробу отбирается материал, вынутый из канав.</a:t>
            </a:r>
          </a:p>
          <a:p>
            <a:pPr algn="just"/>
            <a:r>
              <a:rPr lang="ru-RU" sz="2000" dirty="0" smtClean="0">
                <a:latin typeface="Times New Roman" panose="02020603050405020304" pitchFamily="18" charset="0"/>
                <a:cs typeface="Times New Roman" panose="02020603050405020304" pitchFamily="18" charset="0"/>
              </a:rPr>
              <a:t>      </a:t>
            </a:r>
          </a:p>
          <a:p>
            <a:pPr algn="just"/>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3.3).</a:t>
            </a:r>
            <a:r>
              <a:rPr lang="ru-RU" sz="2000"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Квартование</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конус </a:t>
            </a:r>
            <a:r>
              <a:rPr lang="ru-RU" sz="2000" dirty="0">
                <a:latin typeface="Times New Roman" panose="02020603050405020304" pitchFamily="18" charset="0"/>
                <a:cs typeface="Times New Roman" panose="02020603050405020304" pitchFamily="18" charset="0"/>
              </a:rPr>
              <a:t>материала, сделанный </a:t>
            </a:r>
            <a:r>
              <a:rPr lang="ru-RU" sz="2000" dirty="0" smtClean="0">
                <a:latin typeface="Times New Roman" panose="02020603050405020304" pitchFamily="18" charset="0"/>
                <a:cs typeface="Times New Roman" panose="02020603050405020304" pitchFamily="18" charset="0"/>
              </a:rPr>
              <a:t>после </a:t>
            </a:r>
          </a:p>
          <a:p>
            <a:pPr algn="just"/>
            <a:r>
              <a:rPr lang="ru-RU" sz="2000" dirty="0" smtClean="0">
                <a:latin typeface="Times New Roman" panose="02020603050405020304" pitchFamily="18" charset="0"/>
                <a:cs typeface="Times New Roman" panose="02020603050405020304" pitchFamily="18" charset="0"/>
              </a:rPr>
              <a:t>перемешивания</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делят </a:t>
            </a:r>
            <a:r>
              <a:rPr lang="ru-RU" sz="2000" dirty="0">
                <a:latin typeface="Times New Roman" panose="02020603050405020304" pitchFamily="18" charset="0"/>
                <a:cs typeface="Times New Roman" panose="02020603050405020304" pitchFamily="18" charset="0"/>
              </a:rPr>
              <a:t>на 4 </a:t>
            </a:r>
            <a:r>
              <a:rPr lang="ru-RU" sz="2000" dirty="0" smtClean="0">
                <a:latin typeface="Times New Roman" panose="02020603050405020304" pitchFamily="18" charset="0"/>
                <a:cs typeface="Times New Roman" panose="02020603050405020304" pitchFamily="18" charset="0"/>
              </a:rPr>
              <a:t>части.           Отбирают </a:t>
            </a:r>
            <a:r>
              <a:rPr lang="ru-RU" sz="2000" dirty="0">
                <a:latin typeface="Times New Roman" panose="02020603050405020304" pitchFamily="18" charset="0"/>
                <a:cs typeface="Times New Roman" panose="02020603050405020304" pitchFamily="18" charset="0"/>
              </a:rPr>
              <a:t>две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противоположные </a:t>
            </a:r>
            <a:r>
              <a:rPr lang="ru-RU" sz="2000" dirty="0">
                <a:latin typeface="Times New Roman" panose="02020603050405020304" pitchFamily="18" charset="0"/>
                <a:cs typeface="Times New Roman" panose="02020603050405020304" pitchFamily="18" charset="0"/>
              </a:rPr>
              <a:t>части, </a:t>
            </a:r>
            <a:r>
              <a:rPr lang="ru-RU" sz="2000" dirty="0" smtClean="0">
                <a:latin typeface="Times New Roman" panose="02020603050405020304" pitchFamily="18" charset="0"/>
                <a:cs typeface="Times New Roman" panose="02020603050405020304" pitchFamily="18" charset="0"/>
              </a:rPr>
              <a:t>   укладывают </a:t>
            </a:r>
            <a:r>
              <a:rPr lang="ru-RU" sz="2000" dirty="0">
                <a:latin typeface="Times New Roman" panose="02020603050405020304" pitchFamily="18" charset="0"/>
                <a:cs typeface="Times New Roman" panose="02020603050405020304" pitchFamily="18" charset="0"/>
              </a:rPr>
              <a:t>их в новый конус и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снова </a:t>
            </a:r>
            <a:r>
              <a:rPr lang="ru-RU" sz="2000" dirty="0">
                <a:latin typeface="Times New Roman" panose="02020603050405020304" pitchFamily="18" charset="0"/>
                <a:cs typeface="Times New Roman" panose="02020603050405020304" pitchFamily="18" charset="0"/>
              </a:rPr>
              <a:t>повторяют операцию до тех пор, </a:t>
            </a:r>
            <a:r>
              <a:rPr lang="ru-RU" sz="2000" dirty="0" smtClean="0">
                <a:latin typeface="Times New Roman" panose="02020603050405020304" pitchFamily="18" charset="0"/>
                <a:cs typeface="Times New Roman" panose="02020603050405020304" pitchFamily="18" charset="0"/>
              </a:rPr>
              <a:t>    пока </a:t>
            </a:r>
            <a:r>
              <a:rPr lang="ru-RU" sz="2000" dirty="0">
                <a:latin typeface="Times New Roman" panose="02020603050405020304" pitchFamily="18" charset="0"/>
                <a:cs typeface="Times New Roman" panose="02020603050405020304" pitchFamily="18" charset="0"/>
              </a:rPr>
              <a:t>вес </a:t>
            </a:r>
            <a:r>
              <a:rPr lang="ru-RU" sz="2000" dirty="0" smtClean="0">
                <a:latin typeface="Times New Roman" panose="02020603050405020304" pitchFamily="18" charset="0"/>
                <a:cs typeface="Times New Roman" panose="02020603050405020304" pitchFamily="18" charset="0"/>
              </a:rPr>
              <a:t>пробы</a:t>
            </a:r>
          </a:p>
          <a:p>
            <a:pPr algn="just"/>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не достигнет определенного значения. </a:t>
            </a:r>
            <a:endParaRPr lang="ru-RU" sz="2000" dirty="0" smtClean="0">
              <a:latin typeface="Times New Roman" panose="02020603050405020304" pitchFamily="18" charset="0"/>
              <a:cs typeface="Times New Roman" panose="02020603050405020304" pitchFamily="18" charset="0"/>
            </a:endParaRPr>
          </a:p>
          <a:p>
            <a:pPr algn="just"/>
            <a:endParaRPr lang="ru-RU" sz="2000" dirty="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      3.4).</a:t>
            </a:r>
            <a:r>
              <a:rPr lang="ru-RU" sz="2000" dirty="0">
                <a:latin typeface="Times New Roman" panose="02020603050405020304" pitchFamily="18" charset="0"/>
                <a:cs typeface="Times New Roman" panose="02020603050405020304" pitchFamily="18" charset="0"/>
              </a:rPr>
              <a:t> </a:t>
            </a:r>
            <a:r>
              <a:rPr lang="ru-RU" sz="2000" u="sng" dirty="0">
                <a:latin typeface="Times New Roman" panose="02020603050405020304" pitchFamily="18" charset="0"/>
                <a:cs typeface="Times New Roman" panose="02020603050405020304" pitchFamily="18" charset="0"/>
              </a:rPr>
              <a:t>Деление в делителях</a:t>
            </a:r>
            <a:r>
              <a:rPr lang="ru-RU" sz="2000" dirty="0">
                <a:latin typeface="Times New Roman" panose="02020603050405020304" pitchFamily="18" charset="0"/>
                <a:cs typeface="Times New Roman" panose="02020603050405020304" pitchFamily="18" charset="0"/>
              </a:rPr>
              <a:t> различной </a:t>
            </a:r>
            <a:r>
              <a:rPr lang="ru-RU" sz="2000" dirty="0" smtClean="0">
                <a:latin typeface="Times New Roman" panose="02020603050405020304" pitchFamily="18" charset="0"/>
                <a:cs typeface="Times New Roman" panose="02020603050405020304" pitchFamily="18" charset="0"/>
              </a:rPr>
              <a:t>конструкции</a:t>
            </a:r>
            <a:r>
              <a:rPr lang="ru-RU" sz="2000" dirty="0">
                <a:latin typeface="Times New Roman" panose="02020603050405020304" pitchFamily="18" charset="0"/>
                <a:cs typeface="Times New Roman" panose="02020603050405020304" pitchFamily="18" charset="0"/>
              </a:rPr>
              <a:t>, где сокращение пробы производится механическим способом, </a:t>
            </a:r>
            <a:r>
              <a:rPr lang="ru-RU" sz="2000" dirty="0" smtClean="0">
                <a:latin typeface="Times New Roman" panose="02020603050405020304" pitchFamily="18" charset="0"/>
                <a:cs typeface="Times New Roman" panose="02020603050405020304" pitchFamily="18" charset="0"/>
              </a:rPr>
              <a:t>  иногда </a:t>
            </a:r>
            <a:r>
              <a:rPr lang="ru-RU" sz="2000" dirty="0">
                <a:latin typeface="Times New Roman" panose="02020603050405020304" pitchFamily="18" charset="0"/>
                <a:cs typeface="Times New Roman" panose="02020603050405020304" pitchFamily="18" charset="0"/>
              </a:rPr>
              <a:t>с одновременным измельчением (например, как при отборе проб от движущегося материала</a:t>
            </a:r>
            <a:r>
              <a:rPr lang="ru-RU" sz="2000" dirty="0" smtClean="0">
                <a:latin typeface="Times New Roman" panose="02020603050405020304" pitchFamily="18" charset="0"/>
                <a:cs typeface="Times New Roman" panose="02020603050405020304" pitchFamily="18" charset="0"/>
              </a:rPr>
              <a:t>).</a:t>
            </a:r>
          </a:p>
          <a:p>
            <a:pPr algn="just"/>
            <a:r>
              <a:rPr lang="ru-RU" sz="2000" dirty="0" smtClean="0">
                <a:latin typeface="Times New Roman" panose="02020603050405020304" pitchFamily="18" charset="0"/>
                <a:cs typeface="Times New Roman" panose="02020603050405020304" pitchFamily="18" charset="0"/>
              </a:rPr>
              <a:t>     Указанные </a:t>
            </a:r>
            <a:r>
              <a:rPr lang="ru-RU" sz="2000" dirty="0">
                <a:latin typeface="Times New Roman" panose="02020603050405020304" pitchFamily="18" charset="0"/>
                <a:cs typeface="Times New Roman" panose="02020603050405020304" pitchFamily="18" charset="0"/>
              </a:rPr>
              <a:t>выше операции повторяются до массы, необходимой для её анализов (около 1 кг). </a:t>
            </a:r>
            <a:r>
              <a:rPr lang="ru-RU" sz="2000" dirty="0" smtClean="0">
                <a:latin typeface="Times New Roman" panose="02020603050405020304" pitchFamily="18" charset="0"/>
                <a:cs typeface="Times New Roman" panose="02020603050405020304" pitchFamily="18" charset="0"/>
              </a:rPr>
              <a:t>    После </a:t>
            </a:r>
            <a:r>
              <a:rPr lang="ru-RU" sz="2000" dirty="0">
                <a:latin typeface="Times New Roman" panose="02020603050405020304" pitchFamily="18" charset="0"/>
                <a:cs typeface="Times New Roman" panose="02020603050405020304" pitchFamily="18" charset="0"/>
              </a:rPr>
              <a:t>этого проба измельчается до крупности </a:t>
            </a:r>
            <a:r>
              <a:rPr lang="ru-RU" sz="2000" dirty="0" smtClean="0">
                <a:latin typeface="Times New Roman" panose="02020603050405020304" pitchFamily="18" charset="0"/>
                <a:cs typeface="Times New Roman" panose="02020603050405020304" pitchFamily="18" charset="0"/>
              </a:rPr>
              <a:t>100-200 </a:t>
            </a:r>
            <a:r>
              <a:rPr lang="ru-RU" sz="2000" dirty="0">
                <a:latin typeface="Times New Roman" panose="02020603050405020304" pitchFamily="18" charset="0"/>
                <a:cs typeface="Times New Roman" panose="02020603050405020304" pitchFamily="18" charset="0"/>
              </a:rPr>
              <a:t>мкм и отправляется в лабораторию</a:t>
            </a:r>
            <a:r>
              <a:rPr lang="ru-RU" sz="2000" dirty="0" smtClean="0">
                <a:latin typeface="Times New Roman" panose="02020603050405020304" pitchFamily="18" charset="0"/>
                <a:cs typeface="Times New Roman" panose="02020603050405020304" pitchFamily="18" charset="0"/>
              </a:rPr>
              <a:t>.                                                             </a:t>
            </a:r>
            <a:r>
              <a:rPr lang="ru-RU" sz="2000" dirty="0" smtClean="0"/>
              <a:t>-31-</a:t>
            </a:r>
            <a:endParaRPr lang="ru-RU" sz="2000"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9390" y="2852934"/>
            <a:ext cx="2536816" cy="2088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0883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43023"/>
            <a:ext cx="8928992" cy="6924973"/>
          </a:xfrm>
          <a:prstGeom prst="rect">
            <a:avLst/>
          </a:prstGeom>
          <a:noFill/>
        </p:spPr>
        <p:txBody>
          <a:bodyPr wrap="square" rtlCol="0">
            <a:spAutoFit/>
          </a:bodyPr>
          <a:lstStyle/>
          <a:p>
            <a:pPr algn="ctr"/>
            <a:r>
              <a:rPr lang="ru-RU" sz="2400" b="1" i="1" dirty="0">
                <a:solidFill>
                  <a:srgbClr val="FF0000"/>
                </a:solidFill>
                <a:latin typeface="Times New Roman" panose="02020603050405020304" pitchFamily="18" charset="0"/>
                <a:cs typeface="Times New Roman" panose="02020603050405020304" pitchFamily="18" charset="0"/>
              </a:rPr>
              <a:t>Отбор проб жидкостей</a:t>
            </a:r>
            <a:r>
              <a:rPr lang="ru-RU" sz="2000" b="1" i="1" dirty="0">
                <a:solidFill>
                  <a:srgbClr val="FF0000"/>
                </a:solidFill>
                <a:latin typeface="Times New Roman" panose="02020603050405020304" pitchFamily="18" charset="0"/>
                <a:cs typeface="Times New Roman" panose="02020603050405020304" pitchFamily="18" charset="0"/>
              </a:rPr>
              <a:t>.</a:t>
            </a:r>
            <a:endParaRPr lang="ru-RU" sz="2000" dirty="0">
              <a:solidFill>
                <a:srgbClr val="FF0000"/>
              </a:solidFill>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	Способы </a:t>
            </a:r>
            <a:r>
              <a:rPr lang="ru-RU" sz="2000" dirty="0">
                <a:latin typeface="Times New Roman" panose="02020603050405020304" pitchFamily="18" charset="0"/>
                <a:cs typeface="Times New Roman" panose="02020603050405020304" pitchFamily="18" charset="0"/>
              </a:rPr>
              <a:t>отбора жидкостей различны для </a:t>
            </a:r>
            <a:r>
              <a:rPr lang="ru-RU" sz="2000" b="1" dirty="0">
                <a:latin typeface="Times New Roman" panose="02020603050405020304" pitchFamily="18" charset="0"/>
                <a:cs typeface="Times New Roman" panose="02020603050405020304" pitchFamily="18" charset="0"/>
              </a:rPr>
              <a:t>гомогенных</a:t>
            </a:r>
            <a:r>
              <a:rPr lang="ru-RU" sz="2000" dirty="0">
                <a:latin typeface="Times New Roman" panose="02020603050405020304" pitchFamily="18" charset="0"/>
                <a:cs typeface="Times New Roman" panose="02020603050405020304" pitchFamily="18" charset="0"/>
              </a:rPr>
              <a:t> и </a:t>
            </a:r>
            <a:r>
              <a:rPr lang="ru-RU" sz="2000" b="1" i="1" dirty="0">
                <a:latin typeface="Times New Roman" panose="02020603050405020304" pitchFamily="18" charset="0"/>
                <a:cs typeface="Times New Roman" panose="02020603050405020304" pitchFamily="18" charset="0"/>
              </a:rPr>
              <a:t>гетерогенных</a:t>
            </a:r>
            <a:r>
              <a:rPr lang="ru-RU" sz="2000" dirty="0">
                <a:latin typeface="Times New Roman" panose="02020603050405020304" pitchFamily="18" charset="0"/>
                <a:cs typeface="Times New Roman" panose="02020603050405020304" pitchFamily="18" charset="0"/>
              </a:rPr>
              <a:t> систем. </a:t>
            </a:r>
            <a:r>
              <a:rPr lang="ru-RU" sz="2000" dirty="0" smtClean="0">
                <a:latin typeface="Times New Roman" panose="02020603050405020304" pitchFamily="18" charset="0"/>
                <a:cs typeface="Times New Roman" panose="02020603050405020304" pitchFamily="18" charset="0"/>
              </a:rPr>
              <a:t>     Гомогенные </a:t>
            </a:r>
            <a:r>
              <a:rPr lang="ru-RU" sz="2000" dirty="0">
                <a:latin typeface="Times New Roman" panose="02020603050405020304" pitchFamily="18" charset="0"/>
                <a:cs typeface="Times New Roman" panose="02020603050405020304" pitchFamily="18" charset="0"/>
              </a:rPr>
              <a:t>жидкости отличаются высокой степенью однородности, поэтому, как и для газов, способы отбора пробы относительно просты. </a:t>
            </a:r>
          </a:p>
          <a:p>
            <a:pPr algn="just"/>
            <a:r>
              <a:rPr lang="ru-RU" sz="2000" dirty="0" smtClean="0">
                <a:latin typeface="Times New Roman" panose="02020603050405020304" pitchFamily="18" charset="0"/>
                <a:cs typeface="Times New Roman" panose="02020603050405020304" pitchFamily="18" charset="0"/>
              </a:rPr>
              <a:t>	Пробу </a:t>
            </a:r>
            <a:r>
              <a:rPr lang="ru-RU" sz="2000" i="1" dirty="0">
                <a:latin typeface="Times New Roman" panose="02020603050405020304" pitchFamily="18" charset="0"/>
                <a:cs typeface="Times New Roman" panose="02020603050405020304" pitchFamily="18" charset="0"/>
              </a:rPr>
              <a:t>гомогенной</a:t>
            </a:r>
            <a:r>
              <a:rPr lang="ru-RU" sz="2000" dirty="0">
                <a:latin typeface="Times New Roman" panose="02020603050405020304" pitchFamily="18" charset="0"/>
                <a:cs typeface="Times New Roman" panose="02020603050405020304" pitchFamily="18" charset="0"/>
              </a:rPr>
              <a:t> жидкости отбирают при помощи соответствующих пипеток, бюреток и мерных колб. </a:t>
            </a:r>
            <a:r>
              <a:rPr lang="ru-RU" sz="2000" dirty="0" smtClean="0">
                <a:latin typeface="Times New Roman" panose="02020603050405020304" pitchFamily="18" charset="0"/>
                <a:cs typeface="Times New Roman" panose="02020603050405020304" pitchFamily="18" charset="0"/>
              </a:rPr>
              <a:t>   Отбор </a:t>
            </a:r>
            <a:r>
              <a:rPr lang="ru-RU" sz="2000" dirty="0">
                <a:latin typeface="Times New Roman" panose="02020603050405020304" pitchFamily="18" charset="0"/>
                <a:cs typeface="Times New Roman" panose="02020603050405020304" pitchFamily="18" charset="0"/>
              </a:rPr>
              <a:t>пробы из общей емкости проводят после тщательного перемешивания. </a:t>
            </a:r>
            <a:r>
              <a:rPr lang="ru-RU" sz="2000" dirty="0" smtClean="0">
                <a:latin typeface="Times New Roman" panose="02020603050405020304" pitchFamily="18" charset="0"/>
                <a:cs typeface="Times New Roman" panose="02020603050405020304" pitchFamily="18" charset="0"/>
              </a:rPr>
              <a:t>    Если </a:t>
            </a:r>
            <a:r>
              <a:rPr lang="ru-RU" sz="2000" dirty="0">
                <a:latin typeface="Times New Roman" panose="02020603050405020304" pitchFamily="18" charset="0"/>
                <a:cs typeface="Times New Roman" panose="02020603050405020304" pitchFamily="18" charset="0"/>
              </a:rPr>
              <a:t>по какой-либо причине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например, из-за большого объема) жидкость нельзя </a:t>
            </a:r>
            <a:r>
              <a:rPr lang="ru-RU" sz="2000" dirty="0" smtClean="0">
                <a:latin typeface="Times New Roman" panose="02020603050405020304" pitchFamily="18" charset="0"/>
                <a:cs typeface="Times New Roman" panose="02020603050405020304" pitchFamily="18" charset="0"/>
              </a:rPr>
              <a:t>хорошо</a:t>
            </a:r>
          </a:p>
          <a:p>
            <a:pPr algn="just"/>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перемешать, </a:t>
            </a:r>
            <a:r>
              <a:rPr lang="ru-RU" sz="2000" dirty="0" smtClean="0">
                <a:latin typeface="Times New Roman" panose="02020603050405020304" pitchFamily="18" charset="0"/>
                <a:cs typeface="Times New Roman" panose="02020603050405020304" pitchFamily="18" charset="0"/>
              </a:rPr>
              <a:t>      то </a:t>
            </a:r>
            <a:r>
              <a:rPr lang="ru-RU" sz="2000" dirty="0">
                <a:latin typeface="Times New Roman" panose="02020603050405020304" pitchFamily="18" charset="0"/>
                <a:cs typeface="Times New Roman" panose="02020603050405020304" pitchFamily="18" charset="0"/>
              </a:rPr>
              <a:t>отбор пробы проводят на разной глубине и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разных местах емкости. </a:t>
            </a:r>
            <a:r>
              <a:rPr lang="ru-RU" sz="2000" dirty="0" smtClean="0">
                <a:latin typeface="Times New Roman" panose="02020603050405020304" pitchFamily="18" charset="0"/>
                <a:cs typeface="Times New Roman" panose="02020603050405020304" pitchFamily="18" charset="0"/>
              </a:rPr>
              <a:t>     Отбор </a:t>
            </a:r>
            <a:r>
              <a:rPr lang="ru-RU" sz="2000" dirty="0">
                <a:latin typeface="Times New Roman" panose="02020603050405020304" pitchFamily="18" charset="0"/>
                <a:cs typeface="Times New Roman" panose="02020603050405020304" pitchFamily="18" charset="0"/>
              </a:rPr>
              <a:t>гомогенной жидкости из потока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проводят </a:t>
            </a:r>
            <a:r>
              <a:rPr lang="ru-RU" sz="2000" dirty="0">
                <a:latin typeface="Times New Roman" panose="02020603050405020304" pitchFamily="18" charset="0"/>
                <a:cs typeface="Times New Roman" panose="02020603050405020304" pitchFamily="18" charset="0"/>
              </a:rPr>
              <a:t>через определенные интервалы времени и в разных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местах </a:t>
            </a:r>
            <a:r>
              <a:rPr lang="ru-RU" sz="2000" dirty="0">
                <a:latin typeface="Times New Roman" panose="02020603050405020304" pitchFamily="18" charset="0"/>
                <a:cs typeface="Times New Roman" panose="02020603050405020304" pitchFamily="18" charset="0"/>
              </a:rPr>
              <a:t>на разной глубине с помощью специальных </a:t>
            </a:r>
            <a:r>
              <a:rPr lang="ru-RU" sz="2000" dirty="0" err="1">
                <a:latin typeface="Times New Roman" panose="02020603050405020304" pitchFamily="18" charset="0"/>
                <a:cs typeface="Times New Roman" panose="02020603050405020304" pitchFamily="18" charset="0"/>
              </a:rPr>
              <a:t>пробоотборных</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устройств (см. рис.).</a:t>
            </a:r>
          </a:p>
          <a:p>
            <a:pPr algn="just"/>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Пробы </a:t>
            </a:r>
            <a:r>
              <a:rPr lang="ru-RU" sz="2000" b="1" i="1" dirty="0">
                <a:solidFill>
                  <a:srgbClr val="FF0000"/>
                </a:solidFill>
                <a:latin typeface="Times New Roman" panose="02020603050405020304" pitchFamily="18" charset="0"/>
                <a:cs typeface="Times New Roman" panose="02020603050405020304" pitchFamily="18" charset="0"/>
              </a:rPr>
              <a:t>гетерогенных</a:t>
            </a:r>
            <a:r>
              <a:rPr lang="ru-RU" sz="2000" dirty="0">
                <a:solidFill>
                  <a:srgbClr val="FF0000"/>
                </a:solidFill>
                <a:latin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cs typeface="Times New Roman" panose="02020603050405020304" pitchFamily="18" charset="0"/>
              </a:rPr>
              <a:t>жидкостей</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(например, </a:t>
            </a:r>
            <a:r>
              <a:rPr lang="ru-RU" sz="2000" dirty="0" smtClean="0">
                <a:latin typeface="Times New Roman" panose="02020603050405020304" pitchFamily="18" charset="0"/>
                <a:cs typeface="Times New Roman" panose="02020603050405020304" pitchFamily="18" charset="0"/>
              </a:rPr>
              <a:t>в экстракционных</a:t>
            </a:r>
          </a:p>
          <a:p>
            <a:pPr algn="just"/>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процессах) отбирают </a:t>
            </a:r>
            <a:r>
              <a:rPr lang="ru-RU" sz="2000" dirty="0" smtClean="0">
                <a:latin typeface="Times New Roman" panose="02020603050405020304" pitchFamily="18" charset="0"/>
                <a:cs typeface="Times New Roman" panose="02020603050405020304" pitchFamily="18" charset="0"/>
              </a:rPr>
              <a:t>по-разному</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в </a:t>
            </a:r>
            <a:r>
              <a:rPr lang="ru-RU" sz="2000" dirty="0">
                <a:latin typeface="Times New Roman" panose="02020603050405020304" pitchFamily="18" charset="0"/>
                <a:cs typeface="Times New Roman" panose="02020603050405020304" pitchFamily="18" charset="0"/>
              </a:rPr>
              <a:t>одних случаях жидкость </a:t>
            </a:r>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гомогенизируют</a:t>
            </a:r>
            <a:r>
              <a:rPr lang="ru-RU" sz="2000" dirty="0">
                <a:latin typeface="Times New Roman" panose="02020603050405020304" pitchFamily="18" charset="0"/>
                <a:cs typeface="Times New Roman" panose="02020603050405020304" pitchFamily="18" charset="0"/>
              </a:rPr>
              <a:t>, в других, наоборот, добиваются полного ее расслоения</a:t>
            </a:r>
            <a:r>
              <a:rPr lang="ru-RU" sz="2000" dirty="0" smtClean="0">
                <a:latin typeface="Times New Roman" panose="02020603050405020304" pitchFamily="18" charset="0"/>
                <a:cs typeface="Times New Roman" panose="02020603050405020304" pitchFamily="18" charset="0"/>
              </a:rPr>
              <a:t>.</a:t>
            </a:r>
          </a:p>
          <a:p>
            <a:pPr algn="just"/>
            <a:r>
              <a:rPr lang="ru-RU" sz="2000"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Гомогенизацию</a:t>
            </a:r>
            <a:r>
              <a:rPr lang="ru-RU" sz="2000" dirty="0">
                <a:latin typeface="Times New Roman" panose="02020603050405020304" pitchFamily="18" charset="0"/>
                <a:cs typeface="Times New Roman" panose="02020603050405020304" pitchFamily="18" charset="0"/>
              </a:rPr>
              <a:t> проводят, изменяя температуру, перемешивая жидкость или подвергая ее вибрации. </a:t>
            </a:r>
            <a:r>
              <a:rPr lang="ru-RU" sz="2000" dirty="0" smtClean="0">
                <a:latin typeface="Times New Roman" panose="02020603050405020304" pitchFamily="18" charset="0"/>
                <a:cs typeface="Times New Roman" panose="02020603050405020304" pitchFamily="18" charset="0"/>
              </a:rPr>
              <a:t>      Если </a:t>
            </a:r>
            <a:r>
              <a:rPr lang="ru-RU" sz="2000" dirty="0">
                <a:latin typeface="Times New Roman" panose="02020603050405020304" pitchFamily="18" charset="0"/>
                <a:cs typeface="Times New Roman" panose="02020603050405020304" pitchFamily="18" charset="0"/>
              </a:rPr>
              <a:t>гомогенизировать жидкость невозможно, </a:t>
            </a:r>
            <a:r>
              <a:rPr lang="ru-RU" sz="2000" dirty="0" smtClean="0">
                <a:latin typeface="Times New Roman" panose="02020603050405020304" pitchFamily="18" charset="0"/>
                <a:cs typeface="Times New Roman" panose="02020603050405020304" pitchFamily="18" charset="0"/>
              </a:rPr>
              <a:t>то </a:t>
            </a:r>
            <a:r>
              <a:rPr lang="ru-RU" sz="2000" dirty="0">
                <a:latin typeface="Times New Roman" panose="02020603050405020304" pitchFamily="18" charset="0"/>
                <a:cs typeface="Times New Roman" panose="02020603050405020304" pitchFamily="18" charset="0"/>
              </a:rPr>
              <a:t>отбирают пробу каждой фазы, </a:t>
            </a:r>
            <a:r>
              <a:rPr lang="ru-RU" sz="2000" dirty="0" smtClean="0">
                <a:latin typeface="Times New Roman" panose="02020603050405020304" pitchFamily="18" charset="0"/>
                <a:cs typeface="Times New Roman" panose="02020603050405020304" pitchFamily="18" charset="0"/>
              </a:rPr>
              <a:t>   используя </a:t>
            </a:r>
            <a:r>
              <a:rPr lang="ru-RU" sz="2000" dirty="0">
                <a:latin typeface="Times New Roman" panose="02020603050405020304" pitchFamily="18" charset="0"/>
                <a:cs typeface="Times New Roman" panose="02020603050405020304" pitchFamily="18" charset="0"/>
              </a:rPr>
              <a:t>при этом специальные </a:t>
            </a:r>
            <a:r>
              <a:rPr lang="ru-RU" sz="2000" dirty="0" smtClean="0">
                <a:latin typeface="Times New Roman" panose="02020603050405020304" pitchFamily="18" charset="0"/>
                <a:cs typeface="Times New Roman" panose="02020603050405020304" pitchFamily="18" charset="0"/>
              </a:rPr>
              <a:t>пробоотборники.              Размер </a:t>
            </a:r>
            <a:r>
              <a:rPr lang="ru-RU" sz="2000" dirty="0">
                <a:latin typeface="Times New Roman" panose="02020603050405020304" pitchFamily="18" charset="0"/>
                <a:cs typeface="Times New Roman" panose="02020603050405020304" pitchFamily="18" charset="0"/>
              </a:rPr>
              <a:t>генеральной пробы жидкости хотя и меняется в известных пределах, но все же обычно невелик и не превышает нескольких литров или килограммов</a:t>
            </a:r>
            <a:r>
              <a:rPr lang="ru-RU" sz="2000" dirty="0" smtClean="0">
                <a:latin typeface="Times New Roman" panose="02020603050405020304" pitchFamily="18" charset="0"/>
                <a:cs typeface="Times New Roman" panose="02020603050405020304" pitchFamily="18" charset="0"/>
              </a:rPr>
              <a:t>.                </a:t>
            </a:r>
            <a:r>
              <a:rPr lang="ru-RU" sz="2000" dirty="0" smtClean="0"/>
              <a:t>                                                                               -32-</a:t>
            </a:r>
            <a:endParaRPr lang="ru-RU" sz="2000" dirty="0"/>
          </a:p>
        </p:txBody>
      </p:sp>
      <p:pic>
        <p:nvPicPr>
          <p:cNvPr id="9284" name="Picture 6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346" r="70269" b="51342"/>
          <a:stretch/>
        </p:blipFill>
        <p:spPr bwMode="auto">
          <a:xfrm>
            <a:off x="7596336" y="1700808"/>
            <a:ext cx="1680920" cy="3375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225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8928992" cy="6540252"/>
          </a:xfrm>
          <a:prstGeom prst="rect">
            <a:avLst/>
          </a:prstGeom>
          <a:noFill/>
        </p:spPr>
        <p:txBody>
          <a:bodyPr wrap="square" rtlCol="0">
            <a:spAutoFit/>
          </a:bodyPr>
          <a:lstStyle/>
          <a:p>
            <a:pPr algn="just"/>
            <a:r>
              <a:rPr lang="ru-RU" sz="2000" dirty="0" smtClean="0"/>
              <a:t>	</a:t>
            </a:r>
            <a:r>
              <a:rPr lang="ru-RU" sz="2100" dirty="0" smtClean="0">
                <a:latin typeface="Times New Roman" panose="02020603050405020304" pitchFamily="18" charset="0"/>
                <a:cs typeface="Times New Roman" panose="02020603050405020304" pitchFamily="18" charset="0"/>
              </a:rPr>
              <a:t>В непрерывных производствах требуется </a:t>
            </a:r>
            <a:r>
              <a:rPr lang="ru-RU" sz="2100" dirty="0">
                <a:latin typeface="Times New Roman" panose="02020603050405020304" pitchFamily="18" charset="0"/>
                <a:cs typeface="Times New Roman" panose="02020603050405020304" pitchFamily="18" charset="0"/>
              </a:rPr>
              <a:t>знать среднее количество вещества, находящегося в аппарате (или среднюю концентрацию), или количество вещества, переработанного за определённый промежуток времени. </a:t>
            </a:r>
            <a:r>
              <a:rPr lang="ru-RU" sz="2100" dirty="0" smtClean="0">
                <a:latin typeface="Times New Roman" panose="02020603050405020304" pitchFamily="18" charset="0"/>
                <a:cs typeface="Times New Roman" panose="02020603050405020304" pitchFamily="18" charset="0"/>
              </a:rPr>
              <a:t>  В </a:t>
            </a:r>
            <a:r>
              <a:rPr lang="ru-RU" sz="2100" dirty="0">
                <a:latin typeface="Times New Roman" panose="02020603050405020304" pitchFamily="18" charset="0"/>
                <a:cs typeface="Times New Roman" panose="02020603050405020304" pitchFamily="18" charset="0"/>
              </a:rPr>
              <a:t>то же время эти величины могут изменяться в ходе технологического процесса. В этом случае также необходимо отбирать частичные пробы. Для определения минимально необходимого числа частичных проб рекомендуется пользоваться </a:t>
            </a:r>
            <a:r>
              <a:rPr lang="ru-RU" sz="2100" dirty="0" smtClean="0">
                <a:latin typeface="Times New Roman" panose="02020603050405020304" pitchFamily="18" charset="0"/>
                <a:cs typeface="Times New Roman" panose="02020603050405020304" pitchFamily="18" charset="0"/>
              </a:rPr>
              <a:t>уравнением</a:t>
            </a:r>
          </a:p>
          <a:p>
            <a:pPr algn="just"/>
            <a:endParaRPr lang="ru-RU" sz="2100" dirty="0">
              <a:latin typeface="Times New Roman" panose="02020603050405020304" pitchFamily="18" charset="0"/>
              <a:cs typeface="Times New Roman" panose="02020603050405020304" pitchFamily="18" charset="0"/>
            </a:endParaRPr>
          </a:p>
          <a:p>
            <a:pPr algn="just"/>
            <a:endParaRPr lang="ru-RU" sz="2100" dirty="0" smtClean="0">
              <a:latin typeface="Times New Roman" panose="02020603050405020304" pitchFamily="18" charset="0"/>
              <a:cs typeface="Times New Roman" panose="02020603050405020304" pitchFamily="18" charset="0"/>
            </a:endParaRPr>
          </a:p>
          <a:p>
            <a:pPr algn="just"/>
            <a:endParaRPr lang="ru-RU" sz="2100" dirty="0">
              <a:latin typeface="Times New Roman" panose="02020603050405020304" pitchFamily="18" charset="0"/>
              <a:cs typeface="Times New Roman" panose="02020603050405020304" pitchFamily="18" charset="0"/>
            </a:endParaRPr>
          </a:p>
          <a:p>
            <a:r>
              <a:rPr lang="ru-RU" sz="2100" dirty="0">
                <a:latin typeface="Times New Roman" panose="02020603050405020304" pitchFamily="18" charset="0"/>
                <a:cs typeface="Times New Roman" panose="02020603050405020304" pitchFamily="18" charset="0"/>
              </a:rPr>
              <a:t>где  </a:t>
            </a:r>
            <a:r>
              <a:rPr lang="ru-RU" sz="2100" dirty="0" smtClean="0">
                <a:latin typeface="Times New Roman" panose="02020603050405020304" pitchFamily="18" charset="0"/>
                <a:cs typeface="Times New Roman" panose="02020603050405020304" pitchFamily="18" charset="0"/>
              </a:rPr>
              <a:t>         – </a:t>
            </a:r>
            <a:r>
              <a:rPr lang="ru-RU" sz="2100" dirty="0">
                <a:latin typeface="Times New Roman" panose="02020603050405020304" pitchFamily="18" charset="0"/>
                <a:cs typeface="Times New Roman" panose="02020603050405020304" pitchFamily="18" charset="0"/>
              </a:rPr>
              <a:t>число частичных проб, из которых должна составляться учётная </a:t>
            </a:r>
            <a:r>
              <a:rPr lang="ru-RU" sz="2100" dirty="0" smtClean="0">
                <a:latin typeface="Times New Roman" panose="02020603050405020304" pitchFamily="18" charset="0"/>
                <a:cs typeface="Times New Roman" panose="02020603050405020304" pitchFamily="18" charset="0"/>
              </a:rPr>
              <a:t> </a:t>
            </a:r>
          </a:p>
          <a:p>
            <a:r>
              <a:rPr lang="ru-RU" sz="2100" dirty="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часовая, сменная и т.п.) проба при заданной точности </a:t>
            </a:r>
            <a:r>
              <a:rPr lang="ru-RU" sz="2100" dirty="0" err="1">
                <a:latin typeface="Times New Roman" panose="02020603050405020304" pitchFamily="18" charset="0"/>
                <a:cs typeface="Times New Roman" panose="02020603050405020304" pitchFamily="18" charset="0"/>
              </a:rPr>
              <a:t>опробирования</a:t>
            </a:r>
            <a:r>
              <a:rPr lang="ru-RU" sz="2100" dirty="0">
                <a:latin typeface="Times New Roman" panose="02020603050405020304" pitchFamily="18" charset="0"/>
                <a:cs typeface="Times New Roman" panose="02020603050405020304" pitchFamily="18" charset="0"/>
              </a:rPr>
              <a:t>; </a:t>
            </a:r>
          </a:p>
          <a:p>
            <a:r>
              <a:rPr lang="ru-RU" sz="2100" dirty="0" smtClean="0">
                <a:latin typeface="Times New Roman" panose="02020603050405020304" pitchFamily="18" charset="0"/>
                <a:cs typeface="Times New Roman" panose="02020603050405020304" pitchFamily="18" charset="0"/>
              </a:rPr>
              <a:t>       – </a:t>
            </a:r>
            <a:r>
              <a:rPr lang="ru-RU" sz="2100" dirty="0">
                <a:latin typeface="Times New Roman" panose="02020603050405020304" pitchFamily="18" charset="0"/>
                <a:cs typeface="Times New Roman" panose="02020603050405020304" pitchFamily="18" charset="0"/>
              </a:rPr>
              <a:t>среднеквадратичное отклонение свойств раствора или пульпы по </a:t>
            </a:r>
            <a:endParaRPr lang="ru-RU" sz="2100" dirty="0" smtClean="0">
              <a:latin typeface="Times New Roman" panose="02020603050405020304" pitchFamily="18" charset="0"/>
              <a:cs typeface="Times New Roman" panose="02020603050405020304" pitchFamily="18" charset="0"/>
            </a:endParaRPr>
          </a:p>
          <a:p>
            <a:r>
              <a:rPr lang="ru-RU" sz="2100" dirty="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         определяющему </a:t>
            </a:r>
            <a:r>
              <a:rPr lang="ru-RU" sz="2100" dirty="0">
                <a:latin typeface="Times New Roman" panose="02020603050405020304" pitchFamily="18" charset="0"/>
                <a:cs typeface="Times New Roman" panose="02020603050405020304" pitchFamily="18" charset="0"/>
              </a:rPr>
              <a:t>признаку (например, концентрации); </a:t>
            </a:r>
          </a:p>
          <a:p>
            <a:r>
              <a:rPr lang="ru-RU" sz="2100" dirty="0" smtClean="0">
                <a:latin typeface="Times New Roman" panose="02020603050405020304" pitchFamily="18" charset="0"/>
                <a:cs typeface="Times New Roman" panose="02020603050405020304" pitchFamily="18" charset="0"/>
              </a:rPr>
              <a:t> Δ </a:t>
            </a:r>
            <a:r>
              <a:rPr lang="ru-RU" sz="2100" dirty="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  величина </a:t>
            </a:r>
            <a:r>
              <a:rPr lang="ru-RU" sz="2100" dirty="0">
                <a:latin typeface="Times New Roman" panose="02020603050405020304" pitchFamily="18" charset="0"/>
                <a:cs typeface="Times New Roman" panose="02020603050405020304" pitchFamily="18" charset="0"/>
              </a:rPr>
              <a:t>допустимой ошибки для принятой методики анализа, % </a:t>
            </a:r>
            <a:r>
              <a:rPr lang="ru-RU" sz="2100" dirty="0" err="1">
                <a:latin typeface="Times New Roman" panose="02020603050405020304" pitchFamily="18" charset="0"/>
                <a:cs typeface="Times New Roman" panose="02020603050405020304" pitchFamily="18" charset="0"/>
              </a:rPr>
              <a:t>абс</a:t>
            </a:r>
            <a:r>
              <a:rPr lang="ru-RU" sz="2100" dirty="0">
                <a:latin typeface="Times New Roman" panose="02020603050405020304" pitchFamily="18" charset="0"/>
                <a:cs typeface="Times New Roman" panose="02020603050405020304" pitchFamily="18" charset="0"/>
              </a:rPr>
              <a:t>.; </a:t>
            </a:r>
          </a:p>
          <a:p>
            <a:r>
              <a:rPr lang="ru-RU" sz="2100" i="1" dirty="0" smtClean="0">
                <a:latin typeface="Times New Roman" panose="02020603050405020304" pitchFamily="18" charset="0"/>
                <a:cs typeface="Times New Roman" panose="02020603050405020304" pitchFamily="18" charset="0"/>
                <a:sym typeface="Symbol"/>
              </a:rPr>
              <a:t> </a:t>
            </a:r>
            <a:r>
              <a:rPr lang="ru-RU" sz="2100" dirty="0" smtClean="0">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  дополнительный </a:t>
            </a:r>
            <a:r>
              <a:rPr lang="ru-RU" sz="2100" dirty="0">
                <a:latin typeface="Times New Roman" panose="02020603050405020304" pitchFamily="18" charset="0"/>
                <a:cs typeface="Times New Roman" panose="02020603050405020304" pitchFamily="18" charset="0"/>
              </a:rPr>
              <a:t>коэффициент, близкий к единице;</a:t>
            </a:r>
          </a:p>
          <a:p>
            <a:r>
              <a:rPr lang="ru-RU" sz="2100" i="1" dirty="0" smtClean="0">
                <a:latin typeface="Times New Roman" panose="02020603050405020304" pitchFamily="18" charset="0"/>
                <a:cs typeface="Times New Roman" panose="02020603050405020304" pitchFamily="18" charset="0"/>
              </a:rPr>
              <a:t> </a:t>
            </a:r>
            <a:r>
              <a:rPr lang="en-US" sz="2100" i="1" dirty="0" smtClean="0">
                <a:latin typeface="Times New Roman" panose="02020603050405020304" pitchFamily="18" charset="0"/>
                <a:cs typeface="Times New Roman" panose="02020603050405020304" pitchFamily="18" charset="0"/>
              </a:rPr>
              <a:t>K </a:t>
            </a:r>
            <a:r>
              <a:rPr lang="ru-RU" sz="2100" dirty="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  коэффициент</a:t>
            </a:r>
            <a:r>
              <a:rPr lang="ru-RU" sz="2100" dirty="0">
                <a:latin typeface="Times New Roman" panose="02020603050405020304" pitchFamily="18" charset="0"/>
                <a:cs typeface="Times New Roman" panose="02020603050405020304" pitchFamily="18" charset="0"/>
              </a:rPr>
              <a:t>, зависящий от желательной точности </a:t>
            </a:r>
            <a:r>
              <a:rPr lang="ru-RU" sz="2100" dirty="0" err="1" smtClean="0">
                <a:latin typeface="Times New Roman" panose="02020603050405020304" pitchFamily="18" charset="0"/>
                <a:cs typeface="Times New Roman" panose="02020603050405020304" pitchFamily="18" charset="0"/>
              </a:rPr>
              <a:t>опробирования</a:t>
            </a:r>
            <a:r>
              <a:rPr lang="ru-RU" sz="2100" dirty="0" smtClean="0">
                <a:latin typeface="Times New Roman" panose="02020603050405020304" pitchFamily="18" charset="0"/>
                <a:cs typeface="Times New Roman" panose="02020603050405020304" pitchFamily="18" charset="0"/>
              </a:rPr>
              <a:t>; </a:t>
            </a:r>
          </a:p>
          <a:p>
            <a:r>
              <a:rPr lang="ru-RU" sz="2100" dirty="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        этот </a:t>
            </a:r>
            <a:r>
              <a:rPr lang="ru-RU" sz="2100" dirty="0">
                <a:latin typeface="Times New Roman" panose="02020603050405020304" pitchFamily="18" charset="0"/>
                <a:cs typeface="Times New Roman" panose="02020603050405020304" pitchFamily="18" charset="0"/>
              </a:rPr>
              <a:t>коэффициент определяется по </a:t>
            </a:r>
            <a:r>
              <a:rPr lang="ru-RU" sz="2100" dirty="0" smtClean="0">
                <a:latin typeface="Times New Roman" panose="02020603050405020304" pitchFamily="18" charset="0"/>
                <a:cs typeface="Times New Roman" panose="02020603050405020304" pitchFamily="18" charset="0"/>
              </a:rPr>
              <a:t> следующей  таблице:</a:t>
            </a:r>
            <a:endParaRPr lang="ru-RU" sz="2100" dirty="0">
              <a:latin typeface="Times New Roman" panose="02020603050405020304" pitchFamily="18" charset="0"/>
              <a:cs typeface="Times New Roman" panose="02020603050405020304" pitchFamily="18" charset="0"/>
            </a:endParaRPr>
          </a:p>
          <a:p>
            <a:pPr algn="r"/>
            <a:r>
              <a:rPr lang="ru-RU" sz="2000" dirty="0" smtClean="0"/>
              <a:t>-33-</a:t>
            </a:r>
            <a:endParaRPr lang="ru-RU" sz="2000"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39" y="2472634"/>
            <a:ext cx="2311337" cy="941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3400031"/>
            <a:ext cx="568524" cy="418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8072" y="4340188"/>
            <a:ext cx="343113" cy="444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5887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784976" cy="6678751"/>
          </a:xfrm>
          <a:prstGeom prst="rect">
            <a:avLst/>
          </a:prstGeom>
          <a:noFill/>
        </p:spPr>
        <p:txBody>
          <a:bodyPr wrap="square" rtlCol="0">
            <a:spAutoFit/>
          </a:bodyPr>
          <a:lstStyle/>
          <a:p>
            <a:pPr algn="ctr"/>
            <a:r>
              <a:rPr lang="ru-RU" sz="2400" b="1" i="1" dirty="0" smtClean="0">
                <a:solidFill>
                  <a:srgbClr val="FF0000"/>
                </a:solidFill>
              </a:rPr>
              <a:t>Значения </a:t>
            </a:r>
            <a:r>
              <a:rPr lang="ru-RU" sz="2400" b="1" i="1" dirty="0">
                <a:solidFill>
                  <a:srgbClr val="FF0000"/>
                </a:solidFill>
              </a:rPr>
              <a:t>коэффициента </a:t>
            </a:r>
            <a:r>
              <a:rPr lang="en-US" sz="2400" b="1" i="1" dirty="0" smtClean="0">
                <a:solidFill>
                  <a:srgbClr val="FF0000"/>
                </a:solidFill>
              </a:rPr>
              <a:t>K</a:t>
            </a:r>
            <a:endParaRPr lang="ru-RU" sz="2400" b="1" i="1" dirty="0" smtClean="0">
              <a:solidFill>
                <a:srgbClr val="FF0000"/>
              </a:solidFill>
            </a:endParaRPr>
          </a:p>
          <a:p>
            <a:endParaRPr lang="ru-RU" i="1" dirty="0"/>
          </a:p>
          <a:p>
            <a:endParaRPr lang="ru-RU" i="1" dirty="0" smtClean="0"/>
          </a:p>
          <a:p>
            <a:endParaRPr lang="ru-RU" i="1" dirty="0"/>
          </a:p>
          <a:p>
            <a:endParaRPr lang="ru-RU" i="1" dirty="0" smtClean="0"/>
          </a:p>
          <a:p>
            <a:endParaRPr lang="ru-RU" i="1" dirty="0"/>
          </a:p>
          <a:p>
            <a:endParaRPr lang="ru-RU" i="1" dirty="0" smtClean="0"/>
          </a:p>
          <a:p>
            <a:r>
              <a:rPr lang="ru-RU" sz="2000" dirty="0" smtClean="0">
                <a:latin typeface="Times New Roman" panose="02020603050405020304" pitchFamily="18" charset="0"/>
                <a:cs typeface="Times New Roman" panose="02020603050405020304" pitchFamily="18" charset="0"/>
              </a:rPr>
              <a:t>Видно, что    </a:t>
            </a:r>
            <a:r>
              <a:rPr lang="ru-RU" sz="2000" b="1" i="1" dirty="0" smtClean="0">
                <a:latin typeface="Times New Roman" panose="02020603050405020304" pitchFamily="18" charset="0"/>
                <a:cs typeface="Times New Roman" panose="02020603050405020304" pitchFamily="18" charset="0"/>
              </a:rPr>
              <a:t>чем выше </a:t>
            </a:r>
            <a:r>
              <a:rPr lang="ru-RU" sz="2000" dirty="0" smtClean="0">
                <a:latin typeface="Times New Roman" panose="02020603050405020304" pitchFamily="18" charset="0"/>
                <a:cs typeface="Times New Roman" panose="02020603050405020304" pitchFamily="18" charset="0"/>
              </a:rPr>
              <a:t>гарантия точности,     тем больше значение коэффициента   «К» и тем больше нужно отбирать частичных проб,</a:t>
            </a:r>
          </a:p>
          <a:p>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то есть поскольку                           , </a:t>
            </a:r>
          </a:p>
          <a:p>
            <a:endParaRPr lang="ru-RU" sz="2000" dirty="0">
              <a:latin typeface="Times New Roman" panose="02020603050405020304" pitchFamily="18" charset="0"/>
              <a:cs typeface="Times New Roman" panose="02020603050405020304" pitchFamily="18" charset="0"/>
            </a:endParaRPr>
          </a:p>
          <a:p>
            <a:r>
              <a:rPr lang="ru-RU" sz="2000" i="1" dirty="0">
                <a:latin typeface="Times New Roman" panose="02020603050405020304" pitchFamily="18" charset="0"/>
                <a:cs typeface="Times New Roman" panose="02020603050405020304" pitchFamily="18" charset="0"/>
              </a:rPr>
              <a:t>г</a:t>
            </a:r>
            <a:r>
              <a:rPr lang="ru-RU" sz="2000" i="1" dirty="0" smtClean="0">
                <a:latin typeface="Times New Roman" panose="02020603050405020304" pitchFamily="18" charset="0"/>
                <a:cs typeface="Times New Roman" panose="02020603050405020304" pitchFamily="18" charset="0"/>
              </a:rPr>
              <a:t>де Т</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период взятия одной учётной пробы, состоящей из </a:t>
            </a:r>
            <a:r>
              <a:rPr lang="en-US" sz="2000" i="1" dirty="0">
                <a:latin typeface="Times New Roman" panose="02020603050405020304" pitchFamily="18" charset="0"/>
                <a:cs typeface="Times New Roman" panose="02020603050405020304" pitchFamily="18" charset="0"/>
              </a:rPr>
              <a:t>N</a:t>
            </a:r>
            <a:r>
              <a:rPr lang="ru-RU" sz="2000" dirty="0">
                <a:latin typeface="Times New Roman" panose="02020603050405020304" pitchFamily="18" charset="0"/>
                <a:cs typeface="Times New Roman" panose="02020603050405020304" pitchFamily="18" charset="0"/>
              </a:rPr>
              <a:t> частичных проб в </a:t>
            </a:r>
            <a:endParaRPr lang="ru-RU" sz="2000" dirty="0" smtClean="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принятой </a:t>
            </a:r>
            <a:r>
              <a:rPr lang="ru-RU" sz="2000" dirty="0">
                <a:latin typeface="Times New Roman" panose="02020603050405020304" pitchFamily="18" charset="0"/>
                <a:cs typeface="Times New Roman" panose="02020603050405020304" pitchFamily="18" charset="0"/>
              </a:rPr>
              <a:t>единице времени; </a:t>
            </a:r>
          </a:p>
          <a:p>
            <a:r>
              <a:rPr lang="ru-RU" sz="2000" i="1" dirty="0" smtClean="0">
                <a:latin typeface="Times New Roman" panose="02020603050405020304" pitchFamily="18" charset="0"/>
                <a:cs typeface="Times New Roman" panose="02020603050405020304" pitchFamily="18" charset="0"/>
              </a:rPr>
              <a:t>        </a:t>
            </a:r>
            <a:r>
              <a:rPr lang="en-US" sz="2000" i="1" dirty="0" smtClean="0">
                <a:latin typeface="Times New Roman" panose="02020603050405020304" pitchFamily="18" charset="0"/>
                <a:cs typeface="Times New Roman" panose="02020603050405020304" pitchFamily="18" charset="0"/>
              </a:rPr>
              <a:t>t</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интервал времени между взятием частичных проб; </a:t>
            </a:r>
          </a:p>
          <a:p>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 то  пробы нужно отбирать через интервал времени,     определяемый  выражением</a:t>
            </a:r>
            <a:r>
              <a:rPr lang="ru-RU" sz="2000" dirty="0" smtClean="0"/>
              <a:t>. </a:t>
            </a:r>
            <a:endParaRPr lang="ru-RU" sz="2000" dirty="0"/>
          </a:p>
          <a:p>
            <a:endParaRPr lang="ru-RU" sz="2000" i="1" dirty="0" smtClean="0"/>
          </a:p>
          <a:p>
            <a:endParaRPr lang="ru-RU" sz="2000" i="1" dirty="0"/>
          </a:p>
          <a:p>
            <a:endParaRPr lang="ru-RU" i="1" dirty="0" smtClean="0"/>
          </a:p>
          <a:p>
            <a:pPr algn="r"/>
            <a:r>
              <a:rPr lang="ru-RU" dirty="0" smtClean="0"/>
              <a:t>-34-</a:t>
            </a: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1971316396"/>
              </p:ext>
            </p:extLst>
          </p:nvPr>
        </p:nvGraphicFramePr>
        <p:xfrm>
          <a:off x="395536" y="692696"/>
          <a:ext cx="7992890" cy="1152128"/>
        </p:xfrm>
        <a:graphic>
          <a:graphicData uri="http://schemas.openxmlformats.org/drawingml/2006/table">
            <a:tbl>
              <a:tblPr/>
              <a:tblGrid>
                <a:gridCol w="2446855"/>
                <a:gridCol w="791805"/>
                <a:gridCol w="792655"/>
                <a:gridCol w="791805"/>
                <a:gridCol w="792655"/>
                <a:gridCol w="791805"/>
                <a:gridCol w="792655"/>
                <a:gridCol w="792655"/>
              </a:tblGrid>
              <a:tr h="720080">
                <a:tc>
                  <a:txBody>
                    <a:bodyPr/>
                    <a:lstStyle/>
                    <a:p>
                      <a:pPr indent="0" algn="ctr">
                        <a:lnSpc>
                          <a:spcPct val="100000"/>
                        </a:lnSpc>
                        <a:spcAft>
                          <a:spcPts val="0"/>
                        </a:spcAft>
                      </a:pPr>
                      <a:r>
                        <a:rPr lang="ru-RU" sz="2000" dirty="0">
                          <a:effectLst/>
                          <a:latin typeface="Times New Roman"/>
                          <a:ea typeface="Times New Roman"/>
                        </a:rPr>
                        <a:t>Гарантия точности </a:t>
                      </a:r>
                      <a:r>
                        <a:rPr lang="ru-RU" sz="2000" dirty="0" err="1">
                          <a:effectLst/>
                          <a:latin typeface="Times New Roman"/>
                          <a:ea typeface="Times New Roman"/>
                        </a:rPr>
                        <a:t>опробирования</a:t>
                      </a:r>
                      <a:r>
                        <a:rPr lang="ru-RU" sz="2000" dirty="0">
                          <a:effectLst/>
                          <a:latin typeface="Times New Roman"/>
                          <a:ea typeface="Times New Roman"/>
                        </a:rPr>
                        <a:t>,   % </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dirty="0">
                          <a:effectLst/>
                          <a:latin typeface="Times New Roman"/>
                          <a:ea typeface="Times New Roman"/>
                        </a:rPr>
                        <a:t>50</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dirty="0">
                          <a:effectLst/>
                          <a:latin typeface="Times New Roman"/>
                          <a:ea typeface="Times New Roman"/>
                        </a:rPr>
                        <a:t>60</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a:effectLst/>
                          <a:latin typeface="Times New Roman"/>
                          <a:ea typeface="Times New Roman"/>
                        </a:rPr>
                        <a:t>70</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a:effectLst/>
                          <a:latin typeface="Times New Roman"/>
                          <a:ea typeface="Times New Roman"/>
                        </a:rPr>
                        <a:t>80</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a:effectLst/>
                          <a:latin typeface="Times New Roman"/>
                          <a:ea typeface="Times New Roman"/>
                        </a:rPr>
                        <a:t>90</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a:effectLst/>
                          <a:latin typeface="Times New Roman"/>
                          <a:ea typeface="Times New Roman"/>
                        </a:rPr>
                        <a:t>95,5</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dirty="0">
                          <a:effectLst/>
                          <a:latin typeface="Times New Roman"/>
                          <a:ea typeface="Times New Roman"/>
                        </a:rPr>
                        <a:t>99,5</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48">
                <a:tc>
                  <a:txBody>
                    <a:bodyPr/>
                    <a:lstStyle/>
                    <a:p>
                      <a:pPr indent="0" algn="ctr">
                        <a:lnSpc>
                          <a:spcPct val="100000"/>
                        </a:lnSpc>
                        <a:spcBef>
                          <a:spcPts val="1200"/>
                        </a:spcBef>
                        <a:spcAft>
                          <a:spcPts val="0"/>
                        </a:spcAft>
                      </a:pPr>
                      <a:r>
                        <a:rPr lang="en-US" sz="2000" b="0">
                          <a:effectLst/>
                          <a:latin typeface="Times New Roman"/>
                        </a:rPr>
                        <a:t>K</a:t>
                      </a:r>
                      <a:endParaRPr lang="ru-RU" sz="2000" b="1">
                        <a:effectLst/>
                        <a:latin typeface="Times New Roman"/>
                      </a:endParaRP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dirty="0">
                          <a:effectLst/>
                          <a:latin typeface="Times New Roman"/>
                          <a:ea typeface="Times New Roman"/>
                        </a:rPr>
                        <a:t>0,45</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a:effectLst/>
                          <a:latin typeface="Times New Roman"/>
                          <a:ea typeface="Times New Roman"/>
                        </a:rPr>
                        <a:t>0,70</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dirty="0">
                          <a:effectLst/>
                          <a:latin typeface="Times New Roman"/>
                          <a:ea typeface="Times New Roman"/>
                        </a:rPr>
                        <a:t>1,07</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dirty="0">
                          <a:effectLst/>
                          <a:latin typeface="Times New Roman"/>
                          <a:ea typeface="Times New Roman"/>
                        </a:rPr>
                        <a:t>1,64</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dirty="0">
                          <a:effectLst/>
                          <a:latin typeface="Times New Roman"/>
                          <a:ea typeface="Times New Roman"/>
                        </a:rPr>
                        <a:t>2,70</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dirty="0">
                          <a:effectLst/>
                          <a:latin typeface="Times New Roman"/>
                          <a:ea typeface="Times New Roman"/>
                        </a:rPr>
                        <a:t>4,0</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ru-RU" sz="2000" dirty="0">
                          <a:effectLst/>
                          <a:latin typeface="Times New Roman"/>
                          <a:ea typeface="Times New Roman"/>
                        </a:rPr>
                        <a:t>8,0</a:t>
                      </a:r>
                    </a:p>
                  </a:txBody>
                  <a:tcPr marL="26670" marR="266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1265"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2924942"/>
            <a:ext cx="1233831" cy="792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9912" y="5229200"/>
            <a:ext cx="1770342"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1690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381"/>
            <a:ext cx="8712968" cy="6924973"/>
          </a:xfrm>
          <a:prstGeom prst="rect">
            <a:avLst/>
          </a:prstGeom>
          <a:noFill/>
        </p:spPr>
        <p:txBody>
          <a:bodyPr wrap="square" rtlCol="0">
            <a:spAutoFit/>
          </a:bodyPr>
          <a:lstStyle/>
          <a:p>
            <a:pPr algn="ctr"/>
            <a:r>
              <a:rPr lang="ru-RU" sz="2400" b="1" i="1" dirty="0">
                <a:solidFill>
                  <a:srgbClr val="FF0000"/>
                </a:solidFill>
                <a:latin typeface="Times New Roman" panose="02020603050405020304" pitchFamily="18" charset="0"/>
                <a:cs typeface="Times New Roman" panose="02020603050405020304" pitchFamily="18" charset="0"/>
              </a:rPr>
              <a:t>Отбор проб газов</a:t>
            </a:r>
            <a:endParaRPr lang="ru-RU" sz="2400" dirty="0">
              <a:solidFill>
                <a:srgbClr val="FF0000"/>
              </a:solidFill>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	При </a:t>
            </a:r>
            <a:r>
              <a:rPr lang="ru-RU" sz="2000" dirty="0">
                <a:latin typeface="Times New Roman" panose="02020603050405020304" pitchFamily="18" charset="0"/>
                <a:cs typeface="Times New Roman" panose="02020603050405020304" pitchFamily="18" charset="0"/>
              </a:rPr>
              <a:t>отборе проб газов неоднородность наблюдается только на молекулярном уровне, т.е. смеси газов гомогенны, поэтому генеральная проба может быть относительно небольшой, а отбор пробы обычно не представляет трудностей. Пробу газа отбирают, измеряя его объем при помощи вакуумной мерной колбы или бюретки с соответствующей запорной </a:t>
            </a:r>
            <a:r>
              <a:rPr lang="ru-RU" sz="2000" dirty="0" smtClean="0">
                <a:latin typeface="Times New Roman" panose="02020603050405020304" pitchFamily="18" charset="0"/>
                <a:cs typeface="Times New Roman" panose="02020603050405020304" pitchFamily="18" charset="0"/>
              </a:rPr>
              <a:t>жидкостью; </a:t>
            </a:r>
            <a:r>
              <a:rPr lang="ru-RU" sz="2000" dirty="0">
                <a:latin typeface="Times New Roman" panose="02020603050405020304" pitchFamily="18" charset="0"/>
                <a:cs typeface="Times New Roman" panose="02020603050405020304" pitchFamily="18" charset="0"/>
              </a:rPr>
              <a:t>часто конденсируют газ в ловушках разного типа при низких температурах. По-разному отбирают пробу газа из замкнутой емкости и из потока. В замкнутом объеме (емкости, цех предприятия и т. д.) пробу газа отбирают в разных точках, объемы газа смешивают или анализируют отдельно каждую пробу. При отборе пробы из потока газа обычно используют метод продольных струй и метод поперечных сечений. Метод продольных струй применяют, когда состав газа вдоль потока не меняется. В этом случае поток делят на ряд струй вдоль потока и пробы газа отбирают в струях через одну. Если состав газа вдоль потока меняется, то пробы берут на определенных расстояниях (часто через специальные отверстия в трубах) вдоль потока. Так как состав анализируемых газов может изменяться во времени,  то в зависимости от требуемой информации пробы усредняют или анализируют отдельно объемы газов, отобранные в разное время. Применительно к ЯМ отбор проб газов широко применяется в технологии </a:t>
            </a:r>
            <a:r>
              <a:rPr lang="ru-RU" sz="2000" dirty="0" err="1">
                <a:latin typeface="Times New Roman" panose="02020603050405020304" pitchFamily="18" charset="0"/>
                <a:cs typeface="Times New Roman" panose="02020603050405020304" pitchFamily="18" charset="0"/>
              </a:rPr>
              <a:t>гексафторида</a:t>
            </a:r>
            <a:r>
              <a:rPr lang="ru-RU" sz="2000" dirty="0">
                <a:latin typeface="Times New Roman" panose="02020603050405020304" pitchFamily="18" charset="0"/>
                <a:cs typeface="Times New Roman" panose="02020603050405020304" pitchFamily="18" charset="0"/>
              </a:rPr>
              <a:t> урана, являющегося летучим соединением и использующимся при разделении изотопов урана</a:t>
            </a:r>
            <a:r>
              <a:rPr lang="ru-RU" sz="2000" dirty="0" smtClean="0">
                <a:latin typeface="Times New Roman" panose="02020603050405020304" pitchFamily="18" charset="0"/>
                <a:cs typeface="Times New Roman" panose="02020603050405020304" pitchFamily="18" charset="0"/>
              </a:rPr>
              <a:t>.	 </a:t>
            </a:r>
          </a:p>
          <a:p>
            <a:pPr algn="just"/>
            <a:r>
              <a:rPr lang="ru-RU" sz="2000" i="1" dirty="0" smtClean="0">
                <a:solidFill>
                  <a:srgbClr val="C00000"/>
                </a:solidFill>
                <a:latin typeface="Times New Roman" panose="02020603050405020304" pitchFamily="18" charset="0"/>
                <a:cs typeface="Times New Roman" panose="02020603050405020304" pitchFamily="18" charset="0"/>
              </a:rPr>
              <a:t>(+ выбросы в атм., +  </a:t>
            </a:r>
            <a:r>
              <a:rPr lang="ru-RU" sz="2000" i="1" dirty="0" err="1" smtClean="0">
                <a:solidFill>
                  <a:srgbClr val="C00000"/>
                </a:solidFill>
                <a:latin typeface="Times New Roman" panose="02020603050405020304" pitchFamily="18" charset="0"/>
                <a:cs typeface="Times New Roman" panose="02020603050405020304" pitchFamily="18" charset="0"/>
              </a:rPr>
              <a:t>возд</a:t>
            </a:r>
            <a:r>
              <a:rPr lang="ru-RU" sz="2000" i="1" dirty="0" smtClean="0">
                <a:solidFill>
                  <a:srgbClr val="C00000"/>
                </a:solidFill>
                <a:latin typeface="Times New Roman" panose="02020603050405020304" pitchFamily="18" charset="0"/>
                <a:cs typeface="Times New Roman" panose="02020603050405020304" pitchFamily="18" charset="0"/>
              </a:rPr>
              <a:t>. </a:t>
            </a:r>
            <a:r>
              <a:rPr lang="ru-RU" sz="2000" i="1" dirty="0">
                <a:solidFill>
                  <a:srgbClr val="C00000"/>
                </a:solidFill>
                <a:latin typeface="Times New Roman" panose="02020603050405020304" pitchFamily="18" charset="0"/>
                <a:cs typeface="Times New Roman" panose="02020603050405020304" pitchFamily="18" charset="0"/>
              </a:rPr>
              <a:t>р</a:t>
            </a:r>
            <a:r>
              <a:rPr lang="ru-RU" sz="2000" i="1" dirty="0" smtClean="0">
                <a:solidFill>
                  <a:srgbClr val="C00000"/>
                </a:solidFill>
                <a:latin typeface="Times New Roman" panose="02020603050405020304" pitchFamily="18" charset="0"/>
                <a:cs typeface="Times New Roman" panose="02020603050405020304" pitchFamily="18" charset="0"/>
              </a:rPr>
              <a:t>аб. </a:t>
            </a:r>
            <a:r>
              <a:rPr lang="ru-RU" sz="2000" i="1" dirty="0">
                <a:solidFill>
                  <a:srgbClr val="C00000"/>
                </a:solidFill>
                <a:latin typeface="Times New Roman" panose="02020603050405020304" pitchFamily="18" charset="0"/>
                <a:cs typeface="Times New Roman" panose="02020603050405020304" pitchFamily="18" charset="0"/>
              </a:rPr>
              <a:t>з</a:t>
            </a:r>
            <a:r>
              <a:rPr lang="ru-RU" sz="2000" i="1" dirty="0" smtClean="0">
                <a:solidFill>
                  <a:srgbClr val="C00000"/>
                </a:solidFill>
                <a:latin typeface="Times New Roman" panose="02020603050405020304" pitchFamily="18" charset="0"/>
                <a:cs typeface="Times New Roman" panose="02020603050405020304" pitchFamily="18" charset="0"/>
              </a:rPr>
              <a:t>он … </a:t>
            </a:r>
            <a:r>
              <a:rPr lang="ru-RU" sz="2000" dirty="0" smtClean="0">
                <a:latin typeface="Times New Roman" panose="02020603050405020304" pitchFamily="18" charset="0"/>
                <a:cs typeface="Times New Roman" panose="02020603050405020304" pitchFamily="18" charset="0"/>
              </a:rPr>
              <a:t>)       			 -35-</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90649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928992" cy="6740307"/>
          </a:xfrm>
          <a:prstGeom prst="rect">
            <a:avLst/>
          </a:prstGeom>
          <a:noFill/>
        </p:spPr>
        <p:txBody>
          <a:bodyPr wrap="square" rtlCol="0">
            <a:spAutoFit/>
          </a:bodyPr>
          <a:lstStyle/>
          <a:p>
            <a:pPr algn="ctr"/>
            <a:r>
              <a:rPr lang="x-none" sz="2400" b="1">
                <a:solidFill>
                  <a:srgbClr val="FF0000"/>
                </a:solidFill>
                <a:latin typeface="Times New Roman" panose="02020603050405020304" pitchFamily="18" charset="0"/>
                <a:cs typeface="Times New Roman" panose="02020603050405020304" pitchFamily="18" charset="0"/>
              </a:rPr>
              <a:t>Ситовой анализ</a:t>
            </a:r>
            <a:endParaRPr lang="ru-RU" sz="2400" b="1" dirty="0">
              <a:solidFill>
                <a:srgbClr val="FF0000"/>
              </a:solidFill>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В </a:t>
            </a:r>
            <a:r>
              <a:rPr lang="ru-RU" sz="2200" dirty="0">
                <a:latin typeface="Times New Roman" panose="02020603050405020304" pitchFamily="18" charset="0"/>
                <a:cs typeface="Times New Roman" panose="02020603050405020304" pitchFamily="18" charset="0"/>
              </a:rPr>
              <a:t>практике переработки руд большое значение имеют процессы дробления и измельчения. Обычно руды представляют собой сростки ценных минералов и пустой породы. Для интенсификации процессов извлечения ценных компонентов и увеличения выхода его необходимо вскрыть (растворить) руду или освободить зёрна ценного компонента от окружающей их пустой породы.</a:t>
            </a:r>
            <a:endParaRPr lang="ru-RU" sz="2200" i="1" dirty="0">
              <a:latin typeface="Times New Roman" panose="02020603050405020304" pitchFamily="18" charset="0"/>
              <a:cs typeface="Times New Roman" panose="02020603050405020304" pitchFamily="18" charset="0"/>
            </a:endParaRPr>
          </a:p>
          <a:p>
            <a:pPr algn="just"/>
            <a:r>
              <a:rPr lang="ru-RU" sz="2200" dirty="0" smtClean="0">
                <a:latin typeface="Times New Roman" panose="02020603050405020304" pitchFamily="18" charset="0"/>
                <a:cs typeface="Times New Roman" panose="02020603050405020304" pitchFamily="18" charset="0"/>
              </a:rPr>
              <a:t>	Необходимая </a:t>
            </a:r>
            <a:r>
              <a:rPr lang="ru-RU" sz="2200" dirty="0">
                <a:latin typeface="Times New Roman" panose="02020603050405020304" pitchFamily="18" charset="0"/>
                <a:cs typeface="Times New Roman" panose="02020603050405020304" pitchFamily="18" charset="0"/>
              </a:rPr>
              <a:t>степень измельчения зависит </a:t>
            </a:r>
            <a:r>
              <a:rPr lang="ru-RU" sz="2800" i="1" dirty="0">
                <a:solidFill>
                  <a:srgbClr val="FF0000"/>
                </a:solidFill>
                <a:latin typeface="Times New Roman" panose="02020603050405020304" pitchFamily="18" charset="0"/>
                <a:cs typeface="Times New Roman" panose="02020603050405020304" pitchFamily="18" charset="0"/>
              </a:rPr>
              <a:t>не </a:t>
            </a:r>
            <a:r>
              <a:rPr lang="ru-RU" sz="2200" dirty="0">
                <a:latin typeface="Times New Roman" panose="02020603050405020304" pitchFamily="18" charset="0"/>
                <a:cs typeface="Times New Roman" panose="02020603050405020304" pitchFamily="18" charset="0"/>
              </a:rPr>
              <a:t>от </a:t>
            </a:r>
            <a:r>
              <a:rPr lang="ru-RU" sz="2200" dirty="0" err="1">
                <a:latin typeface="Times New Roman" panose="02020603050405020304" pitchFamily="18" charset="0"/>
                <a:cs typeface="Times New Roman" panose="02020603050405020304" pitchFamily="18" charset="0"/>
              </a:rPr>
              <a:t>минерало-гического</a:t>
            </a:r>
            <a:r>
              <a:rPr lang="ru-RU" sz="2200" dirty="0">
                <a:latin typeface="Times New Roman" panose="02020603050405020304" pitchFamily="18" charset="0"/>
                <a:cs typeface="Times New Roman" panose="02020603050405020304" pitchFamily="18" charset="0"/>
              </a:rPr>
              <a:t> состава и </a:t>
            </a:r>
            <a:r>
              <a:rPr lang="ru-RU" sz="2800" i="1" dirty="0">
                <a:solidFill>
                  <a:srgbClr val="FF0000"/>
                </a:solidFill>
                <a:latin typeface="Times New Roman" panose="02020603050405020304" pitchFamily="18" charset="0"/>
                <a:cs typeface="Times New Roman" panose="02020603050405020304" pitchFamily="18" charset="0"/>
              </a:rPr>
              <a:t>не</a:t>
            </a:r>
            <a:r>
              <a:rPr lang="ru-RU" sz="2200" dirty="0">
                <a:latin typeface="Times New Roman" panose="02020603050405020304" pitchFamily="18" charset="0"/>
                <a:cs typeface="Times New Roman" panose="02020603050405020304" pitchFamily="18" charset="0"/>
              </a:rPr>
              <a:t> от содержания металла в руде, а от размера зёрен ценного компонента и характера их  вкрапленности.</a:t>
            </a:r>
          </a:p>
          <a:p>
            <a:pPr algn="just"/>
            <a:r>
              <a:rPr lang="ru-RU" sz="2200" dirty="0" smtClean="0">
                <a:latin typeface="Times New Roman" panose="02020603050405020304" pitchFamily="18" charset="0"/>
                <a:cs typeface="Times New Roman" panose="02020603050405020304" pitchFamily="18" charset="0"/>
              </a:rPr>
              <a:t>	</a:t>
            </a:r>
            <a:r>
              <a:rPr lang="ru-RU" sz="2200" u="sng" dirty="0" smtClean="0">
                <a:latin typeface="Times New Roman" panose="02020603050405020304" pitchFamily="18" charset="0"/>
                <a:cs typeface="Times New Roman" panose="02020603050405020304" pitchFamily="18" charset="0"/>
              </a:rPr>
              <a:t>В </a:t>
            </a:r>
            <a:r>
              <a:rPr lang="ru-RU" sz="2200" u="sng" dirty="0">
                <a:latin typeface="Times New Roman" panose="02020603050405020304" pitchFamily="18" charset="0"/>
                <a:cs typeface="Times New Roman" panose="02020603050405020304" pitchFamily="18" charset="0"/>
              </a:rPr>
              <a:t>зависимости от вкрапленности </a:t>
            </a:r>
            <a:r>
              <a:rPr lang="ru-RU" sz="2200" dirty="0">
                <a:latin typeface="Times New Roman" panose="02020603050405020304" pitchFamily="18" charset="0"/>
                <a:cs typeface="Times New Roman" panose="02020603050405020304" pitchFamily="18" charset="0"/>
              </a:rPr>
              <a:t>руды разделяют на три группы:</a:t>
            </a:r>
          </a:p>
          <a:p>
            <a:pPr lvl="0" algn="just"/>
            <a:r>
              <a:rPr lang="ru-RU" sz="2200" i="1" dirty="0" smtClean="0">
                <a:solidFill>
                  <a:srgbClr val="FF0000"/>
                </a:solidFill>
                <a:latin typeface="Times New Roman" panose="02020603050405020304" pitchFamily="18" charset="0"/>
                <a:cs typeface="Times New Roman" panose="02020603050405020304" pitchFamily="18" charset="0"/>
              </a:rPr>
              <a:t>                        - </a:t>
            </a:r>
            <a:r>
              <a:rPr lang="ru-RU" sz="2200" i="1" dirty="0" err="1" smtClean="0">
                <a:solidFill>
                  <a:srgbClr val="FF0000"/>
                </a:solidFill>
                <a:latin typeface="Times New Roman" panose="02020603050405020304" pitchFamily="18" charset="0"/>
                <a:cs typeface="Times New Roman" panose="02020603050405020304" pitchFamily="18" charset="0"/>
              </a:rPr>
              <a:t>крупновкрапленные</a:t>
            </a:r>
            <a:r>
              <a:rPr lang="ru-RU" sz="2200" i="1" dirty="0">
                <a:solidFill>
                  <a:srgbClr val="FF0000"/>
                </a:solidFill>
                <a:latin typeface="Times New Roman" panose="02020603050405020304" pitchFamily="18" charset="0"/>
                <a:cs typeface="Times New Roman" panose="02020603050405020304" pitchFamily="18" charset="0"/>
              </a:rPr>
              <a:t>,</a:t>
            </a:r>
          </a:p>
          <a:p>
            <a:pPr lvl="0" algn="just"/>
            <a:r>
              <a:rPr lang="ru-RU" sz="2200" i="1" dirty="0" smtClean="0">
                <a:solidFill>
                  <a:srgbClr val="FF0000"/>
                </a:solidFill>
                <a:latin typeface="Times New Roman" panose="02020603050405020304" pitchFamily="18" charset="0"/>
                <a:cs typeface="Times New Roman" panose="02020603050405020304" pitchFamily="18" charset="0"/>
              </a:rPr>
              <a:t>                        - мелковкрапленные</a:t>
            </a:r>
            <a:r>
              <a:rPr lang="ru-RU" sz="2200" i="1" dirty="0">
                <a:solidFill>
                  <a:srgbClr val="FF0000"/>
                </a:solidFill>
                <a:latin typeface="Times New Roman" panose="02020603050405020304" pitchFamily="18" charset="0"/>
                <a:cs typeface="Times New Roman" panose="02020603050405020304" pitchFamily="18" charset="0"/>
              </a:rPr>
              <a:t>,</a:t>
            </a:r>
          </a:p>
          <a:p>
            <a:pPr lvl="0" algn="just"/>
            <a:r>
              <a:rPr lang="ru-RU" sz="2200" i="1" dirty="0" smtClean="0">
                <a:solidFill>
                  <a:srgbClr val="FF0000"/>
                </a:solidFill>
                <a:latin typeface="Times New Roman" panose="02020603050405020304" pitchFamily="18" charset="0"/>
                <a:cs typeface="Times New Roman" panose="02020603050405020304" pitchFamily="18" charset="0"/>
              </a:rPr>
              <a:t>                        - весьма </a:t>
            </a:r>
            <a:r>
              <a:rPr lang="ru-RU" sz="2200" i="1" dirty="0" err="1">
                <a:solidFill>
                  <a:srgbClr val="FF0000"/>
                </a:solidFill>
                <a:latin typeface="Times New Roman" panose="02020603050405020304" pitchFamily="18" charset="0"/>
                <a:cs typeface="Times New Roman" panose="02020603050405020304" pitchFamily="18" charset="0"/>
              </a:rPr>
              <a:t>тонковкрапленные</a:t>
            </a:r>
            <a:r>
              <a:rPr lang="ru-RU" sz="2200" i="1" dirty="0">
                <a:latin typeface="Times New Roman" panose="02020603050405020304" pitchFamily="18" charset="0"/>
                <a:cs typeface="Times New Roman" panose="02020603050405020304" pitchFamily="18" charset="0"/>
              </a:rPr>
              <a:t>.</a:t>
            </a:r>
          </a:p>
          <a:p>
            <a:pPr algn="just"/>
            <a:r>
              <a:rPr lang="ru-RU" sz="2200" dirty="0" smtClean="0">
                <a:latin typeface="Times New Roman" panose="02020603050405020304" pitchFamily="18" charset="0"/>
                <a:cs typeface="Times New Roman" panose="02020603050405020304" pitchFamily="18" charset="0"/>
              </a:rPr>
              <a:t>	Обычно</a:t>
            </a:r>
            <a:r>
              <a:rPr lang="ru-RU" sz="2200" dirty="0">
                <a:latin typeface="Times New Roman" panose="02020603050405020304" pitchFamily="18" charset="0"/>
                <a:cs typeface="Times New Roman" panose="02020603050405020304" pitchFamily="18" charset="0"/>
              </a:rPr>
              <a:t>, чем меньше вкрапленность, тем тоньше помол. С тонкостью помола и вкрапленностью связаны вопросы чистоты концентратов, а также целый ряд других технических и экономических вопросов гидрометаллургических </a:t>
            </a:r>
            <a:r>
              <a:rPr lang="ru-RU" sz="2200" dirty="0" smtClean="0">
                <a:latin typeface="Times New Roman" panose="02020603050405020304" pitchFamily="18" charset="0"/>
                <a:cs typeface="Times New Roman" panose="02020603050405020304" pitchFamily="18" charset="0"/>
              </a:rPr>
              <a:t>производств (дробление и измельчение являются чрезвычайно энергоёмкими процессами). </a:t>
            </a:r>
            <a:r>
              <a:rPr lang="ru-RU" sz="2000" dirty="0" smtClean="0"/>
              <a:t>	-36-</a:t>
            </a:r>
            <a:endParaRPr lang="ru-RU" sz="2000" dirty="0"/>
          </a:p>
        </p:txBody>
      </p:sp>
    </p:spTree>
    <p:extLst>
      <p:ext uri="{BB962C8B-B14F-4D97-AF65-F5344CB8AC3E}">
        <p14:creationId xmlns:p14="http://schemas.microsoft.com/office/powerpoint/2010/main" val="2178227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712968" cy="6555641"/>
          </a:xfrm>
          <a:prstGeom prst="rect">
            <a:avLst/>
          </a:prstGeom>
          <a:noFill/>
        </p:spPr>
        <p:txBody>
          <a:bodyPr wrap="square" rtlCol="0">
            <a:spAutoFit/>
          </a:bodyPr>
          <a:lstStyle/>
          <a:p>
            <a:pPr algn="just"/>
            <a:r>
              <a:rPr lang="ru-RU" sz="2000" dirty="0" smtClean="0"/>
              <a:t>	Контроль </a:t>
            </a:r>
            <a:r>
              <a:rPr lang="ru-RU" sz="2000" dirty="0"/>
              <a:t>за процессами дробления и измельчения осуществляется обычно посредством </a:t>
            </a:r>
            <a:r>
              <a:rPr lang="ru-RU" sz="2000" b="1" i="1" u="sng" dirty="0">
                <a:solidFill>
                  <a:srgbClr val="FF0000"/>
                </a:solidFill>
              </a:rPr>
              <a:t>ситового анализа</a:t>
            </a:r>
            <a:r>
              <a:rPr lang="ru-RU" sz="2000" dirty="0"/>
              <a:t>, которым устанавливается гранулометрический состав материала с </a:t>
            </a:r>
            <a:r>
              <a:rPr lang="ru-RU" sz="2000" dirty="0" smtClean="0"/>
              <a:t>количественным </a:t>
            </a:r>
            <a:r>
              <a:rPr lang="ru-RU" sz="2000" dirty="0"/>
              <a:t>распределением по отдельным фракциям.</a:t>
            </a:r>
            <a:endParaRPr lang="ru-RU" sz="2000" i="1" dirty="0"/>
          </a:p>
          <a:p>
            <a:pPr algn="just"/>
            <a:r>
              <a:rPr lang="ru-RU" sz="2000" dirty="0" smtClean="0"/>
              <a:t>	Ситовой </a:t>
            </a:r>
            <a:r>
              <a:rPr lang="ru-RU" sz="2000" dirty="0"/>
              <a:t>анализ применим для материалов крупностью 10 – 0,04 мм. Для более крупных материалов применяют </a:t>
            </a:r>
            <a:r>
              <a:rPr lang="ru-RU" sz="2000" b="1" i="1" dirty="0" err="1">
                <a:solidFill>
                  <a:srgbClr val="FF0000"/>
                </a:solidFill>
              </a:rPr>
              <a:t>грохочение</a:t>
            </a:r>
            <a:r>
              <a:rPr lang="ru-RU" sz="2000" dirty="0"/>
              <a:t>, </a:t>
            </a:r>
            <a:r>
              <a:rPr lang="ru-RU" sz="2000" dirty="0" smtClean="0"/>
              <a:t>а для </a:t>
            </a:r>
            <a:r>
              <a:rPr lang="ru-RU" sz="2000" dirty="0"/>
              <a:t>более тонких порошков – </a:t>
            </a:r>
            <a:r>
              <a:rPr lang="ru-RU" sz="2000" b="1" i="1" dirty="0" err="1">
                <a:solidFill>
                  <a:srgbClr val="FF0000"/>
                </a:solidFill>
              </a:rPr>
              <a:t>седиментационный</a:t>
            </a:r>
            <a:r>
              <a:rPr lang="ru-RU" sz="2000" dirty="0">
                <a:solidFill>
                  <a:srgbClr val="FF0000"/>
                </a:solidFill>
              </a:rPr>
              <a:t> </a:t>
            </a:r>
            <a:r>
              <a:rPr lang="ru-RU" sz="2000" dirty="0"/>
              <a:t>или </a:t>
            </a:r>
            <a:r>
              <a:rPr lang="ru-RU" sz="2000" b="1" i="1" dirty="0">
                <a:solidFill>
                  <a:srgbClr val="FF0000"/>
                </a:solidFill>
              </a:rPr>
              <a:t>микроскопический</a:t>
            </a:r>
            <a:r>
              <a:rPr lang="ru-RU" sz="2000" dirty="0">
                <a:solidFill>
                  <a:srgbClr val="FF0000"/>
                </a:solidFill>
              </a:rPr>
              <a:t> </a:t>
            </a:r>
            <a:r>
              <a:rPr lang="ru-RU" sz="2000" dirty="0"/>
              <a:t>анализ.</a:t>
            </a:r>
            <a:endParaRPr lang="ru-RU" sz="2000" i="1" dirty="0"/>
          </a:p>
          <a:p>
            <a:pPr algn="just"/>
            <a:r>
              <a:rPr lang="ru-RU" sz="2000" dirty="0" smtClean="0"/>
              <a:t>	Методом </a:t>
            </a:r>
            <a:r>
              <a:rPr lang="ru-RU" sz="2000" dirty="0"/>
              <a:t>ситового анализа является </a:t>
            </a:r>
            <a:r>
              <a:rPr lang="ru-RU" sz="2000" b="1" u="sng" dirty="0"/>
              <a:t>метод стандартных сит</a:t>
            </a:r>
            <a:r>
              <a:rPr lang="ru-RU" sz="2000" dirty="0"/>
              <a:t>. В современной практике ситового анализа применяются проволочные сита следующих систем.</a:t>
            </a:r>
            <a:endParaRPr lang="ru-RU" sz="2000" i="1" dirty="0"/>
          </a:p>
          <a:p>
            <a:pPr algn="just"/>
            <a:r>
              <a:rPr lang="ru-RU" sz="2000" dirty="0" smtClean="0"/>
              <a:t>	1</a:t>
            </a:r>
            <a:r>
              <a:rPr lang="ru-RU" sz="2000" dirty="0"/>
              <a:t>. Система «меш», в которой за основу принято число отверстий на одном линейном дюйме (25,4 мм), и это число называется «</a:t>
            </a:r>
            <a:r>
              <a:rPr lang="ru-RU" sz="2400" i="1" dirty="0">
                <a:solidFill>
                  <a:srgbClr val="FF0000"/>
                </a:solidFill>
              </a:rPr>
              <a:t>меш</a:t>
            </a:r>
            <a:r>
              <a:rPr lang="ru-RU" sz="2000" dirty="0"/>
              <a:t>». Особенностью данной системы является то, что диаметр проволоки, из которой плетется сито, равен величине отверстия. Это позволяет быстро определить размер отверстий любого сита. Например, сито 200 меш характеризуется размером отверстий: </a:t>
            </a:r>
            <a:endParaRPr lang="ru-RU" sz="2000" i="1" dirty="0"/>
          </a:p>
          <a:p>
            <a:pPr algn="ctr"/>
            <a:r>
              <a:rPr lang="ru-RU" sz="2000" i="1" dirty="0">
                <a:solidFill>
                  <a:srgbClr val="FF0000"/>
                </a:solidFill>
              </a:rPr>
              <a:t>25,4 мм : 400 = </a:t>
            </a:r>
            <a:r>
              <a:rPr lang="ru-RU" sz="2000" i="1" dirty="0" smtClean="0">
                <a:solidFill>
                  <a:srgbClr val="FF0000"/>
                </a:solidFill>
              </a:rPr>
              <a:t>0, </a:t>
            </a:r>
            <a:r>
              <a:rPr lang="ru-RU" sz="2000" i="1" dirty="0">
                <a:solidFill>
                  <a:srgbClr val="FF0000"/>
                </a:solidFill>
              </a:rPr>
              <a:t>0635 </a:t>
            </a:r>
            <a:r>
              <a:rPr lang="ru-RU" sz="2000" i="1" dirty="0" smtClean="0">
                <a:solidFill>
                  <a:srgbClr val="FF0000"/>
                </a:solidFill>
              </a:rPr>
              <a:t>мм,</a:t>
            </a:r>
            <a:endParaRPr lang="ru-RU" sz="2000" i="1" dirty="0">
              <a:solidFill>
                <a:srgbClr val="FF0000"/>
              </a:solidFill>
            </a:endParaRPr>
          </a:p>
          <a:p>
            <a:pPr algn="just"/>
            <a:r>
              <a:rPr lang="ru-RU" sz="2000" dirty="0"/>
              <a:t>т</a:t>
            </a:r>
            <a:r>
              <a:rPr lang="ru-RU" sz="2000" dirty="0" smtClean="0"/>
              <a:t>о есть чем </a:t>
            </a:r>
            <a:r>
              <a:rPr lang="ru-RU" sz="2000" dirty="0"/>
              <a:t>меньше число «меш», тем больше размер отверстий.</a:t>
            </a:r>
            <a:endParaRPr lang="ru-RU" sz="2000" i="1" dirty="0"/>
          </a:p>
          <a:p>
            <a:pPr algn="just"/>
            <a:r>
              <a:rPr lang="ru-RU" sz="2000" dirty="0" smtClean="0"/>
              <a:t>	Недостатком </a:t>
            </a:r>
            <a:r>
              <a:rPr lang="ru-RU" sz="2000" dirty="0"/>
              <a:t>этой системы является отсутствие определённой зависимости между последующим и предыдущим номерами сит во всей серии сит</a:t>
            </a:r>
            <a:r>
              <a:rPr lang="ru-RU" sz="2000" dirty="0" smtClean="0"/>
              <a:t>.                                                                                                                    -37-</a:t>
            </a:r>
            <a:endParaRPr lang="ru-RU" sz="2000" dirty="0"/>
          </a:p>
        </p:txBody>
      </p:sp>
    </p:spTree>
    <p:extLst>
      <p:ext uri="{BB962C8B-B14F-4D97-AF65-F5344CB8AC3E}">
        <p14:creationId xmlns:p14="http://schemas.microsoft.com/office/powerpoint/2010/main" val="4281792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8712968" cy="6555641"/>
          </a:xfrm>
          <a:prstGeom prst="rect">
            <a:avLst/>
          </a:prstGeom>
          <a:noFill/>
        </p:spPr>
        <p:txBody>
          <a:bodyPr wrap="square" rtlCol="0">
            <a:spAutoFit/>
          </a:bodyPr>
          <a:lstStyle/>
          <a:p>
            <a:pPr algn="just"/>
            <a:r>
              <a:rPr lang="ru-RU" sz="2000" dirty="0" smtClean="0"/>
              <a:t>	2</a:t>
            </a:r>
            <a:r>
              <a:rPr lang="ru-RU" sz="2000" dirty="0"/>
              <a:t>. </a:t>
            </a:r>
            <a:r>
              <a:rPr lang="ru-RU" sz="2000" i="1" u="sng" dirty="0"/>
              <a:t>Шкала Тейлора</a:t>
            </a:r>
            <a:r>
              <a:rPr lang="ru-RU" sz="2000" dirty="0"/>
              <a:t>, которая также характеризуется числом «меш». В ней номер сита равен числу «меш». Основным в этой системе является сито № 200, в котором размер отверстия равен 0,074 мм. В этой системе переходной множитель ситовой шкалы равен = 1,414  для основного ряда сит, и для дополнительного ряда множитель . </a:t>
            </a:r>
            <a:endParaRPr lang="ru-RU" sz="2000" i="1" dirty="0"/>
          </a:p>
          <a:p>
            <a:pPr algn="just"/>
            <a:r>
              <a:rPr lang="ru-RU" sz="2000" dirty="0" smtClean="0"/>
              <a:t>	Например</a:t>
            </a:r>
            <a:r>
              <a:rPr lang="ru-RU" sz="2000" dirty="0"/>
              <a:t>, сито № 150 имеет размер отверстия 0,074·1,414 = 0,104мм. При соответствующем подборе калиброванной проволоки число отверстий на 1 дюйм будет равно 150.</a:t>
            </a:r>
            <a:endParaRPr lang="ru-RU" sz="2000" i="1" dirty="0"/>
          </a:p>
          <a:p>
            <a:pPr algn="just"/>
            <a:r>
              <a:rPr lang="ru-RU" sz="2000" dirty="0" smtClean="0"/>
              <a:t>	3</a:t>
            </a:r>
            <a:r>
              <a:rPr lang="ru-RU" sz="2000" dirty="0"/>
              <a:t>. Наиболее часто сита классифицируют линейным размером их отверстий. Например, по ГОСТ номер сетки соответствует размеру стороны ячейки в свету в мм:</a:t>
            </a:r>
          </a:p>
          <a:p>
            <a:pPr algn="ctr"/>
            <a:r>
              <a:rPr lang="ru-RU" sz="2000" u="sng" dirty="0" smtClean="0"/>
              <a:t>Таблица</a:t>
            </a:r>
            <a:r>
              <a:rPr lang="ru-RU" sz="2000" dirty="0" smtClean="0"/>
              <a:t>         </a:t>
            </a:r>
            <a:r>
              <a:rPr lang="ru-RU" sz="2400" b="1" i="1" u="sng" dirty="0" smtClean="0">
                <a:solidFill>
                  <a:srgbClr val="FF0000"/>
                </a:solidFill>
              </a:rPr>
              <a:t>Соответствие </a:t>
            </a:r>
            <a:r>
              <a:rPr lang="ru-RU" sz="2400" b="1" i="1" u="sng" dirty="0">
                <a:solidFill>
                  <a:srgbClr val="FF0000"/>
                </a:solidFill>
              </a:rPr>
              <a:t>номера сетки размеру ячейки </a:t>
            </a:r>
          </a:p>
          <a:p>
            <a:pPr algn="ctr"/>
            <a:r>
              <a:rPr lang="ru-RU" sz="2000" i="1" dirty="0"/>
              <a:t>(согласно классификации сит по линейным размерам их отверстий</a:t>
            </a:r>
            <a:r>
              <a:rPr lang="ru-RU" sz="2000" i="1" dirty="0" smtClean="0"/>
              <a:t>)</a:t>
            </a:r>
          </a:p>
          <a:p>
            <a:pPr algn="just"/>
            <a:endParaRPr lang="ru-RU" sz="2000" i="1" dirty="0"/>
          </a:p>
          <a:p>
            <a:pPr algn="ctr"/>
            <a:endParaRPr lang="ru-RU" sz="2000" i="1" dirty="0" smtClean="0"/>
          </a:p>
          <a:p>
            <a:pPr algn="ctr"/>
            <a:endParaRPr lang="ru-RU" sz="2000" i="1" dirty="0"/>
          </a:p>
          <a:p>
            <a:pPr algn="ctr"/>
            <a:endParaRPr lang="ru-RU" sz="2000" i="1" dirty="0" smtClean="0"/>
          </a:p>
          <a:p>
            <a:pPr algn="ctr"/>
            <a:endParaRPr lang="ru-RU" sz="2000" i="1" dirty="0"/>
          </a:p>
          <a:p>
            <a:pPr algn="ctr"/>
            <a:endParaRPr lang="ru-RU" sz="2000" i="1" dirty="0" smtClean="0"/>
          </a:p>
          <a:p>
            <a:pPr algn="ctr"/>
            <a:endParaRPr lang="ru-RU" sz="2000" i="1" dirty="0"/>
          </a:p>
          <a:p>
            <a:endParaRPr lang="ru-RU" sz="2000" dirty="0"/>
          </a:p>
        </p:txBody>
      </p:sp>
      <p:graphicFrame>
        <p:nvGraphicFramePr>
          <p:cNvPr id="3" name="Таблица 2"/>
          <p:cNvGraphicFramePr>
            <a:graphicFrameLocks noGrp="1"/>
          </p:cNvGraphicFramePr>
          <p:nvPr>
            <p:extLst>
              <p:ext uri="{D42A27DB-BD31-4B8C-83A1-F6EECF244321}">
                <p14:modId xmlns:p14="http://schemas.microsoft.com/office/powerpoint/2010/main" val="1025712848"/>
              </p:ext>
            </p:extLst>
          </p:nvPr>
        </p:nvGraphicFramePr>
        <p:xfrm>
          <a:off x="19224" y="4365104"/>
          <a:ext cx="8496941" cy="2377440"/>
        </p:xfrm>
        <a:graphic>
          <a:graphicData uri="http://schemas.openxmlformats.org/drawingml/2006/table">
            <a:tbl>
              <a:tblPr/>
              <a:tblGrid>
                <a:gridCol w="2961577"/>
                <a:gridCol w="691126"/>
                <a:gridCol w="692034"/>
                <a:gridCol w="692034"/>
                <a:gridCol w="692034"/>
                <a:gridCol w="692034"/>
                <a:gridCol w="692034"/>
                <a:gridCol w="692034"/>
                <a:gridCol w="692034"/>
              </a:tblGrid>
              <a:tr h="0">
                <a:tc>
                  <a:txBody>
                    <a:bodyPr/>
                    <a:lstStyle/>
                    <a:p>
                      <a:pPr indent="0" algn="ctr">
                        <a:lnSpc>
                          <a:spcPct val="150000"/>
                        </a:lnSpc>
                        <a:spcAft>
                          <a:spcPts val="0"/>
                        </a:spcAft>
                      </a:pPr>
                      <a:r>
                        <a:rPr lang="ru-RU" sz="2400" i="0" dirty="0">
                          <a:effectLst/>
                          <a:latin typeface="Times New Roman"/>
                          <a:ea typeface="Times New Roman"/>
                        </a:rPr>
                        <a:t>№ сетки</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150000"/>
                        </a:lnSpc>
                        <a:spcAft>
                          <a:spcPts val="0"/>
                        </a:spcAft>
                      </a:pPr>
                      <a:r>
                        <a:rPr lang="ru-RU" sz="2400" i="0" dirty="0">
                          <a:effectLst/>
                          <a:latin typeface="Times New Roman"/>
                          <a:ea typeface="Times New Roman"/>
                        </a:rPr>
                        <a:t>2,5</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150000"/>
                        </a:lnSpc>
                        <a:spcAft>
                          <a:spcPts val="0"/>
                        </a:spcAft>
                      </a:pPr>
                      <a:r>
                        <a:rPr lang="ru-RU" sz="2400" i="0" dirty="0">
                          <a:effectLst/>
                          <a:latin typeface="Times New Roman"/>
                          <a:ea typeface="Times New Roman"/>
                        </a:rPr>
                        <a:t>2</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150000"/>
                        </a:lnSpc>
                        <a:spcAft>
                          <a:spcPts val="0"/>
                        </a:spcAft>
                      </a:pPr>
                      <a:r>
                        <a:rPr lang="ru-RU" sz="2400" i="0" dirty="0">
                          <a:effectLst/>
                          <a:latin typeface="Times New Roman"/>
                          <a:ea typeface="Times New Roman"/>
                        </a:rPr>
                        <a:t>1,25</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150000"/>
                        </a:lnSpc>
                        <a:spcAft>
                          <a:spcPts val="0"/>
                        </a:spcAft>
                      </a:pPr>
                      <a:r>
                        <a:rPr lang="ru-RU" sz="2400" i="0" dirty="0">
                          <a:effectLst/>
                          <a:latin typeface="Times New Roman"/>
                          <a:ea typeface="Times New Roman"/>
                        </a:rPr>
                        <a:t>0,7</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150000"/>
                        </a:lnSpc>
                        <a:spcAft>
                          <a:spcPts val="0"/>
                        </a:spcAft>
                      </a:pPr>
                      <a:r>
                        <a:rPr lang="ru-RU" sz="2400" i="0" dirty="0">
                          <a:effectLst/>
                          <a:latin typeface="Times New Roman"/>
                          <a:ea typeface="Times New Roman"/>
                        </a:rPr>
                        <a:t>0,4</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150000"/>
                        </a:lnSpc>
                        <a:spcAft>
                          <a:spcPts val="0"/>
                        </a:spcAft>
                      </a:pPr>
                      <a:r>
                        <a:rPr lang="ru-RU" sz="2400" i="0" dirty="0">
                          <a:effectLst/>
                          <a:latin typeface="Times New Roman"/>
                          <a:ea typeface="Times New Roman"/>
                        </a:rPr>
                        <a:t>0,25</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150000"/>
                        </a:lnSpc>
                        <a:spcAft>
                          <a:spcPts val="0"/>
                        </a:spcAft>
                      </a:pPr>
                      <a:r>
                        <a:rPr lang="ru-RU" sz="2400" i="0">
                          <a:effectLst/>
                          <a:latin typeface="Times New Roman"/>
                          <a:ea typeface="Times New Roman"/>
                        </a:rPr>
                        <a:t>0,1</a:t>
                      </a:r>
                      <a:endParaRPr lang="ru-RU" sz="2400" i="1">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150000"/>
                        </a:lnSpc>
                        <a:spcAft>
                          <a:spcPts val="0"/>
                        </a:spcAft>
                      </a:pPr>
                      <a:r>
                        <a:rPr lang="ru-RU" sz="2400" i="0" dirty="0">
                          <a:effectLst/>
                          <a:latin typeface="Times New Roman"/>
                          <a:ea typeface="Times New Roman"/>
                        </a:rPr>
                        <a:t>0,04</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indent="0" algn="ctr">
                        <a:spcAft>
                          <a:spcPts val="0"/>
                        </a:spcAft>
                      </a:pPr>
                      <a:r>
                        <a:rPr lang="ru-RU" sz="2400" i="0" dirty="0">
                          <a:effectLst/>
                          <a:latin typeface="Times New Roman"/>
                          <a:ea typeface="Times New Roman"/>
                        </a:rPr>
                        <a:t>Номинальный размер стороны ячейки, мм</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2,5</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2,0</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1,25</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0,7</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a:effectLst/>
                          <a:latin typeface="Times New Roman"/>
                          <a:ea typeface="Times New Roman"/>
                        </a:rPr>
                        <a:t>0,4</a:t>
                      </a:r>
                      <a:endParaRPr lang="ru-RU" sz="2400" i="1">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0,25</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0,10</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0,04</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indent="0" algn="ctr">
                        <a:spcAft>
                          <a:spcPts val="0"/>
                        </a:spcAft>
                      </a:pPr>
                      <a:r>
                        <a:rPr lang="ru-RU" sz="2400" i="0" dirty="0">
                          <a:effectLst/>
                          <a:latin typeface="Times New Roman"/>
                          <a:ea typeface="Times New Roman"/>
                        </a:rPr>
                        <a:t>Номинальный диаметр проволоки, мм</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0,5</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0,5</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0,4</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0,3</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0,15</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0,13</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0,07</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i="0" dirty="0">
                          <a:effectLst/>
                          <a:latin typeface="Times New Roman"/>
                          <a:ea typeface="Times New Roman"/>
                        </a:rPr>
                        <a:t>0,03</a:t>
                      </a:r>
                      <a:endParaRPr lang="ru-RU" sz="2400" i="1" dirty="0">
                        <a:effectLst/>
                        <a:latin typeface="Times New Roman"/>
                        <a:ea typeface="Times New Roman"/>
                      </a:endParaRPr>
                    </a:p>
                  </a:txBody>
                  <a:tcPr marL="26670" marR="266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4" name="TextBox 3"/>
          <p:cNvSpPr txBox="1"/>
          <p:nvPr/>
        </p:nvSpPr>
        <p:spPr>
          <a:xfrm>
            <a:off x="8604448" y="6381328"/>
            <a:ext cx="539552" cy="369332"/>
          </a:xfrm>
          <a:prstGeom prst="rect">
            <a:avLst/>
          </a:prstGeom>
          <a:noFill/>
        </p:spPr>
        <p:txBody>
          <a:bodyPr wrap="square" rtlCol="0">
            <a:spAutoFit/>
          </a:bodyPr>
          <a:lstStyle/>
          <a:p>
            <a:r>
              <a:rPr lang="ru-RU" dirty="0" smtClean="0"/>
              <a:t>-38</a:t>
            </a:r>
            <a:endParaRPr lang="ru-RU" dirty="0"/>
          </a:p>
        </p:txBody>
      </p:sp>
    </p:spTree>
    <p:extLst>
      <p:ext uri="{BB962C8B-B14F-4D97-AF65-F5344CB8AC3E}">
        <p14:creationId xmlns:p14="http://schemas.microsoft.com/office/powerpoint/2010/main" val="4121617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6632"/>
            <a:ext cx="9144000" cy="5847755"/>
          </a:xfrm>
          <a:prstGeom prst="rect">
            <a:avLst/>
          </a:prstGeom>
          <a:noFill/>
        </p:spPr>
        <p:txBody>
          <a:bodyPr wrap="square" rtlCol="0">
            <a:spAutoFit/>
          </a:bodyPr>
          <a:lstStyle/>
          <a:p>
            <a:pPr algn="just"/>
            <a:r>
              <a:rPr lang="ru-RU" sz="2000" dirty="0" smtClean="0"/>
              <a:t>       </a:t>
            </a:r>
            <a:r>
              <a:rPr lang="ru-RU" sz="2200" dirty="0" smtClean="0"/>
              <a:t>Кроме </a:t>
            </a:r>
            <a:r>
              <a:rPr lang="ru-RU" sz="2200" dirty="0"/>
              <a:t>приведенных выше шкал пользуются иногда также и другими шкалами.</a:t>
            </a:r>
            <a:endParaRPr lang="ru-RU" sz="2200" i="1" dirty="0"/>
          </a:p>
          <a:p>
            <a:pPr algn="just"/>
            <a:r>
              <a:rPr lang="ru-RU" sz="2200" dirty="0" smtClean="0"/>
              <a:t>       Ситовой </a:t>
            </a:r>
            <a:r>
              <a:rPr lang="ru-RU" sz="2200" dirty="0"/>
              <a:t>анализ проводится обычно ручным или механическим способами; в зависимости от свойств исследуемого материала применяется </a:t>
            </a:r>
            <a:r>
              <a:rPr lang="ru-RU" sz="2200" b="1" i="1" dirty="0">
                <a:solidFill>
                  <a:srgbClr val="FF0000"/>
                </a:solidFill>
              </a:rPr>
              <a:t>сухой</a:t>
            </a:r>
            <a:r>
              <a:rPr lang="ru-RU" sz="2200" dirty="0">
                <a:solidFill>
                  <a:srgbClr val="FF0000"/>
                </a:solidFill>
              </a:rPr>
              <a:t> </a:t>
            </a:r>
            <a:r>
              <a:rPr lang="ru-RU" sz="2200" dirty="0"/>
              <a:t>или </a:t>
            </a:r>
            <a:r>
              <a:rPr lang="ru-RU" sz="2200" b="1" i="1" dirty="0">
                <a:solidFill>
                  <a:srgbClr val="FF0000"/>
                </a:solidFill>
              </a:rPr>
              <a:t>мокрый</a:t>
            </a:r>
            <a:r>
              <a:rPr lang="ru-RU" sz="2200" dirty="0">
                <a:solidFill>
                  <a:srgbClr val="FF0000"/>
                </a:solidFill>
              </a:rPr>
              <a:t> </a:t>
            </a:r>
            <a:r>
              <a:rPr lang="ru-RU" sz="2200" dirty="0"/>
              <a:t>методы анализа. Ситовой анализ тонкого материала проводится только мокрым способом во избежание сильного пыления.</a:t>
            </a:r>
            <a:endParaRPr lang="ru-RU" sz="2200" i="1" dirty="0"/>
          </a:p>
          <a:p>
            <a:pPr algn="just"/>
            <a:r>
              <a:rPr lang="ru-RU" sz="2200" dirty="0" smtClean="0"/>
              <a:t>       Точность </a:t>
            </a:r>
            <a:r>
              <a:rPr lang="ru-RU" sz="2200" dirty="0"/>
              <a:t>ситового анализа зависит в первую очередь от полноты рассева материала. Следовательно, при выполнении этих анализов необходимо обеспечить надлежащую продолжительность встряхивания сит, что достигается лучше всего применением механического встряхивания. Продолжительность просеивания обычно составляет  15 – 30 минут. Рассев принято считать удовлетворительным, если в течение 1 минуты через отверстия сита  будет проходить не больше 1 % оставшегося на сите материала. </a:t>
            </a:r>
            <a:endParaRPr lang="ru-RU" sz="2200" i="1" dirty="0"/>
          </a:p>
          <a:p>
            <a:pPr algn="just"/>
            <a:r>
              <a:rPr lang="ru-RU" sz="2200" dirty="0" smtClean="0"/>
              <a:t>        Величина </a:t>
            </a:r>
            <a:r>
              <a:rPr lang="ru-RU" sz="2200" dirty="0"/>
              <a:t>навески для ситового анализа зависит от размера зёрен анализируемого материала</a:t>
            </a:r>
            <a:r>
              <a:rPr lang="ru-RU" sz="2200" dirty="0" smtClean="0"/>
              <a:t>:</a:t>
            </a:r>
            <a:endParaRPr lang="ru-RU" sz="2200" i="1" dirty="0"/>
          </a:p>
        </p:txBody>
      </p:sp>
      <p:sp>
        <p:nvSpPr>
          <p:cNvPr id="3" name="TextBox 2"/>
          <p:cNvSpPr txBox="1"/>
          <p:nvPr/>
        </p:nvSpPr>
        <p:spPr>
          <a:xfrm>
            <a:off x="8172400" y="6237312"/>
            <a:ext cx="792088" cy="461665"/>
          </a:xfrm>
          <a:prstGeom prst="rect">
            <a:avLst/>
          </a:prstGeom>
          <a:noFill/>
        </p:spPr>
        <p:txBody>
          <a:bodyPr wrap="square" rtlCol="0">
            <a:spAutoFit/>
          </a:bodyPr>
          <a:lstStyle/>
          <a:p>
            <a:r>
              <a:rPr lang="ru-RU" sz="2400" dirty="0" smtClean="0"/>
              <a:t>-39-</a:t>
            </a:r>
            <a:endParaRPr lang="ru-RU" sz="2400" dirty="0"/>
          </a:p>
        </p:txBody>
      </p:sp>
    </p:spTree>
    <p:extLst>
      <p:ext uri="{BB962C8B-B14F-4D97-AF65-F5344CB8AC3E}">
        <p14:creationId xmlns:p14="http://schemas.microsoft.com/office/powerpoint/2010/main" val="2338573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9036496" cy="6617196"/>
          </a:xfrm>
          <a:prstGeom prst="rect">
            <a:avLst/>
          </a:prstGeom>
          <a:noFill/>
        </p:spPr>
        <p:txBody>
          <a:bodyPr wrap="square" rtlCol="0">
            <a:spAutoFit/>
          </a:bodyPr>
          <a:lstStyle/>
          <a:p>
            <a:pPr algn="ctr"/>
            <a:r>
              <a:rPr lang="ru-RU" sz="2400" b="1" i="1" dirty="0">
                <a:solidFill>
                  <a:srgbClr val="FF0000"/>
                </a:solidFill>
              </a:rPr>
              <a:t>Величина навески для ситового </a:t>
            </a:r>
            <a:r>
              <a:rPr lang="ru-RU" sz="2400" b="1" i="1" dirty="0" smtClean="0">
                <a:solidFill>
                  <a:srgbClr val="FF0000"/>
                </a:solidFill>
              </a:rPr>
              <a:t>анализа</a:t>
            </a:r>
          </a:p>
          <a:p>
            <a:pPr algn="ctr"/>
            <a:endParaRPr lang="ru-RU" sz="2000" b="1" i="1" dirty="0"/>
          </a:p>
          <a:p>
            <a:pPr algn="ctr"/>
            <a:endParaRPr lang="ru-RU" sz="2000" b="1" i="1" dirty="0" smtClean="0"/>
          </a:p>
          <a:p>
            <a:pPr algn="ctr"/>
            <a:endParaRPr lang="ru-RU" sz="2000" b="1" i="1" dirty="0"/>
          </a:p>
          <a:p>
            <a:pPr algn="ctr"/>
            <a:endParaRPr lang="ru-RU" sz="2000" b="1" i="1" dirty="0" smtClean="0"/>
          </a:p>
          <a:p>
            <a:pPr algn="ctr"/>
            <a:endParaRPr lang="ru-RU" sz="2000" b="1" i="1" dirty="0"/>
          </a:p>
          <a:p>
            <a:pPr algn="ctr"/>
            <a:endParaRPr lang="ru-RU" sz="2000" b="1" i="1" dirty="0" smtClean="0"/>
          </a:p>
          <a:p>
            <a:pPr algn="ctr"/>
            <a:endParaRPr lang="ru-RU" sz="2000" b="1" i="1" dirty="0"/>
          </a:p>
          <a:p>
            <a:pPr algn="just"/>
            <a:r>
              <a:rPr lang="ru-RU" sz="2200" dirty="0" smtClean="0"/>
              <a:t>	Ситовой </a:t>
            </a:r>
            <a:r>
              <a:rPr lang="ru-RU" sz="2200" dirty="0"/>
              <a:t>анализ дает удовлетворительные результаты для порошков размером </a:t>
            </a:r>
            <a:r>
              <a:rPr lang="ru-RU" sz="2800" b="1" dirty="0">
                <a:solidFill>
                  <a:srgbClr val="FF0000"/>
                </a:solidFill>
              </a:rPr>
              <a:t>не менее (0,04 – 0,07) мм</a:t>
            </a:r>
            <a:r>
              <a:rPr lang="ru-RU" sz="2200" dirty="0"/>
              <a:t>. Анализ более тонких порошков таким методом проводить не представляется возможным из-за трудности изготовления более мелких сит и из-за склонности мелких частиц твёрдого материала к агрегированию (слипанию) за счёт сил сцепления.</a:t>
            </a:r>
            <a:endParaRPr lang="ru-RU" sz="2200" i="1" dirty="0"/>
          </a:p>
          <a:p>
            <a:pPr algn="just"/>
            <a:endParaRPr lang="ru-RU" sz="2200" b="1" i="1" dirty="0" smtClean="0"/>
          </a:p>
          <a:p>
            <a:pPr algn="ctr"/>
            <a:endParaRPr lang="ru-RU" sz="2000" b="1" i="1" dirty="0"/>
          </a:p>
          <a:p>
            <a:pPr algn="ctr"/>
            <a:r>
              <a:rPr lang="ru-RU" sz="2000" b="1" i="1" dirty="0" smtClean="0"/>
              <a:t>						</a:t>
            </a:r>
          </a:p>
          <a:p>
            <a:pPr algn="ctr"/>
            <a:endParaRPr lang="ru-RU" sz="2000" b="1" i="1" dirty="0"/>
          </a:p>
          <a:p>
            <a:pPr algn="r"/>
            <a:r>
              <a:rPr lang="ru-RU" sz="2000" b="1" i="1" dirty="0" smtClean="0"/>
              <a:t>-40-</a:t>
            </a:r>
            <a:endParaRPr lang="ru-RU" sz="2000" b="1" i="1" dirty="0"/>
          </a:p>
          <a:p>
            <a:pPr algn="just"/>
            <a:endParaRPr lang="ru-RU" sz="2000" dirty="0"/>
          </a:p>
        </p:txBody>
      </p:sp>
      <p:graphicFrame>
        <p:nvGraphicFramePr>
          <p:cNvPr id="3" name="Таблица 2"/>
          <p:cNvGraphicFramePr>
            <a:graphicFrameLocks noGrp="1"/>
          </p:cNvGraphicFramePr>
          <p:nvPr>
            <p:extLst>
              <p:ext uri="{D42A27DB-BD31-4B8C-83A1-F6EECF244321}">
                <p14:modId xmlns:p14="http://schemas.microsoft.com/office/powerpoint/2010/main" val="3255023111"/>
              </p:ext>
            </p:extLst>
          </p:nvPr>
        </p:nvGraphicFramePr>
        <p:xfrm>
          <a:off x="1" y="836712"/>
          <a:ext cx="9036496" cy="1590040"/>
        </p:xfrm>
        <a:graphic>
          <a:graphicData uri="http://schemas.openxmlformats.org/drawingml/2006/table">
            <a:tbl>
              <a:tblPr/>
              <a:tblGrid>
                <a:gridCol w="1475655"/>
                <a:gridCol w="898750"/>
                <a:gridCol w="898750"/>
                <a:gridCol w="898750"/>
                <a:gridCol w="898750"/>
                <a:gridCol w="898750"/>
                <a:gridCol w="898750"/>
                <a:gridCol w="898750"/>
                <a:gridCol w="1269591"/>
              </a:tblGrid>
              <a:tr h="0">
                <a:tc>
                  <a:txBody>
                    <a:bodyPr/>
                    <a:lstStyle/>
                    <a:p>
                      <a:pPr indent="0" algn="ctr">
                        <a:spcBef>
                          <a:spcPts val="1000"/>
                        </a:spcBef>
                        <a:spcAft>
                          <a:spcPts val="0"/>
                        </a:spcAft>
                      </a:pPr>
                      <a:r>
                        <a:rPr lang="ru-RU" sz="2400" b="0" dirty="0">
                          <a:solidFill>
                            <a:schemeClr val="tx1"/>
                          </a:solidFill>
                          <a:effectLst/>
                          <a:latin typeface="Times New Roman"/>
                          <a:ea typeface="Times New Roman"/>
                          <a:cs typeface="Times New Roman"/>
                        </a:rPr>
                        <a:t>Размер </a:t>
                      </a:r>
                      <a:endParaRPr lang="ru-RU" sz="2400" b="0" dirty="0" smtClean="0">
                        <a:solidFill>
                          <a:schemeClr val="tx1"/>
                        </a:solidFill>
                        <a:effectLst/>
                        <a:latin typeface="Times New Roman"/>
                        <a:ea typeface="Times New Roman"/>
                        <a:cs typeface="Times New Roman"/>
                      </a:endParaRPr>
                    </a:p>
                    <a:p>
                      <a:pPr indent="0" algn="ctr">
                        <a:spcBef>
                          <a:spcPts val="1000"/>
                        </a:spcBef>
                        <a:spcAft>
                          <a:spcPts val="0"/>
                        </a:spcAft>
                      </a:pPr>
                      <a:r>
                        <a:rPr lang="ru-RU" sz="2400" b="0" dirty="0" smtClean="0">
                          <a:solidFill>
                            <a:schemeClr val="tx1"/>
                          </a:solidFill>
                          <a:effectLst/>
                          <a:latin typeface="Times New Roman"/>
                          <a:ea typeface="Times New Roman"/>
                          <a:cs typeface="Times New Roman"/>
                        </a:rPr>
                        <a:t>зерен</a:t>
                      </a:r>
                      <a:r>
                        <a:rPr lang="ru-RU" sz="2400" b="0" dirty="0">
                          <a:solidFill>
                            <a:schemeClr val="tx1"/>
                          </a:solidFill>
                          <a:effectLst/>
                          <a:latin typeface="Times New Roman"/>
                          <a:ea typeface="Times New Roman"/>
                          <a:cs typeface="Times New Roman"/>
                        </a:rPr>
                        <a:t>, мм</a:t>
                      </a:r>
                      <a:endParaRPr lang="ru-RU" sz="2400" b="1" dirty="0">
                        <a:solidFill>
                          <a:schemeClr val="tx1"/>
                        </a:solidFill>
                        <a:effectLst/>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dirty="0">
                          <a:solidFill>
                            <a:schemeClr val="tx1"/>
                          </a:solidFill>
                          <a:effectLst/>
                          <a:latin typeface="Times New Roman"/>
                          <a:ea typeface="Times New Roman"/>
                        </a:rPr>
                        <a:t>11 – 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dirty="0">
                          <a:solidFill>
                            <a:schemeClr val="tx1"/>
                          </a:solidFill>
                          <a:effectLst/>
                          <a:latin typeface="Times New Roman"/>
                          <a:ea typeface="Times New Roman"/>
                        </a:rPr>
                        <a:t>8 – 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dirty="0">
                          <a:solidFill>
                            <a:schemeClr val="tx1"/>
                          </a:solidFill>
                          <a:effectLst/>
                          <a:latin typeface="Times New Roman"/>
                          <a:ea typeface="Times New Roman"/>
                        </a:rPr>
                        <a:t>6 – 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dirty="0">
                          <a:solidFill>
                            <a:schemeClr val="tx1"/>
                          </a:solidFill>
                          <a:effectLst/>
                          <a:latin typeface="Times New Roman"/>
                          <a:ea typeface="Times New Roman"/>
                        </a:rPr>
                        <a:t>4 –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dirty="0">
                          <a:solidFill>
                            <a:schemeClr val="tx1"/>
                          </a:solidFill>
                          <a:effectLst/>
                          <a:latin typeface="Times New Roman"/>
                          <a:ea typeface="Times New Roman"/>
                        </a:rPr>
                        <a:t>2 –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dirty="0">
                          <a:solidFill>
                            <a:schemeClr val="tx1"/>
                          </a:solidFill>
                          <a:effectLst/>
                          <a:latin typeface="Times New Roman"/>
                          <a:ea typeface="Times New Roman"/>
                        </a:rPr>
                        <a:t>1 – 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dirty="0">
                          <a:solidFill>
                            <a:schemeClr val="tx1"/>
                          </a:solidFill>
                          <a:effectLst/>
                          <a:latin typeface="Times New Roman"/>
                          <a:ea typeface="Times New Roman"/>
                        </a:rPr>
                        <a:t>0,5 – 0,25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spcAft>
                          <a:spcPts val="0"/>
                        </a:spcAft>
                      </a:pPr>
                      <a:r>
                        <a:rPr lang="ru-RU" sz="2400" dirty="0">
                          <a:solidFill>
                            <a:schemeClr val="tx1"/>
                          </a:solidFill>
                          <a:effectLst/>
                          <a:latin typeface="Times New Roman"/>
                          <a:ea typeface="Times New Roman"/>
                        </a:rPr>
                        <a:t>меньше 0,25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725656">
                <a:tc>
                  <a:txBody>
                    <a:bodyPr/>
                    <a:lstStyle/>
                    <a:p>
                      <a:pPr indent="0" algn="ctr">
                        <a:lnSpc>
                          <a:spcPct val="200000"/>
                        </a:lnSpc>
                        <a:spcAft>
                          <a:spcPts val="0"/>
                        </a:spcAft>
                      </a:pPr>
                      <a:r>
                        <a:rPr lang="ru-RU" sz="2400" dirty="0">
                          <a:solidFill>
                            <a:schemeClr val="tx1"/>
                          </a:solidFill>
                          <a:effectLst/>
                          <a:latin typeface="Times New Roman"/>
                          <a:ea typeface="Times New Roman"/>
                        </a:rPr>
                        <a:t>Навеска, г</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200000"/>
                        </a:lnSpc>
                        <a:spcAft>
                          <a:spcPts val="0"/>
                        </a:spcAft>
                      </a:pPr>
                      <a:r>
                        <a:rPr lang="ru-RU" sz="2400" dirty="0" smtClean="0">
                          <a:solidFill>
                            <a:schemeClr val="tx1"/>
                          </a:solidFill>
                          <a:effectLst/>
                          <a:latin typeface="Times New Roman"/>
                          <a:ea typeface="Times New Roman"/>
                        </a:rPr>
                        <a:t>12 500</a:t>
                      </a:r>
                      <a:endParaRPr lang="ru-RU" sz="2400" dirty="0">
                        <a:solidFill>
                          <a:schemeClr val="tx1"/>
                        </a:solidFill>
                        <a:effectLst/>
                        <a:latin typeface="Times New Roman"/>
                        <a:ea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200000"/>
                        </a:lnSpc>
                        <a:spcAft>
                          <a:spcPts val="0"/>
                        </a:spcAft>
                      </a:pPr>
                      <a:r>
                        <a:rPr lang="ru-RU" sz="2400" dirty="0">
                          <a:solidFill>
                            <a:schemeClr val="tx1"/>
                          </a:solidFill>
                          <a:effectLst/>
                          <a:latin typeface="Times New Roman"/>
                          <a:ea typeface="Times New Roman"/>
                        </a:rPr>
                        <a:t>5000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200000"/>
                        </a:lnSpc>
                        <a:spcAft>
                          <a:spcPts val="0"/>
                        </a:spcAft>
                      </a:pPr>
                      <a:r>
                        <a:rPr lang="ru-RU" sz="2400" dirty="0">
                          <a:solidFill>
                            <a:schemeClr val="tx1"/>
                          </a:solidFill>
                          <a:effectLst/>
                          <a:latin typeface="Times New Roman"/>
                          <a:ea typeface="Times New Roman"/>
                        </a:rPr>
                        <a:t>2000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200000"/>
                        </a:lnSpc>
                        <a:spcAft>
                          <a:spcPts val="0"/>
                        </a:spcAft>
                      </a:pPr>
                      <a:r>
                        <a:rPr lang="ru-RU" sz="2400" dirty="0">
                          <a:solidFill>
                            <a:schemeClr val="tx1"/>
                          </a:solidFill>
                          <a:effectLst/>
                          <a:latin typeface="Times New Roman"/>
                          <a:ea typeface="Times New Roman"/>
                        </a:rPr>
                        <a:t>1000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200000"/>
                        </a:lnSpc>
                        <a:spcAft>
                          <a:spcPts val="0"/>
                        </a:spcAft>
                      </a:pPr>
                      <a:r>
                        <a:rPr lang="ru-RU" sz="2400" dirty="0">
                          <a:solidFill>
                            <a:schemeClr val="tx1"/>
                          </a:solidFill>
                          <a:effectLst/>
                          <a:latin typeface="Times New Roman"/>
                          <a:ea typeface="Times New Roman"/>
                        </a:rPr>
                        <a:t>500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200000"/>
                        </a:lnSpc>
                        <a:spcAft>
                          <a:spcPts val="0"/>
                        </a:spcAft>
                      </a:pPr>
                      <a:r>
                        <a:rPr lang="ru-RU" sz="2400" dirty="0">
                          <a:solidFill>
                            <a:schemeClr val="tx1"/>
                          </a:solidFill>
                          <a:effectLst/>
                          <a:latin typeface="Times New Roman"/>
                          <a:ea typeface="Times New Roman"/>
                        </a:rPr>
                        <a:t>250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200000"/>
                        </a:lnSpc>
                        <a:spcAft>
                          <a:spcPts val="0"/>
                        </a:spcAft>
                      </a:pPr>
                      <a:r>
                        <a:rPr lang="ru-RU" sz="2400" dirty="0">
                          <a:solidFill>
                            <a:schemeClr val="tx1"/>
                          </a:solidFill>
                          <a:effectLst/>
                          <a:latin typeface="Times New Roman"/>
                          <a:ea typeface="Times New Roman"/>
                        </a:rPr>
                        <a:t>100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0" algn="ctr">
                        <a:lnSpc>
                          <a:spcPct val="200000"/>
                        </a:lnSpc>
                        <a:spcAft>
                          <a:spcPts val="0"/>
                        </a:spcAft>
                      </a:pPr>
                      <a:r>
                        <a:rPr lang="ru-RU" sz="2400" dirty="0">
                          <a:solidFill>
                            <a:schemeClr val="tx1"/>
                          </a:solidFill>
                          <a:effectLst/>
                          <a:latin typeface="Times New Roman"/>
                          <a:ea typeface="Times New Roman"/>
                        </a:rPr>
                        <a:t>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2702647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784976" cy="6524863"/>
          </a:xfrm>
          <a:prstGeom prst="rect">
            <a:avLst/>
          </a:prstGeom>
          <a:noFill/>
        </p:spPr>
        <p:txBody>
          <a:bodyPr wrap="square" rtlCol="0">
            <a:spAutoFit/>
          </a:bodyPr>
          <a:lstStyle/>
          <a:p>
            <a:pPr algn="ctr"/>
            <a:r>
              <a:rPr lang="ru-RU" sz="2000" b="1" dirty="0"/>
              <a:t>2.2. Подготовка пробы к анализу</a:t>
            </a:r>
            <a:r>
              <a:rPr lang="ru-RU" sz="2000" dirty="0"/>
              <a:t>. </a:t>
            </a:r>
          </a:p>
          <a:p>
            <a:r>
              <a:rPr lang="ru-RU" sz="2000" dirty="0"/>
              <a:t>Напомним классификацию методов аналитической химии:</a:t>
            </a:r>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pPr algn="just"/>
            <a:r>
              <a:rPr lang="ru-RU" sz="2000" dirty="0" smtClean="0"/>
              <a:t>      </a:t>
            </a:r>
          </a:p>
          <a:p>
            <a:pPr algn="just"/>
            <a:r>
              <a:rPr lang="ru-RU" sz="2000" dirty="0" smtClean="0"/>
              <a:t> </a:t>
            </a:r>
          </a:p>
          <a:p>
            <a:pPr algn="just"/>
            <a:r>
              <a:rPr lang="ru-RU" sz="2200" dirty="0" smtClean="0"/>
              <a:t>Пока </a:t>
            </a:r>
            <a:r>
              <a:rPr lang="ru-RU" sz="2200" dirty="0"/>
              <a:t>мы познакомились с 1-й частью раздела </a:t>
            </a:r>
            <a:r>
              <a:rPr lang="en-US" sz="2200" dirty="0"/>
              <a:t>I</a:t>
            </a:r>
            <a:r>
              <a:rPr lang="ru-RU" sz="2200" dirty="0"/>
              <a:t> – </a:t>
            </a:r>
            <a:r>
              <a:rPr lang="ru-RU" sz="2200" dirty="0" smtClean="0"/>
              <a:t>это отбор </a:t>
            </a:r>
            <a:r>
              <a:rPr lang="ru-RU" sz="2200" dirty="0"/>
              <a:t>проб;  </a:t>
            </a:r>
            <a:endParaRPr lang="ru-RU" sz="2200" dirty="0" smtClean="0"/>
          </a:p>
          <a:p>
            <a:pPr algn="just"/>
            <a:r>
              <a:rPr lang="ru-RU" sz="2200" dirty="0" smtClean="0"/>
              <a:t>теперь </a:t>
            </a:r>
            <a:r>
              <a:rPr lang="ru-RU" sz="2200" dirty="0"/>
              <a:t>необходимо рассмотреть 2-ю часть – подготовку проб к анализу (</a:t>
            </a:r>
            <a:r>
              <a:rPr lang="ru-RU" sz="2200" dirty="0" err="1"/>
              <a:t>пробоподготовку</a:t>
            </a:r>
            <a:r>
              <a:rPr lang="ru-RU" sz="2200" dirty="0" smtClean="0"/>
              <a:t>).</a:t>
            </a:r>
          </a:p>
          <a:p>
            <a:pPr algn="just"/>
            <a:r>
              <a:rPr lang="ru-RU" sz="2200" dirty="0" smtClean="0"/>
              <a:t>	Подготовка </a:t>
            </a:r>
            <a:r>
              <a:rPr lang="ru-RU" sz="2200" dirty="0"/>
              <a:t>пробы, как правило, начинается с </a:t>
            </a:r>
            <a:r>
              <a:rPr lang="ru-RU" sz="2200" b="1" i="1" dirty="0"/>
              <a:t>высушивания</a:t>
            </a:r>
            <a:r>
              <a:rPr lang="ru-RU" sz="2200" dirty="0"/>
              <a:t> с последующим </a:t>
            </a:r>
            <a:r>
              <a:rPr lang="ru-RU" sz="2200" b="1" i="1" dirty="0"/>
              <a:t>вскрытием</a:t>
            </a:r>
            <a:r>
              <a:rPr lang="ru-RU" sz="2200" dirty="0"/>
              <a:t> (</a:t>
            </a:r>
            <a:r>
              <a:rPr lang="ru-RU" sz="2200" b="1" i="1" dirty="0"/>
              <a:t>разложением</a:t>
            </a:r>
            <a:r>
              <a:rPr lang="ru-RU" sz="2200" dirty="0"/>
              <a:t>) </a:t>
            </a:r>
            <a:r>
              <a:rPr lang="ru-RU" sz="2200" dirty="0" smtClean="0"/>
              <a:t>пробы </a:t>
            </a:r>
            <a:r>
              <a:rPr lang="ru-RU" sz="2200" dirty="0"/>
              <a:t>с целью перевода её в раствор. </a:t>
            </a:r>
            <a:endParaRPr lang="ru-RU" sz="2200" dirty="0" smtClean="0"/>
          </a:p>
          <a:p>
            <a:pPr algn="just"/>
            <a:r>
              <a:rPr lang="ru-RU" sz="2200" dirty="0"/>
              <a:t>	</a:t>
            </a:r>
            <a:r>
              <a:rPr lang="ru-RU" sz="2200" dirty="0" smtClean="0"/>
              <a:t>Далее </a:t>
            </a:r>
            <a:r>
              <a:rPr lang="ru-RU" sz="2200" dirty="0"/>
              <a:t>проводят разделение и концентрирование с целью устранения влияния мешающих компонентов.</a:t>
            </a:r>
          </a:p>
          <a:p>
            <a:r>
              <a:rPr lang="ru-RU" sz="2200" dirty="0" smtClean="0"/>
              <a:t>	Рассмотрим </a:t>
            </a:r>
            <a:r>
              <a:rPr lang="ru-RU" sz="2200" dirty="0"/>
              <a:t>высушивание пробы.</a:t>
            </a:r>
          </a:p>
          <a:p>
            <a:pPr algn="r"/>
            <a:r>
              <a:rPr lang="ru-RU" sz="2000" dirty="0" smtClean="0"/>
              <a:t>-41-</a:t>
            </a:r>
            <a:endParaRPr lang="ru-RU" sz="2000" dirty="0"/>
          </a:p>
        </p:txBody>
      </p:sp>
      <p:graphicFrame>
        <p:nvGraphicFramePr>
          <p:cNvPr id="4" name="Таблица 3"/>
          <p:cNvGraphicFramePr>
            <a:graphicFrameLocks noGrp="1"/>
          </p:cNvGraphicFramePr>
          <p:nvPr>
            <p:extLst>
              <p:ext uri="{D42A27DB-BD31-4B8C-83A1-F6EECF244321}">
                <p14:modId xmlns:p14="http://schemas.microsoft.com/office/powerpoint/2010/main" val="2341191062"/>
              </p:ext>
            </p:extLst>
          </p:nvPr>
        </p:nvGraphicFramePr>
        <p:xfrm>
          <a:off x="446043" y="908720"/>
          <a:ext cx="8395930" cy="2400300"/>
        </p:xfrm>
        <a:graphic>
          <a:graphicData uri="http://schemas.openxmlformats.org/drawingml/2006/table">
            <a:tbl>
              <a:tblPr firstRow="1" firstCol="1" bandRow="1"/>
              <a:tblGrid>
                <a:gridCol w="8395930"/>
              </a:tblGrid>
              <a:tr h="0">
                <a:tc>
                  <a:txBody>
                    <a:bodyPr/>
                    <a:lstStyle/>
                    <a:p>
                      <a:pPr indent="0" algn="just">
                        <a:lnSpc>
                          <a:spcPct val="150000"/>
                        </a:lnSpc>
                        <a:spcAft>
                          <a:spcPts val="0"/>
                        </a:spcAft>
                      </a:pPr>
                      <a:r>
                        <a:rPr lang="en-US" sz="2100" b="1" i="1" dirty="0">
                          <a:solidFill>
                            <a:srgbClr val="FF0000"/>
                          </a:solidFill>
                          <a:effectLst/>
                          <a:latin typeface="Times New Roman"/>
                          <a:ea typeface="Times New Roman"/>
                        </a:rPr>
                        <a:t>I</a:t>
                      </a:r>
                      <a:r>
                        <a:rPr lang="ru-RU" sz="2100" b="1" i="1" dirty="0">
                          <a:solidFill>
                            <a:srgbClr val="FF0000"/>
                          </a:solidFill>
                          <a:effectLst/>
                          <a:latin typeface="Times New Roman"/>
                          <a:ea typeface="Times New Roman"/>
                        </a:rPr>
                        <a:t> – </a:t>
                      </a:r>
                      <a:r>
                        <a:rPr lang="ru-RU" sz="2100" b="1" i="1" dirty="0" err="1">
                          <a:solidFill>
                            <a:srgbClr val="FF0000"/>
                          </a:solidFill>
                          <a:effectLst/>
                          <a:latin typeface="Times New Roman"/>
                          <a:ea typeface="Times New Roman"/>
                        </a:rPr>
                        <a:t>опробирование</a:t>
                      </a:r>
                      <a:r>
                        <a:rPr lang="ru-RU" sz="2100" b="1" i="1" dirty="0">
                          <a:solidFill>
                            <a:srgbClr val="FF0000"/>
                          </a:solidFill>
                          <a:effectLst/>
                          <a:latin typeface="Times New Roman"/>
                          <a:ea typeface="Times New Roman"/>
                        </a:rPr>
                        <a:t> </a:t>
                      </a:r>
                      <a:r>
                        <a:rPr lang="ru-RU" sz="2100" b="1" i="1" dirty="0" smtClean="0">
                          <a:solidFill>
                            <a:srgbClr val="FF0000"/>
                          </a:solidFill>
                          <a:effectLst/>
                          <a:latin typeface="Times New Roman"/>
                          <a:ea typeface="Times New Roman"/>
                        </a:rPr>
                        <a:t>материалов:</a:t>
                      </a:r>
                      <a:r>
                        <a:rPr lang="ru-RU" sz="2100" dirty="0" smtClean="0">
                          <a:solidFill>
                            <a:srgbClr val="FF0000"/>
                          </a:solidFill>
                          <a:effectLst/>
                          <a:latin typeface="Times New Roman"/>
                          <a:ea typeface="Times New Roman"/>
                        </a:rPr>
                        <a:t> </a:t>
                      </a:r>
                    </a:p>
                    <a:p>
                      <a:pPr indent="0" algn="just">
                        <a:lnSpc>
                          <a:spcPct val="150000"/>
                        </a:lnSpc>
                        <a:spcAft>
                          <a:spcPts val="0"/>
                        </a:spcAft>
                      </a:pPr>
                      <a:r>
                        <a:rPr lang="ru-RU" sz="2100" dirty="0" smtClean="0">
                          <a:solidFill>
                            <a:srgbClr val="FF0000"/>
                          </a:solidFill>
                          <a:effectLst/>
                          <a:latin typeface="Times New Roman"/>
                          <a:ea typeface="Times New Roman"/>
                        </a:rPr>
                        <a:t>      (</a:t>
                      </a:r>
                      <a:r>
                        <a:rPr lang="ru-RU" sz="2100" dirty="0">
                          <a:solidFill>
                            <a:srgbClr val="FF0000"/>
                          </a:solidFill>
                          <a:effectLst/>
                          <a:latin typeface="Times New Roman"/>
                          <a:ea typeface="Times New Roman"/>
                        </a:rPr>
                        <a:t>отбор проб и подготовка проб к анализу);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0" algn="just">
                        <a:lnSpc>
                          <a:spcPct val="150000"/>
                        </a:lnSpc>
                        <a:spcAft>
                          <a:spcPts val="0"/>
                        </a:spcAft>
                      </a:pPr>
                      <a:r>
                        <a:rPr lang="en-US" sz="2100" b="1" i="1" dirty="0">
                          <a:solidFill>
                            <a:srgbClr val="FF0000"/>
                          </a:solidFill>
                          <a:effectLst/>
                          <a:latin typeface="Times New Roman"/>
                          <a:ea typeface="Times New Roman"/>
                        </a:rPr>
                        <a:t>II</a:t>
                      </a:r>
                      <a:r>
                        <a:rPr lang="ru-RU" sz="2100" b="1" i="1" dirty="0">
                          <a:solidFill>
                            <a:srgbClr val="FF0000"/>
                          </a:solidFill>
                          <a:effectLst/>
                          <a:latin typeface="Times New Roman"/>
                          <a:ea typeface="Times New Roman"/>
                        </a:rPr>
                        <a:t> – разделение и концентрирование компонентов</a:t>
                      </a:r>
                      <a:r>
                        <a:rPr lang="ru-RU" sz="2100" dirty="0">
                          <a:solidFill>
                            <a:srgbClr val="FF0000"/>
                          </a:solidFill>
                          <a:effectLst/>
                          <a:latin typeface="Times New Roman"/>
                          <a:ea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0" algn="just">
                        <a:lnSpc>
                          <a:spcPct val="150000"/>
                        </a:lnSpc>
                        <a:spcAft>
                          <a:spcPts val="0"/>
                        </a:spcAft>
                      </a:pPr>
                      <a:r>
                        <a:rPr lang="en-US" sz="2100" b="1" i="1" dirty="0">
                          <a:solidFill>
                            <a:srgbClr val="FF0000"/>
                          </a:solidFill>
                          <a:effectLst/>
                          <a:latin typeface="Times New Roman"/>
                          <a:ea typeface="Times New Roman"/>
                        </a:rPr>
                        <a:t>III</a:t>
                      </a:r>
                      <a:r>
                        <a:rPr lang="ru-RU" sz="2100" b="1" i="1" dirty="0">
                          <a:solidFill>
                            <a:srgbClr val="FF0000"/>
                          </a:solidFill>
                          <a:effectLst/>
                          <a:latin typeface="Times New Roman"/>
                          <a:ea typeface="Times New Roman"/>
                        </a:rPr>
                        <a:t> – обнаружение</a:t>
                      </a:r>
                      <a:r>
                        <a:rPr lang="ru-RU" sz="2100" dirty="0">
                          <a:solidFill>
                            <a:srgbClr val="FF0000"/>
                          </a:solidFill>
                          <a:effectLst/>
                          <a:latin typeface="Times New Roman"/>
                          <a:ea typeface="Times New Roman"/>
                        </a:rPr>
                        <a:t> (идентификация), т.е. качественный анализ;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0" algn="just">
                        <a:lnSpc>
                          <a:spcPct val="150000"/>
                        </a:lnSpc>
                        <a:spcAft>
                          <a:spcPts val="0"/>
                        </a:spcAft>
                      </a:pPr>
                      <a:r>
                        <a:rPr lang="en-US" sz="2100" b="1" i="1" dirty="0">
                          <a:solidFill>
                            <a:srgbClr val="FF0000"/>
                          </a:solidFill>
                          <a:effectLst/>
                          <a:latin typeface="Times New Roman"/>
                          <a:ea typeface="Times New Roman"/>
                        </a:rPr>
                        <a:t>IV</a:t>
                      </a:r>
                      <a:r>
                        <a:rPr lang="ru-RU" sz="2100" b="1" i="1" dirty="0">
                          <a:solidFill>
                            <a:srgbClr val="FF0000"/>
                          </a:solidFill>
                          <a:effectLst/>
                          <a:latin typeface="Times New Roman"/>
                          <a:ea typeface="Times New Roman"/>
                        </a:rPr>
                        <a:t> – определение</a:t>
                      </a:r>
                      <a:r>
                        <a:rPr lang="ru-RU" sz="2100" dirty="0">
                          <a:solidFill>
                            <a:srgbClr val="FF0000"/>
                          </a:solidFill>
                          <a:effectLst/>
                          <a:latin typeface="Times New Roman"/>
                          <a:ea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671610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536" y="32048"/>
            <a:ext cx="8928992" cy="7171194"/>
          </a:xfrm>
          <a:prstGeom prst="rect">
            <a:avLst/>
          </a:prstGeom>
          <a:noFill/>
        </p:spPr>
        <p:txBody>
          <a:bodyPr wrap="square" rtlCol="0">
            <a:spAutoFit/>
          </a:bodyPr>
          <a:lstStyle/>
          <a:p>
            <a:pPr lvl="0" algn="ctr"/>
            <a:r>
              <a:rPr lang="ru-RU" sz="2400" b="1" i="1" u="sng" dirty="0" smtClean="0">
                <a:solidFill>
                  <a:srgbClr val="FF0000"/>
                </a:solidFill>
              </a:rPr>
              <a:t> Высушивание </a:t>
            </a:r>
            <a:r>
              <a:rPr lang="ru-RU" sz="2400" b="1" i="1" u="sng" dirty="0">
                <a:solidFill>
                  <a:srgbClr val="FF0000"/>
                </a:solidFill>
              </a:rPr>
              <a:t>образцов</a:t>
            </a:r>
            <a:r>
              <a:rPr lang="ru-RU" sz="2400" b="1" u="sng" dirty="0">
                <a:solidFill>
                  <a:srgbClr val="FF0000"/>
                </a:solidFill>
              </a:rPr>
              <a:t>. </a:t>
            </a:r>
            <a:endParaRPr lang="ru-RU" sz="2400" b="1" dirty="0">
              <a:solidFill>
                <a:srgbClr val="FF0000"/>
              </a:solidFill>
            </a:endParaRPr>
          </a:p>
          <a:p>
            <a:pPr algn="just"/>
            <a:r>
              <a:rPr lang="ru-RU" sz="2000" dirty="0" smtClean="0"/>
              <a:t>	Анализируемые </a:t>
            </a:r>
            <a:r>
              <a:rPr lang="ru-RU" sz="2000" dirty="0"/>
              <a:t>образцы содержат, как правило, переменное количество воды. Это может быть химически несвязанная вода, например: </a:t>
            </a:r>
            <a:r>
              <a:rPr lang="ru-RU" sz="2000" i="1" dirty="0">
                <a:solidFill>
                  <a:srgbClr val="FF0000"/>
                </a:solidFill>
              </a:rPr>
              <a:t>адсорбированная</a:t>
            </a:r>
            <a:r>
              <a:rPr lang="ru-RU" sz="2000" dirty="0">
                <a:solidFill>
                  <a:srgbClr val="FF0000"/>
                </a:solidFill>
              </a:rPr>
              <a:t> </a:t>
            </a:r>
            <a:r>
              <a:rPr lang="ru-RU" sz="2000" dirty="0"/>
              <a:t>на поверхности пробы твердого вещества; </a:t>
            </a:r>
            <a:r>
              <a:rPr lang="ru-RU" sz="2000" i="1" dirty="0">
                <a:solidFill>
                  <a:srgbClr val="FF0000"/>
                </a:solidFill>
              </a:rPr>
              <a:t>сорбированная</a:t>
            </a:r>
            <a:r>
              <a:rPr lang="ru-RU" sz="2000" dirty="0">
                <a:solidFill>
                  <a:srgbClr val="FF0000"/>
                </a:solidFill>
              </a:rPr>
              <a:t> </a:t>
            </a:r>
            <a:r>
              <a:rPr lang="ru-RU" sz="2000" dirty="0"/>
              <a:t>щелями и капиллярами аморфных веществ. Количество воды может меняться в зависимости от температуры и влажности окружающей среды, способа отбора и хранения пробы, приемов и степени измельчения твердого вещества, времени и способа его хранения и т. д. Анализируемый объект может также содержать </a:t>
            </a:r>
            <a:r>
              <a:rPr lang="ru-RU" sz="2000" b="1" i="1" dirty="0">
                <a:solidFill>
                  <a:srgbClr val="FF0000"/>
                </a:solidFill>
              </a:rPr>
              <a:t>кристаллизационную</a:t>
            </a:r>
            <a:r>
              <a:rPr lang="ru-RU" sz="2000" dirty="0">
                <a:solidFill>
                  <a:srgbClr val="FF0000"/>
                </a:solidFill>
              </a:rPr>
              <a:t> </a:t>
            </a:r>
            <a:r>
              <a:rPr lang="ru-RU" sz="2000" dirty="0"/>
              <a:t>воду, например, в соединениях </a:t>
            </a:r>
            <a:r>
              <a:rPr lang="en-US" sz="2000" dirty="0" smtClean="0"/>
              <a:t>UO</a:t>
            </a:r>
            <a:r>
              <a:rPr lang="ru-RU" sz="2000" baseline="-25000" dirty="0"/>
              <a:t>2</a:t>
            </a:r>
            <a:r>
              <a:rPr lang="ru-RU" sz="2000" dirty="0"/>
              <a:t>(</a:t>
            </a:r>
            <a:r>
              <a:rPr lang="en-US" sz="2000" dirty="0"/>
              <a:t>NO</a:t>
            </a:r>
            <a:r>
              <a:rPr lang="ru-RU" sz="2000" baseline="-25000" dirty="0"/>
              <a:t>3</a:t>
            </a:r>
            <a:r>
              <a:rPr lang="ru-RU" sz="2000" dirty="0"/>
              <a:t>)</a:t>
            </a:r>
            <a:r>
              <a:rPr lang="ru-RU" sz="2000" baseline="-25000" dirty="0"/>
              <a:t>2</a:t>
            </a:r>
            <a:r>
              <a:rPr lang="ru-RU" sz="2000" dirty="0"/>
              <a:t>×</a:t>
            </a:r>
            <a:r>
              <a:rPr lang="en-US" sz="2000" dirty="0" err="1"/>
              <a:t>nH</a:t>
            </a:r>
            <a:r>
              <a:rPr lang="ru-RU" sz="2000" baseline="-25000" dirty="0"/>
              <a:t>2</a:t>
            </a:r>
            <a:r>
              <a:rPr lang="en-US" sz="2000" dirty="0"/>
              <a:t>O</a:t>
            </a:r>
            <a:r>
              <a:rPr lang="ru-RU" sz="2000" dirty="0"/>
              <a:t> (здесь «</a:t>
            </a:r>
            <a:r>
              <a:rPr lang="en-US" sz="2000" dirty="0"/>
              <a:t>n</a:t>
            </a:r>
            <a:r>
              <a:rPr lang="ru-RU" sz="2000" dirty="0"/>
              <a:t>» в зависимости от условий получения может составлять 24; 6; 3 или 2), </a:t>
            </a:r>
            <a:r>
              <a:rPr lang="en-US" sz="2000" dirty="0"/>
              <a:t>UF</a:t>
            </a:r>
            <a:r>
              <a:rPr lang="ru-RU" sz="2000" baseline="-25000" dirty="0"/>
              <a:t>4</a:t>
            </a:r>
            <a:r>
              <a:rPr lang="ru-RU" sz="2000" dirty="0"/>
              <a:t>×2,5H</a:t>
            </a:r>
            <a:r>
              <a:rPr lang="ru-RU" sz="2000" baseline="-25000" dirty="0"/>
              <a:t>2</a:t>
            </a:r>
            <a:r>
              <a:rPr lang="ru-RU" sz="2000" dirty="0"/>
              <a:t>O и т.д.. Для правильного установления состава объекта и получения воспроизводимых результатов необходимо удалить влагу из образца, высушив его до постоянной массы, или определить содержание воды, так как результат анализа следует пересчитать на постоянную массу. </a:t>
            </a:r>
          </a:p>
          <a:p>
            <a:pPr algn="just"/>
            <a:r>
              <a:rPr lang="ru-RU" sz="2000" dirty="0" smtClean="0"/>
              <a:t>	Чаще </a:t>
            </a:r>
            <a:r>
              <a:rPr lang="ru-RU" sz="2000" dirty="0"/>
              <a:t>всего анализируемый образец высушивают на воздухе или в сушильных шкафах при относительно высокой температуре (105–120 °С). Получить </a:t>
            </a:r>
            <a:r>
              <a:rPr lang="ru-RU" sz="2000" b="1" i="1" dirty="0">
                <a:solidFill>
                  <a:srgbClr val="FF0000"/>
                </a:solidFill>
              </a:rPr>
              <a:t>воздушно-сухую</a:t>
            </a:r>
            <a:r>
              <a:rPr lang="ru-RU" sz="2000" dirty="0"/>
              <a:t> массу образца можно лишь для таких негигроскопичных веществ, как металлы, сплавы, некоторые оксиды (</a:t>
            </a:r>
            <a:r>
              <a:rPr lang="en-US" sz="2000" dirty="0"/>
              <a:t>U</a:t>
            </a:r>
            <a:r>
              <a:rPr lang="ru-RU" sz="2000" baseline="-25000" dirty="0"/>
              <a:t>3</a:t>
            </a:r>
            <a:r>
              <a:rPr lang="en-US" sz="2000" dirty="0"/>
              <a:t>O</a:t>
            </a:r>
            <a:r>
              <a:rPr lang="ru-RU" sz="2000" baseline="-25000" dirty="0"/>
              <a:t>8</a:t>
            </a:r>
            <a:r>
              <a:rPr lang="ru-RU" sz="2000" dirty="0"/>
              <a:t>; </a:t>
            </a:r>
            <a:r>
              <a:rPr lang="en-US" sz="2000" dirty="0"/>
              <a:t>UO</a:t>
            </a:r>
            <a:r>
              <a:rPr lang="ru-RU" sz="2000" baseline="-25000" dirty="0"/>
              <a:t>2</a:t>
            </a:r>
            <a:r>
              <a:rPr lang="ru-RU" sz="2000" dirty="0"/>
              <a:t>). В отдельных случаях пробы высушивают в эксикаторах над влагопоглощающими веществами (прокаленный хлорид кальция, фосфорный ангидрид, перхлорат магния). </a:t>
            </a:r>
            <a:r>
              <a:rPr lang="ru-RU" sz="2000" dirty="0" smtClean="0"/>
              <a:t>						-42-</a:t>
            </a:r>
            <a:endParaRPr lang="ru-RU" sz="2000" dirty="0"/>
          </a:p>
          <a:p>
            <a:endParaRPr lang="ru-RU" sz="2000" dirty="0"/>
          </a:p>
        </p:txBody>
      </p:sp>
    </p:spTree>
    <p:extLst>
      <p:ext uri="{BB962C8B-B14F-4D97-AF65-F5344CB8AC3E}">
        <p14:creationId xmlns:p14="http://schemas.microsoft.com/office/powerpoint/2010/main" val="210151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44624"/>
            <a:ext cx="8989032" cy="6863417"/>
          </a:xfrm>
          <a:prstGeom prst="rect">
            <a:avLst/>
          </a:prstGeom>
          <a:noFill/>
        </p:spPr>
        <p:txBody>
          <a:bodyPr wrap="square" rtlCol="0">
            <a:spAutoFit/>
          </a:bodyPr>
          <a:lstStyle/>
          <a:p>
            <a:pPr algn="just"/>
            <a:r>
              <a:rPr lang="ru-RU" sz="2000" dirty="0" smtClean="0"/>
              <a:t>	Длительность </a:t>
            </a:r>
            <a:r>
              <a:rPr lang="ru-RU" sz="2000" dirty="0"/>
              <a:t>и температуру высушивания образца, зависящие от его природы, устанавливают заранее экспериментально (например, методом </a:t>
            </a:r>
            <a:r>
              <a:rPr lang="ru-RU" sz="2000" dirty="0" err="1"/>
              <a:t>термогравиметрии</a:t>
            </a:r>
            <a:r>
              <a:rPr lang="ru-RU" sz="2000" dirty="0"/>
              <a:t>). Если какие-либо особые указания на этот счет в методике отсутствуют, образцы сушат в сушильных шкафах при 110 °С в течение 1–2 ч. Содержание определяемого компонента рассчитывают, исходя из навески высушенного при определенных условиях образца. Если нужно установить состав первоначально отобранного материала, то следует определить массу, потерянную при высушивании. </a:t>
            </a:r>
          </a:p>
          <a:p>
            <a:pPr algn="just"/>
            <a:r>
              <a:rPr lang="ru-RU" sz="2000" dirty="0" smtClean="0"/>
              <a:t>	Если </a:t>
            </a:r>
            <a:r>
              <a:rPr lang="ru-RU" sz="2000" dirty="0"/>
              <a:t>полностью удалить воду из пробы или высушить ее до постоянной массы не удается, то воду определяют в нескольких пробах, отобранных для анализа на другие компоненты.</a:t>
            </a:r>
          </a:p>
          <a:p>
            <a:pPr lvl="0"/>
            <a:r>
              <a:rPr lang="ru-RU" sz="2000" i="1" dirty="0"/>
              <a:t>	</a:t>
            </a:r>
            <a:r>
              <a:rPr lang="ru-RU" sz="2000" i="1" dirty="0" smtClean="0"/>
              <a:t>Далее рассмотрим следующий подраздел </a:t>
            </a:r>
            <a:r>
              <a:rPr lang="ru-RU" sz="2000" i="1" dirty="0" err="1" smtClean="0"/>
              <a:t>пробоподготовки</a:t>
            </a:r>
            <a:r>
              <a:rPr lang="ru-RU" sz="2000" i="1" dirty="0" smtClean="0"/>
              <a:t>:</a:t>
            </a:r>
          </a:p>
          <a:p>
            <a:pPr lvl="0"/>
            <a:endParaRPr lang="ru-RU" sz="2000" i="1" dirty="0" smtClean="0"/>
          </a:p>
          <a:p>
            <a:pPr algn="ctr"/>
            <a:r>
              <a:rPr lang="ru-RU" sz="4000" b="1" u="sng" dirty="0">
                <a:solidFill>
                  <a:srgbClr val="FF0000"/>
                </a:solidFill>
              </a:rPr>
              <a:t>Методы вскрытия проб.</a:t>
            </a:r>
            <a:endParaRPr lang="ru-RU" sz="4000" u="sng" dirty="0">
              <a:solidFill>
                <a:srgbClr val="FF0000"/>
              </a:solidFill>
            </a:endParaRPr>
          </a:p>
          <a:p>
            <a:pPr algn="ctr"/>
            <a:r>
              <a:rPr lang="ru-RU" sz="2000" b="1" i="1" dirty="0"/>
              <a:t>Общие сведения</a:t>
            </a:r>
            <a:endParaRPr lang="ru-RU" sz="2000" dirty="0"/>
          </a:p>
          <a:p>
            <a:pPr algn="just"/>
            <a:r>
              <a:rPr lang="ru-RU" sz="2000" dirty="0" smtClean="0"/>
              <a:t>	Напомним, что в </a:t>
            </a:r>
            <a:r>
              <a:rPr lang="ru-RU" sz="2000" dirty="0"/>
              <a:t>большинстве </a:t>
            </a:r>
            <a:r>
              <a:rPr lang="ru-RU" sz="2000" dirty="0" smtClean="0"/>
              <a:t>методов анализа измерение </a:t>
            </a:r>
            <a:r>
              <a:rPr lang="ru-RU" sz="2000" dirty="0"/>
              <a:t>аналитического сигнала происходит лишь на заключительной стадии анализа, </a:t>
            </a:r>
            <a:r>
              <a:rPr lang="ru-RU" sz="2000" dirty="0" smtClean="0"/>
              <a:t>а перед этим необходимо провести </a:t>
            </a:r>
            <a:r>
              <a:rPr lang="ru-RU" sz="2000" b="1" i="1" dirty="0" smtClean="0"/>
              <a:t>предварительную </a:t>
            </a:r>
            <a:r>
              <a:rPr lang="ru-RU" sz="2000" b="1" i="1" dirty="0"/>
              <a:t>химическую подготовку проб (ПХПП</a:t>
            </a:r>
            <a:r>
              <a:rPr lang="ru-RU" sz="2000" dirty="0"/>
              <a:t>), </a:t>
            </a:r>
            <a:r>
              <a:rPr lang="ru-RU" sz="2000" dirty="0" smtClean="0"/>
              <a:t>а именно - </a:t>
            </a:r>
            <a:r>
              <a:rPr lang="ru-RU" sz="2000" b="1" i="1" dirty="0" smtClean="0">
                <a:solidFill>
                  <a:srgbClr val="FF0000"/>
                </a:solidFill>
              </a:rPr>
              <a:t>вскрытие</a:t>
            </a:r>
            <a:r>
              <a:rPr lang="ru-RU" sz="2000" dirty="0" smtClean="0">
                <a:solidFill>
                  <a:srgbClr val="FF0000"/>
                </a:solidFill>
              </a:rPr>
              <a:t> </a:t>
            </a:r>
            <a:r>
              <a:rPr lang="ru-RU" sz="2000" dirty="0"/>
              <a:t>пробы (т. е. ее </a:t>
            </a:r>
            <a:r>
              <a:rPr lang="ru-RU" sz="2000" b="1" i="1" dirty="0"/>
              <a:t>разложение</a:t>
            </a:r>
            <a:r>
              <a:rPr lang="ru-RU" sz="2000" dirty="0"/>
              <a:t>), </a:t>
            </a:r>
            <a:r>
              <a:rPr lang="ru-RU" sz="2000" b="1" i="1" dirty="0">
                <a:solidFill>
                  <a:srgbClr val="FF0000"/>
                </a:solidFill>
              </a:rPr>
              <a:t>разделение и концентрирование</a:t>
            </a:r>
            <a:r>
              <a:rPr lang="ru-RU" sz="2000" b="1" i="1" dirty="0"/>
              <a:t> </a:t>
            </a:r>
            <a:r>
              <a:rPr lang="ru-RU" sz="2000" dirty="0"/>
              <a:t>определяемых элементов. </a:t>
            </a:r>
          </a:p>
          <a:p>
            <a:pPr lvl="0" algn="r"/>
            <a:endParaRPr lang="ru-RU" sz="2000" dirty="0"/>
          </a:p>
        </p:txBody>
      </p:sp>
      <p:sp>
        <p:nvSpPr>
          <p:cNvPr id="3" name="TextBox 2"/>
          <p:cNvSpPr txBox="1"/>
          <p:nvPr/>
        </p:nvSpPr>
        <p:spPr>
          <a:xfrm>
            <a:off x="8388424" y="6453336"/>
            <a:ext cx="755576" cy="369332"/>
          </a:xfrm>
          <a:prstGeom prst="rect">
            <a:avLst/>
          </a:prstGeom>
          <a:noFill/>
        </p:spPr>
        <p:txBody>
          <a:bodyPr wrap="square" rtlCol="0">
            <a:spAutoFit/>
          </a:bodyPr>
          <a:lstStyle/>
          <a:p>
            <a:r>
              <a:rPr lang="ru-RU" dirty="0" smtClean="0"/>
              <a:t>-43-</a:t>
            </a:r>
            <a:endParaRPr lang="ru-RU" dirty="0"/>
          </a:p>
        </p:txBody>
      </p:sp>
    </p:spTree>
    <p:extLst>
      <p:ext uri="{BB962C8B-B14F-4D97-AF65-F5344CB8AC3E}">
        <p14:creationId xmlns:p14="http://schemas.microsoft.com/office/powerpoint/2010/main" val="23173793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179512" y="188640"/>
                <a:ext cx="8856984" cy="6555641"/>
              </a:xfrm>
              <a:prstGeom prst="rect">
                <a:avLst/>
              </a:prstGeom>
              <a:noFill/>
            </p:spPr>
            <p:txBody>
              <a:bodyPr wrap="square" rtlCol="0">
                <a:spAutoFit/>
              </a:bodyPr>
              <a:lstStyle/>
              <a:p>
                <a:pPr algn="just"/>
                <a:r>
                  <a:rPr lang="ru-RU" sz="2000" dirty="0" smtClean="0"/>
                  <a:t>	Стадия </a:t>
                </a:r>
                <a:r>
                  <a:rPr lang="ru-RU" sz="2000" dirty="0"/>
                  <a:t>ПХПП – одна из наиболее трудных, длительных и ответственных стадий всего анализа в целом. Во многих случаях ПХПП вносит вклад в контрольный опыт и лимитирует эффективность использования инструментальных методов анализа как в отношении достижения низких пределов определения примесей в веществах высокой чистоты прямыми методами анализа с помощью высокочувствительной измерительной техники, так и в отношении производительности этих методов, поскольку высокая производительность приборов может быть реализована только при условии малых затрат времени на ПХПП. </a:t>
                </a:r>
                <a:endParaRPr lang="ru-RU" sz="2000" dirty="0" smtClean="0"/>
              </a:p>
              <a:p>
                <a:pPr algn="just"/>
                <a:r>
                  <a:rPr lang="ru-RU" sz="2000" dirty="0"/>
                  <a:t>	</a:t>
                </a:r>
                <a:r>
                  <a:rPr lang="ru-RU" sz="2000" dirty="0" smtClean="0"/>
                  <a:t>Поэтому </a:t>
                </a:r>
                <a:r>
                  <a:rPr lang="ru-RU" sz="2000" dirty="0"/>
                  <a:t>ПХПП является важной стадией многих методов аналитического контроля и постоянно совершенствуется в направлении использования как новых технических решений при оформлении традиционных методов </a:t>
                </a:r>
                <a:r>
                  <a:rPr lang="ru-RU" sz="2000" dirty="0" err="1"/>
                  <a:t>пробоподготовки</a:t>
                </a:r>
                <a:r>
                  <a:rPr lang="ru-RU" sz="2000" dirty="0"/>
                  <a:t>, так и наложения внешних физических полей для интенсификации характерных для нее процессов. Основными приемами интенсификации процессов вскрытия проб являются использование </a:t>
                </a:r>
                <a:r>
                  <a:rPr lang="ru-RU" sz="2000" dirty="0" err="1"/>
                  <a:t>высокоагрессивных</a:t>
                </a:r>
                <a:r>
                  <a:rPr lang="ru-RU" sz="2000" dirty="0"/>
                  <a:t> агентов и сред, работа при повышенных температурах и давлениях, воздействие ультразвука, магнитного, электромагнитного и электрического полей (в том числе СВЧ, электронами, УФ и вакуумным УФ излучением, </a:t>
                </a:r>
                <a14:m>
                  <m:oMath xmlns:m="http://schemas.openxmlformats.org/officeDocument/2006/math">
                    <m:r>
                      <a:rPr lang="ru-RU" sz="2000" i="1" smtClean="0">
                        <a:latin typeface="Cambria Math"/>
                        <a:ea typeface="Cambria Math"/>
                      </a:rPr>
                      <m:t>𝛾</m:t>
                    </m:r>
                  </m:oMath>
                </a14:m>
                <a:r>
                  <a:rPr lang="ru-RU" sz="2000" dirty="0" smtClean="0"/>
                  <a:t>-</a:t>
                </a:r>
                <a:r>
                  <a:rPr lang="ru-RU" sz="2000" dirty="0"/>
                  <a:t>квантами, рентгеновскими лучами, искрового или дугового разряда, лазерного излучения, плазменной деструкции и др.).</a:t>
                </a:r>
              </a:p>
              <a:p>
                <a:pPr algn="r"/>
                <a:r>
                  <a:rPr lang="ru-RU" sz="2000" dirty="0" smtClean="0"/>
                  <a:t>-44-</a:t>
                </a:r>
                <a:endParaRPr lang="ru-RU" sz="2000" dirty="0"/>
              </a:p>
            </p:txBody>
          </p:sp>
        </mc:Choice>
        <mc:Fallback xmlns="">
          <p:sp>
            <p:nvSpPr>
              <p:cNvPr id="2" name="TextBox 1"/>
              <p:cNvSpPr txBox="1">
                <a:spLocks noRot="1" noChangeAspect="1" noMove="1" noResize="1" noEditPoints="1" noAdjustHandles="1" noChangeArrowheads="1" noChangeShapeType="1" noTextEdit="1"/>
              </p:cNvSpPr>
              <p:nvPr/>
            </p:nvSpPr>
            <p:spPr>
              <a:xfrm>
                <a:off x="179512" y="188640"/>
                <a:ext cx="8856984" cy="6555641"/>
              </a:xfrm>
              <a:prstGeom prst="rect">
                <a:avLst/>
              </a:prstGeom>
              <a:blipFill rotWithShape="1">
                <a:blip r:embed="rId2" cstate="print"/>
                <a:stretch>
                  <a:fillRect l="-688" t="-465" r="-757" b="-744"/>
                </a:stretch>
              </a:blipFill>
            </p:spPr>
            <p:txBody>
              <a:bodyPr/>
              <a:lstStyle/>
              <a:p>
                <a:r>
                  <a:rPr lang="ru-RU">
                    <a:noFill/>
                  </a:rPr>
                  <a:t> </a:t>
                </a:r>
              </a:p>
            </p:txBody>
          </p:sp>
        </mc:Fallback>
      </mc:AlternateContent>
    </p:spTree>
    <p:extLst>
      <p:ext uri="{BB962C8B-B14F-4D97-AF65-F5344CB8AC3E}">
        <p14:creationId xmlns:p14="http://schemas.microsoft.com/office/powerpoint/2010/main" val="2873719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928992" cy="6863417"/>
          </a:xfrm>
          <a:prstGeom prst="rect">
            <a:avLst/>
          </a:prstGeom>
          <a:noFill/>
        </p:spPr>
        <p:txBody>
          <a:bodyPr wrap="square" rtlCol="0">
            <a:spAutoFit/>
          </a:bodyPr>
          <a:lstStyle/>
          <a:p>
            <a:pPr algn="just"/>
            <a:r>
              <a:rPr lang="ru-RU" sz="2000" dirty="0" smtClean="0"/>
              <a:t>	</a:t>
            </a:r>
            <a:r>
              <a:rPr lang="ru-RU" sz="2000" b="1" i="1" dirty="0" smtClean="0"/>
              <a:t>Вскрытие </a:t>
            </a:r>
            <a:r>
              <a:rPr lang="ru-RU" sz="2000" b="1" i="1" dirty="0"/>
              <a:t>проб </a:t>
            </a:r>
            <a:r>
              <a:rPr lang="ru-RU" sz="2000" dirty="0"/>
              <a:t>анализируемого материала </a:t>
            </a:r>
            <a:r>
              <a:rPr lang="ru-RU" sz="2000" b="1" i="1" dirty="0"/>
              <a:t>основано</a:t>
            </a:r>
            <a:r>
              <a:rPr lang="ru-RU" sz="2000" dirty="0"/>
              <a:t> на разрушении его структуры в результате реакций взаимодействия входящих в него компонентов с введенными реагентами. В зависимости от состава, строения кристаллической решетки, плотности упаковок атомов в молекулах и других свойств подвергаемые вскрытию материалы различно относятся к реагентам, применяемым для вскрытия. Процесс вскрытия может выполняться при температуре окружающей среды и нормальном давлении, но чаще всего его проводят при нагревании, а иногда и повышенном давлении.  </a:t>
            </a:r>
          </a:p>
          <a:p>
            <a:pPr algn="just"/>
            <a:r>
              <a:rPr lang="ru-RU" sz="2000" dirty="0" smtClean="0"/>
              <a:t>	В </a:t>
            </a:r>
            <a:r>
              <a:rPr lang="ru-RU" sz="2000" dirty="0"/>
              <a:t>большинстве случаев вскрытие (разложение) пробы сводится к переведению ее в раствор. Получение раствора анализируемого объекта необходимо для последующего количественного определения элементов не только химическими и физико-химическими методами анализа, но и в ряде случаев </a:t>
            </a:r>
            <a:r>
              <a:rPr lang="ru-RU" sz="2000" dirty="0" smtClean="0"/>
              <a:t>такими </a:t>
            </a:r>
            <a:r>
              <a:rPr lang="ru-RU" sz="2000" dirty="0"/>
              <a:t>физическими методами, как атомно-абсорбционная спектрометрия (ААС) с </a:t>
            </a:r>
            <a:r>
              <a:rPr lang="ru-RU" sz="2000" dirty="0" err="1"/>
              <a:t>атомизацией</a:t>
            </a:r>
            <a:r>
              <a:rPr lang="ru-RU" sz="2000" dirty="0"/>
              <a:t> в пламени, эмиссионный спектральный анализ с использованием плазматронов (ИСП) и </a:t>
            </a:r>
            <a:r>
              <a:rPr lang="ru-RU" sz="2000" dirty="0" err="1"/>
              <a:t>рентгенофлуоресцентный</a:t>
            </a:r>
            <a:r>
              <a:rPr lang="ru-RU" sz="2000" dirty="0"/>
              <a:t> анализ (РФА). Подготовка к РФА и изготовление образцов сравнения при анализе литых металлических проб сплавов редких металлов связаны с серьезными трудностями, так как некоторые сплавы легко окисляются с поверхности и плохо поддаются механической обработке. </a:t>
            </a:r>
            <a:endParaRPr lang="ru-RU" sz="2000" dirty="0" smtClean="0"/>
          </a:p>
          <a:p>
            <a:pPr algn="just"/>
            <a:r>
              <a:rPr lang="ru-RU" sz="2000" dirty="0"/>
              <a:t>	</a:t>
            </a:r>
            <a:r>
              <a:rPr lang="ru-RU" sz="2000" dirty="0" smtClean="0"/>
              <a:t>При </a:t>
            </a:r>
            <a:r>
              <a:rPr lang="ru-RU" sz="2000" dirty="0"/>
              <a:t>переводе определяемого элемента в раствор значительно проще решается проблема градуировки для сложных по химическому составу проб. </a:t>
            </a:r>
            <a:endParaRPr lang="ru-RU" sz="2000" dirty="0" smtClean="0"/>
          </a:p>
          <a:p>
            <a:pPr algn="r"/>
            <a:r>
              <a:rPr lang="ru-RU" sz="2000" dirty="0" smtClean="0"/>
              <a:t>-45-</a:t>
            </a:r>
            <a:endParaRPr lang="ru-RU" sz="2000" dirty="0"/>
          </a:p>
        </p:txBody>
      </p:sp>
    </p:spTree>
    <p:extLst>
      <p:ext uri="{BB962C8B-B14F-4D97-AF65-F5344CB8AC3E}">
        <p14:creationId xmlns:p14="http://schemas.microsoft.com/office/powerpoint/2010/main" val="9955894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6632"/>
            <a:ext cx="9036496" cy="6878806"/>
          </a:xfrm>
          <a:prstGeom prst="rect">
            <a:avLst/>
          </a:prstGeom>
          <a:noFill/>
        </p:spPr>
        <p:txBody>
          <a:bodyPr wrap="square" rtlCol="0">
            <a:spAutoFit/>
          </a:bodyPr>
          <a:lstStyle/>
          <a:p>
            <a:pPr algn="just"/>
            <a:r>
              <a:rPr lang="ru-RU" sz="2100" dirty="0" smtClean="0"/>
              <a:t>	Это </a:t>
            </a:r>
            <a:r>
              <a:rPr lang="ru-RU" sz="2100" dirty="0"/>
              <a:t>особенно важно в случаях мелких серий проб переменного состава, что характерно при контроле производства редких металлов и полупроводников. В РФА в этих случаях удается исключить погрешности, связанные с влиянием на результаты анализа структуры вещества пробы и неравномерного распределения в ней элементов. </a:t>
            </a:r>
          </a:p>
          <a:p>
            <a:pPr algn="just"/>
            <a:r>
              <a:rPr lang="ru-RU" sz="2100" dirty="0" smtClean="0"/>
              <a:t>	Методов </a:t>
            </a:r>
            <a:r>
              <a:rPr lang="ru-RU" sz="2100" dirty="0"/>
              <a:t>переведения проб анализируемых материалов в раствор очень много. Выбор метода зависит как от химико-аналитических свойств самого материала и применяемых для этого реагентов, так и от последующего хода анализа. В свою очередь от метода вскрытия зависит экономическая эффективность </a:t>
            </a:r>
            <a:r>
              <a:rPr lang="ru-RU" sz="2100" dirty="0" smtClean="0"/>
              <a:t>аналитических методов: стоимость </a:t>
            </a:r>
            <a:r>
              <a:rPr lang="ru-RU" sz="2100" dirty="0"/>
              <a:t>и качество анализа. </a:t>
            </a:r>
          </a:p>
          <a:p>
            <a:pPr algn="just"/>
            <a:r>
              <a:rPr lang="ru-RU" sz="2100" dirty="0" smtClean="0"/>
              <a:t>	Наряду </a:t>
            </a:r>
            <a:r>
              <a:rPr lang="ru-RU" sz="2100" dirty="0"/>
              <a:t>с обязательным требованием к методам переведения проб в раствор – полноты их вскрытия без потерь определяемых – весьма важным является и соблюдение требований, предъявляемых к анализируемым растворам: ограниченный солевой состав, использование неагрессивных сред и т. п. Так, например, в методах ААС </a:t>
            </a:r>
            <a:r>
              <a:rPr lang="ru-RU" sz="2100" dirty="0" smtClean="0"/>
              <a:t>концентрация </a:t>
            </a:r>
            <a:r>
              <a:rPr lang="ru-RU" sz="2100" dirty="0"/>
              <a:t>солей в растворе пробы обычно не должна превышать 5-10 мг/мл, а концентрация соляной, серной и азотной кислот </a:t>
            </a:r>
            <a:r>
              <a:rPr lang="ru-RU" sz="2100" dirty="0" smtClean="0"/>
              <a:t>- не </a:t>
            </a:r>
            <a:r>
              <a:rPr lang="ru-RU" sz="2100" dirty="0"/>
              <a:t>более 1 М, что связано с коррозией аппаратуры при высокой кислотности. Однако эти требования часто трудно выполнить непосредственно при вскрытии, нужны дополнительные физико-химические операции. </a:t>
            </a:r>
            <a:r>
              <a:rPr lang="ru-RU" sz="2100" dirty="0" smtClean="0"/>
              <a:t>                                                                                                           -46-</a:t>
            </a:r>
            <a:endParaRPr lang="ru-RU" sz="2100" dirty="0"/>
          </a:p>
        </p:txBody>
      </p:sp>
    </p:spTree>
    <p:extLst>
      <p:ext uri="{BB962C8B-B14F-4D97-AF65-F5344CB8AC3E}">
        <p14:creationId xmlns:p14="http://schemas.microsoft.com/office/powerpoint/2010/main" val="10501908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9036496" cy="6878806"/>
          </a:xfrm>
          <a:prstGeom prst="rect">
            <a:avLst/>
          </a:prstGeom>
          <a:noFill/>
        </p:spPr>
        <p:txBody>
          <a:bodyPr wrap="square" rtlCol="0">
            <a:spAutoFit/>
          </a:bodyPr>
          <a:lstStyle/>
          <a:p>
            <a:pPr algn="just"/>
            <a:r>
              <a:rPr lang="ru-RU" sz="2000" dirty="0" smtClean="0"/>
              <a:t>	</a:t>
            </a:r>
            <a:r>
              <a:rPr lang="ru-RU" sz="2100" dirty="0" smtClean="0"/>
              <a:t>Правильно </a:t>
            </a:r>
            <a:r>
              <a:rPr lang="ru-RU" sz="2100" dirty="0"/>
              <a:t>выбранные условия разложения пробы анализируемого материала позволяют не только перевести определяемый компонент в раствор, но и отделить его от мешающих элементов. Это происходит в тех случаях, когда в результате вскрытия определяемый и мешающие элементы оказываются в разных фазах. В то же время неудачный выбор способа разложения может привести к неполному вскрытию и переведению в раствор исследуемого материала или загрязнению его избыточным количеством солей, примесями, содержащимися в применяемых реагентах или в материале используемой для разложения посуды (стаканы, колбы, тигли и т. п.). При разработке методики вскрытия должны быть учтены возможные реакции образования летучих соединений определяемых компонентов в процессе нагревания пробы или их </a:t>
            </a:r>
            <a:r>
              <a:rPr lang="ru-RU" sz="2100" dirty="0" err="1"/>
              <a:t>соосаждения</a:t>
            </a:r>
            <a:r>
              <a:rPr lang="ru-RU" sz="2100" dirty="0"/>
              <a:t> в ходе дальнейшего анализа, если допустить образование больших объемистых осадков и т. п. В результате протекания указанных процессов определяемые компоненты частично или полностью </a:t>
            </a:r>
            <a:r>
              <a:rPr lang="ru-RU" sz="2100" b="1" i="1" dirty="0"/>
              <a:t>теряются</a:t>
            </a:r>
            <a:r>
              <a:rPr lang="ru-RU" sz="2100" dirty="0" smtClean="0"/>
              <a:t>.</a:t>
            </a:r>
          </a:p>
          <a:p>
            <a:pPr algn="just"/>
            <a:r>
              <a:rPr lang="ru-RU" sz="2100" dirty="0"/>
              <a:t>	</a:t>
            </a:r>
            <a:r>
              <a:rPr lang="ru-RU" sz="2100" dirty="0" smtClean="0"/>
              <a:t>Например</a:t>
            </a:r>
            <a:r>
              <a:rPr lang="ru-RU" sz="2100" dirty="0"/>
              <a:t>, при определении серы по методу выделения ее в виде H</a:t>
            </a:r>
            <a:r>
              <a:rPr lang="ru-RU" sz="2100" baseline="-25000" dirty="0"/>
              <a:t>2</a:t>
            </a:r>
            <a:r>
              <a:rPr lang="ru-RU" sz="2100" dirty="0"/>
              <a:t>S (для последующего </a:t>
            </a:r>
            <a:r>
              <a:rPr lang="ru-RU" sz="2100" dirty="0" smtClean="0"/>
              <a:t>определения сульфид-иона </a:t>
            </a:r>
            <a:r>
              <a:rPr lang="en-US" sz="2100" dirty="0" smtClean="0"/>
              <a:t>S(2-)</a:t>
            </a:r>
            <a:r>
              <a:rPr lang="ru-RU" sz="2100" dirty="0" smtClean="0"/>
              <a:t>) </a:t>
            </a:r>
            <a:r>
              <a:rPr lang="ru-RU" sz="2100" dirty="0"/>
              <a:t>для растворения пробы могут применяться лишь соляная или серная кислоты, обеспечивающие образование </a:t>
            </a:r>
            <a:r>
              <a:rPr lang="ru-RU" sz="2100" dirty="0" smtClean="0"/>
              <a:t>сероводорода. Применение </a:t>
            </a:r>
            <a:r>
              <a:rPr lang="ru-RU" sz="2100" dirty="0"/>
              <a:t>азотной кислоты недопустимо вследствие ее способности окислять сульфид-ион до элементной серы</a:t>
            </a:r>
            <a:r>
              <a:rPr lang="ru-RU" sz="2100" dirty="0" smtClean="0"/>
              <a:t>.                                                                                                         </a:t>
            </a:r>
            <a:r>
              <a:rPr lang="en-US" sz="2000" dirty="0" smtClean="0"/>
              <a:t>-47-</a:t>
            </a:r>
            <a:endParaRPr lang="ru-RU" sz="2000" dirty="0"/>
          </a:p>
        </p:txBody>
      </p:sp>
    </p:spTree>
    <p:extLst>
      <p:ext uri="{BB962C8B-B14F-4D97-AF65-F5344CB8AC3E}">
        <p14:creationId xmlns:p14="http://schemas.microsoft.com/office/powerpoint/2010/main" val="22351528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8928992" cy="5139869"/>
          </a:xfrm>
          <a:prstGeom prst="rect">
            <a:avLst/>
          </a:prstGeom>
          <a:noFill/>
        </p:spPr>
        <p:txBody>
          <a:bodyPr wrap="square" rtlCol="0">
            <a:spAutoFit/>
          </a:bodyPr>
          <a:lstStyle/>
          <a:p>
            <a:pPr algn="just"/>
            <a:r>
              <a:rPr lang="ru-RU" sz="2000" dirty="0" smtClean="0"/>
              <a:t>	</a:t>
            </a:r>
            <a:r>
              <a:rPr lang="ru-RU" sz="2200" dirty="0" smtClean="0"/>
              <a:t>Напротив</a:t>
            </a:r>
            <a:r>
              <a:rPr lang="ru-RU" sz="2200" dirty="0"/>
              <a:t>, при определении той же серы в виде осадка BaSО</a:t>
            </a:r>
            <a:r>
              <a:rPr lang="ru-RU" sz="2200" baseline="-25000" dirty="0"/>
              <a:t>4</a:t>
            </a:r>
            <a:r>
              <a:rPr lang="ru-RU" sz="2200" dirty="0"/>
              <a:t> для растворения сплава может применяться только азотная кислота или царская водка, и ни в коем случае одна лишь соляная кислота.</a:t>
            </a:r>
          </a:p>
          <a:p>
            <a:pPr algn="just"/>
            <a:r>
              <a:rPr lang="ru-RU" sz="2200" dirty="0" smtClean="0"/>
              <a:t>	Перечисление </a:t>
            </a:r>
            <a:r>
              <a:rPr lang="ru-RU" sz="2200" dirty="0"/>
              <a:t>всех известных способов разложения проб анализируемых материалов, часто специфических для того либо иного конкретного случая (объекта), —задача </a:t>
            </a:r>
            <a:r>
              <a:rPr lang="ru-RU" sz="2200" b="1" i="1" dirty="0">
                <a:solidFill>
                  <a:srgbClr val="FF0000"/>
                </a:solidFill>
              </a:rPr>
              <a:t>чрезвычайно</a:t>
            </a:r>
            <a:r>
              <a:rPr lang="ru-RU" sz="2200" dirty="0">
                <a:solidFill>
                  <a:srgbClr val="FF0000"/>
                </a:solidFill>
              </a:rPr>
              <a:t> </a:t>
            </a:r>
            <a:r>
              <a:rPr lang="ru-RU" sz="2200" dirty="0"/>
              <a:t>большая. </a:t>
            </a:r>
            <a:endParaRPr lang="ru-RU" sz="2200" dirty="0" smtClean="0"/>
          </a:p>
          <a:p>
            <a:pPr algn="just"/>
            <a:r>
              <a:rPr lang="ru-RU" sz="2200" dirty="0"/>
              <a:t>	</a:t>
            </a:r>
            <a:endParaRPr lang="ru-RU" sz="2200" dirty="0" smtClean="0"/>
          </a:p>
          <a:p>
            <a:pPr algn="just"/>
            <a:r>
              <a:rPr lang="ru-RU" sz="2200" dirty="0"/>
              <a:t>	</a:t>
            </a:r>
            <a:r>
              <a:rPr lang="ru-RU" sz="2200" dirty="0" smtClean="0"/>
              <a:t>Поэтому </a:t>
            </a:r>
            <a:r>
              <a:rPr lang="ru-RU" sz="2200" dirty="0"/>
              <a:t>целью данного раздела является ознакомление лишь с общими принципами выбора методов и реагентов для разложения объектов (сырья, полупродуктов и готовой продукции), применяемых химическими лабораториями </a:t>
            </a:r>
            <a:r>
              <a:rPr lang="ru-RU" sz="2200" dirty="0" smtClean="0"/>
              <a:t>предприятий и </a:t>
            </a:r>
            <a:r>
              <a:rPr lang="ru-RU" sz="2200" dirty="0"/>
              <a:t>научно-исследовательских институтов в их повседневной работе по осуществлению контроля за химическим составом многообразных материалов, потребляемых и производимых </a:t>
            </a:r>
            <a:r>
              <a:rPr lang="ru-RU" sz="2200" dirty="0" smtClean="0"/>
              <a:t>заводами. </a:t>
            </a:r>
            <a:endParaRPr lang="ru-RU" sz="2200" dirty="0"/>
          </a:p>
          <a:p>
            <a:pPr algn="r"/>
            <a:r>
              <a:rPr lang="ru-RU" sz="2000" dirty="0" smtClean="0"/>
              <a:t>-48-</a:t>
            </a:r>
            <a:endParaRPr lang="ru-RU" sz="2000" dirty="0"/>
          </a:p>
        </p:txBody>
      </p:sp>
    </p:spTree>
    <p:extLst>
      <p:ext uri="{BB962C8B-B14F-4D97-AF65-F5344CB8AC3E}">
        <p14:creationId xmlns:p14="http://schemas.microsoft.com/office/powerpoint/2010/main" val="25907124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8928992" cy="6909584"/>
          </a:xfrm>
          <a:prstGeom prst="rect">
            <a:avLst/>
          </a:prstGeom>
          <a:noFill/>
        </p:spPr>
        <p:txBody>
          <a:bodyPr wrap="square" rtlCol="0">
            <a:spAutoFit/>
          </a:bodyPr>
          <a:lstStyle/>
          <a:p>
            <a:pPr algn="ctr"/>
            <a:r>
              <a:rPr lang="ru-RU" sz="2800" b="1" dirty="0">
                <a:solidFill>
                  <a:srgbClr val="FF0000"/>
                </a:solidFill>
              </a:rPr>
              <a:t>Разложение анализируемой пробы</a:t>
            </a:r>
            <a:endParaRPr lang="ru-RU" sz="2800" dirty="0">
              <a:solidFill>
                <a:srgbClr val="FF0000"/>
              </a:solidFill>
            </a:endParaRPr>
          </a:p>
          <a:p>
            <a:pPr algn="just"/>
            <a:r>
              <a:rPr lang="ru-RU" sz="2100" dirty="0" smtClean="0"/>
              <a:t>               </a:t>
            </a:r>
            <a:r>
              <a:rPr lang="ru-RU" sz="2100" b="1" i="1" dirty="0" smtClean="0"/>
              <a:t>Целью </a:t>
            </a:r>
            <a:r>
              <a:rPr lang="ru-RU" sz="2100" b="1" i="1" dirty="0"/>
              <a:t>разложения </a:t>
            </a:r>
            <a:r>
              <a:rPr lang="ru-RU" sz="2100" i="1" dirty="0"/>
              <a:t>пробы материала для последующего анализа является переведение ее в состояние (преимущественно в раствор), обеспечивающее количественное определение соответствующих компонентов.</a:t>
            </a:r>
            <a:r>
              <a:rPr lang="ru-RU" sz="2100" dirty="0"/>
              <a:t> </a:t>
            </a:r>
            <a:endParaRPr lang="ru-RU" sz="2100" dirty="0" smtClean="0"/>
          </a:p>
          <a:p>
            <a:pPr algn="just"/>
            <a:r>
              <a:rPr lang="ru-RU" sz="2100" dirty="0"/>
              <a:t> </a:t>
            </a:r>
            <a:r>
              <a:rPr lang="ru-RU" sz="2100" dirty="0" smtClean="0"/>
              <a:t>            Получить </a:t>
            </a:r>
            <a:r>
              <a:rPr lang="ru-RU" sz="2100" dirty="0"/>
              <a:t>раствор анализируемой пробы твердого вещества можно, разложив пробу «</a:t>
            </a:r>
            <a:r>
              <a:rPr lang="ru-RU" sz="2100" b="1" i="1" dirty="0"/>
              <a:t>мокрым</a:t>
            </a:r>
            <a:r>
              <a:rPr lang="ru-RU" sz="2100" dirty="0" smtClean="0"/>
              <a:t>» способом </a:t>
            </a:r>
            <a:r>
              <a:rPr lang="ru-RU" sz="2100" dirty="0"/>
              <a:t>(</a:t>
            </a:r>
            <a:r>
              <a:rPr lang="ru-RU" sz="2100" i="1" dirty="0"/>
              <a:t>разложение растворами кислот, солей и щелочей</a:t>
            </a:r>
            <a:r>
              <a:rPr lang="ru-RU" sz="2100" dirty="0"/>
              <a:t>) и «</a:t>
            </a:r>
            <a:r>
              <a:rPr lang="ru-RU" sz="2100" b="1" i="1" dirty="0"/>
              <a:t>сухим</a:t>
            </a:r>
            <a:r>
              <a:rPr lang="ru-RU" sz="2100" dirty="0" smtClean="0"/>
              <a:t>» способами </a:t>
            </a:r>
            <a:r>
              <a:rPr lang="ru-RU" sz="2100" dirty="0"/>
              <a:t>(</a:t>
            </a:r>
            <a:r>
              <a:rPr lang="ru-RU" sz="2100" i="1" dirty="0"/>
              <a:t>разложение при помощи </a:t>
            </a:r>
            <a:r>
              <a:rPr lang="ru-RU" sz="2100" b="1" i="1" dirty="0">
                <a:solidFill>
                  <a:srgbClr val="FF0000"/>
                </a:solidFill>
              </a:rPr>
              <a:t>сплавления</a:t>
            </a:r>
            <a:r>
              <a:rPr lang="ru-RU" sz="2100" i="1" dirty="0">
                <a:solidFill>
                  <a:srgbClr val="FF0000"/>
                </a:solidFill>
              </a:rPr>
              <a:t> </a:t>
            </a:r>
            <a:r>
              <a:rPr lang="ru-RU" sz="2100" i="1" dirty="0"/>
              <a:t>или </a:t>
            </a:r>
            <a:r>
              <a:rPr lang="ru-RU" sz="2100" b="1" i="1" dirty="0">
                <a:solidFill>
                  <a:srgbClr val="FF0000"/>
                </a:solidFill>
              </a:rPr>
              <a:t>спекания</a:t>
            </a:r>
            <a:r>
              <a:rPr lang="ru-RU" sz="2100" i="1" dirty="0">
                <a:solidFill>
                  <a:srgbClr val="FF0000"/>
                </a:solidFill>
              </a:rPr>
              <a:t> </a:t>
            </a:r>
            <a:r>
              <a:rPr lang="ru-RU" sz="2100" i="1" dirty="0"/>
              <a:t>с различными </a:t>
            </a:r>
            <a:r>
              <a:rPr lang="ru-RU" sz="2100" b="1" i="1" dirty="0">
                <a:solidFill>
                  <a:srgbClr val="FF0000"/>
                </a:solidFill>
              </a:rPr>
              <a:t>плавнями</a:t>
            </a:r>
            <a:r>
              <a:rPr lang="ru-RU" sz="2100" dirty="0" smtClean="0"/>
              <a:t>), </a:t>
            </a:r>
            <a:r>
              <a:rPr lang="ru-RU" sz="2100" dirty="0"/>
              <a:t>а также путем использования некоторых специальных методов. Каких-либо общих правил в отношении выбора способа разложения не существует, так как в каждом конкретном случае способ вскрытия определяется рядом соображений, главнейшим из которых является </a:t>
            </a:r>
            <a:r>
              <a:rPr lang="ru-RU" sz="2100" b="1" i="1" dirty="0">
                <a:solidFill>
                  <a:srgbClr val="FF0000"/>
                </a:solidFill>
              </a:rPr>
              <a:t>полнота вскрытия</a:t>
            </a:r>
            <a:r>
              <a:rPr lang="ru-RU" sz="2100" dirty="0">
                <a:solidFill>
                  <a:srgbClr val="FF0000"/>
                </a:solidFill>
              </a:rPr>
              <a:t> </a:t>
            </a:r>
            <a:r>
              <a:rPr lang="ru-RU" sz="2100" dirty="0"/>
              <a:t>анализируемого образца. </a:t>
            </a:r>
          </a:p>
          <a:p>
            <a:pPr algn="just"/>
            <a:r>
              <a:rPr lang="ru-RU" sz="2100" dirty="0"/>
              <a:t>	</a:t>
            </a:r>
            <a:r>
              <a:rPr lang="ru-RU" sz="2000" dirty="0" smtClean="0"/>
              <a:t>Можно</a:t>
            </a:r>
            <a:r>
              <a:rPr lang="ru-RU" sz="2000" dirty="0"/>
              <a:t>, однако, считать, что непосредственное растворение в кислоте (или в смеси кислот) является чаще всего (за исключением специальных случаев) наиболее быстрым способом разложения, приводящим к получению наиболее чистого раствора </a:t>
            </a:r>
            <a:r>
              <a:rPr lang="ru-RU" sz="2000" dirty="0" smtClean="0"/>
              <a:t>(</a:t>
            </a:r>
            <a:r>
              <a:rPr lang="ru-RU" sz="2000" dirty="0"/>
              <a:t>в отношении посторонних веществ, которые могут быть введены из </a:t>
            </a:r>
            <a:r>
              <a:rPr lang="ru-RU" sz="2000" b="1" i="1" dirty="0"/>
              <a:t>плавня</a:t>
            </a:r>
            <a:r>
              <a:rPr lang="ru-RU" sz="2000" dirty="0"/>
              <a:t> и тигля</a:t>
            </a:r>
            <a:r>
              <a:rPr lang="ru-RU" sz="2000" dirty="0" smtClean="0"/>
              <a:t>), </a:t>
            </a:r>
            <a:r>
              <a:rPr lang="ru-RU" sz="2000" dirty="0"/>
              <a:t>что облегчает дальнейший его </a:t>
            </a:r>
            <a:r>
              <a:rPr lang="ru-RU" sz="2000" dirty="0" smtClean="0"/>
              <a:t>анализ. </a:t>
            </a:r>
          </a:p>
          <a:p>
            <a:pPr algn="just"/>
            <a:r>
              <a:rPr lang="ru-RU" sz="2000" dirty="0"/>
              <a:t>	</a:t>
            </a:r>
            <a:r>
              <a:rPr lang="ru-RU" sz="2000" dirty="0" smtClean="0"/>
              <a:t>Практически </a:t>
            </a:r>
            <a:r>
              <a:rPr lang="ru-RU" sz="2000" dirty="0"/>
              <a:t>все кислоты легко поддаются очистке простым методом – дистилляцией или перегонкой</a:t>
            </a:r>
            <a:r>
              <a:rPr lang="ru-RU" sz="2100" dirty="0"/>
              <a:t>. </a:t>
            </a:r>
            <a:r>
              <a:rPr lang="ru-RU" sz="2100" dirty="0" smtClean="0"/>
              <a:t>                                                   -</a:t>
            </a:r>
            <a:r>
              <a:rPr lang="ru-RU" sz="2000" dirty="0" smtClean="0"/>
              <a:t>49-</a:t>
            </a:r>
            <a:endParaRPr lang="ru-RU" sz="2000" dirty="0"/>
          </a:p>
        </p:txBody>
      </p:sp>
    </p:spTree>
    <p:extLst>
      <p:ext uri="{BB962C8B-B14F-4D97-AF65-F5344CB8AC3E}">
        <p14:creationId xmlns:p14="http://schemas.microsoft.com/office/powerpoint/2010/main" val="39448646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6632"/>
            <a:ext cx="9036496" cy="6863417"/>
          </a:xfrm>
          <a:prstGeom prst="rect">
            <a:avLst/>
          </a:prstGeom>
          <a:noFill/>
        </p:spPr>
        <p:txBody>
          <a:bodyPr wrap="square" rtlCol="0">
            <a:spAutoFit/>
          </a:bodyPr>
          <a:lstStyle/>
          <a:p>
            <a:pPr algn="just"/>
            <a:r>
              <a:rPr lang="ru-RU" sz="2000" dirty="0" smtClean="0"/>
              <a:t>	При </a:t>
            </a:r>
            <a:r>
              <a:rPr lang="ru-RU" sz="2000" b="1" i="1" dirty="0"/>
              <a:t>кислотном разложении </a:t>
            </a:r>
            <a:r>
              <a:rPr lang="ru-RU" sz="2000" dirty="0"/>
              <a:t>проб существенно легче, </a:t>
            </a:r>
            <a:r>
              <a:rPr lang="ru-RU" sz="2000" dirty="0" smtClean="0"/>
              <a:t>чем при </a:t>
            </a:r>
            <a:r>
              <a:rPr lang="ru-RU" sz="2000" b="1" i="1" dirty="0"/>
              <a:t>сплавлении</a:t>
            </a:r>
            <a:r>
              <a:rPr lang="ru-RU" sz="2000" dirty="0"/>
              <a:t>, подобрать солевой состав раствора, </a:t>
            </a:r>
            <a:r>
              <a:rPr lang="ru-RU" sz="2000" dirty="0" smtClean="0"/>
              <a:t>который обеспечивает </a:t>
            </a:r>
            <a:r>
              <a:rPr lang="ru-RU" sz="2000" dirty="0"/>
              <a:t>нормальную работу распылителя любой системы при прямом анализе переведенной в раствор пробы методами пламенной и плазменной спектрометрии. Поэтому к растворению в кислотах следует прибегать и в тех случаях, когда </a:t>
            </a:r>
            <a:r>
              <a:rPr lang="ru-RU" sz="2000" dirty="0" smtClean="0"/>
              <a:t>при </a:t>
            </a:r>
            <a:r>
              <a:rPr lang="ru-RU" sz="2000" dirty="0"/>
              <a:t>такой обработке </a:t>
            </a:r>
            <a:r>
              <a:rPr lang="ru-RU" sz="2000" b="1" i="1" dirty="0"/>
              <a:t>лишь часть пробы </a:t>
            </a:r>
            <a:r>
              <a:rPr lang="ru-RU" sz="2000" dirty="0"/>
              <a:t>переходит в раствор, ибо последующее разложение нерастворимого в кислоте остатка можно будет при этом осуществить легче и с меньшим количеством дополнительных реагентов </a:t>
            </a:r>
            <a:r>
              <a:rPr lang="ru-RU" sz="2000" dirty="0" smtClean="0"/>
              <a:t>(как правило, путем </a:t>
            </a:r>
            <a:r>
              <a:rPr lang="ru-RU" sz="2000" dirty="0"/>
              <a:t>сплавления). </a:t>
            </a:r>
            <a:endParaRPr lang="ru-RU" sz="2000" dirty="0" smtClean="0"/>
          </a:p>
          <a:p>
            <a:pPr algn="just"/>
            <a:r>
              <a:rPr lang="ru-RU" sz="2000" dirty="0"/>
              <a:t>	</a:t>
            </a:r>
            <a:r>
              <a:rPr lang="ru-RU" sz="2000" dirty="0" smtClean="0"/>
              <a:t>На практике очень </a:t>
            </a:r>
            <a:r>
              <a:rPr lang="ru-RU" sz="2000" dirty="0"/>
              <a:t>часто </a:t>
            </a:r>
            <a:r>
              <a:rPr lang="ru-RU" sz="2000" b="1" i="1" dirty="0">
                <a:solidFill>
                  <a:srgbClr val="FF0000"/>
                </a:solidFill>
              </a:rPr>
              <a:t>комбинируют</a:t>
            </a:r>
            <a:r>
              <a:rPr lang="ru-RU" sz="2000" dirty="0">
                <a:solidFill>
                  <a:srgbClr val="FF0000"/>
                </a:solidFill>
              </a:rPr>
              <a:t> </a:t>
            </a:r>
            <a:r>
              <a:rPr lang="ru-RU" sz="2000" dirty="0"/>
              <a:t>обработку кислотами со сплавлением. </a:t>
            </a:r>
          </a:p>
          <a:p>
            <a:pPr algn="just"/>
            <a:r>
              <a:rPr lang="ru-RU" sz="2000" dirty="0" smtClean="0"/>
              <a:t>	Прежде </a:t>
            </a:r>
            <a:r>
              <a:rPr lang="ru-RU" sz="2000" dirty="0"/>
              <a:t>чем приступить непосредственно к разложению, часто бывает необходимым получить </a:t>
            </a:r>
            <a:r>
              <a:rPr lang="ru-RU" sz="2000" b="1" i="1" dirty="0"/>
              <a:t>воздушно-сухую</a:t>
            </a:r>
            <a:r>
              <a:rPr lang="ru-RU" sz="2000" dirty="0"/>
              <a:t> пробу анализируемого образца. Поэтому пробы многих руд перед вскрытием предварительно высушивают для удаления гигроскопической влаги. К высушиванию прибегают при необходимости произвести анализ сухого вещества или учесть содержание влаги при расчете результатов анализа влажного материала. Высушивание (до постоянной массы) проводят в электрическом сушильном шкафу при </a:t>
            </a:r>
            <a:r>
              <a:rPr lang="ru-RU" sz="2000" dirty="0" smtClean="0"/>
              <a:t>105-120°С</a:t>
            </a:r>
            <a:r>
              <a:rPr lang="ru-RU" sz="2000" dirty="0"/>
              <a:t>, помещая тонко истертый высушиваемый материал в стаканчик для взвешивания – бюкс. </a:t>
            </a:r>
            <a:endParaRPr lang="ru-RU" sz="2000" dirty="0" smtClean="0"/>
          </a:p>
          <a:p>
            <a:pPr algn="just"/>
            <a:r>
              <a:rPr lang="ru-RU" sz="2000" dirty="0"/>
              <a:t>	</a:t>
            </a:r>
            <a:r>
              <a:rPr lang="ru-RU" sz="2000" dirty="0" smtClean="0"/>
              <a:t>(Высушивание проб мы рассмотрели выше.)                                             -50-</a:t>
            </a:r>
            <a:endParaRPr lang="ru-RU" sz="2000" dirty="0"/>
          </a:p>
          <a:p>
            <a:endParaRPr lang="ru-RU" sz="2000" dirty="0"/>
          </a:p>
        </p:txBody>
      </p:sp>
    </p:spTree>
    <p:extLst>
      <p:ext uri="{BB962C8B-B14F-4D97-AF65-F5344CB8AC3E}">
        <p14:creationId xmlns:p14="http://schemas.microsoft.com/office/powerpoint/2010/main" val="40406087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9036496" cy="6494085"/>
          </a:xfrm>
          <a:prstGeom prst="rect">
            <a:avLst/>
          </a:prstGeom>
          <a:noFill/>
        </p:spPr>
        <p:txBody>
          <a:bodyPr wrap="square" rtlCol="0">
            <a:spAutoFit/>
          </a:bodyPr>
          <a:lstStyle/>
          <a:p>
            <a:pPr algn="just"/>
            <a:r>
              <a:rPr lang="ru-RU" sz="2200" dirty="0" smtClean="0"/>
              <a:t>	В </a:t>
            </a:r>
            <a:r>
              <a:rPr lang="ru-RU" sz="2200" dirty="0"/>
              <a:t>пробах многих руд могут содержаться различные </a:t>
            </a:r>
            <a:r>
              <a:rPr lang="ru-RU" sz="2200" b="1" i="1" dirty="0"/>
              <a:t>органические</a:t>
            </a:r>
            <a:r>
              <a:rPr lang="ru-RU" sz="2200" dirty="0"/>
              <a:t> </a:t>
            </a:r>
            <a:r>
              <a:rPr lang="ru-RU" sz="2200" b="1" i="1" dirty="0"/>
              <a:t>примеси</a:t>
            </a:r>
            <a:r>
              <a:rPr lang="ru-RU" sz="2200" dirty="0"/>
              <a:t>, попадающие в них из месторождения. Эти примеси при растворении навески руды образуют различные углеводороды или нерастворимый серовато-черный </a:t>
            </a:r>
            <a:r>
              <a:rPr lang="ru-RU" sz="2200" dirty="0" smtClean="0"/>
              <a:t>остаток. Всё это </a:t>
            </a:r>
            <a:r>
              <a:rPr lang="ru-RU" sz="2200" dirty="0"/>
              <a:t>вредно влияет на результаты определения некоторых составных частей (компонентов) руды, если методы их определения основаны на </a:t>
            </a:r>
            <a:r>
              <a:rPr lang="ru-RU" sz="2200" dirty="0" err="1"/>
              <a:t>окислительно</a:t>
            </a:r>
            <a:r>
              <a:rPr lang="ru-RU" sz="2200" dirty="0"/>
              <a:t>-восстановительных процессах (например, титриметрическое определение железа </a:t>
            </a:r>
            <a:r>
              <a:rPr lang="ru-RU" sz="2200" dirty="0" err="1"/>
              <a:t>перманганатометрическим</a:t>
            </a:r>
            <a:r>
              <a:rPr lang="ru-RU" sz="2200" dirty="0"/>
              <a:t> методом). </a:t>
            </a:r>
            <a:endParaRPr lang="ru-RU" sz="2200" dirty="0" smtClean="0"/>
          </a:p>
          <a:p>
            <a:pPr algn="just"/>
            <a:r>
              <a:rPr lang="ru-RU" sz="2200" dirty="0"/>
              <a:t>	</a:t>
            </a:r>
            <a:r>
              <a:rPr lang="ru-RU" sz="2200" dirty="0" smtClean="0"/>
              <a:t>Поэтому </a:t>
            </a:r>
            <a:r>
              <a:rPr lang="ru-RU" sz="2200" dirty="0"/>
              <a:t>пробу руды перед вскрытием подвергают </a:t>
            </a:r>
            <a:r>
              <a:rPr lang="ru-RU" sz="2200" b="1" i="1" dirty="0">
                <a:solidFill>
                  <a:srgbClr val="FF0000"/>
                </a:solidFill>
              </a:rPr>
              <a:t>обжигу</a:t>
            </a:r>
            <a:r>
              <a:rPr lang="ru-RU" sz="2200" dirty="0">
                <a:solidFill>
                  <a:srgbClr val="FF0000"/>
                </a:solidFill>
              </a:rPr>
              <a:t> </a:t>
            </a:r>
            <a:r>
              <a:rPr lang="ru-RU" sz="2200" dirty="0"/>
              <a:t>для разрушения органических примесей. Обжиг проводят в фарфоровом тигле в течение 15-20 мин, используя пламя горелки или помещая тигель в электрическую </a:t>
            </a:r>
            <a:r>
              <a:rPr lang="ru-RU" sz="2200" dirty="0" smtClean="0"/>
              <a:t>муфельную печь</a:t>
            </a:r>
            <a:r>
              <a:rPr lang="ru-RU" sz="2200" dirty="0"/>
              <a:t>. </a:t>
            </a:r>
          </a:p>
          <a:p>
            <a:pPr algn="just"/>
            <a:r>
              <a:rPr lang="ru-RU" sz="2200" dirty="0" smtClean="0"/>
              <a:t>	Следует </a:t>
            </a:r>
            <a:r>
              <a:rPr lang="ru-RU" sz="2200" dirty="0"/>
              <a:t>иметь в виду, что при обжиге руды некоторые ее компоненты </a:t>
            </a:r>
            <a:r>
              <a:rPr lang="ru-RU" sz="2200" b="1" i="1" dirty="0"/>
              <a:t>улетучиваются</a:t>
            </a:r>
            <a:r>
              <a:rPr lang="ru-RU" sz="2200" dirty="0"/>
              <a:t> (вода, сера, углекислота, </a:t>
            </a:r>
            <a:r>
              <a:rPr lang="ru-RU" sz="2200" dirty="0" smtClean="0"/>
              <a:t>рений, мышьяк</a:t>
            </a:r>
            <a:r>
              <a:rPr lang="ru-RU" sz="2200" dirty="0"/>
              <a:t>, сурьма, ртуть и т. п.) или </a:t>
            </a:r>
            <a:r>
              <a:rPr lang="ru-RU" sz="2200" b="1" i="1" dirty="0"/>
              <a:t>изменяют свой состав </a:t>
            </a:r>
            <a:r>
              <a:rPr lang="ru-RU" sz="2200" dirty="0"/>
              <a:t>(например, оксид </a:t>
            </a:r>
            <a:r>
              <a:rPr lang="ru-RU" sz="2200" dirty="0" smtClean="0"/>
              <a:t>железа(</a:t>
            </a:r>
            <a:r>
              <a:rPr lang="en-US" sz="2200" dirty="0" smtClean="0"/>
              <a:t>II</a:t>
            </a:r>
            <a:r>
              <a:rPr lang="ru-RU" sz="2200" dirty="0" smtClean="0"/>
              <a:t>) </a:t>
            </a:r>
            <a:r>
              <a:rPr lang="ru-RU" sz="2200" dirty="0"/>
              <a:t>переходит в оксид </a:t>
            </a:r>
            <a:r>
              <a:rPr lang="ru-RU" sz="2200" dirty="0" smtClean="0"/>
              <a:t>железа(</a:t>
            </a:r>
            <a:r>
              <a:rPr lang="en-US" sz="2200" dirty="0" smtClean="0"/>
              <a:t>III</a:t>
            </a:r>
            <a:r>
              <a:rPr lang="ru-RU" sz="2200" dirty="0" smtClean="0"/>
              <a:t>)). </a:t>
            </a:r>
          </a:p>
          <a:p>
            <a:pPr algn="just"/>
            <a:r>
              <a:rPr lang="ru-RU" sz="2200" dirty="0"/>
              <a:t>	</a:t>
            </a:r>
            <a:r>
              <a:rPr lang="ru-RU" sz="2200" dirty="0" smtClean="0"/>
              <a:t>Поэтому </a:t>
            </a:r>
            <a:r>
              <a:rPr lang="ru-RU" sz="2200" dirty="0"/>
              <a:t>в случаях, когда указанные составные части должны быть определены в той же навеске пробы, обжиг руды недопустим. </a:t>
            </a:r>
          </a:p>
          <a:p>
            <a:pPr algn="r"/>
            <a:r>
              <a:rPr lang="en-US" sz="2000" dirty="0" smtClean="0"/>
              <a:t>-51-</a:t>
            </a:r>
            <a:endParaRPr lang="ru-RU" sz="2000" dirty="0"/>
          </a:p>
        </p:txBody>
      </p:sp>
    </p:spTree>
    <p:extLst>
      <p:ext uri="{BB962C8B-B14F-4D97-AF65-F5344CB8AC3E}">
        <p14:creationId xmlns:p14="http://schemas.microsoft.com/office/powerpoint/2010/main" val="1907729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9036496" cy="6678751"/>
          </a:xfrm>
          <a:prstGeom prst="rect">
            <a:avLst/>
          </a:prstGeom>
          <a:noFill/>
        </p:spPr>
        <p:txBody>
          <a:bodyPr wrap="square" rtlCol="0">
            <a:spAutoFit/>
          </a:bodyPr>
          <a:lstStyle/>
          <a:p>
            <a:pPr algn="ctr"/>
            <a:r>
              <a:rPr lang="ru-RU" sz="2800" b="1" i="1" dirty="0">
                <a:solidFill>
                  <a:srgbClr val="FF0000"/>
                </a:solidFill>
              </a:rPr>
              <a:t>«Мокрые» способы разложения</a:t>
            </a:r>
            <a:endParaRPr lang="ru-RU" sz="2800" dirty="0">
              <a:solidFill>
                <a:srgbClr val="FF0000"/>
              </a:solidFill>
            </a:endParaRPr>
          </a:p>
          <a:p>
            <a:r>
              <a:rPr lang="ru-RU" sz="2000" dirty="0"/>
              <a:t>Реагентами для «мокрого» способа разложения анализируемых проб могут быть растворы индивидуальных минеральных (</a:t>
            </a:r>
            <a:r>
              <a:rPr lang="ru-RU" sz="2000" dirty="0" smtClean="0"/>
              <a:t>НС</a:t>
            </a:r>
            <a:r>
              <a:rPr lang="en-US" sz="2000" dirty="0" smtClean="0"/>
              <a:t>l</a:t>
            </a:r>
            <a:r>
              <a:rPr lang="ru-RU" sz="2000" dirty="0" smtClean="0"/>
              <a:t>, </a:t>
            </a:r>
            <a:r>
              <a:rPr lang="ru-RU" sz="2000" dirty="0" err="1"/>
              <a:t>HBr</a:t>
            </a:r>
            <a:r>
              <a:rPr lang="ru-RU" sz="2000" dirty="0"/>
              <a:t>, HI, HF, HN0</a:t>
            </a:r>
            <a:r>
              <a:rPr lang="ru-RU" sz="2000" baseline="-25000" dirty="0"/>
              <a:t>3</a:t>
            </a:r>
            <a:r>
              <a:rPr lang="ru-RU" sz="2000" dirty="0"/>
              <a:t>, H</a:t>
            </a:r>
            <a:r>
              <a:rPr lang="ru-RU" sz="2000" baseline="-25000" dirty="0"/>
              <a:t>2</a:t>
            </a:r>
            <a:r>
              <a:rPr lang="ru-RU" sz="2000" dirty="0"/>
              <a:t>SO</a:t>
            </a:r>
            <a:r>
              <a:rPr lang="ru-RU" sz="2000" baseline="-25000" dirty="0"/>
              <a:t>4</a:t>
            </a:r>
            <a:r>
              <a:rPr lang="ru-RU" sz="2000" dirty="0"/>
              <a:t>, НС</a:t>
            </a:r>
            <a:r>
              <a:rPr lang="en-US" sz="2000" dirty="0" err="1"/>
              <a:t>lO</a:t>
            </a:r>
            <a:r>
              <a:rPr lang="ru-RU" sz="2000" baseline="-25000" dirty="0"/>
              <a:t>4</a:t>
            </a:r>
            <a:r>
              <a:rPr lang="ru-RU" sz="2000" dirty="0"/>
              <a:t>, Н</a:t>
            </a:r>
            <a:r>
              <a:rPr lang="ru-RU" sz="2000" baseline="-25000" dirty="0"/>
              <a:t>3</a:t>
            </a:r>
            <a:r>
              <a:rPr lang="ru-RU" sz="2000" dirty="0"/>
              <a:t>РО</a:t>
            </a:r>
            <a:r>
              <a:rPr lang="ru-RU" sz="2000" baseline="-25000" dirty="0"/>
              <a:t>4</a:t>
            </a:r>
            <a:r>
              <a:rPr lang="ru-RU" sz="2000" dirty="0"/>
              <a:t>) и органических (</a:t>
            </a:r>
            <a:r>
              <a:rPr lang="ru-RU" sz="2000" dirty="0" err="1"/>
              <a:t>СНзСООН</a:t>
            </a:r>
            <a:r>
              <a:rPr lang="ru-RU" sz="2000" dirty="0"/>
              <a:t>, щавелевая, винная, реже трихлоруксусная, лимонная, муравьиная и др.) кислот, а также их различные </a:t>
            </a:r>
            <a:r>
              <a:rPr lang="ru-RU" sz="2000" b="1" i="1" u="sng" dirty="0">
                <a:solidFill>
                  <a:srgbClr val="FF0000"/>
                </a:solidFill>
              </a:rPr>
              <a:t>смеси</a:t>
            </a:r>
            <a:r>
              <a:rPr lang="ru-RU" sz="2000" dirty="0"/>
              <a:t>: </a:t>
            </a:r>
          </a:p>
          <a:p>
            <a:pPr indent="457200">
              <a:lnSpc>
                <a:spcPct val="150000"/>
              </a:lnSpc>
            </a:pPr>
            <a:r>
              <a:rPr lang="ru-RU" sz="2000" b="1" i="1" dirty="0" smtClean="0">
                <a:solidFill>
                  <a:srgbClr val="FF0000"/>
                </a:solidFill>
                <a:latin typeface="Times New Roman" pitchFamily="18" charset="0"/>
                <a:cs typeface="Times New Roman" pitchFamily="18" charset="0"/>
              </a:rPr>
              <a:t>НС</a:t>
            </a:r>
            <a:r>
              <a:rPr lang="en-US" sz="2000" b="1" i="1" dirty="0" smtClean="0">
                <a:solidFill>
                  <a:srgbClr val="FF0000"/>
                </a:solidFill>
                <a:latin typeface="Times New Roman" pitchFamily="18" charset="0"/>
                <a:cs typeface="Times New Roman" pitchFamily="18" charset="0"/>
              </a:rPr>
              <a:t>l (</a:t>
            </a:r>
            <a:r>
              <a:rPr lang="ru-RU" sz="2000" b="1" i="1" dirty="0" smtClean="0">
                <a:solidFill>
                  <a:srgbClr val="FF0000"/>
                </a:solidFill>
                <a:latin typeface="Times New Roman" pitchFamily="18" charset="0"/>
                <a:cs typeface="Times New Roman" pitchFamily="18" charset="0"/>
              </a:rPr>
              <a:t>или </a:t>
            </a:r>
            <a:r>
              <a:rPr lang="en-US" sz="2000" b="1" i="1" dirty="0" smtClean="0">
                <a:solidFill>
                  <a:srgbClr val="FF0000"/>
                </a:solidFill>
                <a:latin typeface="Times New Roman" pitchFamily="18" charset="0"/>
                <a:cs typeface="Times New Roman" pitchFamily="18" charset="0"/>
              </a:rPr>
              <a:t>H</a:t>
            </a:r>
            <a:r>
              <a:rPr lang="en-US" sz="2000" b="1" i="1" baseline="-25000" dirty="0" smtClean="0">
                <a:solidFill>
                  <a:srgbClr val="FF0000"/>
                </a:solidFill>
                <a:latin typeface="Times New Roman" pitchFamily="18" charset="0"/>
                <a:cs typeface="Times New Roman" pitchFamily="18" charset="0"/>
              </a:rPr>
              <a:t>2</a:t>
            </a:r>
            <a:r>
              <a:rPr lang="en-US" sz="2000" b="1" i="1" dirty="0" smtClean="0">
                <a:solidFill>
                  <a:srgbClr val="FF0000"/>
                </a:solidFill>
                <a:latin typeface="Times New Roman" pitchFamily="18" charset="0"/>
                <a:cs typeface="Times New Roman" pitchFamily="18" charset="0"/>
              </a:rPr>
              <a:t>S0</a:t>
            </a:r>
            <a:r>
              <a:rPr lang="en-US" sz="2000" b="1" i="1" baseline="-25000" dirty="0" smtClean="0">
                <a:solidFill>
                  <a:srgbClr val="FF0000"/>
                </a:solidFill>
                <a:latin typeface="Times New Roman" pitchFamily="18" charset="0"/>
                <a:cs typeface="Times New Roman" pitchFamily="18" charset="0"/>
              </a:rPr>
              <a:t>4</a:t>
            </a:r>
            <a:r>
              <a:rPr lang="en-US" sz="2000" b="1" i="1" dirty="0" smtClean="0">
                <a:solidFill>
                  <a:srgbClr val="FF0000"/>
                </a:solidFill>
                <a:latin typeface="Times New Roman" pitchFamily="18" charset="0"/>
                <a:cs typeface="Times New Roman" pitchFamily="18" charset="0"/>
              </a:rPr>
              <a:t>,  HN0</a:t>
            </a:r>
            <a:r>
              <a:rPr lang="en-US" sz="2000" b="1" i="1" baseline="-25000" dirty="0" smtClean="0">
                <a:solidFill>
                  <a:srgbClr val="FF0000"/>
                </a:solidFill>
                <a:latin typeface="Times New Roman" pitchFamily="18" charset="0"/>
                <a:cs typeface="Times New Roman" pitchFamily="18" charset="0"/>
              </a:rPr>
              <a:t>3</a:t>
            </a:r>
            <a:r>
              <a:rPr lang="en-US" sz="2000" b="1" i="1" dirty="0">
                <a:solidFill>
                  <a:srgbClr val="FF0000"/>
                </a:solidFill>
                <a:latin typeface="Times New Roman" pitchFamily="18" charset="0"/>
                <a:cs typeface="Times New Roman" pitchFamily="18" charset="0"/>
              </a:rPr>
              <a:t>) + </a:t>
            </a:r>
            <a:r>
              <a:rPr lang="ru-RU" sz="2000" b="1" i="1" dirty="0">
                <a:solidFill>
                  <a:srgbClr val="FF0000"/>
                </a:solidFill>
                <a:latin typeface="Times New Roman" pitchFamily="18" charset="0"/>
                <a:cs typeface="Times New Roman" pitchFamily="18" charset="0"/>
              </a:rPr>
              <a:t>Н</a:t>
            </a:r>
            <a:r>
              <a:rPr lang="en-US" sz="2000" b="1" i="1" baseline="-25000" dirty="0" smtClean="0">
                <a:solidFill>
                  <a:srgbClr val="FF0000"/>
                </a:solidFill>
                <a:latin typeface="Times New Roman" pitchFamily="18" charset="0"/>
                <a:cs typeface="Times New Roman" pitchFamily="18" charset="0"/>
              </a:rPr>
              <a:t>2</a:t>
            </a:r>
            <a:r>
              <a:rPr lang="en-US" sz="2000" b="1" i="1" dirty="0" smtClean="0">
                <a:solidFill>
                  <a:srgbClr val="FF0000"/>
                </a:solidFill>
                <a:latin typeface="Times New Roman" pitchFamily="18" charset="0"/>
                <a:cs typeface="Times New Roman" pitchFamily="18" charset="0"/>
              </a:rPr>
              <a:t>O</a:t>
            </a:r>
            <a:r>
              <a:rPr lang="en-US" sz="2000" b="1" i="1" baseline="-25000" dirty="0" smtClean="0">
                <a:solidFill>
                  <a:srgbClr val="FF0000"/>
                </a:solidFill>
                <a:latin typeface="Times New Roman" pitchFamily="18" charset="0"/>
                <a:cs typeface="Times New Roman" pitchFamily="18" charset="0"/>
              </a:rPr>
              <a:t>2</a:t>
            </a:r>
            <a:r>
              <a:rPr lang="en-US" sz="2000" b="1" i="1" dirty="0" smtClean="0">
                <a:solidFill>
                  <a:srgbClr val="FF0000"/>
                </a:solidFill>
                <a:latin typeface="Times New Roman" pitchFamily="18" charset="0"/>
                <a:cs typeface="Times New Roman" pitchFamily="18" charset="0"/>
              </a:rPr>
              <a:t>                </a:t>
            </a:r>
            <a:r>
              <a:rPr lang="en-US" sz="2000" b="1" i="1" dirty="0">
                <a:solidFill>
                  <a:srgbClr val="FF0000"/>
                </a:solidFill>
                <a:latin typeface="Times New Roman" pitchFamily="18" charset="0"/>
                <a:cs typeface="Times New Roman" pitchFamily="18" charset="0"/>
              </a:rPr>
              <a:t>HC1 + HF, </a:t>
            </a:r>
            <a:r>
              <a:rPr lang="en-US" sz="2000" b="1" i="1" dirty="0" smtClean="0">
                <a:solidFill>
                  <a:srgbClr val="FF0000"/>
                </a:solidFill>
                <a:latin typeface="Times New Roman" pitchFamily="18" charset="0"/>
                <a:cs typeface="Times New Roman" pitchFamily="18" charset="0"/>
              </a:rPr>
              <a:t>        </a:t>
            </a:r>
            <a:r>
              <a:rPr lang="en-US" sz="2000" b="1" i="1" dirty="0" err="1" smtClean="0">
                <a:solidFill>
                  <a:srgbClr val="FF0000"/>
                </a:solidFill>
                <a:latin typeface="Times New Roman" pitchFamily="18" charset="0"/>
                <a:cs typeface="Times New Roman" pitchFamily="18" charset="0"/>
              </a:rPr>
              <a:t>HCl</a:t>
            </a:r>
            <a:r>
              <a:rPr lang="en-US" sz="2000" b="1" i="1" dirty="0" smtClean="0">
                <a:solidFill>
                  <a:srgbClr val="FF0000"/>
                </a:solidFill>
                <a:latin typeface="Times New Roman" pitchFamily="18" charset="0"/>
                <a:cs typeface="Times New Roman" pitchFamily="18" charset="0"/>
              </a:rPr>
              <a:t> </a:t>
            </a:r>
            <a:r>
              <a:rPr lang="en-US" sz="2000" b="1" i="1" dirty="0">
                <a:solidFill>
                  <a:srgbClr val="FF0000"/>
                </a:solidFill>
                <a:latin typeface="Times New Roman" pitchFamily="18" charset="0"/>
                <a:cs typeface="Times New Roman" pitchFamily="18" charset="0"/>
              </a:rPr>
              <a:t>+ </a:t>
            </a:r>
            <a:r>
              <a:rPr lang="en-US" sz="2000" b="1" i="1" dirty="0" smtClean="0">
                <a:solidFill>
                  <a:srgbClr val="FF0000"/>
                </a:solidFill>
                <a:latin typeface="Times New Roman" pitchFamily="18" charset="0"/>
                <a:cs typeface="Times New Roman" pitchFamily="18" charset="0"/>
              </a:rPr>
              <a:t>H</a:t>
            </a:r>
            <a:r>
              <a:rPr lang="en-US" sz="2000" b="1" i="1" baseline="-25000" dirty="0" smtClean="0">
                <a:solidFill>
                  <a:srgbClr val="FF0000"/>
                </a:solidFill>
                <a:latin typeface="Times New Roman" pitchFamily="18" charset="0"/>
                <a:cs typeface="Times New Roman" pitchFamily="18" charset="0"/>
              </a:rPr>
              <a:t>2</a:t>
            </a:r>
            <a:r>
              <a:rPr lang="en-US" sz="2000" b="1" i="1" dirty="0" smtClean="0">
                <a:solidFill>
                  <a:srgbClr val="FF0000"/>
                </a:solidFill>
                <a:latin typeface="Times New Roman" pitchFamily="18" charset="0"/>
                <a:cs typeface="Times New Roman" pitchFamily="18" charset="0"/>
              </a:rPr>
              <a:t>SO</a:t>
            </a:r>
            <a:r>
              <a:rPr lang="en-US" sz="2000" b="1" i="1" baseline="-25000" dirty="0" smtClean="0">
                <a:solidFill>
                  <a:srgbClr val="FF0000"/>
                </a:solidFill>
                <a:latin typeface="Times New Roman" pitchFamily="18" charset="0"/>
                <a:cs typeface="Times New Roman" pitchFamily="18" charset="0"/>
              </a:rPr>
              <a:t>4</a:t>
            </a:r>
            <a:r>
              <a:rPr lang="en-US" sz="2000" b="1" i="1" dirty="0" smtClean="0">
                <a:solidFill>
                  <a:srgbClr val="FF0000"/>
                </a:solidFill>
                <a:latin typeface="Times New Roman" pitchFamily="18" charset="0"/>
                <a:cs typeface="Times New Roman" pitchFamily="18" charset="0"/>
              </a:rPr>
              <a:t> </a:t>
            </a:r>
            <a:endParaRPr lang="ru-RU" sz="2000" b="1" i="1" dirty="0">
              <a:solidFill>
                <a:srgbClr val="FF0000"/>
              </a:solidFill>
              <a:latin typeface="Times New Roman" pitchFamily="18" charset="0"/>
              <a:cs typeface="Times New Roman" pitchFamily="18" charset="0"/>
            </a:endParaRPr>
          </a:p>
          <a:p>
            <a:pPr indent="457200">
              <a:lnSpc>
                <a:spcPct val="150000"/>
              </a:lnSpc>
            </a:pPr>
            <a:r>
              <a:rPr lang="en-US" sz="2000" b="1" i="1" dirty="0" err="1">
                <a:solidFill>
                  <a:srgbClr val="FF0000"/>
                </a:solidFill>
                <a:latin typeface="Times New Roman" pitchFamily="18" charset="0"/>
                <a:cs typeface="Times New Roman" pitchFamily="18" charset="0"/>
              </a:rPr>
              <a:t>HCl</a:t>
            </a:r>
            <a:r>
              <a:rPr lang="en-US" sz="2000" b="1" i="1" dirty="0">
                <a:solidFill>
                  <a:srgbClr val="FF0000"/>
                </a:solidFill>
                <a:latin typeface="Times New Roman" pitchFamily="18" charset="0"/>
                <a:cs typeface="Times New Roman" pitchFamily="18" charset="0"/>
              </a:rPr>
              <a:t> + H</a:t>
            </a:r>
            <a:r>
              <a:rPr lang="en-US" sz="2000" b="1" i="1" baseline="-25000" dirty="0">
                <a:solidFill>
                  <a:srgbClr val="FF0000"/>
                </a:solidFill>
                <a:latin typeface="Times New Roman" pitchFamily="18" charset="0"/>
                <a:cs typeface="Times New Roman" pitchFamily="18" charset="0"/>
              </a:rPr>
              <a:t>2</a:t>
            </a:r>
            <a:r>
              <a:rPr lang="en-US" sz="2000" b="1" i="1" dirty="0">
                <a:solidFill>
                  <a:srgbClr val="FF0000"/>
                </a:solidFill>
                <a:latin typeface="Times New Roman" pitchFamily="18" charset="0"/>
                <a:cs typeface="Times New Roman" pitchFamily="18" charset="0"/>
              </a:rPr>
              <a:t>SO</a:t>
            </a:r>
            <a:r>
              <a:rPr lang="en-US" sz="2000" b="1" i="1" baseline="-25000" dirty="0">
                <a:solidFill>
                  <a:srgbClr val="FF0000"/>
                </a:solidFill>
                <a:latin typeface="Times New Roman" pitchFamily="18" charset="0"/>
                <a:cs typeface="Times New Roman" pitchFamily="18" charset="0"/>
              </a:rPr>
              <a:t>4</a:t>
            </a:r>
            <a:r>
              <a:rPr lang="en-US" sz="2000" b="1" i="1" dirty="0">
                <a:solidFill>
                  <a:srgbClr val="FF0000"/>
                </a:solidFill>
                <a:latin typeface="Times New Roman" pitchFamily="18" charset="0"/>
                <a:cs typeface="Times New Roman" pitchFamily="18" charset="0"/>
              </a:rPr>
              <a:t> + </a:t>
            </a:r>
            <a:r>
              <a:rPr lang="ru-RU" sz="2000" b="1" i="1" dirty="0" smtClean="0">
                <a:solidFill>
                  <a:srgbClr val="FF0000"/>
                </a:solidFill>
                <a:latin typeface="Times New Roman" pitchFamily="18" charset="0"/>
                <a:cs typeface="Times New Roman" pitchFamily="18" charset="0"/>
              </a:rPr>
              <a:t>НС</a:t>
            </a:r>
            <a:r>
              <a:rPr lang="en-US" sz="2000" b="1" i="1" dirty="0" smtClean="0">
                <a:solidFill>
                  <a:srgbClr val="FF0000"/>
                </a:solidFill>
                <a:latin typeface="Times New Roman" pitchFamily="18" charset="0"/>
                <a:cs typeface="Times New Roman" pitchFamily="18" charset="0"/>
              </a:rPr>
              <a:t>lO</a:t>
            </a:r>
            <a:r>
              <a:rPr lang="en-US" sz="2000" b="1" i="1" baseline="-25000" dirty="0" smtClean="0">
                <a:solidFill>
                  <a:srgbClr val="FF0000"/>
                </a:solidFill>
                <a:latin typeface="Times New Roman" pitchFamily="18" charset="0"/>
                <a:cs typeface="Times New Roman" pitchFamily="18" charset="0"/>
              </a:rPr>
              <a:t>4</a:t>
            </a:r>
            <a:r>
              <a:rPr lang="en-US" sz="2000" b="1" i="1" dirty="0" smtClean="0">
                <a:solidFill>
                  <a:srgbClr val="FF0000"/>
                </a:solidFill>
                <a:latin typeface="Times New Roman" pitchFamily="18" charset="0"/>
                <a:cs typeface="Times New Roman" pitchFamily="18" charset="0"/>
              </a:rPr>
              <a:t>                </a:t>
            </a:r>
            <a:r>
              <a:rPr lang="ru-RU" sz="2000" b="1" i="1" dirty="0" smtClean="0">
                <a:solidFill>
                  <a:srgbClr val="FF0000"/>
                </a:solidFill>
                <a:latin typeface="Times New Roman" pitchFamily="18" charset="0"/>
                <a:cs typeface="Times New Roman" pitchFamily="18" charset="0"/>
              </a:rPr>
              <a:t>      </a:t>
            </a:r>
            <a:r>
              <a:rPr lang="en-US" sz="2000" b="1" i="1" dirty="0" smtClean="0">
                <a:solidFill>
                  <a:srgbClr val="FF0000"/>
                </a:solidFill>
                <a:latin typeface="Times New Roman" pitchFamily="18" charset="0"/>
                <a:cs typeface="Times New Roman" pitchFamily="18" charset="0"/>
              </a:rPr>
              <a:t>          </a:t>
            </a:r>
            <a:r>
              <a:rPr lang="en-US" sz="2000" b="1" i="1" dirty="0">
                <a:solidFill>
                  <a:srgbClr val="FF0000"/>
                </a:solidFill>
                <a:latin typeface="Times New Roman" pitchFamily="18" charset="0"/>
                <a:cs typeface="Times New Roman" pitchFamily="18" charset="0"/>
              </a:rPr>
              <a:t>HNO</a:t>
            </a:r>
            <a:r>
              <a:rPr lang="en-US" sz="2000" b="1" i="1" baseline="-25000" dirty="0">
                <a:solidFill>
                  <a:srgbClr val="FF0000"/>
                </a:solidFill>
                <a:latin typeface="Times New Roman" pitchFamily="18" charset="0"/>
                <a:cs typeface="Times New Roman" pitchFamily="18" charset="0"/>
              </a:rPr>
              <a:t>3</a:t>
            </a:r>
            <a:r>
              <a:rPr lang="en-US" sz="2000" b="1" i="1" dirty="0">
                <a:solidFill>
                  <a:srgbClr val="FF0000"/>
                </a:solidFill>
                <a:latin typeface="Times New Roman" pitchFamily="18" charset="0"/>
                <a:cs typeface="Times New Roman" pitchFamily="18" charset="0"/>
              </a:rPr>
              <a:t> + </a:t>
            </a:r>
            <a:r>
              <a:rPr lang="en-US" sz="2000" b="1" i="1" dirty="0" smtClean="0">
                <a:solidFill>
                  <a:srgbClr val="FF0000"/>
                </a:solidFill>
                <a:latin typeface="Times New Roman" pitchFamily="18" charset="0"/>
                <a:cs typeface="Times New Roman" pitchFamily="18" charset="0"/>
              </a:rPr>
              <a:t>H</a:t>
            </a:r>
            <a:r>
              <a:rPr lang="en-US" sz="2000" b="1" i="1" baseline="-25000" dirty="0" smtClean="0">
                <a:solidFill>
                  <a:srgbClr val="FF0000"/>
                </a:solidFill>
                <a:latin typeface="Times New Roman" pitchFamily="18" charset="0"/>
                <a:cs typeface="Times New Roman" pitchFamily="18" charset="0"/>
              </a:rPr>
              <a:t>2</a:t>
            </a:r>
            <a:r>
              <a:rPr lang="en-US" sz="2000" b="1" i="1" dirty="0" smtClean="0">
                <a:solidFill>
                  <a:srgbClr val="FF0000"/>
                </a:solidFill>
                <a:latin typeface="Times New Roman" pitchFamily="18" charset="0"/>
                <a:cs typeface="Times New Roman" pitchFamily="18" charset="0"/>
              </a:rPr>
              <a:t>SO</a:t>
            </a:r>
            <a:r>
              <a:rPr lang="en-US" sz="2000" b="1" i="1" baseline="-25000" dirty="0" smtClean="0">
                <a:solidFill>
                  <a:srgbClr val="FF0000"/>
                </a:solidFill>
                <a:latin typeface="Times New Roman" pitchFamily="18" charset="0"/>
                <a:cs typeface="Times New Roman" pitchFamily="18" charset="0"/>
              </a:rPr>
              <a:t>4</a:t>
            </a:r>
            <a:r>
              <a:rPr lang="en-US" sz="2000" b="1" i="1" dirty="0" smtClean="0">
                <a:solidFill>
                  <a:srgbClr val="FF0000"/>
                </a:solidFill>
                <a:latin typeface="Times New Roman" pitchFamily="18" charset="0"/>
                <a:cs typeface="Times New Roman" pitchFamily="18" charset="0"/>
              </a:rPr>
              <a:t> </a:t>
            </a:r>
            <a:endParaRPr lang="ru-RU" sz="2000" b="1" i="1" dirty="0">
              <a:solidFill>
                <a:srgbClr val="FF0000"/>
              </a:solidFill>
              <a:latin typeface="Times New Roman" pitchFamily="18" charset="0"/>
              <a:cs typeface="Times New Roman" pitchFamily="18" charset="0"/>
            </a:endParaRPr>
          </a:p>
          <a:p>
            <a:pPr indent="457200">
              <a:lnSpc>
                <a:spcPct val="150000"/>
              </a:lnSpc>
            </a:pPr>
            <a:r>
              <a:rPr lang="en-US" sz="2000" b="1" i="1" dirty="0">
                <a:solidFill>
                  <a:srgbClr val="FF0000"/>
                </a:solidFill>
                <a:latin typeface="Times New Roman" pitchFamily="18" charset="0"/>
                <a:cs typeface="Times New Roman" pitchFamily="18" charset="0"/>
              </a:rPr>
              <a:t>HNO</a:t>
            </a:r>
            <a:r>
              <a:rPr lang="en-US" sz="2000" b="1" i="1" baseline="-25000" dirty="0">
                <a:solidFill>
                  <a:srgbClr val="FF0000"/>
                </a:solidFill>
                <a:latin typeface="Times New Roman" pitchFamily="18" charset="0"/>
                <a:cs typeface="Times New Roman" pitchFamily="18" charset="0"/>
              </a:rPr>
              <a:t>3</a:t>
            </a:r>
            <a:r>
              <a:rPr lang="en-US" sz="2000" b="1" i="1" dirty="0">
                <a:solidFill>
                  <a:srgbClr val="FF0000"/>
                </a:solidFill>
                <a:latin typeface="Times New Roman" pitchFamily="18" charset="0"/>
                <a:cs typeface="Times New Roman" pitchFamily="18" charset="0"/>
              </a:rPr>
              <a:t> + </a:t>
            </a:r>
            <a:r>
              <a:rPr lang="ru-RU" sz="2000" b="1" i="1" dirty="0">
                <a:solidFill>
                  <a:srgbClr val="FF0000"/>
                </a:solidFill>
                <a:latin typeface="Times New Roman" pitchFamily="18" charset="0"/>
                <a:cs typeface="Times New Roman" pitchFamily="18" charset="0"/>
              </a:rPr>
              <a:t>НС</a:t>
            </a:r>
            <a:r>
              <a:rPr lang="en-US" sz="2000" b="1" i="1" dirty="0" smtClean="0">
                <a:solidFill>
                  <a:srgbClr val="FF0000"/>
                </a:solidFill>
                <a:latin typeface="Times New Roman" pitchFamily="18" charset="0"/>
                <a:cs typeface="Times New Roman" pitchFamily="18" charset="0"/>
              </a:rPr>
              <a:t>lO</a:t>
            </a:r>
            <a:r>
              <a:rPr lang="en-US" sz="2000" b="1" i="1" baseline="-25000" dirty="0" smtClean="0">
                <a:solidFill>
                  <a:srgbClr val="FF0000"/>
                </a:solidFill>
                <a:latin typeface="Times New Roman" pitchFamily="18" charset="0"/>
                <a:cs typeface="Times New Roman" pitchFamily="18" charset="0"/>
              </a:rPr>
              <a:t>4</a:t>
            </a:r>
            <a:r>
              <a:rPr lang="en-US" sz="2000" b="1" i="1" dirty="0" smtClean="0">
                <a:solidFill>
                  <a:srgbClr val="FF0000"/>
                </a:solidFill>
                <a:latin typeface="Times New Roman" pitchFamily="18" charset="0"/>
                <a:cs typeface="Times New Roman" pitchFamily="18" charset="0"/>
              </a:rPr>
              <a:t>                            </a:t>
            </a:r>
            <a:r>
              <a:rPr lang="ru-RU" sz="2000" b="1" i="1" dirty="0" smtClean="0">
                <a:solidFill>
                  <a:srgbClr val="FF0000"/>
                </a:solidFill>
                <a:latin typeface="Times New Roman" pitchFamily="18" charset="0"/>
                <a:cs typeface="Times New Roman" pitchFamily="18" charset="0"/>
              </a:rPr>
              <a:t>      </a:t>
            </a:r>
            <a:r>
              <a:rPr lang="en-US" sz="2000" b="1" i="1" dirty="0" smtClean="0">
                <a:solidFill>
                  <a:srgbClr val="FF0000"/>
                </a:solidFill>
                <a:latin typeface="Times New Roman" pitchFamily="18" charset="0"/>
                <a:cs typeface="Times New Roman" pitchFamily="18" charset="0"/>
              </a:rPr>
              <a:t>          </a:t>
            </a:r>
            <a:r>
              <a:rPr lang="en-US" sz="2000" b="1" i="1" dirty="0">
                <a:solidFill>
                  <a:srgbClr val="FF0000"/>
                </a:solidFill>
                <a:latin typeface="Times New Roman" pitchFamily="18" charset="0"/>
                <a:cs typeface="Times New Roman" pitchFamily="18" charset="0"/>
              </a:rPr>
              <a:t>HNO</a:t>
            </a:r>
            <a:r>
              <a:rPr lang="en-US" sz="2000" b="1" i="1" baseline="-25000" dirty="0">
                <a:solidFill>
                  <a:srgbClr val="FF0000"/>
                </a:solidFill>
                <a:latin typeface="Times New Roman" pitchFamily="18" charset="0"/>
                <a:cs typeface="Times New Roman" pitchFamily="18" charset="0"/>
              </a:rPr>
              <a:t>3</a:t>
            </a:r>
            <a:r>
              <a:rPr lang="en-US" sz="2000" b="1" i="1" dirty="0">
                <a:solidFill>
                  <a:srgbClr val="FF0000"/>
                </a:solidFill>
                <a:latin typeface="Times New Roman" pitchFamily="18" charset="0"/>
                <a:cs typeface="Times New Roman" pitchFamily="18" charset="0"/>
              </a:rPr>
              <a:t> + </a:t>
            </a:r>
            <a:r>
              <a:rPr lang="en-US" sz="2000" b="1" i="1" dirty="0" smtClean="0">
                <a:solidFill>
                  <a:srgbClr val="FF0000"/>
                </a:solidFill>
                <a:latin typeface="Times New Roman" pitchFamily="18" charset="0"/>
                <a:cs typeface="Times New Roman" pitchFamily="18" charset="0"/>
              </a:rPr>
              <a:t>H</a:t>
            </a:r>
            <a:r>
              <a:rPr lang="en-US" sz="2000" b="1" i="1" baseline="-25000" dirty="0" smtClean="0">
                <a:solidFill>
                  <a:srgbClr val="FF0000"/>
                </a:solidFill>
                <a:latin typeface="Times New Roman" pitchFamily="18" charset="0"/>
                <a:cs typeface="Times New Roman" pitchFamily="18" charset="0"/>
              </a:rPr>
              <a:t>3</a:t>
            </a:r>
            <a:r>
              <a:rPr lang="en-US" sz="2000" b="1" i="1" dirty="0" smtClean="0">
                <a:solidFill>
                  <a:srgbClr val="FF0000"/>
                </a:solidFill>
                <a:latin typeface="Times New Roman" pitchFamily="18" charset="0"/>
                <a:cs typeface="Times New Roman" pitchFamily="18" charset="0"/>
              </a:rPr>
              <a:t>PO</a:t>
            </a:r>
            <a:r>
              <a:rPr lang="en-US" sz="2000" b="1" i="1" baseline="-25000" dirty="0" smtClean="0">
                <a:solidFill>
                  <a:srgbClr val="FF0000"/>
                </a:solidFill>
                <a:latin typeface="Times New Roman" pitchFamily="18" charset="0"/>
                <a:cs typeface="Times New Roman" pitchFamily="18" charset="0"/>
              </a:rPr>
              <a:t>4</a:t>
            </a:r>
            <a:r>
              <a:rPr lang="en-US" sz="2000" b="1" i="1" dirty="0" smtClean="0">
                <a:solidFill>
                  <a:srgbClr val="FF0000"/>
                </a:solidFill>
                <a:latin typeface="Times New Roman" pitchFamily="18" charset="0"/>
                <a:cs typeface="Times New Roman" pitchFamily="18" charset="0"/>
              </a:rPr>
              <a:t> </a:t>
            </a:r>
            <a:endParaRPr lang="ru-RU" sz="2000" b="1" i="1" dirty="0">
              <a:solidFill>
                <a:srgbClr val="FF0000"/>
              </a:solidFill>
              <a:latin typeface="Times New Roman" pitchFamily="18" charset="0"/>
              <a:cs typeface="Times New Roman" pitchFamily="18" charset="0"/>
            </a:endParaRPr>
          </a:p>
          <a:p>
            <a:pPr indent="457200">
              <a:lnSpc>
                <a:spcPct val="150000"/>
              </a:lnSpc>
            </a:pPr>
            <a:r>
              <a:rPr lang="en-US" sz="2000" b="1" i="1" dirty="0">
                <a:solidFill>
                  <a:srgbClr val="FF0000"/>
                </a:solidFill>
                <a:latin typeface="Times New Roman" pitchFamily="18" charset="0"/>
                <a:cs typeface="Times New Roman" pitchFamily="18" charset="0"/>
              </a:rPr>
              <a:t>H</a:t>
            </a:r>
            <a:r>
              <a:rPr lang="en-US" sz="2000" b="1" i="1" baseline="-25000" dirty="0">
                <a:solidFill>
                  <a:srgbClr val="FF0000"/>
                </a:solidFill>
                <a:latin typeface="Times New Roman" pitchFamily="18" charset="0"/>
                <a:cs typeface="Times New Roman" pitchFamily="18" charset="0"/>
              </a:rPr>
              <a:t>2</a:t>
            </a:r>
            <a:r>
              <a:rPr lang="en-US" sz="2000" b="1" i="1" dirty="0">
                <a:solidFill>
                  <a:srgbClr val="FF0000"/>
                </a:solidFill>
                <a:latin typeface="Times New Roman" pitchFamily="18" charset="0"/>
                <a:cs typeface="Times New Roman" pitchFamily="18" charset="0"/>
              </a:rPr>
              <a:t>SO</a:t>
            </a:r>
            <a:r>
              <a:rPr lang="en-US" sz="2000" b="1" i="1" baseline="-25000" dirty="0">
                <a:solidFill>
                  <a:srgbClr val="FF0000"/>
                </a:solidFill>
                <a:latin typeface="Times New Roman" pitchFamily="18" charset="0"/>
                <a:cs typeface="Times New Roman" pitchFamily="18" charset="0"/>
              </a:rPr>
              <a:t>4</a:t>
            </a:r>
            <a:r>
              <a:rPr lang="en-US" sz="2000" b="1" i="1" dirty="0">
                <a:solidFill>
                  <a:srgbClr val="FF0000"/>
                </a:solidFill>
                <a:latin typeface="Times New Roman" pitchFamily="18" charset="0"/>
                <a:cs typeface="Times New Roman" pitchFamily="18" charset="0"/>
              </a:rPr>
              <a:t> + </a:t>
            </a:r>
            <a:r>
              <a:rPr lang="en-US" sz="2000" b="1" i="1" dirty="0" err="1" smtClean="0">
                <a:solidFill>
                  <a:srgbClr val="FF0000"/>
                </a:solidFill>
                <a:latin typeface="Times New Roman" pitchFamily="18" charset="0"/>
                <a:cs typeface="Times New Roman" pitchFamily="18" charset="0"/>
              </a:rPr>
              <a:t>HBr</a:t>
            </a:r>
            <a:r>
              <a:rPr lang="en-US" sz="2000" b="1" i="1" dirty="0" smtClean="0">
                <a:solidFill>
                  <a:srgbClr val="FF0000"/>
                </a:solidFill>
                <a:latin typeface="Times New Roman" pitchFamily="18" charset="0"/>
                <a:cs typeface="Times New Roman" pitchFamily="18" charset="0"/>
              </a:rPr>
              <a:t>                             </a:t>
            </a:r>
            <a:r>
              <a:rPr lang="ru-RU" sz="2000" b="1" i="1" dirty="0" smtClean="0">
                <a:solidFill>
                  <a:srgbClr val="FF0000"/>
                </a:solidFill>
                <a:latin typeface="Times New Roman" pitchFamily="18" charset="0"/>
                <a:cs typeface="Times New Roman" pitchFamily="18" charset="0"/>
              </a:rPr>
              <a:t>      </a:t>
            </a:r>
            <a:r>
              <a:rPr lang="en-US" sz="2000" b="1" i="1" dirty="0" smtClean="0">
                <a:solidFill>
                  <a:srgbClr val="FF0000"/>
                </a:solidFill>
                <a:latin typeface="Times New Roman" pitchFamily="18" charset="0"/>
                <a:cs typeface="Times New Roman" pitchFamily="18" charset="0"/>
              </a:rPr>
              <a:t>             </a:t>
            </a:r>
            <a:r>
              <a:rPr lang="en-US" sz="2000" b="1" i="1" dirty="0">
                <a:solidFill>
                  <a:srgbClr val="FF0000"/>
                </a:solidFill>
                <a:latin typeface="Times New Roman" pitchFamily="18" charset="0"/>
                <a:cs typeface="Times New Roman" pitchFamily="18" charset="0"/>
              </a:rPr>
              <a:t>H</a:t>
            </a:r>
            <a:r>
              <a:rPr lang="en-US" sz="2000" b="1" i="1" baseline="-25000" dirty="0">
                <a:solidFill>
                  <a:srgbClr val="FF0000"/>
                </a:solidFill>
                <a:latin typeface="Times New Roman" pitchFamily="18" charset="0"/>
                <a:cs typeface="Times New Roman" pitchFamily="18" charset="0"/>
              </a:rPr>
              <a:t>2</a:t>
            </a:r>
            <a:r>
              <a:rPr lang="en-US" sz="2000" b="1" i="1" dirty="0">
                <a:solidFill>
                  <a:srgbClr val="FF0000"/>
                </a:solidFill>
                <a:latin typeface="Times New Roman" pitchFamily="18" charset="0"/>
                <a:cs typeface="Times New Roman" pitchFamily="18" charset="0"/>
              </a:rPr>
              <a:t>SO</a:t>
            </a:r>
            <a:r>
              <a:rPr lang="en-US" sz="2000" b="1" i="1" baseline="-25000" dirty="0">
                <a:solidFill>
                  <a:srgbClr val="FF0000"/>
                </a:solidFill>
                <a:latin typeface="Times New Roman" pitchFamily="18" charset="0"/>
                <a:cs typeface="Times New Roman" pitchFamily="18" charset="0"/>
              </a:rPr>
              <a:t>4</a:t>
            </a:r>
            <a:r>
              <a:rPr lang="en-US" sz="2000" b="1" i="1" dirty="0">
                <a:solidFill>
                  <a:srgbClr val="FF0000"/>
                </a:solidFill>
                <a:latin typeface="Times New Roman" pitchFamily="18" charset="0"/>
                <a:cs typeface="Times New Roman" pitchFamily="18" charset="0"/>
              </a:rPr>
              <a:t> + </a:t>
            </a:r>
            <a:r>
              <a:rPr lang="ru-RU" sz="2000" b="1" i="1" dirty="0" smtClean="0">
                <a:solidFill>
                  <a:srgbClr val="FF0000"/>
                </a:solidFill>
                <a:latin typeface="Times New Roman" pitchFamily="18" charset="0"/>
                <a:cs typeface="Times New Roman" pitchFamily="18" charset="0"/>
              </a:rPr>
              <a:t>НС</a:t>
            </a:r>
            <a:r>
              <a:rPr lang="en-US" sz="2000" b="1" i="1" dirty="0" smtClean="0">
                <a:solidFill>
                  <a:srgbClr val="FF0000"/>
                </a:solidFill>
                <a:latin typeface="Times New Roman" pitchFamily="18" charset="0"/>
                <a:cs typeface="Times New Roman" pitchFamily="18" charset="0"/>
              </a:rPr>
              <a:t>lO</a:t>
            </a:r>
            <a:r>
              <a:rPr lang="en-US" sz="2000" b="1" i="1" baseline="-25000" dirty="0" smtClean="0">
                <a:solidFill>
                  <a:srgbClr val="FF0000"/>
                </a:solidFill>
                <a:latin typeface="Times New Roman" pitchFamily="18" charset="0"/>
                <a:cs typeface="Times New Roman" pitchFamily="18" charset="0"/>
              </a:rPr>
              <a:t>4</a:t>
            </a:r>
            <a:r>
              <a:rPr lang="en-US" sz="2000" b="1" i="1" dirty="0" smtClean="0">
                <a:solidFill>
                  <a:srgbClr val="FF0000"/>
                </a:solidFill>
                <a:latin typeface="Times New Roman" pitchFamily="18" charset="0"/>
                <a:cs typeface="Times New Roman" pitchFamily="18" charset="0"/>
              </a:rPr>
              <a:t> </a:t>
            </a:r>
            <a:endParaRPr lang="ru-RU" sz="2000" b="1" i="1" dirty="0">
              <a:solidFill>
                <a:srgbClr val="FF0000"/>
              </a:solidFill>
              <a:latin typeface="Times New Roman" pitchFamily="18" charset="0"/>
              <a:cs typeface="Times New Roman" pitchFamily="18" charset="0"/>
            </a:endParaRPr>
          </a:p>
          <a:p>
            <a:pPr indent="457200">
              <a:lnSpc>
                <a:spcPct val="150000"/>
              </a:lnSpc>
            </a:pPr>
            <a:r>
              <a:rPr lang="en-US" sz="2000" b="1" i="1" dirty="0">
                <a:solidFill>
                  <a:srgbClr val="FF0000"/>
                </a:solidFill>
                <a:latin typeface="Times New Roman" pitchFamily="18" charset="0"/>
                <a:cs typeface="Times New Roman" pitchFamily="18" charset="0"/>
              </a:rPr>
              <a:t>H</a:t>
            </a:r>
            <a:r>
              <a:rPr lang="en-US" sz="2000" b="1" i="1" baseline="-25000" dirty="0">
                <a:solidFill>
                  <a:srgbClr val="FF0000"/>
                </a:solidFill>
                <a:latin typeface="Times New Roman" pitchFamily="18" charset="0"/>
                <a:cs typeface="Times New Roman" pitchFamily="18" charset="0"/>
              </a:rPr>
              <a:t>2</a:t>
            </a:r>
            <a:r>
              <a:rPr lang="en-US" sz="2000" b="1" i="1" dirty="0">
                <a:solidFill>
                  <a:srgbClr val="FF0000"/>
                </a:solidFill>
                <a:latin typeface="Times New Roman" pitchFamily="18" charset="0"/>
                <a:cs typeface="Times New Roman" pitchFamily="18" charset="0"/>
              </a:rPr>
              <a:t>S0</a:t>
            </a:r>
            <a:r>
              <a:rPr lang="en-US" sz="2000" b="1" i="1" baseline="-25000" dirty="0">
                <a:solidFill>
                  <a:srgbClr val="FF0000"/>
                </a:solidFill>
                <a:latin typeface="Times New Roman" pitchFamily="18" charset="0"/>
                <a:cs typeface="Times New Roman" pitchFamily="18" charset="0"/>
              </a:rPr>
              <a:t>4</a:t>
            </a:r>
            <a:r>
              <a:rPr lang="en-US" sz="2000" b="1" i="1" dirty="0">
                <a:solidFill>
                  <a:srgbClr val="FF0000"/>
                </a:solidFill>
                <a:latin typeface="Times New Roman" pitchFamily="18" charset="0"/>
                <a:cs typeface="Times New Roman" pitchFamily="18" charset="0"/>
              </a:rPr>
              <a:t> + </a:t>
            </a:r>
            <a:r>
              <a:rPr lang="en-US" sz="2000" b="1" i="1" dirty="0" smtClean="0">
                <a:solidFill>
                  <a:srgbClr val="FF0000"/>
                </a:solidFill>
                <a:latin typeface="Times New Roman" pitchFamily="18" charset="0"/>
                <a:cs typeface="Times New Roman" pitchFamily="18" charset="0"/>
              </a:rPr>
              <a:t>H</a:t>
            </a:r>
            <a:r>
              <a:rPr lang="en-US" sz="2000" b="1" i="1" baseline="-25000" dirty="0" smtClean="0">
                <a:solidFill>
                  <a:srgbClr val="FF0000"/>
                </a:solidFill>
                <a:latin typeface="Times New Roman" pitchFamily="18" charset="0"/>
                <a:cs typeface="Times New Roman" pitchFamily="18" charset="0"/>
              </a:rPr>
              <a:t>3</a:t>
            </a:r>
            <a:r>
              <a:rPr lang="en-US" sz="2000" b="1" i="1" dirty="0" smtClean="0">
                <a:solidFill>
                  <a:srgbClr val="FF0000"/>
                </a:solidFill>
                <a:latin typeface="Times New Roman" pitchFamily="18" charset="0"/>
                <a:cs typeface="Times New Roman" pitchFamily="18" charset="0"/>
              </a:rPr>
              <a:t>PO4                           </a:t>
            </a:r>
            <a:r>
              <a:rPr lang="ru-RU" sz="2000" b="1" i="1" dirty="0" smtClean="0">
                <a:solidFill>
                  <a:srgbClr val="FF0000"/>
                </a:solidFill>
                <a:latin typeface="Times New Roman" pitchFamily="18" charset="0"/>
                <a:cs typeface="Times New Roman" pitchFamily="18" charset="0"/>
              </a:rPr>
              <a:t>       </a:t>
            </a:r>
            <a:r>
              <a:rPr lang="en-US" sz="2000" b="1" i="1" dirty="0" smtClean="0">
                <a:solidFill>
                  <a:srgbClr val="FF0000"/>
                </a:solidFill>
                <a:latin typeface="Times New Roman" pitchFamily="18" charset="0"/>
                <a:cs typeface="Times New Roman" pitchFamily="18" charset="0"/>
              </a:rPr>
              <a:t>          </a:t>
            </a:r>
            <a:r>
              <a:rPr lang="ru-RU" sz="2000" b="1" i="1" dirty="0" smtClean="0">
                <a:solidFill>
                  <a:srgbClr val="FF0000"/>
                </a:solidFill>
                <a:latin typeface="Times New Roman" pitchFamily="18" charset="0"/>
                <a:cs typeface="Times New Roman" pitchFamily="18" charset="0"/>
              </a:rPr>
              <a:t>НС</a:t>
            </a:r>
            <a:r>
              <a:rPr lang="en-US" sz="2000" b="1" i="1" dirty="0" smtClean="0">
                <a:solidFill>
                  <a:srgbClr val="FF0000"/>
                </a:solidFill>
                <a:latin typeface="Times New Roman" pitchFamily="18" charset="0"/>
                <a:cs typeface="Times New Roman" pitchFamily="18" charset="0"/>
              </a:rPr>
              <a:t>lO</a:t>
            </a:r>
            <a:r>
              <a:rPr lang="en-US" sz="2000" b="1" i="1" baseline="-25000" dirty="0" smtClean="0">
                <a:solidFill>
                  <a:srgbClr val="FF0000"/>
                </a:solidFill>
                <a:latin typeface="Times New Roman" pitchFamily="18" charset="0"/>
                <a:cs typeface="Times New Roman" pitchFamily="18" charset="0"/>
              </a:rPr>
              <a:t>4</a:t>
            </a:r>
            <a:r>
              <a:rPr lang="en-US" sz="2000" b="1" i="1" dirty="0" smtClean="0">
                <a:solidFill>
                  <a:srgbClr val="FF0000"/>
                </a:solidFill>
                <a:latin typeface="Times New Roman" pitchFamily="18" charset="0"/>
                <a:cs typeface="Times New Roman" pitchFamily="18" charset="0"/>
              </a:rPr>
              <a:t> </a:t>
            </a:r>
            <a:r>
              <a:rPr lang="en-US" sz="2000" b="1" i="1" dirty="0">
                <a:solidFill>
                  <a:srgbClr val="FF0000"/>
                </a:solidFill>
                <a:latin typeface="Times New Roman" pitchFamily="18" charset="0"/>
                <a:cs typeface="Times New Roman" pitchFamily="18" charset="0"/>
              </a:rPr>
              <a:t>+ </a:t>
            </a:r>
            <a:r>
              <a:rPr lang="ru-RU" sz="2000" b="1" i="1" dirty="0">
                <a:solidFill>
                  <a:srgbClr val="FF0000"/>
                </a:solidFill>
                <a:latin typeface="Times New Roman" pitchFamily="18" charset="0"/>
                <a:cs typeface="Times New Roman" pitchFamily="18" charset="0"/>
              </a:rPr>
              <a:t>Н</a:t>
            </a:r>
            <a:r>
              <a:rPr lang="en-US" sz="2000" b="1" i="1" baseline="-25000" dirty="0">
                <a:solidFill>
                  <a:srgbClr val="FF0000"/>
                </a:solidFill>
                <a:latin typeface="Times New Roman" pitchFamily="18" charset="0"/>
                <a:cs typeface="Times New Roman" pitchFamily="18" charset="0"/>
              </a:rPr>
              <a:t>3</a:t>
            </a:r>
            <a:r>
              <a:rPr lang="ru-RU" sz="2000" b="1" i="1" dirty="0">
                <a:solidFill>
                  <a:srgbClr val="FF0000"/>
                </a:solidFill>
                <a:latin typeface="Times New Roman" pitchFamily="18" charset="0"/>
                <a:cs typeface="Times New Roman" pitchFamily="18" charset="0"/>
              </a:rPr>
              <a:t>РО</a:t>
            </a:r>
            <a:r>
              <a:rPr lang="en-US" sz="2000" b="1" i="1" baseline="-25000" dirty="0" smtClean="0">
                <a:solidFill>
                  <a:srgbClr val="FF0000"/>
                </a:solidFill>
                <a:latin typeface="Times New Roman" pitchFamily="18" charset="0"/>
                <a:cs typeface="Times New Roman" pitchFamily="18" charset="0"/>
              </a:rPr>
              <a:t>4</a:t>
            </a:r>
            <a:r>
              <a:rPr lang="en-US" sz="2000" b="1" i="1" dirty="0" smtClean="0">
                <a:solidFill>
                  <a:srgbClr val="FF0000"/>
                </a:solidFill>
                <a:latin typeface="Times New Roman" pitchFamily="18" charset="0"/>
                <a:cs typeface="Times New Roman" pitchFamily="18" charset="0"/>
              </a:rPr>
              <a:t> </a:t>
            </a:r>
            <a:endParaRPr lang="ru-RU" sz="2000" b="1" i="1" dirty="0">
              <a:solidFill>
                <a:srgbClr val="FF0000"/>
              </a:solidFill>
              <a:latin typeface="Times New Roman" pitchFamily="18" charset="0"/>
              <a:cs typeface="Times New Roman" pitchFamily="18" charset="0"/>
            </a:endParaRPr>
          </a:p>
          <a:p>
            <a:pPr indent="457200">
              <a:lnSpc>
                <a:spcPct val="150000"/>
              </a:lnSpc>
            </a:pPr>
            <a:r>
              <a:rPr lang="ru-RU" sz="2000" b="1" i="1" dirty="0">
                <a:solidFill>
                  <a:srgbClr val="FF0000"/>
                </a:solidFill>
                <a:latin typeface="Times New Roman" pitchFamily="18" charset="0"/>
                <a:cs typeface="Times New Roman" pitchFamily="18" charset="0"/>
              </a:rPr>
              <a:t>Н</a:t>
            </a:r>
            <a:r>
              <a:rPr lang="en-US" sz="2000" b="1" i="1" baseline="-25000" dirty="0">
                <a:solidFill>
                  <a:srgbClr val="FF0000"/>
                </a:solidFill>
                <a:latin typeface="Times New Roman" pitchFamily="18" charset="0"/>
                <a:cs typeface="Times New Roman" pitchFamily="18" charset="0"/>
              </a:rPr>
              <a:t>3</a:t>
            </a:r>
            <a:r>
              <a:rPr lang="ru-RU" sz="2000" b="1" i="1" dirty="0">
                <a:solidFill>
                  <a:srgbClr val="FF0000"/>
                </a:solidFill>
                <a:latin typeface="Times New Roman" pitchFamily="18" charset="0"/>
                <a:cs typeface="Times New Roman" pitchFamily="18" charset="0"/>
              </a:rPr>
              <a:t>РО</a:t>
            </a:r>
            <a:r>
              <a:rPr lang="en-US" sz="2000" b="1" i="1" baseline="-25000" dirty="0">
                <a:solidFill>
                  <a:srgbClr val="FF0000"/>
                </a:solidFill>
                <a:latin typeface="Times New Roman" pitchFamily="18" charset="0"/>
                <a:cs typeface="Times New Roman" pitchFamily="18" charset="0"/>
              </a:rPr>
              <a:t>4</a:t>
            </a:r>
            <a:r>
              <a:rPr lang="en-US" sz="2000" b="1" i="1" dirty="0">
                <a:solidFill>
                  <a:srgbClr val="FF0000"/>
                </a:solidFill>
                <a:latin typeface="Times New Roman" pitchFamily="18" charset="0"/>
                <a:cs typeface="Times New Roman" pitchFamily="18" charset="0"/>
              </a:rPr>
              <a:t> + </a:t>
            </a:r>
            <a:r>
              <a:rPr lang="en-US" sz="2000" b="1" i="1" dirty="0" smtClean="0">
                <a:solidFill>
                  <a:srgbClr val="FF0000"/>
                </a:solidFill>
                <a:latin typeface="Times New Roman" pitchFamily="18" charset="0"/>
                <a:cs typeface="Times New Roman" pitchFamily="18" charset="0"/>
              </a:rPr>
              <a:t>H</a:t>
            </a:r>
            <a:r>
              <a:rPr lang="en-US" sz="2000" b="1" i="1" baseline="-25000" dirty="0" smtClean="0">
                <a:solidFill>
                  <a:srgbClr val="FF0000"/>
                </a:solidFill>
                <a:latin typeface="Times New Roman" pitchFamily="18" charset="0"/>
                <a:cs typeface="Times New Roman" pitchFamily="18" charset="0"/>
              </a:rPr>
              <a:t>2</a:t>
            </a:r>
            <a:r>
              <a:rPr lang="en-US" sz="2000" b="1" i="1" dirty="0" smtClean="0">
                <a:solidFill>
                  <a:srgbClr val="FF0000"/>
                </a:solidFill>
                <a:latin typeface="Times New Roman" pitchFamily="18" charset="0"/>
                <a:cs typeface="Times New Roman" pitchFamily="18" charset="0"/>
              </a:rPr>
              <a:t>O</a:t>
            </a:r>
            <a:r>
              <a:rPr lang="en-US" sz="2000" b="1" i="1" baseline="-25000" dirty="0" smtClean="0">
                <a:solidFill>
                  <a:srgbClr val="FF0000"/>
                </a:solidFill>
                <a:latin typeface="Times New Roman" pitchFamily="18" charset="0"/>
                <a:cs typeface="Times New Roman" pitchFamily="18" charset="0"/>
              </a:rPr>
              <a:t>2</a:t>
            </a:r>
            <a:r>
              <a:rPr lang="en-US" sz="2000" b="1" i="1" dirty="0" smtClean="0">
                <a:solidFill>
                  <a:srgbClr val="FF0000"/>
                </a:solidFill>
                <a:latin typeface="Times New Roman" pitchFamily="18" charset="0"/>
                <a:cs typeface="Times New Roman" pitchFamily="18" charset="0"/>
              </a:rPr>
              <a:t>                                </a:t>
            </a:r>
            <a:r>
              <a:rPr lang="ru-RU" sz="2000" b="1" i="1" dirty="0" smtClean="0">
                <a:solidFill>
                  <a:srgbClr val="FF0000"/>
                </a:solidFill>
                <a:latin typeface="Times New Roman" pitchFamily="18" charset="0"/>
                <a:cs typeface="Times New Roman" pitchFamily="18" charset="0"/>
              </a:rPr>
              <a:t>      </a:t>
            </a:r>
            <a:r>
              <a:rPr lang="en-US" sz="2000" b="1" i="1" dirty="0" smtClean="0">
                <a:solidFill>
                  <a:srgbClr val="FF0000"/>
                </a:solidFill>
                <a:latin typeface="Times New Roman" pitchFamily="18" charset="0"/>
                <a:cs typeface="Times New Roman" pitchFamily="18" charset="0"/>
              </a:rPr>
              <a:t>         </a:t>
            </a:r>
            <a:r>
              <a:rPr lang="en-US" sz="2000" b="1" i="1" dirty="0">
                <a:solidFill>
                  <a:srgbClr val="FF0000"/>
                </a:solidFill>
                <a:latin typeface="Times New Roman" pitchFamily="18" charset="0"/>
                <a:cs typeface="Times New Roman" pitchFamily="18" charset="0"/>
              </a:rPr>
              <a:t>H</a:t>
            </a:r>
            <a:r>
              <a:rPr lang="en-US" sz="2000" b="1" i="1" baseline="-25000" dirty="0">
                <a:solidFill>
                  <a:srgbClr val="FF0000"/>
                </a:solidFill>
                <a:latin typeface="Times New Roman" pitchFamily="18" charset="0"/>
                <a:cs typeface="Times New Roman" pitchFamily="18" charset="0"/>
              </a:rPr>
              <a:t>3</a:t>
            </a:r>
            <a:r>
              <a:rPr lang="en-US" sz="2000" b="1" i="1" dirty="0">
                <a:solidFill>
                  <a:srgbClr val="FF0000"/>
                </a:solidFill>
                <a:latin typeface="Times New Roman" pitchFamily="18" charset="0"/>
                <a:cs typeface="Times New Roman" pitchFamily="18" charset="0"/>
              </a:rPr>
              <a:t>PO</a:t>
            </a:r>
            <a:r>
              <a:rPr lang="en-US" sz="2000" b="1" i="1" baseline="-25000" dirty="0">
                <a:solidFill>
                  <a:srgbClr val="FF0000"/>
                </a:solidFill>
                <a:latin typeface="Times New Roman" pitchFamily="18" charset="0"/>
                <a:cs typeface="Times New Roman" pitchFamily="18" charset="0"/>
              </a:rPr>
              <a:t>4</a:t>
            </a:r>
            <a:r>
              <a:rPr lang="en-US" sz="2000" b="1" i="1" dirty="0">
                <a:solidFill>
                  <a:srgbClr val="FF0000"/>
                </a:solidFill>
                <a:latin typeface="Times New Roman" pitchFamily="18" charset="0"/>
                <a:cs typeface="Times New Roman" pitchFamily="18" charset="0"/>
              </a:rPr>
              <a:t> + </a:t>
            </a:r>
            <a:r>
              <a:rPr lang="en-US" sz="2000" b="1" i="1" dirty="0" smtClean="0">
                <a:solidFill>
                  <a:srgbClr val="FF0000"/>
                </a:solidFill>
                <a:latin typeface="Times New Roman" pitchFamily="18" charset="0"/>
                <a:cs typeface="Times New Roman" pitchFamily="18" charset="0"/>
              </a:rPr>
              <a:t>H</a:t>
            </a:r>
            <a:r>
              <a:rPr lang="en-US" sz="2000" b="1" i="1" baseline="-25000" dirty="0" smtClean="0">
                <a:solidFill>
                  <a:srgbClr val="FF0000"/>
                </a:solidFill>
                <a:latin typeface="Times New Roman" pitchFamily="18" charset="0"/>
                <a:cs typeface="Times New Roman" pitchFamily="18" charset="0"/>
              </a:rPr>
              <a:t>2</a:t>
            </a:r>
            <a:r>
              <a:rPr lang="en-US" sz="2000" b="1" i="1" dirty="0" smtClean="0">
                <a:solidFill>
                  <a:srgbClr val="FF0000"/>
                </a:solidFill>
                <a:latin typeface="Times New Roman" pitchFamily="18" charset="0"/>
                <a:cs typeface="Times New Roman" pitchFamily="18" charset="0"/>
              </a:rPr>
              <a:t>SiF</a:t>
            </a:r>
            <a:r>
              <a:rPr lang="en-US" sz="2000" b="1" i="1" baseline="-25000" dirty="0" smtClean="0">
                <a:solidFill>
                  <a:srgbClr val="FF0000"/>
                </a:solidFill>
                <a:latin typeface="Times New Roman" pitchFamily="18" charset="0"/>
                <a:cs typeface="Times New Roman" pitchFamily="18" charset="0"/>
              </a:rPr>
              <a:t>6</a:t>
            </a:r>
            <a:r>
              <a:rPr lang="en-US" sz="2000" b="1" i="1" dirty="0" smtClean="0">
                <a:solidFill>
                  <a:srgbClr val="FF0000"/>
                </a:solidFill>
                <a:latin typeface="Times New Roman" pitchFamily="18" charset="0"/>
                <a:cs typeface="Times New Roman" pitchFamily="18" charset="0"/>
              </a:rPr>
              <a:t> </a:t>
            </a:r>
            <a:endParaRPr lang="ru-RU" sz="2000" b="1" i="1" dirty="0">
              <a:solidFill>
                <a:srgbClr val="FF0000"/>
              </a:solidFill>
              <a:latin typeface="Times New Roman" pitchFamily="18" charset="0"/>
              <a:cs typeface="Times New Roman" pitchFamily="18" charset="0"/>
            </a:endParaRPr>
          </a:p>
          <a:p>
            <a:pPr indent="457200">
              <a:lnSpc>
                <a:spcPct val="150000"/>
              </a:lnSpc>
            </a:pPr>
            <a:r>
              <a:rPr lang="en-US" sz="2000" b="1" i="1" dirty="0" smtClean="0">
                <a:solidFill>
                  <a:srgbClr val="FF0000"/>
                </a:solidFill>
                <a:latin typeface="Times New Roman" pitchFamily="18" charset="0"/>
                <a:cs typeface="Times New Roman" pitchFamily="18" charset="0"/>
              </a:rPr>
              <a:t>             HNO</a:t>
            </a:r>
            <a:r>
              <a:rPr lang="ru-RU" sz="2000" b="1" i="1" baseline="-25000" dirty="0">
                <a:solidFill>
                  <a:srgbClr val="FF0000"/>
                </a:solidFill>
                <a:latin typeface="Times New Roman" pitchFamily="18" charset="0"/>
                <a:cs typeface="Times New Roman" pitchFamily="18" charset="0"/>
              </a:rPr>
              <a:t>3</a:t>
            </a:r>
            <a:r>
              <a:rPr lang="ru-RU" sz="2000" b="1" i="1" dirty="0">
                <a:solidFill>
                  <a:srgbClr val="FF0000"/>
                </a:solidFill>
                <a:latin typeface="Times New Roman" pitchFamily="18" charset="0"/>
                <a:cs typeface="Times New Roman" pitchFamily="18" charset="0"/>
              </a:rPr>
              <a:t> + </a:t>
            </a:r>
            <a:r>
              <a:rPr lang="ru-RU" sz="2000" b="1" i="1" dirty="0" err="1">
                <a:solidFill>
                  <a:srgbClr val="FF0000"/>
                </a:solidFill>
                <a:latin typeface="Times New Roman" pitchFamily="18" charset="0"/>
                <a:cs typeface="Times New Roman" pitchFamily="18" charset="0"/>
              </a:rPr>
              <a:t>конц</a:t>
            </a:r>
            <a:r>
              <a:rPr lang="ru-RU" sz="2000" b="1" i="1" dirty="0">
                <a:solidFill>
                  <a:srgbClr val="FF0000"/>
                </a:solidFill>
                <a:latin typeface="Times New Roman" pitchFamily="18" charset="0"/>
                <a:cs typeface="Times New Roman" pitchFamily="18" charset="0"/>
              </a:rPr>
              <a:t>. </a:t>
            </a:r>
            <a:r>
              <a:rPr lang="en-US" sz="2000" b="1" i="1" dirty="0" err="1">
                <a:solidFill>
                  <a:srgbClr val="FF0000"/>
                </a:solidFill>
                <a:latin typeface="Times New Roman" pitchFamily="18" charset="0"/>
                <a:cs typeface="Times New Roman" pitchFamily="18" charset="0"/>
              </a:rPr>
              <a:t>HCl</a:t>
            </a:r>
            <a:r>
              <a:rPr lang="ru-RU" sz="2000" b="1" i="1" dirty="0">
                <a:solidFill>
                  <a:srgbClr val="FF0000"/>
                </a:solidFill>
                <a:latin typeface="Times New Roman" pitchFamily="18" charset="0"/>
                <a:cs typeface="Times New Roman" pitchFamily="18" charset="0"/>
              </a:rPr>
              <a:t> (1:3) – царская водка; </a:t>
            </a:r>
          </a:p>
          <a:p>
            <a:pPr indent="457200">
              <a:lnSpc>
                <a:spcPct val="150000"/>
              </a:lnSpc>
            </a:pPr>
            <a:r>
              <a:rPr lang="en-US" sz="2000" b="1" i="1" dirty="0" smtClean="0">
                <a:solidFill>
                  <a:srgbClr val="FF0000"/>
                </a:solidFill>
                <a:latin typeface="Times New Roman" pitchFamily="18" charset="0"/>
                <a:cs typeface="Times New Roman" pitchFamily="18" charset="0"/>
              </a:rPr>
              <a:t>             </a:t>
            </a:r>
            <a:r>
              <a:rPr lang="ru-RU" sz="2000" b="1" i="1" dirty="0" err="1" smtClean="0">
                <a:solidFill>
                  <a:srgbClr val="FF0000"/>
                </a:solidFill>
                <a:latin typeface="Times New Roman" pitchFamily="18" charset="0"/>
                <a:cs typeface="Times New Roman" pitchFamily="18" charset="0"/>
              </a:rPr>
              <a:t>конц</a:t>
            </a:r>
            <a:r>
              <a:rPr lang="ru-RU" sz="2000" b="1" i="1" dirty="0">
                <a:solidFill>
                  <a:srgbClr val="FF0000"/>
                </a:solidFill>
                <a:latin typeface="Times New Roman" pitchFamily="18" charset="0"/>
                <a:cs typeface="Times New Roman" pitchFamily="18" charset="0"/>
              </a:rPr>
              <a:t>. Н</a:t>
            </a:r>
            <a:r>
              <a:rPr lang="en-US" sz="2000" b="1" i="1" dirty="0">
                <a:solidFill>
                  <a:srgbClr val="FF0000"/>
                </a:solidFill>
                <a:latin typeface="Times New Roman" pitchFamily="18" charset="0"/>
                <a:cs typeface="Times New Roman" pitchFamily="18" charset="0"/>
              </a:rPr>
              <a:t>NO</a:t>
            </a:r>
            <a:r>
              <a:rPr lang="ru-RU" sz="2000" b="1" i="1" dirty="0">
                <a:solidFill>
                  <a:srgbClr val="FF0000"/>
                </a:solidFill>
                <a:latin typeface="Times New Roman" pitchFamily="18" charset="0"/>
                <a:cs typeface="Times New Roman" pitchFamily="18" charset="0"/>
              </a:rPr>
              <a:t>з + </a:t>
            </a:r>
            <a:r>
              <a:rPr lang="ru-RU" sz="2000" b="1" i="1" dirty="0" err="1">
                <a:solidFill>
                  <a:srgbClr val="FF0000"/>
                </a:solidFill>
                <a:latin typeface="Times New Roman" pitchFamily="18" charset="0"/>
                <a:cs typeface="Times New Roman" pitchFamily="18" charset="0"/>
              </a:rPr>
              <a:t>конц</a:t>
            </a:r>
            <a:r>
              <a:rPr lang="ru-RU" sz="2000" b="1" i="1" dirty="0">
                <a:solidFill>
                  <a:srgbClr val="FF0000"/>
                </a:solidFill>
                <a:latin typeface="Times New Roman" pitchFamily="18" charset="0"/>
                <a:cs typeface="Times New Roman" pitchFamily="18" charset="0"/>
              </a:rPr>
              <a:t>. НС1 (3:1) –«</a:t>
            </a:r>
            <a:r>
              <a:rPr lang="ru-RU" sz="2000" b="1" i="1" dirty="0" err="1">
                <a:solidFill>
                  <a:srgbClr val="FF0000"/>
                </a:solidFill>
                <a:latin typeface="Times New Roman" pitchFamily="18" charset="0"/>
                <a:cs typeface="Times New Roman" pitchFamily="18" charset="0"/>
              </a:rPr>
              <a:t>лефортова</a:t>
            </a:r>
            <a:r>
              <a:rPr lang="ru-RU" sz="2000" b="1" i="1" dirty="0">
                <a:solidFill>
                  <a:srgbClr val="FF0000"/>
                </a:solidFill>
                <a:latin typeface="Times New Roman" pitchFamily="18" charset="0"/>
                <a:cs typeface="Times New Roman" pitchFamily="18" charset="0"/>
              </a:rPr>
              <a:t>», или обратная </a:t>
            </a:r>
          </a:p>
          <a:p>
            <a:pPr indent="457200"/>
            <a:r>
              <a:rPr lang="ru-RU" sz="2000" b="1" i="1" dirty="0">
                <a:solidFill>
                  <a:srgbClr val="FF0000"/>
                </a:solidFill>
                <a:latin typeface="Times New Roman" pitchFamily="18" charset="0"/>
                <a:cs typeface="Times New Roman" pitchFamily="18" charset="0"/>
              </a:rPr>
              <a:t>                                                  </a:t>
            </a:r>
            <a:r>
              <a:rPr lang="en-US" sz="2000" b="1" i="1" dirty="0" smtClean="0">
                <a:solidFill>
                  <a:srgbClr val="FF0000"/>
                </a:solidFill>
                <a:latin typeface="Times New Roman" pitchFamily="18" charset="0"/>
                <a:cs typeface="Times New Roman" pitchFamily="18" charset="0"/>
              </a:rPr>
              <a:t>                  </a:t>
            </a:r>
            <a:r>
              <a:rPr lang="ru-RU" sz="2000" b="1" i="1" dirty="0" smtClean="0">
                <a:solidFill>
                  <a:srgbClr val="FF0000"/>
                </a:solidFill>
                <a:latin typeface="Times New Roman" pitchFamily="18" charset="0"/>
                <a:cs typeface="Times New Roman" pitchFamily="18" charset="0"/>
              </a:rPr>
              <a:t> </a:t>
            </a:r>
            <a:r>
              <a:rPr lang="ru-RU" sz="2000" b="1" i="1" dirty="0">
                <a:solidFill>
                  <a:srgbClr val="FF0000"/>
                </a:solidFill>
                <a:latin typeface="Times New Roman" pitchFamily="18" charset="0"/>
                <a:cs typeface="Times New Roman" pitchFamily="18" charset="0"/>
              </a:rPr>
              <a:t>царская, водка.</a:t>
            </a:r>
          </a:p>
          <a:p>
            <a:r>
              <a:rPr lang="en-US" sz="2000" dirty="0" smtClean="0"/>
              <a:t>	</a:t>
            </a:r>
            <a:r>
              <a:rPr lang="ru-RU" sz="2000" dirty="0" smtClean="0"/>
              <a:t>Реже </a:t>
            </a:r>
            <a:r>
              <a:rPr lang="ru-RU" sz="2000" dirty="0"/>
              <a:t>в качестве реагентов используют </a:t>
            </a:r>
            <a:r>
              <a:rPr lang="ru-RU" sz="2000" b="1" i="1" dirty="0"/>
              <a:t>растворы солей </a:t>
            </a:r>
            <a:r>
              <a:rPr lang="ru-RU" sz="2000" dirty="0"/>
              <a:t>и </a:t>
            </a:r>
            <a:r>
              <a:rPr lang="ru-RU" sz="2000" b="1" i="1" dirty="0"/>
              <a:t>оснований</a:t>
            </a:r>
            <a:r>
              <a:rPr lang="ru-RU" sz="2000" dirty="0"/>
              <a:t> (</a:t>
            </a:r>
            <a:r>
              <a:rPr lang="ru-RU" sz="2000" b="1" i="1" dirty="0"/>
              <a:t>щелочей</a:t>
            </a:r>
            <a:r>
              <a:rPr lang="ru-RU" sz="2000" dirty="0"/>
              <a:t>). </a:t>
            </a:r>
          </a:p>
          <a:p>
            <a:pPr algn="r"/>
            <a:r>
              <a:rPr lang="en-US" sz="2000" dirty="0" smtClean="0"/>
              <a:t>-52-</a:t>
            </a:r>
            <a:endParaRPr lang="ru-RU" sz="2000" dirty="0"/>
          </a:p>
        </p:txBody>
      </p:sp>
    </p:spTree>
    <p:extLst>
      <p:ext uri="{BB962C8B-B14F-4D97-AF65-F5344CB8AC3E}">
        <p14:creationId xmlns:p14="http://schemas.microsoft.com/office/powerpoint/2010/main" val="27444868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860" y="0"/>
            <a:ext cx="8928992" cy="6771084"/>
          </a:xfrm>
          <a:prstGeom prst="rect">
            <a:avLst/>
          </a:prstGeom>
          <a:solidFill>
            <a:srgbClr val="FFFF00"/>
          </a:solidFill>
        </p:spPr>
        <p:txBody>
          <a:bodyPr wrap="square" rtlCol="0">
            <a:spAutoFit/>
          </a:bodyPr>
          <a:lstStyle/>
          <a:p>
            <a:pPr algn="just"/>
            <a:r>
              <a:rPr lang="en-US" sz="2000" dirty="0" smtClean="0"/>
              <a:t>	</a:t>
            </a:r>
            <a:r>
              <a:rPr lang="ru-RU" sz="2000" b="1" i="1" dirty="0" smtClean="0">
                <a:solidFill>
                  <a:srgbClr val="FF0000"/>
                </a:solidFill>
              </a:rPr>
              <a:t>Выбор </a:t>
            </a:r>
            <a:r>
              <a:rPr lang="ru-RU" sz="2000" b="1" i="1" dirty="0">
                <a:solidFill>
                  <a:srgbClr val="FF0000"/>
                </a:solidFill>
              </a:rPr>
              <a:t>растворителя </a:t>
            </a:r>
            <a:r>
              <a:rPr lang="ru-RU" sz="2000" dirty="0" smtClean="0"/>
              <a:t>обуславливается </a:t>
            </a:r>
            <a:r>
              <a:rPr lang="ru-RU" sz="2000" dirty="0"/>
              <a:t>целью анализа – определением </a:t>
            </a:r>
            <a:r>
              <a:rPr lang="ru-RU" sz="2000" b="1" i="1" dirty="0"/>
              <a:t>матричных</a:t>
            </a:r>
            <a:r>
              <a:rPr lang="ru-RU" sz="2000" dirty="0"/>
              <a:t> элементов </a:t>
            </a:r>
            <a:r>
              <a:rPr lang="ru-RU" sz="2400" b="1" i="1" dirty="0">
                <a:solidFill>
                  <a:srgbClr val="FF0000"/>
                </a:solidFill>
              </a:rPr>
              <a:t>или</a:t>
            </a:r>
            <a:r>
              <a:rPr lang="ru-RU" sz="2000" dirty="0"/>
              <a:t> </a:t>
            </a:r>
            <a:r>
              <a:rPr lang="ru-RU" sz="2000" b="1" i="1" dirty="0"/>
              <a:t>примесного</a:t>
            </a:r>
            <a:r>
              <a:rPr lang="ru-RU" sz="2000" dirty="0"/>
              <a:t> </a:t>
            </a:r>
            <a:r>
              <a:rPr lang="ru-RU" sz="2000" dirty="0" smtClean="0"/>
              <a:t>состава, а также </a:t>
            </a:r>
            <a:r>
              <a:rPr lang="ru-RU" sz="2000" b="1" i="1" dirty="0" smtClean="0"/>
              <a:t>способом </a:t>
            </a:r>
            <a:r>
              <a:rPr lang="ru-RU" sz="2000" b="1" i="1" dirty="0"/>
              <a:t>измерения </a:t>
            </a:r>
            <a:r>
              <a:rPr lang="ru-RU" sz="2000" dirty="0"/>
              <a:t>определяемого элемента. </a:t>
            </a:r>
            <a:endParaRPr lang="ru-RU" sz="2000" dirty="0" smtClean="0"/>
          </a:p>
          <a:p>
            <a:pPr algn="just"/>
            <a:r>
              <a:rPr lang="ru-RU" sz="2000" dirty="0"/>
              <a:t>	</a:t>
            </a:r>
            <a:r>
              <a:rPr lang="ru-RU" sz="2000" dirty="0" smtClean="0"/>
              <a:t>При </a:t>
            </a:r>
            <a:r>
              <a:rPr lang="ru-RU" sz="2000" dirty="0"/>
              <a:t>определении содержания </a:t>
            </a:r>
            <a:r>
              <a:rPr lang="ru-RU" sz="2000" b="1" i="1" dirty="0"/>
              <a:t>матричных элементов </a:t>
            </a:r>
            <a:r>
              <a:rPr lang="ru-RU" sz="2000" dirty="0"/>
              <a:t>(анализ минерального сырья, сплавов, лигатур, полупроводниковых соединений различных типов, солей и оксидов) выбирают такой состав растворителя, в котором полностью и без потерь растворяются и находятся в растворенном состоянии </a:t>
            </a:r>
            <a:r>
              <a:rPr lang="ru-RU" sz="2800" b="1" i="1" dirty="0">
                <a:solidFill>
                  <a:srgbClr val="FF0000"/>
                </a:solidFill>
              </a:rPr>
              <a:t>все</a:t>
            </a:r>
            <a:r>
              <a:rPr lang="ru-RU" sz="2000" dirty="0">
                <a:solidFill>
                  <a:srgbClr val="FF0000"/>
                </a:solidFill>
              </a:rPr>
              <a:t> </a:t>
            </a:r>
            <a:r>
              <a:rPr lang="ru-RU" sz="2000" dirty="0"/>
              <a:t>компоненты пробы или удается провести разделение определяемых и сопутствующих им элементов. </a:t>
            </a:r>
          </a:p>
          <a:p>
            <a:pPr algn="just"/>
            <a:r>
              <a:rPr lang="en-US" sz="2000" dirty="0" smtClean="0"/>
              <a:t>	</a:t>
            </a:r>
            <a:r>
              <a:rPr lang="ru-RU" sz="2000" b="1" i="1" dirty="0" smtClean="0"/>
              <a:t>При </a:t>
            </a:r>
            <a:r>
              <a:rPr lang="ru-RU" sz="2000" b="1" i="1" dirty="0"/>
              <a:t>выборе кислоты </a:t>
            </a:r>
            <a:r>
              <a:rPr lang="ru-RU" sz="2000" dirty="0"/>
              <a:t>учитываются ее физические и химические свойства, которые могут влиять на конечный ход анализа и служить источником систематических помех. Так, при использовании методов ААС и </a:t>
            </a:r>
            <a:r>
              <a:rPr lang="ru-RU" sz="2000" dirty="0" smtClean="0"/>
              <a:t>АЭС ИСП </a:t>
            </a:r>
            <a:r>
              <a:rPr lang="ru-RU" sz="2000" dirty="0"/>
              <a:t>(</a:t>
            </a:r>
            <a:r>
              <a:rPr lang="ru-RU" sz="2000" dirty="0" smtClean="0"/>
              <a:t>атомно</a:t>
            </a:r>
            <a:r>
              <a:rPr lang="en-US" sz="2000" dirty="0" smtClean="0"/>
              <a:t>-</a:t>
            </a:r>
            <a:r>
              <a:rPr lang="ru-RU" sz="2000" dirty="0" smtClean="0"/>
              <a:t>абсорбционная и атомно-эмиссионная </a:t>
            </a:r>
            <a:r>
              <a:rPr lang="ru-RU" sz="2000" dirty="0"/>
              <a:t>спектрометрия с </a:t>
            </a:r>
            <a:r>
              <a:rPr lang="ru-RU" sz="2000" dirty="0" smtClean="0"/>
              <a:t>индуктивно-связанной плазмой</a:t>
            </a:r>
            <a:r>
              <a:rPr lang="ru-RU" sz="2000" dirty="0"/>
              <a:t>) важны такие параметры кислоты как </a:t>
            </a:r>
            <a:r>
              <a:rPr lang="ru-RU" sz="2000" b="1" i="1" dirty="0"/>
              <a:t>вязкость</a:t>
            </a:r>
            <a:r>
              <a:rPr lang="ru-RU" sz="2000" dirty="0"/>
              <a:t>, </a:t>
            </a:r>
            <a:r>
              <a:rPr lang="ru-RU" sz="2000" b="1" i="1" dirty="0"/>
              <a:t>плотность</a:t>
            </a:r>
            <a:r>
              <a:rPr lang="ru-RU" sz="2000" dirty="0"/>
              <a:t>, </a:t>
            </a:r>
            <a:r>
              <a:rPr lang="ru-RU" sz="2000" b="1" i="1" dirty="0"/>
              <a:t>поверхностное натяжение </a:t>
            </a:r>
            <a:r>
              <a:rPr lang="ru-RU" sz="2000" dirty="0"/>
              <a:t>раствора. По своему </a:t>
            </a:r>
            <a:r>
              <a:rPr lang="ru-RU" sz="2000" dirty="0" smtClean="0"/>
              <a:t>влиянию на </a:t>
            </a:r>
            <a:r>
              <a:rPr lang="ru-RU" sz="2000" dirty="0"/>
              <a:t>аналитический сигнал кислоты располагаются в ряд: </a:t>
            </a:r>
          </a:p>
          <a:p>
            <a:pPr algn="ctr">
              <a:lnSpc>
                <a:spcPct val="150000"/>
              </a:lnSpc>
            </a:pPr>
            <a:r>
              <a:rPr lang="ru-RU" sz="2800" b="1" dirty="0">
                <a:solidFill>
                  <a:srgbClr val="FF0000"/>
                </a:solidFill>
              </a:rPr>
              <a:t>НС</a:t>
            </a:r>
            <a:r>
              <a:rPr lang="en-US" sz="2800" b="1" dirty="0" err="1">
                <a:solidFill>
                  <a:srgbClr val="FF0000"/>
                </a:solidFill>
              </a:rPr>
              <a:t>lO</a:t>
            </a:r>
            <a:r>
              <a:rPr lang="ru-RU" sz="2800" b="1" baseline="-25000" dirty="0">
                <a:solidFill>
                  <a:srgbClr val="FF0000"/>
                </a:solidFill>
              </a:rPr>
              <a:t>4</a:t>
            </a:r>
            <a:r>
              <a:rPr lang="ru-RU" sz="2800" b="1" dirty="0">
                <a:solidFill>
                  <a:srgbClr val="FF0000"/>
                </a:solidFill>
              </a:rPr>
              <a:t> &lt; </a:t>
            </a:r>
            <a:r>
              <a:rPr lang="ru-RU" sz="2800" b="1" dirty="0" smtClean="0">
                <a:solidFill>
                  <a:srgbClr val="FF0000"/>
                </a:solidFill>
              </a:rPr>
              <a:t>НС</a:t>
            </a:r>
            <a:r>
              <a:rPr lang="en-US" sz="2800" b="1" dirty="0" smtClean="0">
                <a:solidFill>
                  <a:srgbClr val="FF0000"/>
                </a:solidFill>
              </a:rPr>
              <a:t>l</a:t>
            </a:r>
            <a:r>
              <a:rPr lang="ru-RU" sz="2800" b="1" dirty="0" smtClean="0">
                <a:solidFill>
                  <a:srgbClr val="FF0000"/>
                </a:solidFill>
              </a:rPr>
              <a:t> </a:t>
            </a:r>
            <a:r>
              <a:rPr lang="ru-RU" sz="2800" b="1" dirty="0">
                <a:solidFill>
                  <a:srgbClr val="FF0000"/>
                </a:solidFill>
              </a:rPr>
              <a:t>&lt; HN0</a:t>
            </a:r>
            <a:r>
              <a:rPr lang="ru-RU" sz="2800" b="1" baseline="-25000" dirty="0">
                <a:solidFill>
                  <a:srgbClr val="FF0000"/>
                </a:solidFill>
              </a:rPr>
              <a:t>3</a:t>
            </a:r>
            <a:r>
              <a:rPr lang="ru-RU" sz="2800" b="1" dirty="0">
                <a:solidFill>
                  <a:srgbClr val="FF0000"/>
                </a:solidFill>
              </a:rPr>
              <a:t> &lt; H</a:t>
            </a:r>
            <a:r>
              <a:rPr lang="ru-RU" sz="2800" b="1" baseline="-25000" dirty="0">
                <a:solidFill>
                  <a:srgbClr val="FF0000"/>
                </a:solidFill>
              </a:rPr>
              <a:t>2</a:t>
            </a:r>
            <a:r>
              <a:rPr lang="ru-RU" sz="2800" b="1" dirty="0">
                <a:solidFill>
                  <a:srgbClr val="FF0000"/>
                </a:solidFill>
              </a:rPr>
              <a:t>S0</a:t>
            </a:r>
            <a:r>
              <a:rPr lang="ru-RU" sz="2800" b="1" baseline="-25000" dirty="0">
                <a:solidFill>
                  <a:srgbClr val="FF0000"/>
                </a:solidFill>
              </a:rPr>
              <a:t>4</a:t>
            </a:r>
            <a:r>
              <a:rPr lang="ru-RU" sz="2800" b="1" dirty="0">
                <a:solidFill>
                  <a:srgbClr val="FF0000"/>
                </a:solidFill>
              </a:rPr>
              <a:t> &lt; Н</a:t>
            </a:r>
            <a:r>
              <a:rPr lang="ru-RU" sz="2800" b="1" baseline="-25000" dirty="0">
                <a:solidFill>
                  <a:srgbClr val="FF0000"/>
                </a:solidFill>
              </a:rPr>
              <a:t>3</a:t>
            </a:r>
            <a:r>
              <a:rPr lang="ru-RU" sz="2800" b="1" dirty="0">
                <a:solidFill>
                  <a:srgbClr val="FF0000"/>
                </a:solidFill>
              </a:rPr>
              <a:t>РО</a:t>
            </a:r>
            <a:r>
              <a:rPr lang="ru-RU" sz="2800" b="1" baseline="-25000" dirty="0">
                <a:solidFill>
                  <a:srgbClr val="FF0000"/>
                </a:solidFill>
              </a:rPr>
              <a:t>4</a:t>
            </a:r>
            <a:r>
              <a:rPr lang="ru-RU" sz="2800" b="1" dirty="0">
                <a:solidFill>
                  <a:srgbClr val="FF0000"/>
                </a:solidFill>
              </a:rPr>
              <a:t>,</a:t>
            </a:r>
          </a:p>
          <a:p>
            <a:pPr algn="just"/>
            <a:r>
              <a:rPr lang="ru-RU" sz="2000" dirty="0" smtClean="0"/>
              <a:t>здесь хлорная кислота </a:t>
            </a:r>
            <a:r>
              <a:rPr lang="ru-RU" sz="2000" b="1" dirty="0">
                <a:solidFill>
                  <a:srgbClr val="FF0000"/>
                </a:solidFill>
              </a:rPr>
              <a:t>НС</a:t>
            </a:r>
            <a:r>
              <a:rPr lang="en-US" sz="2000" b="1" dirty="0" err="1">
                <a:solidFill>
                  <a:srgbClr val="FF0000"/>
                </a:solidFill>
              </a:rPr>
              <a:t>lO</a:t>
            </a:r>
            <a:r>
              <a:rPr lang="ru-RU" sz="2000" b="1" baseline="-25000" dirty="0">
                <a:solidFill>
                  <a:srgbClr val="FF0000"/>
                </a:solidFill>
              </a:rPr>
              <a:t>4</a:t>
            </a:r>
            <a:r>
              <a:rPr lang="ru-RU" sz="2000" b="1" dirty="0">
                <a:solidFill>
                  <a:srgbClr val="FF0000"/>
                </a:solidFill>
              </a:rPr>
              <a:t> </a:t>
            </a:r>
            <a:r>
              <a:rPr lang="ru-RU" sz="2000" dirty="0" smtClean="0"/>
              <a:t>практически </a:t>
            </a:r>
            <a:r>
              <a:rPr lang="ru-RU" sz="2000" dirty="0"/>
              <a:t>не влияет на величину сигнала, </a:t>
            </a:r>
            <a:endParaRPr lang="en-US" sz="2000" dirty="0" smtClean="0"/>
          </a:p>
          <a:p>
            <a:pPr algn="just"/>
            <a:r>
              <a:rPr lang="en-US" sz="2000" dirty="0"/>
              <a:t> </a:t>
            </a:r>
            <a:r>
              <a:rPr lang="en-US" sz="2000" dirty="0" smtClean="0"/>
              <a:t>       </a:t>
            </a:r>
            <a:r>
              <a:rPr lang="ru-RU" sz="2000" dirty="0" smtClean="0"/>
              <a:t>   а </a:t>
            </a:r>
            <a:r>
              <a:rPr lang="ru-RU" sz="2000" dirty="0"/>
              <a:t>в присутствии анионов других кислот </a:t>
            </a:r>
            <a:r>
              <a:rPr lang="ru-RU" sz="2000" dirty="0" smtClean="0"/>
              <a:t>аналитический сигнал</a:t>
            </a:r>
          </a:p>
          <a:p>
            <a:pPr algn="just"/>
            <a:r>
              <a:rPr lang="ru-RU" sz="2000" dirty="0"/>
              <a:t> </a:t>
            </a:r>
            <a:r>
              <a:rPr lang="ru-RU" sz="2000" dirty="0" smtClean="0"/>
              <a:t>          уменьшается</a:t>
            </a:r>
            <a:r>
              <a:rPr lang="ru-RU" sz="2000" dirty="0"/>
              <a:t>. </a:t>
            </a:r>
            <a:r>
              <a:rPr lang="ru-RU" sz="2000" dirty="0" smtClean="0"/>
              <a:t>                                                                                                          </a:t>
            </a:r>
            <a:r>
              <a:rPr lang="en-US" sz="2000" dirty="0" smtClean="0"/>
              <a:t>-53-</a:t>
            </a:r>
            <a:endParaRPr lang="ru-RU" sz="2000" dirty="0"/>
          </a:p>
        </p:txBody>
      </p:sp>
    </p:spTree>
    <p:extLst>
      <p:ext uri="{BB962C8B-B14F-4D97-AF65-F5344CB8AC3E}">
        <p14:creationId xmlns:p14="http://schemas.microsoft.com/office/powerpoint/2010/main" val="24461216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06512"/>
            <a:ext cx="8928992" cy="6709529"/>
          </a:xfrm>
          <a:prstGeom prst="rect">
            <a:avLst/>
          </a:prstGeom>
          <a:noFill/>
        </p:spPr>
        <p:txBody>
          <a:bodyPr wrap="square" rtlCol="0">
            <a:spAutoFit/>
          </a:bodyPr>
          <a:lstStyle/>
          <a:p>
            <a:pPr algn="ctr"/>
            <a:r>
              <a:rPr lang="ru-RU" sz="2800" b="1" dirty="0">
                <a:solidFill>
                  <a:srgbClr val="FF0000"/>
                </a:solidFill>
              </a:rPr>
              <a:t>Обработка минеральными кислотами</a:t>
            </a:r>
            <a:endParaRPr lang="ru-RU" sz="2800" dirty="0">
              <a:solidFill>
                <a:srgbClr val="FF0000"/>
              </a:solidFill>
            </a:endParaRPr>
          </a:p>
          <a:p>
            <a:r>
              <a:rPr lang="en-US" sz="2200" dirty="0" smtClean="0"/>
              <a:t>	</a:t>
            </a:r>
            <a:r>
              <a:rPr lang="ru-RU" sz="2200" dirty="0" smtClean="0"/>
              <a:t>Минеральные </a:t>
            </a:r>
            <a:r>
              <a:rPr lang="ru-RU" sz="2200" dirty="0"/>
              <a:t>кислоты, используемые для переведения анализируемой пробы в раствор, разделяют на </a:t>
            </a:r>
            <a:r>
              <a:rPr lang="ru-RU" sz="2200" b="1" i="1" dirty="0">
                <a:solidFill>
                  <a:srgbClr val="FF0000"/>
                </a:solidFill>
              </a:rPr>
              <a:t>две</a:t>
            </a:r>
            <a:r>
              <a:rPr lang="ru-RU" sz="2200" dirty="0">
                <a:solidFill>
                  <a:srgbClr val="FF0000"/>
                </a:solidFill>
              </a:rPr>
              <a:t> </a:t>
            </a:r>
            <a:r>
              <a:rPr lang="ru-RU" sz="2200" dirty="0"/>
              <a:t>основные </a:t>
            </a:r>
            <a:r>
              <a:rPr lang="ru-RU" sz="2200" b="1" i="1" dirty="0">
                <a:solidFill>
                  <a:srgbClr val="FF0000"/>
                </a:solidFill>
              </a:rPr>
              <a:t>группы</a:t>
            </a:r>
            <a:r>
              <a:rPr lang="ru-RU" sz="2200" dirty="0"/>
              <a:t>. </a:t>
            </a:r>
            <a:endParaRPr lang="en-US" sz="2200" dirty="0" smtClean="0"/>
          </a:p>
          <a:p>
            <a:endParaRPr lang="ru-RU" sz="2200" dirty="0"/>
          </a:p>
          <a:p>
            <a:pPr marL="457200" indent="-457200" algn="just">
              <a:buAutoNum type="arabicParenR"/>
            </a:pPr>
            <a:r>
              <a:rPr lang="ru-RU" sz="2200" dirty="0" smtClean="0"/>
              <a:t>Кислоты</a:t>
            </a:r>
            <a:r>
              <a:rPr lang="ru-RU" sz="2200" dirty="0"/>
              <a:t>, </a:t>
            </a:r>
            <a:r>
              <a:rPr lang="ru-RU" sz="2200" b="1" i="1" u="sng" dirty="0">
                <a:solidFill>
                  <a:srgbClr val="C00000"/>
                </a:solidFill>
              </a:rPr>
              <a:t>не оказывающие окислительного действия</a:t>
            </a:r>
            <a:r>
              <a:rPr lang="ru-RU" sz="2200" b="1" i="1" dirty="0">
                <a:solidFill>
                  <a:srgbClr val="C00000"/>
                </a:solidFill>
              </a:rPr>
              <a:t> </a:t>
            </a:r>
            <a:r>
              <a:rPr lang="ru-RU" sz="2200" b="1" i="1" dirty="0" smtClean="0">
                <a:solidFill>
                  <a:srgbClr val="C00000"/>
                </a:solidFill>
              </a:rPr>
              <a:t>:</a:t>
            </a:r>
          </a:p>
          <a:p>
            <a:pPr algn="just"/>
            <a:r>
              <a:rPr lang="ru-RU" sz="2200" b="1" i="1" dirty="0">
                <a:solidFill>
                  <a:srgbClr val="C00000"/>
                </a:solidFill>
              </a:rPr>
              <a:t> </a:t>
            </a:r>
            <a:r>
              <a:rPr lang="ru-RU" sz="2200" b="1" i="1" dirty="0" smtClean="0">
                <a:solidFill>
                  <a:srgbClr val="C00000"/>
                </a:solidFill>
              </a:rPr>
              <a:t>      </a:t>
            </a:r>
            <a:r>
              <a:rPr lang="ru-RU" sz="2200" b="1" i="1" dirty="0" smtClean="0">
                <a:solidFill>
                  <a:srgbClr val="FF0000"/>
                </a:solidFill>
              </a:rPr>
              <a:t>НС</a:t>
            </a:r>
            <a:r>
              <a:rPr lang="en-US" sz="2200" b="1" i="1" dirty="0" smtClean="0">
                <a:solidFill>
                  <a:srgbClr val="FF0000"/>
                </a:solidFill>
              </a:rPr>
              <a:t>l </a:t>
            </a:r>
            <a:r>
              <a:rPr lang="ru-RU" sz="2200" b="1" i="1" dirty="0" smtClean="0"/>
              <a:t>любой концентрации;   </a:t>
            </a:r>
            <a:r>
              <a:rPr lang="ru-RU" sz="2200" dirty="0" smtClean="0"/>
              <a:t> </a:t>
            </a:r>
            <a:r>
              <a:rPr lang="ru-RU" sz="2200" b="1" i="1" dirty="0"/>
              <a:t>разбавленные</a:t>
            </a:r>
            <a:r>
              <a:rPr lang="ru-RU" sz="2200" dirty="0"/>
              <a:t> </a:t>
            </a:r>
            <a:r>
              <a:rPr lang="ru-RU" sz="2200" b="1" i="1" dirty="0">
                <a:solidFill>
                  <a:srgbClr val="FF0000"/>
                </a:solidFill>
              </a:rPr>
              <a:t>H</a:t>
            </a:r>
            <a:r>
              <a:rPr lang="ru-RU" sz="2200" b="1" i="1" baseline="-25000" dirty="0">
                <a:solidFill>
                  <a:srgbClr val="FF0000"/>
                </a:solidFill>
              </a:rPr>
              <a:t>2</a:t>
            </a:r>
            <a:r>
              <a:rPr lang="ru-RU" sz="2200" b="1" i="1" dirty="0">
                <a:solidFill>
                  <a:srgbClr val="FF0000"/>
                </a:solidFill>
              </a:rPr>
              <a:t>SO</a:t>
            </a:r>
            <a:r>
              <a:rPr lang="ru-RU" sz="2200" b="1" i="1" baseline="-25000" dirty="0">
                <a:solidFill>
                  <a:srgbClr val="FF0000"/>
                </a:solidFill>
              </a:rPr>
              <a:t>4</a:t>
            </a:r>
            <a:r>
              <a:rPr lang="ru-RU" sz="2200" dirty="0">
                <a:solidFill>
                  <a:srgbClr val="FF0000"/>
                </a:solidFill>
              </a:rPr>
              <a:t>, </a:t>
            </a:r>
            <a:r>
              <a:rPr lang="ru-RU" sz="2200" b="1" i="1" dirty="0">
                <a:solidFill>
                  <a:srgbClr val="FF0000"/>
                </a:solidFill>
              </a:rPr>
              <a:t>HCIO</a:t>
            </a:r>
            <a:r>
              <a:rPr lang="ru-RU" sz="2200" b="1" i="1" baseline="-25000" dirty="0">
                <a:solidFill>
                  <a:srgbClr val="FF0000"/>
                </a:solidFill>
              </a:rPr>
              <a:t>4</a:t>
            </a:r>
            <a:r>
              <a:rPr lang="ru-RU" sz="2200" dirty="0">
                <a:solidFill>
                  <a:srgbClr val="FF0000"/>
                </a:solidFill>
              </a:rPr>
              <a:t>, </a:t>
            </a:r>
            <a:r>
              <a:rPr lang="ru-RU" sz="2200" b="1" i="1" dirty="0" smtClean="0">
                <a:solidFill>
                  <a:srgbClr val="FF0000"/>
                </a:solidFill>
              </a:rPr>
              <a:t>H</a:t>
            </a:r>
            <a:r>
              <a:rPr lang="ru-RU" sz="2200" b="1" i="1" baseline="-25000" dirty="0" smtClean="0">
                <a:solidFill>
                  <a:srgbClr val="FF0000"/>
                </a:solidFill>
              </a:rPr>
              <a:t>3</a:t>
            </a:r>
            <a:r>
              <a:rPr lang="ru-RU" sz="2200" b="1" i="1" dirty="0" smtClean="0">
                <a:solidFill>
                  <a:srgbClr val="FF0000"/>
                </a:solidFill>
              </a:rPr>
              <a:t>PO</a:t>
            </a:r>
            <a:r>
              <a:rPr lang="ru-RU" sz="2200" b="1" i="1" baseline="-25000" dirty="0" smtClean="0">
                <a:solidFill>
                  <a:srgbClr val="FF0000"/>
                </a:solidFill>
              </a:rPr>
              <a:t>4</a:t>
            </a:r>
            <a:r>
              <a:rPr lang="ru-RU" sz="2200" dirty="0" smtClean="0"/>
              <a:t> </a:t>
            </a:r>
            <a:endParaRPr lang="en-US" sz="2200" dirty="0" smtClean="0"/>
          </a:p>
          <a:p>
            <a:pPr algn="just"/>
            <a:r>
              <a:rPr lang="en-US" sz="2200" dirty="0" smtClean="0"/>
              <a:t>           </a:t>
            </a:r>
            <a:r>
              <a:rPr lang="ru-RU" sz="2200" dirty="0" smtClean="0"/>
              <a:t>Этими </a:t>
            </a:r>
            <a:r>
              <a:rPr lang="ru-RU" sz="2200" dirty="0"/>
              <a:t>кислотами, иногда в присутствии </a:t>
            </a:r>
            <a:r>
              <a:rPr lang="ru-RU" sz="2200" b="1" i="1" dirty="0">
                <a:solidFill>
                  <a:srgbClr val="FF0000"/>
                </a:solidFill>
              </a:rPr>
              <a:t>восстановителя</a:t>
            </a:r>
            <a:r>
              <a:rPr lang="ru-RU" sz="2200" dirty="0"/>
              <a:t>, разлагают вещества, способные восстанавливаться. Например, минерал пиролюзит </a:t>
            </a:r>
            <a:r>
              <a:rPr lang="ru-RU" sz="2200" dirty="0" smtClean="0"/>
              <a:t>М</a:t>
            </a:r>
            <a:r>
              <a:rPr lang="en-US" sz="2200" dirty="0" smtClean="0"/>
              <a:t>n</a:t>
            </a:r>
            <a:r>
              <a:rPr lang="ru-RU" sz="2200" dirty="0" smtClean="0"/>
              <a:t>О</a:t>
            </a:r>
            <a:r>
              <a:rPr lang="ru-RU" sz="2200" baseline="-25000" dirty="0" smtClean="0"/>
              <a:t>2</a:t>
            </a:r>
            <a:r>
              <a:rPr lang="ru-RU" sz="2200" dirty="0" smtClean="0"/>
              <a:t> </a:t>
            </a:r>
            <a:r>
              <a:rPr lang="ru-RU" sz="2200" dirty="0"/>
              <a:t>переводят в раствор действием концентрированной НС</a:t>
            </a:r>
            <a:r>
              <a:rPr lang="en-US" sz="2200" dirty="0"/>
              <a:t>l</a:t>
            </a:r>
            <a:r>
              <a:rPr lang="ru-RU" sz="2200" dirty="0"/>
              <a:t>: </a:t>
            </a:r>
            <a:endParaRPr lang="en-US" sz="2200" dirty="0" smtClean="0"/>
          </a:p>
          <a:p>
            <a:pPr algn="ctr"/>
            <a:r>
              <a:rPr lang="ru-RU" sz="2800" b="1" dirty="0" smtClean="0">
                <a:solidFill>
                  <a:srgbClr val="FF0000"/>
                </a:solidFill>
              </a:rPr>
              <a:t>М</a:t>
            </a:r>
            <a:r>
              <a:rPr lang="en-US" sz="2800" b="1" dirty="0" err="1" smtClean="0">
                <a:solidFill>
                  <a:srgbClr val="FF0000"/>
                </a:solidFill>
              </a:rPr>
              <a:t>nO</a:t>
            </a:r>
            <a:r>
              <a:rPr lang="ru-RU" sz="2800" b="1" baseline="-25000" dirty="0">
                <a:solidFill>
                  <a:srgbClr val="FF0000"/>
                </a:solidFill>
              </a:rPr>
              <a:t>2</a:t>
            </a:r>
            <a:r>
              <a:rPr lang="ru-RU" sz="2800" b="1" dirty="0">
                <a:solidFill>
                  <a:srgbClr val="FF0000"/>
                </a:solidFill>
              </a:rPr>
              <a:t> + 4HC</a:t>
            </a:r>
            <a:r>
              <a:rPr lang="en-US" sz="2800" b="1" dirty="0">
                <a:solidFill>
                  <a:srgbClr val="FF0000"/>
                </a:solidFill>
              </a:rPr>
              <a:t>l</a:t>
            </a:r>
            <a:r>
              <a:rPr lang="ru-RU" sz="2800" b="1" dirty="0">
                <a:solidFill>
                  <a:srgbClr val="FF0000"/>
                </a:solidFill>
              </a:rPr>
              <a:t> </a:t>
            </a:r>
            <a:r>
              <a:rPr lang="ru-RU" sz="2800" b="1" dirty="0" smtClean="0">
                <a:solidFill>
                  <a:srgbClr val="FF0000"/>
                </a:solidFill>
              </a:rPr>
              <a:t>= М</a:t>
            </a:r>
            <a:r>
              <a:rPr lang="en-US" sz="2800" b="1" dirty="0" smtClean="0">
                <a:solidFill>
                  <a:srgbClr val="FF0000"/>
                </a:solidFill>
              </a:rPr>
              <a:t>n</a:t>
            </a:r>
            <a:r>
              <a:rPr lang="ru-RU" sz="2800" b="1" dirty="0" smtClean="0">
                <a:solidFill>
                  <a:srgbClr val="FF0000"/>
                </a:solidFill>
              </a:rPr>
              <a:t>С</a:t>
            </a:r>
            <a:r>
              <a:rPr lang="en-US" sz="2800" b="1" dirty="0">
                <a:solidFill>
                  <a:srgbClr val="FF0000"/>
                </a:solidFill>
              </a:rPr>
              <a:t>l</a:t>
            </a:r>
            <a:r>
              <a:rPr lang="ru-RU" sz="2800" b="1" baseline="-25000" dirty="0">
                <a:solidFill>
                  <a:srgbClr val="FF0000"/>
                </a:solidFill>
              </a:rPr>
              <a:t>2 </a:t>
            </a:r>
            <a:r>
              <a:rPr lang="ru-RU" sz="2800" b="1" dirty="0">
                <a:solidFill>
                  <a:srgbClr val="FF0000"/>
                </a:solidFill>
              </a:rPr>
              <a:t>+ С</a:t>
            </a:r>
            <a:r>
              <a:rPr lang="en-US" sz="2800" b="1" dirty="0">
                <a:solidFill>
                  <a:srgbClr val="FF0000"/>
                </a:solidFill>
              </a:rPr>
              <a:t>l</a:t>
            </a:r>
            <a:r>
              <a:rPr lang="ru-RU" sz="2800" b="1" baseline="-25000" dirty="0" smtClean="0">
                <a:solidFill>
                  <a:srgbClr val="FF0000"/>
                </a:solidFill>
              </a:rPr>
              <a:t>2</a:t>
            </a:r>
            <a:r>
              <a:rPr lang="ru-RU" sz="2800" b="1" dirty="0" smtClean="0">
                <a:solidFill>
                  <a:srgbClr val="FF0000"/>
                </a:solidFill>
                <a:sym typeface="Symbol"/>
              </a:rPr>
              <a:t></a:t>
            </a:r>
            <a:r>
              <a:rPr lang="en-US" sz="2800" b="1" dirty="0" smtClean="0">
                <a:solidFill>
                  <a:srgbClr val="FF0000"/>
                </a:solidFill>
                <a:sym typeface="Symbol"/>
              </a:rPr>
              <a:t> </a:t>
            </a:r>
            <a:r>
              <a:rPr lang="ru-RU" sz="2800" b="1" dirty="0" smtClean="0">
                <a:solidFill>
                  <a:srgbClr val="FF0000"/>
                </a:solidFill>
              </a:rPr>
              <a:t>+ </a:t>
            </a:r>
            <a:r>
              <a:rPr lang="ru-RU" sz="2800" b="1" dirty="0">
                <a:solidFill>
                  <a:srgbClr val="FF0000"/>
                </a:solidFill>
              </a:rPr>
              <a:t>2Н</a:t>
            </a:r>
            <a:r>
              <a:rPr lang="ru-RU" sz="2800" b="1" baseline="-25000" dirty="0">
                <a:solidFill>
                  <a:srgbClr val="FF0000"/>
                </a:solidFill>
              </a:rPr>
              <a:t>2</a:t>
            </a:r>
            <a:r>
              <a:rPr lang="en-US" sz="2800" b="1" dirty="0">
                <a:solidFill>
                  <a:srgbClr val="FF0000"/>
                </a:solidFill>
              </a:rPr>
              <a:t>O</a:t>
            </a:r>
            <a:endParaRPr lang="ru-RU" sz="2800" b="1" dirty="0">
              <a:solidFill>
                <a:srgbClr val="FF0000"/>
              </a:solidFill>
            </a:endParaRPr>
          </a:p>
          <a:p>
            <a:pPr algn="just"/>
            <a:r>
              <a:rPr lang="en-US" sz="2200" dirty="0" smtClean="0"/>
              <a:t>	</a:t>
            </a:r>
            <a:r>
              <a:rPr lang="ru-RU" sz="2200" b="1" i="1" dirty="0" smtClean="0"/>
              <a:t>Концентрированная </a:t>
            </a:r>
            <a:r>
              <a:rPr lang="ru-RU" sz="2200" b="1" i="1" dirty="0"/>
              <a:t>соляная </a:t>
            </a:r>
            <a:r>
              <a:rPr lang="ru-RU" sz="2200" b="1" i="1" dirty="0" smtClean="0"/>
              <a:t>кислота </a:t>
            </a:r>
            <a:r>
              <a:rPr lang="en-US" sz="2200" b="1" i="1" dirty="0" err="1" smtClean="0">
                <a:solidFill>
                  <a:srgbClr val="FF0000"/>
                </a:solidFill>
              </a:rPr>
              <a:t>HCl</a:t>
            </a:r>
            <a:r>
              <a:rPr lang="en-US" sz="2200" b="1" i="1" dirty="0" smtClean="0">
                <a:solidFill>
                  <a:srgbClr val="FF0000"/>
                </a:solidFill>
              </a:rPr>
              <a:t> </a:t>
            </a:r>
            <a:r>
              <a:rPr lang="ru-RU" sz="2200" dirty="0" smtClean="0"/>
              <a:t>—</a:t>
            </a:r>
            <a:r>
              <a:rPr lang="en-US" sz="2200" dirty="0" smtClean="0"/>
              <a:t> </a:t>
            </a:r>
            <a:r>
              <a:rPr lang="ru-RU" sz="2200" dirty="0" smtClean="0"/>
              <a:t>отличный </a:t>
            </a:r>
            <a:r>
              <a:rPr lang="ru-RU" sz="2200" dirty="0"/>
              <a:t>растворитель для </a:t>
            </a:r>
            <a:r>
              <a:rPr lang="ru-RU" sz="2200" b="1" i="1" dirty="0">
                <a:solidFill>
                  <a:srgbClr val="FF0000"/>
                </a:solidFill>
              </a:rPr>
              <a:t>оксидов</a:t>
            </a:r>
            <a:r>
              <a:rPr lang="ru-RU" sz="2200" dirty="0">
                <a:solidFill>
                  <a:srgbClr val="FF0000"/>
                </a:solidFill>
              </a:rPr>
              <a:t> </a:t>
            </a:r>
            <a:r>
              <a:rPr lang="ru-RU" sz="2200" dirty="0"/>
              <a:t>многих металлов, а также для </a:t>
            </a:r>
            <a:r>
              <a:rPr lang="ru-RU" sz="2200" b="1" i="1" dirty="0">
                <a:solidFill>
                  <a:srgbClr val="FF0000"/>
                </a:solidFill>
              </a:rPr>
              <a:t>металлов</a:t>
            </a:r>
            <a:r>
              <a:rPr lang="ru-RU" sz="2200" dirty="0"/>
              <a:t>, окисляющихся легче водорода. Последние, являясь сильными восстановителями, окисляются ионами водорода кислоты с выделением свободного водорода. Так растворяются щелочноземельные металлы, </a:t>
            </a:r>
            <a:r>
              <a:rPr lang="ru-RU" sz="2200" dirty="0" err="1"/>
              <a:t>Zn</a:t>
            </a:r>
            <a:r>
              <a:rPr lang="ru-RU" sz="2200" dirty="0"/>
              <a:t>, </a:t>
            </a:r>
            <a:r>
              <a:rPr lang="ru-RU" sz="2200" dirty="0" err="1"/>
              <a:t>Be</a:t>
            </a:r>
            <a:r>
              <a:rPr lang="ru-RU" sz="2200" dirty="0"/>
              <a:t>, </a:t>
            </a:r>
            <a:r>
              <a:rPr lang="ru-RU" sz="2200" dirty="0" err="1"/>
              <a:t>Al</a:t>
            </a:r>
            <a:r>
              <a:rPr lang="ru-RU" sz="2200" dirty="0"/>
              <a:t>, </a:t>
            </a:r>
            <a:r>
              <a:rPr lang="ru-RU" sz="2200" dirty="0" err="1"/>
              <a:t>Sn</a:t>
            </a:r>
            <a:r>
              <a:rPr lang="ru-RU" sz="2200" dirty="0"/>
              <a:t>, </a:t>
            </a:r>
            <a:r>
              <a:rPr lang="ru-RU" sz="2200" dirty="0" err="1"/>
              <a:t>Ti</a:t>
            </a:r>
            <a:r>
              <a:rPr lang="ru-RU" sz="2200" dirty="0"/>
              <a:t>, Се, </a:t>
            </a:r>
            <a:r>
              <a:rPr lang="ru-RU" sz="2200" dirty="0" err="1"/>
              <a:t>Th</a:t>
            </a:r>
            <a:r>
              <a:rPr lang="ru-RU" sz="2200" dirty="0"/>
              <a:t>, U, </a:t>
            </a:r>
            <a:r>
              <a:rPr lang="ru-RU" sz="2200" dirty="0" err="1"/>
              <a:t>Cr</a:t>
            </a:r>
            <a:r>
              <a:rPr lang="ru-RU" sz="2200" dirty="0"/>
              <a:t>, </a:t>
            </a:r>
            <a:r>
              <a:rPr lang="ru-RU" sz="2200" dirty="0" err="1"/>
              <a:t>Fe</a:t>
            </a:r>
            <a:r>
              <a:rPr lang="ru-RU" sz="2200" dirty="0"/>
              <a:t>, </a:t>
            </a:r>
            <a:r>
              <a:rPr lang="ru-RU" sz="2200" dirty="0" err="1"/>
              <a:t>Co</a:t>
            </a:r>
            <a:r>
              <a:rPr lang="ru-RU" sz="2200" dirty="0"/>
              <a:t>. </a:t>
            </a:r>
            <a:endParaRPr lang="en-US" sz="2200" dirty="0" smtClean="0"/>
          </a:p>
          <a:p>
            <a:pPr algn="just"/>
            <a:r>
              <a:rPr lang="en-US" sz="2200" dirty="0"/>
              <a:t>	</a:t>
            </a:r>
            <a:r>
              <a:rPr lang="ru-RU" sz="2200" b="1" i="1" dirty="0" smtClean="0"/>
              <a:t>Аналогично</a:t>
            </a:r>
            <a:r>
              <a:rPr lang="ru-RU" sz="2200" dirty="0" smtClean="0"/>
              <a:t> </a:t>
            </a:r>
            <a:r>
              <a:rPr lang="ru-RU" sz="2200" dirty="0"/>
              <a:t>соляной кислоте ведут себя </a:t>
            </a:r>
            <a:r>
              <a:rPr lang="ru-RU" sz="2200" b="1" i="1" dirty="0"/>
              <a:t>разбавленные</a:t>
            </a:r>
            <a:r>
              <a:rPr lang="ru-RU" sz="2200" dirty="0"/>
              <a:t> серная и хлорная кислоты. </a:t>
            </a:r>
            <a:r>
              <a:rPr lang="en-US" sz="2200" dirty="0" smtClean="0"/>
              <a:t>                                                                                              </a:t>
            </a:r>
            <a:r>
              <a:rPr lang="en-US" sz="2000" dirty="0" smtClean="0"/>
              <a:t>-54-</a:t>
            </a:r>
            <a:endParaRPr lang="ru-RU" sz="2000" dirty="0"/>
          </a:p>
        </p:txBody>
      </p:sp>
    </p:spTree>
    <p:extLst>
      <p:ext uri="{BB962C8B-B14F-4D97-AF65-F5344CB8AC3E}">
        <p14:creationId xmlns:p14="http://schemas.microsoft.com/office/powerpoint/2010/main" val="21157960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8928992" cy="6463308"/>
          </a:xfrm>
          <a:prstGeom prst="rect">
            <a:avLst/>
          </a:prstGeom>
          <a:noFill/>
        </p:spPr>
        <p:txBody>
          <a:bodyPr wrap="square" rtlCol="0">
            <a:spAutoFit/>
          </a:bodyPr>
          <a:lstStyle/>
          <a:p>
            <a:pPr algn="ctr"/>
            <a:r>
              <a:rPr lang="ru-RU" sz="2400" b="1" i="1" u="sng" dirty="0">
                <a:solidFill>
                  <a:srgbClr val="FF0000"/>
                </a:solidFill>
              </a:rPr>
              <a:t>2-я группа</a:t>
            </a:r>
            <a:r>
              <a:rPr lang="ru-RU" sz="2400" b="1" dirty="0">
                <a:solidFill>
                  <a:srgbClr val="FF0000"/>
                </a:solidFill>
              </a:rPr>
              <a:t>: </a:t>
            </a:r>
            <a:r>
              <a:rPr lang="en-US" sz="2400" b="1" dirty="0" smtClean="0">
                <a:solidFill>
                  <a:srgbClr val="FF0000"/>
                </a:solidFill>
              </a:rPr>
              <a:t> </a:t>
            </a:r>
            <a:r>
              <a:rPr lang="ru-RU" sz="2400" dirty="0" smtClean="0"/>
              <a:t>Кислоты</a:t>
            </a:r>
            <a:r>
              <a:rPr lang="ru-RU" sz="2400" dirty="0"/>
              <a:t>, действующие как сильные </a:t>
            </a:r>
            <a:r>
              <a:rPr lang="ru-RU" sz="2400" b="1" i="1" u="sng" dirty="0" smtClean="0">
                <a:solidFill>
                  <a:srgbClr val="FF0000"/>
                </a:solidFill>
              </a:rPr>
              <a:t>окислители</a:t>
            </a:r>
            <a:r>
              <a:rPr lang="ru-RU" sz="2400" b="1" i="1" dirty="0" smtClean="0">
                <a:solidFill>
                  <a:srgbClr val="FF0000"/>
                </a:solidFill>
              </a:rPr>
              <a:t>:</a:t>
            </a:r>
            <a:r>
              <a:rPr lang="ru-RU" sz="2400" dirty="0" smtClean="0">
                <a:solidFill>
                  <a:srgbClr val="FF0000"/>
                </a:solidFill>
              </a:rPr>
              <a:t> </a:t>
            </a:r>
          </a:p>
          <a:p>
            <a:pPr algn="just"/>
            <a:r>
              <a:rPr lang="en-US" sz="2400" b="1" dirty="0">
                <a:solidFill>
                  <a:srgbClr val="FF0000"/>
                </a:solidFill>
              </a:rPr>
              <a:t> </a:t>
            </a:r>
            <a:r>
              <a:rPr lang="en-US" sz="2400" b="1" dirty="0" smtClean="0">
                <a:solidFill>
                  <a:srgbClr val="FF0000"/>
                </a:solidFill>
              </a:rPr>
              <a:t>                            - </a:t>
            </a:r>
            <a:r>
              <a:rPr lang="ru-RU" sz="2400" b="1" dirty="0" smtClean="0">
                <a:solidFill>
                  <a:srgbClr val="FF0000"/>
                </a:solidFill>
              </a:rPr>
              <a:t>HNO</a:t>
            </a:r>
            <a:r>
              <a:rPr lang="ru-RU" sz="2400" b="1" baseline="-25000" dirty="0" smtClean="0">
                <a:solidFill>
                  <a:srgbClr val="FF0000"/>
                </a:solidFill>
              </a:rPr>
              <a:t>3</a:t>
            </a:r>
            <a:r>
              <a:rPr lang="ru-RU" sz="2400" b="1" dirty="0">
                <a:solidFill>
                  <a:srgbClr val="FF0000"/>
                </a:solidFill>
              </a:rPr>
              <a:t>, </a:t>
            </a:r>
            <a:endParaRPr lang="en-US" sz="2400" b="1" dirty="0" smtClean="0">
              <a:solidFill>
                <a:srgbClr val="FF0000"/>
              </a:solidFill>
            </a:endParaRPr>
          </a:p>
          <a:p>
            <a:pPr algn="just"/>
            <a:r>
              <a:rPr lang="en-US" sz="2400" b="1" dirty="0" smtClean="0">
                <a:solidFill>
                  <a:srgbClr val="FF0000"/>
                </a:solidFill>
              </a:rPr>
              <a:t>                             - </a:t>
            </a:r>
            <a:r>
              <a:rPr lang="ru-RU" sz="2400" b="1" dirty="0" smtClean="0">
                <a:solidFill>
                  <a:srgbClr val="FF0000"/>
                </a:solidFill>
              </a:rPr>
              <a:t>концентрированная </a:t>
            </a:r>
            <a:r>
              <a:rPr lang="ru-RU" sz="2400" b="1" dirty="0">
                <a:solidFill>
                  <a:srgbClr val="FF0000"/>
                </a:solidFill>
              </a:rPr>
              <a:t>H</a:t>
            </a:r>
            <a:r>
              <a:rPr lang="ru-RU" sz="2400" b="1" baseline="-25000" dirty="0">
                <a:solidFill>
                  <a:srgbClr val="FF0000"/>
                </a:solidFill>
              </a:rPr>
              <a:t>2</a:t>
            </a:r>
            <a:r>
              <a:rPr lang="ru-RU" sz="2400" b="1" dirty="0">
                <a:solidFill>
                  <a:srgbClr val="FF0000"/>
                </a:solidFill>
              </a:rPr>
              <a:t>S</a:t>
            </a:r>
            <a:r>
              <a:rPr lang="en-US" sz="2400" b="1" dirty="0">
                <a:solidFill>
                  <a:srgbClr val="FF0000"/>
                </a:solidFill>
              </a:rPr>
              <a:t>O</a:t>
            </a:r>
            <a:r>
              <a:rPr lang="ru-RU" sz="2400" b="1" baseline="-25000" dirty="0">
                <a:solidFill>
                  <a:srgbClr val="FF0000"/>
                </a:solidFill>
              </a:rPr>
              <a:t>4</a:t>
            </a:r>
            <a:r>
              <a:rPr lang="ru-RU" sz="2400" b="1" dirty="0">
                <a:solidFill>
                  <a:srgbClr val="FF0000"/>
                </a:solidFill>
              </a:rPr>
              <a:t>, </a:t>
            </a:r>
            <a:endParaRPr lang="en-US" sz="2400" b="1" dirty="0" smtClean="0">
              <a:solidFill>
                <a:srgbClr val="FF0000"/>
              </a:solidFill>
            </a:endParaRPr>
          </a:p>
          <a:p>
            <a:pPr algn="just"/>
            <a:r>
              <a:rPr lang="en-US" sz="2400" b="1" dirty="0" smtClean="0">
                <a:solidFill>
                  <a:srgbClr val="FF0000"/>
                </a:solidFill>
              </a:rPr>
              <a:t>                             - </a:t>
            </a:r>
            <a:r>
              <a:rPr lang="ru-RU" sz="2400" b="1" dirty="0" smtClean="0">
                <a:solidFill>
                  <a:srgbClr val="FF0000"/>
                </a:solidFill>
              </a:rPr>
              <a:t>горячая </a:t>
            </a:r>
            <a:r>
              <a:rPr lang="ru-RU" sz="2400" b="1" dirty="0">
                <a:solidFill>
                  <a:srgbClr val="FF0000"/>
                </a:solidFill>
              </a:rPr>
              <a:t>концентрированная НС</a:t>
            </a:r>
            <a:r>
              <a:rPr lang="en-US" sz="2400" b="1" dirty="0" err="1">
                <a:solidFill>
                  <a:srgbClr val="FF0000"/>
                </a:solidFill>
              </a:rPr>
              <a:t>lO</a:t>
            </a:r>
            <a:r>
              <a:rPr lang="ru-RU" sz="2400" b="1" baseline="-25000" dirty="0">
                <a:solidFill>
                  <a:srgbClr val="FF0000"/>
                </a:solidFill>
              </a:rPr>
              <a:t>4</a:t>
            </a:r>
            <a:r>
              <a:rPr lang="ru-RU" sz="2400" b="1" dirty="0">
                <a:solidFill>
                  <a:srgbClr val="FF0000"/>
                </a:solidFill>
              </a:rPr>
              <a:t>). </a:t>
            </a:r>
            <a:endParaRPr lang="en-US" sz="2400" b="1" dirty="0" smtClean="0">
              <a:solidFill>
                <a:srgbClr val="FF0000"/>
              </a:solidFill>
            </a:endParaRPr>
          </a:p>
          <a:p>
            <a:pPr algn="just"/>
            <a:r>
              <a:rPr lang="en-US" sz="2000" dirty="0"/>
              <a:t>	</a:t>
            </a:r>
            <a:endParaRPr lang="ru-RU" sz="2200" dirty="0" smtClean="0"/>
          </a:p>
          <a:p>
            <a:pPr algn="just"/>
            <a:r>
              <a:rPr lang="ru-RU" sz="2200" dirty="0"/>
              <a:t>	</a:t>
            </a:r>
            <a:r>
              <a:rPr lang="ru-RU" sz="2200" dirty="0" smtClean="0"/>
              <a:t>Этими </a:t>
            </a:r>
            <a:r>
              <a:rPr lang="ru-RU" sz="2200" dirty="0"/>
              <a:t>кислотами разлагаются вещества, способные окисляться. К их числу относятся </a:t>
            </a:r>
            <a:endParaRPr lang="ru-RU" sz="2200" dirty="0" smtClean="0"/>
          </a:p>
          <a:p>
            <a:pPr algn="ctr">
              <a:lnSpc>
                <a:spcPct val="150000"/>
              </a:lnSpc>
            </a:pPr>
            <a:r>
              <a:rPr lang="ru-RU" sz="2400" b="1" dirty="0" err="1" smtClean="0">
                <a:solidFill>
                  <a:srgbClr val="FF0000"/>
                </a:solidFill>
              </a:rPr>
              <a:t>Ag</a:t>
            </a:r>
            <a:r>
              <a:rPr lang="ru-RU" sz="2400" b="1" dirty="0">
                <a:solidFill>
                  <a:srgbClr val="FF0000"/>
                </a:solidFill>
              </a:rPr>
              <a:t>, </a:t>
            </a:r>
            <a:r>
              <a:rPr lang="ru-RU" sz="2400" b="1" dirty="0" err="1">
                <a:solidFill>
                  <a:srgbClr val="FF0000"/>
                </a:solidFill>
              </a:rPr>
              <a:t>As</a:t>
            </a:r>
            <a:r>
              <a:rPr lang="ru-RU" sz="2400" b="1" dirty="0">
                <a:solidFill>
                  <a:srgbClr val="FF0000"/>
                </a:solidFill>
              </a:rPr>
              <a:t>, </a:t>
            </a:r>
            <a:r>
              <a:rPr lang="ru-RU" sz="2400" b="1" dirty="0" err="1">
                <a:solidFill>
                  <a:srgbClr val="FF0000"/>
                </a:solidFill>
              </a:rPr>
              <a:t>Bi</a:t>
            </a:r>
            <a:r>
              <a:rPr lang="ru-RU" sz="2400" b="1" dirty="0">
                <a:solidFill>
                  <a:srgbClr val="FF0000"/>
                </a:solidFill>
              </a:rPr>
              <a:t>, В, </a:t>
            </a:r>
            <a:r>
              <a:rPr lang="ru-RU" sz="2400" b="1" dirty="0" err="1">
                <a:solidFill>
                  <a:srgbClr val="FF0000"/>
                </a:solidFill>
              </a:rPr>
              <a:t>Cd</a:t>
            </a:r>
            <a:r>
              <a:rPr lang="ru-RU" sz="2400" b="1" dirty="0">
                <a:solidFill>
                  <a:srgbClr val="FF0000"/>
                </a:solidFill>
              </a:rPr>
              <a:t>, </a:t>
            </a:r>
            <a:r>
              <a:rPr lang="ru-RU" sz="2400" b="1" dirty="0" err="1">
                <a:solidFill>
                  <a:srgbClr val="FF0000"/>
                </a:solidFill>
              </a:rPr>
              <a:t>Cu</a:t>
            </a:r>
            <a:r>
              <a:rPr lang="ru-RU" sz="2400" b="1" dirty="0">
                <a:solidFill>
                  <a:srgbClr val="FF0000"/>
                </a:solidFill>
              </a:rPr>
              <a:t>, </a:t>
            </a:r>
            <a:r>
              <a:rPr lang="ru-RU" sz="2400" b="1" dirty="0" err="1">
                <a:solidFill>
                  <a:srgbClr val="FF0000"/>
                </a:solidFill>
              </a:rPr>
              <a:t>Ga</a:t>
            </a:r>
            <a:r>
              <a:rPr lang="ru-RU" sz="2400" b="1" dirty="0">
                <a:solidFill>
                  <a:srgbClr val="FF0000"/>
                </a:solidFill>
              </a:rPr>
              <a:t>, </a:t>
            </a:r>
            <a:r>
              <a:rPr lang="ru-RU" sz="2400" b="1" dirty="0" err="1">
                <a:solidFill>
                  <a:srgbClr val="FF0000"/>
                </a:solidFill>
              </a:rPr>
              <a:t>In</a:t>
            </a:r>
            <a:r>
              <a:rPr lang="ru-RU" sz="2400" b="1" dirty="0">
                <a:solidFill>
                  <a:srgbClr val="FF0000"/>
                </a:solidFill>
              </a:rPr>
              <a:t>, </a:t>
            </a:r>
            <a:r>
              <a:rPr lang="ru-RU" sz="2400" b="1" dirty="0" err="1">
                <a:solidFill>
                  <a:srgbClr val="FF0000"/>
                </a:solidFill>
              </a:rPr>
              <a:t>Ge</a:t>
            </a:r>
            <a:r>
              <a:rPr lang="ru-RU" sz="2400" b="1" dirty="0">
                <a:solidFill>
                  <a:srgbClr val="FF0000"/>
                </a:solidFill>
              </a:rPr>
              <a:t>, </a:t>
            </a:r>
            <a:r>
              <a:rPr lang="en-US" sz="2400" b="1" dirty="0" err="1">
                <a:solidFill>
                  <a:srgbClr val="FF0000"/>
                </a:solidFill>
              </a:rPr>
              <a:t>Mn</a:t>
            </a:r>
            <a:r>
              <a:rPr lang="ru-RU" sz="2400" b="1" dirty="0">
                <a:solidFill>
                  <a:srgbClr val="FF0000"/>
                </a:solidFill>
              </a:rPr>
              <a:t>, </a:t>
            </a:r>
            <a:r>
              <a:rPr lang="ru-RU" sz="2400" b="1" dirty="0" err="1">
                <a:solidFill>
                  <a:srgbClr val="FF0000"/>
                </a:solidFill>
              </a:rPr>
              <a:t>Hg</a:t>
            </a:r>
            <a:r>
              <a:rPr lang="ru-RU" sz="2400" b="1" dirty="0">
                <a:solidFill>
                  <a:srgbClr val="FF0000"/>
                </a:solidFill>
              </a:rPr>
              <a:t>, </a:t>
            </a:r>
            <a:r>
              <a:rPr lang="ru-RU" sz="2400" b="1" dirty="0" err="1">
                <a:solidFill>
                  <a:srgbClr val="FF0000"/>
                </a:solidFill>
              </a:rPr>
              <a:t>Mo</a:t>
            </a:r>
            <a:r>
              <a:rPr lang="ru-RU" sz="2400" b="1" dirty="0">
                <a:solidFill>
                  <a:srgbClr val="FF0000"/>
                </a:solidFill>
              </a:rPr>
              <a:t>, </a:t>
            </a:r>
            <a:r>
              <a:rPr lang="ru-RU" sz="2400" b="1" dirty="0" err="1">
                <a:solidFill>
                  <a:srgbClr val="FF0000"/>
                </a:solidFill>
              </a:rPr>
              <a:t>Ni</a:t>
            </a:r>
            <a:r>
              <a:rPr lang="ru-RU" sz="2400" b="1" dirty="0">
                <a:solidFill>
                  <a:srgbClr val="FF0000"/>
                </a:solidFill>
              </a:rPr>
              <a:t>, </a:t>
            </a:r>
            <a:r>
              <a:rPr lang="ru-RU" sz="2400" b="1" dirty="0" err="1">
                <a:solidFill>
                  <a:srgbClr val="FF0000"/>
                </a:solidFill>
              </a:rPr>
              <a:t>Pb</a:t>
            </a:r>
            <a:r>
              <a:rPr lang="ru-RU" sz="2400" b="1" dirty="0">
                <a:solidFill>
                  <a:srgbClr val="FF0000"/>
                </a:solidFill>
              </a:rPr>
              <a:t>, </a:t>
            </a:r>
            <a:r>
              <a:rPr lang="ru-RU" sz="2400" b="1" dirty="0" err="1">
                <a:solidFill>
                  <a:srgbClr val="FF0000"/>
                </a:solidFill>
              </a:rPr>
              <a:t>Se</a:t>
            </a:r>
            <a:r>
              <a:rPr lang="ru-RU" sz="2400" b="1" dirty="0">
                <a:solidFill>
                  <a:srgbClr val="FF0000"/>
                </a:solidFill>
              </a:rPr>
              <a:t>, Те, </a:t>
            </a:r>
            <a:r>
              <a:rPr lang="ru-RU" sz="2400" b="1" dirty="0" err="1">
                <a:solidFill>
                  <a:srgbClr val="FF0000"/>
                </a:solidFill>
              </a:rPr>
              <a:t>Tl</a:t>
            </a:r>
            <a:r>
              <a:rPr lang="ru-RU" sz="2400" b="1" dirty="0">
                <a:solidFill>
                  <a:srgbClr val="FF0000"/>
                </a:solidFill>
              </a:rPr>
              <a:t>, V. </a:t>
            </a:r>
            <a:endParaRPr lang="ru-RU" sz="2400" b="1" dirty="0" smtClean="0">
              <a:solidFill>
                <a:srgbClr val="FF0000"/>
              </a:solidFill>
            </a:endParaRPr>
          </a:p>
          <a:p>
            <a:pPr algn="just"/>
            <a:r>
              <a:rPr lang="ru-RU" sz="2000" dirty="0" smtClean="0"/>
              <a:t>	</a:t>
            </a:r>
            <a:r>
              <a:rPr lang="ru-RU" sz="2200" dirty="0" smtClean="0"/>
              <a:t>Минералы </a:t>
            </a:r>
            <a:r>
              <a:rPr lang="ru-RU" sz="2200" dirty="0"/>
              <a:t>группы </a:t>
            </a:r>
            <a:r>
              <a:rPr lang="ru-RU" sz="2200" b="1" i="1" dirty="0"/>
              <a:t>сульфидов</a:t>
            </a:r>
            <a:r>
              <a:rPr lang="ru-RU" sz="2200" dirty="0"/>
              <a:t>, арсенидов, фосфатов и др. </a:t>
            </a:r>
            <a:r>
              <a:rPr lang="ru-RU" sz="2200" b="1" i="1" dirty="0"/>
              <a:t>разлагаются</a:t>
            </a:r>
            <a:r>
              <a:rPr lang="ru-RU" sz="2200" dirty="0"/>
              <a:t> при действии концентрированной </a:t>
            </a:r>
            <a:r>
              <a:rPr lang="en-US" sz="2200" dirty="0"/>
              <a:t>HNO</a:t>
            </a:r>
            <a:r>
              <a:rPr lang="ru-RU" sz="2200" dirty="0"/>
              <a:t>3 (одной или с добавлением брома). </a:t>
            </a:r>
            <a:r>
              <a:rPr lang="ru-RU" sz="2200" dirty="0" smtClean="0"/>
              <a:t>	</a:t>
            </a:r>
            <a:endParaRPr lang="en-US" sz="2200" dirty="0" smtClean="0"/>
          </a:p>
          <a:p>
            <a:pPr algn="just"/>
            <a:r>
              <a:rPr lang="en-US" sz="2200" dirty="0"/>
              <a:t>	</a:t>
            </a:r>
            <a:r>
              <a:rPr lang="ru-RU" sz="2200" dirty="0" smtClean="0"/>
              <a:t>Горячая </a:t>
            </a:r>
            <a:r>
              <a:rPr lang="ru-RU" sz="2200" dirty="0"/>
              <a:t>концентрированная азотная кислота растворяет все металлы за исключением </a:t>
            </a:r>
            <a:r>
              <a:rPr lang="ru-RU" sz="2200" dirty="0" smtClean="0"/>
              <a:t>А</a:t>
            </a:r>
            <a:r>
              <a:rPr lang="en-US" sz="2200" dirty="0" smtClean="0"/>
              <a:t>l</a:t>
            </a:r>
            <a:r>
              <a:rPr lang="ru-RU" sz="2200" dirty="0" smtClean="0"/>
              <a:t> </a:t>
            </a:r>
            <a:r>
              <a:rPr lang="ru-RU" sz="2200" dirty="0"/>
              <a:t>и </a:t>
            </a:r>
            <a:r>
              <a:rPr lang="ru-RU" sz="2200" dirty="0" smtClean="0"/>
              <a:t>С</a:t>
            </a:r>
            <a:r>
              <a:rPr lang="en-US" sz="2200" dirty="0" smtClean="0"/>
              <a:t>r</a:t>
            </a:r>
            <a:r>
              <a:rPr lang="ru-RU" sz="2200" dirty="0" smtClean="0"/>
              <a:t> </a:t>
            </a:r>
            <a:r>
              <a:rPr lang="ru-RU" sz="2200" dirty="0"/>
              <a:t>(пассивность последних объясняется </a:t>
            </a:r>
            <a:r>
              <a:rPr lang="ru-RU" sz="2200" dirty="0" smtClean="0"/>
              <a:t>образованием</a:t>
            </a:r>
            <a:r>
              <a:rPr lang="en-US" sz="2200" dirty="0" smtClean="0"/>
              <a:t> </a:t>
            </a:r>
            <a:r>
              <a:rPr lang="ru-RU" sz="2200" dirty="0" smtClean="0"/>
              <a:t>прочной </a:t>
            </a:r>
            <a:r>
              <a:rPr lang="ru-RU" sz="2200" dirty="0"/>
              <a:t>оксидной пленки на поверхности). </a:t>
            </a:r>
            <a:endParaRPr lang="en-US" sz="2200" dirty="0" smtClean="0"/>
          </a:p>
          <a:p>
            <a:pPr algn="just"/>
            <a:r>
              <a:rPr lang="en-US" sz="2200" dirty="0"/>
              <a:t>	</a:t>
            </a:r>
            <a:r>
              <a:rPr lang="ru-RU" sz="2200" dirty="0" smtClean="0"/>
              <a:t>При </a:t>
            </a:r>
            <a:r>
              <a:rPr lang="ru-RU" sz="2200" dirty="0"/>
              <a:t>действии концентрированной HNO3 на </a:t>
            </a:r>
            <a:r>
              <a:rPr lang="ru-RU" sz="2200" dirty="0" err="1" smtClean="0"/>
              <a:t>Sn</a:t>
            </a:r>
            <a:r>
              <a:rPr lang="ru-RU" sz="2200" dirty="0"/>
              <a:t>, W и </a:t>
            </a:r>
            <a:r>
              <a:rPr lang="ru-RU" sz="2200" dirty="0" err="1"/>
              <a:t>Sb</a:t>
            </a:r>
            <a:r>
              <a:rPr lang="ru-RU" sz="2200" dirty="0"/>
              <a:t> образуются малорастворимые кислоты, что позволяет отделить эти металлы фильтрованием сразу же после растворения сплавов. </a:t>
            </a:r>
            <a:endParaRPr lang="ru-RU" sz="2200" dirty="0" smtClean="0"/>
          </a:p>
          <a:p>
            <a:pPr algn="r"/>
            <a:r>
              <a:rPr lang="ru-RU" sz="2000" dirty="0" smtClean="0"/>
              <a:t>-55-</a:t>
            </a:r>
            <a:endParaRPr lang="ru-RU" sz="2000" dirty="0"/>
          </a:p>
        </p:txBody>
      </p:sp>
    </p:spTree>
    <p:extLst>
      <p:ext uri="{BB962C8B-B14F-4D97-AF65-F5344CB8AC3E}">
        <p14:creationId xmlns:p14="http://schemas.microsoft.com/office/powerpoint/2010/main" val="25052445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856984" cy="6494085"/>
          </a:xfrm>
          <a:prstGeom prst="rect">
            <a:avLst/>
          </a:prstGeom>
          <a:noFill/>
        </p:spPr>
        <p:txBody>
          <a:bodyPr wrap="square" rtlCol="0">
            <a:spAutoFit/>
          </a:bodyPr>
          <a:lstStyle/>
          <a:p>
            <a:pPr algn="just"/>
            <a:r>
              <a:rPr lang="en-US" sz="2000" dirty="0" smtClean="0"/>
              <a:t>	</a:t>
            </a:r>
            <a:r>
              <a:rPr lang="ru-RU" sz="2200" dirty="0" smtClean="0"/>
              <a:t>Эффективность </a:t>
            </a:r>
            <a:r>
              <a:rPr lang="ru-RU" sz="2200" dirty="0"/>
              <a:t>воздействия </a:t>
            </a:r>
            <a:r>
              <a:rPr lang="ru-RU" sz="2200" b="1" i="1" dirty="0">
                <a:solidFill>
                  <a:srgbClr val="FF0000"/>
                </a:solidFill>
              </a:rPr>
              <a:t>горячей концентрированной серной </a:t>
            </a:r>
            <a:r>
              <a:rPr lang="ru-RU" sz="2200" b="1" i="1" dirty="0" smtClean="0">
                <a:solidFill>
                  <a:srgbClr val="FF0000"/>
                </a:solidFill>
              </a:rPr>
              <a:t>кислоты </a:t>
            </a:r>
            <a:r>
              <a:rPr lang="ru-RU" sz="2400" b="1" dirty="0">
                <a:solidFill>
                  <a:srgbClr val="FF0000"/>
                </a:solidFill>
              </a:rPr>
              <a:t>H</a:t>
            </a:r>
            <a:r>
              <a:rPr lang="ru-RU" sz="2400" b="1" baseline="-25000" dirty="0">
                <a:solidFill>
                  <a:srgbClr val="FF0000"/>
                </a:solidFill>
              </a:rPr>
              <a:t>2</a:t>
            </a:r>
            <a:r>
              <a:rPr lang="ru-RU" sz="2400" b="1" dirty="0">
                <a:solidFill>
                  <a:srgbClr val="FF0000"/>
                </a:solidFill>
              </a:rPr>
              <a:t>S</a:t>
            </a:r>
            <a:r>
              <a:rPr lang="en-US" sz="2400" b="1" dirty="0">
                <a:solidFill>
                  <a:srgbClr val="FF0000"/>
                </a:solidFill>
              </a:rPr>
              <a:t>O</a:t>
            </a:r>
            <a:r>
              <a:rPr lang="ru-RU" sz="2400" b="1" baseline="-25000" dirty="0">
                <a:solidFill>
                  <a:srgbClr val="FF0000"/>
                </a:solidFill>
              </a:rPr>
              <a:t>4</a:t>
            </a:r>
            <a:r>
              <a:rPr lang="ru-RU" sz="2200" dirty="0" smtClean="0"/>
              <a:t> </a:t>
            </a:r>
            <a:r>
              <a:rPr lang="ru-RU" sz="2200" dirty="0"/>
              <a:t>отчасти обусловлена ее высокой температурой кипения (~340°С). Многие вещества при этом быстро разлагаются и окисляются, поэтому она служит для удаления органических соединений из анализируемого образца</a:t>
            </a:r>
            <a:r>
              <a:rPr lang="ru-RU" sz="2200" dirty="0" smtClean="0"/>
              <a:t>.</a:t>
            </a:r>
            <a:endParaRPr lang="en-US" sz="2200" dirty="0" smtClean="0"/>
          </a:p>
          <a:p>
            <a:pPr algn="just"/>
            <a:r>
              <a:rPr lang="en-US" sz="2200" dirty="0"/>
              <a:t>	</a:t>
            </a:r>
            <a:r>
              <a:rPr lang="ru-RU" sz="2200" dirty="0" smtClean="0"/>
              <a:t>Большинство </a:t>
            </a:r>
            <a:r>
              <a:rPr lang="ru-RU" sz="2200" dirty="0"/>
              <a:t>металлов и многие сплавы разлагаются под действием горячей серной кислоты. Если при такой обработке добавить еще сульфат щелочного металла, то температура кипения серной кислоты повышается и этим ускоряют растворение. Этот прием используют для растворения нитридов </a:t>
            </a:r>
            <a:r>
              <a:rPr lang="ru-RU" sz="2200" dirty="0" smtClean="0"/>
              <a:t>А</a:t>
            </a:r>
            <a:r>
              <a:rPr lang="en-US" sz="2200" dirty="0" smtClean="0"/>
              <a:t>l</a:t>
            </a:r>
            <a:r>
              <a:rPr lang="ru-RU" sz="2200" dirty="0" smtClean="0"/>
              <a:t>, </a:t>
            </a:r>
            <a:r>
              <a:rPr lang="ru-RU" sz="2200" dirty="0"/>
              <a:t>В, </a:t>
            </a:r>
            <a:r>
              <a:rPr lang="ru-RU" sz="2200" dirty="0" smtClean="0"/>
              <a:t>С</a:t>
            </a:r>
            <a:r>
              <a:rPr lang="en-US" sz="2200" dirty="0" smtClean="0"/>
              <a:t>r</a:t>
            </a:r>
            <a:r>
              <a:rPr lang="ru-RU" sz="2200" dirty="0" smtClean="0"/>
              <a:t>, </a:t>
            </a:r>
            <a:r>
              <a:rPr lang="ru-RU" sz="2200" dirty="0" err="1"/>
              <a:t>Mo</a:t>
            </a:r>
            <a:r>
              <a:rPr lang="ru-RU" sz="2200" dirty="0"/>
              <a:t>, </a:t>
            </a:r>
            <a:r>
              <a:rPr lang="ru-RU" sz="2200" dirty="0" err="1"/>
              <a:t>Ni</a:t>
            </a:r>
            <a:r>
              <a:rPr lang="ru-RU" sz="2200" dirty="0"/>
              <a:t>, </a:t>
            </a:r>
            <a:r>
              <a:rPr lang="ru-RU" sz="2200" dirty="0" err="1"/>
              <a:t>Nb,Ta</a:t>
            </a:r>
            <a:r>
              <a:rPr lang="ru-RU" sz="2200" dirty="0"/>
              <a:t>, </a:t>
            </a:r>
            <a:r>
              <a:rPr lang="ru-RU" sz="2200" dirty="0" err="1"/>
              <a:t>Ti</a:t>
            </a:r>
            <a:r>
              <a:rPr lang="ru-RU" sz="2200" dirty="0"/>
              <a:t>, W, V, </a:t>
            </a:r>
            <a:r>
              <a:rPr lang="ru-RU" sz="2200" dirty="0" err="1"/>
              <a:t>Zr</a:t>
            </a:r>
            <a:r>
              <a:rPr lang="ru-RU" sz="2200" dirty="0"/>
              <a:t> в присутствии катализатора (сульфат меди, селен). </a:t>
            </a:r>
          </a:p>
          <a:p>
            <a:pPr algn="just"/>
            <a:r>
              <a:rPr lang="en-US" sz="2200" dirty="0" smtClean="0"/>
              <a:t>	</a:t>
            </a:r>
            <a:r>
              <a:rPr lang="ru-RU" sz="2200" b="1" i="1" u="sng" dirty="0" smtClean="0">
                <a:solidFill>
                  <a:srgbClr val="FF0000"/>
                </a:solidFill>
              </a:rPr>
              <a:t>Концентрированная </a:t>
            </a:r>
            <a:r>
              <a:rPr lang="ru-RU" sz="2200" b="1" i="1" u="sng" dirty="0">
                <a:solidFill>
                  <a:srgbClr val="FF0000"/>
                </a:solidFill>
              </a:rPr>
              <a:t>хлорная кислота </a:t>
            </a:r>
            <a:r>
              <a:rPr lang="en-US" sz="2200" b="1" dirty="0" err="1">
                <a:solidFill>
                  <a:srgbClr val="FF0000"/>
                </a:solidFill>
              </a:rPr>
              <a:t>HClO</a:t>
            </a:r>
            <a:r>
              <a:rPr lang="ru-RU" sz="2200" b="1" baseline="-25000" dirty="0" smtClean="0">
                <a:solidFill>
                  <a:srgbClr val="FF0000"/>
                </a:solidFill>
              </a:rPr>
              <a:t>4</a:t>
            </a:r>
            <a:r>
              <a:rPr lang="en-US" sz="2200" baseline="-25000" dirty="0" smtClean="0">
                <a:solidFill>
                  <a:srgbClr val="FF0000"/>
                </a:solidFill>
              </a:rPr>
              <a:t> </a:t>
            </a:r>
            <a:r>
              <a:rPr lang="ru-RU" sz="2200" dirty="0" smtClean="0"/>
              <a:t>при </a:t>
            </a:r>
            <a:r>
              <a:rPr lang="ru-RU" sz="2200" dirty="0"/>
              <a:t>температуре кипения ее азеотропной смеси с водой (~200°С) — очень энергичный </a:t>
            </a:r>
            <a:r>
              <a:rPr lang="ru-RU" sz="2200" b="1" i="1" dirty="0">
                <a:solidFill>
                  <a:srgbClr val="FF0000"/>
                </a:solidFill>
              </a:rPr>
              <a:t>окислитель</a:t>
            </a:r>
            <a:r>
              <a:rPr lang="ru-RU" sz="2200" dirty="0"/>
              <a:t>, разрушающий </a:t>
            </a:r>
            <a:r>
              <a:rPr lang="ru-RU" sz="2200" dirty="0" smtClean="0"/>
              <a:t>сплавы </a:t>
            </a:r>
            <a:r>
              <a:rPr lang="ru-RU" sz="2200" dirty="0"/>
              <a:t>железа и нержавеющие стали, не разлагаемые другими минеральными кислотами (при работе с хлорной кислотой следует соблюдать осторожность, поскольку она может </a:t>
            </a:r>
            <a:r>
              <a:rPr lang="ru-RU" sz="2400" b="1" i="1" dirty="0" smtClean="0">
                <a:solidFill>
                  <a:srgbClr val="FF0000"/>
                </a:solidFill>
              </a:rPr>
              <a:t>взрываться</a:t>
            </a:r>
            <a:r>
              <a:rPr lang="ru-RU" sz="2200" b="1" i="1" dirty="0" smtClean="0">
                <a:solidFill>
                  <a:srgbClr val="FF0000"/>
                </a:solidFill>
              </a:rPr>
              <a:t> (!)</a:t>
            </a:r>
            <a:r>
              <a:rPr lang="ru-RU" sz="2200" dirty="0" smtClean="0"/>
              <a:t>, </a:t>
            </a:r>
            <a:r>
              <a:rPr lang="ru-RU" sz="2200" dirty="0"/>
              <a:t>особенно при контакте с органическими или легко окисляющимися неорганическими веществами). </a:t>
            </a:r>
          </a:p>
          <a:p>
            <a:pPr algn="r"/>
            <a:r>
              <a:rPr lang="en-US" sz="2000" dirty="0" smtClean="0"/>
              <a:t>-56-</a:t>
            </a:r>
            <a:endParaRPr lang="ru-RU" sz="2000" dirty="0"/>
          </a:p>
        </p:txBody>
      </p:sp>
    </p:spTree>
    <p:extLst>
      <p:ext uri="{BB962C8B-B14F-4D97-AF65-F5344CB8AC3E}">
        <p14:creationId xmlns:p14="http://schemas.microsoft.com/office/powerpoint/2010/main" val="42449481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732"/>
            <a:ext cx="9144000" cy="6863417"/>
          </a:xfrm>
          <a:prstGeom prst="rect">
            <a:avLst/>
          </a:prstGeom>
          <a:noFill/>
        </p:spPr>
        <p:txBody>
          <a:bodyPr wrap="square" rtlCol="0">
            <a:spAutoFit/>
          </a:bodyPr>
          <a:lstStyle/>
          <a:p>
            <a:pPr algn="just"/>
            <a:r>
              <a:rPr lang="en-US" sz="2000" dirty="0" smtClean="0"/>
              <a:t>	</a:t>
            </a:r>
            <a:r>
              <a:rPr lang="ru-RU" sz="2000" dirty="0" smtClean="0"/>
              <a:t>Для вскрытия п</a:t>
            </a:r>
            <a:r>
              <a:rPr lang="ru-RU" sz="2200" dirty="0" smtClean="0"/>
              <a:t>рименяют </a:t>
            </a:r>
            <a:r>
              <a:rPr lang="ru-RU" sz="2200" dirty="0"/>
              <a:t>также </a:t>
            </a:r>
            <a:r>
              <a:rPr lang="ru-RU" sz="2400" b="1" i="1" u="sng" dirty="0">
                <a:solidFill>
                  <a:srgbClr val="FF0000"/>
                </a:solidFill>
              </a:rPr>
              <a:t>смеси кислот </a:t>
            </a:r>
            <a:r>
              <a:rPr lang="ru-RU" sz="2200" dirty="0"/>
              <a:t>(НС</a:t>
            </a:r>
            <a:r>
              <a:rPr lang="en-US" sz="2200" dirty="0"/>
              <a:t>l</a:t>
            </a:r>
            <a:r>
              <a:rPr lang="ru-RU" sz="2200" dirty="0"/>
              <a:t> или H</a:t>
            </a:r>
            <a:r>
              <a:rPr lang="ru-RU" sz="2200" baseline="-25000" dirty="0"/>
              <a:t>2</a:t>
            </a:r>
            <a:r>
              <a:rPr lang="ru-RU" sz="2200" dirty="0"/>
              <a:t>SO</a:t>
            </a:r>
            <a:r>
              <a:rPr lang="ru-RU" sz="2200" baseline="-25000" dirty="0"/>
              <a:t>4</a:t>
            </a:r>
            <a:r>
              <a:rPr lang="ru-RU" sz="2200" dirty="0"/>
              <a:t>) с окислителями, например бромом (для растворения </a:t>
            </a:r>
            <a:r>
              <a:rPr lang="ru-RU" sz="2200" dirty="0" err="1"/>
              <a:t>In</a:t>
            </a:r>
            <a:r>
              <a:rPr lang="ru-RU" sz="2200" dirty="0"/>
              <a:t>, </a:t>
            </a:r>
            <a:r>
              <a:rPr lang="ru-RU" sz="2200" dirty="0" err="1"/>
              <a:t>Sb</a:t>
            </a:r>
            <a:r>
              <a:rPr lang="ru-RU" sz="2200" dirty="0"/>
              <a:t>). Серная кислота с добавкой кристаллического перманганата калия КМ</a:t>
            </a:r>
            <a:r>
              <a:rPr lang="en-US" sz="2200" dirty="0" err="1"/>
              <a:t>nO</a:t>
            </a:r>
            <a:r>
              <a:rPr lang="ru-RU" sz="2200" baseline="-25000" dirty="0"/>
              <a:t>4</a:t>
            </a:r>
            <a:r>
              <a:rPr lang="ru-RU" sz="2200" dirty="0"/>
              <a:t> энергично растворяет металлическую ртуть. </a:t>
            </a:r>
            <a:endParaRPr lang="en-US" sz="2200" dirty="0" smtClean="0"/>
          </a:p>
          <a:p>
            <a:pPr algn="just"/>
            <a:r>
              <a:rPr lang="en-US" sz="2200" dirty="0"/>
              <a:t>	</a:t>
            </a:r>
            <a:r>
              <a:rPr lang="ru-RU" sz="2200" dirty="0" smtClean="0"/>
              <a:t>Очень </a:t>
            </a:r>
            <a:r>
              <a:rPr lang="ru-RU" sz="2200" dirty="0"/>
              <a:t>сильными окислительными свойствами обладает </a:t>
            </a:r>
            <a:r>
              <a:rPr lang="ru-RU" sz="2200" b="1" i="1" dirty="0">
                <a:solidFill>
                  <a:srgbClr val="FF0000"/>
                </a:solidFill>
              </a:rPr>
              <a:t>царская водка</a:t>
            </a:r>
            <a:r>
              <a:rPr lang="ru-RU" sz="2200" dirty="0"/>
              <a:t>, разлагающая практически все сульфиды, селениды, </a:t>
            </a:r>
            <a:r>
              <a:rPr lang="ru-RU" sz="2200" dirty="0" err="1"/>
              <a:t>теллуриды</a:t>
            </a:r>
            <a:r>
              <a:rPr lang="ru-RU" sz="2200" dirty="0"/>
              <a:t> и арсениды металлов, полиметаллические, железные и марганцевые руды. Действующим началом этого растворителя является </a:t>
            </a:r>
            <a:r>
              <a:rPr lang="ru-RU" sz="2200" dirty="0" err="1" smtClean="0"/>
              <a:t>нитрозилхлорид</a:t>
            </a:r>
            <a:r>
              <a:rPr lang="ru-RU" sz="2200" dirty="0" smtClean="0"/>
              <a:t> </a:t>
            </a:r>
            <a:r>
              <a:rPr lang="en-US" sz="2200" b="1" i="1" dirty="0" err="1" smtClean="0">
                <a:solidFill>
                  <a:srgbClr val="FF0000"/>
                </a:solidFill>
              </a:rPr>
              <a:t>NOCl</a:t>
            </a:r>
            <a:r>
              <a:rPr lang="ru-RU" sz="2200" dirty="0" smtClean="0"/>
              <a:t> </a:t>
            </a:r>
            <a:r>
              <a:rPr lang="ru-RU" sz="2200" dirty="0"/>
              <a:t>и свободный </a:t>
            </a:r>
            <a:r>
              <a:rPr lang="ru-RU" sz="2200" dirty="0" smtClean="0"/>
              <a:t>хлор</a:t>
            </a:r>
            <a:r>
              <a:rPr lang="en-US" sz="2200" dirty="0" smtClean="0"/>
              <a:t> </a:t>
            </a:r>
            <a:r>
              <a:rPr lang="en-US" sz="2400" b="1" i="1" dirty="0" err="1">
                <a:solidFill>
                  <a:srgbClr val="FF0000"/>
                </a:solidFill>
              </a:rPr>
              <a:t>Cl</a:t>
            </a:r>
            <a:r>
              <a:rPr lang="ru-RU" sz="2400" b="1" i="1" baseline="-25000" dirty="0" smtClean="0">
                <a:solidFill>
                  <a:srgbClr val="FF0000"/>
                </a:solidFill>
              </a:rPr>
              <a:t>2</a:t>
            </a:r>
            <a:r>
              <a:rPr lang="ru-RU" sz="2200" dirty="0" smtClean="0"/>
              <a:t>. </a:t>
            </a:r>
            <a:r>
              <a:rPr lang="ru-RU" sz="2200" dirty="0"/>
              <a:t>В соляной кислоте в присутствии окислителя (пероксид водорода, бром) можно растворить почти все металлы. </a:t>
            </a:r>
          </a:p>
          <a:p>
            <a:pPr algn="just"/>
            <a:r>
              <a:rPr lang="en-US" sz="2200" dirty="0" smtClean="0"/>
              <a:t>	</a:t>
            </a:r>
            <a:r>
              <a:rPr lang="ru-RU" sz="2200" dirty="0" smtClean="0"/>
              <a:t>Разложению </a:t>
            </a:r>
            <a:r>
              <a:rPr lang="ru-RU" sz="2200" dirty="0"/>
              <a:t>различных твердых веществ способствует также образование </a:t>
            </a:r>
            <a:r>
              <a:rPr lang="ru-RU" sz="2200" b="1" i="1" dirty="0">
                <a:solidFill>
                  <a:srgbClr val="FF0000"/>
                </a:solidFill>
              </a:rPr>
              <a:t>комплексов</a:t>
            </a:r>
            <a:r>
              <a:rPr lang="ru-RU" sz="2200" dirty="0"/>
              <a:t>. Выбор </a:t>
            </a:r>
            <a:r>
              <a:rPr lang="ru-RU" sz="2200" dirty="0" err="1"/>
              <a:t>комплексанта</a:t>
            </a:r>
            <a:r>
              <a:rPr lang="ru-RU" sz="2200" dirty="0"/>
              <a:t> определяется двумя факторами: прочностью образующихся комплексов и растворимостью солей элементов, входящих в состав анализируемого материала. Комплексообразователь вводят либо непосредственно при вскрытии проб, либо после их растворения для обеспечения устойчивости растворов во времени. </a:t>
            </a:r>
            <a:endParaRPr lang="en-US" sz="2200" dirty="0" smtClean="0"/>
          </a:p>
          <a:p>
            <a:pPr algn="just"/>
            <a:r>
              <a:rPr lang="en-US" sz="2200" dirty="0"/>
              <a:t>	</a:t>
            </a:r>
            <a:r>
              <a:rPr lang="ru-RU" sz="2200" dirty="0" smtClean="0"/>
              <a:t>Наиболее </a:t>
            </a:r>
            <a:r>
              <a:rPr lang="ru-RU" sz="2200" dirty="0"/>
              <a:t>часто в качестве комплексообразующего реагента используют </a:t>
            </a:r>
            <a:r>
              <a:rPr lang="ru-RU" sz="2200" b="1" i="1" dirty="0">
                <a:solidFill>
                  <a:srgbClr val="FF0000"/>
                </a:solidFill>
              </a:rPr>
              <a:t>пероксид водорода и </a:t>
            </a:r>
            <a:r>
              <a:rPr lang="ru-RU" sz="2200" b="1" i="1" dirty="0" err="1">
                <a:solidFill>
                  <a:srgbClr val="FF0000"/>
                </a:solidFill>
              </a:rPr>
              <a:t>гидроксикислоты</a:t>
            </a:r>
            <a:r>
              <a:rPr lang="ru-RU" sz="2200" b="1" i="1" dirty="0">
                <a:solidFill>
                  <a:srgbClr val="FF0000"/>
                </a:solidFill>
              </a:rPr>
              <a:t> (винную, лимонную, щавелевую</a:t>
            </a:r>
            <a:r>
              <a:rPr lang="ru-RU" sz="2200" b="1" i="1" dirty="0" smtClean="0">
                <a:solidFill>
                  <a:srgbClr val="FF0000"/>
                </a:solidFill>
              </a:rPr>
              <a:t>).</a:t>
            </a:r>
            <a:r>
              <a:rPr lang="en-US" sz="2200" b="1" i="1" dirty="0" smtClean="0">
                <a:solidFill>
                  <a:srgbClr val="FF0000"/>
                </a:solidFill>
              </a:rPr>
              <a:t> </a:t>
            </a:r>
            <a:r>
              <a:rPr lang="en-US" sz="2200" dirty="0" smtClean="0"/>
              <a:t>                                                                                                            -57-</a:t>
            </a:r>
            <a:endParaRPr lang="ru-RU" sz="2200" dirty="0"/>
          </a:p>
        </p:txBody>
      </p:sp>
    </p:spTree>
    <p:extLst>
      <p:ext uri="{BB962C8B-B14F-4D97-AF65-F5344CB8AC3E}">
        <p14:creationId xmlns:p14="http://schemas.microsoft.com/office/powerpoint/2010/main" val="29527215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856984" cy="6555641"/>
          </a:xfrm>
          <a:prstGeom prst="rect">
            <a:avLst/>
          </a:prstGeom>
          <a:noFill/>
        </p:spPr>
        <p:txBody>
          <a:bodyPr wrap="square" rtlCol="0">
            <a:spAutoFit/>
          </a:bodyPr>
          <a:lstStyle/>
          <a:p>
            <a:pPr algn="just"/>
            <a:r>
              <a:rPr lang="en-US" sz="2000" b="1" i="1" dirty="0" smtClean="0">
                <a:solidFill>
                  <a:srgbClr val="FF0000"/>
                </a:solidFill>
              </a:rPr>
              <a:t>	</a:t>
            </a:r>
            <a:r>
              <a:rPr lang="ru-RU" sz="2000" b="1" i="1" dirty="0" smtClean="0">
                <a:solidFill>
                  <a:srgbClr val="FF0000"/>
                </a:solidFill>
              </a:rPr>
              <a:t>Золото </a:t>
            </a:r>
            <a:r>
              <a:rPr lang="ru-RU" sz="2000" b="1" i="1" dirty="0">
                <a:solidFill>
                  <a:srgbClr val="FF0000"/>
                </a:solidFill>
              </a:rPr>
              <a:t>и платина </a:t>
            </a:r>
            <a:r>
              <a:rPr lang="ru-RU" sz="2000" dirty="0"/>
              <a:t>растворяются в царской водке, которая действует и как окислитель, и как </a:t>
            </a:r>
            <a:r>
              <a:rPr lang="ru-RU" sz="2000" b="1" i="1" dirty="0" err="1">
                <a:solidFill>
                  <a:srgbClr val="FF0000"/>
                </a:solidFill>
              </a:rPr>
              <a:t>комплексант</a:t>
            </a:r>
            <a:r>
              <a:rPr lang="ru-RU" sz="2000" dirty="0">
                <a:solidFill>
                  <a:srgbClr val="FF0000"/>
                </a:solidFill>
              </a:rPr>
              <a:t> </a:t>
            </a:r>
            <a:r>
              <a:rPr lang="ru-RU" sz="2000" dirty="0"/>
              <a:t>(получаются комплексные хлориды этих металлов); вольфрамовые сплавы, Мо, </a:t>
            </a:r>
            <a:r>
              <a:rPr lang="ru-RU" sz="2000" dirty="0" err="1"/>
              <a:t>Nb</a:t>
            </a:r>
            <a:r>
              <a:rPr lang="ru-RU" sz="2000" dirty="0"/>
              <a:t>, Та, </a:t>
            </a:r>
            <a:r>
              <a:rPr lang="ru-RU" sz="2000" dirty="0" err="1"/>
              <a:t>Si</a:t>
            </a:r>
            <a:r>
              <a:rPr lang="ru-RU" sz="2000" dirty="0"/>
              <a:t>, </a:t>
            </a:r>
            <a:r>
              <a:rPr lang="ru-RU" sz="2000" dirty="0" err="1"/>
              <a:t>Zr</a:t>
            </a:r>
            <a:r>
              <a:rPr lang="ru-RU" sz="2000" dirty="0"/>
              <a:t>, ферросилиций, ферромолибден растворяются </a:t>
            </a:r>
            <a:r>
              <a:rPr lang="ru-RU" sz="2000" b="1" i="1" dirty="0">
                <a:solidFill>
                  <a:srgbClr val="FF0000"/>
                </a:solidFill>
              </a:rPr>
              <a:t>в смеси </a:t>
            </a:r>
            <a:r>
              <a:rPr lang="ru-RU" sz="2000" b="1" i="1" dirty="0" smtClean="0">
                <a:solidFill>
                  <a:srgbClr val="FF0000"/>
                </a:solidFill>
              </a:rPr>
              <a:t>HNO</a:t>
            </a:r>
            <a:r>
              <a:rPr lang="ru-RU" sz="2000" b="1" i="1" baseline="-25000" dirty="0" smtClean="0">
                <a:solidFill>
                  <a:srgbClr val="FF0000"/>
                </a:solidFill>
              </a:rPr>
              <a:t>3</a:t>
            </a:r>
            <a:r>
              <a:rPr lang="ru-RU" sz="2000" baseline="-25000" dirty="0" smtClean="0"/>
              <a:t> </a:t>
            </a:r>
            <a:r>
              <a:rPr lang="ru-RU" sz="2000" b="1" i="1" dirty="0" smtClean="0">
                <a:solidFill>
                  <a:srgbClr val="FF0000"/>
                </a:solidFill>
              </a:rPr>
              <a:t>и </a:t>
            </a:r>
            <a:r>
              <a:rPr lang="ru-RU" sz="2000" b="1" i="1" dirty="0">
                <a:solidFill>
                  <a:srgbClr val="FF0000"/>
                </a:solidFill>
              </a:rPr>
              <a:t>HF </a:t>
            </a:r>
            <a:r>
              <a:rPr lang="ru-RU" sz="2000" dirty="0"/>
              <a:t>вследствие образования комплексных фторидов; титановые сплавы разлагаются в таких же условиях, но с добавлением серной кислоты: в присутствии последней образуется </a:t>
            </a:r>
            <a:r>
              <a:rPr lang="ru-RU" sz="2000" dirty="0" err="1"/>
              <a:t>сульфатотитанатный</a:t>
            </a:r>
            <a:r>
              <a:rPr lang="ru-RU" sz="2000" dirty="0"/>
              <a:t> комплекс и этим устраняется потеря титана в виде летучего </a:t>
            </a:r>
            <a:r>
              <a:rPr lang="ru-RU" sz="2000" dirty="0" smtClean="0"/>
              <a:t>T</a:t>
            </a:r>
            <a:r>
              <a:rPr lang="en-US" sz="2000" dirty="0" smtClean="0"/>
              <a:t>i</a:t>
            </a:r>
            <a:r>
              <a:rPr lang="ru-RU" sz="2000" dirty="0" smtClean="0"/>
              <a:t>F4</a:t>
            </a:r>
            <a:r>
              <a:rPr lang="ru-RU" sz="2000" dirty="0"/>
              <a:t>; сплавы титана с оловом растворяются в смеси серной и фтороборной кислот. </a:t>
            </a:r>
          </a:p>
          <a:p>
            <a:pPr algn="just"/>
            <a:r>
              <a:rPr lang="en-US" sz="2000" dirty="0" smtClean="0"/>
              <a:t>	</a:t>
            </a:r>
            <a:r>
              <a:rPr lang="ru-RU" sz="2000" b="1" i="1" dirty="0" smtClean="0"/>
              <a:t>Фторид </a:t>
            </a:r>
            <a:r>
              <a:rPr lang="ru-RU" sz="2000" b="1" i="1" dirty="0"/>
              <a:t>кальция</a:t>
            </a:r>
            <a:r>
              <a:rPr lang="ru-RU" sz="2000" dirty="0"/>
              <a:t> и </a:t>
            </a:r>
            <a:r>
              <a:rPr lang="ru-RU" sz="2000" b="1" i="1" dirty="0"/>
              <a:t>криолит</a:t>
            </a:r>
            <a:r>
              <a:rPr lang="ru-RU" sz="2000" dirty="0"/>
              <a:t> Na</a:t>
            </a:r>
            <a:r>
              <a:rPr lang="ru-RU" sz="2000" baseline="-25000" dirty="0"/>
              <a:t>3</a:t>
            </a:r>
            <a:r>
              <a:rPr lang="ru-RU" sz="2000" dirty="0"/>
              <a:t>AlF</a:t>
            </a:r>
            <a:r>
              <a:rPr lang="ru-RU" sz="2000" baseline="-25000" dirty="0"/>
              <a:t>6</a:t>
            </a:r>
            <a:r>
              <a:rPr lang="ru-RU" sz="2000" dirty="0"/>
              <a:t> можно растворить в растворе соли алюминия или бериллия с образованием растворимых </a:t>
            </a:r>
            <a:r>
              <a:rPr lang="ru-RU" sz="2000" dirty="0" err="1"/>
              <a:t>фтороалюминатов</a:t>
            </a:r>
            <a:r>
              <a:rPr lang="ru-RU" sz="2000" dirty="0"/>
              <a:t> или </a:t>
            </a:r>
            <a:r>
              <a:rPr lang="ru-RU" sz="2000" dirty="0" err="1"/>
              <a:t>фторобериллатов</a:t>
            </a:r>
            <a:r>
              <a:rPr lang="ru-RU" sz="2000" dirty="0"/>
              <a:t>. </a:t>
            </a:r>
          </a:p>
          <a:p>
            <a:pPr algn="just"/>
            <a:r>
              <a:rPr lang="en-US" sz="2000" dirty="0" smtClean="0"/>
              <a:t>	</a:t>
            </a:r>
            <a:r>
              <a:rPr lang="ru-RU" sz="2000" b="1" i="1" dirty="0" smtClean="0"/>
              <a:t>Золото</a:t>
            </a:r>
            <a:r>
              <a:rPr lang="ru-RU" sz="2000" dirty="0" smtClean="0"/>
              <a:t> </a:t>
            </a:r>
            <a:r>
              <a:rPr lang="ru-RU" sz="2000" dirty="0"/>
              <a:t>растворяется в растворе </a:t>
            </a:r>
            <a:r>
              <a:rPr lang="ru-RU" sz="2000" b="1" i="1" dirty="0">
                <a:solidFill>
                  <a:srgbClr val="FF0000"/>
                </a:solidFill>
              </a:rPr>
              <a:t>цианида</a:t>
            </a:r>
            <a:r>
              <a:rPr lang="ru-RU" sz="2000" dirty="0">
                <a:solidFill>
                  <a:srgbClr val="FF0000"/>
                </a:solidFill>
              </a:rPr>
              <a:t> </a:t>
            </a:r>
            <a:r>
              <a:rPr lang="ru-RU" sz="2000" dirty="0"/>
              <a:t>в присутствии кислорода воздуха с образованием </a:t>
            </a:r>
            <a:r>
              <a:rPr lang="ru-RU" sz="2000" dirty="0" err="1" smtClean="0"/>
              <a:t>цианоаурата</a:t>
            </a:r>
            <a:r>
              <a:rPr lang="ru-RU" sz="2000" dirty="0" smtClean="0"/>
              <a:t>(</a:t>
            </a:r>
            <a:r>
              <a:rPr lang="en-US" sz="2000" dirty="0" smtClean="0"/>
              <a:t>III</a:t>
            </a:r>
            <a:r>
              <a:rPr lang="ru-RU" sz="2000" dirty="0" smtClean="0"/>
              <a:t>): </a:t>
            </a:r>
            <a:r>
              <a:rPr lang="en-US" sz="2000" b="1" i="1" dirty="0">
                <a:solidFill>
                  <a:srgbClr val="FF0000"/>
                </a:solidFill>
              </a:rPr>
              <a:t>H</a:t>
            </a:r>
            <a:r>
              <a:rPr lang="ru-RU" sz="2000" b="1" i="1" dirty="0">
                <a:solidFill>
                  <a:srgbClr val="FF0000"/>
                </a:solidFill>
              </a:rPr>
              <a:t>[</a:t>
            </a:r>
            <a:r>
              <a:rPr lang="en-US" sz="2000" b="1" i="1" dirty="0">
                <a:solidFill>
                  <a:srgbClr val="FF0000"/>
                </a:solidFill>
              </a:rPr>
              <a:t>Au</a:t>
            </a:r>
            <a:r>
              <a:rPr lang="ru-RU" sz="2000" b="1" i="1" dirty="0">
                <a:solidFill>
                  <a:srgbClr val="FF0000"/>
                </a:solidFill>
              </a:rPr>
              <a:t>(</a:t>
            </a:r>
            <a:r>
              <a:rPr lang="en-US" sz="2000" b="1" i="1" dirty="0">
                <a:solidFill>
                  <a:srgbClr val="FF0000"/>
                </a:solidFill>
              </a:rPr>
              <a:t>CN</a:t>
            </a:r>
            <a:r>
              <a:rPr lang="ru-RU" sz="2000" b="1" i="1" dirty="0">
                <a:solidFill>
                  <a:srgbClr val="FF0000"/>
                </a:solidFill>
              </a:rPr>
              <a:t>)</a:t>
            </a:r>
            <a:r>
              <a:rPr lang="ru-RU" sz="2000" b="1" i="1" baseline="-25000" dirty="0">
                <a:solidFill>
                  <a:srgbClr val="FF0000"/>
                </a:solidFill>
              </a:rPr>
              <a:t>4</a:t>
            </a:r>
            <a:r>
              <a:rPr lang="ru-RU" sz="2000" b="1" i="1" dirty="0">
                <a:solidFill>
                  <a:srgbClr val="FF0000"/>
                </a:solidFill>
              </a:rPr>
              <a:t>]. </a:t>
            </a:r>
            <a:endParaRPr lang="ru-RU" sz="2000" dirty="0"/>
          </a:p>
          <a:p>
            <a:pPr algn="just"/>
            <a:r>
              <a:rPr lang="en-US" sz="2000" dirty="0" smtClean="0"/>
              <a:t>	</a:t>
            </a:r>
            <a:r>
              <a:rPr lang="ru-RU" sz="2000" b="1" i="1" dirty="0" smtClean="0"/>
              <a:t>Кремнекислота</a:t>
            </a:r>
            <a:r>
              <a:rPr lang="ru-RU" sz="2000" dirty="0"/>
              <a:t>, кремний, горные породы и другие </a:t>
            </a:r>
            <a:r>
              <a:rPr lang="ru-RU" sz="2000" b="1" i="1" dirty="0"/>
              <a:t>силикаты</a:t>
            </a:r>
            <a:r>
              <a:rPr lang="ru-RU" sz="2000" dirty="0"/>
              <a:t> разлагаются в присутствии плавиковой (фтороводородной) кислоты с образованием очень </a:t>
            </a:r>
            <a:r>
              <a:rPr lang="ru-RU" sz="2000" dirty="0" smtClean="0"/>
              <a:t>летучего </a:t>
            </a:r>
            <a:r>
              <a:rPr lang="ru-RU" sz="2000" dirty="0"/>
              <a:t>фторида кремния </a:t>
            </a:r>
            <a:r>
              <a:rPr lang="ru-RU" sz="2000" b="1" i="1" dirty="0">
                <a:solidFill>
                  <a:srgbClr val="FF0000"/>
                </a:solidFill>
              </a:rPr>
              <a:t>S</a:t>
            </a:r>
            <a:r>
              <a:rPr lang="en-US" sz="2000" b="1" i="1" dirty="0">
                <a:solidFill>
                  <a:srgbClr val="FF0000"/>
                </a:solidFill>
              </a:rPr>
              <a:t>i</a:t>
            </a:r>
            <a:r>
              <a:rPr lang="ru-RU" sz="2000" b="1" i="1" dirty="0">
                <a:solidFill>
                  <a:srgbClr val="FF0000"/>
                </a:solidFill>
              </a:rPr>
              <a:t>F</a:t>
            </a:r>
            <a:r>
              <a:rPr lang="ru-RU" sz="2000" b="1" i="1" baseline="-25000" dirty="0">
                <a:solidFill>
                  <a:srgbClr val="FF0000"/>
                </a:solidFill>
              </a:rPr>
              <a:t>4</a:t>
            </a:r>
            <a:r>
              <a:rPr lang="ru-RU" sz="2000" dirty="0"/>
              <a:t>, который улетучивается при нагревании и таким образом может быть отделен. Неудобством разложения с плавиковой кислотой является легкое образование прочных фторидных комплексов металлов. Их можно разрушить, отгоняя HF выпариванием с нелетучей (например, серной) кислотой. </a:t>
            </a:r>
            <a:r>
              <a:rPr lang="en-US" sz="2000" dirty="0" smtClean="0"/>
              <a:t>                                 -58-</a:t>
            </a:r>
            <a:endParaRPr lang="ru-RU" sz="2000" dirty="0"/>
          </a:p>
        </p:txBody>
      </p:sp>
    </p:spTree>
    <p:extLst>
      <p:ext uri="{BB962C8B-B14F-4D97-AF65-F5344CB8AC3E}">
        <p14:creationId xmlns:p14="http://schemas.microsoft.com/office/powerpoint/2010/main" val="9122518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6632"/>
            <a:ext cx="9036496" cy="6863417"/>
          </a:xfrm>
          <a:prstGeom prst="rect">
            <a:avLst/>
          </a:prstGeom>
          <a:noFill/>
        </p:spPr>
        <p:txBody>
          <a:bodyPr wrap="square" rtlCol="0">
            <a:spAutoFit/>
          </a:bodyPr>
          <a:lstStyle/>
          <a:p>
            <a:pPr algn="just"/>
            <a:r>
              <a:rPr lang="en-US" sz="2000" dirty="0" smtClean="0"/>
              <a:t>           </a:t>
            </a:r>
            <a:r>
              <a:rPr lang="ru-RU" sz="2000" dirty="0" smtClean="0"/>
              <a:t>Для </a:t>
            </a:r>
            <a:r>
              <a:rPr lang="ru-RU" sz="2000" dirty="0"/>
              <a:t>вытеснения фторид-иона применяют также </a:t>
            </a:r>
            <a:r>
              <a:rPr lang="ru-RU" sz="2000" b="1" i="1" dirty="0"/>
              <a:t>щавелевую кислоту </a:t>
            </a:r>
            <a:r>
              <a:rPr lang="en-US" sz="2000" b="1" i="1" dirty="0">
                <a:solidFill>
                  <a:srgbClr val="FF0000"/>
                </a:solidFill>
              </a:rPr>
              <a:t>H</a:t>
            </a:r>
            <a:r>
              <a:rPr lang="ru-RU" sz="2000" b="1" i="1" baseline="-25000" dirty="0">
                <a:solidFill>
                  <a:srgbClr val="FF0000"/>
                </a:solidFill>
              </a:rPr>
              <a:t>2</a:t>
            </a:r>
            <a:r>
              <a:rPr lang="en-US" sz="2000" b="1" i="1" dirty="0">
                <a:solidFill>
                  <a:srgbClr val="FF0000"/>
                </a:solidFill>
              </a:rPr>
              <a:t>C</a:t>
            </a:r>
            <a:r>
              <a:rPr lang="ru-RU" sz="2000" b="1" i="1" baseline="-25000" dirty="0">
                <a:solidFill>
                  <a:srgbClr val="FF0000"/>
                </a:solidFill>
              </a:rPr>
              <a:t>2</a:t>
            </a:r>
            <a:r>
              <a:rPr lang="en-US" sz="2000" b="1" i="1" dirty="0">
                <a:solidFill>
                  <a:srgbClr val="FF0000"/>
                </a:solidFill>
              </a:rPr>
              <a:t>O</a:t>
            </a:r>
            <a:r>
              <a:rPr lang="ru-RU" sz="2000" b="1" i="1" baseline="-25000" dirty="0">
                <a:solidFill>
                  <a:srgbClr val="FF0000"/>
                </a:solidFill>
              </a:rPr>
              <a:t>4</a:t>
            </a:r>
            <a:r>
              <a:rPr lang="ru-RU" sz="2000" dirty="0"/>
              <a:t>. Она </a:t>
            </a:r>
            <a:r>
              <a:rPr lang="ru-RU" sz="2000" dirty="0" smtClean="0"/>
              <a:t>нелетучая </a:t>
            </a:r>
            <a:r>
              <a:rPr lang="ru-RU" sz="2000" dirty="0"/>
              <a:t>и избыток ее легко разрушается при нагревании, при этом оксалаты переходят в карбонаты. В отдельных случаях по окончании растворения образца в плавиковой кислоте в раствор добавляют борную кислоту с целью связывания HF в комплексную </a:t>
            </a:r>
            <a:r>
              <a:rPr lang="ru-RU" sz="2000" dirty="0" err="1"/>
              <a:t>борофтористоводородную</a:t>
            </a:r>
            <a:r>
              <a:rPr lang="ru-RU" sz="2000" dirty="0"/>
              <a:t> кислоту HBF</a:t>
            </a:r>
            <a:r>
              <a:rPr lang="ru-RU" sz="2000" baseline="-25000" dirty="0"/>
              <a:t>4</a:t>
            </a:r>
            <a:r>
              <a:rPr lang="ru-RU" sz="2000" dirty="0"/>
              <a:t>.</a:t>
            </a:r>
          </a:p>
          <a:p>
            <a:pPr algn="just"/>
            <a:r>
              <a:rPr lang="en-US" sz="2000" dirty="0" smtClean="0"/>
              <a:t>              </a:t>
            </a:r>
            <a:r>
              <a:rPr lang="ru-RU" sz="2000" dirty="0" smtClean="0"/>
              <a:t>Выше </a:t>
            </a:r>
            <a:r>
              <a:rPr lang="ru-RU" sz="2000" dirty="0"/>
              <a:t>для каждой из </a:t>
            </a:r>
            <a:r>
              <a:rPr lang="ru-RU" sz="2000" dirty="0" smtClean="0"/>
              <a:t>кислот были </a:t>
            </a:r>
            <a:r>
              <a:rPr lang="ru-RU" sz="2000" dirty="0"/>
              <a:t>перечислены </a:t>
            </a:r>
            <a:r>
              <a:rPr lang="ru-RU" sz="2000" dirty="0" smtClean="0"/>
              <a:t>металлы</a:t>
            </a:r>
            <a:r>
              <a:rPr lang="ru-RU" sz="2000" dirty="0"/>
              <a:t>, которые в данной кислоте растворяются. Однако некоторые из них, будучи даже сильными восстановителями, растворяются в кислотах медленно. Это происходит с металлами </a:t>
            </a:r>
            <a:r>
              <a:rPr lang="ru-RU" sz="2000" b="1" i="1" dirty="0"/>
              <a:t>очень чистыми </a:t>
            </a:r>
            <a:r>
              <a:rPr lang="ru-RU" sz="2000" dirty="0"/>
              <a:t>и с металлами, </a:t>
            </a:r>
            <a:r>
              <a:rPr lang="ru-RU" sz="2000" b="1" i="1" dirty="0" err="1">
                <a:solidFill>
                  <a:srgbClr val="FF0000"/>
                </a:solidFill>
              </a:rPr>
              <a:t>пассивированными</a:t>
            </a:r>
            <a:r>
              <a:rPr lang="ru-RU" sz="2000" dirty="0">
                <a:solidFill>
                  <a:srgbClr val="FF0000"/>
                </a:solidFill>
              </a:rPr>
              <a:t> </a:t>
            </a:r>
            <a:r>
              <a:rPr lang="ru-RU" sz="2000" dirty="0"/>
              <a:t>образовавшейся на их поверхности защитной </a:t>
            </a:r>
            <a:r>
              <a:rPr lang="ru-RU" sz="2000" dirty="0" smtClean="0"/>
              <a:t>пленкой: </a:t>
            </a:r>
            <a:r>
              <a:rPr lang="ru-RU" sz="2000" dirty="0"/>
              <a:t>например таким образцом </a:t>
            </a:r>
            <a:r>
              <a:rPr lang="ru-RU" sz="2000" dirty="0" err="1"/>
              <a:t>пассивируются</a:t>
            </a:r>
            <a:r>
              <a:rPr lang="ru-RU" sz="2000" dirty="0"/>
              <a:t> алюминий и хром при действии на них концентрированной азотной кислотой, вследствие чего их растворения не происходит. В таких случаях металлы растворяют, используя электрохимические процессы. </a:t>
            </a:r>
          </a:p>
          <a:p>
            <a:pPr algn="just"/>
            <a:r>
              <a:rPr lang="en-US" sz="2000" dirty="0" smtClean="0"/>
              <a:t>              </a:t>
            </a:r>
            <a:r>
              <a:rPr lang="ru-RU" sz="2000" dirty="0" smtClean="0"/>
              <a:t>Например</a:t>
            </a:r>
            <a:r>
              <a:rPr lang="ru-RU" sz="2000" dirty="0"/>
              <a:t>, очень чистые металлы можно растворить, создавая </a:t>
            </a:r>
            <a:r>
              <a:rPr lang="ru-RU" sz="2000" b="1" i="1" dirty="0"/>
              <a:t>гальванические пары</a:t>
            </a:r>
            <a:r>
              <a:rPr lang="ru-RU" sz="2000" dirty="0"/>
              <a:t>, т. е. при их контакте с такими металлами, как платина или медь. Так, очень чистый алюминий (а также галлий) растворяется, если опустить в кислоту </a:t>
            </a:r>
            <a:r>
              <a:rPr lang="ru-RU" sz="2000" b="1" i="1" dirty="0" err="1">
                <a:solidFill>
                  <a:srgbClr val="FF0000"/>
                </a:solidFill>
              </a:rPr>
              <a:t>Pt</a:t>
            </a:r>
            <a:r>
              <a:rPr lang="ru-RU" sz="2000" dirty="0"/>
              <a:t>-крышку так, чтобы она касалась растворяемого металла, и добавить окислитель. Можно также осадить более благородный металл непосредственно на поверхности растворяемого металла, прибавляя соответствующую соль</a:t>
            </a:r>
            <a:r>
              <a:rPr lang="ru-RU" sz="2000" dirty="0" smtClean="0"/>
              <a:t>.</a:t>
            </a:r>
            <a:endParaRPr lang="en-US" sz="2000" dirty="0" smtClean="0"/>
          </a:p>
          <a:p>
            <a:pPr algn="just"/>
            <a:r>
              <a:rPr lang="en-US" sz="2000" dirty="0"/>
              <a:t> </a:t>
            </a:r>
            <a:r>
              <a:rPr lang="en-US" sz="2000" dirty="0" smtClean="0"/>
              <a:t>       </a:t>
            </a:r>
            <a:r>
              <a:rPr lang="ru-RU" sz="2000" dirty="0" smtClean="0"/>
              <a:t> </a:t>
            </a:r>
            <a:r>
              <a:rPr lang="en-US" sz="2000" dirty="0" smtClean="0"/>
              <a:t>  </a:t>
            </a:r>
            <a:r>
              <a:rPr lang="ru-RU" sz="2000" dirty="0" smtClean="0"/>
              <a:t>Очень </a:t>
            </a:r>
            <a:r>
              <a:rPr lang="ru-RU" sz="2000" dirty="0"/>
              <a:t>чистый кремний растворяется в фтористоводородной (плавиковой) кислоте в присутствии соли меди. Растворение алюминия высокой чистоты облегчается при добавлении соли ртути. </a:t>
            </a:r>
            <a:r>
              <a:rPr lang="en-US" sz="2000" dirty="0" smtClean="0"/>
              <a:t>                                                                    -59-</a:t>
            </a:r>
            <a:endParaRPr lang="ru-RU" sz="2000" dirty="0"/>
          </a:p>
        </p:txBody>
      </p:sp>
    </p:spTree>
    <p:extLst>
      <p:ext uri="{BB962C8B-B14F-4D97-AF65-F5344CB8AC3E}">
        <p14:creationId xmlns:p14="http://schemas.microsoft.com/office/powerpoint/2010/main" val="10692411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856984" cy="6678751"/>
          </a:xfrm>
          <a:prstGeom prst="rect">
            <a:avLst/>
          </a:prstGeom>
          <a:noFill/>
        </p:spPr>
        <p:txBody>
          <a:bodyPr wrap="square" rtlCol="0">
            <a:spAutoFit/>
          </a:bodyPr>
          <a:lstStyle/>
          <a:p>
            <a:pPr algn="ctr"/>
            <a:r>
              <a:rPr lang="ru-RU" sz="2800" b="1" i="1" dirty="0">
                <a:solidFill>
                  <a:srgbClr val="FF0000"/>
                </a:solidFill>
              </a:rPr>
              <a:t>Обработка водными растворами солей и оснований </a:t>
            </a:r>
            <a:endParaRPr lang="ru-RU" sz="2800" dirty="0">
              <a:solidFill>
                <a:srgbClr val="FF0000"/>
              </a:solidFill>
            </a:endParaRPr>
          </a:p>
          <a:p>
            <a:pPr algn="just"/>
            <a:r>
              <a:rPr lang="en-US" sz="2000" dirty="0" smtClean="0"/>
              <a:t>	</a:t>
            </a:r>
            <a:r>
              <a:rPr lang="ru-RU" sz="2000" b="1" i="1" dirty="0" smtClean="0"/>
              <a:t>Для </a:t>
            </a:r>
            <a:r>
              <a:rPr lang="ru-RU" sz="2000" b="1" i="1" dirty="0"/>
              <a:t>выщелачивания сульфатов </a:t>
            </a:r>
            <a:r>
              <a:rPr lang="ru-RU" sz="2000" dirty="0"/>
              <a:t>при анализе цинкового концентрата применят водные растворы карбоната натрия. Раствором карбоната аммония можно извлечь сульфаты из криолита </a:t>
            </a:r>
            <a:r>
              <a:rPr lang="ru-RU" sz="2000" b="1" i="1" dirty="0"/>
              <a:t>Na</a:t>
            </a:r>
            <a:r>
              <a:rPr lang="ru-RU" sz="2000" b="1" i="1" baseline="-25000" dirty="0"/>
              <a:t>3</a:t>
            </a:r>
            <a:r>
              <a:rPr lang="ru-RU" sz="2000" b="1" i="1" dirty="0"/>
              <a:t>AlF</a:t>
            </a:r>
            <a:r>
              <a:rPr lang="ru-RU" sz="2000" b="1" i="1" baseline="-25000" dirty="0"/>
              <a:t>6</a:t>
            </a:r>
            <a:r>
              <a:rPr lang="ru-RU" sz="2000" dirty="0" smtClean="0"/>
              <a:t>, </a:t>
            </a:r>
            <a:r>
              <a:rPr lang="ru-RU" sz="2000" dirty="0"/>
              <a:t>а также растворить окисленные минералы молибдена. </a:t>
            </a:r>
          </a:p>
          <a:p>
            <a:pPr algn="just"/>
            <a:r>
              <a:rPr lang="en-US" sz="2000" b="1" i="1" dirty="0" smtClean="0"/>
              <a:t>	</a:t>
            </a:r>
            <a:r>
              <a:rPr lang="ru-RU" sz="2000" b="1" i="1" dirty="0" smtClean="0"/>
              <a:t>Известняк</a:t>
            </a:r>
            <a:r>
              <a:rPr lang="ru-RU" sz="2000" dirty="0" smtClean="0"/>
              <a:t> </a:t>
            </a:r>
            <a:r>
              <a:rPr lang="en-US" sz="2000" b="1" i="1" dirty="0" err="1"/>
              <a:t>CaCO</a:t>
            </a:r>
            <a:r>
              <a:rPr lang="ru-RU" sz="2000" b="1" i="1" baseline="-25000" dirty="0"/>
              <a:t>3</a:t>
            </a:r>
            <a:r>
              <a:rPr lang="ru-RU" sz="2000" dirty="0"/>
              <a:t> </a:t>
            </a:r>
            <a:r>
              <a:rPr lang="ru-RU" sz="2000" dirty="0" smtClean="0"/>
              <a:t> растворяется </a:t>
            </a:r>
            <a:r>
              <a:rPr lang="ru-RU" sz="2000" dirty="0"/>
              <a:t>при кипячении с 15%-</a:t>
            </a:r>
            <a:r>
              <a:rPr lang="ru-RU" sz="2000" dirty="0" err="1"/>
              <a:t>ным</a:t>
            </a:r>
            <a:r>
              <a:rPr lang="ru-RU" sz="2000" dirty="0"/>
              <a:t> раствором хлорида </a:t>
            </a:r>
            <a:r>
              <a:rPr lang="ru-RU" sz="2000" dirty="0" smtClean="0"/>
              <a:t>аммония</a:t>
            </a:r>
            <a:r>
              <a:rPr lang="en-US" sz="2000" dirty="0" smtClean="0"/>
              <a:t> </a:t>
            </a:r>
            <a:r>
              <a:rPr lang="en-US" sz="2000" b="1" i="1" dirty="0">
                <a:solidFill>
                  <a:srgbClr val="FF0000"/>
                </a:solidFill>
              </a:rPr>
              <a:t>NH</a:t>
            </a:r>
            <a:r>
              <a:rPr lang="ru-RU" sz="2000" b="1" i="1" baseline="-25000" dirty="0">
                <a:solidFill>
                  <a:srgbClr val="FF0000"/>
                </a:solidFill>
              </a:rPr>
              <a:t>4</a:t>
            </a:r>
            <a:r>
              <a:rPr lang="en-US" sz="2000" b="1" i="1" dirty="0" err="1">
                <a:solidFill>
                  <a:srgbClr val="FF0000"/>
                </a:solidFill>
              </a:rPr>
              <a:t>Cl</a:t>
            </a:r>
            <a:r>
              <a:rPr lang="ru-RU" sz="2000" dirty="0" smtClean="0"/>
              <a:t>.</a:t>
            </a:r>
            <a:endParaRPr lang="ru-RU" sz="2000" dirty="0"/>
          </a:p>
          <a:p>
            <a:pPr algn="just"/>
            <a:r>
              <a:rPr lang="en-US" sz="2000" dirty="0" smtClean="0"/>
              <a:t>	</a:t>
            </a:r>
            <a:r>
              <a:rPr lang="ru-RU" sz="2000" b="1" i="1" dirty="0" smtClean="0"/>
              <a:t>Металлическое </a:t>
            </a:r>
            <a:r>
              <a:rPr lang="ru-RU" sz="2000" b="1" i="1" dirty="0"/>
              <a:t>железо </a:t>
            </a:r>
            <a:r>
              <a:rPr lang="ru-RU" sz="2000" dirty="0"/>
              <a:t>можно растворить при кипячении с водным раствором хлорида свинца. </a:t>
            </a:r>
          </a:p>
          <a:p>
            <a:pPr algn="just"/>
            <a:r>
              <a:rPr lang="en-US" sz="2000" dirty="0" smtClean="0"/>
              <a:t>               </a:t>
            </a:r>
            <a:r>
              <a:rPr lang="ru-RU" sz="2000" b="1" i="1" dirty="0" smtClean="0"/>
              <a:t>Разложение </a:t>
            </a:r>
            <a:r>
              <a:rPr lang="ru-RU" sz="2000" b="1" i="1" dirty="0"/>
              <a:t>флюорита </a:t>
            </a:r>
            <a:r>
              <a:rPr lang="ru-RU" sz="2000" dirty="0"/>
              <a:t>связано с образованием </a:t>
            </a:r>
            <a:r>
              <a:rPr lang="ru-RU" sz="2000" b="1" i="1" dirty="0"/>
              <a:t>комплексных</a:t>
            </a:r>
            <a:r>
              <a:rPr lang="ru-RU" sz="2000" dirty="0"/>
              <a:t> </a:t>
            </a:r>
            <a:r>
              <a:rPr lang="ru-RU" sz="2000" b="1" i="1" dirty="0"/>
              <a:t>соединений</a:t>
            </a:r>
            <a:r>
              <a:rPr lang="ru-RU" sz="2000" dirty="0"/>
              <a:t>. Большая величина константы устойчивости фторидных комплексов обеспечивает растворение флюоритов. Разложение проводят, нагревая флюорит с подкисленным 8%-</a:t>
            </a:r>
            <a:r>
              <a:rPr lang="ru-RU" sz="2000" dirty="0" err="1"/>
              <a:t>ным</a:t>
            </a:r>
            <a:r>
              <a:rPr lang="ru-RU" sz="2000" dirty="0"/>
              <a:t> раствором хлорида аммония. Это же свойство фторидных комплексов используется при растворении флюоритов и криолита в растворе нитрата бериллия, подкисленного соляной кислотой.</a:t>
            </a:r>
          </a:p>
          <a:p>
            <a:pPr algn="just"/>
            <a:r>
              <a:rPr lang="en-US" sz="2000" dirty="0" smtClean="0"/>
              <a:t>	</a:t>
            </a:r>
            <a:r>
              <a:rPr lang="ru-RU" sz="2000" dirty="0" smtClean="0"/>
              <a:t>В </a:t>
            </a:r>
            <a:r>
              <a:rPr lang="ru-RU" sz="2000" dirty="0"/>
              <a:t>концентрированных и разбавленных </a:t>
            </a:r>
            <a:r>
              <a:rPr lang="ru-RU" sz="2000" b="1" i="1" dirty="0">
                <a:solidFill>
                  <a:srgbClr val="FF0000"/>
                </a:solidFill>
              </a:rPr>
              <a:t>растворах щелочей</a:t>
            </a:r>
            <a:r>
              <a:rPr lang="ru-RU" sz="2000" dirty="0">
                <a:solidFill>
                  <a:srgbClr val="FF0000"/>
                </a:solidFill>
              </a:rPr>
              <a:t> </a:t>
            </a:r>
            <a:r>
              <a:rPr lang="ru-RU" sz="2000" dirty="0"/>
              <a:t>растворимы лишь некоторые материалы, содержащие </a:t>
            </a:r>
            <a:r>
              <a:rPr lang="ru-RU" sz="2000" dirty="0" err="1"/>
              <a:t>Al</a:t>
            </a:r>
            <a:r>
              <a:rPr lang="ru-RU" sz="2000" dirty="0"/>
              <a:t>, </a:t>
            </a:r>
            <a:r>
              <a:rPr lang="ru-RU" sz="2000" dirty="0" err="1"/>
              <a:t>Ga</a:t>
            </a:r>
            <a:r>
              <a:rPr lang="ru-RU" sz="2000" dirty="0"/>
              <a:t>, </a:t>
            </a:r>
            <a:r>
              <a:rPr lang="ru-RU" sz="2000" dirty="0" err="1"/>
              <a:t>In</a:t>
            </a:r>
            <a:r>
              <a:rPr lang="ru-RU" sz="2000" dirty="0"/>
              <a:t>, </a:t>
            </a:r>
            <a:r>
              <a:rPr lang="ru-RU" sz="2000" dirty="0" err="1"/>
              <a:t>Si</a:t>
            </a:r>
            <a:r>
              <a:rPr lang="ru-RU" sz="2000" dirty="0"/>
              <a:t>, </a:t>
            </a:r>
            <a:r>
              <a:rPr lang="ru-RU" sz="2000" dirty="0" err="1"/>
              <a:t>Ge</a:t>
            </a:r>
            <a:r>
              <a:rPr lang="ru-RU" sz="2000" dirty="0"/>
              <a:t>, </a:t>
            </a:r>
            <a:r>
              <a:rPr lang="ru-RU" sz="2000" dirty="0" err="1"/>
              <a:t>Mo</a:t>
            </a:r>
            <a:r>
              <a:rPr lang="ru-RU" sz="2000" dirty="0"/>
              <a:t>, W, с образованием соответствующих солей щелочных металлов – алюминатов, </a:t>
            </a:r>
            <a:r>
              <a:rPr lang="ru-RU" sz="2000" dirty="0" err="1"/>
              <a:t>галлатов</a:t>
            </a:r>
            <a:r>
              <a:rPr lang="ru-RU" sz="2000" dirty="0"/>
              <a:t>, </a:t>
            </a:r>
            <a:r>
              <a:rPr lang="ru-RU" sz="2000" dirty="0" err="1"/>
              <a:t>вольфраматов</a:t>
            </a:r>
            <a:r>
              <a:rPr lang="ru-RU" sz="2000" dirty="0"/>
              <a:t> и др. Кипящим раствором </a:t>
            </a:r>
            <a:r>
              <a:rPr lang="ru-RU" sz="2000" dirty="0" err="1"/>
              <a:t>NaOH</a:t>
            </a:r>
            <a:r>
              <a:rPr lang="ru-RU" sz="2000" dirty="0"/>
              <a:t> можно разложить алунит (</a:t>
            </a:r>
            <a:r>
              <a:rPr lang="ru-RU" sz="2000" dirty="0" err="1"/>
              <a:t>K,Na</a:t>
            </a:r>
            <a:r>
              <a:rPr lang="ru-RU" sz="2000" dirty="0"/>
              <a:t>)Al</a:t>
            </a:r>
            <a:r>
              <a:rPr lang="ru-RU" sz="2000" baseline="-25000" dirty="0"/>
              <a:t>3</a:t>
            </a:r>
            <a:r>
              <a:rPr lang="ru-RU" sz="2000" dirty="0"/>
              <a:t>(OH)</a:t>
            </a:r>
            <a:r>
              <a:rPr lang="ru-RU" sz="2000" baseline="-25000" dirty="0"/>
              <a:t>6</a:t>
            </a:r>
            <a:r>
              <a:rPr lang="ru-RU" sz="2000" dirty="0"/>
              <a:t>(S0</a:t>
            </a:r>
            <a:r>
              <a:rPr lang="ru-RU" sz="2000" baseline="-25000" dirty="0"/>
              <a:t>4</a:t>
            </a:r>
            <a:r>
              <a:rPr lang="ru-RU" sz="2000" dirty="0"/>
              <a:t>)</a:t>
            </a:r>
            <a:r>
              <a:rPr lang="ru-RU" sz="2000" baseline="-25000" dirty="0"/>
              <a:t>2</a:t>
            </a:r>
            <a:r>
              <a:rPr lang="ru-RU" sz="2000" dirty="0"/>
              <a:t> и боксит А</a:t>
            </a:r>
            <a:r>
              <a:rPr lang="en-US" sz="2000" dirty="0"/>
              <a:t>l</a:t>
            </a:r>
            <a:r>
              <a:rPr lang="ru-RU" sz="2000" dirty="0"/>
              <a:t>Оз∙2Н</a:t>
            </a:r>
            <a:r>
              <a:rPr lang="ru-RU" sz="2000" baseline="-25000" dirty="0"/>
              <a:t>2</a:t>
            </a:r>
            <a:r>
              <a:rPr lang="ru-RU" sz="2000" dirty="0"/>
              <a:t>О, перевести в раствор большинство неметаллов. </a:t>
            </a:r>
            <a:r>
              <a:rPr lang="en-US" sz="2000" dirty="0" smtClean="0"/>
              <a:t>                                                                                           -60-</a:t>
            </a:r>
            <a:endParaRPr lang="ru-RU" sz="2000" dirty="0"/>
          </a:p>
        </p:txBody>
      </p:sp>
    </p:spTree>
    <p:extLst>
      <p:ext uri="{BB962C8B-B14F-4D97-AF65-F5344CB8AC3E}">
        <p14:creationId xmlns:p14="http://schemas.microsoft.com/office/powerpoint/2010/main" val="28364825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8928992" cy="6863417"/>
          </a:xfrm>
          <a:prstGeom prst="rect">
            <a:avLst/>
          </a:prstGeom>
          <a:noFill/>
        </p:spPr>
        <p:txBody>
          <a:bodyPr wrap="square" rtlCol="0">
            <a:spAutoFit/>
          </a:bodyPr>
          <a:lstStyle/>
          <a:p>
            <a:pPr algn="ctr"/>
            <a:r>
              <a:rPr lang="ru-RU" sz="2000" b="1" i="1" u="sng" dirty="0">
                <a:solidFill>
                  <a:srgbClr val="FF0000"/>
                </a:solidFill>
              </a:rPr>
              <a:t>Общие замечания о «мокром» способе вскрытия</a:t>
            </a:r>
            <a:endParaRPr lang="ru-RU" sz="2000" u="sng" dirty="0">
              <a:solidFill>
                <a:srgbClr val="FF0000"/>
              </a:solidFill>
            </a:endParaRPr>
          </a:p>
          <a:p>
            <a:pPr algn="just"/>
            <a:r>
              <a:rPr lang="ru-RU" sz="2000" dirty="0" smtClean="0"/>
              <a:t>              Скорость </a:t>
            </a:r>
            <a:r>
              <a:rPr lang="ru-RU" sz="2000" dirty="0"/>
              <a:t>разложения «мокрым» способом определяется </a:t>
            </a:r>
            <a:r>
              <a:rPr lang="ru-RU" sz="2000" b="1" i="1" dirty="0" smtClean="0"/>
              <a:t>концентрацией</a:t>
            </a:r>
            <a:r>
              <a:rPr lang="ru-RU" sz="2000" dirty="0" smtClean="0"/>
              <a:t> реагирующих </a:t>
            </a:r>
            <a:r>
              <a:rPr lang="ru-RU" sz="2000" dirty="0"/>
              <a:t>веществ и </a:t>
            </a:r>
            <a:r>
              <a:rPr lang="ru-RU" sz="2000" b="1" i="1" dirty="0"/>
              <a:t>температурой</a:t>
            </a:r>
            <a:r>
              <a:rPr lang="ru-RU" sz="2000" dirty="0"/>
              <a:t>. </a:t>
            </a:r>
            <a:r>
              <a:rPr lang="en-US" sz="2000" dirty="0" smtClean="0"/>
              <a:t> C</a:t>
            </a:r>
            <a:r>
              <a:rPr lang="ru-RU" sz="2000" dirty="0" err="1" smtClean="0"/>
              <a:t>корость</a:t>
            </a:r>
            <a:r>
              <a:rPr lang="ru-RU" sz="2000" dirty="0" smtClean="0"/>
              <a:t> </a:t>
            </a:r>
            <a:r>
              <a:rPr lang="ru-RU" sz="2000" dirty="0"/>
              <a:t>разложения зависит от величины пробы, длительности обработки и свойств </a:t>
            </a:r>
            <a:r>
              <a:rPr lang="ru-RU" sz="2000" dirty="0" smtClean="0"/>
              <a:t>системы</a:t>
            </a:r>
            <a:r>
              <a:rPr lang="ru-RU" sz="2000" dirty="0"/>
              <a:t>, на которую оказывает влияние состав пробы и веществ, применяемых для разложения. Скорость разложения твердого вещества </a:t>
            </a:r>
            <a:r>
              <a:rPr lang="ru-RU" sz="2000" dirty="0" smtClean="0"/>
              <a:t>пропорциональна величине его </a:t>
            </a:r>
            <a:r>
              <a:rPr lang="ru-RU" sz="2000" dirty="0"/>
              <a:t>поверхности, </a:t>
            </a:r>
            <a:r>
              <a:rPr lang="ru-RU" sz="2000" dirty="0" smtClean="0"/>
              <a:t>т.к. часто </a:t>
            </a:r>
            <a:r>
              <a:rPr lang="ru-RU" sz="2000" dirty="0"/>
              <a:t>эта скорость определяется процессом диффузии. Ввиду малой скорости последней сосредоточение продуктов происходит на границе раздела фаз раствор – проба, где образуется практически насыщенный раствор. Интенсивным </a:t>
            </a:r>
            <a:r>
              <a:rPr lang="ru-RU" sz="2000" b="1" i="1" dirty="0" smtClean="0">
                <a:solidFill>
                  <a:srgbClr val="FF0000"/>
                </a:solidFill>
              </a:rPr>
              <a:t>перемешиванием</a:t>
            </a:r>
            <a:r>
              <a:rPr lang="ru-RU" sz="2000" dirty="0" smtClean="0"/>
              <a:t>, особенно </a:t>
            </a:r>
            <a:r>
              <a:rPr lang="ru-RU" sz="2000" dirty="0"/>
              <a:t>с использованием </a:t>
            </a:r>
            <a:r>
              <a:rPr lang="ru-RU" sz="2000" b="1" i="1" dirty="0" smtClean="0">
                <a:solidFill>
                  <a:srgbClr val="FF0000"/>
                </a:solidFill>
              </a:rPr>
              <a:t>ультразвука</a:t>
            </a:r>
            <a:r>
              <a:rPr lang="ru-RU" sz="2000" dirty="0" smtClean="0"/>
              <a:t>, </a:t>
            </a:r>
            <a:r>
              <a:rPr lang="ru-RU" sz="2000" dirty="0"/>
              <a:t>можно обеспечить одинаковую концентрацию во всем </a:t>
            </a:r>
            <a:r>
              <a:rPr lang="ru-RU" sz="2000" dirty="0" smtClean="0"/>
              <a:t>объеме </a:t>
            </a:r>
            <a:r>
              <a:rPr lang="ru-RU" sz="2000" dirty="0"/>
              <a:t>реакционного пространства и тем самым ускорить процесс разложения. Ультразвук оказывает не только </a:t>
            </a:r>
            <a:r>
              <a:rPr lang="ru-RU" sz="2000" i="1" dirty="0"/>
              <a:t>перемешивающее</a:t>
            </a:r>
            <a:r>
              <a:rPr lang="ru-RU" sz="2000" dirty="0"/>
              <a:t>, но одновременно и </a:t>
            </a:r>
            <a:r>
              <a:rPr lang="ru-RU" sz="2000" i="1" dirty="0" err="1"/>
              <a:t>диспергирующее</a:t>
            </a:r>
            <a:r>
              <a:rPr lang="ru-RU" sz="2000" dirty="0"/>
              <a:t>, </a:t>
            </a:r>
            <a:r>
              <a:rPr lang="ru-RU" sz="2000" i="1" dirty="0"/>
              <a:t>тепловое</a:t>
            </a:r>
            <a:r>
              <a:rPr lang="ru-RU" sz="2000" dirty="0"/>
              <a:t> и </a:t>
            </a:r>
            <a:r>
              <a:rPr lang="ru-RU" sz="2000" i="1" dirty="0"/>
              <a:t>окисляющее</a:t>
            </a:r>
            <a:r>
              <a:rPr lang="ru-RU" sz="2000" dirty="0"/>
              <a:t> действие на взвеси и эмульсии </a:t>
            </a:r>
            <a:r>
              <a:rPr lang="ru-RU" sz="2000" dirty="0" smtClean="0"/>
              <a:t>и тем самым </a:t>
            </a:r>
            <a:r>
              <a:rPr lang="ru-RU" sz="2000" dirty="0"/>
              <a:t>ускоряет гетерогенные реакции. </a:t>
            </a:r>
          </a:p>
          <a:p>
            <a:pPr algn="just"/>
            <a:r>
              <a:rPr lang="ru-RU" sz="2000" dirty="0" smtClean="0"/>
              <a:t>             Поверхность </a:t>
            </a:r>
            <a:r>
              <a:rPr lang="ru-RU" sz="2000" dirty="0"/>
              <a:t>вещества можно значительно увеличить, </a:t>
            </a:r>
            <a:r>
              <a:rPr lang="ru-RU" sz="2000" b="1" i="1" dirty="0"/>
              <a:t>измельчая</a:t>
            </a:r>
            <a:r>
              <a:rPr lang="ru-RU" sz="2000" dirty="0"/>
              <a:t> его тем или иным способом. Это относится и к металлам, скорость растворения которых значительно возрастает, если обработке подвергают металл в виде мелких стружек. </a:t>
            </a:r>
            <a:r>
              <a:rPr lang="ru-RU" sz="2000" b="1" i="1" dirty="0"/>
              <a:t>Повышение температуры </a:t>
            </a:r>
            <a:r>
              <a:rPr lang="ru-RU" sz="2000" dirty="0"/>
              <a:t>также приводит к ускорению разложения. </a:t>
            </a:r>
          </a:p>
          <a:p>
            <a:pPr algn="just"/>
            <a:r>
              <a:rPr lang="ru-RU" sz="2000" dirty="0" smtClean="0"/>
              <a:t>           Разложение </a:t>
            </a:r>
            <a:r>
              <a:rPr lang="ru-RU" sz="2000" dirty="0"/>
              <a:t>можно ускорить окислением или восстановлением продуктов реакции, например, скорость растворения Т</a:t>
            </a:r>
            <a:r>
              <a:rPr lang="en-US" sz="2000" dirty="0" err="1"/>
              <a:t>iO</a:t>
            </a:r>
            <a:r>
              <a:rPr lang="ru-RU" sz="2000" baseline="-25000" dirty="0"/>
              <a:t>2</a:t>
            </a:r>
            <a:r>
              <a:rPr lang="ru-RU" sz="2000" dirty="0"/>
              <a:t> </a:t>
            </a:r>
            <a:r>
              <a:rPr lang="ru-RU" sz="2000" dirty="0" smtClean="0"/>
              <a:t>увеличивается </a:t>
            </a:r>
            <a:r>
              <a:rPr lang="ru-RU" sz="2000" dirty="0"/>
              <a:t>в кислой восстановительной среде, когда образуется </a:t>
            </a:r>
            <a:r>
              <a:rPr lang="ru-RU" sz="2000" dirty="0" smtClean="0"/>
              <a:t>растворимая </a:t>
            </a:r>
            <a:r>
              <a:rPr lang="ru-RU" sz="2000" dirty="0"/>
              <a:t>соль </a:t>
            </a:r>
            <a:r>
              <a:rPr lang="ru-RU" sz="2000" dirty="0" smtClean="0"/>
              <a:t>титана(</a:t>
            </a:r>
            <a:r>
              <a:rPr lang="en-US" sz="2000" dirty="0" smtClean="0"/>
              <a:t>III</a:t>
            </a:r>
            <a:r>
              <a:rPr lang="ru-RU" sz="2000" dirty="0" smtClean="0"/>
              <a:t>).       -</a:t>
            </a:r>
            <a:r>
              <a:rPr lang="ru-RU" sz="2000" b="1" i="1" dirty="0" smtClean="0"/>
              <a:t>61-</a:t>
            </a:r>
            <a:endParaRPr lang="ru-RU" sz="2000" b="1" i="1" dirty="0"/>
          </a:p>
        </p:txBody>
      </p:sp>
    </p:spTree>
    <p:extLst>
      <p:ext uri="{BB962C8B-B14F-4D97-AF65-F5344CB8AC3E}">
        <p14:creationId xmlns:p14="http://schemas.microsoft.com/office/powerpoint/2010/main" val="6401013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9036496" cy="6971139"/>
          </a:xfrm>
          <a:prstGeom prst="rect">
            <a:avLst/>
          </a:prstGeom>
          <a:noFill/>
        </p:spPr>
        <p:txBody>
          <a:bodyPr wrap="square" rtlCol="0">
            <a:spAutoFit/>
          </a:bodyPr>
          <a:lstStyle/>
          <a:p>
            <a:pPr algn="just"/>
            <a:r>
              <a:rPr lang="ru-RU" sz="2000" dirty="0" smtClean="0"/>
              <a:t>	</a:t>
            </a:r>
            <a:r>
              <a:rPr lang="ru-RU" sz="2100" dirty="0" smtClean="0"/>
              <a:t>Часто </a:t>
            </a:r>
            <a:r>
              <a:rPr lang="ru-RU" sz="2100" dirty="0"/>
              <a:t>разложение замедляется из-за образования на поверхности пробы </a:t>
            </a:r>
            <a:r>
              <a:rPr lang="ru-RU" sz="2100" b="1" i="1" dirty="0" smtClean="0"/>
              <a:t>плёнки </a:t>
            </a:r>
            <a:r>
              <a:rPr lang="ru-RU" sz="2100" b="1" i="1" dirty="0"/>
              <a:t>нерастворимых продуктов</a:t>
            </a:r>
            <a:r>
              <a:rPr lang="ru-RU" sz="2100" dirty="0"/>
              <a:t>; в этом случае скорость разложения зависит от проницаемости пленки. Так, например, </a:t>
            </a:r>
            <a:r>
              <a:rPr lang="ru-RU" sz="2100" dirty="0" smtClean="0"/>
              <a:t>известняк </a:t>
            </a:r>
            <a:r>
              <a:rPr lang="en-US" sz="2400" dirty="0" err="1"/>
              <a:t>CaCO</a:t>
            </a:r>
            <a:r>
              <a:rPr lang="ru-RU" sz="2400" baseline="-25000" dirty="0"/>
              <a:t>3</a:t>
            </a:r>
            <a:r>
              <a:rPr lang="ru-RU" sz="2400" dirty="0"/>
              <a:t> </a:t>
            </a:r>
            <a:r>
              <a:rPr lang="ru-RU" sz="2100" dirty="0" smtClean="0"/>
              <a:t>легко </a:t>
            </a:r>
            <a:r>
              <a:rPr lang="ru-RU" sz="2100" dirty="0"/>
              <a:t>разлагается азотной или соляной кислотами и плохо разлагается 45-50%-ной серной кислотой из-за образования пленки </a:t>
            </a:r>
            <a:r>
              <a:rPr lang="en-US" sz="2100" dirty="0" err="1"/>
              <a:t>CaS</a:t>
            </a:r>
            <a:r>
              <a:rPr lang="ru-RU" sz="2100" dirty="0"/>
              <a:t>0</a:t>
            </a:r>
            <a:r>
              <a:rPr lang="ru-RU" sz="2100" baseline="-25000" dirty="0"/>
              <a:t>4</a:t>
            </a:r>
            <a:r>
              <a:rPr lang="ru-RU" sz="2100" dirty="0"/>
              <a:t>∙0,5Н</a:t>
            </a:r>
            <a:r>
              <a:rPr lang="ru-RU" sz="2100" baseline="-25000" dirty="0"/>
              <a:t>2</a:t>
            </a:r>
            <a:r>
              <a:rPr lang="ru-RU" sz="2100" dirty="0"/>
              <a:t>О и </a:t>
            </a:r>
            <a:r>
              <a:rPr lang="en-US" sz="2100" dirty="0" err="1"/>
              <a:t>CaS</a:t>
            </a:r>
            <a:r>
              <a:rPr lang="ru-RU" sz="2100" dirty="0"/>
              <a:t>О</a:t>
            </a:r>
            <a:r>
              <a:rPr lang="ru-RU" sz="2100" baseline="-25000" dirty="0"/>
              <a:t>4</a:t>
            </a:r>
            <a:r>
              <a:rPr lang="ru-RU" sz="2100" dirty="0"/>
              <a:t>. В то же время высокую скорость разложения в </a:t>
            </a:r>
            <a:r>
              <a:rPr lang="ru-RU" sz="2100" b="1" i="1" dirty="0"/>
              <a:t>80-100</a:t>
            </a:r>
            <a:r>
              <a:rPr lang="ru-RU" sz="2100" b="1" i="1" dirty="0" smtClean="0"/>
              <a:t>%-й </a:t>
            </a:r>
            <a:r>
              <a:rPr lang="ru-RU" sz="2100" dirty="0"/>
              <a:t>серной кислоте минералов кальция можно объяснить образованием на границе фаз хорошо растворимой кислой соли </a:t>
            </a:r>
            <a:r>
              <a:rPr lang="en-US" sz="2100" dirty="0" err="1"/>
              <a:t>Ca</a:t>
            </a:r>
            <a:r>
              <a:rPr lang="ru-RU" sz="2100" dirty="0"/>
              <a:t>(</a:t>
            </a:r>
            <a:r>
              <a:rPr lang="en-US" sz="2100" dirty="0"/>
              <a:t>HSO</a:t>
            </a:r>
            <a:r>
              <a:rPr lang="ru-RU" sz="2100" baseline="-25000" dirty="0"/>
              <a:t>4</a:t>
            </a:r>
            <a:r>
              <a:rPr lang="ru-RU" sz="2100" dirty="0"/>
              <a:t>)</a:t>
            </a:r>
            <a:r>
              <a:rPr lang="ru-RU" sz="2100" baseline="-25000" dirty="0"/>
              <a:t>2</a:t>
            </a:r>
            <a:r>
              <a:rPr lang="ru-RU" sz="2100" dirty="0"/>
              <a:t>. </a:t>
            </a:r>
          </a:p>
          <a:p>
            <a:pPr algn="just"/>
            <a:r>
              <a:rPr lang="ru-RU" sz="2100" dirty="0" smtClean="0"/>
              <a:t>	Обычно </a:t>
            </a:r>
            <a:r>
              <a:rPr lang="ru-RU" sz="2100" dirty="0"/>
              <a:t>растворение в кислотах и их смесях ведут в </a:t>
            </a:r>
            <a:r>
              <a:rPr lang="ru-RU" sz="2400" b="1" i="1" u="sng" dirty="0">
                <a:solidFill>
                  <a:srgbClr val="FF0000"/>
                </a:solidFill>
              </a:rPr>
              <a:t>посуде</a:t>
            </a:r>
            <a:r>
              <a:rPr lang="ru-RU" sz="2100" dirty="0">
                <a:solidFill>
                  <a:srgbClr val="FF0000"/>
                </a:solidFill>
              </a:rPr>
              <a:t> </a:t>
            </a:r>
            <a:r>
              <a:rPr lang="ru-RU" sz="2100" dirty="0"/>
              <a:t>из стекла, кварца, фарфора (в отсутствие фтористого водорода) и фторопласта (</a:t>
            </a:r>
            <a:r>
              <a:rPr lang="ru-RU" sz="2100" dirty="0" err="1"/>
              <a:t>тефлона</a:t>
            </a:r>
            <a:r>
              <a:rPr lang="ru-RU" sz="2100" dirty="0"/>
              <a:t>). Последний представляет собой полимер тетрафторэтилена. </a:t>
            </a:r>
            <a:r>
              <a:rPr lang="ru-RU" sz="2100" dirty="0" err="1"/>
              <a:t>Тефлон</a:t>
            </a:r>
            <a:r>
              <a:rPr lang="ru-RU" sz="2100" dirty="0"/>
              <a:t> обладает подходящими физико-химическими и механическими свойствами, инертен почти ко всем неорганическим и органическим реагентам (за исключением фтора и расплавов щелочных металлов, </a:t>
            </a:r>
            <a:r>
              <a:rPr lang="ru-RU" sz="2100" dirty="0" err="1"/>
              <a:t>трифторида</a:t>
            </a:r>
            <a:r>
              <a:rPr lang="ru-RU" sz="2100" dirty="0"/>
              <a:t> </a:t>
            </a:r>
            <a:r>
              <a:rPr lang="ru-RU" sz="2100" dirty="0" smtClean="0"/>
              <a:t>хлора, а </a:t>
            </a:r>
            <a:r>
              <a:rPr lang="ru-RU" sz="2100" dirty="0"/>
              <a:t>также растворов комплексных соединений щелочных металлов с </a:t>
            </a:r>
            <a:r>
              <a:rPr lang="ru-RU" sz="2100" dirty="0" smtClean="0"/>
              <a:t>аммиаком). </a:t>
            </a:r>
            <a:r>
              <a:rPr lang="ru-RU" sz="2100" dirty="0"/>
              <a:t>Сосуды из </a:t>
            </a:r>
            <a:r>
              <a:rPr lang="ru-RU" sz="2100" dirty="0" err="1"/>
              <a:t>тефлона</a:t>
            </a:r>
            <a:r>
              <a:rPr lang="ru-RU" sz="2100" dirty="0"/>
              <a:t> можно использовать при температуре от (–296) до +250 °С. </a:t>
            </a:r>
          </a:p>
          <a:p>
            <a:pPr algn="just"/>
            <a:r>
              <a:rPr lang="ru-RU" sz="2100" dirty="0" smtClean="0"/>
              <a:t>	Для </a:t>
            </a:r>
            <a:r>
              <a:rPr lang="ru-RU" sz="2100" dirty="0"/>
              <a:t>растворения образцов во фтористоводородной (плавиковой) кислоте используют посуду из </a:t>
            </a:r>
            <a:r>
              <a:rPr lang="ru-RU" sz="2100" b="1" i="1" dirty="0"/>
              <a:t>платины</a:t>
            </a:r>
            <a:r>
              <a:rPr lang="ru-RU" sz="2100" dirty="0"/>
              <a:t>, </a:t>
            </a:r>
            <a:r>
              <a:rPr lang="ru-RU" sz="2100" b="1" i="1" dirty="0" err="1"/>
              <a:t>тефлона</a:t>
            </a:r>
            <a:r>
              <a:rPr lang="ru-RU" sz="2100" dirty="0"/>
              <a:t> и </a:t>
            </a:r>
            <a:r>
              <a:rPr lang="ru-RU" sz="2100" b="1" i="1" dirty="0" err="1"/>
              <a:t>стеклоуглерода</a:t>
            </a:r>
            <a:r>
              <a:rPr lang="ru-RU" sz="2100" dirty="0"/>
              <a:t>. </a:t>
            </a:r>
            <a:r>
              <a:rPr lang="ru-RU" sz="2100" dirty="0" err="1"/>
              <a:t>Фторидые</a:t>
            </a:r>
            <a:r>
              <a:rPr lang="ru-RU" sz="2100" dirty="0"/>
              <a:t> растворы хранят в сосудах из </a:t>
            </a:r>
            <a:r>
              <a:rPr lang="ru-RU" sz="2100" dirty="0" smtClean="0"/>
              <a:t>полипропилена - это жесткий </a:t>
            </a:r>
            <a:r>
              <a:rPr lang="ru-RU" sz="2100" dirty="0"/>
              <a:t>термопластичный материал с высокими механическими </a:t>
            </a:r>
            <a:r>
              <a:rPr lang="ru-RU" sz="2100" dirty="0" smtClean="0"/>
              <a:t>свойствами.       </a:t>
            </a:r>
            <a:r>
              <a:rPr lang="ru-RU" sz="2000" b="1" i="1" dirty="0" smtClean="0">
                <a:solidFill>
                  <a:srgbClr val="FF0000"/>
                </a:solidFill>
              </a:rPr>
              <a:t>-62-</a:t>
            </a:r>
            <a:endParaRPr lang="ru-RU" sz="2000" b="1" i="1" dirty="0">
              <a:solidFill>
                <a:srgbClr val="FF0000"/>
              </a:solidFill>
            </a:endParaRPr>
          </a:p>
        </p:txBody>
      </p:sp>
    </p:spTree>
    <p:extLst>
      <p:ext uri="{BB962C8B-B14F-4D97-AF65-F5344CB8AC3E}">
        <p14:creationId xmlns:p14="http://schemas.microsoft.com/office/powerpoint/2010/main" val="7183326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863417"/>
          </a:xfrm>
          <a:prstGeom prst="rect">
            <a:avLst/>
          </a:prstGeom>
          <a:noFill/>
        </p:spPr>
        <p:txBody>
          <a:bodyPr wrap="square" rtlCol="0">
            <a:spAutoFit/>
          </a:bodyPr>
          <a:lstStyle/>
          <a:p>
            <a:pPr algn="just"/>
            <a:r>
              <a:rPr lang="ru-RU" sz="2000" dirty="0" smtClean="0"/>
              <a:t>	Эффективным </a:t>
            </a:r>
            <a:r>
              <a:rPr lang="ru-RU" sz="2000" dirty="0"/>
              <a:t>заменителем платины и ряда других материалов, используемых в анализе веществ высокой чистоты, является </a:t>
            </a:r>
            <a:r>
              <a:rPr lang="ru-RU" sz="2000" b="1" i="1" dirty="0" err="1">
                <a:solidFill>
                  <a:srgbClr val="FF0000"/>
                </a:solidFill>
              </a:rPr>
              <a:t>стеклоуглерод</a:t>
            </a:r>
            <a:r>
              <a:rPr lang="ru-RU" sz="2000" dirty="0">
                <a:solidFill>
                  <a:srgbClr val="FF0000"/>
                </a:solidFill>
              </a:rPr>
              <a:t> </a:t>
            </a:r>
            <a:r>
              <a:rPr lang="ru-RU" sz="2000" dirty="0"/>
              <a:t>– изотропный поликристаллический материал с содержанием углерода 99,9%; отличается </a:t>
            </a:r>
            <a:r>
              <a:rPr lang="ru-RU" sz="2000" dirty="0" smtClean="0"/>
              <a:t>малой</a:t>
            </a:r>
            <a:r>
              <a:rPr lang="en-US" sz="2000" dirty="0" smtClean="0"/>
              <a:t> (</a:t>
            </a:r>
            <a:r>
              <a:rPr lang="ru-RU" sz="2000" dirty="0" smtClean="0"/>
              <a:t>преимущественно закрытой</a:t>
            </a:r>
            <a:r>
              <a:rPr lang="en-US" sz="2000" dirty="0" smtClean="0"/>
              <a:t>)</a:t>
            </a:r>
            <a:r>
              <a:rPr lang="ru-RU" sz="2000" dirty="0" smtClean="0"/>
              <a:t> пористостью. Это обуславливает </a:t>
            </a:r>
            <a:r>
              <a:rPr lang="ru-RU" sz="2000" dirty="0"/>
              <a:t>его практически  полную непроницаемость для газов и жидкостей, а также малую скорость диффузии примесей из </a:t>
            </a:r>
            <a:r>
              <a:rPr lang="ru-RU" sz="2000" dirty="0" err="1"/>
              <a:t>стеклоуглерода</a:t>
            </a:r>
            <a:r>
              <a:rPr lang="ru-RU" sz="2000" dirty="0"/>
              <a:t> (содержание примесей металлов в </a:t>
            </a:r>
            <a:r>
              <a:rPr lang="ru-RU" sz="2000" dirty="0" err="1"/>
              <a:t>стеклоуглероде</a:t>
            </a:r>
            <a:r>
              <a:rPr lang="ru-RU" sz="2000" dirty="0"/>
              <a:t> составляет от 5∙10</a:t>
            </a:r>
            <a:r>
              <a:rPr lang="ru-RU" sz="2000" baseline="30000" dirty="0"/>
              <a:t>–3</a:t>
            </a:r>
            <a:r>
              <a:rPr lang="ru-RU" sz="2000" dirty="0"/>
              <a:t> до 1∙10</a:t>
            </a:r>
            <a:r>
              <a:rPr lang="ru-RU" sz="2000" baseline="30000" dirty="0"/>
              <a:t>–5</a:t>
            </a:r>
            <a:r>
              <a:rPr lang="ru-RU" sz="2000" dirty="0"/>
              <a:t> % по массе). </a:t>
            </a:r>
            <a:r>
              <a:rPr lang="ru-RU" sz="2000" dirty="0" err="1"/>
              <a:t>Стеклоуглерод</a:t>
            </a:r>
            <a:r>
              <a:rPr lang="ru-RU" sz="2000" dirty="0"/>
              <a:t> стоек к коррозии и характеризуется низкой реакционной способностью по отношению к традиционным </a:t>
            </a:r>
            <a:r>
              <a:rPr lang="ru-RU" sz="2000" dirty="0" smtClean="0"/>
              <a:t>окислителям</a:t>
            </a:r>
            <a:r>
              <a:rPr lang="ru-RU" sz="2000" dirty="0"/>
              <a:t>;</a:t>
            </a:r>
            <a:r>
              <a:rPr lang="ru-RU" sz="2000" dirty="0" smtClean="0"/>
              <a:t> </a:t>
            </a:r>
            <a:r>
              <a:rPr lang="ru-RU" sz="2000" dirty="0"/>
              <a:t>при 600-700 °С в атмосфере воздуха не меняет своих </a:t>
            </a:r>
            <a:r>
              <a:rPr lang="ru-RU" sz="2000" dirty="0" smtClean="0"/>
              <a:t>свойств; </a:t>
            </a:r>
            <a:r>
              <a:rPr lang="ru-RU" sz="2000" dirty="0"/>
              <a:t>в атмосфере инертного газа устойчив к окислению до 2000 °С. Минеральные кислоты и их смеси при нагревании до температуры кипения не разрушают посуду из </a:t>
            </a:r>
            <a:r>
              <a:rPr lang="ru-RU" sz="2000" dirty="0" err="1"/>
              <a:t>стеклоуглерода</a:t>
            </a:r>
            <a:r>
              <a:rPr lang="ru-RU" sz="2000" dirty="0"/>
              <a:t>. Важным достоинством </a:t>
            </a:r>
            <a:r>
              <a:rPr lang="ru-RU" sz="2000" dirty="0" err="1"/>
              <a:t>стеклоугаерода</a:t>
            </a:r>
            <a:r>
              <a:rPr lang="ru-RU" sz="2000" dirty="0"/>
              <a:t> является малая сорбция примесей, что обусловливает и меньшую «память» к загрязнению. </a:t>
            </a:r>
          </a:p>
          <a:p>
            <a:pPr algn="just"/>
            <a:r>
              <a:rPr lang="ru-RU" sz="2000" dirty="0" smtClean="0"/>
              <a:t>	При </a:t>
            </a:r>
            <a:r>
              <a:rPr lang="ru-RU" sz="2000" dirty="0"/>
              <a:t>работе с растворами очень часто требуется концентрировать их до меньшего объема, а иногда </a:t>
            </a:r>
            <a:r>
              <a:rPr lang="ru-RU" sz="2000" b="1" i="1" dirty="0">
                <a:solidFill>
                  <a:srgbClr val="FF0000"/>
                </a:solidFill>
              </a:rPr>
              <a:t>выпаривать</a:t>
            </a:r>
            <a:r>
              <a:rPr lang="ru-RU" sz="2000" dirty="0">
                <a:solidFill>
                  <a:srgbClr val="FF0000"/>
                </a:solidFill>
              </a:rPr>
              <a:t> </a:t>
            </a:r>
            <a:r>
              <a:rPr lang="ru-RU" sz="2000" dirty="0"/>
              <a:t>досуха. Эту операцию удобнее всего выполнять в </a:t>
            </a:r>
            <a:r>
              <a:rPr lang="ru-RU" sz="2000" b="1" i="1" dirty="0">
                <a:solidFill>
                  <a:srgbClr val="FF0000"/>
                </a:solidFill>
              </a:rPr>
              <a:t>фарфоровых чашках</a:t>
            </a:r>
            <a:r>
              <a:rPr lang="ru-RU" sz="2000" dirty="0"/>
              <a:t>, так как в этом случае благодаря большой поверхности испарение идет быстрее. В некоторых случаях фарфоровые чашки приходится заменять более химически стойкими платиновыми. Иногда выпаривание можно проводить в посуде из жаростойкого стекла («</a:t>
            </a:r>
            <a:r>
              <a:rPr lang="ru-RU" sz="2000" dirty="0" err="1" smtClean="0"/>
              <a:t>пирекс</a:t>
            </a:r>
            <a:r>
              <a:rPr lang="ru-RU" sz="2000" dirty="0"/>
              <a:t>»). Выпаривание проводят на </a:t>
            </a:r>
            <a:r>
              <a:rPr lang="ru-RU" sz="2000" b="1" i="1" dirty="0">
                <a:solidFill>
                  <a:srgbClr val="FF0000"/>
                </a:solidFill>
              </a:rPr>
              <a:t>песчаных банях </a:t>
            </a:r>
            <a:r>
              <a:rPr lang="ru-RU" sz="2000" dirty="0"/>
              <a:t>или электрических плитках, дающих невысокую температуру. Иногда для этой цели используют </a:t>
            </a:r>
            <a:r>
              <a:rPr lang="ru-RU" sz="2000" b="1" i="1" dirty="0">
                <a:solidFill>
                  <a:srgbClr val="FF0000"/>
                </a:solidFill>
              </a:rPr>
              <a:t>водяные бани</a:t>
            </a:r>
            <a:r>
              <a:rPr lang="ru-RU" sz="2000" dirty="0"/>
              <a:t>. </a:t>
            </a:r>
            <a:r>
              <a:rPr lang="ru-RU" sz="2000" dirty="0" smtClean="0"/>
              <a:t>       </a:t>
            </a:r>
            <a:r>
              <a:rPr lang="ru-RU" sz="2000" b="1" i="1" dirty="0" smtClean="0">
                <a:solidFill>
                  <a:srgbClr val="FF0000"/>
                </a:solidFill>
              </a:rPr>
              <a:t>-63-</a:t>
            </a:r>
            <a:endParaRPr lang="ru-RU" sz="2000" b="1" i="1" dirty="0">
              <a:solidFill>
                <a:srgbClr val="FF0000"/>
              </a:solidFill>
            </a:endParaRPr>
          </a:p>
        </p:txBody>
      </p:sp>
    </p:spTree>
    <p:extLst>
      <p:ext uri="{BB962C8B-B14F-4D97-AF65-F5344CB8AC3E}">
        <p14:creationId xmlns:p14="http://schemas.microsoft.com/office/powerpoint/2010/main" val="24493426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24973"/>
          </a:xfrm>
          <a:prstGeom prst="rect">
            <a:avLst/>
          </a:prstGeom>
          <a:noFill/>
        </p:spPr>
        <p:txBody>
          <a:bodyPr wrap="square" rtlCol="0">
            <a:spAutoFit/>
          </a:bodyPr>
          <a:lstStyle/>
          <a:p>
            <a:pPr algn="ctr"/>
            <a:r>
              <a:rPr lang="ru-RU" sz="2400" b="1" u="sng" dirty="0">
                <a:solidFill>
                  <a:srgbClr val="FF0000"/>
                </a:solidFill>
              </a:rPr>
              <a:t>«Сухие» способы разложения</a:t>
            </a:r>
            <a:endParaRPr lang="ru-RU" sz="2400" u="sng" dirty="0">
              <a:solidFill>
                <a:srgbClr val="FF0000"/>
              </a:solidFill>
            </a:endParaRPr>
          </a:p>
          <a:p>
            <a:pPr algn="just"/>
            <a:r>
              <a:rPr lang="ru-RU" sz="2000" dirty="0" smtClean="0"/>
              <a:t>              В </a:t>
            </a:r>
            <a:r>
              <a:rPr lang="ru-RU" sz="2000" dirty="0"/>
              <a:t>тех случаях, когда растворение не приводит к достаточному для проведения анализа разложению материала (т. е. не обеспечивает полное вскрытие, позволяющее последующее определение входящих компонентов), применяют </a:t>
            </a:r>
            <a:r>
              <a:rPr lang="ru-RU" sz="2000" b="1" i="1" dirty="0">
                <a:solidFill>
                  <a:srgbClr val="FF0000"/>
                </a:solidFill>
              </a:rPr>
              <a:t>сплавление</a:t>
            </a:r>
            <a:r>
              <a:rPr lang="ru-RU" sz="2000" dirty="0">
                <a:solidFill>
                  <a:srgbClr val="FF0000"/>
                </a:solidFill>
              </a:rPr>
              <a:t> </a:t>
            </a:r>
            <a:r>
              <a:rPr lang="ru-RU" sz="2000" dirty="0"/>
              <a:t>пробы (или образовавшегося при разложении кислотами нерастворимого остатка) с соответствующими </a:t>
            </a:r>
            <a:r>
              <a:rPr lang="ru-RU" sz="2400" b="1" i="1" u="sng" dirty="0">
                <a:solidFill>
                  <a:srgbClr val="FF0000"/>
                </a:solidFill>
              </a:rPr>
              <a:t>плавнями</a:t>
            </a:r>
            <a:r>
              <a:rPr lang="ru-RU" sz="2000" dirty="0"/>
              <a:t>. Сплавление, протекающее при высокой температуре, является глубоким и весьма энергичным средством воздействия на </a:t>
            </a:r>
            <a:r>
              <a:rPr lang="ru-RU" sz="2000" dirty="0" smtClean="0"/>
              <a:t>структуру анализируемого </a:t>
            </a:r>
            <a:r>
              <a:rPr lang="ru-RU" sz="2000" dirty="0"/>
              <a:t>материала. При сплавлении происходят сложные процессы, зависящие как от состава сплавляемого материала, так и от температуры. </a:t>
            </a:r>
            <a:r>
              <a:rPr lang="ru-RU" sz="2000" dirty="0" smtClean="0"/>
              <a:t>Химия многих процессов изучена недостаточно. </a:t>
            </a:r>
            <a:endParaRPr lang="ru-RU" sz="2000" dirty="0"/>
          </a:p>
          <a:p>
            <a:pPr algn="just"/>
            <a:r>
              <a:rPr lang="ru-RU" sz="2000" dirty="0" smtClean="0"/>
              <a:t>               Сплавление </a:t>
            </a:r>
            <a:r>
              <a:rPr lang="ru-RU" sz="2000" dirty="0"/>
              <a:t>не должно вести к получению только растворимых в воде продуктов: в результате такой обработки образуются также нерастворимые в воде соединения, </a:t>
            </a:r>
            <a:r>
              <a:rPr lang="ru-RU" sz="2000" dirty="0" smtClean="0"/>
              <a:t>которые затем </a:t>
            </a:r>
            <a:r>
              <a:rPr lang="ru-RU" sz="2000" dirty="0"/>
              <a:t>обычно легко растворяются в кислотах. Следовательно, при сплавлении обычно одновременно с разложением пробы происходит разделение некоторых элементов. При ультразвуковой обработке </a:t>
            </a:r>
            <a:r>
              <a:rPr lang="ru-RU" sz="2000" dirty="0" err="1"/>
              <a:t>плав</a:t>
            </a:r>
            <a:r>
              <a:rPr lang="ru-RU" sz="2000" dirty="0"/>
              <a:t> легче отделяется от тигля, благодаря чему время растворения сплава в растворе кислот иногда сокращается в десятки раз. </a:t>
            </a:r>
          </a:p>
          <a:p>
            <a:pPr algn="just"/>
            <a:r>
              <a:rPr lang="ru-RU" sz="2000" dirty="0" smtClean="0"/>
              <a:t>        Б</a:t>
            </a:r>
            <a:r>
              <a:rPr lang="ru-RU" sz="2000" b="1" i="1" u="sng" dirty="0" smtClean="0"/>
              <a:t>о</a:t>
            </a:r>
            <a:r>
              <a:rPr lang="ru-RU" sz="2000" dirty="0" smtClean="0"/>
              <a:t>льшая </a:t>
            </a:r>
            <a:r>
              <a:rPr lang="ru-RU" sz="2000" dirty="0"/>
              <a:t>эффективность разложения сплавлением по сравнению с </a:t>
            </a:r>
            <a:r>
              <a:rPr lang="ru-RU" sz="2000" dirty="0" smtClean="0"/>
              <a:t>«</a:t>
            </a:r>
            <a:r>
              <a:rPr lang="ru-RU" sz="2000" dirty="0"/>
              <a:t>мокрым» разложением </a:t>
            </a:r>
            <a:r>
              <a:rPr lang="ru-RU" sz="2000" dirty="0" smtClean="0"/>
              <a:t>объясняется </a:t>
            </a:r>
            <a:r>
              <a:rPr lang="ru-RU" sz="2000" dirty="0"/>
              <a:t>использованием </a:t>
            </a:r>
            <a:r>
              <a:rPr lang="ru-RU" sz="2000" dirty="0" smtClean="0"/>
              <a:t>более </a:t>
            </a:r>
            <a:r>
              <a:rPr lang="ru-RU" sz="2000" b="1" i="1" dirty="0">
                <a:solidFill>
                  <a:srgbClr val="FF0000"/>
                </a:solidFill>
              </a:rPr>
              <a:t>высоких температур</a:t>
            </a:r>
            <a:r>
              <a:rPr lang="ru-RU" sz="2000" dirty="0"/>
              <a:t>, при которых гетерогенные реакции происходят значительно быстрее. </a:t>
            </a:r>
            <a:endParaRPr lang="ru-RU" sz="2000" dirty="0" smtClean="0"/>
          </a:p>
          <a:p>
            <a:pPr algn="just"/>
            <a:r>
              <a:rPr lang="ru-RU" sz="2000" dirty="0"/>
              <a:t> </a:t>
            </a:r>
            <a:r>
              <a:rPr lang="ru-RU" sz="2000" dirty="0" smtClean="0"/>
              <a:t>  Скорость </a:t>
            </a:r>
            <a:r>
              <a:rPr lang="ru-RU" sz="2000" dirty="0"/>
              <a:t>разложения увеличивается при измельчении сплавляемого </a:t>
            </a:r>
            <a:r>
              <a:rPr lang="ru-RU" sz="2000" dirty="0" smtClean="0"/>
              <a:t>материала.</a:t>
            </a:r>
          </a:p>
          <a:p>
            <a:pPr algn="just"/>
            <a:r>
              <a:rPr lang="ru-RU" sz="2000" dirty="0"/>
              <a:t> </a:t>
            </a:r>
            <a:r>
              <a:rPr lang="ru-RU" sz="2000" dirty="0" smtClean="0"/>
              <a:t>  Сплавление </a:t>
            </a:r>
            <a:r>
              <a:rPr lang="ru-RU" sz="2000" dirty="0"/>
              <a:t>можно проводить на горелках и в муфельных печах. </a:t>
            </a:r>
            <a:r>
              <a:rPr lang="ru-RU" sz="2000" dirty="0" smtClean="0"/>
              <a:t>                      </a:t>
            </a:r>
            <a:r>
              <a:rPr lang="ru-RU" sz="2000" b="1" i="1" dirty="0" smtClean="0">
                <a:solidFill>
                  <a:srgbClr val="FF0000"/>
                </a:solidFill>
              </a:rPr>
              <a:t>-64- </a:t>
            </a:r>
            <a:endParaRPr lang="ru-RU" sz="2000" b="1" i="1" dirty="0">
              <a:solidFill>
                <a:srgbClr val="FF0000"/>
              </a:solidFill>
            </a:endParaRPr>
          </a:p>
        </p:txBody>
      </p:sp>
    </p:spTree>
    <p:extLst>
      <p:ext uri="{BB962C8B-B14F-4D97-AF65-F5344CB8AC3E}">
        <p14:creationId xmlns:p14="http://schemas.microsoft.com/office/powerpoint/2010/main" val="25750218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24973"/>
          </a:xfrm>
          <a:prstGeom prst="rect">
            <a:avLst/>
          </a:prstGeom>
          <a:noFill/>
        </p:spPr>
        <p:txBody>
          <a:bodyPr wrap="square" rtlCol="0">
            <a:spAutoFit/>
          </a:bodyPr>
          <a:lstStyle/>
          <a:p>
            <a:pPr algn="just"/>
            <a:r>
              <a:rPr lang="ru-RU" sz="2000" dirty="0" smtClean="0"/>
              <a:t>           Целесообразный </a:t>
            </a:r>
            <a:r>
              <a:rPr lang="ru-RU" sz="2000" b="1" i="1" dirty="0"/>
              <a:t>выбор плавня </a:t>
            </a:r>
            <a:r>
              <a:rPr lang="ru-RU" sz="2000" dirty="0"/>
              <a:t>для каждого отдельного случая зависит от основной аналитической цели, в </a:t>
            </a:r>
            <a:r>
              <a:rPr lang="ru-RU" sz="2000" dirty="0" smtClean="0"/>
              <a:t>частности, </a:t>
            </a:r>
            <a:r>
              <a:rPr lang="ru-RU" sz="2000" dirty="0"/>
              <a:t>от намеченного плана анализа, который предусматривает все операции, начиная с разложения пробы, и разрабатывается с учетом природы исследуемого материала (его химического состава и физических свойств) и свойств плавня. </a:t>
            </a:r>
            <a:endParaRPr lang="ru-RU" sz="2000" dirty="0" smtClean="0"/>
          </a:p>
          <a:p>
            <a:pPr algn="just"/>
            <a:r>
              <a:rPr lang="ru-RU" sz="2000" dirty="0"/>
              <a:t>	</a:t>
            </a:r>
            <a:r>
              <a:rPr lang="ru-RU" sz="2000" dirty="0" smtClean="0"/>
              <a:t>Каждый </a:t>
            </a:r>
            <a:r>
              <a:rPr lang="ru-RU" sz="2000" dirty="0"/>
              <a:t>из применяемых плавней </a:t>
            </a:r>
            <a:r>
              <a:rPr lang="ru-RU" sz="2000" dirty="0" smtClean="0"/>
              <a:t>(а иногда </a:t>
            </a:r>
            <a:r>
              <a:rPr lang="ru-RU" sz="2000" dirty="0"/>
              <a:t>используются несколько плавней) оказывает при сплавлении специфическое химическое </a:t>
            </a:r>
            <a:r>
              <a:rPr lang="ru-RU" sz="2000" dirty="0" smtClean="0"/>
              <a:t>воздействие</a:t>
            </a:r>
            <a:r>
              <a:rPr lang="ru-RU" sz="2000" dirty="0"/>
              <a:t>, результат которого и есть продукт разложения –  </a:t>
            </a:r>
            <a:r>
              <a:rPr lang="ru-RU" sz="2400" b="1" i="1" dirty="0" err="1">
                <a:solidFill>
                  <a:srgbClr val="FF0000"/>
                </a:solidFill>
              </a:rPr>
              <a:t>плав</a:t>
            </a:r>
            <a:r>
              <a:rPr lang="ru-RU" sz="2000" dirty="0"/>
              <a:t>. Для сплавления нельзя применять такие реагенты, при действии которых может улетучиться определяемый компонент, а также такие, которые могут помешать дальнейшему анализу. </a:t>
            </a:r>
          </a:p>
          <a:p>
            <a:pPr algn="just"/>
            <a:r>
              <a:rPr lang="ru-RU" sz="2000" dirty="0" smtClean="0"/>
              <a:t>	В качестве плавней обычно </a:t>
            </a:r>
            <a:r>
              <a:rPr lang="ru-RU" sz="2000" dirty="0"/>
              <a:t>применяют </a:t>
            </a:r>
            <a:r>
              <a:rPr lang="ru-RU" sz="2000" dirty="0" smtClean="0"/>
              <a:t>соединения </a:t>
            </a:r>
            <a:r>
              <a:rPr lang="ru-RU" sz="2000" dirty="0"/>
              <a:t>щелочных металлов, например, </a:t>
            </a:r>
            <a:r>
              <a:rPr lang="ru-RU" sz="2000" b="1" i="1" u="sng" dirty="0">
                <a:solidFill>
                  <a:srgbClr val="FF0000"/>
                </a:solidFill>
              </a:rPr>
              <a:t>щелочные плавни </a:t>
            </a:r>
            <a:r>
              <a:rPr lang="ru-RU" sz="2000" dirty="0"/>
              <a:t>— </a:t>
            </a:r>
            <a:r>
              <a:rPr lang="ru-RU" sz="2000" b="1" i="1" dirty="0"/>
              <a:t>карбонаты, бораты, гидроксиды </a:t>
            </a:r>
            <a:r>
              <a:rPr lang="ru-RU" sz="2000" dirty="0"/>
              <a:t>щелочных металлов или </a:t>
            </a:r>
            <a:r>
              <a:rPr lang="ru-RU" sz="2000" b="1" i="1" u="sng" dirty="0">
                <a:solidFill>
                  <a:srgbClr val="FF0000"/>
                </a:solidFill>
              </a:rPr>
              <a:t>кислотные (кислые) плавни </a:t>
            </a:r>
            <a:r>
              <a:rPr lang="ru-RU" sz="2000" dirty="0"/>
              <a:t>— </a:t>
            </a:r>
            <a:r>
              <a:rPr lang="ru-RU" sz="2000" b="1" i="1" dirty="0"/>
              <a:t>бисульфаты</a:t>
            </a:r>
            <a:r>
              <a:rPr lang="ru-RU" sz="2000" dirty="0"/>
              <a:t>, </a:t>
            </a:r>
            <a:r>
              <a:rPr lang="ru-RU" sz="2000" b="1" i="1" dirty="0" err="1"/>
              <a:t>пиросульфаты</a:t>
            </a:r>
            <a:r>
              <a:rPr lang="ru-RU" sz="2000" dirty="0"/>
              <a:t>, </a:t>
            </a:r>
            <a:r>
              <a:rPr lang="ru-RU" sz="2000" b="1" i="1" dirty="0" err="1"/>
              <a:t>бифториды</a:t>
            </a:r>
            <a:r>
              <a:rPr lang="ru-RU" sz="2000" dirty="0"/>
              <a:t> щелочных металлов. </a:t>
            </a:r>
            <a:endParaRPr lang="ru-RU" sz="2000" dirty="0" smtClean="0"/>
          </a:p>
          <a:p>
            <a:pPr algn="just"/>
            <a:r>
              <a:rPr lang="ru-RU" sz="2000" dirty="0"/>
              <a:t>	</a:t>
            </a:r>
            <a:r>
              <a:rPr lang="ru-RU" sz="2000" dirty="0" smtClean="0"/>
              <a:t>При </a:t>
            </a:r>
            <a:r>
              <a:rPr lang="ru-RU" sz="2000" dirty="0"/>
              <a:t>сплавлении могут происходить процессы </a:t>
            </a:r>
            <a:r>
              <a:rPr lang="ru-RU" sz="2000" b="1" i="1" dirty="0">
                <a:solidFill>
                  <a:srgbClr val="FF0000"/>
                </a:solidFill>
              </a:rPr>
              <a:t>окисления</a:t>
            </a:r>
            <a:r>
              <a:rPr lang="ru-RU" sz="2000" dirty="0">
                <a:solidFill>
                  <a:srgbClr val="FF0000"/>
                </a:solidFill>
              </a:rPr>
              <a:t> </a:t>
            </a:r>
            <a:r>
              <a:rPr lang="ru-RU" sz="2000" dirty="0"/>
              <a:t>или </a:t>
            </a:r>
            <a:r>
              <a:rPr lang="ru-RU" sz="2000" b="1" i="1" dirty="0">
                <a:solidFill>
                  <a:srgbClr val="FF0000"/>
                </a:solidFill>
              </a:rPr>
              <a:t>восстановления</a:t>
            </a:r>
            <a:r>
              <a:rPr lang="ru-RU" sz="2000" dirty="0"/>
              <a:t>. Так, </a:t>
            </a:r>
            <a:r>
              <a:rPr lang="ru-RU" sz="2000" dirty="0" smtClean="0"/>
              <a:t>при </a:t>
            </a:r>
            <a:r>
              <a:rPr lang="ru-RU" sz="2000" dirty="0"/>
              <a:t>сплавлении пробы с щелочными плавнями (К</a:t>
            </a:r>
            <a:r>
              <a:rPr lang="ru-RU" sz="2000" baseline="-25000" dirty="0"/>
              <a:t>2</a:t>
            </a:r>
            <a:r>
              <a:rPr lang="ru-RU" sz="2000" dirty="0"/>
              <a:t>СО</a:t>
            </a:r>
            <a:r>
              <a:rPr lang="ru-RU" sz="2000" baseline="-25000" dirty="0"/>
              <a:t>3</a:t>
            </a:r>
            <a:r>
              <a:rPr lang="ru-RU" sz="2000" dirty="0"/>
              <a:t>, Na</a:t>
            </a:r>
            <a:r>
              <a:rPr lang="ru-RU" sz="2000" baseline="-25000" dirty="0"/>
              <a:t>2</a:t>
            </a:r>
            <a:r>
              <a:rPr lang="ru-RU" sz="2000" dirty="0"/>
              <a:t>C</a:t>
            </a:r>
            <a:r>
              <a:rPr lang="en-US" sz="2000" dirty="0"/>
              <a:t>O</a:t>
            </a:r>
            <a:r>
              <a:rPr lang="ru-RU" sz="2000" baseline="-25000" dirty="0"/>
              <a:t>3</a:t>
            </a:r>
            <a:r>
              <a:rPr lang="ru-RU" sz="2000" dirty="0"/>
              <a:t>, </a:t>
            </a:r>
            <a:r>
              <a:rPr lang="ru-RU" sz="2000" dirty="0" err="1"/>
              <a:t>NaOH</a:t>
            </a:r>
            <a:r>
              <a:rPr lang="ru-RU" sz="2000" dirty="0"/>
              <a:t>, Na</a:t>
            </a:r>
            <a:r>
              <a:rPr lang="ru-RU" sz="2000" baseline="-25000" dirty="0"/>
              <a:t>2</a:t>
            </a:r>
            <a:r>
              <a:rPr lang="ru-RU" sz="2000" dirty="0"/>
              <a:t>О</a:t>
            </a:r>
            <a:r>
              <a:rPr lang="ru-RU" sz="2000" baseline="-25000" dirty="0"/>
              <a:t>2</a:t>
            </a:r>
            <a:r>
              <a:rPr lang="ru-RU" sz="2000" dirty="0"/>
              <a:t>, KCN и их смеси) </a:t>
            </a:r>
            <a:r>
              <a:rPr lang="ru-RU" sz="2000" b="1" i="1" dirty="0">
                <a:solidFill>
                  <a:srgbClr val="FF0000"/>
                </a:solidFill>
              </a:rPr>
              <a:t>на воздухе </a:t>
            </a:r>
            <a:r>
              <a:rPr lang="ru-RU" sz="2000" dirty="0"/>
              <a:t>происходят реакции </a:t>
            </a:r>
            <a:r>
              <a:rPr lang="ru-RU" sz="2000" b="1" i="1" dirty="0">
                <a:solidFill>
                  <a:srgbClr val="FF0000"/>
                </a:solidFill>
              </a:rPr>
              <a:t>окисления</a:t>
            </a:r>
            <a:r>
              <a:rPr lang="ru-RU" sz="2000" dirty="0">
                <a:solidFill>
                  <a:srgbClr val="FF0000"/>
                </a:solidFill>
              </a:rPr>
              <a:t> </a:t>
            </a:r>
            <a:r>
              <a:rPr lang="ru-RU" sz="2000" dirty="0"/>
              <a:t>компонентов пробы, поскольку некоторые элементы (</a:t>
            </a:r>
            <a:r>
              <a:rPr lang="en-US" sz="2000" dirty="0" err="1"/>
              <a:t>Mn</a:t>
            </a:r>
            <a:r>
              <a:rPr lang="ru-RU" sz="2000" dirty="0"/>
              <a:t>, </a:t>
            </a:r>
            <a:r>
              <a:rPr lang="ru-RU" sz="2000" dirty="0" err="1"/>
              <a:t>Сг</a:t>
            </a:r>
            <a:r>
              <a:rPr lang="ru-RU" sz="2000" dirty="0"/>
              <a:t>) приобретают более высокую степень окисления. Окисляющее действие может быть усилено введением в состав плавней К</a:t>
            </a:r>
            <a:r>
              <a:rPr lang="en-US" sz="2000" dirty="0"/>
              <a:t>NO</a:t>
            </a:r>
            <a:r>
              <a:rPr lang="ru-RU" sz="2000" dirty="0"/>
              <a:t>з, </a:t>
            </a:r>
            <a:r>
              <a:rPr lang="ru-RU" sz="2000" dirty="0" err="1"/>
              <a:t>КСЮз</a:t>
            </a:r>
            <a:r>
              <a:rPr lang="ru-RU" sz="2000" dirty="0"/>
              <a:t> и других окислителей. </a:t>
            </a:r>
            <a:endParaRPr lang="ru-RU" sz="2000" dirty="0" smtClean="0"/>
          </a:p>
          <a:p>
            <a:pPr algn="r"/>
            <a:r>
              <a:rPr lang="ru-RU" sz="2000" dirty="0" smtClean="0"/>
              <a:t>-65-</a:t>
            </a:r>
            <a:endParaRPr lang="ru-RU" sz="2000" dirty="0"/>
          </a:p>
        </p:txBody>
      </p:sp>
    </p:spTree>
    <p:extLst>
      <p:ext uri="{BB962C8B-B14F-4D97-AF65-F5344CB8AC3E}">
        <p14:creationId xmlns:p14="http://schemas.microsoft.com/office/powerpoint/2010/main" val="10494152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36" y="0"/>
            <a:ext cx="9144000" cy="7171194"/>
          </a:xfrm>
          <a:prstGeom prst="rect">
            <a:avLst/>
          </a:prstGeom>
          <a:noFill/>
        </p:spPr>
        <p:txBody>
          <a:bodyPr wrap="square" rtlCol="0">
            <a:spAutoFit/>
          </a:bodyPr>
          <a:lstStyle/>
          <a:p>
            <a:pPr algn="just"/>
            <a:r>
              <a:rPr lang="ru-RU" sz="2000" dirty="0" smtClean="0"/>
              <a:t>	Если </a:t>
            </a:r>
            <a:r>
              <a:rPr lang="ru-RU" sz="2000" dirty="0"/>
              <a:t>же в состав щелочных плавней, таких как </a:t>
            </a:r>
            <a:r>
              <a:rPr lang="en-US" sz="2000" dirty="0"/>
              <a:t>Na</a:t>
            </a:r>
            <a:r>
              <a:rPr lang="ru-RU" sz="2000" baseline="-25000" dirty="0"/>
              <a:t>2</a:t>
            </a:r>
            <a:r>
              <a:rPr lang="ru-RU" sz="2000" dirty="0"/>
              <a:t>СОз и К</a:t>
            </a:r>
            <a:r>
              <a:rPr lang="ru-RU" sz="2000" baseline="-25000" dirty="0"/>
              <a:t>2</a:t>
            </a:r>
            <a:r>
              <a:rPr lang="ru-RU" sz="2000" dirty="0"/>
              <a:t>СО</a:t>
            </a:r>
            <a:r>
              <a:rPr lang="ru-RU" sz="2000" baseline="-25000" dirty="0"/>
              <a:t>3</a:t>
            </a:r>
            <a:r>
              <a:rPr lang="ru-RU" sz="2000" dirty="0"/>
              <a:t>, ввести элементную </a:t>
            </a:r>
            <a:r>
              <a:rPr lang="ru-RU" sz="2000" b="1" i="1" dirty="0"/>
              <a:t>серу</a:t>
            </a:r>
            <a:r>
              <a:rPr lang="ru-RU" sz="2000" dirty="0"/>
              <a:t> (сернистые, </a:t>
            </a:r>
            <a:r>
              <a:rPr lang="ru-RU" sz="2000" dirty="0" err="1"/>
              <a:t>сернистощелочные</a:t>
            </a:r>
            <a:r>
              <a:rPr lang="ru-RU" sz="2000" dirty="0"/>
              <a:t> или сульфидирующие плавни), то, сохраняя все свойства щелочных плавней, новая композиция может проявлять уже </a:t>
            </a:r>
            <a:r>
              <a:rPr lang="ru-RU" sz="2000" b="1" i="1" dirty="0">
                <a:solidFill>
                  <a:srgbClr val="FF0000"/>
                </a:solidFill>
              </a:rPr>
              <a:t>и восстановительные, и окислительные свойства</a:t>
            </a:r>
            <a:r>
              <a:rPr lang="ru-RU" sz="2000" dirty="0" smtClean="0"/>
              <a:t>.</a:t>
            </a:r>
            <a:r>
              <a:rPr lang="en-US" sz="2000" dirty="0" smtClean="0"/>
              <a:t> </a:t>
            </a:r>
            <a:r>
              <a:rPr lang="ru-RU" sz="2000" dirty="0" smtClean="0"/>
              <a:t>	Окисляющее </a:t>
            </a:r>
            <a:r>
              <a:rPr lang="ru-RU" sz="2000" dirty="0"/>
              <a:t>действие кислотных плавней (бисульфат калия KHSO</a:t>
            </a:r>
            <a:r>
              <a:rPr lang="ru-RU" sz="2000" baseline="-25000" dirty="0"/>
              <a:t>4</a:t>
            </a:r>
            <a:r>
              <a:rPr lang="ru-RU" sz="2000" dirty="0"/>
              <a:t>, </a:t>
            </a:r>
            <a:r>
              <a:rPr lang="ru-RU" sz="2000" dirty="0" err="1"/>
              <a:t>пиросульфат</a:t>
            </a:r>
            <a:r>
              <a:rPr lang="ru-RU" sz="2000" dirty="0"/>
              <a:t> калия K</a:t>
            </a:r>
            <a:r>
              <a:rPr lang="ru-RU" sz="2000" baseline="-25000" dirty="0"/>
              <a:t>2</a:t>
            </a:r>
            <a:r>
              <a:rPr lang="ru-RU" sz="2000" dirty="0"/>
              <a:t>S</a:t>
            </a:r>
            <a:r>
              <a:rPr lang="ru-RU" sz="2000" baseline="-25000" dirty="0"/>
              <a:t>2</a:t>
            </a:r>
            <a:r>
              <a:rPr lang="ru-RU" sz="2000" dirty="0"/>
              <a:t>O</a:t>
            </a:r>
            <a:r>
              <a:rPr lang="ru-RU" sz="2000" baseline="-25000" dirty="0"/>
              <a:t>7</a:t>
            </a:r>
            <a:r>
              <a:rPr lang="ru-RU" sz="2000" dirty="0"/>
              <a:t>) значительно слабее или вовсе не проявляется (например, Мп</a:t>
            </a:r>
            <a:r>
              <a:rPr lang="ru-RU" sz="2000" baseline="30000" dirty="0"/>
              <a:t>2+</a:t>
            </a:r>
            <a:r>
              <a:rPr lang="ru-RU" sz="2000" dirty="0"/>
              <a:t> и Сг</a:t>
            </a:r>
            <a:r>
              <a:rPr lang="ru-RU" sz="2000" baseline="30000" dirty="0"/>
              <a:t>3+</a:t>
            </a:r>
            <a:r>
              <a:rPr lang="ru-RU" sz="2000" dirty="0"/>
              <a:t> остаются в сплаве в той же степени окисления; Fe</a:t>
            </a:r>
            <a:r>
              <a:rPr lang="ru-RU" sz="2000" baseline="30000" dirty="0"/>
              <a:t>2+</a:t>
            </a:r>
            <a:r>
              <a:rPr lang="ru-RU" sz="2000" dirty="0"/>
              <a:t> лишь частично переходит в Fe</a:t>
            </a:r>
            <a:r>
              <a:rPr lang="ru-RU" sz="2000" baseline="30000" dirty="0"/>
              <a:t>3+</a:t>
            </a:r>
            <a:r>
              <a:rPr lang="ru-RU" sz="2000" dirty="0"/>
              <a:t>). </a:t>
            </a:r>
          </a:p>
          <a:p>
            <a:pPr algn="just"/>
            <a:r>
              <a:rPr lang="ru-RU" sz="2000" dirty="0"/>
              <a:t> </a:t>
            </a:r>
            <a:r>
              <a:rPr lang="ru-RU" sz="2000" dirty="0" smtClean="0"/>
              <a:t>             В </a:t>
            </a:r>
            <a:r>
              <a:rPr lang="ru-RU" sz="2000" dirty="0"/>
              <a:t>зависимости от того, какой из плавней применяется для разложения материала, аналитический результат по отдельным компонентам этого материала может быть совершенно различным. Например, для одного и же материала при его сплавлении со щелочным плавнем и последующем растворении (выщелачивании) </a:t>
            </a:r>
            <a:r>
              <a:rPr lang="ru-RU" sz="2000" dirty="0" err="1"/>
              <a:t>плава</a:t>
            </a:r>
            <a:r>
              <a:rPr lang="ru-RU" sz="2000" dirty="0"/>
              <a:t> водой </a:t>
            </a:r>
            <a:r>
              <a:rPr lang="ru-RU" sz="2000" dirty="0" err="1"/>
              <a:t>Si</a:t>
            </a:r>
            <a:r>
              <a:rPr lang="ru-RU" sz="2000" dirty="0"/>
              <a:t>, </a:t>
            </a:r>
            <a:r>
              <a:rPr lang="ru-RU" sz="2000" dirty="0" smtClean="0"/>
              <a:t>A</a:t>
            </a:r>
            <a:r>
              <a:rPr lang="en-US" sz="2000" dirty="0" smtClean="0"/>
              <a:t>l</a:t>
            </a:r>
            <a:r>
              <a:rPr lang="ru-RU" sz="2000" dirty="0" smtClean="0"/>
              <a:t> </a:t>
            </a:r>
            <a:r>
              <a:rPr lang="ru-RU" sz="2000" dirty="0"/>
              <a:t>и W окажутся в растворе, a </a:t>
            </a:r>
            <a:r>
              <a:rPr lang="ru-RU" sz="2000" dirty="0" err="1"/>
              <a:t>Fe</a:t>
            </a:r>
            <a:r>
              <a:rPr lang="ru-RU" sz="2000" dirty="0"/>
              <a:t>, </a:t>
            </a:r>
            <a:r>
              <a:rPr lang="en-US" sz="2000" dirty="0" err="1"/>
              <a:t>Mn</a:t>
            </a:r>
            <a:r>
              <a:rPr lang="ru-RU" sz="2000" dirty="0"/>
              <a:t>, </a:t>
            </a:r>
            <a:r>
              <a:rPr lang="ru-RU" sz="2000" dirty="0" err="1"/>
              <a:t>Са</a:t>
            </a:r>
            <a:r>
              <a:rPr lang="ru-RU" sz="2000" dirty="0"/>
              <a:t> и </a:t>
            </a:r>
            <a:r>
              <a:rPr lang="ru-RU" sz="2000" dirty="0" err="1"/>
              <a:t>Mg</a:t>
            </a:r>
            <a:r>
              <a:rPr lang="ru-RU" sz="2000" dirty="0"/>
              <a:t> </a:t>
            </a:r>
            <a:r>
              <a:rPr lang="ru-RU" sz="2000" dirty="0" smtClean="0"/>
              <a:t>– в </a:t>
            </a:r>
            <a:r>
              <a:rPr lang="ru-RU" sz="2000" dirty="0"/>
              <a:t>осадке, а при применении кислотного плавня </a:t>
            </a:r>
            <a:r>
              <a:rPr lang="ru-RU" sz="2000" dirty="0" err="1"/>
              <a:t>Si</a:t>
            </a:r>
            <a:r>
              <a:rPr lang="ru-RU" sz="2000" dirty="0"/>
              <a:t> и W окажутся в осадке, a </a:t>
            </a:r>
            <a:r>
              <a:rPr lang="ru-RU" sz="2000" dirty="0" err="1"/>
              <a:t>Al</a:t>
            </a:r>
            <a:r>
              <a:rPr lang="ru-RU" sz="2000" dirty="0"/>
              <a:t>, </a:t>
            </a:r>
            <a:r>
              <a:rPr lang="ru-RU" sz="2000" dirty="0" err="1"/>
              <a:t>Mn</a:t>
            </a:r>
            <a:r>
              <a:rPr lang="ru-RU" sz="2000" dirty="0"/>
              <a:t>, </a:t>
            </a:r>
            <a:r>
              <a:rPr lang="ru-RU" sz="2000" dirty="0" err="1"/>
              <a:t>Fe</a:t>
            </a:r>
            <a:r>
              <a:rPr lang="ru-RU" sz="2000" dirty="0"/>
              <a:t>, </a:t>
            </a:r>
            <a:r>
              <a:rPr lang="ru-RU" sz="2000" dirty="0" err="1"/>
              <a:t>Са</a:t>
            </a:r>
            <a:r>
              <a:rPr lang="ru-RU" sz="2000" dirty="0"/>
              <a:t> и </a:t>
            </a:r>
            <a:r>
              <a:rPr lang="ru-RU" sz="2000" dirty="0" err="1"/>
              <a:t>Mg</a:t>
            </a:r>
            <a:r>
              <a:rPr lang="ru-RU" sz="2000" dirty="0"/>
              <a:t> —в растворе (часть кальция в виде </a:t>
            </a:r>
            <a:r>
              <a:rPr lang="ru-RU" sz="2000" dirty="0" err="1" smtClean="0"/>
              <a:t>CaS</a:t>
            </a:r>
            <a:r>
              <a:rPr lang="en-US" sz="2000" dirty="0" smtClean="0"/>
              <a:t>O</a:t>
            </a:r>
            <a:r>
              <a:rPr lang="ru-RU" sz="2000" baseline="-25000" dirty="0" smtClean="0"/>
              <a:t>4</a:t>
            </a:r>
            <a:r>
              <a:rPr lang="ru-RU" sz="2000" dirty="0" smtClean="0"/>
              <a:t> </a:t>
            </a:r>
            <a:r>
              <a:rPr lang="ru-RU" sz="2000" dirty="0"/>
              <a:t>может остаться в осадке). Это дает возможность достаточно легко </a:t>
            </a:r>
            <a:r>
              <a:rPr lang="ru-RU" sz="2000" b="1" i="1" dirty="0">
                <a:solidFill>
                  <a:srgbClr val="FF0000"/>
                </a:solidFill>
              </a:rPr>
              <a:t>отделить</a:t>
            </a:r>
            <a:r>
              <a:rPr lang="ru-RU" sz="2000" dirty="0">
                <a:solidFill>
                  <a:srgbClr val="FF0000"/>
                </a:solidFill>
              </a:rPr>
              <a:t> </a:t>
            </a:r>
            <a:r>
              <a:rPr lang="ru-RU" sz="2000" dirty="0"/>
              <a:t>одни элементы </a:t>
            </a:r>
            <a:r>
              <a:rPr lang="ru-RU" sz="2000" dirty="0" smtClean="0"/>
              <a:t>от </a:t>
            </a:r>
            <a:r>
              <a:rPr lang="ru-RU" sz="2000" dirty="0"/>
              <a:t>других</a:t>
            </a:r>
            <a:r>
              <a:rPr lang="ru-RU" sz="2000" dirty="0" smtClean="0"/>
              <a:t>.</a:t>
            </a:r>
            <a:endParaRPr lang="en-US" sz="2000" dirty="0" smtClean="0"/>
          </a:p>
          <a:p>
            <a:pPr algn="just"/>
            <a:r>
              <a:rPr lang="en-US" sz="2000" dirty="0" smtClean="0"/>
              <a:t>  </a:t>
            </a:r>
            <a:r>
              <a:rPr lang="ru-RU" sz="2000" dirty="0" smtClean="0"/>
              <a:t> </a:t>
            </a:r>
            <a:r>
              <a:rPr lang="en-US" sz="2000" dirty="0" smtClean="0"/>
              <a:t>  </a:t>
            </a:r>
            <a:r>
              <a:rPr lang="ru-RU" sz="2000" dirty="0" smtClean="0"/>
              <a:t>Другой </a:t>
            </a:r>
            <a:r>
              <a:rPr lang="ru-RU" sz="2000" dirty="0"/>
              <a:t>пример касается применения сульфидирующих плавней </a:t>
            </a:r>
            <a:r>
              <a:rPr lang="ru-RU" sz="2000" b="1" i="1" dirty="0"/>
              <a:t>с последующим </a:t>
            </a:r>
            <a:r>
              <a:rPr lang="ru-RU" sz="2000" b="1" i="1" dirty="0" smtClean="0"/>
              <a:t>водным </a:t>
            </a:r>
            <a:r>
              <a:rPr lang="ru-RU" sz="2000" b="1" i="1" dirty="0"/>
              <a:t>выщелачивании </a:t>
            </a:r>
            <a:r>
              <a:rPr lang="ru-RU" sz="2000" b="1" i="1" dirty="0" err="1"/>
              <a:t>плава</a:t>
            </a:r>
            <a:r>
              <a:rPr lang="ru-RU" sz="2000" dirty="0"/>
              <a:t>. Здесь также можно достигнуть </a:t>
            </a:r>
            <a:r>
              <a:rPr lang="ru-RU" sz="2000" b="1" i="1" dirty="0">
                <a:solidFill>
                  <a:srgbClr val="FF0000"/>
                </a:solidFill>
              </a:rPr>
              <a:t>отделения</a:t>
            </a:r>
            <a:r>
              <a:rPr lang="ru-RU" sz="2000" dirty="0">
                <a:solidFill>
                  <a:srgbClr val="FF0000"/>
                </a:solidFill>
              </a:rPr>
              <a:t> </a:t>
            </a:r>
            <a:r>
              <a:rPr lang="ru-RU" sz="2000" dirty="0"/>
              <a:t>одной группы элементов от других, например </a:t>
            </a:r>
            <a:r>
              <a:rPr lang="ru-RU" sz="2000" dirty="0" err="1"/>
              <a:t>Sn</a:t>
            </a:r>
            <a:r>
              <a:rPr lang="ru-RU" sz="2000" dirty="0"/>
              <a:t>, </a:t>
            </a:r>
            <a:r>
              <a:rPr lang="ru-RU" sz="2000" dirty="0" err="1"/>
              <a:t>As</a:t>
            </a:r>
            <a:r>
              <a:rPr lang="ru-RU" sz="2000" dirty="0"/>
              <a:t> и </a:t>
            </a:r>
            <a:r>
              <a:rPr lang="ru-RU" sz="2000" dirty="0" err="1"/>
              <a:t>Sb</a:t>
            </a:r>
            <a:r>
              <a:rPr lang="ru-RU" sz="2000" dirty="0"/>
              <a:t>, образующие растворимые в воде </a:t>
            </a:r>
            <a:r>
              <a:rPr lang="ru-RU" sz="2000" b="1" i="1" dirty="0" err="1" smtClean="0"/>
              <a:t>тиосоли</a:t>
            </a:r>
            <a:r>
              <a:rPr lang="ru-RU" sz="2000" b="1" i="1" dirty="0" smtClean="0"/>
              <a:t>;</a:t>
            </a:r>
            <a:r>
              <a:rPr lang="ru-RU" sz="2000" dirty="0" smtClean="0"/>
              <a:t> </a:t>
            </a:r>
            <a:r>
              <a:rPr lang="ru-RU" sz="2000" dirty="0"/>
              <a:t>при таком сплавлении могут быть отделены от </a:t>
            </a:r>
            <a:r>
              <a:rPr lang="ru-RU" sz="2000" dirty="0" err="1"/>
              <a:t>Fe</a:t>
            </a:r>
            <a:r>
              <a:rPr lang="ru-RU" sz="2000" dirty="0"/>
              <a:t>, </a:t>
            </a:r>
            <a:r>
              <a:rPr lang="ru-RU" sz="2000" dirty="0" err="1"/>
              <a:t>Mn</a:t>
            </a:r>
            <a:r>
              <a:rPr lang="ru-RU" sz="2000" dirty="0"/>
              <a:t>, Си, </a:t>
            </a:r>
            <a:r>
              <a:rPr lang="ru-RU" sz="2000" dirty="0" err="1"/>
              <a:t>Cd</a:t>
            </a:r>
            <a:r>
              <a:rPr lang="ru-RU" sz="2000" dirty="0"/>
              <a:t>, </a:t>
            </a:r>
            <a:r>
              <a:rPr lang="ru-RU" sz="2000" dirty="0" err="1"/>
              <a:t>Bi</a:t>
            </a:r>
            <a:r>
              <a:rPr lang="ru-RU" sz="2000" dirty="0"/>
              <a:t> и других элементов, образующих </a:t>
            </a:r>
            <a:r>
              <a:rPr lang="ru-RU" sz="2000" dirty="0" smtClean="0"/>
              <a:t>нерастворимые </a:t>
            </a:r>
            <a:r>
              <a:rPr lang="ru-RU" sz="2000" dirty="0"/>
              <a:t>в воде сульфиды. Разделение этих элементов в других условиях разложения материала пробы может вызвать затруднения и оказаться </a:t>
            </a:r>
            <a:r>
              <a:rPr lang="ru-RU" sz="2000" dirty="0" smtClean="0"/>
              <a:t>очень длительным</a:t>
            </a:r>
            <a:r>
              <a:rPr lang="ru-RU" sz="2000" dirty="0"/>
              <a:t>. </a:t>
            </a:r>
            <a:r>
              <a:rPr lang="en-US" sz="2000" dirty="0" smtClean="0"/>
              <a:t>                         -66-</a:t>
            </a:r>
            <a:endParaRPr lang="ru-RU" sz="2000" dirty="0"/>
          </a:p>
        </p:txBody>
      </p:sp>
    </p:spTree>
    <p:extLst>
      <p:ext uri="{BB962C8B-B14F-4D97-AF65-F5344CB8AC3E}">
        <p14:creationId xmlns:p14="http://schemas.microsoft.com/office/powerpoint/2010/main" val="18681561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036496" cy="6848029"/>
          </a:xfrm>
          <a:prstGeom prst="rect">
            <a:avLst/>
          </a:prstGeom>
          <a:noFill/>
        </p:spPr>
        <p:txBody>
          <a:bodyPr wrap="square" rtlCol="0">
            <a:spAutoFit/>
          </a:bodyPr>
          <a:lstStyle/>
          <a:p>
            <a:pPr algn="ctr">
              <a:spcAft>
                <a:spcPts val="600"/>
              </a:spcAft>
            </a:pPr>
            <a:r>
              <a:rPr lang="ru-RU" sz="2000" dirty="0" smtClean="0"/>
              <a:t>            Вообще </a:t>
            </a:r>
            <a:r>
              <a:rPr lang="ru-RU" sz="2000" dirty="0"/>
              <a:t>при выборе плавня можно руководствоваться </a:t>
            </a:r>
            <a:r>
              <a:rPr lang="ru-RU" sz="2000" b="1" u="sng" dirty="0" smtClean="0"/>
              <a:t>правилами</a:t>
            </a:r>
            <a:r>
              <a:rPr lang="ru-RU" sz="2000" dirty="0" smtClean="0"/>
              <a:t>: </a:t>
            </a:r>
          </a:p>
          <a:p>
            <a:pPr algn="ctr"/>
            <a:r>
              <a:rPr lang="ru-RU" sz="2200" dirty="0" smtClean="0"/>
              <a:t>1) </a:t>
            </a:r>
            <a:r>
              <a:rPr lang="ru-RU" sz="2200" b="1" i="1" dirty="0" smtClean="0">
                <a:solidFill>
                  <a:srgbClr val="FF0000"/>
                </a:solidFill>
              </a:rPr>
              <a:t>вещества</a:t>
            </a:r>
            <a:r>
              <a:rPr lang="ru-RU" sz="2200" b="1" i="1" dirty="0">
                <a:solidFill>
                  <a:srgbClr val="FF0000"/>
                </a:solidFill>
              </a:rPr>
              <a:t>, имеющие кислотные свойства, следует сплавлять с основными (щелочными) плавнями, </a:t>
            </a:r>
            <a:r>
              <a:rPr lang="ru-RU" sz="2200" b="1" i="1" dirty="0" smtClean="0">
                <a:solidFill>
                  <a:srgbClr val="FF0000"/>
                </a:solidFill>
              </a:rPr>
              <a:t>а </a:t>
            </a:r>
            <a:r>
              <a:rPr lang="ru-RU" sz="2200" b="1" i="1" dirty="0">
                <a:solidFill>
                  <a:srgbClr val="FF0000"/>
                </a:solidFill>
              </a:rPr>
              <a:t>имеющие основные свойства —с кислыми плавнями</a:t>
            </a:r>
            <a:r>
              <a:rPr lang="ru-RU" sz="2200" dirty="0"/>
              <a:t>; </a:t>
            </a:r>
            <a:endParaRPr lang="ru-RU" sz="2200" dirty="0" smtClean="0"/>
          </a:p>
          <a:p>
            <a:pPr algn="ctr"/>
            <a:r>
              <a:rPr lang="ru-RU" sz="2200" b="1" i="1" dirty="0" smtClean="0">
                <a:solidFill>
                  <a:schemeClr val="accent6">
                    <a:lumMod val="75000"/>
                  </a:schemeClr>
                </a:solidFill>
              </a:rPr>
              <a:t>2) для </a:t>
            </a:r>
            <a:r>
              <a:rPr lang="ru-RU" sz="2200" b="1" i="1" dirty="0">
                <a:solidFill>
                  <a:schemeClr val="accent6">
                    <a:lumMod val="75000"/>
                  </a:schemeClr>
                </a:solidFill>
              </a:rPr>
              <a:t>разложения веществ, являющихся окислителями, обработку ведут в восстановительных условиях, </a:t>
            </a:r>
            <a:endParaRPr lang="ru-RU" sz="2200" b="1" i="1" dirty="0" smtClean="0">
              <a:solidFill>
                <a:schemeClr val="accent6">
                  <a:lumMod val="75000"/>
                </a:schemeClr>
              </a:solidFill>
            </a:endParaRPr>
          </a:p>
          <a:p>
            <a:pPr algn="ctr"/>
            <a:r>
              <a:rPr lang="ru-RU" sz="2200" b="1" i="1" dirty="0" smtClean="0">
                <a:solidFill>
                  <a:schemeClr val="accent6">
                    <a:lumMod val="75000"/>
                  </a:schemeClr>
                </a:solidFill>
              </a:rPr>
              <a:t>а </a:t>
            </a:r>
            <a:r>
              <a:rPr lang="ru-RU" sz="2200" b="1" i="1" dirty="0">
                <a:solidFill>
                  <a:schemeClr val="accent6">
                    <a:lumMod val="75000"/>
                  </a:schemeClr>
                </a:solidFill>
              </a:rPr>
              <a:t>для веществ, являющихся восстановителями </a:t>
            </a:r>
            <a:r>
              <a:rPr lang="ru-RU" sz="2200" b="1" i="1" dirty="0" smtClean="0">
                <a:solidFill>
                  <a:schemeClr val="accent6">
                    <a:lumMod val="75000"/>
                  </a:schemeClr>
                </a:solidFill>
              </a:rPr>
              <a:t>– </a:t>
            </a:r>
          </a:p>
          <a:p>
            <a:pPr algn="ctr"/>
            <a:r>
              <a:rPr lang="ru-RU" sz="2200" b="1" i="1" dirty="0" smtClean="0">
                <a:solidFill>
                  <a:schemeClr val="accent6">
                    <a:lumMod val="75000"/>
                  </a:schemeClr>
                </a:solidFill>
              </a:rPr>
              <a:t>- в </a:t>
            </a:r>
            <a:r>
              <a:rPr lang="ru-RU" sz="2200" b="1" i="1" dirty="0">
                <a:solidFill>
                  <a:schemeClr val="accent6">
                    <a:lumMod val="75000"/>
                  </a:schemeClr>
                </a:solidFill>
              </a:rPr>
              <a:t>окислительных условиях</a:t>
            </a:r>
            <a:r>
              <a:rPr lang="ru-RU" sz="2000" b="1" i="1" dirty="0">
                <a:solidFill>
                  <a:schemeClr val="accent6">
                    <a:lumMod val="75000"/>
                  </a:schemeClr>
                </a:solidFill>
              </a:rPr>
              <a:t>. </a:t>
            </a:r>
            <a:endParaRPr lang="ru-RU" sz="2000" b="1" i="1" dirty="0" smtClean="0">
              <a:solidFill>
                <a:schemeClr val="accent6">
                  <a:lumMod val="75000"/>
                </a:schemeClr>
              </a:solidFill>
            </a:endParaRPr>
          </a:p>
          <a:p>
            <a:pPr algn="just"/>
            <a:r>
              <a:rPr lang="ru-RU" sz="2000" dirty="0" smtClean="0"/>
              <a:t>       Количество </a:t>
            </a:r>
            <a:r>
              <a:rPr lang="ru-RU" sz="2000" dirty="0"/>
              <a:t>применяемого плавня зависит от его природы и может быть от </a:t>
            </a:r>
            <a:r>
              <a:rPr lang="ru-RU" sz="2000" dirty="0" smtClean="0"/>
              <a:t>5- </a:t>
            </a:r>
            <a:r>
              <a:rPr lang="ru-RU" sz="2000" dirty="0"/>
              <a:t>до </a:t>
            </a:r>
            <a:r>
              <a:rPr lang="ru-RU" sz="2000" dirty="0" smtClean="0"/>
              <a:t>40-кратного </a:t>
            </a:r>
            <a:r>
              <a:rPr lang="ru-RU" sz="2000" dirty="0"/>
              <a:t>по отношению к навеске пробы. В столь же широком диапазоне колеблются температура и время сплавления, составляя, соответственно, 400-1200 °С и от нескольких минут до нескольких часов (2-120 мин).</a:t>
            </a:r>
          </a:p>
          <a:p>
            <a:pPr algn="just"/>
            <a:r>
              <a:rPr lang="ru-RU" sz="2000" dirty="0" smtClean="0"/>
              <a:t>         При </a:t>
            </a:r>
            <a:r>
              <a:rPr lang="ru-RU" sz="2000" dirty="0"/>
              <a:t>проведении разложения «сухим» путем весьма существенным является вопрос о выборе </a:t>
            </a:r>
            <a:r>
              <a:rPr lang="ru-RU" sz="2000" b="1" i="1" dirty="0">
                <a:solidFill>
                  <a:srgbClr val="FF0000"/>
                </a:solidFill>
              </a:rPr>
              <a:t>материала </a:t>
            </a:r>
            <a:r>
              <a:rPr lang="ru-RU" sz="2000" b="1" i="1" dirty="0" smtClean="0">
                <a:solidFill>
                  <a:srgbClr val="FF0000"/>
                </a:solidFill>
              </a:rPr>
              <a:t>тигля </a:t>
            </a:r>
            <a:r>
              <a:rPr lang="ru-RU" sz="2000" b="1" i="1" dirty="0">
                <a:solidFill>
                  <a:srgbClr val="FF0000"/>
                </a:solidFill>
              </a:rPr>
              <a:t>для разложения</a:t>
            </a:r>
            <a:r>
              <a:rPr lang="ru-RU" sz="2000" dirty="0"/>
              <a:t>. В силу высокой химической активности плавней при повышенных температурах и отмеченных выше их особых свойств </a:t>
            </a:r>
            <a:r>
              <a:rPr lang="ru-RU" sz="2000" dirty="0" smtClean="0"/>
              <a:t>этот вопрос </a:t>
            </a:r>
            <a:r>
              <a:rPr lang="ru-RU" sz="2000" dirty="0"/>
              <a:t>следует решать конкретно для каждого отдельного случая, чтобы обеспечить точность </a:t>
            </a:r>
            <a:r>
              <a:rPr lang="ru-RU" sz="2000" dirty="0" smtClean="0"/>
              <a:t>анализа, предупредить </a:t>
            </a:r>
            <a:r>
              <a:rPr lang="ru-RU" sz="2000" dirty="0"/>
              <a:t>разрушение </a:t>
            </a:r>
            <a:r>
              <a:rPr lang="ru-RU" sz="2000" dirty="0" smtClean="0"/>
              <a:t>тигля и загрязнение пробы. </a:t>
            </a:r>
            <a:r>
              <a:rPr lang="ru-RU" sz="2000" dirty="0"/>
              <a:t>При неправильном выборе материала последнего может иметь место излишнее или даже недопустимое загрязнение </a:t>
            </a:r>
            <a:r>
              <a:rPr lang="ru-RU" sz="2000" dirty="0" err="1"/>
              <a:t>плава</a:t>
            </a:r>
            <a:r>
              <a:rPr lang="ru-RU" sz="2000" dirty="0"/>
              <a:t> элементами, входящими в состав материала тигля, из-за чего нельзя будет выполнить </a:t>
            </a:r>
            <a:r>
              <a:rPr lang="ru-RU" sz="2000" dirty="0" smtClean="0"/>
              <a:t>анализ.                                                                                                          -67-</a:t>
            </a:r>
            <a:endParaRPr lang="ru-RU" sz="2000" dirty="0"/>
          </a:p>
        </p:txBody>
      </p:sp>
    </p:spTree>
    <p:extLst>
      <p:ext uri="{BB962C8B-B14F-4D97-AF65-F5344CB8AC3E}">
        <p14:creationId xmlns:p14="http://schemas.microsoft.com/office/powerpoint/2010/main" val="31590404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27732"/>
            <a:ext cx="9036496" cy="6878806"/>
          </a:xfrm>
          <a:prstGeom prst="rect">
            <a:avLst/>
          </a:prstGeom>
          <a:noFill/>
        </p:spPr>
        <p:txBody>
          <a:bodyPr wrap="square" rtlCol="0">
            <a:spAutoFit/>
          </a:bodyPr>
          <a:lstStyle/>
          <a:p>
            <a:pPr algn="just"/>
            <a:r>
              <a:rPr lang="ru-RU" sz="2000" dirty="0" smtClean="0"/>
              <a:t>	Например</a:t>
            </a:r>
            <a:r>
              <a:rPr lang="ru-RU" sz="2000" dirty="0"/>
              <a:t>, при сплавлении в </a:t>
            </a:r>
            <a:r>
              <a:rPr lang="ru-RU" sz="2000" b="1" i="1" dirty="0">
                <a:solidFill>
                  <a:srgbClr val="FF0000"/>
                </a:solidFill>
              </a:rPr>
              <a:t>фарфоровом</a:t>
            </a:r>
            <a:r>
              <a:rPr lang="ru-RU" sz="2000" dirty="0">
                <a:solidFill>
                  <a:srgbClr val="FF0000"/>
                </a:solidFill>
              </a:rPr>
              <a:t> </a:t>
            </a:r>
            <a:r>
              <a:rPr lang="ru-RU" sz="2100" dirty="0"/>
              <a:t>или </a:t>
            </a:r>
            <a:r>
              <a:rPr lang="ru-RU" sz="2100" b="1" i="1" dirty="0">
                <a:solidFill>
                  <a:srgbClr val="FF0000"/>
                </a:solidFill>
              </a:rPr>
              <a:t>кварцевом</a:t>
            </a:r>
            <a:r>
              <a:rPr lang="ru-RU" sz="2100" dirty="0">
                <a:solidFill>
                  <a:srgbClr val="FF0000"/>
                </a:solidFill>
              </a:rPr>
              <a:t> </a:t>
            </a:r>
            <a:r>
              <a:rPr lang="ru-RU" sz="2100" dirty="0"/>
              <a:t>тигле со щелочными плавнями значительные количества алюминия или кремнекислоты из материала тигля перейдут в </a:t>
            </a:r>
            <a:r>
              <a:rPr lang="ru-RU" sz="2100" dirty="0" err="1"/>
              <a:t>плав</a:t>
            </a:r>
            <a:r>
              <a:rPr lang="ru-RU" sz="2100" dirty="0"/>
              <a:t>, что делает совершенно невозможным выполнение анализа с целью определения в пробе этих </a:t>
            </a:r>
            <a:r>
              <a:rPr lang="ru-RU" sz="2100" dirty="0" smtClean="0"/>
              <a:t>элементов. В </a:t>
            </a:r>
            <a:r>
              <a:rPr lang="ru-RU" sz="2100" dirty="0"/>
              <a:t>то же время, если в качестве плавня используют бисульфат или </a:t>
            </a:r>
            <a:r>
              <a:rPr lang="ru-RU" sz="2100" dirty="0" err="1"/>
              <a:t>пиросульфат</a:t>
            </a:r>
            <a:r>
              <a:rPr lang="ru-RU" sz="2100" dirty="0"/>
              <a:t> калия, то разъедания того же тигля не происходит и в </a:t>
            </a:r>
            <a:r>
              <a:rPr lang="ru-RU" sz="2100" dirty="0" err="1" smtClean="0"/>
              <a:t>плаве</a:t>
            </a:r>
            <a:r>
              <a:rPr lang="ru-RU" sz="2100" dirty="0" smtClean="0"/>
              <a:t> </a:t>
            </a:r>
            <a:r>
              <a:rPr lang="ru-RU" sz="2100" dirty="0"/>
              <a:t>можно определить вышеуказанные элементы. </a:t>
            </a:r>
          </a:p>
          <a:p>
            <a:pPr algn="just"/>
            <a:r>
              <a:rPr lang="ru-RU" sz="2100" dirty="0"/>
              <a:t> </a:t>
            </a:r>
            <a:r>
              <a:rPr lang="ru-RU" sz="2100" dirty="0" smtClean="0"/>
              <a:t>       В </a:t>
            </a:r>
            <a:r>
              <a:rPr lang="ru-RU" sz="2100" dirty="0"/>
              <a:t>ряде случаев неправильный выбор тигля влечет за собой повышенный его износ или полное разрушение, что может иметь место при сплавлении в платиновом </a:t>
            </a:r>
            <a:r>
              <a:rPr lang="ru-RU" sz="2100" dirty="0" smtClean="0"/>
              <a:t>тигле </a:t>
            </a:r>
            <a:r>
              <a:rPr lang="ru-RU" sz="2100" dirty="0"/>
              <a:t>материалов с едкими щелочами, пероксидом натрия, сернистыми плавнями или цианидами калия и натрия. </a:t>
            </a:r>
            <a:endParaRPr lang="ru-RU" sz="2100" dirty="0" smtClean="0"/>
          </a:p>
          <a:p>
            <a:pPr algn="just"/>
            <a:r>
              <a:rPr lang="ru-RU" sz="2100" b="1" i="1" dirty="0">
                <a:solidFill>
                  <a:srgbClr val="FF0000"/>
                </a:solidFill>
              </a:rPr>
              <a:t> </a:t>
            </a:r>
            <a:r>
              <a:rPr lang="ru-RU" sz="2100" b="1" i="1" dirty="0" smtClean="0">
                <a:solidFill>
                  <a:srgbClr val="FF0000"/>
                </a:solidFill>
              </a:rPr>
              <a:t>      Платина</a:t>
            </a:r>
            <a:r>
              <a:rPr lang="ru-RU" sz="2100" dirty="0" smtClean="0">
                <a:solidFill>
                  <a:srgbClr val="FF0000"/>
                </a:solidFill>
              </a:rPr>
              <a:t> </a:t>
            </a:r>
            <a:r>
              <a:rPr lang="ru-RU" sz="2100" dirty="0"/>
              <a:t>очень незначительно разъедается при сплавлении с карбонатом натрия и калия, несколько </a:t>
            </a:r>
            <a:r>
              <a:rPr lang="ru-RU" sz="2100" dirty="0" smtClean="0"/>
              <a:t>больше - </a:t>
            </a:r>
            <a:r>
              <a:rPr lang="ru-RU" sz="2100" dirty="0"/>
              <a:t>при сплавлении с бисульфатом и нитратом. </a:t>
            </a:r>
          </a:p>
          <a:p>
            <a:pPr algn="just"/>
            <a:r>
              <a:rPr lang="ru-RU" sz="2100" dirty="0" smtClean="0"/>
              <a:t>	Для </a:t>
            </a:r>
            <a:r>
              <a:rPr lang="ru-RU" sz="2100" dirty="0"/>
              <a:t>сплавления с едкими щелочами и нитратами очень удобны </a:t>
            </a:r>
            <a:r>
              <a:rPr lang="ru-RU" sz="2100" b="1" i="1" dirty="0">
                <a:solidFill>
                  <a:srgbClr val="FF0000"/>
                </a:solidFill>
              </a:rPr>
              <a:t>серебряные тигли</a:t>
            </a:r>
            <a:r>
              <a:rPr lang="ru-RU" sz="2100" dirty="0"/>
              <a:t>, а для сплавления с едкими щелочами и пероксидом натрия – </a:t>
            </a:r>
            <a:r>
              <a:rPr lang="ru-RU" sz="2100" b="1" i="1" dirty="0">
                <a:solidFill>
                  <a:srgbClr val="FF0000"/>
                </a:solidFill>
              </a:rPr>
              <a:t>никелевые</a:t>
            </a:r>
            <a:r>
              <a:rPr lang="ru-RU" sz="2100" dirty="0"/>
              <a:t>. </a:t>
            </a:r>
            <a:r>
              <a:rPr lang="ru-RU" sz="2100" dirty="0" smtClean="0"/>
              <a:t>Когда </a:t>
            </a:r>
            <a:r>
              <a:rPr lang="ru-RU" sz="2100" dirty="0"/>
              <a:t>не требуется определять железо, щелочное сплавление можно проводить в более доступных </a:t>
            </a:r>
            <a:r>
              <a:rPr lang="ru-RU" sz="2100" b="1" i="1" dirty="0">
                <a:solidFill>
                  <a:srgbClr val="FF0000"/>
                </a:solidFill>
              </a:rPr>
              <a:t>железных</a:t>
            </a:r>
            <a:r>
              <a:rPr lang="ru-RU" sz="2100" dirty="0">
                <a:solidFill>
                  <a:srgbClr val="FF0000"/>
                </a:solidFill>
              </a:rPr>
              <a:t> тиглях. </a:t>
            </a:r>
            <a:endParaRPr lang="ru-RU" sz="2100" dirty="0" smtClean="0">
              <a:solidFill>
                <a:srgbClr val="FF0000"/>
              </a:solidFill>
            </a:endParaRPr>
          </a:p>
          <a:p>
            <a:pPr algn="just"/>
            <a:r>
              <a:rPr lang="ru-RU" sz="2100" dirty="0">
                <a:solidFill>
                  <a:srgbClr val="FF0000"/>
                </a:solidFill>
              </a:rPr>
              <a:t> </a:t>
            </a:r>
            <a:r>
              <a:rPr lang="ru-RU" sz="2100" dirty="0" smtClean="0">
                <a:solidFill>
                  <a:srgbClr val="FF0000"/>
                </a:solidFill>
              </a:rPr>
              <a:t>        </a:t>
            </a:r>
            <a:r>
              <a:rPr lang="ru-RU" sz="2100" dirty="0" smtClean="0"/>
              <a:t>Сплавление </a:t>
            </a:r>
            <a:r>
              <a:rPr lang="ru-RU" sz="2100" dirty="0"/>
              <a:t>со смесью </a:t>
            </a:r>
            <a:r>
              <a:rPr lang="ru-RU" sz="2100" dirty="0" smtClean="0"/>
              <a:t>(</a:t>
            </a:r>
            <a:r>
              <a:rPr lang="en-US" sz="2100" dirty="0" smtClean="0"/>
              <a:t>Na</a:t>
            </a:r>
            <a:r>
              <a:rPr lang="ru-RU" sz="2100" baseline="-25000" dirty="0"/>
              <a:t>2</a:t>
            </a:r>
            <a:r>
              <a:rPr lang="ru-RU" sz="2100" dirty="0"/>
              <a:t>СОз и Na</a:t>
            </a:r>
            <a:r>
              <a:rPr lang="ru-RU" sz="2100" baseline="-25000" dirty="0"/>
              <a:t>2</a:t>
            </a:r>
            <a:r>
              <a:rPr lang="en-US" sz="2100" dirty="0"/>
              <a:t>O</a:t>
            </a:r>
            <a:r>
              <a:rPr lang="ru-RU" sz="2100" baseline="-25000" dirty="0" smtClean="0"/>
              <a:t>2</a:t>
            </a:r>
            <a:r>
              <a:rPr lang="ru-RU" sz="2100" dirty="0" smtClean="0"/>
              <a:t>) или (</a:t>
            </a:r>
            <a:r>
              <a:rPr lang="ru-RU" sz="2100" dirty="0" err="1" smtClean="0"/>
              <a:t>тетрабората</a:t>
            </a:r>
            <a:r>
              <a:rPr lang="ru-RU" sz="2100" dirty="0" smtClean="0"/>
              <a:t> </a:t>
            </a:r>
            <a:r>
              <a:rPr lang="ru-RU" sz="2100" dirty="0"/>
              <a:t>лития L</a:t>
            </a:r>
            <a:r>
              <a:rPr lang="en-US" sz="2100" dirty="0"/>
              <a:t>i</a:t>
            </a:r>
            <a:r>
              <a:rPr lang="ru-RU" sz="2100" baseline="-25000" dirty="0"/>
              <a:t>2</a:t>
            </a:r>
            <a:r>
              <a:rPr lang="ru-RU" sz="2100" dirty="0"/>
              <a:t>B</a:t>
            </a:r>
            <a:r>
              <a:rPr lang="ru-RU" sz="2100" baseline="-25000" dirty="0"/>
              <a:t>4</a:t>
            </a:r>
            <a:r>
              <a:rPr lang="ru-RU" sz="2100" dirty="0"/>
              <a:t>O</a:t>
            </a:r>
            <a:r>
              <a:rPr lang="ru-RU" sz="2100" baseline="-25000" dirty="0"/>
              <a:t>7</a:t>
            </a:r>
            <a:r>
              <a:rPr lang="ru-RU" sz="2100" dirty="0"/>
              <a:t> с метаборатом лития L</a:t>
            </a:r>
            <a:r>
              <a:rPr lang="en-US" sz="2100" dirty="0"/>
              <a:t>i</a:t>
            </a:r>
            <a:r>
              <a:rPr lang="ru-RU" sz="2100" dirty="0" smtClean="0"/>
              <a:t>BO</a:t>
            </a:r>
            <a:r>
              <a:rPr lang="ru-RU" sz="2100" baseline="-25000" dirty="0" smtClean="0"/>
              <a:t>2</a:t>
            </a:r>
            <a:r>
              <a:rPr lang="ru-RU" sz="2100" dirty="0" smtClean="0"/>
              <a:t>) проводится </a:t>
            </a:r>
            <a:r>
              <a:rPr lang="ru-RU" sz="2100" dirty="0"/>
              <a:t>в тиглях из </a:t>
            </a:r>
            <a:r>
              <a:rPr lang="ru-RU" sz="2100" b="1" i="1" dirty="0" err="1">
                <a:solidFill>
                  <a:srgbClr val="FF0000"/>
                </a:solidFill>
              </a:rPr>
              <a:t>стеклоуглерода</a:t>
            </a:r>
            <a:r>
              <a:rPr lang="ru-RU" sz="2100" dirty="0" smtClean="0"/>
              <a:t>.</a:t>
            </a:r>
          </a:p>
          <a:p>
            <a:pPr algn="r"/>
            <a:r>
              <a:rPr lang="ru-RU" sz="2100" dirty="0" smtClean="0"/>
              <a:t>                                                                                                    -68-</a:t>
            </a:r>
            <a:endParaRPr lang="ru-RU" sz="2100" dirty="0"/>
          </a:p>
        </p:txBody>
      </p:sp>
    </p:spTree>
    <p:extLst>
      <p:ext uri="{BB962C8B-B14F-4D97-AF65-F5344CB8AC3E}">
        <p14:creationId xmlns:p14="http://schemas.microsoft.com/office/powerpoint/2010/main" val="27820384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pPr algn="just"/>
            <a:r>
              <a:rPr lang="ru-RU" sz="2000" dirty="0" smtClean="0"/>
              <a:t>	С </a:t>
            </a:r>
            <a:r>
              <a:rPr lang="ru-RU" sz="2000" dirty="0"/>
              <a:t>целью </a:t>
            </a:r>
            <a:r>
              <a:rPr lang="ru-RU" sz="2000" b="1" i="1" dirty="0"/>
              <a:t>ускорения разложения </a:t>
            </a:r>
            <a:r>
              <a:rPr lang="ru-RU" sz="2000" dirty="0"/>
              <a:t>пробы и </a:t>
            </a:r>
            <a:r>
              <a:rPr lang="ru-RU" sz="2000" b="1" i="1" dirty="0"/>
              <a:t>снижения температуры </a:t>
            </a:r>
            <a:r>
              <a:rPr lang="ru-RU" sz="2000" dirty="0"/>
              <a:t>процесса (чтобы предотвратить разрушение тигля) сплавление и последующее выщелачивание </a:t>
            </a:r>
            <a:r>
              <a:rPr lang="ru-RU" sz="2000" dirty="0" err="1"/>
              <a:t>плава</a:t>
            </a:r>
            <a:r>
              <a:rPr lang="ru-RU" sz="2000" dirty="0"/>
              <a:t> проводят с использованием </a:t>
            </a:r>
            <a:r>
              <a:rPr lang="ru-RU" sz="2000" b="1" i="1" dirty="0" err="1">
                <a:solidFill>
                  <a:srgbClr val="FF0000"/>
                </a:solidFill>
              </a:rPr>
              <a:t>ультразвукой</a:t>
            </a:r>
            <a:r>
              <a:rPr lang="ru-RU" sz="2000" b="1" i="1" dirty="0">
                <a:solidFill>
                  <a:srgbClr val="FF0000"/>
                </a:solidFill>
              </a:rPr>
              <a:t> обработки</a:t>
            </a:r>
            <a:r>
              <a:rPr lang="ru-RU" sz="2000" dirty="0"/>
              <a:t>, которая эквивалентна перемешиванию реакционной массы, благодаря чему процесс интенсифицируется. </a:t>
            </a:r>
          </a:p>
          <a:p>
            <a:pPr algn="just"/>
            <a:r>
              <a:rPr lang="ru-RU" sz="2000" dirty="0" smtClean="0"/>
              <a:t>	Ускорение </a:t>
            </a:r>
            <a:r>
              <a:rPr lang="ru-RU" sz="2000" dirty="0"/>
              <a:t>разложения без снижения температуры достигается проведением сплавления в атмосфере инертного газа (аргона); такие условия сплавления имеют еще одно преимущество </a:t>
            </a:r>
            <a:r>
              <a:rPr lang="ru-RU" sz="2000" dirty="0" smtClean="0"/>
              <a:t>– увеличивается </a:t>
            </a:r>
            <a:r>
              <a:rPr lang="ru-RU" sz="2000" dirty="0"/>
              <a:t>срок службы </a:t>
            </a:r>
            <a:r>
              <a:rPr lang="ru-RU" sz="2000" dirty="0" err="1"/>
              <a:t>стеклоуглеродных</a:t>
            </a:r>
            <a:r>
              <a:rPr lang="ru-RU" sz="2000" dirty="0"/>
              <a:t> тиглей. </a:t>
            </a:r>
          </a:p>
          <a:p>
            <a:pPr algn="just"/>
            <a:r>
              <a:rPr lang="ru-RU" sz="2000" dirty="0" smtClean="0"/>
              <a:t>	Основным </a:t>
            </a:r>
            <a:r>
              <a:rPr lang="ru-RU" sz="2000" b="1" i="1" dirty="0">
                <a:solidFill>
                  <a:srgbClr val="FF0000"/>
                </a:solidFill>
              </a:rPr>
              <a:t>недостатком</a:t>
            </a:r>
            <a:r>
              <a:rPr lang="ru-RU" sz="2000" dirty="0">
                <a:solidFill>
                  <a:srgbClr val="FF0000"/>
                </a:solidFill>
              </a:rPr>
              <a:t> </a:t>
            </a:r>
            <a:r>
              <a:rPr lang="ru-RU" sz="2000" dirty="0"/>
              <a:t>вскрытия сплавлением является применение значительного (по сравнению с массой пробы) </a:t>
            </a:r>
            <a:r>
              <a:rPr lang="ru-RU" sz="2000" b="1" i="1" dirty="0">
                <a:solidFill>
                  <a:srgbClr val="FF0000"/>
                </a:solidFill>
              </a:rPr>
              <a:t>избытка плавня</a:t>
            </a:r>
            <a:r>
              <a:rPr lang="ru-RU" sz="2000" dirty="0"/>
              <a:t>. При последующем растворении </a:t>
            </a:r>
            <a:r>
              <a:rPr lang="ru-RU" sz="2000" dirty="0" err="1"/>
              <a:t>плава</a:t>
            </a:r>
            <a:r>
              <a:rPr lang="ru-RU" sz="2000" dirty="0"/>
              <a:t> получаются растворы с высокой концентрацией солей, что нежелательно при проведении дальнейшего анализа методами </a:t>
            </a:r>
            <a:r>
              <a:rPr lang="ru-RU" sz="2000" dirty="0" smtClean="0"/>
              <a:t>ААС, АЭС с </a:t>
            </a:r>
            <a:r>
              <a:rPr lang="ru-RU" sz="2000" dirty="0"/>
              <a:t>ИСП. В таком случае к вскрытию сплавлением прибегают лишь при невозможности подобрать условия кислотного разложения. </a:t>
            </a:r>
            <a:endParaRPr lang="ru-RU" sz="2000" dirty="0" smtClean="0"/>
          </a:p>
          <a:p>
            <a:pPr algn="just"/>
            <a:r>
              <a:rPr lang="ru-RU" sz="2000" dirty="0"/>
              <a:t>	</a:t>
            </a:r>
            <a:r>
              <a:rPr lang="ru-RU" sz="2000" dirty="0" smtClean="0"/>
              <a:t>Обычно </a:t>
            </a:r>
            <a:r>
              <a:rPr lang="ru-RU" sz="2000" dirty="0"/>
              <a:t>образцы, содержащие лишь небольшую часть труднорастворимого материала, растворяют сначала в жидком реагенте, а </a:t>
            </a:r>
            <a:r>
              <a:rPr lang="ru-RU" sz="2000" dirty="0" err="1"/>
              <a:t>нерастворившийся</a:t>
            </a:r>
            <a:r>
              <a:rPr lang="ru-RU" sz="2000" dirty="0"/>
              <a:t> остаток после </a:t>
            </a:r>
            <a:r>
              <a:rPr lang="ru-RU" sz="2000" dirty="0" err="1"/>
              <a:t>отфильтровывания</a:t>
            </a:r>
            <a:r>
              <a:rPr lang="ru-RU" sz="2000" dirty="0"/>
              <a:t> сплавляют с относительно небольшим количеством подходящего плавня. По охлаждении </a:t>
            </a:r>
            <a:r>
              <a:rPr lang="ru-RU" sz="2000" dirty="0" err="1"/>
              <a:t>плав</a:t>
            </a:r>
            <a:r>
              <a:rPr lang="ru-RU" sz="2000" dirty="0"/>
              <a:t> растворяют, и полученный раствор соединяют с основным раствором анализируемого вещества. </a:t>
            </a:r>
          </a:p>
          <a:p>
            <a:pPr algn="r"/>
            <a:r>
              <a:rPr lang="ru-RU" sz="2000" dirty="0" smtClean="0"/>
              <a:t>-69-</a:t>
            </a:r>
            <a:endParaRPr lang="ru-RU" sz="2000" dirty="0"/>
          </a:p>
        </p:txBody>
      </p:sp>
    </p:spTree>
    <p:extLst>
      <p:ext uri="{BB962C8B-B14F-4D97-AF65-F5344CB8AC3E}">
        <p14:creationId xmlns:p14="http://schemas.microsoft.com/office/powerpoint/2010/main" val="31711345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755696"/>
          </a:xfrm>
          <a:prstGeom prst="rect">
            <a:avLst/>
          </a:prstGeom>
          <a:noFill/>
        </p:spPr>
        <p:txBody>
          <a:bodyPr wrap="square" rtlCol="0">
            <a:spAutoFit/>
          </a:bodyPr>
          <a:lstStyle/>
          <a:p>
            <a:pPr algn="just"/>
            <a:r>
              <a:rPr lang="ru-RU" sz="2100" dirty="0" smtClean="0"/>
              <a:t>	Нужно отметить</a:t>
            </a:r>
            <a:r>
              <a:rPr lang="ru-RU" sz="2100" dirty="0"/>
              <a:t>, </a:t>
            </a:r>
            <a:r>
              <a:rPr lang="ru-RU" sz="2100" dirty="0" smtClean="0"/>
              <a:t>что в последнее время </a:t>
            </a:r>
            <a:r>
              <a:rPr lang="ru-RU" sz="2100" dirty="0"/>
              <a:t>разложение сплавлением в сочетании с методом РФА является одним из наиболее распространенных и часто наиболее удобным методом вскрытия пробы, так как позволяет полученный </a:t>
            </a:r>
            <a:r>
              <a:rPr lang="ru-RU" sz="2100" b="1" i="1" dirty="0"/>
              <a:t>однородный</a:t>
            </a:r>
            <a:r>
              <a:rPr lang="ru-RU" sz="2100" dirty="0"/>
              <a:t> </a:t>
            </a:r>
            <a:r>
              <a:rPr lang="ru-RU" sz="2100" dirty="0" err="1"/>
              <a:t>плав</a:t>
            </a:r>
            <a:r>
              <a:rPr lang="ru-RU" sz="2100" dirty="0"/>
              <a:t> использовать непосредственно в качестве </a:t>
            </a:r>
            <a:r>
              <a:rPr lang="ru-RU" sz="2100" dirty="0" smtClean="0"/>
              <a:t>излучателя, т.к. он получается в </a:t>
            </a:r>
            <a:r>
              <a:rPr lang="ru-RU" sz="2100" dirty="0"/>
              <a:t>виде «стекла</a:t>
            </a:r>
            <a:r>
              <a:rPr lang="ru-RU" sz="2100" dirty="0" smtClean="0"/>
              <a:t>» с равномерным распределением всех элементов. </a:t>
            </a:r>
          </a:p>
          <a:p>
            <a:pPr algn="just"/>
            <a:endParaRPr lang="ru-RU" sz="2000" dirty="0"/>
          </a:p>
          <a:p>
            <a:pPr algn="ctr"/>
            <a:r>
              <a:rPr lang="ru-RU" sz="2800" b="1" i="1" dirty="0">
                <a:solidFill>
                  <a:srgbClr val="FF0000"/>
                </a:solidFill>
              </a:rPr>
              <a:t>Сплавление со щелочными </a:t>
            </a:r>
            <a:r>
              <a:rPr lang="ru-RU" sz="2800" b="1" i="1" dirty="0" smtClean="0">
                <a:solidFill>
                  <a:srgbClr val="FF0000"/>
                </a:solidFill>
              </a:rPr>
              <a:t>плавнями</a:t>
            </a:r>
          </a:p>
          <a:p>
            <a:pPr algn="ctr"/>
            <a:endParaRPr lang="ru-RU" sz="2800" b="1" i="1" dirty="0" smtClean="0">
              <a:solidFill>
                <a:srgbClr val="FF0000"/>
              </a:solidFill>
            </a:endParaRPr>
          </a:p>
          <a:p>
            <a:pPr algn="just"/>
            <a:r>
              <a:rPr lang="ru-RU" sz="2000" b="1" i="1" dirty="0" smtClean="0"/>
              <a:t>	</a:t>
            </a:r>
            <a:r>
              <a:rPr lang="ru-RU" sz="2100" b="1" i="1" dirty="0" smtClean="0">
                <a:solidFill>
                  <a:srgbClr val="FF0000"/>
                </a:solidFill>
              </a:rPr>
              <a:t>Сплавление </a:t>
            </a:r>
            <a:r>
              <a:rPr lang="ru-RU" sz="2100" b="1" i="1" dirty="0">
                <a:solidFill>
                  <a:srgbClr val="FF0000"/>
                </a:solidFill>
              </a:rPr>
              <a:t>с карбонатами</a:t>
            </a:r>
            <a:r>
              <a:rPr lang="ru-RU" sz="2100" dirty="0"/>
              <a:t>. </a:t>
            </a:r>
            <a:endParaRPr lang="ru-RU" sz="2100" dirty="0" smtClean="0"/>
          </a:p>
          <a:p>
            <a:pPr algn="just"/>
            <a:r>
              <a:rPr lang="ru-RU" sz="2100" dirty="0"/>
              <a:t>	</a:t>
            </a:r>
            <a:r>
              <a:rPr lang="ru-RU" sz="2100" dirty="0" smtClean="0"/>
              <a:t>Как </a:t>
            </a:r>
            <a:r>
              <a:rPr lang="ru-RU" sz="2100" dirty="0"/>
              <a:t>правило, не имеет особого значения, какой карбонат (натрия или калия) взят для сплавления, но </a:t>
            </a:r>
            <a:r>
              <a:rPr lang="ru-RU" sz="2100" b="1" i="1" dirty="0">
                <a:solidFill>
                  <a:srgbClr val="FF0000"/>
                </a:solidFill>
              </a:rPr>
              <a:t>безводный Na</a:t>
            </a:r>
            <a:r>
              <a:rPr lang="ru-RU" sz="2100" b="1" i="1" baseline="-25000" dirty="0">
                <a:solidFill>
                  <a:srgbClr val="FF0000"/>
                </a:solidFill>
              </a:rPr>
              <a:t>2</a:t>
            </a:r>
            <a:r>
              <a:rPr lang="ru-RU" sz="2100" b="1" i="1" dirty="0">
                <a:solidFill>
                  <a:srgbClr val="FF0000"/>
                </a:solidFill>
              </a:rPr>
              <a:t>C</a:t>
            </a:r>
            <a:r>
              <a:rPr lang="en-US" sz="2100" b="1" i="1" dirty="0">
                <a:solidFill>
                  <a:srgbClr val="FF0000"/>
                </a:solidFill>
              </a:rPr>
              <a:t>O</a:t>
            </a:r>
            <a:r>
              <a:rPr lang="ru-RU" sz="2100" b="1" i="1" baseline="-25000" dirty="0" smtClean="0">
                <a:solidFill>
                  <a:srgbClr val="FF0000"/>
                </a:solidFill>
              </a:rPr>
              <a:t>3 </a:t>
            </a:r>
            <a:r>
              <a:rPr lang="ru-RU" sz="2100" dirty="0" smtClean="0"/>
              <a:t>— </a:t>
            </a:r>
            <a:r>
              <a:rPr lang="ru-RU" sz="2100" dirty="0"/>
              <a:t>наиболее употребительный плавень (Т. пл. 850 °С). Его используют для разложения силикатов, амфотерных оксидов, нерастворимых сульфатов, фосфатов [монацит (Се, </a:t>
            </a:r>
            <a:r>
              <a:rPr lang="ru-RU" sz="2100" dirty="0" err="1"/>
              <a:t>La</a:t>
            </a:r>
            <a:r>
              <a:rPr lang="ru-RU" sz="2100" dirty="0"/>
              <a:t>)P</a:t>
            </a:r>
            <a:r>
              <a:rPr lang="en-US" sz="2100" dirty="0"/>
              <a:t>O</a:t>
            </a:r>
            <a:r>
              <a:rPr lang="ru-RU" sz="2100" baseline="-25000" dirty="0"/>
              <a:t>4</a:t>
            </a:r>
            <a:r>
              <a:rPr lang="ru-RU" sz="2100" dirty="0"/>
              <a:t>], минералов окисленных форм молибдена и  вольфрама. При сплавлении металлические компоненты пробы обычно превращаются в растворимые в кислотах карбонаты или оксиды, а неметаллические компоненты </a:t>
            </a:r>
            <a:r>
              <a:rPr lang="ru-RU" sz="2100" dirty="0" smtClean="0"/>
              <a:t>— в </a:t>
            </a:r>
            <a:r>
              <a:rPr lang="ru-RU" sz="2100" dirty="0"/>
              <a:t>растворимые в воде соли натрия. </a:t>
            </a:r>
            <a:r>
              <a:rPr lang="ru-RU" sz="2100" dirty="0" smtClean="0"/>
              <a:t>	Сплавление </a:t>
            </a:r>
            <a:r>
              <a:rPr lang="ru-RU" sz="2100" dirty="0"/>
              <a:t>проводят в течение 15-20 мин при 1100°С в платиновых, никелевых или железных тиглях с 5-8-кратным по отношению к навеске количеством плавня</a:t>
            </a:r>
            <a:r>
              <a:rPr lang="ru-RU" sz="2100" dirty="0" smtClean="0"/>
              <a:t>.              </a:t>
            </a:r>
            <a:r>
              <a:rPr lang="ru-RU" sz="2000" b="1" i="1" dirty="0" smtClean="0">
                <a:solidFill>
                  <a:srgbClr val="FF0000"/>
                </a:solidFill>
              </a:rPr>
              <a:t>-70-</a:t>
            </a:r>
            <a:endParaRPr lang="ru-RU" sz="2000" b="1" i="1" dirty="0">
              <a:solidFill>
                <a:srgbClr val="FF0000"/>
              </a:solidFill>
            </a:endParaRPr>
          </a:p>
        </p:txBody>
      </p:sp>
    </p:spTree>
    <p:extLst>
      <p:ext uri="{BB962C8B-B14F-4D97-AF65-F5344CB8AC3E}">
        <p14:creationId xmlns:p14="http://schemas.microsoft.com/office/powerpoint/2010/main" val="24590062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9036496" cy="6540252"/>
          </a:xfrm>
          <a:prstGeom prst="rect">
            <a:avLst/>
          </a:prstGeom>
          <a:noFill/>
        </p:spPr>
        <p:txBody>
          <a:bodyPr wrap="square" rtlCol="0">
            <a:spAutoFit/>
          </a:bodyPr>
          <a:lstStyle/>
          <a:p>
            <a:pPr algn="just"/>
            <a:r>
              <a:rPr lang="ru-RU" sz="2000" dirty="0" smtClean="0"/>
              <a:t>	</a:t>
            </a:r>
            <a:r>
              <a:rPr lang="ru-RU" sz="2100" dirty="0" smtClean="0"/>
              <a:t>Для </a:t>
            </a:r>
            <a:r>
              <a:rPr lang="ru-RU" sz="2100" dirty="0"/>
              <a:t>разложения </a:t>
            </a:r>
            <a:r>
              <a:rPr lang="ru-RU" sz="2100" b="1" i="1" dirty="0">
                <a:solidFill>
                  <a:srgbClr val="FF0000"/>
                </a:solidFill>
              </a:rPr>
              <a:t>силикатов</a:t>
            </a:r>
            <a:r>
              <a:rPr lang="ru-RU" sz="2100" dirty="0">
                <a:solidFill>
                  <a:srgbClr val="FF0000"/>
                </a:solidFill>
              </a:rPr>
              <a:t> </a:t>
            </a:r>
            <a:r>
              <a:rPr lang="ru-RU" sz="2100" dirty="0"/>
              <a:t>с высоким содержанием алюминия, а также при необходимости определения в образце летучих компонентов (фтор, хлор) используют </a:t>
            </a:r>
            <a:r>
              <a:rPr lang="ru-RU" sz="2100" dirty="0" err="1"/>
              <a:t>эквимолярную</a:t>
            </a:r>
            <a:r>
              <a:rPr lang="ru-RU" sz="2100" dirty="0"/>
              <a:t> смесь карбонатов натрия и калия, плавящуюся при наиболее низкой температуре (</a:t>
            </a:r>
            <a:r>
              <a:rPr lang="ru-RU" sz="2100" dirty="0">
                <a:solidFill>
                  <a:srgbClr val="FF0000"/>
                </a:solidFill>
              </a:rPr>
              <a:t>т. пл. 500 °С</a:t>
            </a:r>
            <a:r>
              <a:rPr lang="ru-RU" sz="2100" dirty="0"/>
              <a:t>). Однако некоторые силикаты разлагаются с этим плавнем недостаточно полно. Сплавление можно проводить в тиглях из </a:t>
            </a:r>
            <a:r>
              <a:rPr lang="ru-RU" sz="2100" dirty="0" err="1"/>
              <a:t>стеклоуглерода</a:t>
            </a:r>
            <a:r>
              <a:rPr lang="ru-RU" sz="2100" dirty="0"/>
              <a:t>. </a:t>
            </a:r>
          </a:p>
          <a:p>
            <a:pPr algn="just"/>
            <a:r>
              <a:rPr lang="ru-RU" sz="2100" dirty="0" smtClean="0"/>
              <a:t>	Для </a:t>
            </a:r>
            <a:r>
              <a:rPr lang="ru-RU" sz="2100" dirty="0"/>
              <a:t>сплавления минералов, содержащих </a:t>
            </a:r>
            <a:r>
              <a:rPr lang="ru-RU" sz="2100" b="1" i="1" dirty="0">
                <a:solidFill>
                  <a:srgbClr val="FF0000"/>
                </a:solidFill>
              </a:rPr>
              <a:t>сульфидную серу </a:t>
            </a:r>
            <a:r>
              <a:rPr lang="ru-RU" sz="2100" dirty="0"/>
              <a:t>или </a:t>
            </a:r>
            <a:r>
              <a:rPr lang="ru-RU" sz="2100" b="1" i="1" dirty="0" err="1">
                <a:solidFill>
                  <a:srgbClr val="FF0000"/>
                </a:solidFill>
              </a:rPr>
              <a:t>As</a:t>
            </a:r>
            <a:r>
              <a:rPr lang="ru-RU" sz="2100" b="1" i="1" dirty="0">
                <a:solidFill>
                  <a:srgbClr val="FF0000"/>
                </a:solidFill>
              </a:rPr>
              <a:t>, </a:t>
            </a:r>
            <a:r>
              <a:rPr lang="ru-RU" sz="2100" b="1" i="1" dirty="0" err="1">
                <a:solidFill>
                  <a:srgbClr val="FF0000"/>
                </a:solidFill>
              </a:rPr>
              <a:t>Sb</a:t>
            </a:r>
            <a:r>
              <a:rPr lang="ru-RU" sz="2100" b="1" i="1" dirty="0">
                <a:solidFill>
                  <a:srgbClr val="FF0000"/>
                </a:solidFill>
              </a:rPr>
              <a:t>, </a:t>
            </a:r>
            <a:r>
              <a:rPr lang="ru-RU" sz="2100" b="1" i="1" dirty="0" err="1">
                <a:solidFill>
                  <a:srgbClr val="FF0000"/>
                </a:solidFill>
              </a:rPr>
              <a:t>Cr</a:t>
            </a:r>
            <a:r>
              <a:rPr lang="ru-RU" sz="2100" dirty="0"/>
              <a:t> и т. д., к карбонату натрия добавляют в небольших количествах </a:t>
            </a:r>
            <a:r>
              <a:rPr lang="ru-RU" sz="2100" b="1" i="1" dirty="0">
                <a:solidFill>
                  <a:srgbClr val="FF0000"/>
                </a:solidFill>
              </a:rPr>
              <a:t>нитрат, хлорат или пероксид щелочного металла.</a:t>
            </a:r>
            <a:r>
              <a:rPr lang="ru-RU" sz="2100" dirty="0"/>
              <a:t> Введение этих веществ имеет целью </a:t>
            </a:r>
            <a:r>
              <a:rPr lang="ru-RU" sz="2100" b="1" i="1" dirty="0" smtClean="0">
                <a:solidFill>
                  <a:srgbClr val="FF0000"/>
                </a:solidFill>
              </a:rPr>
              <a:t>окисления</a:t>
            </a:r>
            <a:r>
              <a:rPr lang="ru-RU" sz="2100" dirty="0" smtClean="0">
                <a:solidFill>
                  <a:srgbClr val="FF0000"/>
                </a:solidFill>
              </a:rPr>
              <a:t> </a:t>
            </a:r>
            <a:r>
              <a:rPr lang="ru-RU" sz="2100" dirty="0"/>
              <a:t>отдельных компонентов пробы, а не облегчение сплавления. Сплавление проводят в </a:t>
            </a:r>
            <a:r>
              <a:rPr lang="ru-RU" sz="2100" b="1" i="1" dirty="0"/>
              <a:t>никелевом</a:t>
            </a:r>
            <a:r>
              <a:rPr lang="ru-RU" sz="2100" dirty="0"/>
              <a:t> или </a:t>
            </a:r>
            <a:r>
              <a:rPr lang="ru-RU" sz="2100" b="1" i="1" dirty="0"/>
              <a:t>платиновом</a:t>
            </a:r>
            <a:r>
              <a:rPr lang="ru-RU" sz="2100" dirty="0"/>
              <a:t> </a:t>
            </a:r>
            <a:r>
              <a:rPr lang="ru-RU" sz="2100" dirty="0" smtClean="0"/>
              <a:t>тигле </a:t>
            </a:r>
            <a:r>
              <a:rPr lang="ru-RU" sz="2100" dirty="0"/>
              <a:t>(в последнем только недопустимо присутствие Na</a:t>
            </a:r>
            <a:r>
              <a:rPr lang="ru-RU" sz="2100" baseline="-25000" dirty="0"/>
              <a:t>2</a:t>
            </a:r>
            <a:r>
              <a:rPr lang="ru-RU" sz="2100" dirty="0"/>
              <a:t>О</a:t>
            </a:r>
            <a:r>
              <a:rPr lang="ru-RU" sz="2100" baseline="-25000" dirty="0"/>
              <a:t>2</a:t>
            </a:r>
            <a:r>
              <a:rPr lang="ru-RU" sz="2100" dirty="0"/>
              <a:t>). </a:t>
            </a:r>
          </a:p>
          <a:p>
            <a:pPr algn="just"/>
            <a:r>
              <a:rPr lang="ru-RU" sz="2100" dirty="0" smtClean="0"/>
              <a:t>	Смесь </a:t>
            </a:r>
            <a:r>
              <a:rPr lang="ru-RU" sz="2100" dirty="0"/>
              <a:t>безводных карбоната и </a:t>
            </a:r>
            <a:r>
              <a:rPr lang="ru-RU" sz="2100" dirty="0" err="1"/>
              <a:t>тетрабората</a:t>
            </a:r>
            <a:r>
              <a:rPr lang="ru-RU" sz="2100" dirty="0"/>
              <a:t> натрия (от 1:4 до 3:1) является очень эффективным плавнем для разложения таких минералов, как </a:t>
            </a:r>
            <a:r>
              <a:rPr lang="ru-RU" sz="2100" b="1" i="1" dirty="0">
                <a:solidFill>
                  <a:srgbClr val="FF0000"/>
                </a:solidFill>
              </a:rPr>
              <a:t>циркон</a:t>
            </a:r>
            <a:r>
              <a:rPr lang="ru-RU" sz="2100" dirty="0">
                <a:solidFill>
                  <a:srgbClr val="FF0000"/>
                </a:solidFill>
              </a:rPr>
              <a:t> </a:t>
            </a:r>
            <a:r>
              <a:rPr lang="ru-RU" sz="2100" dirty="0"/>
              <a:t>ZrSiO</a:t>
            </a:r>
            <a:r>
              <a:rPr lang="ru-RU" sz="2100" baseline="-25000" dirty="0"/>
              <a:t>4</a:t>
            </a:r>
            <a:r>
              <a:rPr lang="ru-RU" sz="2100" dirty="0"/>
              <a:t>, </a:t>
            </a:r>
            <a:r>
              <a:rPr lang="ru-RU" sz="2100" b="1" i="1" dirty="0">
                <a:solidFill>
                  <a:srgbClr val="FF0000"/>
                </a:solidFill>
              </a:rPr>
              <a:t>корунд</a:t>
            </a:r>
            <a:r>
              <a:rPr lang="ru-RU" sz="2100" dirty="0">
                <a:solidFill>
                  <a:srgbClr val="FF0000"/>
                </a:solidFill>
              </a:rPr>
              <a:t> </a:t>
            </a:r>
            <a:r>
              <a:rPr lang="ru-RU" sz="2100" dirty="0"/>
              <a:t>A</a:t>
            </a:r>
            <a:r>
              <a:rPr lang="en-US" sz="2100" dirty="0"/>
              <a:t>l</a:t>
            </a:r>
            <a:r>
              <a:rPr lang="ru-RU" sz="2100" baseline="-25000" dirty="0"/>
              <a:t>2</a:t>
            </a:r>
            <a:r>
              <a:rPr lang="ru-RU" sz="2100" dirty="0"/>
              <a:t>O</a:t>
            </a:r>
            <a:r>
              <a:rPr lang="ru-RU" sz="2100" baseline="-25000" dirty="0"/>
              <a:t>3</a:t>
            </a:r>
            <a:r>
              <a:rPr lang="ru-RU" sz="2100" dirty="0"/>
              <a:t>, </a:t>
            </a:r>
            <a:r>
              <a:rPr lang="ru-RU" sz="2100" b="1" i="1" dirty="0">
                <a:solidFill>
                  <a:srgbClr val="FF0000"/>
                </a:solidFill>
              </a:rPr>
              <a:t>бадделеит</a:t>
            </a:r>
            <a:r>
              <a:rPr lang="ru-RU" sz="2100" dirty="0">
                <a:solidFill>
                  <a:srgbClr val="FF0000"/>
                </a:solidFill>
              </a:rPr>
              <a:t> </a:t>
            </a:r>
            <a:r>
              <a:rPr lang="ru-RU" sz="2100" dirty="0"/>
              <a:t>Z</a:t>
            </a:r>
            <a:r>
              <a:rPr lang="en-US" sz="2100" dirty="0"/>
              <a:t>r</a:t>
            </a:r>
            <a:r>
              <a:rPr lang="ru-RU" sz="2100" dirty="0"/>
              <a:t>O</a:t>
            </a:r>
            <a:r>
              <a:rPr lang="ru-RU" sz="2100" baseline="-25000" dirty="0"/>
              <a:t>2</a:t>
            </a:r>
            <a:r>
              <a:rPr lang="ru-RU" sz="2100" dirty="0"/>
              <a:t>, </a:t>
            </a:r>
            <a:r>
              <a:rPr lang="ru-RU" sz="2100" b="1" i="1" dirty="0">
                <a:solidFill>
                  <a:srgbClr val="FF0000"/>
                </a:solidFill>
              </a:rPr>
              <a:t>касситерит</a:t>
            </a:r>
            <a:r>
              <a:rPr lang="ru-RU" sz="2100" dirty="0">
                <a:solidFill>
                  <a:srgbClr val="FF0000"/>
                </a:solidFill>
              </a:rPr>
              <a:t> </a:t>
            </a:r>
            <a:r>
              <a:rPr lang="ru-RU" sz="2100" dirty="0"/>
              <a:t>S</a:t>
            </a:r>
            <a:r>
              <a:rPr lang="en-US" sz="2100" dirty="0"/>
              <a:t>n</a:t>
            </a:r>
            <a:r>
              <a:rPr lang="ru-RU" sz="2100" dirty="0"/>
              <a:t>O</a:t>
            </a:r>
            <a:r>
              <a:rPr lang="ru-RU" sz="2100" baseline="-25000" dirty="0"/>
              <a:t>2</a:t>
            </a:r>
            <a:r>
              <a:rPr lang="ru-RU" sz="2100" dirty="0"/>
              <a:t>, </a:t>
            </a:r>
            <a:r>
              <a:rPr lang="ru-RU" sz="2100" b="1" i="1" dirty="0">
                <a:solidFill>
                  <a:srgbClr val="FF0000"/>
                </a:solidFill>
              </a:rPr>
              <a:t>ильменит</a:t>
            </a:r>
            <a:r>
              <a:rPr lang="ru-RU" sz="2100" dirty="0">
                <a:solidFill>
                  <a:srgbClr val="FF0000"/>
                </a:solidFill>
              </a:rPr>
              <a:t> </a:t>
            </a:r>
            <a:r>
              <a:rPr lang="ru-RU" sz="2100" dirty="0"/>
              <a:t>(</a:t>
            </a:r>
            <a:r>
              <a:rPr lang="ru-RU" sz="2100" dirty="0" err="1"/>
              <a:t>Fe</a:t>
            </a:r>
            <a:r>
              <a:rPr lang="ru-RU" sz="2100" dirty="0"/>
              <a:t>, </a:t>
            </a:r>
            <a:r>
              <a:rPr lang="ru-RU" sz="2100" dirty="0" err="1"/>
              <a:t>Mg</a:t>
            </a:r>
            <a:r>
              <a:rPr lang="ru-RU" sz="2100" dirty="0"/>
              <a:t>, </a:t>
            </a:r>
            <a:r>
              <a:rPr lang="ru-RU" sz="2100" dirty="0" err="1"/>
              <a:t>Мп</a:t>
            </a:r>
            <a:r>
              <a:rPr lang="ru-RU" sz="2100" dirty="0"/>
              <a:t>)Т</a:t>
            </a:r>
            <a:r>
              <a:rPr lang="en-US" sz="2100" dirty="0" err="1"/>
              <a:t>iO</a:t>
            </a:r>
            <a:r>
              <a:rPr lang="ru-RU" sz="2100" dirty="0"/>
              <a:t>з, гидратированные оксиды алюминия (</a:t>
            </a:r>
            <a:r>
              <a:rPr lang="ru-RU" sz="2100" b="1" i="1" dirty="0">
                <a:solidFill>
                  <a:srgbClr val="FF0000"/>
                </a:solidFill>
              </a:rPr>
              <a:t>бокситы</a:t>
            </a:r>
            <a:r>
              <a:rPr lang="ru-RU" sz="2100" dirty="0"/>
              <a:t>), соединения оксидов типа шпинели, хромовые руды и др. Сплавление проводят с 40-кратным количеством смеси по отношению к навеске при 900-1100 °С в течение 2-10 мин в платиновом, кварцевом или фарфоровом тигле. </a:t>
            </a:r>
          </a:p>
          <a:p>
            <a:pPr algn="r"/>
            <a:r>
              <a:rPr lang="ru-RU" sz="2000" dirty="0" smtClean="0"/>
              <a:t>-71-</a:t>
            </a:r>
            <a:endParaRPr lang="ru-RU" sz="2000" dirty="0"/>
          </a:p>
        </p:txBody>
      </p:sp>
    </p:spTree>
    <p:extLst>
      <p:ext uri="{BB962C8B-B14F-4D97-AF65-F5344CB8AC3E}">
        <p14:creationId xmlns:p14="http://schemas.microsoft.com/office/powerpoint/2010/main" val="6121256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9036496" cy="6740307"/>
          </a:xfrm>
          <a:prstGeom prst="rect">
            <a:avLst/>
          </a:prstGeom>
          <a:noFill/>
        </p:spPr>
        <p:txBody>
          <a:bodyPr wrap="square" rtlCol="0">
            <a:spAutoFit/>
          </a:bodyPr>
          <a:lstStyle/>
          <a:p>
            <a:pPr algn="just">
              <a:lnSpc>
                <a:spcPct val="150000"/>
              </a:lnSpc>
            </a:pPr>
            <a:r>
              <a:rPr lang="ru-RU" sz="2400" dirty="0" smtClean="0"/>
              <a:t>              Выше </a:t>
            </a:r>
            <a:r>
              <a:rPr lang="ru-RU" sz="2400" dirty="0"/>
              <a:t>уже было отмечено, что удобным способом разложения минерального сырья, содержащего </a:t>
            </a:r>
            <a:r>
              <a:rPr lang="ru-RU" sz="2400" dirty="0" err="1"/>
              <a:t>Ge</a:t>
            </a:r>
            <a:r>
              <a:rPr lang="ru-RU" sz="2400" dirty="0"/>
              <a:t>, V, </a:t>
            </a:r>
            <a:r>
              <a:rPr lang="ru-RU" sz="2400" dirty="0" err="1"/>
              <a:t>Mo</a:t>
            </a:r>
            <a:r>
              <a:rPr lang="ru-RU" sz="2400" dirty="0"/>
              <a:t>, </a:t>
            </a:r>
            <a:r>
              <a:rPr lang="ru-RU" sz="2400" dirty="0" smtClean="0"/>
              <a:t>W, </a:t>
            </a:r>
            <a:r>
              <a:rPr lang="ru-RU" sz="2400" dirty="0" err="1" smtClean="0"/>
              <a:t>As</a:t>
            </a:r>
            <a:r>
              <a:rPr lang="ru-RU" sz="2400" dirty="0"/>
              <a:t>, </a:t>
            </a:r>
            <a:r>
              <a:rPr lang="ru-RU" sz="2400" dirty="0" err="1"/>
              <a:t>Sb</a:t>
            </a:r>
            <a:r>
              <a:rPr lang="ru-RU" sz="2400" dirty="0"/>
              <a:t>, </a:t>
            </a:r>
            <a:r>
              <a:rPr lang="ru-RU" sz="2400" dirty="0" err="1"/>
              <a:t>Sn</a:t>
            </a:r>
            <a:r>
              <a:rPr lang="ru-RU" sz="2400" dirty="0"/>
              <a:t>, </a:t>
            </a:r>
            <a:r>
              <a:rPr lang="ru-RU" sz="2400" dirty="0" err="1" smtClean="0"/>
              <a:t>Hg</a:t>
            </a:r>
            <a:r>
              <a:rPr lang="ru-RU" sz="2400" dirty="0" smtClean="0"/>
              <a:t>, </a:t>
            </a:r>
            <a:r>
              <a:rPr lang="ru-RU" sz="2400" dirty="0"/>
              <a:t>является </a:t>
            </a:r>
            <a:r>
              <a:rPr lang="ru-RU" sz="2400" b="1" i="1" dirty="0" err="1"/>
              <a:t>сернощелочное</a:t>
            </a:r>
            <a:r>
              <a:rPr lang="ru-RU" sz="2400" dirty="0"/>
              <a:t> </a:t>
            </a:r>
            <a:r>
              <a:rPr lang="ru-RU" sz="2400" b="1" i="1" dirty="0"/>
              <a:t>сплавление</a:t>
            </a:r>
            <a:r>
              <a:rPr lang="ru-RU" sz="2400" dirty="0"/>
              <a:t>, известное как «</a:t>
            </a:r>
            <a:r>
              <a:rPr lang="ru-RU" sz="2400" b="1" i="1" dirty="0" err="1"/>
              <a:t>фрейбергский</a:t>
            </a:r>
            <a:r>
              <a:rPr lang="ru-RU" sz="2400" b="1" i="1" dirty="0"/>
              <a:t> метод разложения</a:t>
            </a:r>
            <a:r>
              <a:rPr lang="ru-RU" sz="2400" dirty="0"/>
              <a:t>». </a:t>
            </a:r>
            <a:endParaRPr lang="ru-RU" sz="2400" dirty="0" smtClean="0"/>
          </a:p>
          <a:p>
            <a:pPr algn="just">
              <a:lnSpc>
                <a:spcPct val="150000"/>
              </a:lnSpc>
            </a:pPr>
            <a:r>
              <a:rPr lang="ru-RU" sz="2400" dirty="0"/>
              <a:t>	</a:t>
            </a:r>
            <a:r>
              <a:rPr lang="ru-RU" sz="2400" dirty="0" smtClean="0"/>
              <a:t>Сера </a:t>
            </a:r>
            <a:r>
              <a:rPr lang="ru-RU" sz="2400" dirty="0"/>
              <a:t>и щелочной карбонат при высоких температурах в процессе сплавления образуют щелочной </a:t>
            </a:r>
            <a:r>
              <a:rPr lang="ru-RU" sz="2400" dirty="0" err="1"/>
              <a:t>полисульфид</a:t>
            </a:r>
            <a:r>
              <a:rPr lang="ru-RU" sz="2400" dirty="0"/>
              <a:t>, при взаимодействии с которым указанные элементы образуют </a:t>
            </a:r>
            <a:r>
              <a:rPr lang="ru-RU" sz="2400" b="1" i="1" dirty="0"/>
              <a:t>комплексные сульфиды</a:t>
            </a:r>
            <a:r>
              <a:rPr lang="ru-RU" sz="2400" dirty="0"/>
              <a:t>, легко отделяемые от нерастворимых сульфидов путем выщелачивания </a:t>
            </a:r>
            <a:r>
              <a:rPr lang="ru-RU" sz="2400" dirty="0" err="1"/>
              <a:t>плава</a:t>
            </a:r>
            <a:r>
              <a:rPr lang="ru-RU" sz="2400" dirty="0"/>
              <a:t> горячей водой. Сплавление проводят с 6-8-кратным количеством смеси (3 масс. части серы +5 масс. частей поташа или 4 масс. части соды) в фарфоровом тигле до получения гомогенной массы</a:t>
            </a:r>
            <a:r>
              <a:rPr lang="ru-RU" sz="2400" dirty="0" smtClean="0"/>
              <a:t>.                      </a:t>
            </a:r>
            <a:r>
              <a:rPr lang="ru-RU" sz="2000" dirty="0" smtClean="0"/>
              <a:t>-72-</a:t>
            </a:r>
            <a:endParaRPr lang="ru-RU" sz="2000" dirty="0"/>
          </a:p>
        </p:txBody>
      </p:sp>
    </p:spTree>
    <p:extLst>
      <p:ext uri="{BB962C8B-B14F-4D97-AF65-F5344CB8AC3E}">
        <p14:creationId xmlns:p14="http://schemas.microsoft.com/office/powerpoint/2010/main" val="19353272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9036496" cy="6924973"/>
          </a:xfrm>
          <a:prstGeom prst="rect">
            <a:avLst/>
          </a:prstGeom>
          <a:solidFill>
            <a:srgbClr val="FFFF00"/>
          </a:solidFill>
        </p:spPr>
        <p:txBody>
          <a:bodyPr wrap="square" rtlCol="0">
            <a:spAutoFit/>
          </a:bodyPr>
          <a:lstStyle/>
          <a:p>
            <a:pPr algn="ctr"/>
            <a:r>
              <a:rPr lang="ru-RU" sz="2400" b="1" u="sng" dirty="0">
                <a:solidFill>
                  <a:srgbClr val="FF0000"/>
                </a:solidFill>
              </a:rPr>
              <a:t>Сплавление с едкими щелочами</a:t>
            </a:r>
            <a:r>
              <a:rPr lang="ru-RU" sz="2400" dirty="0">
                <a:solidFill>
                  <a:srgbClr val="FF0000"/>
                </a:solidFill>
              </a:rPr>
              <a:t>. </a:t>
            </a:r>
            <a:endParaRPr lang="ru-RU" sz="2400" dirty="0" smtClean="0">
              <a:solidFill>
                <a:srgbClr val="FF0000"/>
              </a:solidFill>
            </a:endParaRPr>
          </a:p>
          <a:p>
            <a:pPr algn="just"/>
            <a:r>
              <a:rPr lang="ru-RU" sz="2000" dirty="0" smtClean="0"/>
              <a:t>	</a:t>
            </a:r>
            <a:r>
              <a:rPr lang="ru-RU" sz="2100" dirty="0" smtClean="0"/>
              <a:t>В </a:t>
            </a:r>
            <a:r>
              <a:rPr lang="ru-RU" sz="2100" dirty="0"/>
              <a:t>качестве плавней используются </a:t>
            </a:r>
            <a:r>
              <a:rPr lang="ru-RU" sz="2100" b="1" i="1" dirty="0">
                <a:solidFill>
                  <a:srgbClr val="FF0000"/>
                </a:solidFill>
              </a:rPr>
              <a:t>едкий натр </a:t>
            </a:r>
            <a:r>
              <a:rPr lang="ru-RU" sz="2100" b="1" i="1" dirty="0" err="1">
                <a:solidFill>
                  <a:srgbClr val="FF0000"/>
                </a:solidFill>
              </a:rPr>
              <a:t>NaOH</a:t>
            </a:r>
            <a:r>
              <a:rPr lang="ru-RU" sz="2100" b="1" i="1" dirty="0">
                <a:solidFill>
                  <a:srgbClr val="FF0000"/>
                </a:solidFill>
              </a:rPr>
              <a:t> </a:t>
            </a:r>
            <a:r>
              <a:rPr lang="ru-RU" sz="2100" dirty="0"/>
              <a:t>(т. пл. </a:t>
            </a:r>
            <a:r>
              <a:rPr lang="ru-RU" sz="2100" b="1" dirty="0">
                <a:solidFill>
                  <a:srgbClr val="FF0000"/>
                </a:solidFill>
              </a:rPr>
              <a:t>328 °С</a:t>
            </a:r>
            <a:r>
              <a:rPr lang="ru-RU" sz="2100" dirty="0"/>
              <a:t>) и </a:t>
            </a:r>
            <a:r>
              <a:rPr lang="ru-RU" sz="2100" b="1" i="1" dirty="0">
                <a:solidFill>
                  <a:srgbClr val="FF0000"/>
                </a:solidFill>
              </a:rPr>
              <a:t>едкое кали КОН </a:t>
            </a:r>
            <a:r>
              <a:rPr lang="ru-RU" sz="2100" dirty="0"/>
              <a:t>(т. пл. </a:t>
            </a:r>
            <a:r>
              <a:rPr lang="ru-RU" sz="2100" b="1" dirty="0">
                <a:solidFill>
                  <a:srgbClr val="FF0000"/>
                </a:solidFill>
              </a:rPr>
              <a:t>360 °С</a:t>
            </a:r>
            <a:r>
              <a:rPr lang="ru-RU" sz="2100" dirty="0"/>
              <a:t>); оба весьма эффективны и действуют энергичнее карбонатов. Сплавление с едкими щелочами применяют для разложения ряда </a:t>
            </a:r>
            <a:r>
              <a:rPr lang="ru-RU" sz="2100" b="1" i="1" dirty="0"/>
              <a:t>минералов</a:t>
            </a:r>
            <a:r>
              <a:rPr lang="ru-RU" sz="2100" dirty="0"/>
              <a:t>: кварца S</a:t>
            </a:r>
            <a:r>
              <a:rPr lang="en-US" sz="2100" dirty="0" err="1"/>
              <a:t>i</a:t>
            </a:r>
            <a:r>
              <a:rPr lang="ru-RU" sz="2100" dirty="0"/>
              <a:t>O</a:t>
            </a:r>
            <a:r>
              <a:rPr lang="ru-RU" sz="2100" baseline="-25000" dirty="0"/>
              <a:t>2</a:t>
            </a:r>
            <a:r>
              <a:rPr lang="ru-RU" sz="2100" dirty="0"/>
              <a:t>, корунда A</a:t>
            </a:r>
            <a:r>
              <a:rPr lang="en-US" sz="2100" dirty="0"/>
              <a:t>l</a:t>
            </a:r>
            <a:r>
              <a:rPr lang="ru-RU" sz="2100" baseline="-25000" dirty="0"/>
              <a:t>2</a:t>
            </a:r>
            <a:r>
              <a:rPr lang="ru-RU" sz="2100" dirty="0"/>
              <a:t>O</a:t>
            </a:r>
            <a:r>
              <a:rPr lang="ru-RU" sz="2100" baseline="-25000" dirty="0"/>
              <a:t>3</a:t>
            </a:r>
            <a:r>
              <a:rPr lang="ru-RU" sz="2100" dirty="0"/>
              <a:t>, бокситов, хромитов, касситерита, рутила Т</a:t>
            </a:r>
            <a:r>
              <a:rPr lang="en-US" sz="2100" dirty="0" err="1"/>
              <a:t>i</a:t>
            </a:r>
            <a:r>
              <a:rPr lang="ru-RU" sz="2100" dirty="0"/>
              <a:t>О</a:t>
            </a:r>
            <a:r>
              <a:rPr lang="ru-RU" sz="2100" baseline="-25000" dirty="0"/>
              <a:t>2</a:t>
            </a:r>
            <a:r>
              <a:rPr lang="ru-RU" sz="2100" dirty="0"/>
              <a:t>, берилла А</a:t>
            </a:r>
            <a:r>
              <a:rPr lang="en-US" sz="2100" dirty="0"/>
              <a:t>l</a:t>
            </a:r>
            <a:r>
              <a:rPr lang="ru-RU" sz="2100" baseline="-25000" dirty="0"/>
              <a:t>2</a:t>
            </a:r>
            <a:r>
              <a:rPr lang="ru-RU" sz="2100" dirty="0"/>
              <a:t>Вез(</a:t>
            </a:r>
            <a:r>
              <a:rPr lang="en-US" sz="2100" dirty="0"/>
              <a:t>Si</a:t>
            </a:r>
            <a:r>
              <a:rPr lang="ru-RU" sz="2100" baseline="-25000" dirty="0"/>
              <a:t>6</a:t>
            </a:r>
            <a:r>
              <a:rPr lang="ru-RU" sz="2100" dirty="0"/>
              <a:t>О</a:t>
            </a:r>
            <a:r>
              <a:rPr lang="ru-RU" sz="2100" baseline="-25000" dirty="0"/>
              <a:t>18</a:t>
            </a:r>
            <a:r>
              <a:rPr lang="ru-RU" sz="2100" dirty="0"/>
              <a:t>), монацита, циркона и других силикатов, фторидов, сульфатов, а также силицидов и карбидов металлов. Щелочное сплавление используют для группового отделения металлов, которые в большинстве случаев характеризуются амфотерными свойствами. </a:t>
            </a:r>
            <a:endParaRPr lang="ru-RU" sz="2100" dirty="0" smtClean="0"/>
          </a:p>
          <a:p>
            <a:pPr algn="just"/>
            <a:r>
              <a:rPr lang="ru-RU" sz="2100" dirty="0" smtClean="0"/>
              <a:t>	Сплавление </a:t>
            </a:r>
            <a:r>
              <a:rPr lang="ru-RU" sz="2100" dirty="0"/>
              <a:t>проводят при 400-450 °С </a:t>
            </a:r>
            <a:r>
              <a:rPr lang="ru-RU" sz="2100" dirty="0" err="1"/>
              <a:t>с</a:t>
            </a:r>
            <a:r>
              <a:rPr lang="ru-RU" sz="2100" dirty="0"/>
              <a:t> 5-20-кратным количеством плавня в течение 5-15 мин в серебряных, никелевых или железных тиглях. Два последних материала тиглей загрязняют </a:t>
            </a:r>
            <a:r>
              <a:rPr lang="ru-RU" sz="2100" dirty="0" err="1"/>
              <a:t>плав</a:t>
            </a:r>
            <a:r>
              <a:rPr lang="ru-RU" sz="2100" dirty="0"/>
              <a:t> большим количеством примесей. Тигли из платины разрушаются расплавами щелочей. Лучше всего использовать тигли из </a:t>
            </a:r>
            <a:r>
              <a:rPr lang="ru-RU" sz="2100" b="1" i="1" dirty="0">
                <a:solidFill>
                  <a:srgbClr val="FF0000"/>
                </a:solidFill>
              </a:rPr>
              <a:t>чистого циркония</a:t>
            </a:r>
            <a:r>
              <a:rPr lang="ru-RU" sz="2100" dirty="0"/>
              <a:t>, корродирующего весьма незначительно. </a:t>
            </a:r>
          </a:p>
          <a:p>
            <a:pPr algn="just"/>
            <a:r>
              <a:rPr lang="ru-RU" sz="2100" dirty="0" smtClean="0"/>
              <a:t>	Для </a:t>
            </a:r>
            <a:r>
              <a:rPr lang="ru-RU" sz="2100" dirty="0"/>
              <a:t>разложения </a:t>
            </a:r>
            <a:r>
              <a:rPr lang="ru-RU" sz="2100" b="1" i="1" dirty="0"/>
              <a:t>сульфидов</a:t>
            </a:r>
            <a:r>
              <a:rPr lang="ru-RU" sz="2100" dirty="0"/>
              <a:t> и п</a:t>
            </a:r>
            <a:r>
              <a:rPr lang="ru-RU" sz="2100" b="1" i="1" dirty="0"/>
              <a:t>олиметаллических руд</a:t>
            </a:r>
            <a:r>
              <a:rPr lang="ru-RU" sz="2100" dirty="0"/>
              <a:t> их окисляют непосредственно в процессе сплавления, добавляя к щелочи нитрат или пероксид натрия. </a:t>
            </a:r>
            <a:r>
              <a:rPr lang="ru-RU" sz="2100" dirty="0" err="1"/>
              <a:t>Трудноразлагаемые</a:t>
            </a:r>
            <a:r>
              <a:rPr lang="ru-RU" sz="2100" dirty="0"/>
              <a:t> при сплавлении с карбонатами </a:t>
            </a:r>
            <a:r>
              <a:rPr lang="ru-RU" sz="2100" b="1" i="1" dirty="0"/>
              <a:t>силикаты</a:t>
            </a:r>
            <a:r>
              <a:rPr lang="ru-RU" sz="2100" dirty="0"/>
              <a:t> хорошо сплавляются при использовании в качестве плавня </a:t>
            </a:r>
            <a:r>
              <a:rPr lang="ru-RU" sz="2100" b="1" i="1" dirty="0">
                <a:solidFill>
                  <a:srgbClr val="FF0000"/>
                </a:solidFill>
              </a:rPr>
              <a:t>смеси едкой щелочи с карбонатами.</a:t>
            </a:r>
            <a:r>
              <a:rPr lang="ru-RU" sz="2100" dirty="0"/>
              <a:t> </a:t>
            </a:r>
            <a:r>
              <a:rPr lang="ru-RU" sz="2100" dirty="0" smtClean="0"/>
              <a:t>                                                                            </a:t>
            </a:r>
            <a:r>
              <a:rPr lang="ru-RU" sz="2000" b="1" i="1" dirty="0" smtClean="0">
                <a:solidFill>
                  <a:srgbClr val="FF0000"/>
                </a:solidFill>
              </a:rPr>
              <a:t>-73-</a:t>
            </a:r>
            <a:endParaRPr lang="ru-RU" sz="2000" b="1" i="1" dirty="0">
              <a:solidFill>
                <a:srgbClr val="FF0000"/>
              </a:solidFill>
            </a:endParaRPr>
          </a:p>
        </p:txBody>
      </p:sp>
    </p:spTree>
    <p:extLst>
      <p:ext uri="{BB962C8B-B14F-4D97-AF65-F5344CB8AC3E}">
        <p14:creationId xmlns:p14="http://schemas.microsoft.com/office/powerpoint/2010/main" val="37681059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9036496" cy="6678751"/>
          </a:xfrm>
          <a:prstGeom prst="rect">
            <a:avLst/>
          </a:prstGeom>
          <a:noFill/>
        </p:spPr>
        <p:txBody>
          <a:bodyPr wrap="square" rtlCol="0">
            <a:spAutoFit/>
          </a:bodyPr>
          <a:lstStyle/>
          <a:p>
            <a:pPr algn="ctr"/>
            <a:r>
              <a:rPr lang="ru-RU" sz="2800" b="1" i="1" dirty="0">
                <a:solidFill>
                  <a:srgbClr val="FF0000"/>
                </a:solidFill>
              </a:rPr>
              <a:t>Сплавление с </a:t>
            </a:r>
            <a:r>
              <a:rPr lang="ru-RU" sz="2800" b="1" u="sng" dirty="0">
                <a:solidFill>
                  <a:srgbClr val="FF0000"/>
                </a:solidFill>
              </a:rPr>
              <a:t>пероксидом натрия </a:t>
            </a:r>
            <a:r>
              <a:rPr lang="ru-RU" sz="2800" b="1" dirty="0">
                <a:solidFill>
                  <a:srgbClr val="FF0000"/>
                </a:solidFill>
              </a:rPr>
              <a:t>Na</a:t>
            </a:r>
            <a:r>
              <a:rPr lang="ru-RU" sz="2800" b="1" baseline="-25000" dirty="0">
                <a:solidFill>
                  <a:srgbClr val="FF0000"/>
                </a:solidFill>
              </a:rPr>
              <a:t>2</a:t>
            </a:r>
            <a:r>
              <a:rPr lang="ru-RU" sz="2800" b="1" dirty="0">
                <a:solidFill>
                  <a:srgbClr val="FF0000"/>
                </a:solidFill>
              </a:rPr>
              <a:t>О</a:t>
            </a:r>
            <a:r>
              <a:rPr lang="ru-RU" sz="2800" b="1" baseline="-25000" dirty="0">
                <a:solidFill>
                  <a:srgbClr val="FF0000"/>
                </a:solidFill>
              </a:rPr>
              <a:t>2</a:t>
            </a:r>
            <a:r>
              <a:rPr lang="ru-RU" sz="2800" b="1" dirty="0">
                <a:solidFill>
                  <a:srgbClr val="FF0000"/>
                </a:solidFill>
              </a:rPr>
              <a:t> </a:t>
            </a:r>
            <a:r>
              <a:rPr lang="ru-RU" sz="2800" b="1" i="1" dirty="0">
                <a:solidFill>
                  <a:srgbClr val="FF0000"/>
                </a:solidFill>
              </a:rPr>
              <a:t>(т. пл. 495 °С).</a:t>
            </a:r>
            <a:r>
              <a:rPr lang="ru-RU" sz="2800" dirty="0">
                <a:solidFill>
                  <a:srgbClr val="FF0000"/>
                </a:solidFill>
              </a:rPr>
              <a:t> </a:t>
            </a:r>
            <a:endParaRPr lang="ru-RU" sz="2800" dirty="0" smtClean="0">
              <a:solidFill>
                <a:srgbClr val="FF0000"/>
              </a:solidFill>
            </a:endParaRPr>
          </a:p>
          <a:p>
            <a:r>
              <a:rPr lang="ru-RU" sz="2000" dirty="0" smtClean="0"/>
              <a:t>	</a:t>
            </a:r>
          </a:p>
          <a:p>
            <a:pPr algn="just"/>
            <a:r>
              <a:rPr lang="ru-RU" sz="2000" dirty="0" smtClean="0"/>
              <a:t>	Это </a:t>
            </a:r>
            <a:r>
              <a:rPr lang="ru-RU" sz="2000" dirty="0"/>
              <a:t>сплавление в очень большом числе случаев более эффективно, чем ранее описанные. Пероксид натрия, обладающий хорошим </a:t>
            </a:r>
            <a:r>
              <a:rPr lang="ru-RU" sz="2000" b="1" i="1" dirty="0"/>
              <a:t>разлагающим</a:t>
            </a:r>
            <a:r>
              <a:rPr lang="ru-RU" sz="2000" dirty="0"/>
              <a:t> и </a:t>
            </a:r>
            <a:r>
              <a:rPr lang="ru-RU" sz="2000" b="1" i="1" dirty="0">
                <a:solidFill>
                  <a:srgbClr val="FF0000"/>
                </a:solidFill>
              </a:rPr>
              <a:t>окисляющим</a:t>
            </a:r>
            <a:r>
              <a:rPr lang="ru-RU" sz="2000" dirty="0">
                <a:solidFill>
                  <a:srgbClr val="FF0000"/>
                </a:solidFill>
              </a:rPr>
              <a:t> </a:t>
            </a:r>
            <a:r>
              <a:rPr lang="ru-RU" sz="2000" b="1" i="1" dirty="0"/>
              <a:t>действием</a:t>
            </a:r>
            <a:r>
              <a:rPr lang="ru-RU" sz="2000" dirty="0"/>
              <a:t>, используют главным образом в тех случаях, когда определяемый элемент необходимо перевести в соединение нужной степени окисления, растворимое в щелочной среде, и таким путем отделить от остальных элементов. При сплавлении с пероксидом (или со смесью его со щелочными карбонатами или едкими щелочами) очень быстро разлагается большинство минералов группы </a:t>
            </a:r>
            <a:r>
              <a:rPr lang="ru-RU" sz="2000" b="1" i="1" dirty="0"/>
              <a:t>сульфидов</a:t>
            </a:r>
            <a:r>
              <a:rPr lang="ru-RU" sz="2000" dirty="0"/>
              <a:t> (галенит </a:t>
            </a:r>
            <a:r>
              <a:rPr lang="ru-RU" sz="2000" dirty="0" err="1"/>
              <a:t>PbS</a:t>
            </a:r>
            <a:r>
              <a:rPr lang="ru-RU" sz="2000" dirty="0"/>
              <a:t>, пирит FeS2, молибденит MоS2), многие </a:t>
            </a:r>
            <a:r>
              <a:rPr lang="ru-RU" sz="2000" b="1" i="1" dirty="0"/>
              <a:t>окисленные железные и титановые минералы </a:t>
            </a:r>
            <a:r>
              <a:rPr lang="ru-RU" sz="2000" dirty="0"/>
              <a:t>и руды (особенно при определении </a:t>
            </a:r>
            <a:r>
              <a:rPr lang="ru-RU" sz="2000" dirty="0" err="1"/>
              <a:t>Cr</a:t>
            </a:r>
            <a:r>
              <a:rPr lang="ru-RU" sz="2000" dirty="0"/>
              <a:t>, S, Р, V, W, Мо и некоторых других элементов), </a:t>
            </a:r>
            <a:r>
              <a:rPr lang="ru-RU" sz="2000" b="1" i="1" dirty="0"/>
              <a:t>силикаты, шлаки</a:t>
            </a:r>
            <a:r>
              <a:rPr lang="ru-RU" sz="2000" dirty="0"/>
              <a:t>. Пероксид натрия является одним из немногих эффективных плавней для природных </a:t>
            </a:r>
            <a:r>
              <a:rPr lang="ru-RU" sz="2000" b="1" i="1" dirty="0"/>
              <a:t>оксидов и силикатов циркония</a:t>
            </a:r>
            <a:r>
              <a:rPr lang="ru-RU" sz="2000" dirty="0"/>
              <a:t>, а также для не растворимых в кислотах </a:t>
            </a:r>
            <a:r>
              <a:rPr lang="ru-RU" sz="2000" b="1" i="1" dirty="0"/>
              <a:t>сплавов </a:t>
            </a:r>
            <a:r>
              <a:rPr lang="ru-RU" sz="2000" b="1" i="1" dirty="0" err="1"/>
              <a:t>Fe</a:t>
            </a:r>
            <a:r>
              <a:rPr lang="ru-RU" sz="2000" b="1" i="1" dirty="0"/>
              <a:t>, </a:t>
            </a:r>
            <a:r>
              <a:rPr lang="ru-RU" sz="2000" b="1" i="1" dirty="0" err="1"/>
              <a:t>Ni</a:t>
            </a:r>
            <a:r>
              <a:rPr lang="ru-RU" sz="2000" b="1" i="1" dirty="0"/>
              <a:t>, </a:t>
            </a:r>
            <a:r>
              <a:rPr lang="ru-RU" sz="2000" b="1" i="1" dirty="0" err="1"/>
              <a:t>Cr</a:t>
            </a:r>
            <a:r>
              <a:rPr lang="ru-RU" sz="2000" b="1" i="1" dirty="0"/>
              <a:t>, </a:t>
            </a:r>
            <a:r>
              <a:rPr lang="ru-RU" sz="2000" b="1" i="1" dirty="0" err="1"/>
              <a:t>Mo</a:t>
            </a:r>
            <a:r>
              <a:rPr lang="ru-RU" sz="2000" b="1" i="1" dirty="0"/>
              <a:t>, W, </a:t>
            </a:r>
            <a:r>
              <a:rPr lang="ru-RU" sz="2000" b="1" i="1" dirty="0" err="1"/>
              <a:t>Li</a:t>
            </a:r>
            <a:r>
              <a:rPr lang="ru-RU" sz="2000" b="1" i="1" dirty="0"/>
              <a:t>, </a:t>
            </a:r>
            <a:r>
              <a:rPr lang="ru-RU" sz="2000" b="1" i="1" dirty="0" err="1"/>
              <a:t>Pt</a:t>
            </a:r>
            <a:r>
              <a:rPr lang="ru-RU" sz="2000" b="1" i="1" dirty="0"/>
              <a:t>. </a:t>
            </a:r>
          </a:p>
          <a:p>
            <a:pPr algn="just"/>
            <a:r>
              <a:rPr lang="ru-RU" sz="2000" dirty="0" smtClean="0"/>
              <a:t>	Сплавление </a:t>
            </a:r>
            <a:r>
              <a:rPr lang="ru-RU" sz="2000" dirty="0"/>
              <a:t>с пероксидом натрия проводят с 10-кратным количеством плавня в никелевых, железных, циркониевых или корундовых тиглях в течение 15-20 мин при 600-700 °С. По охлаждении </a:t>
            </a:r>
            <a:r>
              <a:rPr lang="ru-RU" sz="2000" dirty="0" err="1"/>
              <a:t>плава</a:t>
            </a:r>
            <a:r>
              <a:rPr lang="ru-RU" sz="2000" dirty="0"/>
              <a:t> его обрабатывают водой с последующим кипячением раствора для разложения избытка Na</a:t>
            </a:r>
            <a:r>
              <a:rPr lang="ru-RU" sz="2000" baseline="-25000" dirty="0"/>
              <a:t>2</a:t>
            </a:r>
            <a:r>
              <a:rPr lang="ru-RU" sz="2000" dirty="0"/>
              <a:t>О</a:t>
            </a:r>
            <a:r>
              <a:rPr lang="ru-RU" sz="2000" baseline="-25000" dirty="0"/>
              <a:t>2</a:t>
            </a:r>
            <a:r>
              <a:rPr lang="ru-RU" sz="2000" dirty="0"/>
              <a:t> и образовавшегося Н</a:t>
            </a:r>
            <a:r>
              <a:rPr lang="ru-RU" sz="2000" baseline="-25000" dirty="0"/>
              <a:t>2</a:t>
            </a:r>
            <a:r>
              <a:rPr lang="ru-RU" sz="2000" dirty="0"/>
              <a:t>О</a:t>
            </a:r>
            <a:r>
              <a:rPr lang="ru-RU" sz="2000" baseline="-25000" dirty="0"/>
              <a:t>2</a:t>
            </a:r>
            <a:r>
              <a:rPr lang="ru-RU" sz="2000" dirty="0"/>
              <a:t>. </a:t>
            </a:r>
          </a:p>
          <a:p>
            <a:pPr algn="r"/>
            <a:r>
              <a:rPr lang="ru-RU" sz="2000" dirty="0" smtClean="0"/>
              <a:t>-74-</a:t>
            </a:r>
            <a:endParaRPr lang="ru-RU" sz="2000" dirty="0"/>
          </a:p>
        </p:txBody>
      </p:sp>
    </p:spTree>
    <p:extLst>
      <p:ext uri="{BB962C8B-B14F-4D97-AF65-F5344CB8AC3E}">
        <p14:creationId xmlns:p14="http://schemas.microsoft.com/office/powerpoint/2010/main" val="11756385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24973"/>
          </a:xfrm>
          <a:prstGeom prst="rect">
            <a:avLst/>
          </a:prstGeom>
          <a:noFill/>
        </p:spPr>
        <p:txBody>
          <a:bodyPr wrap="square" rtlCol="0">
            <a:spAutoFit/>
          </a:bodyPr>
          <a:lstStyle/>
          <a:p>
            <a:pPr algn="just"/>
            <a:r>
              <a:rPr lang="ru-RU" sz="2400" b="1" i="1" dirty="0" smtClean="0">
                <a:solidFill>
                  <a:srgbClr val="FF0000"/>
                </a:solidFill>
              </a:rPr>
              <a:t>	</a:t>
            </a:r>
            <a:r>
              <a:rPr lang="ru-RU" sz="2400" b="1" u="sng" dirty="0" smtClean="0">
                <a:solidFill>
                  <a:srgbClr val="FF0000"/>
                </a:solidFill>
              </a:rPr>
              <a:t>Сплавление </a:t>
            </a:r>
            <a:r>
              <a:rPr lang="ru-RU" sz="2400" b="1" u="sng" dirty="0">
                <a:solidFill>
                  <a:srgbClr val="FF0000"/>
                </a:solidFill>
              </a:rPr>
              <a:t>с боратами</a:t>
            </a:r>
            <a:r>
              <a:rPr lang="ru-RU" sz="2000" dirty="0"/>
              <a:t>. Эффективным </a:t>
            </a:r>
            <a:r>
              <a:rPr lang="ru-RU" sz="2000" b="1" i="1" dirty="0"/>
              <a:t>неокисляющим</a:t>
            </a:r>
            <a:r>
              <a:rPr lang="ru-RU" sz="2000" dirty="0"/>
              <a:t> плавнем, применяемым для вскрытия </a:t>
            </a:r>
            <a:r>
              <a:rPr lang="ru-RU" sz="2000" dirty="0" err="1"/>
              <a:t>трудноразлагаемых</a:t>
            </a:r>
            <a:r>
              <a:rPr lang="ru-RU" sz="2000" dirty="0"/>
              <a:t> минералов, главным образом окисленного сырья (хромита, корунда, бадделеита, рутила, гематита </a:t>
            </a:r>
            <a:r>
              <a:rPr lang="en-US" sz="2000" dirty="0"/>
              <a:t>Fe</a:t>
            </a:r>
            <a:r>
              <a:rPr lang="ru-RU" sz="2000" baseline="-25000" dirty="0"/>
              <a:t>2</a:t>
            </a:r>
            <a:r>
              <a:rPr lang="ru-RU" sz="2000" dirty="0"/>
              <a:t>Оз, циркона, слюд, турмалинов), является </a:t>
            </a:r>
            <a:r>
              <a:rPr lang="ru-RU" sz="2000" b="1" i="1" dirty="0" err="1">
                <a:solidFill>
                  <a:srgbClr val="FF0000"/>
                </a:solidFill>
              </a:rPr>
              <a:t>тетраборат</a:t>
            </a:r>
            <a:r>
              <a:rPr lang="ru-RU" sz="2000" b="1" i="1" dirty="0">
                <a:solidFill>
                  <a:srgbClr val="FF0000"/>
                </a:solidFill>
              </a:rPr>
              <a:t> натрия (бура) </a:t>
            </a:r>
            <a:r>
              <a:rPr lang="en-US" sz="2000" b="1" i="1" dirty="0">
                <a:solidFill>
                  <a:srgbClr val="FF0000"/>
                </a:solidFill>
              </a:rPr>
              <a:t>Na</a:t>
            </a:r>
            <a:r>
              <a:rPr lang="ru-RU" sz="2000" b="1" i="1" baseline="-25000" dirty="0">
                <a:solidFill>
                  <a:srgbClr val="FF0000"/>
                </a:solidFill>
              </a:rPr>
              <a:t>2</a:t>
            </a:r>
            <a:r>
              <a:rPr lang="ru-RU" sz="2000" b="1" i="1" dirty="0">
                <a:solidFill>
                  <a:srgbClr val="FF0000"/>
                </a:solidFill>
              </a:rPr>
              <a:t>В</a:t>
            </a:r>
            <a:r>
              <a:rPr lang="ru-RU" sz="2000" b="1" i="1" baseline="-25000" dirty="0">
                <a:solidFill>
                  <a:srgbClr val="FF0000"/>
                </a:solidFill>
              </a:rPr>
              <a:t>4</a:t>
            </a:r>
            <a:r>
              <a:rPr lang="en-US" sz="2000" b="1" i="1" dirty="0">
                <a:solidFill>
                  <a:srgbClr val="FF0000"/>
                </a:solidFill>
              </a:rPr>
              <a:t>O</a:t>
            </a:r>
            <a:r>
              <a:rPr lang="ru-RU" sz="2000" b="1" i="1" baseline="-25000" dirty="0">
                <a:solidFill>
                  <a:srgbClr val="FF0000"/>
                </a:solidFill>
              </a:rPr>
              <a:t>7</a:t>
            </a:r>
            <a:r>
              <a:rPr lang="ru-RU" sz="2000" b="1" i="1" dirty="0">
                <a:solidFill>
                  <a:srgbClr val="FF0000"/>
                </a:solidFill>
              </a:rPr>
              <a:t>∙10Н</a:t>
            </a:r>
            <a:r>
              <a:rPr lang="ru-RU" sz="2000" b="1" i="1" baseline="-25000" dirty="0">
                <a:solidFill>
                  <a:srgbClr val="FF0000"/>
                </a:solidFill>
              </a:rPr>
              <a:t>2</a:t>
            </a:r>
            <a:r>
              <a:rPr lang="ru-RU" sz="2000" b="1" i="1" dirty="0">
                <a:solidFill>
                  <a:srgbClr val="FF0000"/>
                </a:solidFill>
              </a:rPr>
              <a:t>О </a:t>
            </a:r>
            <a:r>
              <a:rPr lang="ru-RU" sz="2000" dirty="0"/>
              <a:t>(т. </a:t>
            </a:r>
            <a:r>
              <a:rPr lang="ru-RU" sz="2000" dirty="0" err="1"/>
              <a:t>пл</a:t>
            </a:r>
            <a:r>
              <a:rPr lang="ru-RU" sz="2000" dirty="0"/>
              <a:t> 878 °С). Сплавление проводят в платиновом, фарфоровом, кварцевом, серебряном, графитовом тигле с 14-кратным количеством плавня при температуре 1000-1200 °С. По охлаждении </a:t>
            </a:r>
            <a:r>
              <a:rPr lang="ru-RU" sz="2000" dirty="0" err="1"/>
              <a:t>плав</a:t>
            </a:r>
            <a:r>
              <a:rPr lang="ru-RU" sz="2000" dirty="0"/>
              <a:t> растворяют в разбавленных кислотах и борную кислоту удаляют нагреванием с метанолом [образуется летучий </a:t>
            </a:r>
            <a:r>
              <a:rPr lang="ru-RU" sz="2000" dirty="0" err="1"/>
              <a:t>борнометиловый</a:t>
            </a:r>
            <a:r>
              <a:rPr lang="ru-RU" sz="2000" dirty="0"/>
              <a:t> эфир В(ОСН</a:t>
            </a:r>
            <a:r>
              <a:rPr lang="ru-RU" sz="2000" baseline="-25000" dirty="0"/>
              <a:t>3</a:t>
            </a:r>
            <a:r>
              <a:rPr lang="ru-RU" sz="2000" dirty="0"/>
              <a:t>)з]. </a:t>
            </a:r>
          </a:p>
          <a:p>
            <a:pPr algn="just"/>
            <a:r>
              <a:rPr lang="ru-RU" sz="2000" dirty="0" smtClean="0"/>
              <a:t>	Значительно </a:t>
            </a:r>
            <a:r>
              <a:rPr lang="ru-RU" sz="2000" dirty="0"/>
              <a:t>чаще для разрушения минерального сырья используют различные </a:t>
            </a:r>
            <a:r>
              <a:rPr lang="ru-RU" sz="2000" b="1" i="1" dirty="0">
                <a:solidFill>
                  <a:srgbClr val="FF0000"/>
                </a:solidFill>
              </a:rPr>
              <a:t>смеси буры с карбонатом натрия</a:t>
            </a:r>
            <a:r>
              <a:rPr lang="ru-RU" sz="2000" dirty="0"/>
              <a:t>, </a:t>
            </a:r>
            <a:r>
              <a:rPr lang="ru-RU" sz="2000" b="1" i="1" dirty="0"/>
              <a:t>а также </a:t>
            </a:r>
            <a:r>
              <a:rPr lang="ru-RU" sz="2000" b="1" i="1" dirty="0">
                <a:solidFill>
                  <a:srgbClr val="FF0000"/>
                </a:solidFill>
              </a:rPr>
              <a:t>с </a:t>
            </a:r>
            <a:r>
              <a:rPr lang="ru-RU" sz="2000" b="1" i="1" dirty="0" err="1">
                <a:solidFill>
                  <a:srgbClr val="FF0000"/>
                </a:solidFill>
              </a:rPr>
              <a:t>триоксидом</a:t>
            </a:r>
            <a:r>
              <a:rPr lang="ru-RU" sz="2000" b="1" i="1" dirty="0">
                <a:solidFill>
                  <a:srgbClr val="FF0000"/>
                </a:solidFill>
              </a:rPr>
              <a:t> бора В</a:t>
            </a:r>
            <a:r>
              <a:rPr lang="ru-RU" sz="2000" b="1" i="1" baseline="-25000" dirty="0">
                <a:solidFill>
                  <a:srgbClr val="FF0000"/>
                </a:solidFill>
              </a:rPr>
              <a:t>2</a:t>
            </a:r>
            <a:r>
              <a:rPr lang="ru-RU" sz="2000" b="1" i="1" dirty="0">
                <a:solidFill>
                  <a:srgbClr val="FF0000"/>
                </a:solidFill>
              </a:rPr>
              <a:t>О</a:t>
            </a:r>
            <a:r>
              <a:rPr lang="ru-RU" sz="2000" b="1" i="1" baseline="-25000" dirty="0">
                <a:solidFill>
                  <a:srgbClr val="FF0000"/>
                </a:solidFill>
              </a:rPr>
              <a:t>3</a:t>
            </a:r>
            <a:r>
              <a:rPr lang="ru-RU" sz="2000" b="1" i="1" dirty="0">
                <a:solidFill>
                  <a:srgbClr val="FF0000"/>
                </a:solidFill>
              </a:rPr>
              <a:t> </a:t>
            </a:r>
            <a:r>
              <a:rPr lang="ru-RU" sz="2000" b="1" i="1" dirty="0"/>
              <a:t>или </a:t>
            </a:r>
            <a:r>
              <a:rPr lang="ru-RU" sz="2000" b="1" i="1" dirty="0">
                <a:solidFill>
                  <a:srgbClr val="FF0000"/>
                </a:solidFill>
              </a:rPr>
              <a:t>борной кислотой Н</a:t>
            </a:r>
            <a:r>
              <a:rPr lang="ru-RU" sz="2000" b="1" i="1" baseline="-25000" dirty="0">
                <a:solidFill>
                  <a:srgbClr val="FF0000"/>
                </a:solidFill>
              </a:rPr>
              <a:t>3</a:t>
            </a:r>
            <a:r>
              <a:rPr lang="ru-RU" sz="2000" b="1" i="1" dirty="0">
                <a:solidFill>
                  <a:srgbClr val="FF0000"/>
                </a:solidFill>
              </a:rPr>
              <a:t>ВО</a:t>
            </a:r>
            <a:r>
              <a:rPr lang="ru-RU" sz="2000" b="1" i="1" baseline="-25000" dirty="0">
                <a:solidFill>
                  <a:srgbClr val="FF0000"/>
                </a:solidFill>
              </a:rPr>
              <a:t>3</a:t>
            </a:r>
            <a:r>
              <a:rPr lang="ru-RU" sz="2000" dirty="0"/>
              <a:t>. Применяют также </a:t>
            </a:r>
            <a:r>
              <a:rPr lang="ru-RU" sz="2000" b="1" i="1" dirty="0">
                <a:solidFill>
                  <a:srgbClr val="FF0000"/>
                </a:solidFill>
              </a:rPr>
              <a:t>смеси</a:t>
            </a:r>
            <a:r>
              <a:rPr lang="ru-RU" sz="2000" dirty="0">
                <a:solidFill>
                  <a:srgbClr val="FF0000"/>
                </a:solidFill>
              </a:rPr>
              <a:t> </a:t>
            </a:r>
            <a:r>
              <a:rPr lang="ru-RU" sz="2000" dirty="0"/>
              <a:t>буры с бисульфатом натрия (для разложения флюорита CaF</a:t>
            </a:r>
            <a:r>
              <a:rPr lang="ru-RU" sz="2000" baseline="-25000" dirty="0"/>
              <a:t>2</a:t>
            </a:r>
            <a:r>
              <a:rPr lang="ru-RU" sz="2000" dirty="0"/>
              <a:t>), бисульфатом калия (разложение рутила и ильменита), </a:t>
            </a:r>
            <a:r>
              <a:rPr lang="ru-RU" sz="2000" dirty="0" err="1"/>
              <a:t>пиросульфатом</a:t>
            </a:r>
            <a:r>
              <a:rPr lang="ru-RU" sz="2000" dirty="0"/>
              <a:t> калия K</a:t>
            </a:r>
            <a:r>
              <a:rPr lang="ru-RU" sz="2000" baseline="-25000" dirty="0"/>
              <a:t>2</a:t>
            </a:r>
            <a:r>
              <a:rPr lang="ru-RU" sz="2000" dirty="0"/>
              <a:t>S</a:t>
            </a:r>
            <a:r>
              <a:rPr lang="ru-RU" sz="2000" baseline="-25000" dirty="0"/>
              <a:t>2</a:t>
            </a:r>
            <a:r>
              <a:rPr lang="ru-RU" sz="2000" dirty="0"/>
              <a:t>O</a:t>
            </a:r>
            <a:r>
              <a:rPr lang="ru-RU" sz="2000" baseline="-25000" dirty="0"/>
              <a:t>7</a:t>
            </a:r>
            <a:r>
              <a:rPr lang="ru-RU" sz="2000" dirty="0"/>
              <a:t> (определение S</a:t>
            </a:r>
            <a:r>
              <a:rPr lang="en-US" sz="2000" dirty="0" err="1"/>
              <a:t>i</a:t>
            </a:r>
            <a:r>
              <a:rPr lang="ru-RU" sz="2000" dirty="0"/>
              <a:t>O</a:t>
            </a:r>
            <a:r>
              <a:rPr lang="ru-RU" sz="2000" baseline="-25000" dirty="0"/>
              <a:t>2</a:t>
            </a:r>
            <a:r>
              <a:rPr lang="ru-RU" sz="2000" dirty="0"/>
              <a:t> в криолите Na3[AlF6]), пероксидом бария ВаО</a:t>
            </a:r>
            <a:r>
              <a:rPr lang="ru-RU" sz="2000" baseline="-25000" dirty="0"/>
              <a:t>2</a:t>
            </a:r>
            <a:r>
              <a:rPr lang="ru-RU" sz="2000" dirty="0"/>
              <a:t> (вскрытие редкоземельных </a:t>
            </a:r>
            <a:r>
              <a:rPr lang="ru-RU" sz="2000" dirty="0" err="1"/>
              <a:t>титанатов</a:t>
            </a:r>
            <a:r>
              <a:rPr lang="ru-RU" sz="2000" dirty="0"/>
              <a:t>). </a:t>
            </a:r>
          </a:p>
          <a:p>
            <a:pPr algn="just"/>
            <a:r>
              <a:rPr lang="ru-RU" sz="2000" dirty="0" smtClean="0"/>
              <a:t>	Разложение </a:t>
            </a:r>
            <a:r>
              <a:rPr lang="ru-RU" sz="2000" b="1" i="1" dirty="0">
                <a:solidFill>
                  <a:srgbClr val="FF0000"/>
                </a:solidFill>
              </a:rPr>
              <a:t>наиболее стойких силикатов </a:t>
            </a:r>
            <a:r>
              <a:rPr lang="ru-RU" sz="2000" dirty="0"/>
              <a:t>проводят сплавлением пробы с </a:t>
            </a:r>
            <a:r>
              <a:rPr lang="ru-RU" sz="2000" dirty="0" err="1"/>
              <a:t>тетраборатом</a:t>
            </a:r>
            <a:r>
              <a:rPr lang="ru-RU" sz="2000" dirty="0"/>
              <a:t> лития L</a:t>
            </a:r>
            <a:r>
              <a:rPr lang="en-US" sz="2000" dirty="0" err="1"/>
              <a:t>i</a:t>
            </a:r>
            <a:r>
              <a:rPr lang="ru-RU" sz="2000" baseline="-25000" dirty="0"/>
              <a:t>2</a:t>
            </a:r>
            <a:r>
              <a:rPr lang="ru-RU" sz="2000" dirty="0"/>
              <a:t>B</a:t>
            </a:r>
            <a:r>
              <a:rPr lang="ru-RU" sz="2000" baseline="-25000" dirty="0"/>
              <a:t>4</a:t>
            </a:r>
            <a:r>
              <a:rPr lang="ru-RU" sz="2000" dirty="0"/>
              <a:t>O</a:t>
            </a:r>
            <a:r>
              <a:rPr lang="ru-RU" sz="2000" baseline="-25000" dirty="0"/>
              <a:t>7 </a:t>
            </a:r>
            <a:r>
              <a:rPr lang="ru-RU" sz="2000" dirty="0"/>
              <a:t>(т. пл. 917 °С) или метаборатом лития L</a:t>
            </a:r>
            <a:r>
              <a:rPr lang="en-US" sz="2000" dirty="0" err="1"/>
              <a:t>i</a:t>
            </a:r>
            <a:r>
              <a:rPr lang="ru-RU" sz="2000" dirty="0"/>
              <a:t>BO</a:t>
            </a:r>
            <a:r>
              <a:rPr lang="ru-RU" sz="2000" baseline="-25000" dirty="0"/>
              <a:t>2</a:t>
            </a:r>
            <a:r>
              <a:rPr lang="ru-RU" sz="2000" dirty="0"/>
              <a:t> (т. пл. 849 °С) или со смесью этих солей при 800 °С в платиновых тиглях, тиглях из </a:t>
            </a:r>
            <a:r>
              <a:rPr lang="ru-RU" sz="2000" dirty="0" err="1"/>
              <a:t>стеклоуглерода</a:t>
            </a:r>
            <a:r>
              <a:rPr lang="ru-RU" sz="2000" dirty="0"/>
              <a:t>, кварца, фарфора или сплава платины с золотом; иногда применяют тигли из золота, графита или карбида бора В</a:t>
            </a:r>
            <a:r>
              <a:rPr lang="ru-RU" sz="2000" baseline="-25000" dirty="0"/>
              <a:t>6</a:t>
            </a:r>
            <a:r>
              <a:rPr lang="ru-RU" sz="2000" dirty="0"/>
              <a:t>С. Базальты и глины вскрывают сплавлением пробы с метаборатом лития в графитовом тигле при </a:t>
            </a:r>
            <a:r>
              <a:rPr lang="ru-RU" sz="2000" dirty="0" smtClean="0"/>
              <a:t>950°С </a:t>
            </a:r>
            <a:r>
              <a:rPr lang="ru-RU" sz="2000" dirty="0"/>
              <a:t>в течение 14 мин. </a:t>
            </a:r>
            <a:r>
              <a:rPr lang="ru-RU" sz="2000" dirty="0" smtClean="0"/>
              <a:t>                                                                                                       -75-</a:t>
            </a:r>
            <a:endParaRPr lang="ru-RU" sz="2000" dirty="0"/>
          </a:p>
        </p:txBody>
      </p:sp>
    </p:spTree>
    <p:extLst>
      <p:ext uri="{BB962C8B-B14F-4D97-AF65-F5344CB8AC3E}">
        <p14:creationId xmlns:p14="http://schemas.microsoft.com/office/powerpoint/2010/main" val="34034910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71139"/>
          </a:xfrm>
          <a:prstGeom prst="rect">
            <a:avLst/>
          </a:prstGeom>
          <a:noFill/>
        </p:spPr>
        <p:txBody>
          <a:bodyPr wrap="square" rtlCol="0">
            <a:spAutoFit/>
          </a:bodyPr>
          <a:lstStyle/>
          <a:p>
            <a:pPr algn="ctr"/>
            <a:r>
              <a:rPr lang="ru-RU" sz="2800" b="1" i="1" dirty="0" smtClean="0">
                <a:solidFill>
                  <a:srgbClr val="FF0000"/>
                </a:solidFill>
              </a:rPr>
              <a:t>Сплавление </a:t>
            </a:r>
            <a:r>
              <a:rPr lang="ru-RU" sz="2800" b="1" i="1" dirty="0">
                <a:solidFill>
                  <a:srgbClr val="FF0000"/>
                </a:solidFill>
              </a:rPr>
              <a:t>с восстановителями</a:t>
            </a:r>
            <a:r>
              <a:rPr lang="ru-RU" sz="2800" dirty="0">
                <a:solidFill>
                  <a:srgbClr val="FF0000"/>
                </a:solidFill>
              </a:rPr>
              <a:t>. </a:t>
            </a:r>
            <a:endParaRPr lang="ru-RU" sz="2800" dirty="0" smtClean="0">
              <a:solidFill>
                <a:srgbClr val="FF0000"/>
              </a:solidFill>
            </a:endParaRPr>
          </a:p>
          <a:p>
            <a:pPr algn="just"/>
            <a:r>
              <a:rPr lang="ru-RU" sz="2000" dirty="0" smtClean="0"/>
              <a:t>	Это </a:t>
            </a:r>
            <a:r>
              <a:rPr lang="ru-RU" sz="2000" dirty="0"/>
              <a:t>сплавление при анализе </a:t>
            </a:r>
            <a:r>
              <a:rPr lang="ru-RU" sz="2100" dirty="0"/>
              <a:t>неорганического сырья применяют не так часто, как ранее указанные способы разложения. Обычно его используют </a:t>
            </a:r>
            <a:r>
              <a:rPr lang="ru-RU" sz="2100" b="1" i="1" dirty="0"/>
              <a:t>для вскрытия </a:t>
            </a:r>
            <a:r>
              <a:rPr lang="ru-RU" sz="2100" b="1" i="1" dirty="0">
                <a:solidFill>
                  <a:srgbClr val="FF0000"/>
                </a:solidFill>
              </a:rPr>
              <a:t>очень стойких минералов</a:t>
            </a:r>
            <a:r>
              <a:rPr lang="ru-RU" sz="2100" dirty="0"/>
              <a:t>, как, например, касситерит. </a:t>
            </a:r>
          </a:p>
          <a:p>
            <a:pPr algn="just"/>
            <a:r>
              <a:rPr lang="ru-RU" sz="2100" dirty="0" smtClean="0"/>
              <a:t>	Пробу </a:t>
            </a:r>
            <a:r>
              <a:rPr lang="ru-RU" sz="2100" dirty="0"/>
              <a:t>сплавляют со смесью щелочного плавня (карбонат натрия, бура) или оксида свинца и присадки-восстановителя (углерод-содержащие вещества: крахмал, мука, уголь, KCN). Сплавление сопровождается восстановлением определяемого компонента до элементного металла. Продукт реакции обычно легко растворим в воде или разбавленных минеральных кислотах. </a:t>
            </a:r>
          </a:p>
          <a:p>
            <a:pPr algn="just"/>
            <a:r>
              <a:rPr lang="ru-RU" sz="2100" dirty="0" smtClean="0"/>
              <a:t>	Таким </a:t>
            </a:r>
            <a:r>
              <a:rPr lang="ru-RU" sz="2100" dirty="0"/>
              <a:t>путем легко восстанавливаются оксиды тяжелых металлов, в основном свинца, меди, сурьмы и висмута. Этот способ обычно используют при определении драгоценных металлов (</a:t>
            </a:r>
            <a:r>
              <a:rPr lang="ru-RU" sz="2100" dirty="0" err="1"/>
              <a:t>Ag</a:t>
            </a:r>
            <a:r>
              <a:rPr lang="ru-RU" sz="2100" dirty="0"/>
              <a:t>, </a:t>
            </a:r>
            <a:r>
              <a:rPr lang="ru-RU" sz="2100" dirty="0" err="1"/>
              <a:t>Au</a:t>
            </a:r>
            <a:r>
              <a:rPr lang="ru-RU" sz="2100" dirty="0"/>
              <a:t>) и металлов </a:t>
            </a:r>
            <a:r>
              <a:rPr lang="ru-RU" sz="2100" dirty="0" err="1"/>
              <a:t>Pt</a:t>
            </a:r>
            <a:r>
              <a:rPr lang="ru-RU" sz="2100" dirty="0"/>
              <a:t>-группы. </a:t>
            </a:r>
          </a:p>
          <a:p>
            <a:pPr algn="just"/>
            <a:r>
              <a:rPr lang="ru-RU" sz="2100" dirty="0" smtClean="0"/>
              <a:t>	В </a:t>
            </a:r>
            <a:r>
              <a:rPr lang="ru-RU" sz="2100" dirty="0"/>
              <a:t>ряде случаев в качестве восстановителей используют щелочные металлы, цинк или алюминий (разложение касситерита S</a:t>
            </a:r>
            <a:r>
              <a:rPr lang="en-US" sz="2100" dirty="0"/>
              <a:t>n</a:t>
            </a:r>
            <a:r>
              <a:rPr lang="ru-RU" sz="2100" dirty="0"/>
              <a:t>O</a:t>
            </a:r>
            <a:r>
              <a:rPr lang="ru-RU" sz="2100" baseline="-25000" dirty="0"/>
              <a:t>2</a:t>
            </a:r>
            <a:r>
              <a:rPr lang="ru-RU" sz="2100" dirty="0"/>
              <a:t>). Образующееся металлическое олово окисляется кислородом воздуха до оксида, который реагирует с едкой щелочью с образованием </a:t>
            </a:r>
            <a:r>
              <a:rPr lang="ru-RU" sz="2100" dirty="0" err="1"/>
              <a:t>станната</a:t>
            </a:r>
            <a:r>
              <a:rPr lang="ru-RU" sz="2100" dirty="0"/>
              <a:t>. Таким же образом реагирует </a:t>
            </a:r>
            <a:r>
              <a:rPr lang="ru-RU" sz="2100" dirty="0" err="1"/>
              <a:t>плав</a:t>
            </a:r>
            <a:r>
              <a:rPr lang="ru-RU" sz="2100" dirty="0"/>
              <a:t> соды со смесью металлического алюминия и угля.</a:t>
            </a:r>
          </a:p>
          <a:p>
            <a:pPr algn="just"/>
            <a:r>
              <a:rPr lang="ru-RU" sz="2100" dirty="0" smtClean="0"/>
              <a:t>	Тугоплавкие </a:t>
            </a:r>
            <a:r>
              <a:rPr lang="ru-RU" sz="2100" dirty="0"/>
              <a:t>силикаты можно легко разложить сплавлением со смесью едкого натра и алюминиевой пыли.</a:t>
            </a:r>
          </a:p>
          <a:p>
            <a:pPr algn="r"/>
            <a:r>
              <a:rPr lang="ru-RU" sz="2000" dirty="0" smtClean="0"/>
              <a:t>-76-</a:t>
            </a:r>
            <a:endParaRPr lang="ru-RU" sz="2000" dirty="0"/>
          </a:p>
        </p:txBody>
      </p:sp>
    </p:spTree>
    <p:extLst>
      <p:ext uri="{BB962C8B-B14F-4D97-AF65-F5344CB8AC3E}">
        <p14:creationId xmlns:p14="http://schemas.microsoft.com/office/powerpoint/2010/main" val="42756570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9036496" cy="7432804"/>
          </a:xfrm>
          <a:prstGeom prst="rect">
            <a:avLst/>
          </a:prstGeom>
          <a:noFill/>
        </p:spPr>
        <p:txBody>
          <a:bodyPr wrap="square" rtlCol="0">
            <a:spAutoFit/>
          </a:bodyPr>
          <a:lstStyle/>
          <a:p>
            <a:pPr algn="ctr"/>
            <a:r>
              <a:rPr lang="ru-RU" sz="2800" b="1" i="1" dirty="0">
                <a:solidFill>
                  <a:srgbClr val="FF0000"/>
                </a:solidFill>
              </a:rPr>
              <a:t>Сплавление с </a:t>
            </a:r>
            <a:r>
              <a:rPr lang="ru-RU" sz="2800" b="1" i="1" u="sng" dirty="0">
                <a:solidFill>
                  <a:srgbClr val="FF0000"/>
                </a:solidFill>
              </a:rPr>
              <a:t>кислотными</a:t>
            </a:r>
            <a:r>
              <a:rPr lang="ru-RU" sz="2800" b="1" i="1" dirty="0">
                <a:solidFill>
                  <a:srgbClr val="FF0000"/>
                </a:solidFill>
              </a:rPr>
              <a:t> плавнями</a:t>
            </a:r>
            <a:endParaRPr lang="ru-RU" sz="2800" dirty="0">
              <a:solidFill>
                <a:srgbClr val="FF0000"/>
              </a:solidFill>
            </a:endParaRPr>
          </a:p>
          <a:p>
            <a:pPr algn="just"/>
            <a:r>
              <a:rPr lang="ru-RU" sz="2200" dirty="0" smtClean="0"/>
              <a:t>	</a:t>
            </a:r>
            <a:r>
              <a:rPr lang="ru-RU" sz="2100" dirty="0" smtClean="0"/>
              <a:t>К таким плавням в первую очередь относят </a:t>
            </a:r>
            <a:r>
              <a:rPr lang="ru-RU" sz="2100" b="1" i="1" dirty="0" err="1" smtClean="0">
                <a:solidFill>
                  <a:srgbClr val="FF0000"/>
                </a:solidFill>
              </a:rPr>
              <a:t>бисульфатные</a:t>
            </a:r>
            <a:r>
              <a:rPr lang="ru-RU" sz="2100" b="1" i="1" dirty="0" smtClean="0">
                <a:solidFill>
                  <a:srgbClr val="FF0000"/>
                </a:solidFill>
              </a:rPr>
              <a:t> </a:t>
            </a:r>
            <a:r>
              <a:rPr lang="ru-RU" sz="2100" b="1" i="1" dirty="0">
                <a:solidFill>
                  <a:srgbClr val="FF0000"/>
                </a:solidFill>
              </a:rPr>
              <a:t>(</a:t>
            </a:r>
            <a:r>
              <a:rPr lang="ru-RU" sz="2100" b="1" i="1" dirty="0" err="1">
                <a:solidFill>
                  <a:srgbClr val="FF0000"/>
                </a:solidFill>
              </a:rPr>
              <a:t>гидросульфатные</a:t>
            </a:r>
            <a:r>
              <a:rPr lang="ru-RU" sz="2100" b="1" i="1" dirty="0">
                <a:solidFill>
                  <a:srgbClr val="FF0000"/>
                </a:solidFill>
              </a:rPr>
              <a:t>) и </a:t>
            </a:r>
            <a:r>
              <a:rPr lang="ru-RU" sz="2100" b="1" i="1" dirty="0" err="1">
                <a:solidFill>
                  <a:srgbClr val="FF0000"/>
                </a:solidFill>
              </a:rPr>
              <a:t>пиросульфатные</a:t>
            </a:r>
            <a:r>
              <a:rPr lang="ru-RU" sz="2100" b="1" i="1" dirty="0">
                <a:solidFill>
                  <a:srgbClr val="FF0000"/>
                </a:solidFill>
              </a:rPr>
              <a:t> плавни </a:t>
            </a:r>
            <a:r>
              <a:rPr lang="ru-RU" sz="2100" dirty="0"/>
              <a:t>(</a:t>
            </a:r>
            <a:r>
              <a:rPr lang="ru-RU" sz="2100" dirty="0" err="1"/>
              <a:t>бисульфатное</a:t>
            </a:r>
            <a:r>
              <a:rPr lang="ru-RU" sz="2100" dirty="0"/>
              <a:t> </a:t>
            </a:r>
            <a:r>
              <a:rPr lang="ru-RU" sz="2100" dirty="0" err="1"/>
              <a:t>пиросульфатное</a:t>
            </a:r>
            <a:r>
              <a:rPr lang="ru-RU" sz="2100" dirty="0"/>
              <a:t> плавление). В качестве плавней используют бисульфат калия </a:t>
            </a:r>
            <a:r>
              <a:rPr lang="en-US" sz="2100" dirty="0"/>
              <a:t>KHSO</a:t>
            </a:r>
            <a:r>
              <a:rPr lang="ru-RU" sz="2100" baseline="-25000" dirty="0"/>
              <a:t>4</a:t>
            </a:r>
            <a:r>
              <a:rPr lang="ru-RU" sz="2100" dirty="0"/>
              <a:t> (т. пл. 214°С), бисульфат натрия </a:t>
            </a:r>
            <a:r>
              <a:rPr lang="en-US" sz="2100" dirty="0" err="1"/>
              <a:t>NaHSO</a:t>
            </a:r>
            <a:r>
              <a:rPr lang="ru-RU" sz="2100" baseline="-25000" dirty="0"/>
              <a:t>4</a:t>
            </a:r>
            <a:r>
              <a:rPr lang="ru-RU" sz="2100" dirty="0"/>
              <a:t> (</a:t>
            </a:r>
            <a:r>
              <a:rPr lang="en-US" sz="2100" dirty="0"/>
              <a:t>T</a:t>
            </a:r>
            <a:r>
              <a:rPr lang="ru-RU" sz="2100" dirty="0"/>
              <a:t>. пл. 185 °С), </a:t>
            </a:r>
            <a:r>
              <a:rPr lang="ru-RU" sz="2100" dirty="0" err="1"/>
              <a:t>пиросульфат</a:t>
            </a:r>
            <a:r>
              <a:rPr lang="ru-RU" sz="2100" dirty="0"/>
              <a:t> калия </a:t>
            </a:r>
            <a:r>
              <a:rPr lang="en-US" sz="2100" dirty="0"/>
              <a:t>K</a:t>
            </a:r>
            <a:r>
              <a:rPr lang="ru-RU" sz="2100" baseline="-25000" dirty="0"/>
              <a:t>2</a:t>
            </a:r>
            <a:r>
              <a:rPr lang="en-US" sz="2100" dirty="0"/>
              <a:t>S</a:t>
            </a:r>
            <a:r>
              <a:rPr lang="ru-RU" sz="2100" baseline="-25000" dirty="0"/>
              <a:t>2</a:t>
            </a:r>
            <a:r>
              <a:rPr lang="en-US" sz="2100" dirty="0"/>
              <a:t>O</a:t>
            </a:r>
            <a:r>
              <a:rPr lang="ru-RU" sz="2100" baseline="-25000" dirty="0"/>
              <a:t>7</a:t>
            </a:r>
            <a:r>
              <a:rPr lang="ru-RU" sz="2100" dirty="0"/>
              <a:t> (т. пл. 414 °С), </a:t>
            </a:r>
            <a:r>
              <a:rPr lang="ru-RU" sz="2100" dirty="0" err="1"/>
              <a:t>пиросульфат</a:t>
            </a:r>
            <a:r>
              <a:rPr lang="ru-RU" sz="2100" dirty="0"/>
              <a:t> натрия </a:t>
            </a:r>
            <a:r>
              <a:rPr lang="en-US" sz="2100" dirty="0"/>
              <a:t>Na</a:t>
            </a:r>
            <a:r>
              <a:rPr lang="ru-RU" sz="2100" baseline="-25000" dirty="0"/>
              <a:t>2</a:t>
            </a:r>
            <a:r>
              <a:rPr lang="en-US" sz="2100" dirty="0"/>
              <a:t>S</a:t>
            </a:r>
            <a:r>
              <a:rPr lang="ru-RU" sz="2100" baseline="-25000" dirty="0"/>
              <a:t>2</a:t>
            </a:r>
            <a:r>
              <a:rPr lang="en-US" sz="2100" dirty="0"/>
              <a:t>O</a:t>
            </a:r>
            <a:r>
              <a:rPr lang="ru-RU" sz="2100" baseline="-25000" dirty="0"/>
              <a:t>7</a:t>
            </a:r>
            <a:r>
              <a:rPr lang="ru-RU" sz="2100" dirty="0"/>
              <a:t> (т. пл. 400 °С). </a:t>
            </a:r>
            <a:endParaRPr lang="ru-RU" sz="2100" dirty="0" smtClean="0"/>
          </a:p>
          <a:p>
            <a:pPr algn="just"/>
            <a:r>
              <a:rPr lang="ru-RU" sz="2200" b="1" i="1" dirty="0">
                <a:solidFill>
                  <a:srgbClr val="FF0000"/>
                </a:solidFill>
              </a:rPr>
              <a:t>	</a:t>
            </a:r>
            <a:r>
              <a:rPr lang="ru-RU" sz="2100" b="1" i="1" dirty="0" smtClean="0">
                <a:solidFill>
                  <a:srgbClr val="FF0000"/>
                </a:solidFill>
              </a:rPr>
              <a:t>Наиболее </a:t>
            </a:r>
            <a:r>
              <a:rPr lang="ru-RU" sz="2100" b="1" i="1" dirty="0">
                <a:solidFill>
                  <a:srgbClr val="FF0000"/>
                </a:solidFill>
              </a:rPr>
              <a:t>употребительными плавнями являются </a:t>
            </a:r>
            <a:r>
              <a:rPr lang="ru-RU" sz="2100" b="1" i="1" dirty="0" err="1">
                <a:solidFill>
                  <a:srgbClr val="FF0000"/>
                </a:solidFill>
              </a:rPr>
              <a:t>пиросульфаты</a:t>
            </a:r>
            <a:r>
              <a:rPr lang="ru-RU" sz="2100" dirty="0"/>
              <a:t>; работать с ними удобнее, так как плавление проходит более спокойно. При сплавлении же с бисульфатами вначале выделяется много водяных паров, что сопровождается вспениванием и разбрызгиванием (потерей) реакционной смеси. </a:t>
            </a:r>
          </a:p>
          <a:p>
            <a:pPr algn="just"/>
            <a:r>
              <a:rPr lang="ru-RU" sz="2100" dirty="0" smtClean="0"/>
              <a:t>               Основное </a:t>
            </a:r>
            <a:r>
              <a:rPr lang="ru-RU" sz="2100" dirty="0"/>
              <a:t>действующее вещество плавней – выделяющийся из </a:t>
            </a:r>
            <a:r>
              <a:rPr lang="ru-RU" sz="2100" dirty="0" err="1"/>
              <a:t>пиросульфатов</a:t>
            </a:r>
            <a:r>
              <a:rPr lang="ru-RU" sz="2100" dirty="0"/>
              <a:t> </a:t>
            </a:r>
            <a:r>
              <a:rPr lang="ru-RU" sz="2100" b="1" i="1" dirty="0">
                <a:solidFill>
                  <a:srgbClr val="FF0000"/>
                </a:solidFill>
              </a:rPr>
              <a:t>серный ангидрид </a:t>
            </a:r>
            <a:r>
              <a:rPr lang="en-US" sz="2100" b="1" i="1" dirty="0">
                <a:solidFill>
                  <a:srgbClr val="FF0000"/>
                </a:solidFill>
              </a:rPr>
              <a:t>SO</a:t>
            </a:r>
            <a:r>
              <a:rPr lang="ru-RU" sz="2100" b="1" i="1" baseline="-25000" dirty="0">
                <a:solidFill>
                  <a:srgbClr val="FF0000"/>
                </a:solidFill>
              </a:rPr>
              <a:t>3</a:t>
            </a:r>
            <a:r>
              <a:rPr lang="ru-RU" sz="2100" dirty="0"/>
              <a:t>, который обладает значительной реакционной способностью </a:t>
            </a:r>
            <a:r>
              <a:rPr lang="ru-RU" sz="2100" b="1" i="1" dirty="0"/>
              <a:t>на стадии выделения</a:t>
            </a:r>
            <a:r>
              <a:rPr lang="ru-RU" sz="2100" dirty="0"/>
              <a:t>. Реакции с </a:t>
            </a:r>
            <a:r>
              <a:rPr lang="ru-RU" sz="2100" dirty="0" err="1"/>
              <a:t>пиросульфатами</a:t>
            </a:r>
            <a:r>
              <a:rPr lang="ru-RU" sz="2100" dirty="0"/>
              <a:t> происходят при таких высоких температурах, как если бы они были смесью сульфата и серного ангидрида; последний, соединяясь с оксидами металлов, образует сульфат-ионы </a:t>
            </a:r>
            <a:r>
              <a:rPr lang="en-US" sz="2100" dirty="0"/>
              <a:t>SO</a:t>
            </a:r>
            <a:r>
              <a:rPr lang="ru-RU" sz="2100" baseline="-25000" dirty="0"/>
              <a:t>4</a:t>
            </a:r>
            <a:r>
              <a:rPr lang="ru-RU" sz="2100" baseline="30000" dirty="0"/>
              <a:t>2–</a:t>
            </a:r>
            <a:r>
              <a:rPr lang="ru-RU" sz="2100" dirty="0"/>
              <a:t>. Поэтому </a:t>
            </a:r>
            <a:r>
              <a:rPr lang="ru-RU" sz="2100" dirty="0" err="1"/>
              <a:t>пиросульфаты</a:t>
            </a:r>
            <a:r>
              <a:rPr lang="ru-RU" sz="2100" dirty="0"/>
              <a:t> особенно пригодны для переведения в сульфаты труднорастворимых оксидов (особенно прокаленных), например </a:t>
            </a:r>
            <a:r>
              <a:rPr lang="ru-RU" sz="2100" dirty="0" err="1"/>
              <a:t>ВеО</a:t>
            </a:r>
            <a:r>
              <a:rPr lang="ru-RU" sz="2100" dirty="0"/>
              <a:t>, </a:t>
            </a:r>
            <a:r>
              <a:rPr lang="en-US" sz="2100" dirty="0"/>
              <a:t>Fe</a:t>
            </a:r>
            <a:r>
              <a:rPr lang="ru-RU" sz="2100" baseline="-25000" dirty="0"/>
              <a:t>2</a:t>
            </a:r>
            <a:r>
              <a:rPr lang="en-US" sz="2100" dirty="0"/>
              <a:t>O</a:t>
            </a:r>
            <a:r>
              <a:rPr lang="ru-RU" sz="2100" baseline="-25000" dirty="0"/>
              <a:t>3</a:t>
            </a:r>
            <a:r>
              <a:rPr lang="ru-RU" sz="2100" dirty="0"/>
              <a:t>, Сг</a:t>
            </a:r>
            <a:r>
              <a:rPr lang="ru-RU" sz="2100" baseline="-25000" dirty="0"/>
              <a:t>2</a:t>
            </a:r>
            <a:r>
              <a:rPr lang="ru-RU" sz="2100" dirty="0"/>
              <a:t>Оз, </a:t>
            </a:r>
            <a:r>
              <a:rPr lang="ru-RU" sz="2100" dirty="0" err="1"/>
              <a:t>МоОз</a:t>
            </a:r>
            <a:r>
              <a:rPr lang="ru-RU" sz="2100" dirty="0"/>
              <a:t>, ТеО</a:t>
            </a:r>
            <a:r>
              <a:rPr lang="ru-RU" sz="2100" baseline="-25000" dirty="0"/>
              <a:t>2</a:t>
            </a:r>
            <a:r>
              <a:rPr lang="ru-RU" sz="2100" dirty="0"/>
              <a:t>, </a:t>
            </a:r>
            <a:r>
              <a:rPr lang="en-US" sz="2100" dirty="0" err="1"/>
              <a:t>TiO</a:t>
            </a:r>
            <a:r>
              <a:rPr lang="ru-RU" sz="2100" baseline="-25000" dirty="0"/>
              <a:t>2</a:t>
            </a:r>
            <a:r>
              <a:rPr lang="ru-RU" sz="2100" dirty="0"/>
              <a:t>, </a:t>
            </a:r>
            <a:r>
              <a:rPr lang="en-US" sz="2100" dirty="0" err="1"/>
              <a:t>ZrO</a:t>
            </a:r>
            <a:r>
              <a:rPr lang="ru-RU" sz="2100" baseline="-25000" dirty="0"/>
              <a:t>2</a:t>
            </a:r>
            <a:r>
              <a:rPr lang="ru-RU" sz="2100" dirty="0"/>
              <a:t>, </a:t>
            </a:r>
            <a:r>
              <a:rPr lang="en-US" sz="2100" dirty="0" err="1"/>
              <a:t>Nb</a:t>
            </a:r>
            <a:r>
              <a:rPr lang="ru-RU" sz="2100" baseline="-25000" dirty="0"/>
              <a:t>2</a:t>
            </a:r>
            <a:r>
              <a:rPr lang="en-US" sz="2100" dirty="0"/>
              <a:t>O</a:t>
            </a:r>
            <a:r>
              <a:rPr lang="ru-RU" sz="2100" baseline="-25000" dirty="0"/>
              <a:t>5</a:t>
            </a:r>
            <a:r>
              <a:rPr lang="ru-RU" sz="2100" dirty="0"/>
              <a:t>, Та</a:t>
            </a:r>
            <a:r>
              <a:rPr lang="ru-RU" sz="2100" baseline="-25000" dirty="0"/>
              <a:t>2</a:t>
            </a:r>
            <a:r>
              <a:rPr lang="en-US" sz="2100" dirty="0"/>
              <a:t>O</a:t>
            </a:r>
            <a:r>
              <a:rPr lang="ru-RU" sz="2100" baseline="-25000" dirty="0"/>
              <a:t>5</a:t>
            </a:r>
            <a:r>
              <a:rPr lang="ru-RU" sz="2100" dirty="0"/>
              <a:t>, оксидов редкоземельных элементов. </a:t>
            </a:r>
            <a:r>
              <a:rPr lang="ru-RU" sz="2100" dirty="0" smtClean="0"/>
              <a:t>                    -77-</a:t>
            </a:r>
            <a:endParaRPr lang="ru-RU" sz="2100" dirty="0"/>
          </a:p>
          <a:p>
            <a:endParaRPr lang="ru-RU" sz="2200" dirty="0"/>
          </a:p>
        </p:txBody>
      </p:sp>
    </p:spTree>
    <p:extLst>
      <p:ext uri="{BB962C8B-B14F-4D97-AF65-F5344CB8AC3E}">
        <p14:creationId xmlns:p14="http://schemas.microsoft.com/office/powerpoint/2010/main" val="25518472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Дисульфат калия: химическая формула"/>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185013"/>
            <a:ext cx="2225675" cy="859155"/>
          </a:xfrm>
          <a:prstGeom prst="rect">
            <a:avLst/>
          </a:prstGeom>
          <a:noFill/>
          <a:ln>
            <a:noFill/>
          </a:ln>
        </p:spPr>
      </p:pic>
      <p:sp>
        <p:nvSpPr>
          <p:cNvPr id="3" name="TextBox 2"/>
          <p:cNvSpPr txBox="1"/>
          <p:nvPr/>
        </p:nvSpPr>
        <p:spPr>
          <a:xfrm>
            <a:off x="179512" y="260648"/>
            <a:ext cx="1944216" cy="707886"/>
          </a:xfrm>
          <a:prstGeom prst="rect">
            <a:avLst/>
          </a:prstGeom>
          <a:noFill/>
        </p:spPr>
        <p:txBody>
          <a:bodyPr wrap="square" rtlCol="0">
            <a:spAutoFit/>
          </a:bodyPr>
          <a:lstStyle/>
          <a:p>
            <a:r>
              <a:rPr lang="ru-RU" sz="2000" dirty="0" smtClean="0"/>
              <a:t>Структура </a:t>
            </a:r>
            <a:r>
              <a:rPr lang="ru-RU" sz="2000" dirty="0" err="1" smtClean="0"/>
              <a:t>пиросульфата</a:t>
            </a:r>
            <a:r>
              <a:rPr lang="ru-RU" sz="2000" dirty="0" smtClean="0"/>
              <a:t>:</a:t>
            </a:r>
            <a:endParaRPr lang="ru-RU" sz="2000" dirty="0"/>
          </a:p>
        </p:txBody>
      </p:sp>
      <p:sp>
        <p:nvSpPr>
          <p:cNvPr id="4" name="TextBox 3"/>
          <p:cNvSpPr txBox="1"/>
          <p:nvPr/>
        </p:nvSpPr>
        <p:spPr>
          <a:xfrm>
            <a:off x="179512" y="1044168"/>
            <a:ext cx="8964488" cy="5940088"/>
          </a:xfrm>
          <a:prstGeom prst="rect">
            <a:avLst/>
          </a:prstGeom>
          <a:noFill/>
        </p:spPr>
        <p:txBody>
          <a:bodyPr wrap="square" rtlCol="0">
            <a:spAutoFit/>
          </a:bodyPr>
          <a:lstStyle/>
          <a:p>
            <a:pPr algn="just"/>
            <a:r>
              <a:rPr lang="ru-RU" sz="2000" dirty="0" smtClean="0"/>
              <a:t>	</a:t>
            </a:r>
            <a:r>
              <a:rPr lang="ru-RU" sz="2000" b="1" i="1" dirty="0" smtClean="0"/>
              <a:t>Расплавленные </a:t>
            </a:r>
            <a:r>
              <a:rPr lang="ru-RU" sz="2000" b="1" i="1" dirty="0" err="1"/>
              <a:t>пиросульфаты</a:t>
            </a:r>
            <a:r>
              <a:rPr lang="ru-RU" sz="2000" dirty="0"/>
              <a:t>, обладая сильными окислительными свойствами, </a:t>
            </a:r>
            <a:r>
              <a:rPr lang="ru-RU" sz="2000" b="1" i="1" dirty="0">
                <a:solidFill>
                  <a:srgbClr val="FF0000"/>
                </a:solidFill>
              </a:rPr>
              <a:t>разлагают большинство сульфидов</a:t>
            </a:r>
            <a:r>
              <a:rPr lang="ru-RU" sz="2000" dirty="0"/>
              <a:t>. Однако </a:t>
            </a:r>
            <a:r>
              <a:rPr lang="ru-RU" sz="2000" dirty="0" err="1"/>
              <a:t>пиросульфатное</a:t>
            </a:r>
            <a:r>
              <a:rPr lang="ru-RU" sz="2000" dirty="0"/>
              <a:t> плавление редко применяют для этих соединений, поскольку обычно для них достаточно кислотного разложения. В условиях </a:t>
            </a:r>
            <a:r>
              <a:rPr lang="ru-RU" sz="2000" dirty="0" err="1"/>
              <a:t>пиросульфатного</a:t>
            </a:r>
            <a:r>
              <a:rPr lang="ru-RU" sz="2000" dirty="0"/>
              <a:t> плавления почти все металлы быстро переходят в сульфаты и только золото и </a:t>
            </a:r>
            <a:r>
              <a:rPr lang="ru-RU" sz="2000" dirty="0" err="1"/>
              <a:t>Pt</a:t>
            </a:r>
            <a:r>
              <a:rPr lang="ru-RU" sz="2000" dirty="0"/>
              <a:t>-металлы (за исключением палладия) не разрушаются, многие элементы в низшей степени окисления окисляются, например </a:t>
            </a:r>
            <a:r>
              <a:rPr lang="ru-RU" sz="2000" dirty="0" smtClean="0"/>
              <a:t>железо(</a:t>
            </a:r>
            <a:r>
              <a:rPr lang="en-US" sz="2000" dirty="0" smtClean="0"/>
              <a:t>II</a:t>
            </a:r>
            <a:r>
              <a:rPr lang="ru-RU" sz="2000" dirty="0" smtClean="0"/>
              <a:t>) </a:t>
            </a:r>
            <a:r>
              <a:rPr lang="ru-RU" sz="2000" dirty="0"/>
              <a:t>переходит в </a:t>
            </a:r>
            <a:r>
              <a:rPr lang="ru-RU" sz="2000" dirty="0" smtClean="0"/>
              <a:t>железо(</a:t>
            </a:r>
            <a:r>
              <a:rPr lang="en-US" sz="2000" dirty="0" smtClean="0"/>
              <a:t>III</a:t>
            </a:r>
            <a:r>
              <a:rPr lang="ru-RU" sz="2000" dirty="0" smtClean="0"/>
              <a:t>) </a:t>
            </a:r>
            <a:r>
              <a:rPr lang="ru-RU" sz="2000" dirty="0"/>
              <a:t>[однако </a:t>
            </a:r>
            <a:r>
              <a:rPr lang="ru-RU" sz="2000" dirty="0" smtClean="0"/>
              <a:t>хром(</a:t>
            </a:r>
            <a:r>
              <a:rPr lang="en-US" sz="2000" dirty="0" smtClean="0"/>
              <a:t>III) </a:t>
            </a:r>
            <a:r>
              <a:rPr lang="ru-RU" sz="2000" dirty="0" smtClean="0"/>
              <a:t>не окисляется до хрома(VI</a:t>
            </a:r>
            <a:r>
              <a:rPr lang="ru-RU" sz="2000" dirty="0"/>
              <a:t>)], соединения золота термически разлагаются с образованием металла, органические соединения окисляются полностью. </a:t>
            </a:r>
          </a:p>
          <a:p>
            <a:pPr algn="just"/>
            <a:r>
              <a:rPr lang="ru-RU" sz="2000" dirty="0" smtClean="0"/>
              <a:t>	Сплавление </a:t>
            </a:r>
            <a:r>
              <a:rPr lang="ru-RU" sz="2000" dirty="0"/>
              <a:t>с </a:t>
            </a:r>
            <a:r>
              <a:rPr lang="ru-RU" sz="2000" dirty="0" err="1"/>
              <a:t>пиросульфатом</a:t>
            </a:r>
            <a:r>
              <a:rPr lang="ru-RU" sz="2000" dirty="0"/>
              <a:t> проводят в тиглях из платины или плавленого кварца. Фарфоровые тигли используют редко. Платина при этом </a:t>
            </a:r>
            <a:r>
              <a:rPr lang="ru-RU" sz="2000" dirty="0" err="1"/>
              <a:t>корродирует</a:t>
            </a:r>
            <a:r>
              <a:rPr lang="ru-RU" sz="2000" dirty="0"/>
              <a:t>, хотя и незначительно, и платиновая посуда разрушается тем больше, чем дольше происходит сплавление. </a:t>
            </a:r>
          </a:p>
          <a:p>
            <a:pPr algn="just"/>
            <a:r>
              <a:rPr lang="ru-RU" sz="2000" dirty="0" smtClean="0"/>
              <a:t>	Количество </a:t>
            </a:r>
            <a:r>
              <a:rPr lang="ru-RU" sz="2000" dirty="0"/>
              <a:t>плавня по отношению к пробе колеблется от 10- до 20-кратного, что регламентируется методикой. Температура сплавления 500-600°С. По охлаждении </a:t>
            </a:r>
            <a:r>
              <a:rPr lang="ru-RU" sz="2000" b="1" i="1" dirty="0" err="1"/>
              <a:t>плав</a:t>
            </a:r>
            <a:r>
              <a:rPr lang="ru-RU" sz="2000" b="1" i="1" dirty="0"/>
              <a:t> растворяют </a:t>
            </a:r>
            <a:r>
              <a:rPr lang="ru-RU" sz="2000" dirty="0"/>
              <a:t>в разбавленной серной или соляной кислоте (</a:t>
            </a:r>
            <a:r>
              <a:rPr lang="ru-RU" sz="2000" b="1" i="1" dirty="0">
                <a:solidFill>
                  <a:srgbClr val="FF0000"/>
                </a:solidFill>
              </a:rPr>
              <a:t>но не в воде!</a:t>
            </a:r>
            <a:r>
              <a:rPr lang="ru-RU" sz="2000" dirty="0"/>
              <a:t>) во избежание гидролиза и выделения гидроксидов титана, циркония и других элементов. </a:t>
            </a:r>
            <a:r>
              <a:rPr lang="ru-RU" sz="2000" dirty="0" smtClean="0"/>
              <a:t>                                                                                   -78-</a:t>
            </a:r>
            <a:endParaRPr lang="ru-RU" sz="2000" dirty="0"/>
          </a:p>
        </p:txBody>
      </p:sp>
    </p:spTree>
    <p:extLst>
      <p:ext uri="{BB962C8B-B14F-4D97-AF65-F5344CB8AC3E}">
        <p14:creationId xmlns:p14="http://schemas.microsoft.com/office/powerpoint/2010/main" val="25826559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171194"/>
          </a:xfrm>
          <a:prstGeom prst="rect">
            <a:avLst/>
          </a:prstGeom>
          <a:noFill/>
        </p:spPr>
        <p:txBody>
          <a:bodyPr wrap="square" rtlCol="0">
            <a:spAutoFit/>
          </a:bodyPr>
          <a:lstStyle/>
          <a:p>
            <a:pPr algn="just"/>
            <a:r>
              <a:rPr lang="ru-RU" sz="2000" dirty="0" smtClean="0"/>
              <a:t>	Сплавление </a:t>
            </a:r>
            <a:r>
              <a:rPr lang="ru-RU" sz="2000" dirty="0"/>
              <a:t>со щелочными </a:t>
            </a:r>
            <a:r>
              <a:rPr lang="ru-RU" sz="2000" dirty="0" err="1"/>
              <a:t>пиросульфатами</a:t>
            </a:r>
            <a:r>
              <a:rPr lang="ru-RU" sz="2000" dirty="0"/>
              <a:t> имеет </a:t>
            </a:r>
            <a:r>
              <a:rPr lang="ru-RU" sz="2000" b="1" i="1" dirty="0">
                <a:solidFill>
                  <a:srgbClr val="FF0000"/>
                </a:solidFill>
              </a:rPr>
              <a:t>ограничения</a:t>
            </a:r>
            <a:r>
              <a:rPr lang="ru-RU" sz="2000" dirty="0">
                <a:solidFill>
                  <a:srgbClr val="FF0000"/>
                </a:solidFill>
              </a:rPr>
              <a:t> </a:t>
            </a:r>
            <a:r>
              <a:rPr lang="ru-RU" sz="2000" dirty="0"/>
              <a:t>по применению. Например, из-за поступления в анализируемый раствор большого количества щелочных </a:t>
            </a:r>
            <a:r>
              <a:rPr lang="ru-RU" sz="2000" dirty="0" smtClean="0"/>
              <a:t>металлов, </a:t>
            </a:r>
            <a:r>
              <a:rPr lang="ru-RU" sz="2000" dirty="0"/>
              <a:t>нельзя использовать некоторые спектроскопические и электрохимические методы анализа. Кроме того, применяемый плавень бывает недостаточно чист. Анализируемый раствор может быть загрязнен продуктами коррозии тиглей. Все это затрудняет определение сопутствующих элементов и микрокомпонентов, содержание которых весьма </a:t>
            </a:r>
            <a:r>
              <a:rPr lang="ru-RU" sz="2000" dirty="0" smtClean="0"/>
              <a:t>невелико</a:t>
            </a:r>
            <a:r>
              <a:rPr lang="ru-RU" sz="2000" dirty="0"/>
              <a:t>. Метод сплавления с </a:t>
            </a:r>
            <a:r>
              <a:rPr lang="ru-RU" sz="2000" dirty="0" err="1"/>
              <a:t>пиросульфатами</a:t>
            </a:r>
            <a:r>
              <a:rPr lang="ru-RU" sz="2000" dirty="0"/>
              <a:t> также </a:t>
            </a:r>
            <a:r>
              <a:rPr lang="ru-RU" sz="2000" b="1" i="1" dirty="0"/>
              <a:t>нельзя</a:t>
            </a:r>
            <a:r>
              <a:rPr lang="ru-RU" sz="2000" dirty="0"/>
              <a:t> использовать для многих элементов, </a:t>
            </a:r>
            <a:r>
              <a:rPr lang="ru-RU" sz="2000" b="1" i="1" dirty="0"/>
              <a:t>образующих летучие соединения</a:t>
            </a:r>
            <a:r>
              <a:rPr lang="ru-RU" sz="2000" dirty="0"/>
              <a:t>. </a:t>
            </a:r>
          </a:p>
          <a:p>
            <a:pPr algn="just"/>
            <a:r>
              <a:rPr lang="ru-RU" sz="2000" dirty="0" smtClean="0"/>
              <a:t>	Поэтому </a:t>
            </a:r>
            <a:r>
              <a:rPr lang="ru-RU" sz="2000" b="1" i="1" dirty="0"/>
              <a:t>вместо </a:t>
            </a:r>
            <a:r>
              <a:rPr lang="ru-RU" sz="2000" b="1" i="1" dirty="0" err="1"/>
              <a:t>пиросульфата</a:t>
            </a:r>
            <a:r>
              <a:rPr lang="ru-RU" sz="2000" b="1" i="1" dirty="0"/>
              <a:t> </a:t>
            </a:r>
            <a:r>
              <a:rPr lang="ru-RU" sz="2000" dirty="0"/>
              <a:t>используют плавень, который имеет такую же эффективность при разложении, но доступен в виде более чистого препарата и в то же время он не разрушает платину и другие материалы. Таким условиям удовлетворяет </a:t>
            </a:r>
            <a:r>
              <a:rPr lang="ru-RU" sz="2000" b="1" i="1" dirty="0"/>
              <a:t>бисульфат (гидросульфат) </a:t>
            </a:r>
            <a:r>
              <a:rPr lang="ru-RU" sz="2400" b="1" i="1" dirty="0">
                <a:solidFill>
                  <a:srgbClr val="FF0000"/>
                </a:solidFill>
              </a:rPr>
              <a:t>аммония</a:t>
            </a:r>
            <a:r>
              <a:rPr lang="ru-RU" sz="2000" b="1" i="1" dirty="0">
                <a:solidFill>
                  <a:srgbClr val="FF0000"/>
                </a:solidFill>
              </a:rPr>
              <a:t> NH</a:t>
            </a:r>
            <a:r>
              <a:rPr lang="ru-RU" sz="2000" b="1" i="1" baseline="-25000" dirty="0">
                <a:solidFill>
                  <a:srgbClr val="FF0000"/>
                </a:solidFill>
              </a:rPr>
              <a:t>4</a:t>
            </a:r>
            <a:r>
              <a:rPr lang="ru-RU" sz="2000" b="1" i="1" dirty="0"/>
              <a:t>HS</a:t>
            </a:r>
            <a:r>
              <a:rPr lang="en-US" sz="2000" b="1" i="1" dirty="0"/>
              <a:t>O</a:t>
            </a:r>
            <a:r>
              <a:rPr lang="ru-RU" sz="2000" b="1" i="1" baseline="-25000" dirty="0"/>
              <a:t>4</a:t>
            </a:r>
            <a:r>
              <a:rPr lang="ru-RU" sz="2000" b="1" i="1" dirty="0"/>
              <a:t> </a:t>
            </a:r>
            <a:r>
              <a:rPr lang="ru-RU" sz="2000" dirty="0"/>
              <a:t>(т. пл. 147 °С), </a:t>
            </a:r>
            <a:r>
              <a:rPr lang="ru-RU" sz="2000" dirty="0" smtClean="0"/>
              <a:t>который </a:t>
            </a:r>
            <a:r>
              <a:rPr lang="ru-RU" sz="2000" dirty="0"/>
              <a:t>разлагает большинство из встречаемых на практике соединений, за исключением осажденных и </a:t>
            </a:r>
            <a:r>
              <a:rPr lang="ru-RU" sz="2000" b="1" i="1" dirty="0">
                <a:solidFill>
                  <a:srgbClr val="FF0000"/>
                </a:solidFill>
              </a:rPr>
              <a:t>прокаленных</a:t>
            </a:r>
            <a:r>
              <a:rPr lang="ru-RU" sz="2000" dirty="0">
                <a:solidFill>
                  <a:srgbClr val="FF0000"/>
                </a:solidFill>
              </a:rPr>
              <a:t> </a:t>
            </a:r>
            <a:r>
              <a:rPr lang="ru-RU" sz="2000" dirty="0"/>
              <a:t>оксидов ниобия, тантала и бериллия (эти оксиды разлагаются лишь при продолжительном сплавлении с </a:t>
            </a:r>
            <a:r>
              <a:rPr lang="ru-RU" sz="2000" dirty="0" err="1"/>
              <a:t>бифторидом</a:t>
            </a:r>
            <a:r>
              <a:rPr lang="ru-RU" sz="2000" dirty="0"/>
              <a:t> аммония). При низких температурах бисульфат аммония реагирует с платиной незначительно, но при высоких температурах или при продолжительном нагревании выгоднее работать в кварцевых тиглях. </a:t>
            </a:r>
            <a:endParaRPr lang="ru-RU" sz="2000" dirty="0" smtClean="0"/>
          </a:p>
          <a:p>
            <a:pPr algn="just"/>
            <a:r>
              <a:rPr lang="ru-RU" sz="2000" dirty="0"/>
              <a:t>	</a:t>
            </a:r>
            <a:r>
              <a:rPr lang="ru-RU" sz="2000" dirty="0" smtClean="0"/>
              <a:t>Метод </a:t>
            </a:r>
            <a:r>
              <a:rPr lang="ru-RU" sz="2000" dirty="0"/>
              <a:t>с использованием бисульфата аммония занимает промежуточное положение между сернокислотным разложением и сплавлением с бисульфатами щелочных металлов</a:t>
            </a:r>
            <a:r>
              <a:rPr lang="ru-RU" sz="2000" dirty="0" smtClean="0"/>
              <a:t>.                                                                                                          </a:t>
            </a:r>
            <a:r>
              <a:rPr lang="ru-RU" sz="2000" b="1" i="1" dirty="0" smtClean="0">
                <a:solidFill>
                  <a:srgbClr val="FF0000"/>
                </a:solidFill>
              </a:rPr>
              <a:t>-79-</a:t>
            </a:r>
            <a:r>
              <a:rPr lang="ru-RU" sz="2000" dirty="0" smtClean="0"/>
              <a:t>      </a:t>
            </a:r>
            <a:endParaRPr lang="ru-RU" sz="2000" dirty="0"/>
          </a:p>
        </p:txBody>
      </p:sp>
    </p:spTree>
    <p:extLst>
      <p:ext uri="{BB962C8B-B14F-4D97-AF65-F5344CB8AC3E}">
        <p14:creationId xmlns:p14="http://schemas.microsoft.com/office/powerpoint/2010/main" val="27914282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9036496" cy="6494085"/>
          </a:xfrm>
          <a:prstGeom prst="rect">
            <a:avLst/>
          </a:prstGeom>
          <a:noFill/>
        </p:spPr>
        <p:txBody>
          <a:bodyPr wrap="square" rtlCol="0">
            <a:spAutoFit/>
          </a:bodyPr>
          <a:lstStyle/>
          <a:p>
            <a:pPr algn="just"/>
            <a:r>
              <a:rPr lang="ru-RU" sz="2000" dirty="0" smtClean="0"/>
              <a:t>	</a:t>
            </a:r>
            <a:r>
              <a:rPr lang="ru-RU" sz="2200" dirty="0" smtClean="0"/>
              <a:t>Эффективность </a:t>
            </a:r>
            <a:r>
              <a:rPr lang="ru-RU" sz="2200" dirty="0" err="1"/>
              <a:t>пиросульфатного</a:t>
            </a:r>
            <a:r>
              <a:rPr lang="ru-RU" sz="2200" dirty="0"/>
              <a:t> плавления можно регулировать, используя в качестве плавня смеси нескольких </a:t>
            </a:r>
            <a:r>
              <a:rPr lang="ru-RU" sz="2200" dirty="0" err="1"/>
              <a:t>пиросульфатов</a:t>
            </a:r>
            <a:r>
              <a:rPr lang="ru-RU" sz="2200" dirty="0"/>
              <a:t> и </a:t>
            </a:r>
            <a:r>
              <a:rPr lang="ru-RU" sz="2200" dirty="0" err="1"/>
              <a:t>пиросульфата</a:t>
            </a:r>
            <a:r>
              <a:rPr lang="ru-RU" sz="2200" dirty="0"/>
              <a:t> с другими солями. Так, например, для разложения вольфрамовых руд применяют </a:t>
            </a:r>
            <a:r>
              <a:rPr lang="ru-RU" sz="2200" b="1" i="1" dirty="0">
                <a:solidFill>
                  <a:srgbClr val="FF0000"/>
                </a:solidFill>
              </a:rPr>
              <a:t>смесь </a:t>
            </a:r>
            <a:r>
              <a:rPr lang="ru-RU" sz="2200" b="1" i="1" dirty="0" err="1">
                <a:solidFill>
                  <a:srgbClr val="FF0000"/>
                </a:solidFill>
              </a:rPr>
              <a:t>пиросульфата</a:t>
            </a:r>
            <a:r>
              <a:rPr lang="ru-RU" sz="2200" b="1" i="1" dirty="0">
                <a:solidFill>
                  <a:srgbClr val="FF0000"/>
                </a:solidFill>
              </a:rPr>
              <a:t> со щелочными карбонатами</a:t>
            </a:r>
            <a:r>
              <a:rPr lang="ru-RU" sz="2200" dirty="0"/>
              <a:t>; для разложения титановых минералов удобна </a:t>
            </a:r>
            <a:r>
              <a:rPr lang="ru-RU" sz="2200" b="1" i="1" dirty="0">
                <a:solidFill>
                  <a:srgbClr val="FF0000"/>
                </a:solidFill>
              </a:rPr>
              <a:t>смесь </a:t>
            </a:r>
            <a:r>
              <a:rPr lang="ru-RU" sz="2200" b="1" i="1" dirty="0" err="1">
                <a:solidFill>
                  <a:srgbClr val="FF0000"/>
                </a:solidFill>
              </a:rPr>
              <a:t>пиросульфата</a:t>
            </a:r>
            <a:r>
              <a:rPr lang="ru-RU" sz="2200" b="1" i="1" dirty="0">
                <a:solidFill>
                  <a:srgbClr val="FF0000"/>
                </a:solidFill>
              </a:rPr>
              <a:t> с бурой </a:t>
            </a:r>
            <a:r>
              <a:rPr lang="ru-RU" sz="2200" dirty="0"/>
              <a:t>(разложение происходит весьма быстро). </a:t>
            </a:r>
            <a:endParaRPr lang="ru-RU" sz="2200" dirty="0" smtClean="0"/>
          </a:p>
          <a:p>
            <a:pPr algn="just"/>
            <a:r>
              <a:rPr lang="ru-RU" sz="2200" dirty="0"/>
              <a:t>	</a:t>
            </a:r>
            <a:r>
              <a:rPr lang="ru-RU" sz="2200" dirty="0" smtClean="0"/>
              <a:t>Очень </a:t>
            </a:r>
            <a:r>
              <a:rPr lang="ru-RU" sz="2200" dirty="0"/>
              <a:t>эффективным плавнем, пригодным для разложения многих оксидов, в частности касситерита и силикатов, является смесь </a:t>
            </a:r>
            <a:r>
              <a:rPr lang="ru-RU" sz="2200" dirty="0" err="1"/>
              <a:t>пиросульфата</a:t>
            </a:r>
            <a:r>
              <a:rPr lang="ru-RU" sz="2200" dirty="0"/>
              <a:t> и щелочного фторида. Для перевода в раствор хромовых руд и огнеупорной керамики на основе оксидов хрома применяют в качестве плавня смесь бисульфата натрия с фторидом натрия. </a:t>
            </a:r>
            <a:endParaRPr lang="ru-RU" sz="2200" dirty="0" smtClean="0"/>
          </a:p>
          <a:p>
            <a:pPr algn="just"/>
            <a:r>
              <a:rPr lang="ru-RU" sz="2200" dirty="0"/>
              <a:t>	</a:t>
            </a:r>
            <a:r>
              <a:rPr lang="ru-RU" sz="2200" dirty="0" smtClean="0"/>
              <a:t>Некоторые </a:t>
            </a:r>
            <a:r>
              <a:rPr lang="ru-RU" sz="2200" dirty="0"/>
              <a:t>кислород- и серосодержащие руды сплавляют при низких температурах со </a:t>
            </a:r>
            <a:r>
              <a:rPr lang="ru-RU" sz="2200" b="1" i="1" dirty="0">
                <a:solidFill>
                  <a:srgbClr val="FF0000"/>
                </a:solidFill>
              </a:rPr>
              <a:t>смесью бисульфата и хлорида </a:t>
            </a:r>
            <a:r>
              <a:rPr lang="ru-RU" sz="2200" dirty="0"/>
              <a:t>(или нитрата) </a:t>
            </a:r>
            <a:r>
              <a:rPr lang="ru-RU" sz="2200" b="1" i="1" dirty="0">
                <a:solidFill>
                  <a:srgbClr val="FF0000"/>
                </a:solidFill>
              </a:rPr>
              <a:t>аммония</a:t>
            </a:r>
            <a:r>
              <a:rPr lang="ru-RU" sz="2200" dirty="0"/>
              <a:t>. </a:t>
            </a:r>
            <a:endParaRPr lang="ru-RU" sz="2200" dirty="0" smtClean="0"/>
          </a:p>
          <a:p>
            <a:pPr algn="just"/>
            <a:r>
              <a:rPr lang="ru-RU" sz="2200" dirty="0"/>
              <a:t>	</a:t>
            </a:r>
            <a:r>
              <a:rPr lang="ru-RU" sz="2200" dirty="0" smtClean="0"/>
              <a:t>Используют </a:t>
            </a:r>
            <a:r>
              <a:rPr lang="ru-RU" sz="2200" dirty="0"/>
              <a:t>и другие смеси, например смесь </a:t>
            </a:r>
            <a:r>
              <a:rPr lang="ru-RU" sz="2200" dirty="0" err="1"/>
              <a:t>пиросульфатов</a:t>
            </a:r>
            <a:r>
              <a:rPr lang="ru-RU" sz="2200" dirty="0"/>
              <a:t> натрия и калия (для переведения в раствор Р</a:t>
            </a:r>
            <a:r>
              <a:rPr lang="en-US" sz="2200" dirty="0"/>
              <a:t>u</a:t>
            </a:r>
            <a:r>
              <a:rPr lang="ru-RU" sz="2200" dirty="0"/>
              <a:t>0</a:t>
            </a:r>
            <a:r>
              <a:rPr lang="ru-RU" sz="2200" baseline="-25000" dirty="0"/>
              <a:t>2</a:t>
            </a:r>
            <a:r>
              <a:rPr lang="ru-RU" sz="2200" dirty="0"/>
              <a:t>), смесь </a:t>
            </a:r>
            <a:r>
              <a:rPr lang="ru-RU" sz="2200" dirty="0" err="1"/>
              <a:t>пиросульфата</a:t>
            </a:r>
            <a:r>
              <a:rPr lang="ru-RU" sz="2200" dirty="0"/>
              <a:t> калия с персульфатом калия (разложение хромитов при определении </a:t>
            </a:r>
            <a:r>
              <a:rPr lang="ru-RU" sz="2200" dirty="0" err="1"/>
              <a:t>Cr</a:t>
            </a:r>
            <a:r>
              <a:rPr lang="ru-RU" sz="2200" dirty="0"/>
              <a:t>, </a:t>
            </a:r>
            <a:r>
              <a:rPr lang="ru-RU" sz="2200" dirty="0" err="1"/>
              <a:t>Fe</a:t>
            </a:r>
            <a:r>
              <a:rPr lang="ru-RU" sz="2200" dirty="0"/>
              <a:t>, </a:t>
            </a:r>
            <a:r>
              <a:rPr lang="en-US" sz="2200" dirty="0"/>
              <a:t>Al</a:t>
            </a:r>
            <a:r>
              <a:rPr lang="ru-RU" sz="2200" dirty="0"/>
              <a:t>, </a:t>
            </a:r>
            <a:r>
              <a:rPr lang="ru-RU" sz="2200" dirty="0" err="1"/>
              <a:t>Са</a:t>
            </a:r>
            <a:r>
              <a:rPr lang="ru-RU" sz="2200" dirty="0"/>
              <a:t>, </a:t>
            </a:r>
            <a:r>
              <a:rPr lang="ru-RU" sz="2200" dirty="0" err="1"/>
              <a:t>Mg</a:t>
            </a:r>
            <a:r>
              <a:rPr lang="ru-RU" sz="2200" dirty="0"/>
              <a:t>, </a:t>
            </a:r>
            <a:r>
              <a:rPr lang="ru-RU" sz="2200" dirty="0" err="1"/>
              <a:t>Si</a:t>
            </a:r>
            <a:r>
              <a:rPr lang="ru-RU" sz="2200" dirty="0"/>
              <a:t>, </a:t>
            </a:r>
            <a:r>
              <a:rPr lang="ru-RU" sz="2200" dirty="0" err="1"/>
              <a:t>Ni</a:t>
            </a:r>
            <a:r>
              <a:rPr lang="ru-RU" sz="2200" dirty="0"/>
              <a:t>, </a:t>
            </a:r>
            <a:r>
              <a:rPr lang="en-US" sz="2200" dirty="0"/>
              <a:t>Co</a:t>
            </a:r>
            <a:r>
              <a:rPr lang="ru-RU" sz="2200" dirty="0"/>
              <a:t>, </a:t>
            </a:r>
            <a:r>
              <a:rPr lang="en-US" sz="2200" dirty="0"/>
              <a:t>Cu</a:t>
            </a:r>
            <a:r>
              <a:rPr lang="ru-RU" sz="2200" dirty="0"/>
              <a:t>, </a:t>
            </a:r>
            <a:r>
              <a:rPr lang="en-US" sz="2200" dirty="0"/>
              <a:t>V</a:t>
            </a:r>
            <a:r>
              <a:rPr lang="ru-RU" sz="2200" dirty="0"/>
              <a:t>), смеси (</a:t>
            </a:r>
            <a:r>
              <a:rPr lang="en-US" sz="2200" dirty="0"/>
              <a:t>K</a:t>
            </a:r>
            <a:r>
              <a:rPr lang="ru-RU" sz="2200" baseline="-25000" dirty="0"/>
              <a:t>2</a:t>
            </a:r>
            <a:r>
              <a:rPr lang="en-US" sz="2200" dirty="0"/>
              <a:t>S</a:t>
            </a:r>
            <a:r>
              <a:rPr lang="ru-RU" sz="2200" baseline="-25000" dirty="0"/>
              <a:t>2</a:t>
            </a:r>
            <a:r>
              <a:rPr lang="ru-RU" sz="2200" dirty="0"/>
              <a:t>0</a:t>
            </a:r>
            <a:r>
              <a:rPr lang="ru-RU" sz="2200" baseline="-25000" dirty="0"/>
              <a:t>7</a:t>
            </a:r>
            <a:r>
              <a:rPr lang="ru-RU" sz="2200" dirty="0"/>
              <a:t> + </a:t>
            </a:r>
            <a:r>
              <a:rPr lang="en-US" sz="2200" dirty="0"/>
              <a:t>K</a:t>
            </a:r>
            <a:r>
              <a:rPr lang="ru-RU" sz="2200" baseline="-25000" dirty="0"/>
              <a:t>2</a:t>
            </a:r>
            <a:r>
              <a:rPr lang="en-US" sz="2200" dirty="0"/>
              <a:t>S</a:t>
            </a:r>
            <a:r>
              <a:rPr lang="ru-RU" sz="2200" baseline="-25000" dirty="0"/>
              <a:t>2</a:t>
            </a:r>
            <a:r>
              <a:rPr lang="ru-RU" sz="2200" dirty="0"/>
              <a:t>0</a:t>
            </a:r>
            <a:r>
              <a:rPr lang="ru-RU" sz="2200" baseline="-25000" dirty="0"/>
              <a:t>8</a:t>
            </a:r>
            <a:r>
              <a:rPr lang="ru-RU" sz="2200" dirty="0"/>
              <a:t> + </a:t>
            </a:r>
            <a:r>
              <a:rPr lang="en-US" sz="2200" dirty="0" err="1"/>
              <a:t>KCl</a:t>
            </a:r>
            <a:r>
              <a:rPr lang="ru-RU" sz="2200" dirty="0"/>
              <a:t>) и т. д. </a:t>
            </a:r>
          </a:p>
          <a:p>
            <a:pPr algn="r"/>
            <a:r>
              <a:rPr lang="ru-RU" sz="2000" b="1" i="1" dirty="0" smtClean="0">
                <a:solidFill>
                  <a:srgbClr val="FF0000"/>
                </a:solidFill>
              </a:rPr>
              <a:t>-80-</a:t>
            </a:r>
            <a:endParaRPr lang="ru-RU" sz="2000" b="1" i="1" dirty="0">
              <a:solidFill>
                <a:srgbClr val="FF0000"/>
              </a:solidFill>
            </a:endParaRPr>
          </a:p>
        </p:txBody>
      </p:sp>
    </p:spTree>
    <p:extLst>
      <p:ext uri="{BB962C8B-B14F-4D97-AF65-F5344CB8AC3E}">
        <p14:creationId xmlns:p14="http://schemas.microsoft.com/office/powerpoint/2010/main" val="12461961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9036496" cy="6986528"/>
          </a:xfrm>
          <a:prstGeom prst="rect">
            <a:avLst/>
          </a:prstGeom>
          <a:noFill/>
        </p:spPr>
        <p:txBody>
          <a:bodyPr wrap="square" rtlCol="0">
            <a:spAutoFit/>
          </a:bodyPr>
          <a:lstStyle/>
          <a:p>
            <a:pPr algn="ctr"/>
            <a:r>
              <a:rPr lang="ru-RU" sz="2800" b="1" i="1" dirty="0" err="1">
                <a:solidFill>
                  <a:srgbClr val="FF0000"/>
                </a:solidFill>
              </a:rPr>
              <a:t>Бифториды</a:t>
            </a:r>
            <a:r>
              <a:rPr lang="ru-RU" sz="2800" b="1" i="1" dirty="0">
                <a:solidFill>
                  <a:srgbClr val="FF0000"/>
                </a:solidFill>
              </a:rPr>
              <a:t> и </a:t>
            </a:r>
            <a:r>
              <a:rPr lang="ru-RU" sz="2800" b="1" i="1" dirty="0" err="1">
                <a:solidFill>
                  <a:srgbClr val="FF0000"/>
                </a:solidFill>
              </a:rPr>
              <a:t>фторобораты</a:t>
            </a:r>
            <a:r>
              <a:rPr lang="ru-RU" sz="2800" b="1" i="1" dirty="0">
                <a:solidFill>
                  <a:srgbClr val="FF0000"/>
                </a:solidFill>
              </a:rPr>
              <a:t> как плавни</a:t>
            </a:r>
            <a:r>
              <a:rPr lang="ru-RU" sz="2800" dirty="0">
                <a:solidFill>
                  <a:srgbClr val="FF0000"/>
                </a:solidFill>
              </a:rPr>
              <a:t>. </a:t>
            </a:r>
            <a:endParaRPr lang="ru-RU" sz="2800" dirty="0" smtClean="0">
              <a:solidFill>
                <a:srgbClr val="FF0000"/>
              </a:solidFill>
            </a:endParaRPr>
          </a:p>
          <a:p>
            <a:pPr algn="just"/>
            <a:r>
              <a:rPr lang="ru-RU" sz="2000" dirty="0"/>
              <a:t>	</a:t>
            </a:r>
            <a:r>
              <a:rPr lang="ru-RU" sz="2100" dirty="0" smtClean="0"/>
              <a:t>По </a:t>
            </a:r>
            <a:r>
              <a:rPr lang="ru-RU" sz="2100" dirty="0"/>
              <a:t>своей природе сплавление с </a:t>
            </a:r>
            <a:r>
              <a:rPr lang="ru-RU" sz="2100" b="1" i="1" dirty="0" err="1" smtClean="0"/>
              <a:t>бифторидами</a:t>
            </a:r>
            <a:r>
              <a:rPr lang="ru-RU" sz="2100" b="1" i="1" dirty="0" smtClean="0"/>
              <a:t>  </a:t>
            </a:r>
            <a:r>
              <a:rPr lang="ru-RU" sz="2100" b="1" i="1" dirty="0"/>
              <a:t>калия </a:t>
            </a:r>
            <a:r>
              <a:rPr lang="ru-RU" sz="2100" dirty="0"/>
              <a:t>(</a:t>
            </a:r>
            <a:r>
              <a:rPr lang="ru-RU" sz="2100" b="1" i="1" dirty="0">
                <a:solidFill>
                  <a:srgbClr val="FF0000"/>
                </a:solidFill>
              </a:rPr>
              <a:t>KHF</a:t>
            </a:r>
            <a:r>
              <a:rPr lang="ru-RU" sz="2100" b="1" i="1" baseline="-25000" dirty="0">
                <a:solidFill>
                  <a:srgbClr val="FF0000"/>
                </a:solidFill>
              </a:rPr>
              <a:t>2</a:t>
            </a:r>
            <a:r>
              <a:rPr lang="ru-RU" sz="2100" dirty="0"/>
              <a:t>, </a:t>
            </a:r>
            <a:r>
              <a:rPr lang="ru-RU" sz="2100" dirty="0" err="1"/>
              <a:t>т.пл</a:t>
            </a:r>
            <a:r>
              <a:rPr lang="ru-RU" sz="2100" dirty="0"/>
              <a:t>. 239 °С) </a:t>
            </a:r>
            <a:r>
              <a:rPr lang="ru-RU" sz="2100" b="1" i="1" dirty="0"/>
              <a:t>и аммония </a:t>
            </a:r>
            <a:r>
              <a:rPr lang="ru-RU" sz="2100" dirty="0"/>
              <a:t>(</a:t>
            </a:r>
            <a:r>
              <a:rPr lang="ru-RU" sz="2100" b="1" i="1" dirty="0">
                <a:solidFill>
                  <a:srgbClr val="FF0000"/>
                </a:solidFill>
              </a:rPr>
              <a:t>NH</a:t>
            </a:r>
            <a:r>
              <a:rPr lang="ru-RU" sz="2100" b="1" i="1" baseline="-25000" dirty="0">
                <a:solidFill>
                  <a:srgbClr val="FF0000"/>
                </a:solidFill>
              </a:rPr>
              <a:t>4</a:t>
            </a:r>
            <a:r>
              <a:rPr lang="ru-RU" sz="2100" b="1" i="1" dirty="0">
                <a:solidFill>
                  <a:srgbClr val="FF0000"/>
                </a:solidFill>
              </a:rPr>
              <a:t>HF</a:t>
            </a:r>
            <a:r>
              <a:rPr lang="ru-RU" sz="2100" b="1" i="1" baseline="-25000" dirty="0">
                <a:solidFill>
                  <a:srgbClr val="FF0000"/>
                </a:solidFill>
              </a:rPr>
              <a:t>2</a:t>
            </a:r>
            <a:r>
              <a:rPr lang="ru-RU" sz="2100" dirty="0"/>
              <a:t>), относят к </a:t>
            </a:r>
            <a:r>
              <a:rPr lang="ru-RU" sz="2100" b="1" i="1" dirty="0"/>
              <a:t>кислому плавлению</a:t>
            </a:r>
            <a:r>
              <a:rPr lang="ru-RU" sz="2100" dirty="0"/>
              <a:t>. В качестве плавней их применяют при выполнении неполных анализов для вскрытия некоторых </a:t>
            </a:r>
            <a:r>
              <a:rPr lang="ru-RU" sz="2100" dirty="0" err="1"/>
              <a:t>трудноразлагаемых</a:t>
            </a:r>
            <a:r>
              <a:rPr lang="ru-RU" sz="2100" dirty="0"/>
              <a:t> минералов, таких как </a:t>
            </a:r>
            <a:r>
              <a:rPr lang="ru-RU" sz="2100" dirty="0" err="1"/>
              <a:t>ниобаты</a:t>
            </a:r>
            <a:r>
              <a:rPr lang="ru-RU" sz="2100" dirty="0"/>
              <a:t>, </a:t>
            </a:r>
            <a:r>
              <a:rPr lang="ru-RU" sz="2100" dirty="0" err="1"/>
              <a:t>танталаты</a:t>
            </a:r>
            <a:r>
              <a:rPr lang="ru-RU" sz="2100" dirty="0"/>
              <a:t>, цирконы и некоторые шпинели. </a:t>
            </a:r>
            <a:endParaRPr lang="ru-RU" sz="2100" dirty="0" smtClean="0"/>
          </a:p>
          <a:p>
            <a:pPr algn="just"/>
            <a:r>
              <a:rPr lang="ru-RU" sz="2100" dirty="0"/>
              <a:t>	</a:t>
            </a:r>
            <a:r>
              <a:rPr lang="ru-RU" sz="2100" dirty="0" smtClean="0"/>
              <a:t>При </a:t>
            </a:r>
            <a:r>
              <a:rPr lang="ru-RU" sz="2100" dirty="0"/>
              <a:t>определении кремния эти плавни непригодны, так как в процессе плавления кремний улетучивается в виде </a:t>
            </a:r>
            <a:r>
              <a:rPr lang="en-US" sz="2100" dirty="0" err="1"/>
              <a:t>SiF</a:t>
            </a:r>
            <a:r>
              <a:rPr lang="ru-RU" sz="2100" baseline="-25000" dirty="0"/>
              <a:t>4</a:t>
            </a:r>
            <a:r>
              <a:rPr lang="ru-RU" sz="2100" dirty="0"/>
              <a:t>. Однако они подходят для разложения некоторых силикатов в тех случаях, когда необходимо определение других компонентов, кроме кремния (анализ стекольных песков, кварцитов и других минералов с высоким содержанием кремнезема). </a:t>
            </a:r>
            <a:endParaRPr lang="ru-RU" sz="2100" dirty="0" smtClean="0"/>
          </a:p>
          <a:p>
            <a:pPr algn="just"/>
            <a:r>
              <a:rPr lang="ru-RU" sz="2100" dirty="0"/>
              <a:t>	</a:t>
            </a:r>
            <a:r>
              <a:rPr lang="ru-RU" sz="2100" dirty="0" smtClean="0"/>
              <a:t>Сплавление </a:t>
            </a:r>
            <a:r>
              <a:rPr lang="ru-RU" sz="2100" dirty="0"/>
              <a:t>проводят с 10-кратным количеством плавня в платиновом тигле при возможно более низкой температуре (слабо красное каление) до образования прозрачного </a:t>
            </a:r>
            <a:r>
              <a:rPr lang="ru-RU" sz="2100" dirty="0" err="1"/>
              <a:t>плава</a:t>
            </a:r>
            <a:r>
              <a:rPr lang="ru-RU" sz="2100" dirty="0"/>
              <a:t>; операция заканчивается обычно через 15-20 мин (в ряде случаев значительно быстрее, чем при использовании других плавней). </a:t>
            </a:r>
          </a:p>
          <a:p>
            <a:pPr algn="just"/>
            <a:r>
              <a:rPr lang="ru-RU" sz="2100" dirty="0" smtClean="0"/>
              <a:t>	Сплавлением </a:t>
            </a:r>
            <a:r>
              <a:rPr lang="ru-RU" sz="2100" dirty="0"/>
              <a:t>с фторидом аммония можно разложить </a:t>
            </a:r>
            <a:r>
              <a:rPr lang="ru-RU" sz="2100" b="1" i="1" dirty="0" err="1"/>
              <a:t>трудновскрываемые</a:t>
            </a:r>
            <a:r>
              <a:rPr lang="ru-RU" sz="2100" b="1" i="1" dirty="0"/>
              <a:t> кислотами </a:t>
            </a:r>
            <a:r>
              <a:rPr lang="ru-RU" sz="2100" b="1" i="1" dirty="0">
                <a:solidFill>
                  <a:srgbClr val="FF0000"/>
                </a:solidFill>
              </a:rPr>
              <a:t>силикаты</a:t>
            </a:r>
            <a:r>
              <a:rPr lang="ru-RU" sz="2100" b="1" i="1" dirty="0"/>
              <a:t> </a:t>
            </a:r>
            <a:r>
              <a:rPr lang="ru-RU" sz="2100" dirty="0"/>
              <a:t>(топаз, андалузит, кианит и др.) и концентраты шпинелей и металлов </a:t>
            </a:r>
            <a:r>
              <a:rPr lang="en-US" sz="2100" dirty="0" err="1"/>
              <a:t>Pt</a:t>
            </a:r>
            <a:r>
              <a:rPr lang="ru-RU" sz="2100" dirty="0"/>
              <a:t>-группы из ультраосновных пород. </a:t>
            </a:r>
            <a:r>
              <a:rPr lang="ru-RU" sz="2100" dirty="0" smtClean="0"/>
              <a:t>                                                                                                                           </a:t>
            </a:r>
            <a:r>
              <a:rPr lang="ru-RU" sz="2000" b="1" i="1" dirty="0" smtClean="0">
                <a:solidFill>
                  <a:srgbClr val="FF0000"/>
                </a:solidFill>
              </a:rPr>
              <a:t>-81-</a:t>
            </a:r>
            <a:endParaRPr lang="ru-RU" sz="2000" b="1" i="1" dirty="0">
              <a:solidFill>
                <a:srgbClr val="FF0000"/>
              </a:solidFill>
            </a:endParaRPr>
          </a:p>
        </p:txBody>
      </p:sp>
    </p:spTree>
    <p:extLst>
      <p:ext uri="{BB962C8B-B14F-4D97-AF65-F5344CB8AC3E}">
        <p14:creationId xmlns:p14="http://schemas.microsoft.com/office/powerpoint/2010/main" val="18970013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4" y="2332"/>
            <a:ext cx="9144000" cy="6986528"/>
          </a:xfrm>
          <a:prstGeom prst="rect">
            <a:avLst/>
          </a:prstGeom>
          <a:noFill/>
        </p:spPr>
        <p:txBody>
          <a:bodyPr wrap="square" rtlCol="0">
            <a:spAutoFit/>
          </a:bodyPr>
          <a:lstStyle/>
          <a:p>
            <a:pPr algn="ctr"/>
            <a:r>
              <a:rPr lang="ru-RU" sz="2400" b="1" i="1" dirty="0">
                <a:solidFill>
                  <a:srgbClr val="FF0000"/>
                </a:solidFill>
              </a:rPr>
              <a:t>Борная кислота Н</a:t>
            </a:r>
            <a:r>
              <a:rPr lang="ru-RU" sz="2400" b="1" i="1" baseline="-25000" dirty="0">
                <a:solidFill>
                  <a:srgbClr val="FF0000"/>
                </a:solidFill>
              </a:rPr>
              <a:t>3</a:t>
            </a:r>
            <a:r>
              <a:rPr lang="ru-RU" sz="2400" b="1" i="1" dirty="0">
                <a:solidFill>
                  <a:srgbClr val="FF0000"/>
                </a:solidFill>
              </a:rPr>
              <a:t>ВО</a:t>
            </a:r>
            <a:r>
              <a:rPr lang="ru-RU" sz="2400" b="1" i="1" baseline="-25000" dirty="0">
                <a:solidFill>
                  <a:srgbClr val="FF0000"/>
                </a:solidFill>
              </a:rPr>
              <a:t>3</a:t>
            </a:r>
            <a:r>
              <a:rPr lang="ru-RU" sz="2400" baseline="-25000" dirty="0">
                <a:solidFill>
                  <a:srgbClr val="FF0000"/>
                </a:solidFill>
              </a:rPr>
              <a:t> </a:t>
            </a:r>
            <a:r>
              <a:rPr lang="ru-RU" sz="2400" dirty="0"/>
              <a:t>(</a:t>
            </a:r>
            <a:r>
              <a:rPr lang="ru-RU" sz="2400" dirty="0" err="1"/>
              <a:t>т.пл</a:t>
            </a:r>
            <a:r>
              <a:rPr lang="ru-RU" sz="2400" dirty="0"/>
              <a:t>. 169°С</a:t>
            </a:r>
            <a:r>
              <a:rPr lang="ru-RU" sz="2400" dirty="0">
                <a:solidFill>
                  <a:srgbClr val="FF0000"/>
                </a:solidFill>
              </a:rPr>
              <a:t>) </a:t>
            </a:r>
            <a:r>
              <a:rPr lang="ru-RU" sz="2400" dirty="0" smtClean="0">
                <a:solidFill>
                  <a:srgbClr val="FF0000"/>
                </a:solidFill>
              </a:rPr>
              <a:t>и </a:t>
            </a:r>
            <a:r>
              <a:rPr lang="ru-RU" sz="2400" b="1" i="1" dirty="0">
                <a:solidFill>
                  <a:srgbClr val="FF0000"/>
                </a:solidFill>
              </a:rPr>
              <a:t>борный ангидрид </a:t>
            </a:r>
            <a:endParaRPr lang="ru-RU" sz="2400" b="1" i="1" dirty="0" smtClean="0">
              <a:solidFill>
                <a:srgbClr val="FF0000"/>
              </a:solidFill>
            </a:endParaRPr>
          </a:p>
          <a:p>
            <a:pPr algn="ctr"/>
            <a:r>
              <a:rPr lang="ru-RU" sz="2400" b="1" i="1" dirty="0" smtClean="0">
                <a:solidFill>
                  <a:srgbClr val="FF0000"/>
                </a:solidFill>
              </a:rPr>
              <a:t>(</a:t>
            </a:r>
            <a:r>
              <a:rPr lang="ru-RU" sz="2400" b="1" i="1" dirty="0" err="1">
                <a:solidFill>
                  <a:srgbClr val="FF0000"/>
                </a:solidFill>
              </a:rPr>
              <a:t>триоксид</a:t>
            </a:r>
            <a:r>
              <a:rPr lang="ru-RU" sz="2400" b="1" i="1" dirty="0">
                <a:solidFill>
                  <a:srgbClr val="FF0000"/>
                </a:solidFill>
              </a:rPr>
              <a:t> бора) В</a:t>
            </a:r>
            <a:r>
              <a:rPr lang="ru-RU" sz="2400" b="1" i="1" baseline="-25000" dirty="0">
                <a:solidFill>
                  <a:srgbClr val="FF0000"/>
                </a:solidFill>
              </a:rPr>
              <a:t>2</a:t>
            </a:r>
            <a:r>
              <a:rPr lang="ru-RU" sz="2400" b="1" i="1" dirty="0">
                <a:solidFill>
                  <a:srgbClr val="FF0000"/>
                </a:solidFill>
              </a:rPr>
              <a:t>О</a:t>
            </a:r>
            <a:r>
              <a:rPr lang="ru-RU" sz="2400" b="1" i="1" baseline="-25000" dirty="0">
                <a:solidFill>
                  <a:srgbClr val="FF0000"/>
                </a:solidFill>
              </a:rPr>
              <a:t>3</a:t>
            </a:r>
            <a:r>
              <a:rPr lang="ru-RU" sz="2400" dirty="0">
                <a:solidFill>
                  <a:srgbClr val="FF0000"/>
                </a:solidFill>
              </a:rPr>
              <a:t> </a:t>
            </a:r>
            <a:r>
              <a:rPr lang="ru-RU" sz="2400" dirty="0" smtClean="0">
                <a:solidFill>
                  <a:srgbClr val="FF0000"/>
                </a:solidFill>
              </a:rPr>
              <a:t> </a:t>
            </a:r>
            <a:r>
              <a:rPr lang="ru-RU" sz="2400" dirty="0" smtClean="0"/>
              <a:t>(</a:t>
            </a:r>
            <a:r>
              <a:rPr lang="ru-RU" sz="2400" dirty="0"/>
              <a:t>т. пл. 577 °С) </a:t>
            </a:r>
            <a:r>
              <a:rPr lang="ru-RU" sz="2400" b="1" i="1" dirty="0">
                <a:solidFill>
                  <a:srgbClr val="FF0000"/>
                </a:solidFill>
              </a:rPr>
              <a:t>как плавни</a:t>
            </a:r>
            <a:r>
              <a:rPr lang="ru-RU" sz="2400" dirty="0">
                <a:solidFill>
                  <a:srgbClr val="FF0000"/>
                </a:solidFill>
              </a:rPr>
              <a:t>. </a:t>
            </a:r>
            <a:endParaRPr lang="ru-RU" sz="2400" dirty="0" smtClean="0">
              <a:solidFill>
                <a:srgbClr val="FF0000"/>
              </a:solidFill>
            </a:endParaRPr>
          </a:p>
          <a:p>
            <a:pPr algn="just"/>
            <a:r>
              <a:rPr lang="ru-RU" sz="2000" dirty="0" smtClean="0"/>
              <a:t>	</a:t>
            </a:r>
            <a:r>
              <a:rPr lang="ru-RU" sz="2000" b="1" i="1" dirty="0" smtClean="0"/>
              <a:t>Борная </a:t>
            </a:r>
            <a:r>
              <a:rPr lang="ru-RU" sz="2000" b="1" i="1" dirty="0"/>
              <a:t>кислота </a:t>
            </a:r>
            <a:r>
              <a:rPr lang="ru-RU" sz="2000" dirty="0"/>
              <a:t>и </a:t>
            </a:r>
            <a:r>
              <a:rPr lang="ru-RU" sz="2000" b="1" i="1" dirty="0"/>
              <a:t>борный ангидрид</a:t>
            </a:r>
            <a:r>
              <a:rPr lang="ru-RU" sz="2000" dirty="0"/>
              <a:t>, как и </a:t>
            </a:r>
            <a:r>
              <a:rPr lang="ru-RU" sz="2000" b="1" i="1" dirty="0"/>
              <a:t>бура</a:t>
            </a:r>
            <a:r>
              <a:rPr lang="ru-RU" sz="2000" dirty="0"/>
              <a:t>, являются очень активными неокисляющими плавнями; они применяются главным образом при определении кремнезема в </a:t>
            </a:r>
            <a:r>
              <a:rPr lang="ru-RU" sz="2000" dirty="0" err="1"/>
              <a:t>трудноразлагаемых</a:t>
            </a:r>
            <a:r>
              <a:rPr lang="ru-RU" sz="2000" dirty="0"/>
              <a:t> силикатах, когда разложение каким-либо другим способом проходит с большим трудом, например при определении кремнезема в веществах с высоким содержанием фтора. При сплавлении с борным ангидридом можно полностью удалить из пробы фтор, отгоняющийся в виде </a:t>
            </a:r>
            <a:r>
              <a:rPr lang="en-US" sz="2000" dirty="0"/>
              <a:t>BF</a:t>
            </a:r>
            <a:r>
              <a:rPr lang="ru-RU" sz="2000" baseline="-25000" dirty="0"/>
              <a:t>3</a:t>
            </a:r>
            <a:r>
              <a:rPr lang="ru-RU" sz="2000" dirty="0"/>
              <a:t>, не опасаясь потери кремневой кислоты. Полное удаление фторида бора достигается при температуре ~1200°С. Сплавление с В</a:t>
            </a:r>
            <a:r>
              <a:rPr lang="ru-RU" sz="2000" baseline="-25000" dirty="0"/>
              <a:t>2</a:t>
            </a:r>
            <a:r>
              <a:rPr lang="ru-RU" sz="2000" dirty="0"/>
              <a:t>О</a:t>
            </a:r>
            <a:r>
              <a:rPr lang="ru-RU" sz="2000" baseline="-25000" dirty="0"/>
              <a:t>3</a:t>
            </a:r>
            <a:r>
              <a:rPr lang="ru-RU" sz="2000" dirty="0"/>
              <a:t> используют и для разложения корунда (природного оксида алюминия). </a:t>
            </a:r>
          </a:p>
          <a:p>
            <a:pPr algn="just"/>
            <a:r>
              <a:rPr lang="ru-RU" sz="2000" dirty="0" smtClean="0"/>
              <a:t>	Бор </a:t>
            </a:r>
            <a:r>
              <a:rPr lang="ru-RU" sz="2000" dirty="0"/>
              <a:t>обычно мешает дальнейшему ходу анализа, поэтому его необходимо предварительно </a:t>
            </a:r>
            <a:r>
              <a:rPr lang="ru-RU" sz="2000" dirty="0" smtClean="0"/>
              <a:t>удалить. </a:t>
            </a:r>
            <a:r>
              <a:rPr lang="ru-RU" sz="2000" dirty="0"/>
              <a:t>Для этого охлажденный </a:t>
            </a:r>
            <a:r>
              <a:rPr lang="ru-RU" sz="2000" dirty="0" err="1"/>
              <a:t>плав</a:t>
            </a:r>
            <a:r>
              <a:rPr lang="ru-RU" sz="2000" dirty="0"/>
              <a:t> растворяют в разбавленной серной (или соляной) кислоте и удаляют борную кислоту после добавления метанола отгонкой в виде </a:t>
            </a:r>
            <a:r>
              <a:rPr lang="ru-RU" sz="2000" dirty="0" err="1"/>
              <a:t>борнометилового</a:t>
            </a:r>
            <a:r>
              <a:rPr lang="ru-RU" sz="2000" dirty="0"/>
              <a:t> эфира. </a:t>
            </a:r>
          </a:p>
          <a:p>
            <a:pPr algn="just"/>
            <a:r>
              <a:rPr lang="ru-RU" sz="2000" dirty="0"/>
              <a:t> </a:t>
            </a:r>
            <a:r>
              <a:rPr lang="ru-RU" sz="2000" dirty="0" smtClean="0"/>
              <a:t>    Единственно </a:t>
            </a:r>
            <a:r>
              <a:rPr lang="ru-RU" sz="2000" b="1" i="1" dirty="0"/>
              <a:t>пригодной посудой</a:t>
            </a:r>
            <a:r>
              <a:rPr lang="ru-RU" sz="2000" dirty="0"/>
              <a:t> для сплавления с борной кислотой и борным ангидридом являются </a:t>
            </a:r>
            <a:r>
              <a:rPr lang="ru-RU" sz="2000" b="1" i="1" dirty="0"/>
              <a:t>платиновые</a:t>
            </a:r>
            <a:r>
              <a:rPr lang="ru-RU" sz="2000" dirty="0"/>
              <a:t> тигли, хотя платина при этом частично </a:t>
            </a:r>
            <a:r>
              <a:rPr lang="ru-RU" sz="2000" dirty="0" err="1"/>
              <a:t>корродирует</a:t>
            </a:r>
            <a:r>
              <a:rPr lang="ru-RU" sz="2000" dirty="0"/>
              <a:t>. Для сплавления обычно берут 4-8-кратный избыток реагентов. Сплавление проводят до образования подвижного и прозрачного </a:t>
            </a:r>
            <a:r>
              <a:rPr lang="ru-RU" sz="2000" dirty="0" err="1"/>
              <a:t>плава</a:t>
            </a:r>
            <a:r>
              <a:rPr lang="ru-RU" sz="2000" dirty="0"/>
              <a:t>. </a:t>
            </a:r>
          </a:p>
          <a:p>
            <a:pPr algn="just"/>
            <a:r>
              <a:rPr lang="ru-RU" sz="2000" dirty="0" smtClean="0"/>
              <a:t>           Недостатком </a:t>
            </a:r>
            <a:r>
              <a:rPr lang="ru-RU" sz="2000" dirty="0"/>
              <a:t>сплавления с </a:t>
            </a:r>
            <a:r>
              <a:rPr lang="ru-RU" sz="2000" b="1" i="1" dirty="0"/>
              <a:t>Н</a:t>
            </a:r>
            <a:r>
              <a:rPr lang="ru-RU" sz="2000" b="1" i="1" baseline="-25000" dirty="0"/>
              <a:t>3</a:t>
            </a:r>
            <a:r>
              <a:rPr lang="ru-RU" sz="2000" b="1" i="1" dirty="0"/>
              <a:t>ВО</a:t>
            </a:r>
            <a:r>
              <a:rPr lang="ru-RU" sz="2000" b="1" i="1" baseline="-25000" dirty="0"/>
              <a:t>3 </a:t>
            </a:r>
            <a:r>
              <a:rPr lang="ru-RU" sz="2000" dirty="0" smtClean="0"/>
              <a:t>или с </a:t>
            </a:r>
            <a:r>
              <a:rPr lang="ru-RU" sz="2000" b="1" i="1" dirty="0"/>
              <a:t>В</a:t>
            </a:r>
            <a:r>
              <a:rPr lang="ru-RU" sz="2000" b="1" i="1" baseline="-25000" dirty="0"/>
              <a:t>2</a:t>
            </a:r>
            <a:r>
              <a:rPr lang="ru-RU" sz="2000" b="1" i="1" dirty="0"/>
              <a:t>О</a:t>
            </a:r>
            <a:r>
              <a:rPr lang="ru-RU" sz="2000" b="1" i="1" baseline="-25000" dirty="0"/>
              <a:t>3</a:t>
            </a:r>
            <a:r>
              <a:rPr lang="ru-RU" sz="2000" dirty="0" smtClean="0"/>
              <a:t> </a:t>
            </a:r>
            <a:r>
              <a:rPr lang="ru-RU" sz="2000" dirty="0"/>
              <a:t>является необходимость нагревания до высоких температур, что может приводить к потерям летучих элементов, а также трудность удаления бора</a:t>
            </a:r>
            <a:r>
              <a:rPr lang="ru-RU" sz="2000" dirty="0" smtClean="0"/>
              <a:t>, когда это необходимо.                  </a:t>
            </a:r>
            <a:r>
              <a:rPr lang="ru-RU" sz="2000" b="1" i="1" dirty="0" smtClean="0">
                <a:solidFill>
                  <a:srgbClr val="FF0000"/>
                </a:solidFill>
              </a:rPr>
              <a:t>-82-</a:t>
            </a:r>
            <a:endParaRPr lang="ru-RU" sz="2000" b="1" i="1" dirty="0">
              <a:solidFill>
                <a:srgbClr val="FF0000"/>
              </a:solidFill>
            </a:endParaRPr>
          </a:p>
        </p:txBody>
      </p:sp>
    </p:spTree>
    <p:extLst>
      <p:ext uri="{BB962C8B-B14F-4D97-AF65-F5344CB8AC3E}">
        <p14:creationId xmlns:p14="http://schemas.microsoft.com/office/powerpoint/2010/main" val="4269077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9036496" cy="7171194"/>
          </a:xfrm>
          <a:prstGeom prst="rect">
            <a:avLst/>
          </a:prstGeom>
          <a:noFill/>
        </p:spPr>
        <p:txBody>
          <a:bodyPr wrap="square" rtlCol="0">
            <a:spAutoFit/>
          </a:bodyPr>
          <a:lstStyle/>
          <a:p>
            <a:pPr algn="ctr"/>
            <a:r>
              <a:rPr lang="ru-RU" sz="2400" b="1" dirty="0">
                <a:solidFill>
                  <a:srgbClr val="FF0000"/>
                </a:solidFill>
              </a:rPr>
              <a:t>Разложение </a:t>
            </a:r>
            <a:r>
              <a:rPr lang="ru-RU" sz="2800" b="1" i="1" u="sng" dirty="0">
                <a:solidFill>
                  <a:srgbClr val="FF0000"/>
                </a:solidFill>
              </a:rPr>
              <a:t>спеканием</a:t>
            </a:r>
            <a:endParaRPr lang="ru-RU" sz="2800" i="1" u="sng" dirty="0">
              <a:solidFill>
                <a:srgbClr val="FF0000"/>
              </a:solidFill>
            </a:endParaRPr>
          </a:p>
          <a:p>
            <a:pPr algn="just"/>
            <a:r>
              <a:rPr lang="ru-RU" sz="2000" dirty="0" smtClean="0"/>
              <a:t>	В </a:t>
            </a:r>
            <a:r>
              <a:rPr lang="ru-RU" sz="2000" dirty="0"/>
              <a:t>большинстве случаев разложение сплавлением представляет собой универсальный способ для вскрытия минерального сырья, однако в этих условиях нередко происходит </a:t>
            </a:r>
            <a:r>
              <a:rPr lang="ru-RU" sz="2000" b="1" i="1" dirty="0"/>
              <a:t>коррозия материала применяемой посуды </a:t>
            </a:r>
            <a:r>
              <a:rPr lang="ru-RU" sz="2000" dirty="0"/>
              <a:t>и, как следствие, частичный обмен следовыми количествами элементов между </a:t>
            </a:r>
            <a:r>
              <a:rPr lang="ru-RU" sz="2000" dirty="0" err="1"/>
              <a:t>плавом</a:t>
            </a:r>
            <a:r>
              <a:rPr lang="ru-RU" sz="2000" dirty="0"/>
              <a:t> и стенками посуды. Поэтому разложение сплавлением часто заменяют более простым и быстрым спеканием со щелочными смесями, также называемыми плавнями. </a:t>
            </a:r>
          </a:p>
          <a:p>
            <a:pPr algn="just"/>
            <a:r>
              <a:rPr lang="ru-RU" sz="2000" dirty="0" smtClean="0"/>
              <a:t>	При </a:t>
            </a:r>
            <a:r>
              <a:rPr lang="ru-RU" sz="2000" dirty="0"/>
              <a:t>спекании плавень берут в минимальном количестве, поэтому </a:t>
            </a:r>
            <a:r>
              <a:rPr lang="ru-RU" sz="2000" b="1" i="1" dirty="0"/>
              <a:t>реакционная смесь не плавится, а лишь </a:t>
            </a:r>
            <a:r>
              <a:rPr lang="ru-RU" sz="2000" b="1" i="1" dirty="0">
                <a:solidFill>
                  <a:srgbClr val="FF0000"/>
                </a:solidFill>
              </a:rPr>
              <a:t>спекается</a:t>
            </a:r>
            <a:r>
              <a:rPr lang="ru-RU" sz="2000" b="1" i="1" dirty="0"/>
              <a:t> (образуется не расплав, а спек)</a:t>
            </a:r>
            <a:r>
              <a:rPr lang="ru-RU" sz="2000" dirty="0"/>
              <a:t> и коррозии стенок тигля не происходит. При выполнении массовых определений без ущерба для качества получаемых результатов спекание проводят в фарфоровых тиглях. Вскрытие проб спеканием основано на высоком химическом сродстве компонентов пробы к введенным реагентам, на процессах диффузии и реакциях двойного обмена. Реакционная способность системы зависит от выбранных условий реакции: количества взятых для спекания реагентов, степени их измельчения, времени и температуры. Постепенное повышение температуры и рыхление массы в результате выделения газов ускоряют происходящие при спекании процессы, сопровождаемые очень медленными реакциями разложения; скорость реакций можно изменить в нужном направлении, добавляя вещества, способные образовывать эвтектические смеси. </a:t>
            </a:r>
            <a:r>
              <a:rPr lang="ru-RU" sz="2000" dirty="0" smtClean="0"/>
              <a:t>                                                                                                        -83-</a:t>
            </a:r>
            <a:endParaRPr lang="ru-RU" sz="2000" dirty="0"/>
          </a:p>
        </p:txBody>
      </p:sp>
    </p:spTree>
    <p:extLst>
      <p:ext uri="{BB962C8B-B14F-4D97-AF65-F5344CB8AC3E}">
        <p14:creationId xmlns:p14="http://schemas.microsoft.com/office/powerpoint/2010/main" val="26649980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986528"/>
          </a:xfrm>
          <a:prstGeom prst="rect">
            <a:avLst/>
          </a:prstGeom>
          <a:noFill/>
        </p:spPr>
        <p:txBody>
          <a:bodyPr wrap="square" rtlCol="0">
            <a:spAutoFit/>
          </a:bodyPr>
          <a:lstStyle/>
          <a:p>
            <a:pPr algn="just"/>
            <a:r>
              <a:rPr lang="ru-RU" sz="2000" dirty="0" smtClean="0"/>
              <a:t>	Реакции </a:t>
            </a:r>
            <a:r>
              <a:rPr lang="ru-RU" sz="2000" dirty="0"/>
              <a:t>спекания относятся к </a:t>
            </a:r>
            <a:r>
              <a:rPr lang="ru-RU" sz="2000" b="1" i="1" dirty="0"/>
              <a:t>твердофазным</a:t>
            </a:r>
            <a:r>
              <a:rPr lang="ru-RU" sz="2000" dirty="0"/>
              <a:t> процессам, поскольку как исходные, так и конечные продукты –твердые вещества. Физико-химическая природа этих процессов в большинстве своем до сих пор мало изучена, однако очевидно, что они принципиально отличны от реакций в газовой фазе и в растворе, где реагируют молекулы или ионы и где проходящие реакции можно объяснить сравнительно простыми статистическими закономерностями. </a:t>
            </a:r>
          </a:p>
          <a:p>
            <a:pPr algn="just"/>
            <a:r>
              <a:rPr lang="ru-RU" sz="2000" i="1" dirty="0"/>
              <a:t> </a:t>
            </a:r>
            <a:r>
              <a:rPr lang="ru-RU" sz="2000" i="1" dirty="0" smtClean="0"/>
              <a:t>     Наиболее </a:t>
            </a:r>
            <a:r>
              <a:rPr lang="ru-RU" sz="2000" i="1" dirty="0"/>
              <a:t>распространенными реагентами для спекания являются </a:t>
            </a:r>
            <a:r>
              <a:rPr lang="ru-RU" sz="2000" b="1" i="1" dirty="0"/>
              <a:t>пероксид натрия</a:t>
            </a:r>
            <a:r>
              <a:rPr lang="ru-RU" sz="2000" i="1" dirty="0"/>
              <a:t> и </a:t>
            </a:r>
            <a:r>
              <a:rPr lang="ru-RU" sz="2000" b="1" i="1" dirty="0"/>
              <a:t>безводный карбонат натрия</a:t>
            </a:r>
            <a:r>
              <a:rPr lang="ru-RU" sz="2000" i="1" dirty="0"/>
              <a:t>, к которому </a:t>
            </a:r>
            <a:r>
              <a:rPr lang="ru-RU" sz="2000" b="1" i="1" dirty="0"/>
              <a:t>добавлены</a:t>
            </a:r>
            <a:r>
              <a:rPr lang="ru-RU" sz="2000" i="1" dirty="0"/>
              <a:t> </a:t>
            </a:r>
            <a:r>
              <a:rPr lang="ru-RU" sz="2000" b="1" i="1" dirty="0"/>
              <a:t>оксиды металлов </a:t>
            </a:r>
            <a:r>
              <a:rPr lang="ru-RU" sz="2000" i="1" dirty="0"/>
              <a:t>(цинка, железа, магния), щавелевая кислота, нитрат калия и др</a:t>
            </a:r>
            <a:r>
              <a:rPr lang="ru-RU" sz="2000" dirty="0"/>
              <a:t>. </a:t>
            </a:r>
          </a:p>
          <a:p>
            <a:pPr algn="ctr"/>
            <a:r>
              <a:rPr lang="ru-RU" sz="2000" b="1" i="1" dirty="0" smtClean="0"/>
              <a:t>	</a:t>
            </a:r>
            <a:r>
              <a:rPr lang="ru-RU" sz="2800" b="1" i="1" u="sng" dirty="0" smtClean="0">
                <a:solidFill>
                  <a:srgbClr val="FF0000"/>
                </a:solidFill>
              </a:rPr>
              <a:t>Пероксид </a:t>
            </a:r>
            <a:r>
              <a:rPr lang="ru-RU" sz="2800" b="1" i="1" u="sng" dirty="0">
                <a:solidFill>
                  <a:srgbClr val="FF0000"/>
                </a:solidFill>
              </a:rPr>
              <a:t>натрия </a:t>
            </a:r>
            <a:r>
              <a:rPr lang="en-US" sz="2800" b="1" i="1" dirty="0">
                <a:solidFill>
                  <a:srgbClr val="FF0000"/>
                </a:solidFill>
              </a:rPr>
              <a:t>Na</a:t>
            </a:r>
            <a:r>
              <a:rPr lang="ru-RU" sz="2800" b="1" i="1" baseline="-25000" dirty="0">
                <a:solidFill>
                  <a:srgbClr val="FF0000"/>
                </a:solidFill>
              </a:rPr>
              <a:t>2</a:t>
            </a:r>
            <a:r>
              <a:rPr lang="en-US" sz="2800" b="1" i="1" dirty="0">
                <a:solidFill>
                  <a:srgbClr val="FF0000"/>
                </a:solidFill>
              </a:rPr>
              <a:t>O</a:t>
            </a:r>
            <a:r>
              <a:rPr lang="ru-RU" sz="2800" b="1" i="1" baseline="-25000" dirty="0">
                <a:solidFill>
                  <a:srgbClr val="FF0000"/>
                </a:solidFill>
              </a:rPr>
              <a:t>2</a:t>
            </a:r>
            <a:r>
              <a:rPr lang="ru-RU" sz="2800" b="1" i="1" dirty="0">
                <a:solidFill>
                  <a:srgbClr val="FF0000"/>
                </a:solidFill>
              </a:rPr>
              <a:t> как плавень</a:t>
            </a:r>
            <a:r>
              <a:rPr lang="ru-RU" sz="2000" b="1" i="1" dirty="0"/>
              <a:t>.</a:t>
            </a:r>
            <a:r>
              <a:rPr lang="ru-RU" sz="2000" dirty="0"/>
              <a:t> </a:t>
            </a:r>
            <a:endParaRPr lang="ru-RU" sz="2000" dirty="0" smtClean="0"/>
          </a:p>
          <a:p>
            <a:pPr algn="just"/>
            <a:r>
              <a:rPr lang="ru-RU" sz="2000" dirty="0" smtClean="0"/>
              <a:t>	Широкому </a:t>
            </a:r>
            <a:r>
              <a:rPr lang="ru-RU" sz="2000" dirty="0"/>
              <a:t>применению пероксида натрия в качестве плавня, несмотря на его высокую эффективность, препятствует его действие на материал тигля, особенно при высоких температурах, что создает затруднения в анализе, иногда не преодолимые. </a:t>
            </a:r>
            <a:r>
              <a:rPr lang="ru-RU" sz="2000" dirty="0" smtClean="0"/>
              <a:t>Однако было установлено, </a:t>
            </a:r>
            <a:r>
              <a:rPr lang="ru-RU" sz="2000" dirty="0"/>
              <a:t>что вскрытие </a:t>
            </a:r>
            <a:r>
              <a:rPr lang="ru-RU" sz="2000" dirty="0" err="1"/>
              <a:t>трудноразлагаемых</a:t>
            </a:r>
            <a:r>
              <a:rPr lang="ru-RU" sz="2000" dirty="0"/>
              <a:t> минералов проходит достаточно полно и при низких температурах (480±20°С), а полученные соединения легко растворяются в воде или минеральных кислотах. </a:t>
            </a:r>
            <a:r>
              <a:rPr lang="ru-RU" sz="2000" dirty="0" smtClean="0"/>
              <a:t>Вскрытие </a:t>
            </a:r>
            <a:r>
              <a:rPr lang="ru-RU" sz="2000" dirty="0"/>
              <a:t>минералов спеканием особенно выгодно в тех случаях, когда нужно разложить большую навеску, что трудно выполнимо сплавлением. </a:t>
            </a:r>
          </a:p>
          <a:p>
            <a:pPr algn="just"/>
            <a:r>
              <a:rPr lang="ru-RU" sz="2000" dirty="0" smtClean="0"/>
              <a:t>	Для </a:t>
            </a:r>
            <a:r>
              <a:rPr lang="ru-RU" sz="2000" dirty="0"/>
              <a:t>большинства минералов, горных пород и руд спекание проводят с 2-8-кратным </a:t>
            </a:r>
            <a:r>
              <a:rPr lang="ru-RU" sz="2000" dirty="0" smtClean="0"/>
              <a:t>количеством </a:t>
            </a:r>
            <a:r>
              <a:rPr lang="ru-RU" sz="2000" dirty="0"/>
              <a:t>пероксида натрия в платиновых или никелевых тиглях; платина при этом </a:t>
            </a:r>
            <a:r>
              <a:rPr lang="ru-RU" sz="2000" dirty="0" err="1"/>
              <a:t>корродируется</a:t>
            </a:r>
            <a:r>
              <a:rPr lang="ru-RU" sz="2000" dirty="0"/>
              <a:t> незначительно, если проба не содержит сульфидов и температура спекания не превышает 500 °С. </a:t>
            </a:r>
            <a:r>
              <a:rPr lang="ru-RU" sz="2000" dirty="0" smtClean="0"/>
              <a:t>                                   </a:t>
            </a:r>
            <a:r>
              <a:rPr lang="ru-RU" sz="2000" b="1" i="1" dirty="0" smtClean="0">
                <a:solidFill>
                  <a:srgbClr val="FF0000"/>
                </a:solidFill>
              </a:rPr>
              <a:t>-84-</a:t>
            </a:r>
            <a:endParaRPr lang="ru-RU" sz="2000" b="1" i="1" dirty="0">
              <a:solidFill>
                <a:srgbClr val="FF0000"/>
              </a:solidFill>
            </a:endParaRPr>
          </a:p>
        </p:txBody>
      </p:sp>
    </p:spTree>
    <p:extLst>
      <p:ext uri="{BB962C8B-B14F-4D97-AF65-F5344CB8AC3E}">
        <p14:creationId xmlns:p14="http://schemas.microsoft.com/office/powerpoint/2010/main" val="7139774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86528"/>
          </a:xfrm>
          <a:prstGeom prst="rect">
            <a:avLst/>
          </a:prstGeom>
          <a:noFill/>
        </p:spPr>
        <p:txBody>
          <a:bodyPr wrap="square" rtlCol="0">
            <a:spAutoFit/>
          </a:bodyPr>
          <a:lstStyle/>
          <a:p>
            <a:pPr algn="ctr"/>
            <a:r>
              <a:rPr lang="ru-RU" sz="2800" b="1" i="1" dirty="0">
                <a:solidFill>
                  <a:srgbClr val="FF0000"/>
                </a:solidFill>
              </a:rPr>
              <a:t>Карбонат натрия </a:t>
            </a:r>
            <a:r>
              <a:rPr lang="en-US" sz="2800" b="1" i="1" dirty="0">
                <a:solidFill>
                  <a:srgbClr val="FF0000"/>
                </a:solidFill>
              </a:rPr>
              <a:t>Na</a:t>
            </a:r>
            <a:r>
              <a:rPr lang="ru-RU" sz="2800" b="1" i="1" baseline="-25000" dirty="0">
                <a:solidFill>
                  <a:srgbClr val="FF0000"/>
                </a:solidFill>
              </a:rPr>
              <a:t>2</a:t>
            </a:r>
            <a:r>
              <a:rPr lang="en-US" sz="2800" b="1" i="1" dirty="0">
                <a:solidFill>
                  <a:srgbClr val="FF0000"/>
                </a:solidFill>
              </a:rPr>
              <a:t>CO</a:t>
            </a:r>
            <a:r>
              <a:rPr lang="ru-RU" sz="2800" b="1" i="1" dirty="0">
                <a:solidFill>
                  <a:srgbClr val="FF0000"/>
                </a:solidFill>
              </a:rPr>
              <a:t>з как плавень</a:t>
            </a:r>
            <a:r>
              <a:rPr lang="ru-RU" sz="2800" dirty="0">
                <a:solidFill>
                  <a:srgbClr val="FF0000"/>
                </a:solidFill>
              </a:rPr>
              <a:t>. </a:t>
            </a:r>
            <a:endParaRPr lang="ru-RU" sz="2800" dirty="0" smtClean="0">
              <a:solidFill>
                <a:srgbClr val="FF0000"/>
              </a:solidFill>
            </a:endParaRPr>
          </a:p>
          <a:p>
            <a:pPr algn="just"/>
            <a:r>
              <a:rPr lang="ru-RU" sz="2000" dirty="0"/>
              <a:t>	</a:t>
            </a:r>
            <a:r>
              <a:rPr lang="ru-RU" sz="2100" dirty="0" smtClean="0"/>
              <a:t>При </a:t>
            </a:r>
            <a:r>
              <a:rPr lang="ru-RU" sz="2100" dirty="0"/>
              <a:t>сплавлении с карбонатом натрия и последующем разложении </a:t>
            </a:r>
            <a:r>
              <a:rPr lang="ru-RU" sz="2100" dirty="0" err="1"/>
              <a:t>плава</a:t>
            </a:r>
            <a:r>
              <a:rPr lang="ru-RU" sz="2100" dirty="0"/>
              <a:t> в растворе образуется большой избыток щелочных солей, часто препятствующих определению методами комплексонометрии, пламенной фотометрии и др. При спекании же количество плавня уменьшают до минимума. Так, разложение силикатов проводят с 2-кратным количеством карбоната, содержащем 5% селитры, в </a:t>
            </a:r>
            <a:r>
              <a:rPr lang="ru-RU" sz="2100" b="1" i="1" dirty="0"/>
              <a:t>платиновом</a:t>
            </a:r>
            <a:r>
              <a:rPr lang="ru-RU" sz="2100" dirty="0"/>
              <a:t> тигле при 800 °С. Разложение можно проводить и в </a:t>
            </a:r>
            <a:r>
              <a:rPr lang="ru-RU" sz="2100" b="1" i="1" dirty="0"/>
              <a:t>фарфоровом</a:t>
            </a:r>
            <a:r>
              <a:rPr lang="ru-RU" sz="2100" dirty="0"/>
              <a:t> тигле, если к карбонату добавить сульфат натрия или калия. Последние даже при высоких температурах очень медленно реагируют с силикатами, находящимися в пробе или материале тигля, и поэтому фарфоровый тигель не разрушается. В ряде случаев разложение силикатов проводят спеканием со смесью карбоната и буры. </a:t>
            </a:r>
            <a:endParaRPr lang="ru-RU" sz="2100" dirty="0" smtClean="0"/>
          </a:p>
          <a:p>
            <a:pPr algn="just"/>
            <a:r>
              <a:rPr lang="ru-RU" sz="2100" dirty="0"/>
              <a:t>	</a:t>
            </a:r>
            <a:r>
              <a:rPr lang="ru-RU" sz="2100" dirty="0" smtClean="0"/>
              <a:t>По </a:t>
            </a:r>
            <a:r>
              <a:rPr lang="ru-RU" sz="2100" dirty="0"/>
              <a:t>охлаждении спек смачивают небольшим количеством воды и растворяют в концентрированной соляной кислоте. </a:t>
            </a:r>
          </a:p>
          <a:p>
            <a:pPr algn="just"/>
            <a:r>
              <a:rPr lang="ru-RU" sz="2100" dirty="0" smtClean="0"/>
              <a:t>	Спекание </a:t>
            </a:r>
            <a:r>
              <a:rPr lang="ru-RU" sz="2100" dirty="0"/>
              <a:t>с карбонатом применяют для быстрого разложения железных и марганцевых руд, а спекание со смесью карбоната и нитрата – для количественного окисления сульфатов, находящихся в природных карбонатах. Универсальным методом разложения железных руд является спекание их с карбонатом натрия в присутствии щавелевой кислоты и нитрата калия. </a:t>
            </a:r>
            <a:r>
              <a:rPr lang="ru-RU" sz="2100" dirty="0" smtClean="0"/>
              <a:t>                                                                                                                           </a:t>
            </a:r>
            <a:r>
              <a:rPr lang="ru-RU" sz="2100" b="1" i="1" dirty="0" smtClean="0">
                <a:solidFill>
                  <a:srgbClr val="FF0000"/>
                </a:solidFill>
              </a:rPr>
              <a:t>-85-</a:t>
            </a:r>
            <a:endParaRPr lang="ru-RU" sz="2000" b="1" i="1" dirty="0">
              <a:solidFill>
                <a:srgbClr val="FF0000"/>
              </a:solidFill>
            </a:endParaRPr>
          </a:p>
        </p:txBody>
      </p:sp>
    </p:spTree>
    <p:extLst>
      <p:ext uri="{BB962C8B-B14F-4D97-AF65-F5344CB8AC3E}">
        <p14:creationId xmlns:p14="http://schemas.microsoft.com/office/powerpoint/2010/main" val="26410952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986528"/>
          </a:xfrm>
          <a:prstGeom prst="rect">
            <a:avLst/>
          </a:prstGeom>
          <a:noFill/>
        </p:spPr>
        <p:txBody>
          <a:bodyPr wrap="square" rtlCol="0">
            <a:spAutoFit/>
          </a:bodyPr>
          <a:lstStyle/>
          <a:p>
            <a:pPr algn="ctr"/>
            <a:r>
              <a:rPr lang="ru-RU" sz="2400" b="1" i="1" dirty="0">
                <a:solidFill>
                  <a:srgbClr val="FF0000"/>
                </a:solidFill>
              </a:rPr>
              <a:t>Смеси щелочных </a:t>
            </a:r>
            <a:r>
              <a:rPr lang="ru-RU" sz="2400" b="1" i="1" u="sng" dirty="0">
                <a:solidFill>
                  <a:srgbClr val="FF0000"/>
                </a:solidFill>
              </a:rPr>
              <a:t>карбонатов</a:t>
            </a:r>
            <a:r>
              <a:rPr lang="ru-RU" sz="2400" b="1" i="1" dirty="0">
                <a:solidFill>
                  <a:srgbClr val="FF0000"/>
                </a:solidFill>
              </a:rPr>
              <a:t> с </a:t>
            </a:r>
            <a:r>
              <a:rPr lang="ru-RU" sz="2400" b="1" i="1" u="sng" dirty="0">
                <a:solidFill>
                  <a:srgbClr val="FF0000"/>
                </a:solidFill>
              </a:rPr>
              <a:t>оксидами</a:t>
            </a:r>
            <a:r>
              <a:rPr lang="ru-RU" sz="2400" b="1" i="1" dirty="0">
                <a:solidFill>
                  <a:srgbClr val="FF0000"/>
                </a:solidFill>
              </a:rPr>
              <a:t> двухвалентных металлов </a:t>
            </a:r>
            <a:r>
              <a:rPr lang="ru-RU" sz="2400" b="1" i="1" dirty="0" smtClean="0">
                <a:solidFill>
                  <a:srgbClr val="FF0000"/>
                </a:solidFill>
              </a:rPr>
              <a:t>как </a:t>
            </a:r>
            <a:r>
              <a:rPr lang="ru-RU" sz="2400" b="1" i="1" dirty="0">
                <a:solidFill>
                  <a:srgbClr val="FF0000"/>
                </a:solidFill>
              </a:rPr>
              <a:t>плавни</a:t>
            </a:r>
            <a:r>
              <a:rPr lang="ru-RU" sz="2000" dirty="0">
                <a:solidFill>
                  <a:srgbClr val="FF0000"/>
                </a:solidFill>
              </a:rPr>
              <a:t>. </a:t>
            </a:r>
            <a:endParaRPr lang="ru-RU" sz="2000" dirty="0" smtClean="0">
              <a:solidFill>
                <a:srgbClr val="FF0000"/>
              </a:solidFill>
            </a:endParaRPr>
          </a:p>
          <a:p>
            <a:pPr algn="just"/>
            <a:r>
              <a:rPr lang="ru-RU" sz="2000" dirty="0" smtClean="0"/>
              <a:t>	Этот </a:t>
            </a:r>
            <a:r>
              <a:rPr lang="ru-RU" sz="2000" dirty="0"/>
              <a:t>способ рекомендован для разложения сульфидов, оксидов и силикатов. Как плавни для спекания применяют смеси карбонатов щелочных металлов с оксидами магния, кальция или цинка; состав смесей определяют преимущественно экспериментально и часто меняют в зависимости от условий реакции. </a:t>
            </a:r>
          </a:p>
          <a:p>
            <a:pPr algn="just"/>
            <a:r>
              <a:rPr lang="ru-RU" sz="2000" dirty="0" smtClean="0"/>
              <a:t>	При </a:t>
            </a:r>
            <a:r>
              <a:rPr lang="ru-RU" sz="2000" dirty="0"/>
              <a:t>спекании оксиды двухвалентных металлов реагируют с кремневой кислотой и некоторыми летучими оксидами с образованием малорастворимых </a:t>
            </a:r>
            <a:r>
              <a:rPr lang="ru-RU" sz="2000" dirty="0" smtClean="0"/>
              <a:t>солей. Кроме </a:t>
            </a:r>
            <a:r>
              <a:rPr lang="ru-RU" sz="2000" dirty="0"/>
              <a:t>того, рыхлый продукт способствует сохранению смеси в состоянии </a:t>
            </a:r>
            <a:r>
              <a:rPr lang="ru-RU" sz="2000" dirty="0" err="1"/>
              <a:t>спека</a:t>
            </a:r>
            <a:r>
              <a:rPr lang="ru-RU" sz="2000" dirty="0"/>
              <a:t>. Щелочные карбонаты, создавая слабощелочную среду, реагируют с некоторыми летучими оксидами (SO</a:t>
            </a:r>
            <a:r>
              <a:rPr lang="ru-RU" sz="2000" baseline="-25000" dirty="0"/>
              <a:t>2</a:t>
            </a:r>
            <a:r>
              <a:rPr lang="ru-RU" sz="2000" dirty="0"/>
              <a:t>, SO</a:t>
            </a:r>
            <a:r>
              <a:rPr lang="ru-RU" sz="2000" baseline="-25000" dirty="0"/>
              <a:t>3</a:t>
            </a:r>
            <a:r>
              <a:rPr lang="ru-RU" sz="2000" dirty="0"/>
              <a:t>, </a:t>
            </a:r>
            <a:r>
              <a:rPr lang="en-US" sz="2000" dirty="0" err="1"/>
              <a:t>SeO</a:t>
            </a:r>
            <a:r>
              <a:rPr lang="ru-RU" sz="2000" baseline="-25000" dirty="0"/>
              <a:t>2</a:t>
            </a:r>
            <a:r>
              <a:rPr lang="ru-RU" sz="2000" dirty="0"/>
              <a:t>) с образованием устойчивых солей соответствующих кислот. </a:t>
            </a:r>
          </a:p>
          <a:p>
            <a:pPr algn="just"/>
            <a:r>
              <a:rPr lang="ru-RU" sz="2000" dirty="0" smtClean="0"/>
              <a:t>	Смесь </a:t>
            </a:r>
            <a:r>
              <a:rPr lang="ru-RU" sz="2000" dirty="0"/>
              <a:t>карбоната натрия с оксидом магния (1:2) называется </a:t>
            </a:r>
            <a:r>
              <a:rPr lang="ru-RU" sz="2000" b="1" i="1" dirty="0"/>
              <a:t>смесью</a:t>
            </a:r>
            <a:r>
              <a:rPr lang="ru-RU" sz="2000" dirty="0"/>
              <a:t> </a:t>
            </a:r>
            <a:r>
              <a:rPr lang="ru-RU" sz="2000" b="1" i="1" dirty="0" err="1"/>
              <a:t>Эшке</a:t>
            </a:r>
            <a:r>
              <a:rPr lang="ru-RU" sz="2000" dirty="0"/>
              <a:t>; ее широко применяют </a:t>
            </a:r>
            <a:r>
              <a:rPr lang="ru-RU" sz="2000" b="1" i="1" dirty="0">
                <a:solidFill>
                  <a:srgbClr val="FF0000"/>
                </a:solidFill>
              </a:rPr>
              <a:t>при определениях серы </a:t>
            </a:r>
            <a:r>
              <a:rPr lang="ru-RU" sz="2000" dirty="0"/>
              <a:t>в сульфидах, </a:t>
            </a:r>
            <a:r>
              <a:rPr lang="ru-RU" sz="2000" dirty="0" err="1"/>
              <a:t>полисульфидах</a:t>
            </a:r>
            <a:r>
              <a:rPr lang="ru-RU" sz="2000" dirty="0"/>
              <a:t> и </a:t>
            </a:r>
            <a:r>
              <a:rPr lang="ru-RU" sz="2000" dirty="0" err="1"/>
              <a:t>сульфосолях</a:t>
            </a:r>
            <a:r>
              <a:rPr lang="ru-RU" sz="2000" dirty="0"/>
              <a:t>. При этом легколетучие элементы, как, например, S, </a:t>
            </a:r>
            <a:r>
              <a:rPr lang="ru-RU" sz="2000" dirty="0" err="1"/>
              <a:t>Se</a:t>
            </a:r>
            <a:r>
              <a:rPr lang="ru-RU" sz="2000" dirty="0"/>
              <a:t>, Те и </a:t>
            </a:r>
            <a:r>
              <a:rPr lang="ru-RU" sz="2000" dirty="0" err="1"/>
              <a:t>Ge</a:t>
            </a:r>
            <a:r>
              <a:rPr lang="ru-RU" sz="2000" dirty="0"/>
              <a:t>, переходят в натриевые или магниевые соединения. Спекание проводят с 10-кратным количеством смеси </a:t>
            </a:r>
            <a:r>
              <a:rPr lang="ru-RU" sz="2000" dirty="0" err="1"/>
              <a:t>Эшке</a:t>
            </a:r>
            <a:r>
              <a:rPr lang="ru-RU" sz="2000" dirty="0"/>
              <a:t> при 800-850 °С в течение 1,5-2 ч. Охлажденный спек выщелачивают разбавленной серной кислотой (1:1). </a:t>
            </a:r>
          </a:p>
          <a:p>
            <a:pPr algn="just"/>
            <a:r>
              <a:rPr lang="ru-RU" sz="2000" dirty="0" smtClean="0"/>
              <a:t>	Смесь </a:t>
            </a:r>
            <a:r>
              <a:rPr lang="ru-RU" sz="2000" dirty="0"/>
              <a:t>карбонатов натрия и калия с оксидом магния применяют для разложения огнеупорных материалов в производстве металлургической керамики. </a:t>
            </a:r>
            <a:r>
              <a:rPr lang="ru-RU" sz="2000" dirty="0" smtClean="0"/>
              <a:t>                                                                                                                           </a:t>
            </a:r>
            <a:r>
              <a:rPr lang="ru-RU" sz="2000" b="1" i="1" dirty="0" smtClean="0">
                <a:solidFill>
                  <a:srgbClr val="FF0000"/>
                </a:solidFill>
              </a:rPr>
              <a:t>-86-</a:t>
            </a:r>
            <a:endParaRPr lang="ru-RU" sz="2000" b="1" i="1" dirty="0">
              <a:solidFill>
                <a:srgbClr val="FF0000"/>
              </a:solidFill>
            </a:endParaRPr>
          </a:p>
        </p:txBody>
      </p:sp>
    </p:spTree>
    <p:extLst>
      <p:ext uri="{BB962C8B-B14F-4D97-AF65-F5344CB8AC3E}">
        <p14:creationId xmlns:p14="http://schemas.microsoft.com/office/powerpoint/2010/main" val="42169633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pPr algn="just"/>
            <a:r>
              <a:rPr lang="ru-RU" sz="2000" b="1" i="1" dirty="0">
                <a:solidFill>
                  <a:srgbClr val="FF0000"/>
                </a:solidFill>
              </a:rPr>
              <a:t> </a:t>
            </a:r>
            <a:r>
              <a:rPr lang="ru-RU" sz="2000" b="1" i="1" dirty="0" smtClean="0">
                <a:solidFill>
                  <a:srgbClr val="FF0000"/>
                </a:solidFill>
              </a:rPr>
              <a:t>            Смесь </a:t>
            </a:r>
            <a:r>
              <a:rPr lang="ru-RU" sz="2000" b="1" i="1" dirty="0">
                <a:solidFill>
                  <a:srgbClr val="FF0000"/>
                </a:solidFill>
              </a:rPr>
              <a:t>карбоната натрия, оксида магния и селитры (2:3:1) </a:t>
            </a:r>
            <a:r>
              <a:rPr lang="ru-RU" sz="2000" dirty="0"/>
              <a:t>пригодна для определения железа в пиритных огарках</a:t>
            </a:r>
            <a:r>
              <a:rPr lang="ru-RU" sz="2000" dirty="0" smtClean="0"/>
              <a:t>, а </a:t>
            </a:r>
            <a:r>
              <a:rPr lang="ru-RU" sz="2000" b="1" i="1" dirty="0">
                <a:solidFill>
                  <a:srgbClr val="FF0000"/>
                </a:solidFill>
              </a:rPr>
              <a:t>смесь карбоната натрия, оксида магния и хлората калия (5:10:1)</a:t>
            </a:r>
            <a:r>
              <a:rPr lang="ru-RU" sz="2000" dirty="0"/>
              <a:t> – для определения серы в железных рудах. В последнем случае навеску спекают с равным количеством смеси в течение 20-30 мин при 800-900 °С. Спекание проводят в фарфоровом или корундовом тигле. </a:t>
            </a:r>
          </a:p>
          <a:p>
            <a:pPr algn="just"/>
            <a:r>
              <a:rPr lang="ru-RU" sz="2000" dirty="0"/>
              <a:t>При определении мышьяка в сланцах, содержащих битум и другие органические вещества, спекание проводят со смесью поташа с оксидом магния (3:1). </a:t>
            </a:r>
            <a:endParaRPr lang="ru-RU" sz="2000" dirty="0" smtClean="0"/>
          </a:p>
          <a:p>
            <a:pPr algn="just"/>
            <a:r>
              <a:rPr lang="ru-RU" sz="2000" dirty="0"/>
              <a:t>	</a:t>
            </a:r>
            <a:r>
              <a:rPr lang="ru-RU" sz="2000" dirty="0" smtClean="0"/>
              <a:t>Чаще </a:t>
            </a:r>
            <a:r>
              <a:rPr lang="ru-RU" sz="2000" dirty="0"/>
              <a:t>всего разложение спеканием проводят со </a:t>
            </a:r>
            <a:r>
              <a:rPr lang="ru-RU" sz="2000" b="1" i="1" dirty="0">
                <a:solidFill>
                  <a:srgbClr val="FF0000"/>
                </a:solidFill>
              </a:rPr>
              <a:t>смесью карбоната натрия и оксида цинка</a:t>
            </a:r>
            <a:r>
              <a:rPr lang="ru-RU" sz="2000" dirty="0"/>
              <a:t> при различных их соотношениях (разложение сульфидов, силикатов). Силикаты цинка, образующиеся при спекании, удобны для последующего отделения кремнекислоты (в виде силиката цинка) от других элементов. Спекание проводят с 5-10-кратным количеством смеси в фарфоровых или платиновых тиглях при 800-900 °С. </a:t>
            </a:r>
          </a:p>
          <a:p>
            <a:pPr algn="just"/>
            <a:r>
              <a:rPr lang="ru-RU" sz="2000" dirty="0" smtClean="0"/>
              <a:t>	При </a:t>
            </a:r>
            <a:r>
              <a:rPr lang="ru-RU" sz="2000" dirty="0"/>
              <a:t>определении </a:t>
            </a:r>
            <a:r>
              <a:rPr lang="ru-RU" sz="2000" b="1" i="1" dirty="0"/>
              <a:t>фтора</a:t>
            </a:r>
            <a:r>
              <a:rPr lang="ru-RU" sz="2000" dirty="0"/>
              <a:t> различные минералы и горные породы разлагают </a:t>
            </a:r>
            <a:r>
              <a:rPr lang="ru-RU" sz="2000" b="1" i="1" dirty="0"/>
              <a:t>смесью карбонатов натрия и калия с оксидом цинка </a:t>
            </a:r>
            <a:r>
              <a:rPr lang="ru-RU" sz="2000" dirty="0"/>
              <a:t>(7:9: 3). </a:t>
            </a:r>
          </a:p>
          <a:p>
            <a:pPr algn="just"/>
            <a:r>
              <a:rPr lang="ru-RU" sz="2000" dirty="0" smtClean="0"/>
              <a:t>	</a:t>
            </a:r>
            <a:r>
              <a:rPr lang="ru-RU" sz="2000" b="1" i="1" dirty="0" smtClean="0">
                <a:solidFill>
                  <a:srgbClr val="FF0000"/>
                </a:solidFill>
              </a:rPr>
              <a:t>Тройные </a:t>
            </a:r>
            <a:r>
              <a:rPr lang="ru-RU" sz="2000" b="1" i="1" dirty="0">
                <a:solidFill>
                  <a:srgbClr val="FF0000"/>
                </a:solidFill>
              </a:rPr>
              <a:t>смеси </a:t>
            </a:r>
            <a:r>
              <a:rPr lang="ru-RU" sz="2000" dirty="0"/>
              <a:t>Na</a:t>
            </a:r>
            <a:r>
              <a:rPr lang="ru-RU" sz="2000" baseline="-25000" dirty="0"/>
              <a:t>2</a:t>
            </a:r>
            <a:r>
              <a:rPr lang="ru-RU" sz="2000" dirty="0"/>
              <a:t>C</a:t>
            </a:r>
            <a:r>
              <a:rPr lang="en-US" sz="2000" dirty="0"/>
              <a:t>O</a:t>
            </a:r>
            <a:r>
              <a:rPr lang="ru-RU" sz="2000" baseline="-25000" dirty="0"/>
              <a:t>3</a:t>
            </a:r>
            <a:r>
              <a:rPr lang="ru-RU" sz="2000" dirty="0"/>
              <a:t>-ZnO-Fe</a:t>
            </a:r>
            <a:r>
              <a:rPr lang="ru-RU" sz="2000" baseline="-25000" dirty="0"/>
              <a:t>2</a:t>
            </a:r>
            <a:r>
              <a:rPr lang="en-US" sz="2000" dirty="0"/>
              <a:t>O</a:t>
            </a:r>
            <a:r>
              <a:rPr lang="ru-RU" sz="2000" baseline="-25000" dirty="0"/>
              <a:t>3</a:t>
            </a:r>
            <a:r>
              <a:rPr lang="ru-RU" sz="2000" dirty="0"/>
              <a:t> и Na</a:t>
            </a:r>
            <a:r>
              <a:rPr lang="ru-RU" sz="2000" baseline="-25000" dirty="0"/>
              <a:t>2</a:t>
            </a:r>
            <a:r>
              <a:rPr lang="ru-RU" sz="2000" dirty="0"/>
              <a:t>C</a:t>
            </a:r>
            <a:r>
              <a:rPr lang="en-US" sz="2000" dirty="0"/>
              <a:t>O</a:t>
            </a:r>
            <a:r>
              <a:rPr lang="ru-RU" sz="2000" baseline="-25000" dirty="0"/>
              <a:t>3</a:t>
            </a:r>
            <a:r>
              <a:rPr lang="ru-RU" sz="2000" dirty="0"/>
              <a:t>-ZnO-MgO (4:1:1) используют для разложения сульфидных руд при определении селена и теллура, смесь Na</a:t>
            </a:r>
            <a:r>
              <a:rPr lang="ru-RU" sz="2000" baseline="-25000" dirty="0"/>
              <a:t>2</a:t>
            </a:r>
            <a:r>
              <a:rPr lang="ru-RU" sz="2000" dirty="0"/>
              <a:t>C</a:t>
            </a:r>
            <a:r>
              <a:rPr lang="en-US" sz="2000" dirty="0"/>
              <a:t>O</a:t>
            </a:r>
            <a:r>
              <a:rPr lang="ru-RU" sz="2000" baseline="-25000" dirty="0"/>
              <a:t>3</a:t>
            </a:r>
            <a:r>
              <a:rPr lang="ru-RU" sz="2000" dirty="0"/>
              <a:t>-Ti</a:t>
            </a:r>
            <a:r>
              <a:rPr lang="en-US" sz="2000" dirty="0"/>
              <a:t>O</a:t>
            </a:r>
            <a:r>
              <a:rPr lang="ru-RU" sz="2000" baseline="-25000" dirty="0"/>
              <a:t>2</a:t>
            </a:r>
            <a:r>
              <a:rPr lang="ru-RU" sz="2000" dirty="0"/>
              <a:t>-Si</a:t>
            </a:r>
            <a:r>
              <a:rPr lang="en-US" sz="2000" dirty="0"/>
              <a:t>O</a:t>
            </a:r>
            <a:r>
              <a:rPr lang="ru-RU" sz="2000" baseline="-25000" dirty="0"/>
              <a:t>2</a:t>
            </a:r>
            <a:r>
              <a:rPr lang="ru-RU" sz="2000" dirty="0"/>
              <a:t> – для определения фтора в оксиде алюминия. </a:t>
            </a:r>
          </a:p>
          <a:p>
            <a:pPr algn="just"/>
            <a:r>
              <a:rPr lang="ru-RU" sz="2000" dirty="0" smtClean="0"/>
              <a:t>              Для </a:t>
            </a:r>
            <a:r>
              <a:rPr lang="ru-RU" sz="2000" dirty="0"/>
              <a:t>разложения спеканием некоторых минералов применяют ряд других реагентов кислого и основного характера. </a:t>
            </a:r>
            <a:r>
              <a:rPr lang="ru-RU" sz="2000" dirty="0" smtClean="0"/>
              <a:t>Например</a:t>
            </a:r>
            <a:r>
              <a:rPr lang="ru-RU" sz="2000" dirty="0"/>
              <a:t>, </a:t>
            </a:r>
            <a:r>
              <a:rPr lang="ru-RU" sz="2000" dirty="0" smtClean="0"/>
              <a:t>бериллий-содержащие </a:t>
            </a:r>
            <a:r>
              <a:rPr lang="ru-RU" sz="2000" dirty="0"/>
              <a:t>материалы разлагают, </a:t>
            </a:r>
            <a:r>
              <a:rPr lang="ru-RU" sz="2000" dirty="0" smtClean="0"/>
              <a:t>нагревая с </a:t>
            </a:r>
            <a:r>
              <a:rPr lang="ru-RU" sz="2000" dirty="0" err="1" smtClean="0"/>
              <a:t>фторосиликатом</a:t>
            </a:r>
            <a:r>
              <a:rPr lang="ru-RU" sz="2000" dirty="0" smtClean="0"/>
              <a:t> </a:t>
            </a:r>
            <a:r>
              <a:rPr lang="ru-RU" sz="2000" dirty="0"/>
              <a:t>натрия </a:t>
            </a:r>
            <a:r>
              <a:rPr lang="en-US" sz="2000" dirty="0"/>
              <a:t>Na</a:t>
            </a:r>
            <a:r>
              <a:rPr lang="ru-RU" sz="2000" baseline="-25000" dirty="0"/>
              <a:t>2</a:t>
            </a:r>
            <a:r>
              <a:rPr lang="en-US" sz="2000" dirty="0" err="1"/>
              <a:t>SiF</a:t>
            </a:r>
            <a:r>
              <a:rPr lang="ru-RU" sz="2000" baseline="-25000" dirty="0"/>
              <a:t>6</a:t>
            </a:r>
            <a:r>
              <a:rPr lang="ru-RU" sz="2000" dirty="0"/>
              <a:t> в железном или фарфоровом тигле при 680-710 °С в течение 3 ч; спек выщелачивают водой</a:t>
            </a:r>
            <a:r>
              <a:rPr lang="ru-RU" sz="2000" dirty="0" smtClean="0"/>
              <a:t>.     </a:t>
            </a:r>
            <a:r>
              <a:rPr lang="ru-RU" sz="2000" b="1" i="1" dirty="0" smtClean="0">
                <a:solidFill>
                  <a:srgbClr val="FF0000"/>
                </a:solidFill>
              </a:rPr>
              <a:t>-87-</a:t>
            </a:r>
            <a:endParaRPr lang="ru-RU" sz="2000" b="1" i="1" dirty="0">
              <a:solidFill>
                <a:srgbClr val="FF0000"/>
              </a:solidFill>
            </a:endParaRPr>
          </a:p>
        </p:txBody>
      </p:sp>
    </p:spTree>
    <p:extLst>
      <p:ext uri="{BB962C8B-B14F-4D97-AF65-F5344CB8AC3E}">
        <p14:creationId xmlns:p14="http://schemas.microsoft.com/office/powerpoint/2010/main" val="19540062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928992" cy="6801862"/>
          </a:xfrm>
          <a:prstGeom prst="rect">
            <a:avLst/>
          </a:prstGeom>
          <a:noFill/>
        </p:spPr>
        <p:txBody>
          <a:bodyPr wrap="square" rtlCol="0">
            <a:spAutoFit/>
          </a:bodyPr>
          <a:lstStyle/>
          <a:p>
            <a:pPr algn="ctr"/>
            <a:r>
              <a:rPr lang="ru-RU" sz="2800" b="1" dirty="0">
                <a:solidFill>
                  <a:srgbClr val="FF0000"/>
                </a:solidFill>
              </a:rPr>
              <a:t>Разложение при нагревании с солями аммония</a:t>
            </a:r>
            <a:endParaRPr lang="ru-RU" sz="2800" dirty="0">
              <a:solidFill>
                <a:srgbClr val="FF0000"/>
              </a:solidFill>
            </a:endParaRPr>
          </a:p>
          <a:p>
            <a:pPr algn="just"/>
            <a:r>
              <a:rPr lang="ru-RU" sz="2000" i="1" dirty="0" smtClean="0"/>
              <a:t>	</a:t>
            </a:r>
            <a:r>
              <a:rPr lang="ru-RU" sz="2200" i="1" dirty="0" smtClean="0"/>
              <a:t>Эти </a:t>
            </a:r>
            <a:r>
              <a:rPr lang="ru-RU" sz="2200" i="1" dirty="0"/>
              <a:t>методы занимают </a:t>
            </a:r>
            <a:r>
              <a:rPr lang="ru-RU" sz="2200" b="1" i="1" dirty="0"/>
              <a:t>промежуточное</a:t>
            </a:r>
            <a:r>
              <a:rPr lang="ru-RU" sz="2200" i="1" dirty="0"/>
              <a:t> положение </a:t>
            </a:r>
            <a:r>
              <a:rPr lang="ru-RU" sz="2200" b="1" i="1" dirty="0"/>
              <a:t>между «мокрыми» и «сухими» методами</a:t>
            </a:r>
            <a:r>
              <a:rPr lang="ru-RU" sz="2200" i="1" dirty="0"/>
              <a:t>, поскольку в процессе разложения выделяется вода, принимающая участие в реакции, и используются для разложения руд и минералов преимущественно в полевых условиях</a:t>
            </a:r>
            <a:r>
              <a:rPr lang="ru-RU" sz="2200" dirty="0"/>
              <a:t>. </a:t>
            </a:r>
          </a:p>
          <a:p>
            <a:pPr algn="just"/>
            <a:r>
              <a:rPr lang="ru-RU" sz="2200" dirty="0" smtClean="0"/>
              <a:t>	Для </a:t>
            </a:r>
            <a:r>
              <a:rPr lang="ru-RU" sz="2200" dirty="0"/>
              <a:t>этого применяют как отдельные соли аммония (фторид, бромид, хлорид и иодид), так и их смеси (хлоридно-нитратную, фторидно-нитратную, </a:t>
            </a:r>
            <a:r>
              <a:rPr lang="ru-RU" sz="2200" dirty="0" err="1"/>
              <a:t>бромидно</a:t>
            </a:r>
            <a:r>
              <a:rPr lang="ru-RU" sz="2200" dirty="0"/>
              <a:t>-нитратную, </a:t>
            </a:r>
            <a:r>
              <a:rPr lang="ru-RU" sz="2200" dirty="0" err="1"/>
              <a:t>иодидно</a:t>
            </a:r>
            <a:r>
              <a:rPr lang="ru-RU" sz="2200" dirty="0"/>
              <a:t>-нитратную). Наибольшее значение имеют хлорид и нитрат аммония, а из смесей –хлоридно-нитратная. При разложении достигается такой же эффект, как если бы обработку проводили соответствующими горячими концентрированными кислотами. </a:t>
            </a:r>
          </a:p>
          <a:p>
            <a:pPr algn="just"/>
            <a:r>
              <a:rPr lang="ru-RU" sz="2200" dirty="0"/>
              <a:t> </a:t>
            </a:r>
          </a:p>
          <a:p>
            <a:pPr algn="just"/>
            <a:r>
              <a:rPr lang="ru-RU" sz="2200" b="1" i="1" dirty="0" smtClean="0"/>
              <a:t>	</a:t>
            </a:r>
            <a:r>
              <a:rPr lang="ru-RU" sz="2400" b="1" i="1" u="sng" dirty="0" smtClean="0">
                <a:solidFill>
                  <a:srgbClr val="FF0000"/>
                </a:solidFill>
              </a:rPr>
              <a:t>Хлорид </a:t>
            </a:r>
            <a:r>
              <a:rPr lang="ru-RU" sz="2400" b="1" i="1" u="sng" dirty="0">
                <a:solidFill>
                  <a:srgbClr val="FF0000"/>
                </a:solidFill>
              </a:rPr>
              <a:t>аммония NH</a:t>
            </a:r>
            <a:r>
              <a:rPr lang="ru-RU" sz="2400" b="1" i="1" u="sng" baseline="-25000" dirty="0">
                <a:solidFill>
                  <a:srgbClr val="FF0000"/>
                </a:solidFill>
              </a:rPr>
              <a:t>4</a:t>
            </a:r>
            <a:r>
              <a:rPr lang="ru-RU" sz="2400" b="1" i="1" u="sng" dirty="0">
                <a:solidFill>
                  <a:srgbClr val="FF0000"/>
                </a:solidFill>
              </a:rPr>
              <a:t>CI</a:t>
            </a:r>
            <a:r>
              <a:rPr lang="ru-RU" sz="2400" dirty="0">
                <a:solidFill>
                  <a:srgbClr val="FF0000"/>
                </a:solidFill>
              </a:rPr>
              <a:t>. </a:t>
            </a:r>
            <a:r>
              <a:rPr lang="ru-RU" sz="2200" dirty="0"/>
              <a:t>Предполагаемый химизм процесса разложения окисленных минералов можно показать на примере разложения гематита </a:t>
            </a:r>
            <a:r>
              <a:rPr lang="en-US" sz="2200" dirty="0"/>
              <a:t>Fe</a:t>
            </a:r>
            <a:r>
              <a:rPr lang="ru-RU" sz="2200" baseline="-25000" dirty="0"/>
              <a:t>2</a:t>
            </a:r>
            <a:r>
              <a:rPr lang="en-US" sz="2200" dirty="0"/>
              <a:t>O</a:t>
            </a:r>
            <a:r>
              <a:rPr lang="ru-RU" sz="2200" dirty="0"/>
              <a:t>з. Хлорид аммония при нагревании </a:t>
            </a:r>
            <a:r>
              <a:rPr lang="ru-RU" sz="2200" dirty="0" err="1"/>
              <a:t>диссоциирует</a:t>
            </a:r>
            <a:r>
              <a:rPr lang="ru-RU" sz="2200" dirty="0"/>
              <a:t> на </a:t>
            </a:r>
            <a:r>
              <a:rPr lang="ru-RU" sz="2200" dirty="0" err="1"/>
              <a:t>хлороводород</a:t>
            </a:r>
            <a:r>
              <a:rPr lang="ru-RU" sz="2200" dirty="0"/>
              <a:t> и аммиак: </a:t>
            </a:r>
          </a:p>
          <a:p>
            <a:pPr algn="just"/>
            <a:r>
              <a:rPr lang="en-US" sz="3200" b="1" dirty="0" smtClean="0">
                <a:solidFill>
                  <a:srgbClr val="FF0000"/>
                </a:solidFill>
              </a:rPr>
              <a:t>                               </a:t>
            </a:r>
            <a:r>
              <a:rPr lang="ru-RU" sz="3200" b="1" dirty="0" smtClean="0">
                <a:solidFill>
                  <a:srgbClr val="FF0000"/>
                </a:solidFill>
              </a:rPr>
              <a:t>NH</a:t>
            </a:r>
            <a:r>
              <a:rPr lang="ru-RU" sz="3200" b="1" baseline="-25000" dirty="0" smtClean="0">
                <a:solidFill>
                  <a:srgbClr val="FF0000"/>
                </a:solidFill>
              </a:rPr>
              <a:t>4</a:t>
            </a:r>
            <a:r>
              <a:rPr lang="ru-RU" sz="3200" b="1" dirty="0" smtClean="0">
                <a:solidFill>
                  <a:srgbClr val="FF0000"/>
                </a:solidFill>
              </a:rPr>
              <a:t>CI </a:t>
            </a:r>
            <a:r>
              <a:rPr lang="en-US" sz="3200" b="1" dirty="0">
                <a:solidFill>
                  <a:srgbClr val="FF0000"/>
                </a:solidFill>
                <a:sym typeface="Symbol"/>
              </a:rPr>
              <a:t></a:t>
            </a:r>
            <a:r>
              <a:rPr lang="en-US" sz="3200" b="1" dirty="0">
                <a:solidFill>
                  <a:srgbClr val="FF0000"/>
                </a:solidFill>
              </a:rPr>
              <a:t> </a:t>
            </a:r>
            <a:r>
              <a:rPr lang="ru-RU" sz="3200" b="1" dirty="0">
                <a:solidFill>
                  <a:srgbClr val="FF0000"/>
                </a:solidFill>
              </a:rPr>
              <a:t>HCI + </a:t>
            </a:r>
            <a:r>
              <a:rPr lang="ru-RU" sz="3200" b="1" dirty="0" smtClean="0">
                <a:solidFill>
                  <a:srgbClr val="FF0000"/>
                </a:solidFill>
              </a:rPr>
              <a:t>NH</a:t>
            </a:r>
            <a:r>
              <a:rPr lang="ru-RU" sz="3200" b="1" baseline="-25000" dirty="0" smtClean="0">
                <a:solidFill>
                  <a:srgbClr val="FF0000"/>
                </a:solidFill>
              </a:rPr>
              <a:t>3</a:t>
            </a:r>
            <a:r>
              <a:rPr lang="en-US" sz="3200" b="1" baseline="-25000" dirty="0" smtClean="0">
                <a:solidFill>
                  <a:srgbClr val="FF0000"/>
                </a:solidFill>
              </a:rPr>
              <a:t>                             </a:t>
            </a:r>
            <a:r>
              <a:rPr lang="ru-RU" sz="2000" dirty="0" smtClean="0"/>
              <a:t>-88-</a:t>
            </a:r>
            <a:endParaRPr lang="ru-RU" sz="2000" dirty="0"/>
          </a:p>
        </p:txBody>
      </p:sp>
    </p:spTree>
    <p:extLst>
      <p:ext uri="{BB962C8B-B14F-4D97-AF65-F5344CB8AC3E}">
        <p14:creationId xmlns:p14="http://schemas.microsoft.com/office/powerpoint/2010/main" val="30549511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928992" cy="6432530"/>
          </a:xfrm>
          <a:prstGeom prst="rect">
            <a:avLst/>
          </a:prstGeom>
          <a:noFill/>
        </p:spPr>
        <p:txBody>
          <a:bodyPr wrap="square" rtlCol="0">
            <a:spAutoFit/>
          </a:bodyPr>
          <a:lstStyle/>
          <a:p>
            <a:pPr algn="just"/>
            <a:r>
              <a:rPr lang="ru-RU" sz="2200" dirty="0"/>
              <a:t>Одновременно происходит </a:t>
            </a:r>
            <a:r>
              <a:rPr lang="ru-RU" sz="2200" b="1" i="1" dirty="0"/>
              <a:t>выделение воды</a:t>
            </a:r>
            <a:r>
              <a:rPr lang="ru-RU" sz="2200" dirty="0"/>
              <a:t>, поглощенной порошком минерала при его истирании; из </a:t>
            </a:r>
            <a:r>
              <a:rPr lang="ru-RU" sz="2200" dirty="0" err="1"/>
              <a:t>хлороводорода</a:t>
            </a:r>
            <a:r>
              <a:rPr lang="ru-RU" sz="2200" dirty="0"/>
              <a:t> и водяных паров получается </a:t>
            </a:r>
            <a:r>
              <a:rPr lang="ru-RU" sz="2200" b="1" i="1" dirty="0"/>
              <a:t>соляная кислота</a:t>
            </a:r>
            <a:r>
              <a:rPr lang="ru-RU" sz="2200" dirty="0"/>
              <a:t>, которая в условиях нагревания быстро растворяет мелкодисперсный порошок гематита: </a:t>
            </a:r>
          </a:p>
          <a:p>
            <a:pPr algn="ctr">
              <a:spcBef>
                <a:spcPts val="600"/>
              </a:spcBef>
              <a:spcAft>
                <a:spcPts val="600"/>
              </a:spcAft>
            </a:pPr>
            <a:r>
              <a:rPr lang="ru-RU" sz="3200" b="1" dirty="0">
                <a:solidFill>
                  <a:srgbClr val="FF0000"/>
                </a:solidFill>
              </a:rPr>
              <a:t>Fe</a:t>
            </a:r>
            <a:r>
              <a:rPr lang="ru-RU" sz="3200" b="1" baseline="-25000" dirty="0">
                <a:solidFill>
                  <a:srgbClr val="FF0000"/>
                </a:solidFill>
              </a:rPr>
              <a:t>2</a:t>
            </a:r>
            <a:r>
              <a:rPr lang="en-US" sz="3200" b="1" dirty="0">
                <a:solidFill>
                  <a:srgbClr val="FF0000"/>
                </a:solidFill>
              </a:rPr>
              <a:t>O</a:t>
            </a:r>
            <a:r>
              <a:rPr lang="ru-RU" sz="3200" b="1" baseline="-25000" dirty="0">
                <a:solidFill>
                  <a:srgbClr val="FF0000"/>
                </a:solidFill>
              </a:rPr>
              <a:t>3</a:t>
            </a:r>
            <a:r>
              <a:rPr lang="ru-RU" sz="3200" b="1" dirty="0">
                <a:solidFill>
                  <a:srgbClr val="FF0000"/>
                </a:solidFill>
              </a:rPr>
              <a:t> + </a:t>
            </a:r>
            <a:r>
              <a:rPr lang="ru-RU" sz="3200" b="1" dirty="0" smtClean="0">
                <a:solidFill>
                  <a:srgbClr val="FF0000"/>
                </a:solidFill>
              </a:rPr>
              <a:t>6HC</a:t>
            </a:r>
            <a:r>
              <a:rPr lang="en-US" sz="3200" b="1" dirty="0" smtClean="0">
                <a:solidFill>
                  <a:srgbClr val="FF0000"/>
                </a:solidFill>
              </a:rPr>
              <a:t>l</a:t>
            </a:r>
            <a:r>
              <a:rPr lang="ru-RU" sz="3200" b="1" dirty="0" smtClean="0">
                <a:solidFill>
                  <a:srgbClr val="FF0000"/>
                </a:solidFill>
              </a:rPr>
              <a:t> </a:t>
            </a:r>
            <a:r>
              <a:rPr lang="en-US" sz="3200" b="1" dirty="0">
                <a:solidFill>
                  <a:srgbClr val="FF0000"/>
                </a:solidFill>
                <a:sym typeface="Symbol"/>
              </a:rPr>
              <a:t></a:t>
            </a:r>
            <a:r>
              <a:rPr lang="ru-RU" sz="3200" b="1" dirty="0">
                <a:solidFill>
                  <a:srgbClr val="FF0000"/>
                </a:solidFill>
              </a:rPr>
              <a:t> 2FeCl</a:t>
            </a:r>
            <a:r>
              <a:rPr lang="ru-RU" sz="3200" b="1" baseline="-25000" dirty="0">
                <a:solidFill>
                  <a:srgbClr val="FF0000"/>
                </a:solidFill>
              </a:rPr>
              <a:t>3</a:t>
            </a:r>
            <a:r>
              <a:rPr lang="ru-RU" sz="3200" b="1" dirty="0">
                <a:solidFill>
                  <a:srgbClr val="FF0000"/>
                </a:solidFill>
              </a:rPr>
              <a:t> + 3H</a:t>
            </a:r>
            <a:r>
              <a:rPr lang="ru-RU" sz="3200" b="1" baseline="-25000" dirty="0">
                <a:solidFill>
                  <a:srgbClr val="FF0000"/>
                </a:solidFill>
              </a:rPr>
              <a:t>2</a:t>
            </a:r>
            <a:r>
              <a:rPr lang="ru-RU" sz="3200" b="1" dirty="0">
                <a:solidFill>
                  <a:srgbClr val="FF0000"/>
                </a:solidFill>
              </a:rPr>
              <a:t>0</a:t>
            </a:r>
          </a:p>
          <a:p>
            <a:pPr algn="just"/>
            <a:r>
              <a:rPr lang="ru-RU" sz="2200" dirty="0"/>
              <a:t>Образующаяся при этой реакции </a:t>
            </a:r>
            <a:r>
              <a:rPr lang="ru-RU" sz="2200" b="1" i="1" dirty="0"/>
              <a:t>вода</a:t>
            </a:r>
            <a:r>
              <a:rPr lang="ru-RU" sz="2200" dirty="0"/>
              <a:t> способствует увеличению количества соляной кислоты, от чего процесс растворения минерала ускоряется. Выделяющийся при диссоциации хлорида аммония </a:t>
            </a:r>
            <a:r>
              <a:rPr lang="ru-RU" sz="2200" b="1" i="1" dirty="0">
                <a:solidFill>
                  <a:srgbClr val="FF0000"/>
                </a:solidFill>
              </a:rPr>
              <a:t>аммиак</a:t>
            </a:r>
            <a:r>
              <a:rPr lang="ru-RU" sz="2200" dirty="0">
                <a:solidFill>
                  <a:srgbClr val="FF0000"/>
                </a:solidFill>
              </a:rPr>
              <a:t> </a:t>
            </a:r>
            <a:r>
              <a:rPr lang="ru-RU" sz="2200" dirty="0"/>
              <a:t>не взаимодействует с разлагаемым минералом, а сразу же улетучивается (на что указывает запах аммиака). </a:t>
            </a:r>
            <a:endParaRPr lang="en-US" sz="2200" dirty="0" smtClean="0"/>
          </a:p>
          <a:p>
            <a:pPr algn="just"/>
            <a:r>
              <a:rPr lang="en-US" sz="2200" dirty="0"/>
              <a:t>	</a:t>
            </a:r>
            <a:r>
              <a:rPr lang="ru-RU" sz="2200" dirty="0" smtClean="0"/>
              <a:t>Полнота </a:t>
            </a:r>
            <a:r>
              <a:rPr lang="ru-RU" sz="2200" dirty="0"/>
              <a:t>разложения основных минералов при 30-кратном избытке хлорида аммония целиком зависит от температуры: если она близка к температуре диссоциации </a:t>
            </a:r>
            <a:r>
              <a:rPr lang="ru-RU" sz="2200" b="1" dirty="0" smtClean="0">
                <a:solidFill>
                  <a:srgbClr val="FF0000"/>
                </a:solidFill>
              </a:rPr>
              <a:t>NH</a:t>
            </a:r>
            <a:r>
              <a:rPr lang="ru-RU" sz="2200" b="1" baseline="-25000" dirty="0" smtClean="0">
                <a:solidFill>
                  <a:srgbClr val="FF0000"/>
                </a:solidFill>
              </a:rPr>
              <a:t>4</a:t>
            </a:r>
            <a:r>
              <a:rPr lang="ru-RU" sz="2200" b="1" dirty="0" smtClean="0">
                <a:solidFill>
                  <a:srgbClr val="FF0000"/>
                </a:solidFill>
              </a:rPr>
              <a:t>C</a:t>
            </a:r>
            <a:r>
              <a:rPr lang="en-US" sz="2200" b="1" dirty="0" smtClean="0">
                <a:solidFill>
                  <a:srgbClr val="FF0000"/>
                </a:solidFill>
              </a:rPr>
              <a:t>l</a:t>
            </a:r>
            <a:r>
              <a:rPr lang="ru-RU" sz="2200" b="1" dirty="0" smtClean="0"/>
              <a:t> </a:t>
            </a:r>
            <a:r>
              <a:rPr lang="ru-RU" sz="2200" dirty="0"/>
              <a:t>(300-320 °С), то разложение будет полным; при более низких температурах разложение неполное. Разложение можно проводить в стеклянной или фарфоровой посуде с последующей обработкой образовавшегося продукта водой. </a:t>
            </a:r>
          </a:p>
          <a:p>
            <a:endParaRPr lang="en-US" sz="2000" dirty="0" smtClean="0"/>
          </a:p>
          <a:p>
            <a:pPr algn="r"/>
            <a:r>
              <a:rPr lang="en-US" sz="2000" b="1" i="1" dirty="0" smtClean="0">
                <a:solidFill>
                  <a:srgbClr val="FF0000"/>
                </a:solidFill>
              </a:rPr>
              <a:t>-89-</a:t>
            </a:r>
            <a:endParaRPr lang="ru-RU" sz="2000" b="1" i="1" dirty="0">
              <a:solidFill>
                <a:srgbClr val="FF0000"/>
              </a:solidFill>
            </a:endParaRPr>
          </a:p>
        </p:txBody>
      </p:sp>
    </p:spTree>
    <p:extLst>
      <p:ext uri="{BB962C8B-B14F-4D97-AF65-F5344CB8AC3E}">
        <p14:creationId xmlns:p14="http://schemas.microsoft.com/office/powerpoint/2010/main" val="22053403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928992" cy="6601807"/>
          </a:xfrm>
          <a:prstGeom prst="rect">
            <a:avLst/>
          </a:prstGeom>
          <a:noFill/>
        </p:spPr>
        <p:txBody>
          <a:bodyPr wrap="square" rtlCol="0">
            <a:spAutoFit/>
          </a:bodyPr>
          <a:lstStyle/>
          <a:p>
            <a:pPr algn="ctr"/>
            <a:r>
              <a:rPr lang="ru-RU" sz="2800" b="1" i="1" dirty="0">
                <a:solidFill>
                  <a:srgbClr val="FF0000"/>
                </a:solidFill>
              </a:rPr>
              <a:t>Нитрат аммония NH</a:t>
            </a:r>
            <a:r>
              <a:rPr lang="ru-RU" sz="2800" b="1" i="1" baseline="-25000" dirty="0">
                <a:solidFill>
                  <a:srgbClr val="FF0000"/>
                </a:solidFill>
              </a:rPr>
              <a:t>4</a:t>
            </a:r>
            <a:r>
              <a:rPr lang="ru-RU" sz="2800" b="1" i="1" dirty="0">
                <a:solidFill>
                  <a:srgbClr val="FF0000"/>
                </a:solidFill>
              </a:rPr>
              <a:t>NO</a:t>
            </a:r>
            <a:r>
              <a:rPr lang="ru-RU" sz="2800" b="1" i="1" baseline="-25000" dirty="0">
                <a:solidFill>
                  <a:srgbClr val="FF0000"/>
                </a:solidFill>
              </a:rPr>
              <a:t>3</a:t>
            </a:r>
            <a:r>
              <a:rPr lang="ru-RU" sz="2000" dirty="0"/>
              <a:t>. </a:t>
            </a:r>
            <a:endParaRPr lang="en-US" sz="2000" dirty="0" smtClean="0"/>
          </a:p>
          <a:p>
            <a:pPr algn="just"/>
            <a:r>
              <a:rPr lang="en-US" sz="2400" dirty="0" smtClean="0"/>
              <a:t>	</a:t>
            </a:r>
            <a:r>
              <a:rPr lang="ru-RU" sz="2000" dirty="0" smtClean="0"/>
              <a:t>В </a:t>
            </a:r>
            <a:r>
              <a:rPr lang="ru-RU" sz="2000" dirty="0"/>
              <a:t>основе метода лежат </a:t>
            </a:r>
            <a:r>
              <a:rPr lang="ru-RU" sz="2000" dirty="0" err="1"/>
              <a:t>окислительно</a:t>
            </a:r>
            <a:r>
              <a:rPr lang="ru-RU" sz="2000" dirty="0"/>
              <a:t>-восстановительные процессы. При незначительном нагревании нитрат аммония довольно быстро разлагается на воду и оксид азота N</a:t>
            </a:r>
            <a:r>
              <a:rPr lang="ru-RU" sz="2000" baseline="-25000" dirty="0"/>
              <a:t>2</a:t>
            </a:r>
            <a:r>
              <a:rPr lang="ru-RU" sz="2000" dirty="0"/>
              <a:t>0, который в свою очередь </a:t>
            </a:r>
            <a:r>
              <a:rPr lang="ru-RU" sz="2000" b="1" i="1" dirty="0"/>
              <a:t>в присутствии восстановителя</a:t>
            </a:r>
            <a:r>
              <a:rPr lang="ru-RU" sz="2000" dirty="0"/>
              <a:t> разлагается на азот и кислород: </a:t>
            </a:r>
            <a:endParaRPr lang="en-US" sz="2000" dirty="0" smtClean="0"/>
          </a:p>
          <a:p>
            <a:pPr algn="just"/>
            <a:endParaRPr lang="ru-RU" sz="2000" dirty="0"/>
          </a:p>
          <a:p>
            <a:pPr algn="just"/>
            <a:r>
              <a:rPr lang="en-US" sz="2000" dirty="0" smtClean="0"/>
              <a:t>	</a:t>
            </a:r>
          </a:p>
          <a:p>
            <a:pPr algn="just"/>
            <a:endParaRPr lang="en-US" sz="2000" dirty="0" smtClean="0"/>
          </a:p>
          <a:p>
            <a:pPr algn="just"/>
            <a:r>
              <a:rPr lang="ru-RU" sz="2100" dirty="0" smtClean="0"/>
              <a:t>Кислород</a:t>
            </a:r>
            <a:r>
              <a:rPr lang="en-US" sz="2100" dirty="0" smtClean="0"/>
              <a:t> </a:t>
            </a:r>
            <a:r>
              <a:rPr lang="ru-RU" sz="2100" b="1" i="1" dirty="0" smtClean="0">
                <a:solidFill>
                  <a:srgbClr val="FF0000"/>
                </a:solidFill>
              </a:rPr>
              <a:t>(атомарный ! </a:t>
            </a:r>
            <a:r>
              <a:rPr lang="en-US" sz="2100" dirty="0" smtClean="0"/>
              <a:t>)</a:t>
            </a:r>
            <a:r>
              <a:rPr lang="ru-RU" sz="2100" dirty="0" smtClean="0"/>
              <a:t> в момент выделения энергично вступает во взаимодействие с минералами, металлами, сплавами и другими способными к окислению веществами. Нитрат аммония применяется </a:t>
            </a:r>
            <a:r>
              <a:rPr lang="ru-RU" sz="2100" b="1" i="1" dirty="0" smtClean="0"/>
              <a:t>для разложения </a:t>
            </a:r>
            <a:r>
              <a:rPr lang="ru-RU" sz="2100" dirty="0" smtClean="0"/>
              <a:t>в первую очередь </a:t>
            </a:r>
            <a:r>
              <a:rPr lang="ru-RU" sz="2100" b="1" i="1" dirty="0" smtClean="0">
                <a:solidFill>
                  <a:srgbClr val="FF0000"/>
                </a:solidFill>
              </a:rPr>
              <a:t>сульфидов тяжелых металлов</a:t>
            </a:r>
            <a:r>
              <a:rPr lang="ru-RU" sz="2100" dirty="0" smtClean="0"/>
              <a:t>. При этом происходит окисление кислородом сульфидной серы в сульфатную с образованием сульфата металла. </a:t>
            </a:r>
          </a:p>
          <a:p>
            <a:pPr algn="just"/>
            <a:r>
              <a:rPr lang="en-US" sz="2100" dirty="0" smtClean="0"/>
              <a:t>	</a:t>
            </a:r>
            <a:r>
              <a:rPr lang="ru-RU" sz="2100" dirty="0" smtClean="0"/>
              <a:t>Ряд оксидов (С</a:t>
            </a:r>
            <a:r>
              <a:rPr lang="en-US" sz="2100" dirty="0" smtClean="0"/>
              <a:t>u</a:t>
            </a:r>
            <a:r>
              <a:rPr lang="ru-RU" sz="2100" baseline="-25000" dirty="0" smtClean="0"/>
              <a:t>2</a:t>
            </a:r>
            <a:r>
              <a:rPr lang="en-US" sz="2100" dirty="0" smtClean="0"/>
              <a:t>O</a:t>
            </a:r>
            <a:r>
              <a:rPr lang="ru-RU" sz="2100" dirty="0" smtClean="0"/>
              <a:t>, РЬ</a:t>
            </a:r>
            <a:r>
              <a:rPr lang="en-US" sz="2100" dirty="0" smtClean="0"/>
              <a:t>O</a:t>
            </a:r>
            <a:r>
              <a:rPr lang="ru-RU" sz="2100" baseline="-25000" dirty="0" smtClean="0"/>
              <a:t>2</a:t>
            </a:r>
            <a:r>
              <a:rPr lang="ru-RU" sz="2100" dirty="0" smtClean="0"/>
              <a:t> и др.) и самородные металлы разлагаются с образованием растворимых в воде солей. </a:t>
            </a:r>
            <a:endParaRPr lang="en-US" sz="2100" dirty="0" smtClean="0"/>
          </a:p>
          <a:p>
            <a:pPr algn="just"/>
            <a:r>
              <a:rPr lang="en-US" sz="2100" dirty="0" smtClean="0"/>
              <a:t>	</a:t>
            </a:r>
            <a:r>
              <a:rPr lang="ru-RU" sz="2100" dirty="0" smtClean="0"/>
              <a:t>Разложение проводят с 20-кратным количеством нитрата аммония при нагревании до 160-180 °С в стеклянной посуде. Такие оксиды, как гематит, магнетит Fe</a:t>
            </a:r>
            <a:r>
              <a:rPr lang="ru-RU" sz="2100" baseline="-25000" dirty="0" smtClean="0"/>
              <a:t>3</a:t>
            </a:r>
            <a:r>
              <a:rPr lang="en-US" sz="2100" dirty="0" smtClean="0"/>
              <a:t>O</a:t>
            </a:r>
            <a:r>
              <a:rPr lang="ru-RU" sz="2100" baseline="-25000" dirty="0" smtClean="0"/>
              <a:t>4</a:t>
            </a:r>
            <a:r>
              <a:rPr lang="ru-RU" sz="2100" dirty="0" smtClean="0"/>
              <a:t> и другие нитратом аммония не разлагаются.</a:t>
            </a:r>
            <a:endParaRPr lang="en-US" sz="2100" dirty="0" smtClean="0"/>
          </a:p>
          <a:p>
            <a:pPr algn="r"/>
            <a:r>
              <a:rPr lang="ru-RU" sz="2000" dirty="0" smtClean="0"/>
              <a:t> </a:t>
            </a:r>
            <a:r>
              <a:rPr lang="en-US" sz="2000" dirty="0" smtClean="0"/>
              <a:t>                                                                                     </a:t>
            </a:r>
            <a:r>
              <a:rPr lang="en-US" sz="2000" b="1" i="1" dirty="0" smtClean="0">
                <a:solidFill>
                  <a:srgbClr val="FF0000"/>
                </a:solidFill>
              </a:rPr>
              <a:t>-90-</a:t>
            </a:r>
            <a:endParaRPr lang="ru-RU" sz="2000" b="1" i="1" dirty="0">
              <a:solidFill>
                <a:srgbClr val="FF0000"/>
              </a:solidFill>
            </a:endParaRPr>
          </a:p>
        </p:txBody>
      </p:sp>
      <p:pic>
        <p:nvPicPr>
          <p:cNvPr id="3" name="Рисунок 2"/>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Lst>
          </a:blip>
          <a:stretch>
            <a:fillRect/>
          </a:stretch>
        </p:blipFill>
        <p:spPr>
          <a:xfrm>
            <a:off x="2860808" y="1844824"/>
            <a:ext cx="3727415" cy="1008112"/>
          </a:xfrm>
          <a:prstGeom prst="rect">
            <a:avLst/>
          </a:prstGeom>
        </p:spPr>
      </p:pic>
    </p:spTree>
    <p:extLst>
      <p:ext uri="{BB962C8B-B14F-4D97-AF65-F5344CB8AC3E}">
        <p14:creationId xmlns:p14="http://schemas.microsoft.com/office/powerpoint/2010/main" val="8442492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63636"/>
          </a:xfrm>
          <a:prstGeom prst="rect">
            <a:avLst/>
          </a:prstGeom>
          <a:noFill/>
        </p:spPr>
        <p:txBody>
          <a:bodyPr wrap="square" rtlCol="0">
            <a:spAutoFit/>
          </a:bodyPr>
          <a:lstStyle/>
          <a:p>
            <a:pPr algn="ctr"/>
            <a:r>
              <a:rPr lang="ru-RU" sz="2800" b="1" i="1" dirty="0">
                <a:solidFill>
                  <a:srgbClr val="FF0000"/>
                </a:solidFill>
              </a:rPr>
              <a:t>Хлоридно-нитратная смесь</a:t>
            </a:r>
            <a:r>
              <a:rPr lang="ru-RU" sz="2800" dirty="0">
                <a:solidFill>
                  <a:srgbClr val="FF0000"/>
                </a:solidFill>
              </a:rPr>
              <a:t>. </a:t>
            </a:r>
            <a:endParaRPr lang="ru-RU" sz="2800" dirty="0" smtClean="0">
              <a:solidFill>
                <a:srgbClr val="FF0000"/>
              </a:solidFill>
            </a:endParaRPr>
          </a:p>
          <a:p>
            <a:pPr algn="just"/>
            <a:r>
              <a:rPr lang="ru-RU" sz="2000" dirty="0" smtClean="0"/>
              <a:t>	В </a:t>
            </a:r>
            <a:r>
              <a:rPr lang="ru-RU" sz="2000" dirty="0"/>
              <a:t>лабораторной практике при химическом количественном анализе для разложения минералов и руд применяют концентрированную соляную или азотную кислоту, а также их смесь, называемую </a:t>
            </a:r>
            <a:r>
              <a:rPr lang="ru-RU" sz="2000" b="1" i="1" dirty="0" smtClean="0"/>
              <a:t>царской </a:t>
            </a:r>
            <a:r>
              <a:rPr lang="ru-RU" sz="2000" b="1" i="1" dirty="0"/>
              <a:t>водкой</a:t>
            </a:r>
            <a:r>
              <a:rPr lang="ru-RU" sz="2000" dirty="0"/>
              <a:t>. Способ имеет много </a:t>
            </a:r>
            <a:r>
              <a:rPr lang="ru-RU" sz="2000" b="1" i="1" dirty="0"/>
              <a:t>недостатков</a:t>
            </a:r>
            <a:r>
              <a:rPr lang="ru-RU" sz="2000" dirty="0"/>
              <a:t>: он длителен, а необходимое выпаривание концентрированных кислот сопровождается отравлением окружающего воздуха и в некоторых случаях потерей определяемого элемента. </a:t>
            </a:r>
            <a:r>
              <a:rPr lang="ru-RU" sz="2000" dirty="0" smtClean="0"/>
              <a:t>	Поскольку </a:t>
            </a:r>
            <a:r>
              <a:rPr lang="ru-RU" sz="2000" dirty="0"/>
              <a:t>минералы и руды можно подвергнуть </a:t>
            </a:r>
            <a:r>
              <a:rPr lang="ru-RU" sz="2000" b="1" i="1" dirty="0">
                <a:solidFill>
                  <a:srgbClr val="FF0000"/>
                </a:solidFill>
              </a:rPr>
              <a:t>разложению смесями аммонийных солей</a:t>
            </a:r>
            <a:r>
              <a:rPr lang="ru-RU" sz="2000" dirty="0"/>
              <a:t>, то </a:t>
            </a:r>
            <a:r>
              <a:rPr lang="ru-RU" sz="2000" b="1" i="1" dirty="0"/>
              <a:t>концентрированные кислоты вполне возможно </a:t>
            </a:r>
            <a:r>
              <a:rPr lang="ru-RU" sz="2400" b="1" i="1" dirty="0">
                <a:solidFill>
                  <a:srgbClr val="FF0000"/>
                </a:solidFill>
              </a:rPr>
              <a:t>заменить</a:t>
            </a:r>
            <a:r>
              <a:rPr lang="ru-RU" sz="2000" b="1" i="1" dirty="0"/>
              <a:t> твердыми смесями аммонийных солей</a:t>
            </a:r>
            <a:r>
              <a:rPr lang="ru-RU" sz="2000" dirty="0"/>
              <a:t>; при этом не требуется никакого дорогостоящего оборудования или посуды. Разложение анализируемых объектов проводится в течение нескольких минут в маленькой колбе, что приводит к ускорению и удешевлению анализов. </a:t>
            </a:r>
          </a:p>
          <a:p>
            <a:pPr algn="just"/>
            <a:r>
              <a:rPr lang="ru-RU" sz="2000" dirty="0" smtClean="0"/>
              <a:t>	Хлоридно-нитратная </a:t>
            </a:r>
            <a:r>
              <a:rPr lang="ru-RU" sz="2000" dirty="0"/>
              <a:t>смесь состоит из хлорида и нитрата аммония, взятых в различных количественных соотношениях. В зависимости от этих соотношений хлоридно-нитратная смесь может быть </a:t>
            </a:r>
            <a:r>
              <a:rPr lang="ru-RU" sz="2000" b="1" i="1" dirty="0"/>
              <a:t>плавящаяся</a:t>
            </a:r>
            <a:r>
              <a:rPr lang="ru-RU" sz="2000" dirty="0"/>
              <a:t> при нагревании до 300 °С и </a:t>
            </a:r>
            <a:r>
              <a:rPr lang="ru-RU" sz="2000" b="1" i="1" dirty="0"/>
              <a:t>неплавящаяся</a:t>
            </a:r>
            <a:r>
              <a:rPr lang="ru-RU" sz="2000" dirty="0"/>
              <a:t>.</a:t>
            </a:r>
          </a:p>
          <a:p>
            <a:pPr algn="just"/>
            <a:r>
              <a:rPr lang="ru-RU" sz="2000" dirty="0" smtClean="0"/>
              <a:t>	Химическое </a:t>
            </a:r>
            <a:r>
              <a:rPr lang="ru-RU" sz="2000" dirty="0"/>
              <a:t>действие </a:t>
            </a:r>
            <a:r>
              <a:rPr lang="ru-RU" sz="2000" b="1" i="1" dirty="0"/>
              <a:t>плавящейся</a:t>
            </a:r>
            <a:r>
              <a:rPr lang="ru-RU" sz="2000" dirty="0"/>
              <a:t> смеси на минералы </a:t>
            </a:r>
            <a:r>
              <a:rPr lang="ru-RU" sz="2000" i="1" dirty="0"/>
              <a:t>основано главным образом на принципе действия «царской водки»</a:t>
            </a:r>
            <a:r>
              <a:rPr lang="ru-RU" sz="2000" dirty="0"/>
              <a:t>: в процессе нагревания хлоридно-нитратной смеси происходит та же химическая реакция, что и между соляной и азотной кислотами в царской водке при тех же условиях: </a:t>
            </a:r>
            <a:endParaRPr lang="ru-RU" sz="2000" dirty="0" smtClean="0"/>
          </a:p>
          <a:p>
            <a:pPr algn="r"/>
            <a:r>
              <a:rPr lang="ru-RU" sz="2000" b="1" i="1" dirty="0" smtClean="0">
                <a:solidFill>
                  <a:srgbClr val="FF0000"/>
                </a:solidFill>
              </a:rPr>
              <a:t>-91-</a:t>
            </a:r>
          </a:p>
          <a:p>
            <a:endParaRPr lang="ru-RU" sz="2000" dirty="0"/>
          </a:p>
          <a:p>
            <a:endParaRPr lang="ru-RU" sz="2000" dirty="0"/>
          </a:p>
        </p:txBody>
      </p:sp>
    </p:spTree>
    <p:extLst>
      <p:ext uri="{BB962C8B-B14F-4D97-AF65-F5344CB8AC3E}">
        <p14:creationId xmlns:p14="http://schemas.microsoft.com/office/powerpoint/2010/main" val="24116087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tretch>
            <a:fillRect/>
          </a:stretch>
        </p:blipFill>
        <p:spPr>
          <a:xfrm>
            <a:off x="2627784" y="404664"/>
            <a:ext cx="4536504" cy="504056"/>
          </a:xfrm>
          <a:prstGeom prst="rect">
            <a:avLst/>
          </a:prstGeom>
        </p:spPr>
      </p:pic>
      <p:sp>
        <p:nvSpPr>
          <p:cNvPr id="3" name="TextBox 2"/>
          <p:cNvSpPr txBox="1"/>
          <p:nvPr/>
        </p:nvSpPr>
        <p:spPr>
          <a:xfrm>
            <a:off x="107504" y="764704"/>
            <a:ext cx="8928992" cy="2862322"/>
          </a:xfrm>
          <a:prstGeom prst="rect">
            <a:avLst/>
          </a:prstGeom>
          <a:noFill/>
        </p:spPr>
        <p:txBody>
          <a:bodyPr wrap="square" rtlCol="0">
            <a:spAutoFit/>
          </a:bodyPr>
          <a:lstStyle/>
          <a:p>
            <a:pPr algn="just"/>
            <a:r>
              <a:rPr lang="ru-RU" sz="2000" dirty="0"/>
              <a:t>т. е. идет </a:t>
            </a:r>
            <a:r>
              <a:rPr lang="ru-RU" sz="2000" i="1" dirty="0">
                <a:solidFill>
                  <a:srgbClr val="FF0000"/>
                </a:solidFill>
              </a:rPr>
              <a:t>восстановление азотной кислоты </a:t>
            </a:r>
            <a:r>
              <a:rPr lang="ru-RU" sz="2000" dirty="0"/>
              <a:t>до N</a:t>
            </a:r>
            <a:r>
              <a:rPr lang="en-US" sz="2000" dirty="0"/>
              <a:t>O</a:t>
            </a:r>
            <a:r>
              <a:rPr lang="ru-RU" sz="2000" dirty="0"/>
              <a:t> и </a:t>
            </a:r>
            <a:r>
              <a:rPr lang="ru-RU" sz="2000" i="1" dirty="0">
                <a:solidFill>
                  <a:srgbClr val="FF0000"/>
                </a:solidFill>
              </a:rPr>
              <a:t>окисление</a:t>
            </a:r>
            <a:r>
              <a:rPr lang="ru-RU" sz="2000" dirty="0">
                <a:solidFill>
                  <a:srgbClr val="FF0000"/>
                </a:solidFill>
              </a:rPr>
              <a:t> </a:t>
            </a:r>
            <a:r>
              <a:rPr lang="ru-RU" sz="2000" i="1" dirty="0">
                <a:solidFill>
                  <a:srgbClr val="FF0000"/>
                </a:solidFill>
              </a:rPr>
              <a:t>соляной кислоты</a:t>
            </a:r>
            <a:r>
              <a:rPr lang="ru-RU" sz="2000" dirty="0"/>
              <a:t> до С</a:t>
            </a:r>
            <a:r>
              <a:rPr lang="en-US" sz="2000" dirty="0"/>
              <a:t>l</a:t>
            </a:r>
            <a:r>
              <a:rPr lang="ru-RU" sz="2000" baseline="-25000" dirty="0"/>
              <a:t>2</a:t>
            </a:r>
            <a:r>
              <a:rPr lang="ru-RU" sz="2000" dirty="0"/>
              <a:t>. Образующийся хлор в момент </a:t>
            </a:r>
            <a:r>
              <a:rPr lang="ru-RU" sz="2000" dirty="0" smtClean="0"/>
              <a:t>выделения находится в атомарном состоянии и поэтому </a:t>
            </a:r>
            <a:r>
              <a:rPr lang="ru-RU" sz="2000" dirty="0"/>
              <a:t>обладает </a:t>
            </a:r>
            <a:r>
              <a:rPr lang="ru-RU" sz="2000" dirty="0" smtClean="0"/>
              <a:t>высокой активностью</a:t>
            </a:r>
            <a:r>
              <a:rPr lang="ru-RU" sz="2000" dirty="0"/>
              <a:t>, благодаря чему он легко вступает во взаимодействие с минералообразующими элементами, окисляя сульфидную серу в сульфатную, разрушая карбонаты с последующим образованием соответствующих хлоридов и т. д. </a:t>
            </a:r>
          </a:p>
          <a:p>
            <a:pPr algn="just"/>
            <a:r>
              <a:rPr lang="ru-RU" sz="2000" dirty="0" smtClean="0"/>
              <a:t>	Для </a:t>
            </a:r>
            <a:r>
              <a:rPr lang="ru-RU" sz="2000" dirty="0"/>
              <a:t>рассматриваемой смеси это взаимодействие с минералами является главным. Но кроме того, при нагревании происходит также диссоциация солей аммония: </a:t>
            </a:r>
          </a:p>
        </p:txBody>
      </p:sp>
      <p:pic>
        <p:nvPicPr>
          <p:cNvPr id="4" name="Рисунок 3"/>
          <p:cNvPicPr/>
          <p:nvPr/>
        </p:nvPicPr>
        <p:blipFill>
          <a:blip r:embed="rId3" cstate="print"/>
          <a:stretch>
            <a:fillRect/>
          </a:stretch>
        </p:blipFill>
        <p:spPr>
          <a:xfrm>
            <a:off x="3567593" y="3416488"/>
            <a:ext cx="2656886" cy="756176"/>
          </a:xfrm>
          <a:prstGeom prst="rect">
            <a:avLst/>
          </a:prstGeom>
        </p:spPr>
      </p:pic>
      <p:pic>
        <p:nvPicPr>
          <p:cNvPr id="5" name="Рисунок 4"/>
          <p:cNvPicPr/>
          <p:nvPr/>
        </p:nvPicPr>
        <p:blipFill>
          <a:blip r:embed="rId4" cstate="print"/>
          <a:stretch>
            <a:fillRect/>
          </a:stretch>
        </p:blipFill>
        <p:spPr>
          <a:xfrm>
            <a:off x="2771799" y="4841974"/>
            <a:ext cx="3891915" cy="384810"/>
          </a:xfrm>
          <a:prstGeom prst="rect">
            <a:avLst/>
          </a:prstGeom>
        </p:spPr>
      </p:pic>
      <p:sp>
        <p:nvSpPr>
          <p:cNvPr id="6" name="TextBox 5"/>
          <p:cNvSpPr txBox="1"/>
          <p:nvPr/>
        </p:nvSpPr>
        <p:spPr>
          <a:xfrm>
            <a:off x="126852" y="4198684"/>
            <a:ext cx="8928992" cy="707886"/>
          </a:xfrm>
          <a:prstGeom prst="rect">
            <a:avLst/>
          </a:prstGeom>
          <a:noFill/>
        </p:spPr>
        <p:txBody>
          <a:bodyPr wrap="square" rtlCol="0">
            <a:spAutoFit/>
          </a:bodyPr>
          <a:lstStyle/>
          <a:p>
            <a:r>
              <a:rPr lang="ru-RU" sz="2000" dirty="0"/>
              <a:t>Выделяющийся </a:t>
            </a:r>
            <a:r>
              <a:rPr lang="ru-RU" sz="2000" dirty="0" err="1"/>
              <a:t>хлороводород</a:t>
            </a:r>
            <a:r>
              <a:rPr lang="ru-RU" sz="2000" dirty="0"/>
              <a:t> образует с водой соляную кислоту, которая и растворяет оксиды: </a:t>
            </a:r>
          </a:p>
        </p:txBody>
      </p:sp>
      <p:sp>
        <p:nvSpPr>
          <p:cNvPr id="7" name="TextBox 6"/>
          <p:cNvSpPr txBox="1"/>
          <p:nvPr/>
        </p:nvSpPr>
        <p:spPr>
          <a:xfrm>
            <a:off x="126852" y="5226784"/>
            <a:ext cx="8928992" cy="1631216"/>
          </a:xfrm>
          <a:prstGeom prst="rect">
            <a:avLst/>
          </a:prstGeom>
          <a:noFill/>
        </p:spPr>
        <p:txBody>
          <a:bodyPr wrap="square" rtlCol="0">
            <a:spAutoFit/>
          </a:bodyPr>
          <a:lstStyle/>
          <a:p>
            <a:pPr algn="just"/>
            <a:r>
              <a:rPr lang="ru-RU" sz="2000" dirty="0"/>
              <a:t>Но так как действие смеси по принципу царской водки начинается при более низкой температуре (70-80 °С) по сравнению с температурой диссоциации солей, то последняя протекает лишь в незначительной степени и является второстепенной. Однако комбинированное действие смеси делает ее универсальным реагентом для разложения руд и минералов</a:t>
            </a:r>
            <a:r>
              <a:rPr lang="ru-RU" sz="2000" dirty="0" smtClean="0"/>
              <a:t>.                      </a:t>
            </a:r>
            <a:r>
              <a:rPr lang="ru-RU" sz="2000" b="1" i="1" dirty="0" smtClean="0">
                <a:solidFill>
                  <a:srgbClr val="FF0000"/>
                </a:solidFill>
              </a:rPr>
              <a:t>-92-</a:t>
            </a:r>
            <a:endParaRPr lang="ru-RU" sz="2000" b="1" i="1" dirty="0">
              <a:solidFill>
                <a:srgbClr val="FF0000"/>
              </a:solidFill>
            </a:endParaRPr>
          </a:p>
        </p:txBody>
      </p:sp>
    </p:spTree>
    <p:extLst>
      <p:ext uri="{BB962C8B-B14F-4D97-AF65-F5344CB8AC3E}">
        <p14:creationId xmlns:p14="http://schemas.microsoft.com/office/powerpoint/2010/main" val="17535062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08" y="-10368"/>
            <a:ext cx="9036496" cy="6863417"/>
          </a:xfrm>
          <a:prstGeom prst="rect">
            <a:avLst/>
          </a:prstGeom>
          <a:noFill/>
        </p:spPr>
        <p:txBody>
          <a:bodyPr wrap="square" rtlCol="0">
            <a:spAutoFit/>
          </a:bodyPr>
          <a:lstStyle/>
          <a:p>
            <a:pPr algn="just"/>
            <a:r>
              <a:rPr lang="ru-RU" sz="2000" dirty="0" smtClean="0"/>
              <a:t>	Экспериментально </a:t>
            </a:r>
            <a:r>
              <a:rPr lang="ru-RU" sz="2000" dirty="0"/>
              <a:t>установлено, что смесь, состоящая </a:t>
            </a:r>
            <a:r>
              <a:rPr lang="ru-RU" sz="2000" b="1" i="1" dirty="0"/>
              <a:t>из одной части NH</a:t>
            </a:r>
            <a:r>
              <a:rPr lang="ru-RU" sz="2000" b="1" i="1" baseline="-25000" dirty="0"/>
              <a:t>4</a:t>
            </a:r>
            <a:r>
              <a:rPr lang="ru-RU" sz="2000" b="1" i="1" dirty="0"/>
              <a:t>CI и 2,5 частей </a:t>
            </a:r>
            <a:r>
              <a:rPr lang="en-US" sz="2000" b="1" i="1" dirty="0"/>
              <a:t>NH</a:t>
            </a:r>
            <a:r>
              <a:rPr lang="ru-RU" sz="2000" b="1" i="1" baseline="-25000" dirty="0"/>
              <a:t>4</a:t>
            </a:r>
            <a:r>
              <a:rPr lang="en-US" sz="2000" b="1" i="1" dirty="0"/>
              <a:t>NO</a:t>
            </a:r>
            <a:r>
              <a:rPr lang="ru-RU" sz="2000" b="1" i="1" baseline="-25000" dirty="0"/>
              <a:t>3</a:t>
            </a:r>
            <a:r>
              <a:rPr lang="ru-RU" sz="2000" dirty="0"/>
              <a:t>, дает наилучшие результаты. По составу и свойствам она близка к «царской водке» и вполне может быть названа </a:t>
            </a:r>
            <a:r>
              <a:rPr lang="ru-RU" sz="2000" b="1" i="1" dirty="0">
                <a:solidFill>
                  <a:srgbClr val="FF0000"/>
                </a:solidFill>
              </a:rPr>
              <a:t>плавкой твердой царской водкой. </a:t>
            </a:r>
            <a:endParaRPr lang="ru-RU" sz="2000" dirty="0">
              <a:solidFill>
                <a:srgbClr val="FF0000"/>
              </a:solidFill>
            </a:endParaRPr>
          </a:p>
          <a:p>
            <a:pPr algn="just"/>
            <a:r>
              <a:rPr lang="ru-RU" sz="2000" dirty="0"/>
              <a:t>	</a:t>
            </a:r>
            <a:r>
              <a:rPr lang="ru-RU" sz="2000" dirty="0" smtClean="0"/>
              <a:t>Недостатком </a:t>
            </a:r>
            <a:r>
              <a:rPr lang="ru-RU" sz="2000" dirty="0"/>
              <a:t>этой смеси является довольно бурное протекание реакции разложения минералов со </a:t>
            </a:r>
            <a:r>
              <a:rPr lang="ru-RU" sz="2000" b="1" i="1" dirty="0"/>
              <a:t>вспениванием</a:t>
            </a:r>
            <a:r>
              <a:rPr lang="ru-RU" sz="2000" dirty="0"/>
              <a:t> реакционной смеси. Поэтому часто на практике применяют </a:t>
            </a:r>
            <a:r>
              <a:rPr lang="ru-RU" sz="2000" b="1" i="1" dirty="0"/>
              <a:t>хлоридно-нитратную смесь</a:t>
            </a:r>
            <a:r>
              <a:rPr lang="ru-RU" sz="2000" dirty="0"/>
              <a:t>, состоящую </a:t>
            </a:r>
            <a:r>
              <a:rPr lang="ru-RU" sz="2000" b="1" i="1" dirty="0"/>
              <a:t>из двух или трех весовых частей хлорида и одной части нитрата аммония</a:t>
            </a:r>
            <a:r>
              <a:rPr lang="ru-RU" sz="2000" dirty="0"/>
              <a:t>, которую можно назвать </a:t>
            </a:r>
            <a:r>
              <a:rPr lang="ru-RU" sz="2000" b="1" i="1" dirty="0">
                <a:solidFill>
                  <a:srgbClr val="FF0000"/>
                </a:solidFill>
              </a:rPr>
              <a:t>неплавкой твердой царской водкой</a:t>
            </a:r>
            <a:r>
              <a:rPr lang="ru-RU" sz="2000" dirty="0"/>
              <a:t>. Такая смесь в условиях опыта не плавится, и реакция разложения протекает гораздо быстрее (в течение 2-3 мин). При разложении минералов преобладают диссоциация солей и растворение в соляной кислоте; реакции же окисления, столь типичные для плавкой смеси, в этом случае играют второстепенную роль. </a:t>
            </a:r>
          </a:p>
          <a:p>
            <a:pPr algn="just"/>
            <a:r>
              <a:rPr lang="ru-RU" sz="2000" dirty="0" smtClean="0"/>
              <a:t>         Для </a:t>
            </a:r>
            <a:r>
              <a:rPr lang="ru-RU" sz="2000" dirty="0"/>
              <a:t>разложения минералов </a:t>
            </a:r>
            <a:r>
              <a:rPr lang="ru-RU" sz="2000" b="1" i="1" dirty="0">
                <a:solidFill>
                  <a:srgbClr val="FF0000"/>
                </a:solidFill>
              </a:rPr>
              <a:t>неплавкой</a:t>
            </a:r>
            <a:r>
              <a:rPr lang="ru-RU" sz="2000" dirty="0">
                <a:solidFill>
                  <a:srgbClr val="FF0000"/>
                </a:solidFill>
              </a:rPr>
              <a:t> </a:t>
            </a:r>
            <a:r>
              <a:rPr lang="ru-RU" sz="2000" dirty="0"/>
              <a:t>твердой царской водкой берут 15-25-кратное количество смеси, для </a:t>
            </a:r>
            <a:r>
              <a:rPr lang="ru-RU" sz="2000" b="1" i="1" dirty="0">
                <a:solidFill>
                  <a:srgbClr val="FF0000"/>
                </a:solidFill>
              </a:rPr>
              <a:t>плавкой</a:t>
            </a:r>
            <a:r>
              <a:rPr lang="ru-RU" sz="2000" dirty="0">
                <a:solidFill>
                  <a:srgbClr val="FF0000"/>
                </a:solidFill>
              </a:rPr>
              <a:t> </a:t>
            </a:r>
            <a:r>
              <a:rPr lang="ru-RU" sz="2000" dirty="0"/>
              <a:t>твердой царской водкой – 50-кратное количество. Разложение проводят в стеклянных сосудах (пробирках, </a:t>
            </a:r>
            <a:r>
              <a:rPr lang="ru-RU" sz="2000" dirty="0" smtClean="0"/>
              <a:t>колбах, …).</a:t>
            </a:r>
          </a:p>
          <a:p>
            <a:pPr algn="just"/>
            <a:r>
              <a:rPr lang="ru-RU" sz="2000" dirty="0" smtClean="0"/>
              <a:t>           Хлоридно-нитратной </a:t>
            </a:r>
            <a:r>
              <a:rPr lang="ru-RU" sz="2000" dirty="0"/>
              <a:t>смесью разлагаются оксиды, </a:t>
            </a:r>
            <a:r>
              <a:rPr lang="ru-RU" sz="2000" dirty="0" smtClean="0"/>
              <a:t>сульфиды, карбонаты </a:t>
            </a:r>
            <a:r>
              <a:rPr lang="ru-RU" sz="2000" dirty="0"/>
              <a:t>и другие природные соединения </a:t>
            </a:r>
            <a:r>
              <a:rPr lang="ru-RU" sz="2000" dirty="0" smtClean="0"/>
              <a:t>металлов (которые </a:t>
            </a:r>
            <a:r>
              <a:rPr lang="ru-RU" sz="2000" dirty="0"/>
              <a:t>растворяются в концентрированной соляной или азотной кислоте или царской </a:t>
            </a:r>
            <a:r>
              <a:rPr lang="ru-RU" sz="2000" dirty="0" smtClean="0"/>
              <a:t>водке), </a:t>
            </a:r>
            <a:r>
              <a:rPr lang="ru-RU" sz="2000" dirty="0"/>
              <a:t>а также металлы, сплавы и стали. </a:t>
            </a:r>
            <a:r>
              <a:rPr lang="ru-RU" sz="2000" dirty="0" smtClean="0"/>
              <a:t>        Аналогично ведут </a:t>
            </a:r>
            <a:r>
              <a:rPr lang="ru-RU" sz="2000" dirty="0"/>
              <a:t>себя </a:t>
            </a:r>
            <a:r>
              <a:rPr lang="ru-RU" sz="2000" dirty="0" err="1"/>
              <a:t>бромидно</a:t>
            </a:r>
            <a:r>
              <a:rPr lang="ru-RU" sz="2000" dirty="0"/>
              <a:t>-нитратная и фторидно-нитратная смесь, состоящие из 1 части бромида или фторида аммония и 2-2,5 частей </a:t>
            </a:r>
            <a:r>
              <a:rPr lang="en-US" sz="2000" b="1" i="1" dirty="0"/>
              <a:t>NH</a:t>
            </a:r>
            <a:r>
              <a:rPr lang="ru-RU" sz="2000" b="1" i="1" baseline="-25000" dirty="0"/>
              <a:t>4</a:t>
            </a:r>
            <a:r>
              <a:rPr lang="en-US" sz="2000" b="1" i="1" dirty="0"/>
              <a:t>NO</a:t>
            </a:r>
            <a:r>
              <a:rPr lang="ru-RU" sz="2000" b="1" i="1" baseline="-25000" dirty="0"/>
              <a:t>3</a:t>
            </a:r>
            <a:r>
              <a:rPr lang="ru-RU" sz="2000" dirty="0" smtClean="0"/>
              <a:t>.                                                                                   -93-</a:t>
            </a:r>
            <a:endParaRPr lang="ru-RU" sz="2000" dirty="0"/>
          </a:p>
        </p:txBody>
      </p:sp>
    </p:spTree>
    <p:extLst>
      <p:ext uri="{BB962C8B-B14F-4D97-AF65-F5344CB8AC3E}">
        <p14:creationId xmlns:p14="http://schemas.microsoft.com/office/powerpoint/2010/main" val="7989739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8928992" cy="6924973"/>
          </a:xfrm>
          <a:prstGeom prst="rect">
            <a:avLst/>
          </a:prstGeom>
          <a:noFill/>
        </p:spPr>
        <p:txBody>
          <a:bodyPr wrap="square" rtlCol="0">
            <a:spAutoFit/>
          </a:bodyPr>
          <a:lstStyle/>
          <a:p>
            <a:pPr algn="ctr"/>
            <a:r>
              <a:rPr lang="ru-RU" sz="2800" b="1" dirty="0">
                <a:solidFill>
                  <a:srgbClr val="FF0000"/>
                </a:solidFill>
              </a:rPr>
              <a:t>Специальные методы разложения</a:t>
            </a:r>
            <a:endParaRPr lang="ru-RU" sz="2800" dirty="0">
              <a:solidFill>
                <a:srgbClr val="FF0000"/>
              </a:solidFill>
            </a:endParaRPr>
          </a:p>
          <a:p>
            <a:pPr algn="ctr"/>
            <a:r>
              <a:rPr lang="ru-RU" sz="2000" b="1" i="1" dirty="0" smtClean="0">
                <a:solidFill>
                  <a:srgbClr val="FF0000"/>
                </a:solidFill>
              </a:rPr>
              <a:t>             Термическое </a:t>
            </a:r>
            <a:r>
              <a:rPr lang="ru-RU" sz="2000" b="1" i="1" dirty="0">
                <a:solidFill>
                  <a:srgbClr val="FF0000"/>
                </a:solidFill>
              </a:rPr>
              <a:t>разложение </a:t>
            </a:r>
            <a:endParaRPr lang="ru-RU" sz="2000" dirty="0">
              <a:solidFill>
                <a:srgbClr val="FF0000"/>
              </a:solidFill>
            </a:endParaRPr>
          </a:p>
          <a:p>
            <a:pPr algn="just"/>
            <a:r>
              <a:rPr lang="ru-RU" sz="2000" dirty="0" smtClean="0"/>
              <a:t>            Термическое </a:t>
            </a:r>
            <a:r>
              <a:rPr lang="ru-RU" sz="2000" dirty="0"/>
              <a:t>разложение наиболее часто используют в анализе минерального сырья, например, с целью выделения некоторых компонентов (СО</a:t>
            </a:r>
            <a:r>
              <a:rPr lang="ru-RU" sz="2000" baseline="-25000" dirty="0"/>
              <a:t>2</a:t>
            </a:r>
            <a:r>
              <a:rPr lang="ru-RU" sz="2000" dirty="0"/>
              <a:t>, H</a:t>
            </a:r>
            <a:r>
              <a:rPr lang="ru-RU" sz="2000" baseline="-25000" dirty="0"/>
              <a:t>2</a:t>
            </a:r>
            <a:r>
              <a:rPr lang="ru-RU" sz="2000" dirty="0"/>
              <a:t>O), ускорения растворения и, как следствие, </a:t>
            </a:r>
            <a:r>
              <a:rPr lang="ru-RU" sz="2000" dirty="0" smtClean="0"/>
              <a:t>- упрощения </a:t>
            </a:r>
            <a:r>
              <a:rPr lang="ru-RU" sz="2000" dirty="0"/>
              <a:t>дальнейшего хода </a:t>
            </a:r>
            <a:r>
              <a:rPr lang="ru-RU" sz="2000" dirty="0" smtClean="0"/>
              <a:t>анализа. </a:t>
            </a:r>
            <a:endParaRPr lang="ru-RU" sz="2000" dirty="0"/>
          </a:p>
          <a:p>
            <a:pPr algn="just"/>
            <a:r>
              <a:rPr lang="ru-RU" sz="2000" dirty="0"/>
              <a:t> </a:t>
            </a:r>
            <a:r>
              <a:rPr lang="ru-RU" sz="2000" dirty="0" smtClean="0"/>
              <a:t>           Термическое </a:t>
            </a:r>
            <a:r>
              <a:rPr lang="ru-RU" sz="2000" dirty="0"/>
              <a:t>разложение проводят путем нагревания вещества на </a:t>
            </a:r>
            <a:r>
              <a:rPr lang="ru-RU" sz="2000" dirty="0" smtClean="0"/>
              <a:t>воздухе; </a:t>
            </a:r>
            <a:r>
              <a:rPr lang="ru-RU" sz="2000" dirty="0"/>
              <a:t>в некоторых случаях </a:t>
            </a:r>
            <a:r>
              <a:rPr lang="ru-RU" sz="2000" dirty="0" smtClean="0"/>
              <a:t>- в </a:t>
            </a:r>
            <a:r>
              <a:rPr lang="ru-RU" sz="2000" dirty="0"/>
              <a:t>инертной, окислительной или </a:t>
            </a:r>
            <a:r>
              <a:rPr lang="ru-RU" sz="2000" dirty="0" smtClean="0"/>
              <a:t>восстановитель-ной </a:t>
            </a:r>
            <a:r>
              <a:rPr lang="ru-RU" sz="2000" dirty="0"/>
              <a:t>атмосфере или в присутствии других веществ, способствующих разрушению кристаллической решетки анализируемого материала. </a:t>
            </a:r>
          </a:p>
          <a:p>
            <a:pPr algn="just"/>
            <a:r>
              <a:rPr lang="ru-RU" sz="2000" dirty="0" smtClean="0"/>
              <a:t>           Чаще </a:t>
            </a:r>
            <a:r>
              <a:rPr lang="ru-RU" sz="2000" dirty="0"/>
              <a:t>всего термическому разложению подвергают неорганические материалы </a:t>
            </a:r>
            <a:r>
              <a:rPr lang="ru-RU" sz="2000" b="1" i="1" dirty="0"/>
              <a:t>с целью определения воды</a:t>
            </a:r>
            <a:r>
              <a:rPr lang="ru-RU" sz="2000" dirty="0"/>
              <a:t>, которая выделяется при нагревании вещества в фарфоровом или платиновом тигле. При точных анализах пробу в лодочке помещают в кварцевую трубку, нагреваемую в электрической печи. </a:t>
            </a:r>
            <a:r>
              <a:rPr lang="ru-RU" sz="2000" dirty="0" smtClean="0"/>
              <a:t>  </a:t>
            </a:r>
          </a:p>
          <a:p>
            <a:pPr algn="just"/>
            <a:r>
              <a:rPr lang="ru-RU" sz="2000" dirty="0"/>
              <a:t> </a:t>
            </a:r>
            <a:r>
              <a:rPr lang="ru-RU" sz="2000" dirty="0" smtClean="0"/>
              <a:t>     Через </a:t>
            </a:r>
            <a:r>
              <a:rPr lang="ru-RU" sz="2000" dirty="0"/>
              <a:t>трубку пропускают газ-носитель (СО</a:t>
            </a:r>
            <a:r>
              <a:rPr lang="ru-RU" sz="2000" baseline="-25000" dirty="0"/>
              <a:t>2</a:t>
            </a:r>
            <a:r>
              <a:rPr lang="ru-RU" sz="2000" dirty="0"/>
              <a:t>, </a:t>
            </a:r>
            <a:r>
              <a:rPr lang="en-US" sz="2000" dirty="0"/>
              <a:t>N</a:t>
            </a:r>
            <a:r>
              <a:rPr lang="ru-RU" sz="2000" baseline="-25000" dirty="0"/>
              <a:t>2 </a:t>
            </a:r>
            <a:r>
              <a:rPr lang="ru-RU" sz="2000" dirty="0"/>
              <a:t>или воздух), который увлекает водяные пары в предварительно взвешенные поглотительные трубки, наполненные такими </a:t>
            </a:r>
            <a:r>
              <a:rPr lang="ru-RU" sz="2000" b="1" i="1" dirty="0" err="1"/>
              <a:t>водоотнимающими</a:t>
            </a:r>
            <a:r>
              <a:rPr lang="ru-RU" sz="2000" dirty="0"/>
              <a:t> веществами, как </a:t>
            </a:r>
            <a:r>
              <a:rPr lang="ru-RU" sz="2000" b="1" i="1" dirty="0"/>
              <a:t>Р</a:t>
            </a:r>
            <a:r>
              <a:rPr lang="ru-RU" sz="2000" b="1" i="1" baseline="-25000" dirty="0"/>
              <a:t>2</a:t>
            </a:r>
            <a:r>
              <a:rPr lang="ru-RU" sz="2000" b="1" i="1" dirty="0"/>
              <a:t>О</a:t>
            </a:r>
            <a:r>
              <a:rPr lang="ru-RU" sz="2000" b="1" i="1" baseline="-25000" dirty="0"/>
              <a:t>5</a:t>
            </a:r>
            <a:r>
              <a:rPr lang="ru-RU" sz="2000" b="1" i="1" dirty="0"/>
              <a:t>, </a:t>
            </a:r>
            <a:r>
              <a:rPr lang="ru-RU" sz="2000" b="1" i="1" dirty="0" err="1"/>
              <a:t>СаС</a:t>
            </a:r>
            <a:r>
              <a:rPr lang="en-US" sz="2000" b="1" i="1" dirty="0"/>
              <a:t>l</a:t>
            </a:r>
            <a:r>
              <a:rPr lang="ru-RU" sz="2000" b="1" i="1" baseline="-25000" dirty="0"/>
              <a:t>2</a:t>
            </a:r>
            <a:r>
              <a:rPr lang="ru-RU" sz="2000" b="1" i="1" dirty="0"/>
              <a:t> </a:t>
            </a:r>
            <a:r>
              <a:rPr lang="ru-RU" sz="2000" dirty="0"/>
              <a:t>или </a:t>
            </a:r>
            <a:r>
              <a:rPr lang="en-US" sz="2000" b="1" i="1" dirty="0"/>
              <a:t>Mg</a:t>
            </a:r>
            <a:r>
              <a:rPr lang="ru-RU" sz="2000" b="1" i="1" dirty="0"/>
              <a:t>(</a:t>
            </a:r>
            <a:r>
              <a:rPr lang="en-US" sz="2000" b="1" i="1" dirty="0" err="1"/>
              <a:t>ClO</a:t>
            </a:r>
            <a:r>
              <a:rPr lang="ru-RU" sz="2000" b="1" i="1" baseline="-25000" dirty="0"/>
              <a:t>4</a:t>
            </a:r>
            <a:r>
              <a:rPr lang="ru-RU" sz="2000" b="1" i="1" dirty="0"/>
              <a:t>)</a:t>
            </a:r>
            <a:r>
              <a:rPr lang="ru-RU" sz="2000" b="1" i="1" baseline="-25000" dirty="0"/>
              <a:t>2</a:t>
            </a:r>
            <a:r>
              <a:rPr lang="ru-RU" sz="2000" dirty="0"/>
              <a:t>. Для ускорения дегидратации и снижения температуры разложения измельченную пробу минерала или горной породы смешивают со </a:t>
            </a:r>
            <a:r>
              <a:rPr lang="ru-RU" sz="2000" b="1" i="1" dirty="0"/>
              <a:t>вспомогательным плавнем </a:t>
            </a:r>
            <a:r>
              <a:rPr lang="ru-RU" sz="2000" dirty="0"/>
              <a:t>(Р</a:t>
            </a:r>
            <a:r>
              <a:rPr lang="en-US" sz="2000" dirty="0"/>
              <a:t>b</a:t>
            </a:r>
            <a:r>
              <a:rPr lang="ru-RU" sz="2000" dirty="0"/>
              <a:t>О, Р</a:t>
            </a:r>
            <a:r>
              <a:rPr lang="en-US" sz="2000" dirty="0"/>
              <a:t>b</a:t>
            </a:r>
            <a:r>
              <a:rPr lang="ru-RU" sz="2000" dirty="0"/>
              <a:t>з</a:t>
            </a:r>
            <a:r>
              <a:rPr lang="en-US" sz="2000" dirty="0"/>
              <a:t>O</a:t>
            </a:r>
            <a:r>
              <a:rPr lang="ru-RU" sz="2000" baseline="-25000" dirty="0"/>
              <a:t>4</a:t>
            </a:r>
            <a:r>
              <a:rPr lang="ru-RU" sz="2000" dirty="0"/>
              <a:t>, Р</a:t>
            </a:r>
            <a:r>
              <a:rPr lang="en-US" sz="2000" dirty="0" err="1"/>
              <a:t>bO</a:t>
            </a:r>
            <a:r>
              <a:rPr lang="ru-RU" sz="2000" baseline="-25000" dirty="0"/>
              <a:t>2</a:t>
            </a:r>
            <a:r>
              <a:rPr lang="ru-RU" sz="2000" dirty="0"/>
              <a:t>, Р</a:t>
            </a:r>
            <a:r>
              <a:rPr lang="en-US" sz="2000" dirty="0"/>
              <a:t>b</a:t>
            </a:r>
            <a:r>
              <a:rPr lang="ru-RU" sz="2000" dirty="0" err="1"/>
              <a:t>Сг</a:t>
            </a:r>
            <a:r>
              <a:rPr lang="en-US" sz="2000" dirty="0"/>
              <a:t>O</a:t>
            </a:r>
            <a:r>
              <a:rPr lang="ru-RU" sz="2000" baseline="-25000" dirty="0"/>
              <a:t>4</a:t>
            </a:r>
            <a:r>
              <a:rPr lang="ru-RU" sz="2000" dirty="0"/>
              <a:t> и др.), который ускоряет разрушение кристаллической решетки минерала и способствует более полному извлечению воды. </a:t>
            </a:r>
            <a:r>
              <a:rPr lang="ru-RU" sz="2000" dirty="0" smtClean="0"/>
              <a:t>                                                                                                     -94-</a:t>
            </a:r>
            <a:endParaRPr lang="ru-RU" sz="2000" dirty="0"/>
          </a:p>
        </p:txBody>
      </p:sp>
    </p:spTree>
    <p:extLst>
      <p:ext uri="{BB962C8B-B14F-4D97-AF65-F5344CB8AC3E}">
        <p14:creationId xmlns:p14="http://schemas.microsoft.com/office/powerpoint/2010/main" val="5010159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9036496" cy="6863417"/>
          </a:xfrm>
          <a:prstGeom prst="rect">
            <a:avLst/>
          </a:prstGeom>
          <a:noFill/>
        </p:spPr>
        <p:txBody>
          <a:bodyPr wrap="square" rtlCol="0">
            <a:spAutoFit/>
          </a:bodyPr>
          <a:lstStyle/>
          <a:p>
            <a:pPr algn="just"/>
            <a:r>
              <a:rPr lang="ru-RU" sz="2000" dirty="0" smtClean="0"/>
              <a:t>	В </a:t>
            </a:r>
            <a:r>
              <a:rPr lang="ru-RU" sz="2000" dirty="0"/>
              <a:t>случае необходимости удаления из анализируемого материала влаги или кристаллизационной воды образец подвергают высушиванию в электрическом сушильном шкафу при 105-120 °С до постоянной массы. </a:t>
            </a:r>
          </a:p>
          <a:p>
            <a:pPr algn="just"/>
            <a:r>
              <a:rPr lang="ru-RU" sz="2000" dirty="0" smtClean="0"/>
              <a:t>	Термическая </a:t>
            </a:r>
            <a:r>
              <a:rPr lang="ru-RU" sz="2000" dirty="0"/>
              <a:t>обработка проб целесообразна </a:t>
            </a:r>
            <a:r>
              <a:rPr lang="ru-RU" sz="2000" b="1" i="1" dirty="0"/>
              <a:t>для удаления сульфидной серы</a:t>
            </a:r>
            <a:r>
              <a:rPr lang="ru-RU" sz="2000" dirty="0"/>
              <a:t>; при этом образуется сернистый газ </a:t>
            </a:r>
            <a:r>
              <a:rPr lang="en-US" sz="2000" dirty="0"/>
              <a:t>SO</a:t>
            </a:r>
            <a:r>
              <a:rPr lang="ru-RU" sz="2000" baseline="-25000" dirty="0"/>
              <a:t>2</a:t>
            </a:r>
            <a:r>
              <a:rPr lang="ru-RU" sz="2000" dirty="0"/>
              <a:t> и небольшое количество серного </a:t>
            </a:r>
            <a:r>
              <a:rPr lang="ru-RU" sz="2000" dirty="0" smtClean="0"/>
              <a:t>ангидрида </a:t>
            </a:r>
            <a:r>
              <a:rPr lang="en-US" sz="2000" dirty="0"/>
              <a:t>SO</a:t>
            </a:r>
            <a:r>
              <a:rPr lang="ru-RU" sz="2000" baseline="-25000" dirty="0"/>
              <a:t>3</a:t>
            </a:r>
            <a:r>
              <a:rPr lang="ru-RU" sz="2000" dirty="0" smtClean="0"/>
              <a:t>. </a:t>
            </a:r>
            <a:r>
              <a:rPr lang="ru-RU" sz="2000" dirty="0"/>
              <a:t>Метод термического разложения положен в основу методики определения серы: пробы прокаливают в токе кислорода или воздуха при 1000-1300 °С, а образующийся </a:t>
            </a:r>
            <a:r>
              <a:rPr lang="en-US" sz="2000" dirty="0"/>
              <a:t>SO</a:t>
            </a:r>
            <a:r>
              <a:rPr lang="ru-RU" sz="2000" baseline="-25000" dirty="0"/>
              <a:t>2</a:t>
            </a:r>
            <a:r>
              <a:rPr lang="ru-RU" sz="2000" dirty="0"/>
              <a:t> поглощают раствором </a:t>
            </a:r>
            <a:r>
              <a:rPr lang="ru-RU" sz="2000" dirty="0" err="1"/>
              <a:t>иода</a:t>
            </a:r>
            <a:r>
              <a:rPr lang="ru-RU" sz="2000" dirty="0"/>
              <a:t>. </a:t>
            </a:r>
          </a:p>
          <a:p>
            <a:pPr algn="just"/>
            <a:r>
              <a:rPr lang="ru-RU" sz="2000" dirty="0" smtClean="0"/>
              <a:t>	</a:t>
            </a:r>
            <a:r>
              <a:rPr lang="ru-RU" sz="2000" b="1" i="1" dirty="0" smtClean="0"/>
              <a:t>Сжигание</a:t>
            </a:r>
            <a:r>
              <a:rPr lang="ru-RU" sz="2000" dirty="0" smtClean="0"/>
              <a:t> </a:t>
            </a:r>
            <a:r>
              <a:rPr lang="ru-RU" sz="2000" dirty="0"/>
              <a:t>пробы </a:t>
            </a:r>
            <a:r>
              <a:rPr lang="ru-RU" sz="2000" b="1" i="1" dirty="0"/>
              <a:t>в токе кислорода </a:t>
            </a:r>
            <a:r>
              <a:rPr lang="ru-RU" sz="2000" dirty="0"/>
              <a:t>нашло применение также с целью определения органических примесей в минеральном сырье, попадающих в него из месторождения (например, примеси болотных руд), и для их удаления. Определение основано на количественном переведении углерода в диоксид углерода сжиганием в трубке в присутствии соответствующего катализатора. Образующийся углекислый газ поглощают натронной </a:t>
            </a:r>
            <a:r>
              <a:rPr lang="ru-RU" sz="2000" dirty="0" smtClean="0"/>
              <a:t>известью или </a:t>
            </a:r>
            <a:r>
              <a:rPr lang="ru-RU" sz="2000" dirty="0"/>
              <a:t>хлоридом кальция.</a:t>
            </a:r>
          </a:p>
          <a:p>
            <a:pPr algn="just"/>
            <a:r>
              <a:rPr lang="ru-RU" sz="2000" dirty="0" smtClean="0"/>
              <a:t>	Иногда </a:t>
            </a:r>
            <a:r>
              <a:rPr lang="ru-RU" sz="2000" dirty="0"/>
              <a:t>термическое разложение является единственно возможным методом «вскрытия» анализируемого материала, обеспечивающим количественное определение входящих в него компонентов. Таким путем разлагают, например, тонкоизмельченный ферровольфрам или другие сплавы с высоким содержанием  </a:t>
            </a:r>
            <a:r>
              <a:rPr lang="ru-RU" sz="2000" dirty="0" smtClean="0"/>
              <a:t>вольфрама, </a:t>
            </a:r>
            <a:r>
              <a:rPr lang="ru-RU" sz="2000" dirty="0"/>
              <a:t>в результате чего образуется </a:t>
            </a:r>
            <a:r>
              <a:rPr lang="ru-RU" sz="2000" dirty="0" smtClean="0"/>
              <a:t>нерастворимая </a:t>
            </a:r>
            <a:r>
              <a:rPr lang="ru-RU" sz="2000" dirty="0"/>
              <a:t>в кислотах вольфрамовая кислота и оксиды других металлов (</a:t>
            </a:r>
            <a:r>
              <a:rPr lang="ru-RU" sz="2000" dirty="0" err="1"/>
              <a:t>Fe</a:t>
            </a:r>
            <a:r>
              <a:rPr lang="ru-RU" sz="2000" dirty="0"/>
              <a:t>, </a:t>
            </a:r>
            <a:r>
              <a:rPr lang="ru-RU" sz="2000" dirty="0" err="1"/>
              <a:t>Mn</a:t>
            </a:r>
            <a:r>
              <a:rPr lang="ru-RU" sz="2000" dirty="0"/>
              <a:t>, </a:t>
            </a:r>
            <a:r>
              <a:rPr lang="ru-RU" sz="2000" dirty="0" err="1"/>
              <a:t>Ni</a:t>
            </a:r>
            <a:r>
              <a:rPr lang="ru-RU" sz="2000" dirty="0"/>
              <a:t>, Си и др.), большинство которых растворимо в кислотах. </a:t>
            </a:r>
            <a:r>
              <a:rPr lang="ru-RU" sz="2000" dirty="0" smtClean="0"/>
              <a:t>                                                -95-</a:t>
            </a:r>
            <a:endParaRPr lang="ru-RU" sz="2000" dirty="0"/>
          </a:p>
        </p:txBody>
      </p:sp>
    </p:spTree>
    <p:extLst>
      <p:ext uri="{BB962C8B-B14F-4D97-AF65-F5344CB8AC3E}">
        <p14:creationId xmlns:p14="http://schemas.microsoft.com/office/powerpoint/2010/main" val="4756739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6632"/>
            <a:ext cx="9144000" cy="6863417"/>
          </a:xfrm>
          <a:prstGeom prst="rect">
            <a:avLst/>
          </a:prstGeom>
          <a:noFill/>
        </p:spPr>
        <p:txBody>
          <a:bodyPr wrap="square" rtlCol="0">
            <a:spAutoFit/>
          </a:bodyPr>
          <a:lstStyle/>
          <a:p>
            <a:pPr algn="just"/>
            <a:r>
              <a:rPr lang="ru-RU" sz="2000" dirty="0" smtClean="0"/>
              <a:t>	Метод </a:t>
            </a:r>
            <a:r>
              <a:rPr lang="ru-RU" sz="2000" dirty="0"/>
              <a:t>термического разложения используют при отделении вольфрама от сопутствующих компонентов.</a:t>
            </a:r>
          </a:p>
          <a:p>
            <a:pPr algn="just"/>
            <a:r>
              <a:rPr lang="ru-RU" sz="2000" dirty="0" smtClean="0"/>
              <a:t>	К </a:t>
            </a:r>
            <a:r>
              <a:rPr lang="ru-RU" sz="2000" dirty="0"/>
              <a:t>термическому разложению в окислительной атмосфере с целью перевода веществ в растворимое состояние относится нагревание в присутствии </a:t>
            </a:r>
            <a:r>
              <a:rPr lang="ru-RU" sz="2000" b="1" i="1" dirty="0" err="1"/>
              <a:t>галогенирующих</a:t>
            </a:r>
            <a:r>
              <a:rPr lang="ru-RU" sz="2000" b="1" i="1" dirty="0"/>
              <a:t> реагентов</a:t>
            </a:r>
            <a:r>
              <a:rPr lang="ru-RU" sz="2000" dirty="0"/>
              <a:t>, обладающих большой эффективностью и реакционной способностью. При использовании газообразных реагентов галогенирование ведут </a:t>
            </a:r>
            <a:r>
              <a:rPr lang="ru-RU" sz="2000" dirty="0">
                <a:solidFill>
                  <a:srgbClr val="FF0000"/>
                </a:solidFill>
              </a:rPr>
              <a:t>в </a:t>
            </a:r>
            <a:r>
              <a:rPr lang="ru-RU" sz="2000" b="1" i="1" dirty="0">
                <a:solidFill>
                  <a:srgbClr val="FF0000"/>
                </a:solidFill>
              </a:rPr>
              <a:t>открытых системах</a:t>
            </a:r>
            <a:r>
              <a:rPr lang="ru-RU" sz="2000" dirty="0"/>
              <a:t>, пропуская поток газа над пробой, помещенной в лодочку, находящуюся в нагреваемой трубке из кварца или другого материала. Разложение неорганических веществ в токе газа является весьма удобным методом химического анализа, поскольку реагирующий газ поступает в достаточно чистом виде, не внося в пробу загрязнения.</a:t>
            </a:r>
          </a:p>
          <a:p>
            <a:pPr algn="just"/>
            <a:r>
              <a:rPr lang="ru-RU" sz="2000" dirty="0" smtClean="0"/>
              <a:t>	В </a:t>
            </a:r>
            <a:r>
              <a:rPr lang="ru-RU" sz="2000" dirty="0"/>
              <a:t>качестве </a:t>
            </a:r>
            <a:r>
              <a:rPr lang="ru-RU" sz="2000" dirty="0" err="1"/>
              <a:t>галогенирующих</a:t>
            </a:r>
            <a:r>
              <a:rPr lang="ru-RU" sz="2000" dirty="0"/>
              <a:t> реагентов используют </a:t>
            </a:r>
            <a:r>
              <a:rPr lang="ru-RU" sz="2000" b="1" i="1" dirty="0"/>
              <a:t>элементный хлор </a:t>
            </a:r>
            <a:r>
              <a:rPr lang="ru-RU" sz="2000" dirty="0"/>
              <a:t>или его соединения (</a:t>
            </a:r>
            <a:r>
              <a:rPr lang="ru-RU" sz="2000" dirty="0" err="1"/>
              <a:t>тетрахлорид</a:t>
            </a:r>
            <a:r>
              <a:rPr lang="ru-RU" sz="2000" dirty="0"/>
              <a:t> углерода </a:t>
            </a:r>
            <a:r>
              <a:rPr lang="en-US" sz="2000" b="1" i="1" dirty="0" err="1">
                <a:solidFill>
                  <a:srgbClr val="FF0000"/>
                </a:solidFill>
              </a:rPr>
              <a:t>CCl</a:t>
            </a:r>
            <a:r>
              <a:rPr lang="ru-RU" sz="2000" b="1" i="1" baseline="-25000" dirty="0">
                <a:solidFill>
                  <a:srgbClr val="FF0000"/>
                </a:solidFill>
              </a:rPr>
              <a:t>4</a:t>
            </a:r>
            <a:r>
              <a:rPr lang="ru-RU" sz="2000" dirty="0"/>
              <a:t>, хлориды меди </a:t>
            </a:r>
            <a:r>
              <a:rPr lang="en-US" sz="2000" b="1" i="1" dirty="0" err="1">
                <a:solidFill>
                  <a:srgbClr val="FF0000"/>
                </a:solidFill>
              </a:rPr>
              <a:t>CuCl</a:t>
            </a:r>
            <a:r>
              <a:rPr lang="ru-RU" sz="2000" b="1" i="1" baseline="-25000" dirty="0">
                <a:solidFill>
                  <a:srgbClr val="FF0000"/>
                </a:solidFill>
              </a:rPr>
              <a:t>2</a:t>
            </a:r>
            <a:r>
              <a:rPr lang="ru-RU" sz="2000" dirty="0"/>
              <a:t>, железа </a:t>
            </a:r>
            <a:r>
              <a:rPr lang="en-US" sz="2000" b="1" i="1" dirty="0" err="1">
                <a:solidFill>
                  <a:srgbClr val="FF0000"/>
                </a:solidFill>
              </a:rPr>
              <a:t>FeCl</a:t>
            </a:r>
            <a:r>
              <a:rPr lang="ru-RU" sz="2000" b="1" i="1" baseline="-25000" dirty="0">
                <a:solidFill>
                  <a:srgbClr val="FF0000"/>
                </a:solidFill>
              </a:rPr>
              <a:t>3</a:t>
            </a:r>
            <a:r>
              <a:rPr lang="ru-RU" sz="2000" dirty="0"/>
              <a:t>, смесь хлорирующих агентов), </a:t>
            </a:r>
            <a:r>
              <a:rPr lang="ru-RU" sz="2000" b="1" i="1" dirty="0">
                <a:solidFill>
                  <a:srgbClr val="FF0000"/>
                </a:solidFill>
              </a:rPr>
              <a:t>фториды инертных газов </a:t>
            </a:r>
            <a:r>
              <a:rPr lang="ru-RU" sz="2000" dirty="0"/>
              <a:t>(фториды ксенона), </a:t>
            </a:r>
            <a:r>
              <a:rPr lang="ru-RU" sz="2000" b="1" i="1" dirty="0">
                <a:solidFill>
                  <a:srgbClr val="FF0000"/>
                </a:solidFill>
              </a:rPr>
              <a:t>фторорганические</a:t>
            </a:r>
            <a:r>
              <a:rPr lang="ru-RU" sz="2000" dirty="0"/>
              <a:t> соединения, </a:t>
            </a:r>
            <a:r>
              <a:rPr lang="ru-RU" sz="2000" b="1" i="1" dirty="0" err="1">
                <a:solidFill>
                  <a:srgbClr val="FF0000"/>
                </a:solidFill>
              </a:rPr>
              <a:t>галогенфториды</a:t>
            </a:r>
            <a:r>
              <a:rPr lang="ru-RU" sz="2000" dirty="0">
                <a:solidFill>
                  <a:srgbClr val="FF0000"/>
                </a:solidFill>
              </a:rPr>
              <a:t> </a:t>
            </a:r>
            <a:r>
              <a:rPr lang="ru-RU" sz="2000" dirty="0"/>
              <a:t>(например, </a:t>
            </a:r>
            <a:r>
              <a:rPr lang="ru-RU" sz="2000" dirty="0" err="1"/>
              <a:t>трифторид</a:t>
            </a:r>
            <a:r>
              <a:rPr lang="ru-RU" sz="2000" dirty="0"/>
              <a:t> брома </a:t>
            </a:r>
            <a:r>
              <a:rPr lang="ru-RU" sz="2000" dirty="0" err="1"/>
              <a:t>Вг</a:t>
            </a:r>
            <a:r>
              <a:rPr lang="en-US" sz="2000" dirty="0"/>
              <a:t>F</a:t>
            </a:r>
            <a:r>
              <a:rPr lang="ru-RU" sz="2000" dirty="0"/>
              <a:t>з), </a:t>
            </a:r>
            <a:r>
              <a:rPr lang="ru-RU" sz="2000" b="1" i="1" dirty="0">
                <a:solidFill>
                  <a:srgbClr val="FF0000"/>
                </a:solidFill>
              </a:rPr>
              <a:t>элементный бром </a:t>
            </a:r>
            <a:r>
              <a:rPr lang="ru-RU" sz="2000" dirty="0"/>
              <a:t>и другие бром-содержащие соединения.</a:t>
            </a:r>
          </a:p>
          <a:p>
            <a:pPr algn="just"/>
            <a:r>
              <a:rPr lang="ru-RU" sz="2000" dirty="0" smtClean="0"/>
              <a:t>	</a:t>
            </a:r>
            <a:r>
              <a:rPr lang="ru-RU" sz="2000" b="1" i="1" dirty="0" smtClean="0"/>
              <a:t>Восстановительная </a:t>
            </a:r>
            <a:r>
              <a:rPr lang="ru-RU" sz="2000" b="1" i="1" dirty="0"/>
              <a:t>атмосфера </a:t>
            </a:r>
            <a:r>
              <a:rPr lang="ru-RU" sz="2000" dirty="0"/>
              <a:t>при термическом разложении </a:t>
            </a:r>
            <a:r>
              <a:rPr lang="ru-RU" sz="2000" b="1" i="1" dirty="0"/>
              <a:t>создается</a:t>
            </a:r>
            <a:r>
              <a:rPr lang="ru-RU" sz="2000" b="1" i="1" dirty="0">
                <a:solidFill>
                  <a:srgbClr val="FF0000"/>
                </a:solidFill>
              </a:rPr>
              <a:t> водородом</a:t>
            </a:r>
            <a:r>
              <a:rPr lang="ru-RU" sz="2000" dirty="0"/>
              <a:t>. Прокаливанием в токе водорода восстанавливаются до металла </a:t>
            </a:r>
            <a:r>
              <a:rPr lang="ru-RU" sz="2000" b="1" i="1" dirty="0"/>
              <a:t>оксиды железа</a:t>
            </a:r>
            <a:r>
              <a:rPr lang="ru-RU" sz="2000" dirty="0"/>
              <a:t>, являющиеся основными компонентами железных руд, а также </a:t>
            </a:r>
            <a:r>
              <a:rPr lang="ru-RU" sz="2000" b="1" i="1" dirty="0"/>
              <a:t>соединения цинка, кадмия и свинца</a:t>
            </a:r>
            <a:r>
              <a:rPr lang="ru-RU" sz="2000" dirty="0"/>
              <a:t>; после восстановления последние три элемента отгоняют в токе азота при высокой температуре и растворяют в «царской водке» или смеси другой кислоты и окислителя</a:t>
            </a:r>
            <a:r>
              <a:rPr lang="ru-RU" sz="2000" dirty="0" smtClean="0"/>
              <a:t>.                                    -96-</a:t>
            </a:r>
            <a:endParaRPr lang="ru-RU" sz="2000" dirty="0"/>
          </a:p>
        </p:txBody>
      </p:sp>
    </p:spTree>
    <p:extLst>
      <p:ext uri="{BB962C8B-B14F-4D97-AF65-F5344CB8AC3E}">
        <p14:creationId xmlns:p14="http://schemas.microsoft.com/office/powerpoint/2010/main" val="35894467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478970"/>
          </a:xfrm>
          <a:prstGeom prst="rect">
            <a:avLst/>
          </a:prstGeom>
          <a:noFill/>
        </p:spPr>
        <p:txBody>
          <a:bodyPr wrap="square" rtlCol="0">
            <a:spAutoFit/>
          </a:bodyPr>
          <a:lstStyle/>
          <a:p>
            <a:pPr algn="ctr"/>
            <a:r>
              <a:rPr lang="ru-RU" sz="2000" b="1" dirty="0" err="1">
                <a:solidFill>
                  <a:srgbClr val="FF0000"/>
                </a:solidFill>
              </a:rPr>
              <a:t>Пиро</a:t>
            </a:r>
            <a:r>
              <a:rPr lang="ru-RU" sz="2400" b="1" dirty="0" err="1">
                <a:solidFill>
                  <a:srgbClr val="FF0000"/>
                </a:solidFill>
              </a:rPr>
              <a:t>гидролиз</a:t>
            </a:r>
            <a:r>
              <a:rPr lang="ru-RU" sz="2400" b="1" dirty="0">
                <a:solidFill>
                  <a:srgbClr val="FF0000"/>
                </a:solidFill>
              </a:rPr>
              <a:t> и пиролиз</a:t>
            </a:r>
            <a:endParaRPr lang="ru-RU" sz="2400" dirty="0">
              <a:solidFill>
                <a:srgbClr val="FF0000"/>
              </a:solidFill>
            </a:endParaRPr>
          </a:p>
          <a:p>
            <a:r>
              <a:rPr lang="ru-RU" sz="2000" dirty="0" smtClean="0"/>
              <a:t>	Эти </a:t>
            </a:r>
            <a:r>
              <a:rPr lang="ru-RU" sz="2000" dirty="0"/>
              <a:t>способы разложения материалов по природе протекающих химических реакций подобны термическому разложению в токе газа.</a:t>
            </a:r>
          </a:p>
          <a:p>
            <a:pPr algn="ctr"/>
            <a:r>
              <a:rPr lang="ru-RU" sz="2000" dirty="0"/>
              <a:t> </a:t>
            </a:r>
            <a:r>
              <a:rPr lang="ru-RU" sz="2000" b="1" i="1" dirty="0" err="1">
                <a:solidFill>
                  <a:srgbClr val="FF0000"/>
                </a:solidFill>
              </a:rPr>
              <a:t>Пирогидролиз</a:t>
            </a:r>
            <a:r>
              <a:rPr lang="ru-RU" sz="2000" dirty="0">
                <a:solidFill>
                  <a:srgbClr val="FF0000"/>
                </a:solidFill>
              </a:rPr>
              <a:t> – </a:t>
            </a:r>
            <a:r>
              <a:rPr lang="ru-RU" sz="2000" i="1" dirty="0">
                <a:solidFill>
                  <a:srgbClr val="FF0000"/>
                </a:solidFill>
              </a:rPr>
              <a:t>это метод разложения анализируемых материалов при высоких температурах (1000-1300°С) в парах воды; при этом в одном процессе совмещены стадия разложения образца и стадия выделения определяемого компонента в виде летучего соединения</a:t>
            </a:r>
            <a:r>
              <a:rPr lang="ru-RU" sz="2000" dirty="0"/>
              <a:t>. </a:t>
            </a:r>
          </a:p>
          <a:p>
            <a:pPr algn="just"/>
            <a:r>
              <a:rPr lang="ru-RU" sz="2000" dirty="0" smtClean="0"/>
              <a:t>	</a:t>
            </a:r>
            <a:r>
              <a:rPr lang="ru-RU" sz="2000" dirty="0" err="1" smtClean="0"/>
              <a:t>Пирогидролиз</a:t>
            </a:r>
            <a:r>
              <a:rPr lang="ru-RU" sz="2000" dirty="0" smtClean="0"/>
              <a:t> </a:t>
            </a:r>
            <a:r>
              <a:rPr lang="ru-RU" sz="2000" dirty="0"/>
              <a:t>применяют для отделения фтора, хлора, бора и серы. Процесс разложения пробы и выделения определяемого компонента </a:t>
            </a:r>
            <a:r>
              <a:rPr lang="ru-RU" sz="2000" dirty="0" smtClean="0"/>
              <a:t>и </a:t>
            </a:r>
            <a:r>
              <a:rPr lang="ru-RU" sz="2000" dirty="0"/>
              <a:t>зависит от природы анализируемого материала и температуры. Для ускорения разложения пробу смешивают с ускорителями (активаторами) реакций </a:t>
            </a:r>
            <a:r>
              <a:rPr lang="ru-RU" sz="2000" dirty="0" smtClean="0"/>
              <a:t>— </a:t>
            </a:r>
            <a:r>
              <a:rPr lang="en-US" sz="2000" dirty="0" err="1" smtClean="0"/>
              <a:t>SiO</a:t>
            </a:r>
            <a:r>
              <a:rPr lang="ru-RU" sz="2000" baseline="-25000" dirty="0"/>
              <a:t>2</a:t>
            </a:r>
            <a:r>
              <a:rPr lang="ru-RU" sz="2000" dirty="0"/>
              <a:t>, </a:t>
            </a:r>
            <a:r>
              <a:rPr lang="en-US" sz="2000" dirty="0"/>
              <a:t>V</a:t>
            </a:r>
            <a:r>
              <a:rPr lang="ru-RU" sz="2000" baseline="-25000" dirty="0"/>
              <a:t>2</a:t>
            </a:r>
            <a:r>
              <a:rPr lang="en-US" sz="2000" dirty="0"/>
              <a:t>O</a:t>
            </a:r>
            <a:r>
              <a:rPr lang="ru-RU" sz="2000" baseline="-25000" dirty="0"/>
              <a:t>5</a:t>
            </a:r>
            <a:r>
              <a:rPr lang="ru-RU" sz="2000" dirty="0"/>
              <a:t>, </a:t>
            </a:r>
            <a:r>
              <a:rPr lang="en-US" sz="2000" dirty="0"/>
              <a:t>Al</a:t>
            </a:r>
            <a:r>
              <a:rPr lang="ru-RU" sz="2000" baseline="-25000" dirty="0"/>
              <a:t>2</a:t>
            </a:r>
            <a:r>
              <a:rPr lang="en-US" sz="2000" dirty="0"/>
              <a:t>O</a:t>
            </a:r>
            <a:r>
              <a:rPr lang="ru-RU" sz="2000" baseline="-25000" dirty="0"/>
              <a:t>3</a:t>
            </a:r>
            <a:r>
              <a:rPr lang="ru-RU" sz="2000" dirty="0"/>
              <a:t>, </a:t>
            </a:r>
            <a:r>
              <a:rPr lang="en-US" sz="2000" dirty="0"/>
              <a:t>WO</a:t>
            </a:r>
            <a:r>
              <a:rPr lang="ru-RU" sz="2000" baseline="-25000" dirty="0"/>
              <a:t>3</a:t>
            </a:r>
            <a:r>
              <a:rPr lang="ru-RU" sz="2000" dirty="0"/>
              <a:t> и др. Процесс проводят в реакционной трубке (реакторе) из кварца, никеля или платины </a:t>
            </a:r>
            <a:r>
              <a:rPr lang="ru-RU" sz="2000" b="1" i="1" dirty="0">
                <a:solidFill>
                  <a:srgbClr val="FF0000"/>
                </a:solidFill>
              </a:rPr>
              <a:t>в токе влажных</a:t>
            </a:r>
            <a:r>
              <a:rPr lang="ru-RU" sz="2000" dirty="0">
                <a:solidFill>
                  <a:srgbClr val="FF0000"/>
                </a:solidFill>
              </a:rPr>
              <a:t> </a:t>
            </a:r>
            <a:r>
              <a:rPr lang="ru-RU" sz="2000" dirty="0"/>
              <a:t>воздуха, кислорода или азота. При этом образуются </a:t>
            </a:r>
            <a:r>
              <a:rPr lang="ru-RU" sz="2000" b="1" i="1" dirty="0">
                <a:solidFill>
                  <a:srgbClr val="FF0000"/>
                </a:solidFill>
              </a:rPr>
              <a:t>как</a:t>
            </a:r>
            <a:r>
              <a:rPr lang="ru-RU" sz="2000" dirty="0">
                <a:solidFill>
                  <a:srgbClr val="FF0000"/>
                </a:solidFill>
              </a:rPr>
              <a:t> </a:t>
            </a:r>
            <a:r>
              <a:rPr lang="ru-RU" sz="2000" dirty="0"/>
              <a:t>осн</a:t>
            </a:r>
            <a:r>
              <a:rPr lang="ru-RU" sz="2000" b="1" i="1" u="sng" dirty="0"/>
              <a:t>о</a:t>
            </a:r>
            <a:r>
              <a:rPr lang="ru-RU" sz="2000" dirty="0"/>
              <a:t>вные оксиды – нелетучие продукты </a:t>
            </a:r>
            <a:r>
              <a:rPr lang="ru-RU" sz="2000" dirty="0" err="1"/>
              <a:t>пирогидролиза</a:t>
            </a:r>
            <a:r>
              <a:rPr lang="ru-RU" sz="2000" dirty="0"/>
              <a:t>, </a:t>
            </a:r>
            <a:r>
              <a:rPr lang="ru-RU" sz="2000" b="1" i="1" dirty="0">
                <a:solidFill>
                  <a:srgbClr val="FF0000"/>
                </a:solidFill>
              </a:rPr>
              <a:t>так</a:t>
            </a:r>
            <a:r>
              <a:rPr lang="ru-RU" sz="2000" dirty="0">
                <a:solidFill>
                  <a:srgbClr val="FF0000"/>
                </a:solidFill>
              </a:rPr>
              <a:t> </a:t>
            </a:r>
            <a:r>
              <a:rPr lang="ru-RU" sz="2000" dirty="0"/>
              <a:t>и кислоты (галогеноводородные, серная, фосфорная, </a:t>
            </a:r>
            <a:r>
              <a:rPr lang="ru-RU" sz="2000" dirty="0" smtClean="0"/>
              <a:t>кремнефтористо-водородная</a:t>
            </a:r>
            <a:r>
              <a:rPr lang="ru-RU" sz="2000" dirty="0"/>
              <a:t>, борная), которые количественно улавливаются </a:t>
            </a:r>
            <a:r>
              <a:rPr lang="ru-RU" sz="2000" dirty="0" smtClean="0"/>
              <a:t>конденсацией </a:t>
            </a:r>
            <a:r>
              <a:rPr lang="ru-RU" sz="2000" dirty="0"/>
              <a:t>или </a:t>
            </a:r>
            <a:r>
              <a:rPr lang="ru-RU" sz="2000" dirty="0" smtClean="0"/>
              <a:t>адсорбцией; </a:t>
            </a:r>
            <a:r>
              <a:rPr lang="ru-RU" sz="2000" dirty="0"/>
              <a:t>полученный раствор используют для дальнейшего определения. </a:t>
            </a:r>
          </a:p>
          <a:p>
            <a:pPr algn="just"/>
            <a:r>
              <a:rPr lang="ru-RU" sz="2000" dirty="0"/>
              <a:t>Для определения фтора и хлора, наряду с </a:t>
            </a:r>
            <a:r>
              <a:rPr lang="ru-RU" sz="2000" dirty="0" err="1"/>
              <a:t>пирогидролизом</a:t>
            </a:r>
            <a:r>
              <a:rPr lang="ru-RU" sz="2000" dirty="0"/>
              <a:t>, проводят термическое разложение пробы </a:t>
            </a:r>
            <a:r>
              <a:rPr lang="ru-RU" sz="2000" b="1" i="1" dirty="0"/>
              <a:t>в токе инертного газа </a:t>
            </a:r>
            <a:r>
              <a:rPr lang="ru-RU" sz="2000" dirty="0"/>
              <a:t>— </a:t>
            </a:r>
            <a:r>
              <a:rPr lang="ru-RU" sz="2000" b="1" i="1" dirty="0">
                <a:solidFill>
                  <a:srgbClr val="FF0000"/>
                </a:solidFill>
              </a:rPr>
              <a:t>пиролиз</a:t>
            </a:r>
            <a:r>
              <a:rPr lang="ru-RU" sz="2000" dirty="0"/>
              <a:t>. В случае низких содержаний указанных элементов пиролиз обеспечивает более низкие пределы определения по сравнению с </a:t>
            </a:r>
            <a:r>
              <a:rPr lang="ru-RU" sz="2000" dirty="0" err="1"/>
              <a:t>пирогидролизом</a:t>
            </a:r>
            <a:r>
              <a:rPr lang="ru-RU" sz="2000" dirty="0"/>
              <a:t> в связи с исключением из процесса паров воды</a:t>
            </a:r>
            <a:r>
              <a:rPr lang="ru-RU" sz="2000" dirty="0" smtClean="0"/>
              <a:t>.                                                                                                      -97-</a:t>
            </a:r>
            <a:endParaRPr lang="ru-RU" sz="2000" dirty="0"/>
          </a:p>
          <a:p>
            <a:endParaRPr lang="ru-RU" sz="2000" dirty="0"/>
          </a:p>
        </p:txBody>
      </p:sp>
    </p:spTree>
    <p:extLst>
      <p:ext uri="{BB962C8B-B14F-4D97-AF65-F5344CB8AC3E}">
        <p14:creationId xmlns:p14="http://schemas.microsoft.com/office/powerpoint/2010/main" val="12986569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508" y="-29716"/>
            <a:ext cx="8928992" cy="6848029"/>
          </a:xfrm>
          <a:prstGeom prst="rect">
            <a:avLst/>
          </a:prstGeom>
          <a:noFill/>
        </p:spPr>
        <p:txBody>
          <a:bodyPr wrap="square" rtlCol="0">
            <a:spAutoFit/>
          </a:bodyPr>
          <a:lstStyle/>
          <a:p>
            <a:pPr algn="ctr"/>
            <a:r>
              <a:rPr lang="ru-RU" sz="2800" b="1" dirty="0">
                <a:solidFill>
                  <a:srgbClr val="FF0000"/>
                </a:solidFill>
              </a:rPr>
              <a:t>Другие специальные методы разложения</a:t>
            </a:r>
            <a:endParaRPr lang="ru-RU" sz="2800" dirty="0">
              <a:solidFill>
                <a:srgbClr val="FF0000"/>
              </a:solidFill>
            </a:endParaRPr>
          </a:p>
          <a:p>
            <a:pPr algn="just"/>
            <a:r>
              <a:rPr lang="ru-RU" sz="2200" dirty="0" smtClean="0"/>
              <a:t>	При </a:t>
            </a:r>
            <a:r>
              <a:rPr lang="ru-RU" sz="2200" dirty="0"/>
              <a:t>разложении также могут быть использованы </a:t>
            </a:r>
            <a:r>
              <a:rPr lang="ru-RU" sz="2200" i="1" dirty="0">
                <a:solidFill>
                  <a:srgbClr val="FF0000"/>
                </a:solidFill>
              </a:rPr>
              <a:t>необычные экспериментальные приемы и редкие вещества</a:t>
            </a:r>
            <a:r>
              <a:rPr lang="ru-RU" sz="2200" dirty="0"/>
              <a:t>, повышающие скорость разложения анализируемого материала. Например, </a:t>
            </a:r>
            <a:r>
              <a:rPr lang="ru-RU" sz="2200" b="1" i="1" dirty="0">
                <a:solidFill>
                  <a:srgbClr val="FF0000"/>
                </a:solidFill>
              </a:rPr>
              <a:t>в методе анодного растворения</a:t>
            </a:r>
            <a:r>
              <a:rPr lang="ru-RU" sz="2200" dirty="0"/>
              <a:t> растворение анализируемого материала происходит под действием электрического тока; метод находит применение при определении неметаллических включений в железных сплавах. Некоторые минералы сплавляют с такими плавнями, как, например, </a:t>
            </a:r>
            <a:r>
              <a:rPr lang="ru-RU" sz="2200" b="1" i="1" dirty="0" err="1">
                <a:solidFill>
                  <a:srgbClr val="FF0000"/>
                </a:solidFill>
              </a:rPr>
              <a:t>амид</a:t>
            </a:r>
            <a:r>
              <a:rPr lang="ru-RU" sz="2200" b="1" i="1" dirty="0">
                <a:solidFill>
                  <a:srgbClr val="FF0000"/>
                </a:solidFill>
              </a:rPr>
              <a:t> натрия </a:t>
            </a:r>
            <a:r>
              <a:rPr lang="en-US" sz="2200" b="1" i="1" dirty="0" err="1">
                <a:solidFill>
                  <a:srgbClr val="FF0000"/>
                </a:solidFill>
              </a:rPr>
              <a:t>NaNH</a:t>
            </a:r>
            <a:r>
              <a:rPr lang="ru-RU" sz="2200" b="1" i="1" baseline="-25000" dirty="0">
                <a:solidFill>
                  <a:srgbClr val="FF0000"/>
                </a:solidFill>
              </a:rPr>
              <a:t>2</a:t>
            </a:r>
            <a:r>
              <a:rPr lang="ru-RU" sz="2200" b="1" i="1" dirty="0">
                <a:solidFill>
                  <a:srgbClr val="FF0000"/>
                </a:solidFill>
              </a:rPr>
              <a:t> в атмосфере аммиака</a:t>
            </a:r>
            <a:r>
              <a:rPr lang="ru-RU" sz="2200" dirty="0"/>
              <a:t>, </a:t>
            </a:r>
            <a:r>
              <a:rPr lang="ru-RU" sz="2200" b="1" i="1" dirty="0"/>
              <a:t>хлорид цинка</a:t>
            </a:r>
            <a:r>
              <a:rPr lang="ru-RU" sz="2200" dirty="0"/>
              <a:t>, </a:t>
            </a:r>
            <a:r>
              <a:rPr lang="ru-RU" sz="2200" b="1" i="1" dirty="0">
                <a:solidFill>
                  <a:srgbClr val="FF0000"/>
                </a:solidFill>
              </a:rPr>
              <a:t>тиосульфат натрия</a:t>
            </a:r>
            <a:r>
              <a:rPr lang="ru-RU" sz="2200" dirty="0"/>
              <a:t>. Некоторые силикаты прокаливают с </a:t>
            </a:r>
            <a:r>
              <a:rPr lang="ru-RU" sz="2200" b="1" i="1" dirty="0">
                <a:solidFill>
                  <a:srgbClr val="FF0000"/>
                </a:solidFill>
              </a:rPr>
              <a:t>фторидом аммония. </a:t>
            </a:r>
            <a:r>
              <a:rPr lang="ru-RU" sz="2200" dirty="0" smtClean="0"/>
              <a:t>	Применяется </a:t>
            </a:r>
            <a:r>
              <a:rPr lang="ru-RU" sz="2200" dirty="0"/>
              <a:t>также </a:t>
            </a:r>
            <a:r>
              <a:rPr lang="ru-RU" sz="2200" b="1" i="1" dirty="0">
                <a:solidFill>
                  <a:srgbClr val="FF0000"/>
                </a:solidFill>
              </a:rPr>
              <a:t>растворение флюорита при помощи </a:t>
            </a:r>
            <a:r>
              <a:rPr lang="en-US" sz="2200" b="1" i="1" dirty="0" err="1">
                <a:solidFill>
                  <a:srgbClr val="FF0000"/>
                </a:solidFill>
              </a:rPr>
              <a:t>SiF</a:t>
            </a:r>
            <a:r>
              <a:rPr lang="ru-RU" sz="2200" b="1" i="1" baseline="-25000" dirty="0">
                <a:solidFill>
                  <a:srgbClr val="FF0000"/>
                </a:solidFill>
              </a:rPr>
              <a:t>4</a:t>
            </a:r>
            <a:r>
              <a:rPr lang="ru-RU" sz="2200" b="1" i="1" dirty="0">
                <a:solidFill>
                  <a:srgbClr val="FF0000"/>
                </a:solidFill>
              </a:rPr>
              <a:t> </a:t>
            </a:r>
            <a:r>
              <a:rPr lang="ru-RU" sz="2200" dirty="0"/>
              <a:t>в присутствии хлорида железа (катализатор).</a:t>
            </a:r>
          </a:p>
          <a:p>
            <a:pPr algn="just"/>
            <a:r>
              <a:rPr lang="ru-RU" sz="2200" dirty="0" smtClean="0"/>
              <a:t>	</a:t>
            </a:r>
            <a:r>
              <a:rPr lang="ru-RU" sz="2100" dirty="0" smtClean="0"/>
              <a:t>Выше </a:t>
            </a:r>
            <a:r>
              <a:rPr lang="ru-RU" sz="2100" dirty="0"/>
              <a:t>уже было отмечено, что </a:t>
            </a:r>
            <a:r>
              <a:rPr lang="ru-RU" sz="2100" b="1" i="1" dirty="0">
                <a:solidFill>
                  <a:srgbClr val="FF0000"/>
                </a:solidFill>
              </a:rPr>
              <a:t>ПХПП</a:t>
            </a:r>
            <a:r>
              <a:rPr lang="ru-RU" sz="2100" dirty="0"/>
              <a:t>, особенно при выполнении отдельных химических операций вручную, </a:t>
            </a:r>
            <a:r>
              <a:rPr lang="ru-RU" sz="2100" i="1" dirty="0">
                <a:solidFill>
                  <a:srgbClr val="FF0000"/>
                </a:solidFill>
              </a:rPr>
              <a:t>является наиболее </a:t>
            </a:r>
            <a:r>
              <a:rPr lang="ru-RU" sz="2100" b="1" i="1" dirty="0">
                <a:solidFill>
                  <a:srgbClr val="FF0000"/>
                </a:solidFill>
              </a:rPr>
              <a:t>трудоемким</a:t>
            </a:r>
            <a:r>
              <a:rPr lang="ru-RU" sz="2100" i="1" dirty="0">
                <a:solidFill>
                  <a:srgbClr val="FF0000"/>
                </a:solidFill>
              </a:rPr>
              <a:t> этапом всего процесса анализа</a:t>
            </a:r>
            <a:r>
              <a:rPr lang="ru-RU" sz="2100" dirty="0"/>
              <a:t>, связанное к тому же с нарушением стерильности и субъективными ошибками оператора. Особенно сильно ощущается влияние недостатков </a:t>
            </a:r>
            <a:r>
              <a:rPr lang="ru-RU" sz="2100" dirty="0" err="1"/>
              <a:t>пробоподготовки</a:t>
            </a:r>
            <a:r>
              <a:rPr lang="ru-RU" sz="2100" dirty="0"/>
              <a:t> на результаты анализа </a:t>
            </a:r>
            <a:r>
              <a:rPr lang="ru-RU" sz="2100" b="1" i="1" dirty="0">
                <a:solidFill>
                  <a:srgbClr val="FF0000"/>
                </a:solidFill>
              </a:rPr>
              <a:t>высокочистых веществ</a:t>
            </a:r>
            <a:r>
              <a:rPr lang="ru-RU" sz="2100" dirty="0"/>
              <a:t>, полупроводников и сверхпроводников, керамических материалов, благородных металлов и их сплавов</a:t>
            </a:r>
            <a:r>
              <a:rPr lang="ru-RU" sz="2100" dirty="0" smtClean="0"/>
              <a:t>.                                                                                                                   -98-</a:t>
            </a:r>
            <a:endParaRPr lang="ru-RU" sz="2000" dirty="0"/>
          </a:p>
        </p:txBody>
      </p:sp>
    </p:spTree>
    <p:extLst>
      <p:ext uri="{BB962C8B-B14F-4D97-AF65-F5344CB8AC3E}">
        <p14:creationId xmlns:p14="http://schemas.microsoft.com/office/powerpoint/2010/main" val="41235285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8856984" cy="6586418"/>
          </a:xfrm>
          <a:prstGeom prst="rect">
            <a:avLst/>
          </a:prstGeom>
          <a:noFill/>
        </p:spPr>
        <p:txBody>
          <a:bodyPr wrap="square" rtlCol="0">
            <a:spAutoFit/>
          </a:bodyPr>
          <a:lstStyle/>
          <a:p>
            <a:pPr algn="ctr">
              <a:spcAft>
                <a:spcPts val="1200"/>
              </a:spcAft>
            </a:pPr>
            <a:r>
              <a:rPr lang="ru-RU" sz="2800" b="1" i="1" dirty="0">
                <a:solidFill>
                  <a:srgbClr val="FF0000"/>
                </a:solidFill>
              </a:rPr>
              <a:t>Автоклавная и микроволновая </a:t>
            </a:r>
            <a:r>
              <a:rPr lang="ru-RU" sz="2800" b="1" i="1" dirty="0" err="1" smtClean="0">
                <a:solidFill>
                  <a:srgbClr val="FF0000"/>
                </a:solidFill>
              </a:rPr>
              <a:t>пробоподготовка</a:t>
            </a:r>
            <a:endParaRPr lang="ru-RU" sz="2800" dirty="0">
              <a:solidFill>
                <a:srgbClr val="FF0000"/>
              </a:solidFill>
            </a:endParaRPr>
          </a:p>
          <a:p>
            <a:pPr algn="just"/>
            <a:r>
              <a:rPr lang="ru-RU" sz="2400" dirty="0" smtClean="0"/>
              <a:t>	Для ускорения вскрытия </a:t>
            </a:r>
            <a:r>
              <a:rPr lang="ru-RU" sz="2400" dirty="0" err="1"/>
              <a:t>трудноразлагаемых</a:t>
            </a:r>
            <a:r>
              <a:rPr lang="ru-RU" sz="2400" dirty="0"/>
              <a:t> при обычных условиях проб и </a:t>
            </a:r>
            <a:r>
              <a:rPr lang="ru-RU" sz="2400" dirty="0" smtClean="0"/>
              <a:t>сокращения количества </a:t>
            </a:r>
            <a:r>
              <a:rPr lang="ru-RU" sz="2400" dirty="0"/>
              <a:t>применяемых для их разложения реактивов (и тем самым снизить поправки контрольного опыта</a:t>
            </a:r>
            <a:r>
              <a:rPr lang="ru-RU" sz="2400" dirty="0" smtClean="0"/>
              <a:t>) применяют </a:t>
            </a:r>
            <a:r>
              <a:rPr lang="ru-RU" sz="2400" b="1" i="1" dirty="0"/>
              <a:t>аналитические</a:t>
            </a:r>
            <a:r>
              <a:rPr lang="ru-RU" sz="2400" i="1" dirty="0"/>
              <a:t> </a:t>
            </a:r>
            <a:r>
              <a:rPr lang="ru-RU" sz="2400" b="1" i="1" dirty="0">
                <a:solidFill>
                  <a:srgbClr val="FF0000"/>
                </a:solidFill>
              </a:rPr>
              <a:t>автоклавы</a:t>
            </a:r>
            <a:r>
              <a:rPr lang="ru-RU" sz="2400" i="1" dirty="0">
                <a:solidFill>
                  <a:srgbClr val="FF0000"/>
                </a:solidFill>
              </a:rPr>
              <a:t> </a:t>
            </a:r>
            <a:r>
              <a:rPr lang="ru-RU" sz="2400" i="1" dirty="0"/>
              <a:t>целевого назначения – герметично замкнутые химические реакторы, в которых реакции разложения протекают </a:t>
            </a:r>
            <a:r>
              <a:rPr lang="ru-RU" sz="2400" b="1" i="1" dirty="0">
                <a:solidFill>
                  <a:srgbClr val="FF0000"/>
                </a:solidFill>
              </a:rPr>
              <a:t>при повышенных давлениях и температурах (150-200 °С)</a:t>
            </a:r>
            <a:r>
              <a:rPr lang="ru-RU" sz="2400" i="1" dirty="0"/>
              <a:t>. </a:t>
            </a:r>
            <a:r>
              <a:rPr lang="ru-RU" sz="2400" i="1" dirty="0" smtClean="0"/>
              <a:t>	</a:t>
            </a:r>
            <a:r>
              <a:rPr lang="ru-RU" sz="2400" dirty="0" smtClean="0"/>
              <a:t>Автоклавы </a:t>
            </a:r>
            <a:r>
              <a:rPr lang="ru-RU" sz="2400" dirty="0"/>
              <a:t>применяют при анализе тугоплавких металлов и их соединений, тяжелых и цветных металлов, керамических материалов, когда требуется переведение всех компонентов аналитической пробы в раствор или твердо- и жидкофазное селективное разделение компонентов. </a:t>
            </a:r>
          </a:p>
          <a:p>
            <a:pPr algn="just"/>
            <a:r>
              <a:rPr lang="ru-RU" sz="2400" dirty="0" smtClean="0"/>
              <a:t>	Автоклав </a:t>
            </a:r>
            <a:r>
              <a:rPr lang="ru-RU" sz="2400" dirty="0"/>
              <a:t>представляет собой тефлоновую реакционную камеру, заключенную в небольшой металлический (стальной) корпус с резьбой (</a:t>
            </a:r>
            <a:r>
              <a:rPr lang="en-US" sz="2400" dirty="0"/>
              <a:t>c</a:t>
            </a:r>
            <a:r>
              <a:rPr lang="ru-RU" sz="2400" dirty="0"/>
              <a:t>м. рис</a:t>
            </a:r>
            <a:r>
              <a:rPr lang="ru-RU" sz="2400" dirty="0" smtClean="0"/>
              <a:t>):                                                   </a:t>
            </a:r>
            <a:endParaRPr lang="ru-RU" sz="2400" dirty="0"/>
          </a:p>
          <a:p>
            <a:pPr algn="just"/>
            <a:r>
              <a:rPr lang="ru-RU" sz="2400" dirty="0"/>
              <a:t> </a:t>
            </a:r>
            <a:r>
              <a:rPr lang="ru-RU" sz="2400" dirty="0" smtClean="0"/>
              <a:t>                                                                                                                      -99-   </a:t>
            </a:r>
          </a:p>
        </p:txBody>
      </p:sp>
    </p:spTree>
    <p:extLst>
      <p:ext uri="{BB962C8B-B14F-4D97-AF65-F5344CB8AC3E}">
        <p14:creationId xmlns:p14="http://schemas.microsoft.com/office/powerpoint/2010/main" val="9831150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975108" y="188640"/>
            <a:ext cx="3541107" cy="4536504"/>
          </a:xfrm>
          <a:prstGeom prst="rect">
            <a:avLst/>
          </a:prstGeom>
        </p:spPr>
      </p:pic>
      <p:sp>
        <p:nvSpPr>
          <p:cNvPr id="3" name="TextBox 2"/>
          <p:cNvSpPr txBox="1"/>
          <p:nvPr/>
        </p:nvSpPr>
        <p:spPr>
          <a:xfrm>
            <a:off x="0" y="5013176"/>
            <a:ext cx="9144000" cy="1569660"/>
          </a:xfrm>
          <a:prstGeom prst="rect">
            <a:avLst/>
          </a:prstGeom>
          <a:noFill/>
        </p:spPr>
        <p:txBody>
          <a:bodyPr wrap="square" rtlCol="0">
            <a:spAutoFit/>
          </a:bodyPr>
          <a:lstStyle/>
          <a:p>
            <a:r>
              <a:rPr lang="ru-RU" sz="2800" b="1" i="1" dirty="0">
                <a:solidFill>
                  <a:srgbClr val="FF0000"/>
                </a:solidFill>
              </a:rPr>
              <a:t>Схема автоклава для разложения веществ кислотами:</a:t>
            </a:r>
            <a:endParaRPr lang="ru-RU" sz="2800" dirty="0">
              <a:solidFill>
                <a:srgbClr val="FF0000"/>
              </a:solidFill>
            </a:endParaRPr>
          </a:p>
          <a:p>
            <a:pPr algn="ctr"/>
            <a:r>
              <a:rPr lang="ru-RU" sz="2400" i="1" dirty="0"/>
              <a:t>1 — корпус; 2 — тефлоновая камера; 3 — пружина; 4 — кольцо;</a:t>
            </a:r>
            <a:endParaRPr lang="ru-RU" sz="2400" dirty="0"/>
          </a:p>
          <a:p>
            <a:pPr algn="ctr"/>
            <a:r>
              <a:rPr lang="ru-RU" sz="2400" i="1" dirty="0"/>
              <a:t>5 — винт для регулировки давления; 6 — крышка</a:t>
            </a:r>
            <a:endParaRPr lang="ru-RU" sz="2400" dirty="0"/>
          </a:p>
          <a:p>
            <a:endParaRPr lang="ru-RU" sz="2000" dirty="0"/>
          </a:p>
        </p:txBody>
      </p:sp>
    </p:spTree>
    <p:extLst>
      <p:ext uri="{BB962C8B-B14F-4D97-AF65-F5344CB8AC3E}">
        <p14:creationId xmlns:p14="http://schemas.microsoft.com/office/powerpoint/2010/main" val="32722194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240"/>
            <a:ext cx="9144000" cy="6863417"/>
          </a:xfrm>
          <a:prstGeom prst="rect">
            <a:avLst/>
          </a:prstGeom>
          <a:solidFill>
            <a:srgbClr val="FFFF00"/>
          </a:solidFill>
        </p:spPr>
        <p:txBody>
          <a:bodyPr wrap="square" rtlCol="0">
            <a:spAutoFit/>
          </a:bodyPr>
          <a:lstStyle/>
          <a:p>
            <a:pPr algn="just"/>
            <a:r>
              <a:rPr lang="ru-RU" sz="2000" dirty="0" smtClean="0"/>
              <a:t>	Пробу </a:t>
            </a:r>
            <a:r>
              <a:rPr lang="ru-RU" sz="2000" dirty="0"/>
              <a:t>помещают в камеру, добавляют растворяющие агенты (обычно смеси кислот, часто в присутствии окислителей), закрывают камеру тефлоновой крышкой, герметизируют в металлическом корпусе, помещают в </a:t>
            </a:r>
            <a:r>
              <a:rPr lang="ru-RU" sz="2000" dirty="0" err="1" smtClean="0"/>
              <a:t>электронагрева-тель</a:t>
            </a:r>
            <a:r>
              <a:rPr lang="ru-RU" sz="2000" dirty="0" smtClean="0"/>
              <a:t> </a:t>
            </a:r>
            <a:r>
              <a:rPr lang="ru-RU" sz="2000" dirty="0"/>
              <a:t>и выдерживают </a:t>
            </a:r>
            <a:r>
              <a:rPr lang="ru-RU" sz="2000" dirty="0" smtClean="0"/>
              <a:t>при заданной температуре. </a:t>
            </a:r>
            <a:r>
              <a:rPr lang="ru-RU" sz="2000" dirty="0"/>
              <a:t>По охлаждении до комнатной температуры автоклав </a:t>
            </a:r>
            <a:r>
              <a:rPr lang="ru-RU" sz="2000" dirty="0" err="1"/>
              <a:t>разгерметизируют</a:t>
            </a:r>
            <a:r>
              <a:rPr lang="ru-RU" sz="2000" dirty="0"/>
              <a:t> и полученный раствор анализируют. </a:t>
            </a:r>
          </a:p>
          <a:p>
            <a:pPr algn="just"/>
            <a:r>
              <a:rPr lang="ru-RU" sz="2000" dirty="0" smtClean="0"/>
              <a:t>	При </a:t>
            </a:r>
            <a:r>
              <a:rPr lang="ru-RU" sz="2000" dirty="0"/>
              <a:t>твердо- и жидкофазном селективном разделении компонентов фазы применяют фильтрование или декантацию; в некоторых случаях </a:t>
            </a:r>
            <a:r>
              <a:rPr lang="ru-RU" sz="2000" dirty="0" smtClean="0"/>
              <a:t>реакционную </a:t>
            </a:r>
            <a:r>
              <a:rPr lang="ru-RU" sz="2000" dirty="0"/>
              <a:t>смесь отстаивают и отбирают </a:t>
            </a:r>
            <a:r>
              <a:rPr lang="ru-RU" sz="2000" dirty="0" err="1"/>
              <a:t>аликвоту</a:t>
            </a:r>
            <a:r>
              <a:rPr lang="ru-RU" sz="2000" dirty="0"/>
              <a:t> жидкой фазы дозатором. При вскрытии проб в </a:t>
            </a:r>
            <a:r>
              <a:rPr lang="ru-RU" sz="2000" dirty="0" smtClean="0"/>
              <a:t>автоклавах удается </a:t>
            </a:r>
            <a:r>
              <a:rPr lang="ru-RU" sz="2000" dirty="0"/>
              <a:t>избежать потерь летучих продуктов реакции после охлаждения автоклава и его разгерметизации (за исключением газов). </a:t>
            </a:r>
          </a:p>
          <a:p>
            <a:pPr algn="just"/>
            <a:r>
              <a:rPr lang="ru-RU" sz="2000" dirty="0"/>
              <a:t> </a:t>
            </a:r>
            <a:r>
              <a:rPr lang="ru-RU" sz="2000" dirty="0" smtClean="0"/>
              <a:t>           Особенностью </a:t>
            </a:r>
            <a:r>
              <a:rPr lang="ru-RU" sz="2000" dirty="0"/>
              <a:t>разложения кислотами в автоклавах является возможность использования почти стехиометрических соотношений концентраций элемента и реагента, в то время как в открытых системах разложение ведут в избытке реагента. Время разложения навески пробы сокращается при этом в несколько раз по сравнению с разложением ее в открытой системе (для объектов, вскрывающихся в открытых системах в течение 5-6 ч, продолжительность растворения кислотами в автоклавах обычно не превышает 2,5 ч). </a:t>
            </a:r>
          </a:p>
          <a:p>
            <a:pPr algn="just"/>
            <a:r>
              <a:rPr lang="ru-RU" sz="2000" dirty="0" smtClean="0"/>
              <a:t>	Сочетание </a:t>
            </a:r>
            <a:r>
              <a:rPr lang="ru-RU" sz="2000" dirty="0"/>
              <a:t>аналитических автоклавов и современных приборов позволяет полностью автоматизировать процесс анализа и лучше реализовать потенциальные возможности аналитических методов. При проведении рутинных анализов во многом именно благодаря автоклавному разложению удалось использовать высокую производительность АЭС – ИСП. </a:t>
            </a:r>
            <a:r>
              <a:rPr lang="ru-RU" sz="2000" dirty="0" smtClean="0"/>
              <a:t>                                     -101-</a:t>
            </a:r>
            <a:endParaRPr lang="ru-RU" sz="2000" dirty="0"/>
          </a:p>
        </p:txBody>
      </p:sp>
    </p:spTree>
    <p:extLst>
      <p:ext uri="{BB962C8B-B14F-4D97-AF65-F5344CB8AC3E}">
        <p14:creationId xmlns:p14="http://schemas.microsoft.com/office/powerpoint/2010/main" val="33480060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16632"/>
            <a:ext cx="8856984" cy="6801862"/>
          </a:xfrm>
          <a:prstGeom prst="rect">
            <a:avLst/>
          </a:prstGeom>
          <a:noFill/>
        </p:spPr>
        <p:txBody>
          <a:bodyPr wrap="square" rtlCol="0">
            <a:spAutoFit/>
          </a:bodyPr>
          <a:lstStyle/>
          <a:p>
            <a:pPr algn="just"/>
            <a:r>
              <a:rPr lang="ru-RU" sz="2000" dirty="0" smtClean="0"/>
              <a:t>	Новым </a:t>
            </a:r>
            <a:r>
              <a:rPr lang="ru-RU" sz="2000" dirty="0"/>
              <a:t>наиболее эффективным способом разложения проб является использование </a:t>
            </a:r>
            <a:r>
              <a:rPr lang="ru-RU" sz="2800" b="1" i="1" dirty="0">
                <a:solidFill>
                  <a:srgbClr val="FF0000"/>
                </a:solidFill>
              </a:rPr>
              <a:t>микроволновых полей</a:t>
            </a:r>
            <a:r>
              <a:rPr lang="ru-RU" sz="2000" dirty="0"/>
              <a:t>, осуществляемое в специальных устройствах (</a:t>
            </a:r>
            <a:r>
              <a:rPr lang="ru-RU" sz="2800" b="1" i="1" dirty="0">
                <a:solidFill>
                  <a:srgbClr val="FF0000"/>
                </a:solidFill>
              </a:rPr>
              <a:t>микроволновые печи или печи ВЧ</a:t>
            </a:r>
            <a:r>
              <a:rPr lang="ru-RU" sz="2000" dirty="0"/>
              <a:t>). Основным рабочим элементом печей </a:t>
            </a:r>
            <a:r>
              <a:rPr lang="ru-RU" sz="2000" dirty="0" smtClean="0"/>
              <a:t>является </a:t>
            </a:r>
            <a:r>
              <a:rPr lang="ru-RU" sz="2000" dirty="0"/>
              <a:t>магнетрон. Современные магнетроны осуществляют непрерывное генерирование колебаний на волне </a:t>
            </a:r>
            <a:r>
              <a:rPr lang="ru-RU" sz="2000" b="1" i="1" dirty="0">
                <a:solidFill>
                  <a:srgbClr val="FF0000"/>
                </a:solidFill>
              </a:rPr>
              <a:t>12 см </a:t>
            </a:r>
            <a:r>
              <a:rPr lang="ru-RU" sz="2000" dirty="0"/>
              <a:t>для нагрева полями СВЧ в печах бытового назначения (мощность 5-100 кВт). В аналитической практике обычно используют небольшие бытовые микроволновые печи мощностью 600 Вт. В микроволновой печи МСР-1 «Экспресс» операции </a:t>
            </a:r>
            <a:r>
              <a:rPr lang="ru-RU" sz="2000" dirty="0" err="1"/>
              <a:t>пробоподготовки</a:t>
            </a:r>
            <a:r>
              <a:rPr lang="ru-RU" sz="2000" dirty="0"/>
              <a:t> осуществляются как в открытых системах, так и в пластмассовых автоклавах (предельное </a:t>
            </a:r>
            <a:r>
              <a:rPr lang="ru-RU" sz="2000" dirty="0" smtClean="0"/>
              <a:t>давление </a:t>
            </a:r>
            <a:r>
              <a:rPr lang="ru-RU" sz="2000" b="1" i="1" dirty="0">
                <a:solidFill>
                  <a:srgbClr val="FF0000"/>
                </a:solidFill>
              </a:rPr>
              <a:t>10 </a:t>
            </a:r>
            <a:r>
              <a:rPr lang="ru-RU" sz="2000" b="1" i="1" dirty="0" err="1">
                <a:solidFill>
                  <a:srgbClr val="FF0000"/>
                </a:solidFill>
              </a:rPr>
              <a:t>атм</a:t>
            </a:r>
            <a:r>
              <a:rPr lang="ru-RU" sz="2000" dirty="0"/>
              <a:t>, температура реакционной смеси до </a:t>
            </a:r>
            <a:r>
              <a:rPr lang="ru-RU" sz="2000" b="1" i="1" dirty="0">
                <a:solidFill>
                  <a:srgbClr val="FF0000"/>
                </a:solidFill>
              </a:rPr>
              <a:t>240-250 °</a:t>
            </a:r>
            <a:r>
              <a:rPr lang="ru-RU" sz="2000" dirty="0"/>
              <a:t>С, объем 120 мл). </a:t>
            </a:r>
          </a:p>
          <a:p>
            <a:pPr algn="just"/>
            <a:r>
              <a:rPr lang="ru-RU" sz="2000" dirty="0" smtClean="0"/>
              <a:t>	Для </a:t>
            </a:r>
            <a:r>
              <a:rPr lang="ru-RU" sz="2000" dirty="0"/>
              <a:t>разложения используют </a:t>
            </a:r>
            <a:r>
              <a:rPr lang="ru-RU" sz="2000" dirty="0" smtClean="0"/>
              <a:t>НС</a:t>
            </a:r>
            <a:r>
              <a:rPr lang="en-US" sz="2000" dirty="0" smtClean="0"/>
              <a:t>l</a:t>
            </a:r>
            <a:r>
              <a:rPr lang="ru-RU" sz="2000" dirty="0" smtClean="0"/>
              <a:t>, </a:t>
            </a:r>
            <a:r>
              <a:rPr lang="ru-RU" sz="2000" dirty="0"/>
              <a:t>HNO</a:t>
            </a:r>
            <a:r>
              <a:rPr lang="ru-RU" sz="2000" baseline="-25000" dirty="0"/>
              <a:t>3</a:t>
            </a:r>
            <a:r>
              <a:rPr lang="ru-RU" sz="2000" dirty="0"/>
              <a:t>, HF, H</a:t>
            </a:r>
            <a:r>
              <a:rPr lang="ru-RU" sz="2000" baseline="-25000" dirty="0"/>
              <a:t>3</a:t>
            </a:r>
            <a:r>
              <a:rPr lang="ru-RU" sz="2000" dirty="0"/>
              <a:t>PO</a:t>
            </a:r>
            <a:r>
              <a:rPr lang="ru-RU" sz="2000" baseline="-25000" dirty="0"/>
              <a:t>4</a:t>
            </a:r>
            <a:r>
              <a:rPr lang="ru-RU" sz="2000" dirty="0"/>
              <a:t>, жидкий бром, воду</a:t>
            </a:r>
            <a:r>
              <a:rPr lang="ru-RU" sz="2000" dirty="0" smtClean="0"/>
              <a:t>.</a:t>
            </a:r>
            <a:endParaRPr lang="en-US" sz="2000" dirty="0" smtClean="0"/>
          </a:p>
          <a:p>
            <a:pPr algn="just"/>
            <a:r>
              <a:rPr lang="en-US" sz="2000" dirty="0"/>
              <a:t> </a:t>
            </a:r>
            <a:r>
              <a:rPr lang="en-US" sz="2000" dirty="0" smtClean="0"/>
              <a:t>     </a:t>
            </a:r>
            <a:r>
              <a:rPr lang="ru-RU" sz="2000" dirty="0" smtClean="0"/>
              <a:t> </a:t>
            </a:r>
            <a:r>
              <a:rPr lang="en-US" sz="2000" dirty="0" smtClean="0"/>
              <a:t>    </a:t>
            </a:r>
            <a:r>
              <a:rPr lang="ru-RU" sz="2000" dirty="0" smtClean="0"/>
              <a:t>Для </a:t>
            </a:r>
            <a:r>
              <a:rPr lang="ru-RU" sz="2000" dirty="0"/>
              <a:t>предотвращения коррозии внутренних деталей печи из-за выделения паров минеральных кислот внутрь печи помещают ящик из органического стекла или используют принудительную вентиляцию печи. В ряде случаев поддерживают внутри рабочей зоны небольшой вакуум или улавливают отходы газов с помощью твердых </a:t>
            </a:r>
            <a:r>
              <a:rPr lang="ru-RU" sz="2000" dirty="0" err="1"/>
              <a:t>Са</a:t>
            </a:r>
            <a:r>
              <a:rPr lang="ru-RU" sz="2000" dirty="0"/>
              <a:t>, </a:t>
            </a:r>
            <a:r>
              <a:rPr lang="ru-RU" sz="2000" dirty="0" err="1"/>
              <a:t>СаСОз</a:t>
            </a:r>
            <a:r>
              <a:rPr lang="ru-RU" sz="2000" dirty="0"/>
              <a:t>, раствора </a:t>
            </a:r>
            <a:r>
              <a:rPr lang="ru-RU" sz="2000" dirty="0" err="1"/>
              <a:t>NaOH</a:t>
            </a:r>
            <a:r>
              <a:rPr lang="ru-RU" sz="2000" dirty="0"/>
              <a:t> и водяной аэрации. Для улучшения сохранности печей на их внутреннюю поверхность наносят силиконовое покрытие или проводят разложение в закрытых сосудах из фторопласта-4 (</a:t>
            </a:r>
            <a:r>
              <a:rPr lang="ru-RU" sz="2000" dirty="0" err="1"/>
              <a:t>тефлон</a:t>
            </a:r>
            <a:r>
              <a:rPr lang="ru-RU" sz="2000" dirty="0"/>
              <a:t>). </a:t>
            </a:r>
            <a:endParaRPr lang="en-US" sz="2000" dirty="0" smtClean="0"/>
          </a:p>
          <a:p>
            <a:pPr algn="r"/>
            <a:r>
              <a:rPr lang="en-US" sz="2000" dirty="0" smtClean="0"/>
              <a:t>-102-</a:t>
            </a:r>
            <a:endParaRPr lang="ru-RU" sz="2000" dirty="0"/>
          </a:p>
        </p:txBody>
      </p:sp>
    </p:spTree>
    <p:extLst>
      <p:ext uri="{BB962C8B-B14F-4D97-AF65-F5344CB8AC3E}">
        <p14:creationId xmlns:p14="http://schemas.microsoft.com/office/powerpoint/2010/main" val="29114046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16632"/>
            <a:ext cx="8784976" cy="6524863"/>
          </a:xfrm>
          <a:prstGeom prst="rect">
            <a:avLst/>
          </a:prstGeom>
          <a:noFill/>
        </p:spPr>
        <p:txBody>
          <a:bodyPr wrap="square" rtlCol="0">
            <a:spAutoFit/>
          </a:bodyPr>
          <a:lstStyle/>
          <a:p>
            <a:pPr algn="just"/>
            <a:r>
              <a:rPr lang="en-US" sz="2000" dirty="0" smtClean="0"/>
              <a:t>	</a:t>
            </a:r>
            <a:r>
              <a:rPr lang="ru-RU" sz="2200" dirty="0" smtClean="0"/>
              <a:t>Наиболее </a:t>
            </a:r>
            <a:r>
              <a:rPr lang="ru-RU" sz="2200" dirty="0"/>
              <a:t>приемлемы навески проб от 5 до 300 мг, оптимальный объем реакционной смеси 10-15 мл. Эффективное разложение проб наблюдается при </a:t>
            </a:r>
            <a:r>
              <a:rPr lang="ru-RU" sz="2200" dirty="0" err="1"/>
              <a:t>постадийном</a:t>
            </a:r>
            <a:r>
              <a:rPr lang="ru-RU" sz="2200" dirty="0"/>
              <a:t> нагревании печи (2-3 стадии по 3-5 мин каждая) и значениях мощности 600, 450 и 300 Вт. </a:t>
            </a:r>
          </a:p>
          <a:p>
            <a:pPr algn="just"/>
            <a:r>
              <a:rPr lang="en-US" sz="2200" dirty="0" smtClean="0"/>
              <a:t>	</a:t>
            </a:r>
            <a:r>
              <a:rPr lang="ru-RU" sz="2200" dirty="0" smtClean="0"/>
              <a:t>В </a:t>
            </a:r>
            <a:r>
              <a:rPr lang="ru-RU" sz="2200" dirty="0"/>
              <a:t>микроволновых печах успешно разлагаются С</a:t>
            </a:r>
            <a:r>
              <a:rPr lang="en-US" sz="2200" dirty="0"/>
              <a:t>u</a:t>
            </a:r>
            <a:r>
              <a:rPr lang="ru-RU" sz="2200" dirty="0"/>
              <a:t>-, Мо- и А</a:t>
            </a:r>
            <a:r>
              <a:rPr lang="en-US" sz="2200" dirty="0"/>
              <a:t>u</a:t>
            </a:r>
            <a:r>
              <a:rPr lang="ru-RU" sz="2200" dirty="0"/>
              <a:t>-содержащие концентраты, продукты их переработки (</a:t>
            </a:r>
            <a:r>
              <a:rPr lang="ru-RU" sz="2200" dirty="0" err="1"/>
              <a:t>кеки</a:t>
            </a:r>
            <a:r>
              <a:rPr lang="ru-RU" sz="2200" dirty="0"/>
              <a:t>, </a:t>
            </a:r>
            <a:r>
              <a:rPr lang="ru-RU" sz="2200" dirty="0" err="1"/>
              <a:t>плавы</a:t>
            </a:r>
            <a:r>
              <a:rPr lang="ru-RU" sz="2200" dirty="0"/>
              <a:t>, огарки, остатки, штейны), шлаки металлургического производства. Эти печи хорошо зарекомендовали себя для разложения биологических материалов и некоторых объектов окружающей среды. </a:t>
            </a:r>
          </a:p>
          <a:p>
            <a:pPr algn="just"/>
            <a:r>
              <a:rPr lang="en-US" sz="2200" dirty="0" smtClean="0"/>
              <a:t>	</a:t>
            </a:r>
            <a:r>
              <a:rPr lang="ru-RU" sz="2200" dirty="0" smtClean="0"/>
              <a:t>Вся </a:t>
            </a:r>
            <a:r>
              <a:rPr lang="ru-RU" sz="2200" dirty="0"/>
              <a:t>процедура разложения труднорастворимых продуктов занимает 3-5 мин, дальнейшая обработка растворов – еще 5-15 мин. Таким образом, использование микроволновой печи позволяет сократить длительность </a:t>
            </a:r>
            <a:r>
              <a:rPr lang="ru-RU" sz="2200" dirty="0" err="1"/>
              <a:t>пробоподготовки</a:t>
            </a:r>
            <a:r>
              <a:rPr lang="ru-RU" sz="2200" dirty="0"/>
              <a:t> с нескольких часов до 30 мин и на практике реализовать </a:t>
            </a:r>
            <a:r>
              <a:rPr lang="ru-RU" sz="2200" dirty="0" err="1"/>
              <a:t>экспрессность</a:t>
            </a:r>
            <a:r>
              <a:rPr lang="ru-RU" sz="2200" dirty="0"/>
              <a:t> атомно-спектральных методов анализа. В отличие от такого способа разложения пробы как сплавление, в данном случае солевой фон обусловлен только составом образцов и реакционной смеси, а не всеми компонентами, входящими в состав плавней.</a:t>
            </a:r>
          </a:p>
          <a:p>
            <a:pPr algn="r"/>
            <a:r>
              <a:rPr lang="en-US" sz="2200" dirty="0" smtClean="0"/>
              <a:t>-103-</a:t>
            </a:r>
            <a:endParaRPr lang="ru-RU" sz="2200" dirty="0"/>
          </a:p>
        </p:txBody>
      </p:sp>
    </p:spTree>
    <p:extLst>
      <p:ext uri="{BB962C8B-B14F-4D97-AF65-F5344CB8AC3E}">
        <p14:creationId xmlns:p14="http://schemas.microsoft.com/office/powerpoint/2010/main" val="9989806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17306"/>
          </a:xfrm>
          <a:prstGeom prst="rect">
            <a:avLst/>
          </a:prstGeom>
          <a:noFill/>
        </p:spPr>
        <p:txBody>
          <a:bodyPr wrap="square" rtlCol="0">
            <a:spAutoFit/>
          </a:bodyPr>
          <a:lstStyle/>
          <a:p>
            <a:pPr algn="ctr"/>
            <a:r>
              <a:rPr lang="ru-RU" sz="2800" b="1" dirty="0">
                <a:solidFill>
                  <a:srgbClr val="FF0000"/>
                </a:solidFill>
              </a:rPr>
              <a:t>Вскрытие (разложение) уран-содержащих </a:t>
            </a:r>
            <a:r>
              <a:rPr lang="ru-RU" sz="2800" b="1" dirty="0" smtClean="0">
                <a:solidFill>
                  <a:srgbClr val="FF0000"/>
                </a:solidFill>
              </a:rPr>
              <a:t>материалов:</a:t>
            </a:r>
            <a:r>
              <a:rPr lang="ru-RU" sz="2800" dirty="0">
                <a:solidFill>
                  <a:srgbClr val="FF0000"/>
                </a:solidFill>
              </a:rPr>
              <a:t> </a:t>
            </a:r>
            <a:r>
              <a:rPr lang="ru-RU" sz="2600" b="1" i="1" u="sng" dirty="0" smtClean="0">
                <a:solidFill>
                  <a:srgbClr val="FF0000"/>
                </a:solidFill>
              </a:rPr>
              <a:t>минералов</a:t>
            </a:r>
            <a:r>
              <a:rPr lang="ru-RU" sz="2600" b="1" i="1" u="sng" dirty="0">
                <a:solidFill>
                  <a:srgbClr val="FF0000"/>
                </a:solidFill>
              </a:rPr>
              <a:t>, руд, горных пород, концентратов и сплавов</a:t>
            </a:r>
            <a:endParaRPr lang="ru-RU" sz="2600" dirty="0">
              <a:solidFill>
                <a:srgbClr val="FF0000"/>
              </a:solidFill>
            </a:endParaRPr>
          </a:p>
          <a:p>
            <a:pPr algn="just"/>
            <a:r>
              <a:rPr lang="ru-RU" sz="2000" dirty="0" smtClean="0"/>
              <a:t>	Процесс </a:t>
            </a:r>
            <a:r>
              <a:rPr lang="ru-RU" sz="2000" dirty="0"/>
              <a:t>извлечения и переведения урана в раствор из урановых минералов и руд является очень важной ступенью при количественном определении урана. Этот процесс осложняется тем, что руды наряду с минералами, содержащими уран, включают в себя значительно большие количества минералов других элементов. </a:t>
            </a:r>
          </a:p>
          <a:p>
            <a:pPr algn="just"/>
            <a:r>
              <a:rPr lang="ru-RU" sz="2000" dirty="0" smtClean="0"/>
              <a:t>	Урановые </a:t>
            </a:r>
            <a:r>
              <a:rPr lang="ru-RU" sz="2000" dirty="0"/>
              <a:t>минералы, как известно, по своему происхождению делятся на </a:t>
            </a:r>
            <a:r>
              <a:rPr lang="ru-RU" sz="2000" b="1" i="1" dirty="0"/>
              <a:t>первичные</a:t>
            </a:r>
            <a:r>
              <a:rPr lang="ru-RU" sz="2000" dirty="0"/>
              <a:t> и </a:t>
            </a:r>
            <a:r>
              <a:rPr lang="ru-RU" sz="2000" b="1" i="1" dirty="0"/>
              <a:t>вторичные</a:t>
            </a:r>
            <a:r>
              <a:rPr lang="ru-RU" sz="2000" dirty="0"/>
              <a:t>. </a:t>
            </a:r>
            <a:endParaRPr lang="ru-RU" sz="2000" dirty="0" smtClean="0"/>
          </a:p>
          <a:p>
            <a:pPr algn="just"/>
            <a:r>
              <a:rPr lang="ru-RU" sz="2000" b="1" i="1" dirty="0">
                <a:solidFill>
                  <a:srgbClr val="FF0000"/>
                </a:solidFill>
              </a:rPr>
              <a:t>	</a:t>
            </a:r>
            <a:r>
              <a:rPr lang="ru-RU" sz="2600" b="1" i="1" u="sng" dirty="0" smtClean="0">
                <a:solidFill>
                  <a:srgbClr val="FF0000"/>
                </a:solidFill>
              </a:rPr>
              <a:t>Первичные </a:t>
            </a:r>
            <a:r>
              <a:rPr lang="ru-RU" sz="2600" b="1" i="1" u="sng" dirty="0">
                <a:solidFill>
                  <a:srgbClr val="FF0000"/>
                </a:solidFill>
              </a:rPr>
              <a:t>минералы </a:t>
            </a:r>
            <a:r>
              <a:rPr lang="ru-RU" sz="2000" dirty="0"/>
              <a:t>в большинстве представляют собой соединения окислов урана(IV), титана, железа, тантала, ниобия, редкоземельных элементов и др. К их числу относятся уранинит с его разновидностями, урановая смолка и др</a:t>
            </a:r>
            <a:r>
              <a:rPr lang="ru-RU" sz="2000" dirty="0" smtClean="0"/>
              <a:t>. Все </a:t>
            </a:r>
            <a:r>
              <a:rPr lang="ru-RU" sz="2000" dirty="0"/>
              <a:t>первичные минералы урана хорошо растворяются в разбавленной и концентрированной HNO</a:t>
            </a:r>
            <a:r>
              <a:rPr lang="ru-RU" sz="2000" baseline="-25000" dirty="0"/>
              <a:t>3</a:t>
            </a:r>
            <a:r>
              <a:rPr lang="ru-RU" sz="2000" dirty="0"/>
              <a:t>, а также в НС</a:t>
            </a:r>
            <a:r>
              <a:rPr lang="en-US" sz="2000" dirty="0"/>
              <a:t>l</a:t>
            </a:r>
            <a:r>
              <a:rPr lang="ru-RU" sz="2000" dirty="0"/>
              <a:t> и H</a:t>
            </a:r>
            <a:r>
              <a:rPr lang="ru-RU" sz="2000" baseline="-25000" dirty="0"/>
              <a:t>2</a:t>
            </a:r>
            <a:r>
              <a:rPr lang="ru-RU" sz="2000" dirty="0"/>
              <a:t>SO</a:t>
            </a:r>
            <a:r>
              <a:rPr lang="ru-RU" sz="2000" baseline="-25000" dirty="0"/>
              <a:t>4</a:t>
            </a:r>
            <a:r>
              <a:rPr lang="ru-RU" sz="2000" dirty="0"/>
              <a:t> в присутствии окислителя. </a:t>
            </a:r>
            <a:endParaRPr lang="ru-RU" sz="2000" dirty="0" smtClean="0"/>
          </a:p>
          <a:p>
            <a:pPr algn="just"/>
            <a:r>
              <a:rPr lang="ru-RU" sz="2000" dirty="0"/>
              <a:t>	</a:t>
            </a:r>
            <a:r>
              <a:rPr lang="ru-RU" sz="2600" b="1" i="1" u="sng" dirty="0">
                <a:solidFill>
                  <a:srgbClr val="FF0000"/>
                </a:solidFill>
              </a:rPr>
              <a:t>Вторичные минералы</a:t>
            </a:r>
            <a:r>
              <a:rPr lang="ru-RU" sz="2600" dirty="0"/>
              <a:t> </a:t>
            </a:r>
            <a:r>
              <a:rPr lang="ru-RU" sz="2000" dirty="0"/>
              <a:t>образовались в результате изменения или разрушения первичных минералов. По составу это фосфаты, карбонаты, арсенаты, сульфаты, ванадаты, землистые окислы и др., содержащие уран(VI); наиболее распространенные из них </a:t>
            </a:r>
            <a:r>
              <a:rPr lang="ru-RU" sz="2000" b="1" i="1" dirty="0"/>
              <a:t>урановые черни, отенит, </a:t>
            </a:r>
            <a:r>
              <a:rPr lang="ru-RU" sz="2000" b="1" i="1" dirty="0" err="1"/>
              <a:t>уранофан</a:t>
            </a:r>
            <a:r>
              <a:rPr lang="ru-RU" sz="2000" b="1" i="1" dirty="0"/>
              <a:t>, карнотит, </a:t>
            </a:r>
            <a:r>
              <a:rPr lang="ru-RU" sz="2000" b="1" i="1" dirty="0" err="1"/>
              <a:t>шрекингерит</a:t>
            </a:r>
            <a:r>
              <a:rPr lang="ru-RU" sz="2000" b="1" i="1" dirty="0"/>
              <a:t>, </a:t>
            </a:r>
            <a:r>
              <a:rPr lang="ru-RU" sz="2000" b="1" i="1" dirty="0" err="1"/>
              <a:t>казолит</a:t>
            </a:r>
            <a:r>
              <a:rPr lang="ru-RU" sz="2000" b="1" i="1" dirty="0"/>
              <a:t>, </a:t>
            </a:r>
            <a:r>
              <a:rPr lang="ru-RU" sz="2000" b="1" i="1" dirty="0" err="1"/>
              <a:t>торбернит</a:t>
            </a:r>
            <a:r>
              <a:rPr lang="ru-RU" sz="2000" b="1" i="1" dirty="0"/>
              <a:t>, </a:t>
            </a:r>
            <a:r>
              <a:rPr lang="ru-RU" sz="2000" b="1" i="1" dirty="0" err="1"/>
              <a:t>тюямунит</a:t>
            </a:r>
            <a:r>
              <a:rPr lang="ru-RU" sz="2000" dirty="0"/>
              <a:t>. Вторичные минералы урана также хорошо растворимы в минеральных кислотах. </a:t>
            </a:r>
            <a:r>
              <a:rPr lang="ru-RU" sz="2000" dirty="0" smtClean="0"/>
              <a:t>          </a:t>
            </a:r>
            <a:r>
              <a:rPr lang="ru-RU" sz="2000" b="1" i="1" dirty="0" smtClean="0">
                <a:solidFill>
                  <a:srgbClr val="FF0000"/>
                </a:solidFill>
              </a:rPr>
              <a:t>-1-104-</a:t>
            </a:r>
            <a:endParaRPr lang="ru-RU" sz="2000" dirty="0"/>
          </a:p>
        </p:txBody>
      </p:sp>
    </p:spTree>
    <p:extLst>
      <p:ext uri="{BB962C8B-B14F-4D97-AF65-F5344CB8AC3E}">
        <p14:creationId xmlns:p14="http://schemas.microsoft.com/office/powerpoint/2010/main" val="12181530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6632"/>
            <a:ext cx="9144000" cy="6863417"/>
          </a:xfrm>
          <a:prstGeom prst="rect">
            <a:avLst/>
          </a:prstGeom>
          <a:noFill/>
        </p:spPr>
        <p:txBody>
          <a:bodyPr wrap="square" rtlCol="0">
            <a:spAutoFit/>
          </a:bodyPr>
          <a:lstStyle/>
          <a:p>
            <a:pPr algn="just"/>
            <a:r>
              <a:rPr lang="ru-RU" sz="2000" dirty="0" smtClean="0"/>
              <a:t>	Среди </a:t>
            </a:r>
            <a:r>
              <a:rPr lang="ru-RU" sz="2000" dirty="0"/>
              <a:t>урановых руд чаще всего встречаются </a:t>
            </a:r>
            <a:r>
              <a:rPr lang="ru-RU" sz="2000" dirty="0" err="1"/>
              <a:t>гидроалюмосиликатные</a:t>
            </a:r>
            <a:r>
              <a:rPr lang="ru-RU" sz="2000" dirty="0"/>
              <a:t> руды, содержащие более 50% SiO</a:t>
            </a:r>
            <a:r>
              <a:rPr lang="ru-RU" sz="2000" baseline="-25000" dirty="0"/>
              <a:t>2</a:t>
            </a:r>
            <a:r>
              <a:rPr lang="ru-RU" sz="2000" dirty="0"/>
              <a:t> и карбонатно-</a:t>
            </a:r>
            <a:r>
              <a:rPr lang="ru-RU" sz="2000" dirty="0" err="1"/>
              <a:t>гематито</a:t>
            </a:r>
            <a:r>
              <a:rPr lang="ru-RU" sz="2000" dirty="0"/>
              <a:t>-магнетитовые руды, содержащие большие количества </a:t>
            </a:r>
            <a:r>
              <a:rPr lang="ru-RU" sz="2000" dirty="0" err="1"/>
              <a:t>Fe</a:t>
            </a:r>
            <a:r>
              <a:rPr lang="ru-RU" sz="2000" dirty="0"/>
              <a:t> (до 70%); реже встречаются </a:t>
            </a:r>
            <a:r>
              <a:rPr lang="ru-RU" sz="2000" b="1" i="1" dirty="0"/>
              <a:t>урансодержащие угли</a:t>
            </a:r>
            <a:r>
              <a:rPr lang="ru-RU" sz="2000" dirty="0"/>
              <a:t>, включающие более 50% углерода, а также </a:t>
            </a:r>
            <a:r>
              <a:rPr lang="ru-RU" sz="2000" b="1" i="1" dirty="0"/>
              <a:t>известняки</a:t>
            </a:r>
            <a:r>
              <a:rPr lang="ru-RU" sz="2000" dirty="0"/>
              <a:t>, содержащие значительные количества (более 40°о) карбоната кальция. Уран в рудах представлен главным образом </a:t>
            </a:r>
            <a:r>
              <a:rPr lang="ru-RU" sz="2000" b="1" i="1" dirty="0"/>
              <a:t>урановой смолкой, уранинитом, </a:t>
            </a:r>
            <a:r>
              <a:rPr lang="ru-RU" sz="2000" b="1" i="1" dirty="0" err="1"/>
              <a:t>торбернитом</a:t>
            </a:r>
            <a:r>
              <a:rPr lang="ru-RU" sz="2000" b="1" i="1" dirty="0"/>
              <a:t>, </a:t>
            </a:r>
            <a:r>
              <a:rPr lang="ru-RU" sz="2000" b="1" i="1" dirty="0" err="1"/>
              <a:t>уранофаном</a:t>
            </a:r>
            <a:r>
              <a:rPr lang="ru-RU" sz="2000" dirty="0"/>
              <a:t>, реже другими минералами; кроме урана, руды могут содержать </a:t>
            </a:r>
            <a:r>
              <a:rPr lang="en-US" sz="2000" dirty="0"/>
              <a:t>Ti</a:t>
            </a:r>
            <a:r>
              <a:rPr lang="ru-RU" sz="2000" dirty="0"/>
              <a:t>, </a:t>
            </a:r>
            <a:r>
              <a:rPr lang="en-US" sz="2000" dirty="0"/>
              <a:t>Al</a:t>
            </a:r>
            <a:r>
              <a:rPr lang="ru-RU" sz="2000" dirty="0"/>
              <a:t>, </a:t>
            </a:r>
            <a:r>
              <a:rPr lang="en-US" sz="2000" dirty="0"/>
              <a:t>Fe</a:t>
            </a:r>
            <a:r>
              <a:rPr lang="ru-RU" sz="2000" dirty="0"/>
              <a:t>, </a:t>
            </a:r>
            <a:r>
              <a:rPr lang="en-US" sz="2000" dirty="0" err="1"/>
              <a:t>Mn</a:t>
            </a:r>
            <a:r>
              <a:rPr lang="ru-RU" sz="2000" dirty="0"/>
              <a:t>, </a:t>
            </a:r>
            <a:r>
              <a:rPr lang="en-US" sz="2000" dirty="0"/>
              <a:t>Mg</a:t>
            </a:r>
            <a:r>
              <a:rPr lang="ru-RU" sz="2000" dirty="0"/>
              <a:t>, </a:t>
            </a:r>
            <a:r>
              <a:rPr lang="en-US" sz="2000" dirty="0" err="1"/>
              <a:t>Ca</a:t>
            </a:r>
            <a:r>
              <a:rPr lang="ru-RU" sz="2000" dirty="0"/>
              <a:t>, </a:t>
            </a:r>
            <a:r>
              <a:rPr lang="en-US" sz="2000" dirty="0"/>
              <a:t>Na</a:t>
            </a:r>
            <a:r>
              <a:rPr lang="ru-RU" sz="2000" dirty="0"/>
              <a:t>, </a:t>
            </a:r>
            <a:r>
              <a:rPr lang="en-US" sz="2000" dirty="0"/>
              <a:t>K</a:t>
            </a:r>
            <a:r>
              <a:rPr lang="ru-RU" sz="2000" dirty="0"/>
              <a:t>, </a:t>
            </a:r>
            <a:r>
              <a:rPr lang="en-US" sz="2000" dirty="0"/>
              <a:t>Cr</a:t>
            </a:r>
            <a:r>
              <a:rPr lang="ru-RU" sz="2000" dirty="0"/>
              <a:t>, </a:t>
            </a:r>
            <a:r>
              <a:rPr lang="en-US" sz="2000" dirty="0"/>
              <a:t>P</a:t>
            </a:r>
            <a:r>
              <a:rPr lang="ru-RU" sz="2000" dirty="0"/>
              <a:t>, </a:t>
            </a:r>
            <a:r>
              <a:rPr lang="en-US" sz="2000" dirty="0"/>
              <a:t>V</a:t>
            </a:r>
            <a:r>
              <a:rPr lang="ru-RU" sz="2000" dirty="0"/>
              <a:t>, </a:t>
            </a:r>
            <a:r>
              <a:rPr lang="en-US" sz="2000" dirty="0"/>
              <a:t>W</a:t>
            </a:r>
            <a:r>
              <a:rPr lang="ru-RU" sz="2000" dirty="0"/>
              <a:t>,</a:t>
            </a:r>
            <a:r>
              <a:rPr lang="en-US" sz="2000" dirty="0"/>
              <a:t>S</a:t>
            </a:r>
            <a:r>
              <a:rPr lang="ru-RU" sz="2000" dirty="0"/>
              <a:t>, </a:t>
            </a:r>
            <a:r>
              <a:rPr lang="en-US" sz="2000" dirty="0"/>
              <a:t>Bi</a:t>
            </a:r>
            <a:r>
              <a:rPr lang="ru-RU" sz="2000" dirty="0"/>
              <a:t>, </a:t>
            </a:r>
            <a:r>
              <a:rPr lang="en-US" sz="2000" dirty="0" err="1"/>
              <a:t>Pb</a:t>
            </a:r>
            <a:r>
              <a:rPr lang="ru-RU" sz="2000" dirty="0"/>
              <a:t>, </a:t>
            </a:r>
            <a:r>
              <a:rPr lang="ru-RU" sz="2000" dirty="0" err="1"/>
              <a:t>Zn</a:t>
            </a:r>
            <a:r>
              <a:rPr lang="ru-RU" sz="2000" dirty="0"/>
              <a:t>, Си, Со, </a:t>
            </a:r>
            <a:r>
              <a:rPr lang="ru-RU" sz="2000" dirty="0" err="1"/>
              <a:t>Ni</a:t>
            </a:r>
            <a:r>
              <a:rPr lang="ru-RU" sz="2000" dirty="0"/>
              <a:t>, </a:t>
            </a:r>
            <a:r>
              <a:rPr lang="ru-RU" sz="2000" dirty="0" err="1"/>
              <a:t>As</a:t>
            </a:r>
            <a:r>
              <a:rPr lang="ru-RU" sz="2000" dirty="0"/>
              <a:t>, реже </a:t>
            </a:r>
            <a:r>
              <a:rPr lang="ru-RU" sz="2000" dirty="0" err="1"/>
              <a:t>Zr</a:t>
            </a:r>
            <a:r>
              <a:rPr lang="ru-RU" sz="2000" dirty="0"/>
              <a:t>, </a:t>
            </a:r>
            <a:r>
              <a:rPr lang="ru-RU" sz="2000" dirty="0" err="1"/>
              <a:t>Nb</a:t>
            </a:r>
            <a:r>
              <a:rPr lang="ru-RU" sz="2000" dirty="0"/>
              <a:t>, Та и др.</a:t>
            </a:r>
          </a:p>
          <a:p>
            <a:pPr algn="just"/>
            <a:r>
              <a:rPr lang="ru-RU" sz="2000" dirty="0" smtClean="0"/>
              <a:t>	Выбор </a:t>
            </a:r>
            <a:r>
              <a:rPr lang="ru-RU" sz="2000" dirty="0"/>
              <a:t>того или иного метода разложения руды или породы зависит от минералогического и химического состава образца, а также от характера распределения урана в породе. Необходимым условием быстрого и количественного извлечения урана в раствор является предварительное </a:t>
            </a:r>
            <a:r>
              <a:rPr lang="ru-RU" sz="2000" b="1" i="1" dirty="0"/>
              <a:t>измельчение</a:t>
            </a:r>
            <a:r>
              <a:rPr lang="ru-RU" sz="2000" dirty="0"/>
              <a:t> руды или породы; обычно руду растирают в тонкий порошок (до 150-200 меш). Выбор навески руды или породы зависит от содержания урана в образце, а также от того, какой метод определения урана будет далее применен (большей частью работают с навесками 0,2-3 г). </a:t>
            </a:r>
          </a:p>
          <a:p>
            <a:pPr algn="just"/>
            <a:r>
              <a:rPr lang="ru-RU" sz="2000" dirty="0" smtClean="0"/>
              <a:t>	Если </a:t>
            </a:r>
            <a:r>
              <a:rPr lang="ru-RU" sz="2000" dirty="0"/>
              <a:t>руда содержит </a:t>
            </a:r>
            <a:r>
              <a:rPr lang="ru-RU" sz="2000" b="1" i="1" dirty="0"/>
              <a:t>органические вещества</a:t>
            </a:r>
            <a:r>
              <a:rPr lang="ru-RU" sz="2000" dirty="0"/>
              <a:t>, то перед разложением ее следует </a:t>
            </a:r>
            <a:r>
              <a:rPr lang="ru-RU" sz="2000" b="1" i="1" dirty="0"/>
              <a:t>прокалить</a:t>
            </a:r>
            <a:r>
              <a:rPr lang="ru-RU" sz="2000" dirty="0"/>
              <a:t> при </a:t>
            </a:r>
            <a:r>
              <a:rPr lang="ru-RU" sz="2000" dirty="0" smtClean="0"/>
              <a:t>500-700°С. Прокаливать </a:t>
            </a:r>
            <a:r>
              <a:rPr lang="ru-RU" sz="2000" dirty="0"/>
              <a:t>руду при очень высокой температуре 1000-1100°) не рекомендуется, так как после такого прокаливания уран труднее извлекается в раствор. </a:t>
            </a:r>
            <a:endParaRPr lang="ru-RU" sz="2000" dirty="0" smtClean="0"/>
          </a:p>
          <a:p>
            <a:pPr algn="r"/>
            <a:r>
              <a:rPr lang="ru-RU" sz="2000" dirty="0" smtClean="0"/>
              <a:t>-2-105-</a:t>
            </a:r>
            <a:endParaRPr lang="ru-RU" sz="2000" dirty="0"/>
          </a:p>
        </p:txBody>
      </p:sp>
    </p:spTree>
    <p:extLst>
      <p:ext uri="{BB962C8B-B14F-4D97-AF65-F5344CB8AC3E}">
        <p14:creationId xmlns:p14="http://schemas.microsoft.com/office/powerpoint/2010/main" val="16563510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pPr algn="just"/>
            <a:r>
              <a:rPr lang="ru-RU" sz="2000" dirty="0" smtClean="0"/>
              <a:t>	Обычно </a:t>
            </a:r>
            <a:r>
              <a:rPr lang="ru-RU" sz="2000" dirty="0"/>
              <a:t>урановые </a:t>
            </a:r>
            <a:r>
              <a:rPr lang="ru-RU" sz="2000" b="1" i="1" dirty="0"/>
              <a:t>руды</a:t>
            </a:r>
            <a:r>
              <a:rPr lang="ru-RU" sz="2000" dirty="0"/>
              <a:t> разлагают обработкой </a:t>
            </a:r>
            <a:r>
              <a:rPr lang="ru-RU" sz="2000" b="1" i="1" dirty="0"/>
              <a:t>сильными кислотами</a:t>
            </a:r>
            <a:r>
              <a:rPr lang="ru-RU" sz="2000" dirty="0"/>
              <a:t>: HNO</a:t>
            </a:r>
            <a:r>
              <a:rPr lang="ru-RU" sz="2000" baseline="-25000" dirty="0"/>
              <a:t>3</a:t>
            </a:r>
            <a:r>
              <a:rPr lang="ru-RU" sz="2000" dirty="0"/>
              <a:t>, НС</a:t>
            </a:r>
            <a:r>
              <a:rPr lang="en-US" sz="2000" dirty="0"/>
              <a:t>l</a:t>
            </a:r>
            <a:r>
              <a:rPr lang="ru-RU" sz="2000" dirty="0"/>
              <a:t>, </a:t>
            </a:r>
            <a:r>
              <a:rPr lang="ru-RU" sz="2000" dirty="0" err="1"/>
              <a:t>HBr</a:t>
            </a:r>
            <a:r>
              <a:rPr lang="ru-RU" sz="2000" dirty="0"/>
              <a:t>, HC</a:t>
            </a:r>
            <a:r>
              <a:rPr lang="en-US" sz="2000" dirty="0"/>
              <a:t>l</a:t>
            </a:r>
            <a:r>
              <a:rPr lang="ru-RU" sz="2000" dirty="0"/>
              <a:t>O</a:t>
            </a:r>
            <a:r>
              <a:rPr lang="ru-RU" sz="2000" baseline="-25000" dirty="0"/>
              <a:t>4</a:t>
            </a:r>
            <a:r>
              <a:rPr lang="ru-RU" sz="2000" dirty="0"/>
              <a:t>, H</a:t>
            </a:r>
            <a:r>
              <a:rPr lang="ru-RU" sz="2000" baseline="-25000" dirty="0"/>
              <a:t>2</a:t>
            </a:r>
            <a:r>
              <a:rPr lang="ru-RU" sz="2000" dirty="0"/>
              <a:t>SO</a:t>
            </a:r>
            <a:r>
              <a:rPr lang="ru-RU" sz="2000" baseline="-25000" dirty="0"/>
              <a:t>4</a:t>
            </a:r>
            <a:r>
              <a:rPr lang="ru-RU" sz="2000" dirty="0"/>
              <a:t> или же их смесями в присутствии окислителя; при этом уран в большинстве случаев количественно переходит в раствор. </a:t>
            </a:r>
          </a:p>
          <a:p>
            <a:pPr algn="just"/>
            <a:r>
              <a:rPr lang="ru-RU" sz="2000" dirty="0" smtClean="0"/>
              <a:t>	Руды </a:t>
            </a:r>
            <a:r>
              <a:rPr lang="ru-RU" sz="2000" dirty="0"/>
              <a:t>с высоким содержанием </a:t>
            </a:r>
            <a:r>
              <a:rPr lang="ru-RU" sz="2000" b="1" i="1" dirty="0"/>
              <a:t>силикатов</a:t>
            </a:r>
            <a:r>
              <a:rPr lang="ru-RU" sz="2000" dirty="0"/>
              <a:t> разлагают </a:t>
            </a:r>
            <a:r>
              <a:rPr lang="ru-RU" sz="2000" b="1" i="1" dirty="0"/>
              <a:t>плавиковой</a:t>
            </a:r>
            <a:r>
              <a:rPr lang="ru-RU" sz="2000" dirty="0"/>
              <a:t> кислотой, однако при этом некоторые силикаты полностью не разлагаются, например циркон. </a:t>
            </a:r>
          </a:p>
          <a:p>
            <a:pPr algn="just"/>
            <a:r>
              <a:rPr lang="ru-RU" sz="2000" dirty="0"/>
              <a:t>Оставшийся после разложения руды сильными кислотами и </a:t>
            </a:r>
            <a:r>
              <a:rPr lang="ru-RU" sz="2000" dirty="0" smtClean="0"/>
              <a:t>плавиковой </a:t>
            </a:r>
            <a:r>
              <a:rPr lang="ru-RU" sz="2000" dirty="0"/>
              <a:t>кислотой </a:t>
            </a:r>
            <a:r>
              <a:rPr lang="ru-RU" sz="2000" b="1" i="1" dirty="0"/>
              <a:t>остаток</a:t>
            </a:r>
            <a:r>
              <a:rPr lang="ru-RU" sz="2000" dirty="0"/>
              <a:t>, содержащий </a:t>
            </a:r>
            <a:r>
              <a:rPr lang="ru-RU" sz="2000" dirty="0" err="1"/>
              <a:t>Zr</a:t>
            </a:r>
            <a:r>
              <a:rPr lang="ru-RU" sz="2000" dirty="0"/>
              <a:t>, </a:t>
            </a:r>
            <a:r>
              <a:rPr lang="ru-RU" sz="2000" dirty="0" err="1"/>
              <a:t>Th</a:t>
            </a:r>
            <a:r>
              <a:rPr lang="ru-RU" sz="2000" dirty="0"/>
              <a:t>, T</a:t>
            </a:r>
            <a:r>
              <a:rPr lang="en-US" sz="2000" dirty="0"/>
              <a:t>i</a:t>
            </a:r>
            <a:r>
              <a:rPr lang="ru-RU" sz="2000" dirty="0"/>
              <a:t> и др., может быть переведен в раствор путем </a:t>
            </a:r>
            <a:r>
              <a:rPr lang="ru-RU" sz="2000" b="1" i="1" dirty="0"/>
              <a:t>сплавления</a:t>
            </a:r>
            <a:r>
              <a:rPr lang="ru-RU" sz="2000" dirty="0"/>
              <a:t> со щелочами, карбонатами, перекисью натрия, бисульфатом и персульфатом, кислыми фторидами и др.</a:t>
            </a:r>
          </a:p>
          <a:p>
            <a:pPr algn="just"/>
            <a:r>
              <a:rPr lang="ru-RU" sz="2000" dirty="0" smtClean="0"/>
              <a:t>           Для </a:t>
            </a:r>
            <a:r>
              <a:rPr lang="ru-RU" sz="2000" dirty="0"/>
              <a:t>полного разложения почти всех урановых руд и пород может быть рекомендован следующий метод. Навеску прокаленной при 500-600° руды обрабатывают концентрированной HNO</a:t>
            </a:r>
            <a:r>
              <a:rPr lang="ru-RU" sz="2000" baseline="-25000" dirty="0"/>
              <a:t>3</a:t>
            </a:r>
            <a:r>
              <a:rPr lang="ru-RU" sz="2000" dirty="0"/>
              <a:t> или царской водкой при </a:t>
            </a:r>
            <a:r>
              <a:rPr lang="ru-RU" sz="2000" dirty="0" smtClean="0"/>
              <a:t>нагревании. </a:t>
            </a:r>
            <a:r>
              <a:rPr lang="ru-RU" sz="2000" dirty="0"/>
              <a:t>Н</a:t>
            </a:r>
            <a:r>
              <a:rPr lang="ru-RU" sz="2000" dirty="0" smtClean="0"/>
              <a:t>еразложившийся </a:t>
            </a:r>
            <a:r>
              <a:rPr lang="ru-RU" sz="2000" dirty="0"/>
              <a:t>остаток отфильтровывают, промывают; затем </a:t>
            </a:r>
            <a:r>
              <a:rPr lang="ru-RU" sz="2000" dirty="0" err="1"/>
              <a:t>озоляют</a:t>
            </a:r>
            <a:r>
              <a:rPr lang="ru-RU" sz="2000" dirty="0"/>
              <a:t> фильтр и прокаливают при 500-600°. Прокаленный остаток обрабатывают концентрированной HF с добавлением небольшого количества HNO</a:t>
            </a:r>
            <a:r>
              <a:rPr lang="ru-RU" sz="2000" baseline="-25000" dirty="0"/>
              <a:t>3</a:t>
            </a:r>
            <a:r>
              <a:rPr lang="ru-RU" sz="2000" dirty="0"/>
              <a:t> или </a:t>
            </a:r>
            <a:r>
              <a:rPr lang="ru-RU" sz="2000" dirty="0" smtClean="0"/>
              <a:t>H</a:t>
            </a:r>
            <a:r>
              <a:rPr lang="ru-RU" sz="2000" baseline="-25000" dirty="0" smtClean="0"/>
              <a:t>2</a:t>
            </a:r>
            <a:r>
              <a:rPr lang="ru-RU" sz="2000" dirty="0" smtClean="0"/>
              <a:t>SO</a:t>
            </a:r>
            <a:r>
              <a:rPr lang="ru-RU" sz="2000" baseline="-25000" dirty="0" smtClean="0"/>
              <a:t>4</a:t>
            </a:r>
            <a:r>
              <a:rPr lang="ru-RU" sz="2000" dirty="0" smtClean="0"/>
              <a:t>. </a:t>
            </a:r>
            <a:r>
              <a:rPr lang="ru-RU" sz="2000" dirty="0"/>
              <a:t>Так как при дальнейшем отделении и определении урана в большинстве случаев присутствие фторид-иона (</a:t>
            </a:r>
            <a:r>
              <a:rPr lang="en-US" sz="2000" dirty="0"/>
              <a:t>F</a:t>
            </a:r>
            <a:r>
              <a:rPr lang="ru-RU" sz="2000" baseline="30000" dirty="0"/>
              <a:t>–</a:t>
            </a:r>
            <a:r>
              <a:rPr lang="ru-RU" sz="2000" dirty="0"/>
              <a:t>) нежелательно, то после разложения руды плавиковой кислотой фториды переводят в сульфаты, перхлораты или нитраты выпариванием с H</a:t>
            </a:r>
            <a:r>
              <a:rPr lang="ru-RU" sz="2000" baseline="-25000" dirty="0"/>
              <a:t>2</a:t>
            </a:r>
            <a:r>
              <a:rPr lang="ru-RU" sz="2000" dirty="0"/>
              <a:t>SO</a:t>
            </a:r>
            <a:r>
              <a:rPr lang="ru-RU" sz="2000" baseline="-25000" dirty="0"/>
              <a:t>4</a:t>
            </a:r>
            <a:r>
              <a:rPr lang="ru-RU" sz="2000" dirty="0"/>
              <a:t>, НС</a:t>
            </a:r>
            <a:r>
              <a:rPr lang="en-US" sz="2000" dirty="0"/>
              <a:t>l</a:t>
            </a:r>
            <a:r>
              <a:rPr lang="ru-RU" sz="2000" dirty="0"/>
              <a:t>О</a:t>
            </a:r>
            <a:r>
              <a:rPr lang="ru-RU" sz="2000" baseline="-25000" dirty="0"/>
              <a:t>4</a:t>
            </a:r>
            <a:r>
              <a:rPr lang="ru-RU" sz="2000" dirty="0"/>
              <a:t> или </a:t>
            </a:r>
            <a:r>
              <a:rPr lang="ru-RU" sz="2000" dirty="0" smtClean="0"/>
              <a:t>HNO</a:t>
            </a:r>
            <a:r>
              <a:rPr lang="ru-RU" sz="2000" baseline="-25000" dirty="0" smtClean="0"/>
              <a:t>3</a:t>
            </a:r>
            <a:r>
              <a:rPr lang="ru-RU" sz="2000" dirty="0" smtClean="0"/>
              <a:t>. Полученные </a:t>
            </a:r>
            <a:r>
              <a:rPr lang="ru-RU" sz="2000" dirty="0"/>
              <a:t>соли растворяют в разбавленной HNO</a:t>
            </a:r>
            <a:r>
              <a:rPr lang="ru-RU" sz="2000" baseline="-25000" dirty="0"/>
              <a:t>3</a:t>
            </a:r>
            <a:r>
              <a:rPr lang="ru-RU" sz="2000" dirty="0" smtClean="0"/>
              <a:t>; </a:t>
            </a:r>
            <a:r>
              <a:rPr lang="ru-RU" sz="2000" dirty="0"/>
              <a:t>если при этом остается нерастворимый остаток, то его отфильтровывают, а затем разлагают сплавлением с бисульфатом калия. </a:t>
            </a:r>
            <a:r>
              <a:rPr lang="ru-RU" sz="2000" dirty="0" smtClean="0"/>
              <a:t>    </a:t>
            </a:r>
            <a:r>
              <a:rPr lang="ru-RU" sz="2000" b="1" i="1" dirty="0" smtClean="0"/>
              <a:t>-3-106-</a:t>
            </a:r>
            <a:endParaRPr lang="ru-RU" sz="2000" b="1" i="1" dirty="0"/>
          </a:p>
        </p:txBody>
      </p:sp>
    </p:spTree>
    <p:extLst>
      <p:ext uri="{BB962C8B-B14F-4D97-AF65-F5344CB8AC3E}">
        <p14:creationId xmlns:p14="http://schemas.microsoft.com/office/powerpoint/2010/main" val="313513781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pPr algn="just"/>
            <a:r>
              <a:rPr lang="ru-RU" sz="2000" dirty="0" smtClean="0"/>
              <a:t>	Однако </a:t>
            </a:r>
            <a:r>
              <a:rPr lang="ru-RU" sz="2000" dirty="0"/>
              <a:t>такой метод полного разложения руды используют лишь в случае очень точного определения урана. Обычно метод извлечения урана в раствор можно упростить в зависимости от химического и минералогического состава руды, а также от последующего способа определения урана.</a:t>
            </a:r>
          </a:p>
          <a:p>
            <a:pPr algn="just"/>
            <a:r>
              <a:rPr lang="ru-RU" sz="2000" dirty="0" smtClean="0"/>
              <a:t>	Из </a:t>
            </a:r>
            <a:r>
              <a:rPr lang="ru-RU" sz="2000" dirty="0"/>
              <a:t>всех многочисленных методов разложения урановых руд и пород прежде всего следует остановиться на методе разложения </a:t>
            </a:r>
            <a:r>
              <a:rPr lang="ru-RU" sz="2000" b="1" i="1" dirty="0"/>
              <a:t>концентрированной НС</a:t>
            </a:r>
            <a:r>
              <a:rPr lang="en-US" sz="2000" b="1" i="1" dirty="0"/>
              <a:t>l</a:t>
            </a:r>
            <a:r>
              <a:rPr lang="ru-RU" sz="2000" b="1" i="1" dirty="0"/>
              <a:t> в присутствии окислителей</a:t>
            </a:r>
            <a:r>
              <a:rPr lang="ru-RU" sz="2000" dirty="0"/>
              <a:t> (чаще всего Н</a:t>
            </a:r>
            <a:r>
              <a:rPr lang="ru-RU" sz="2000" baseline="-25000" dirty="0"/>
              <a:t>2</a:t>
            </a:r>
            <a:r>
              <a:rPr lang="ru-RU" sz="2000" dirty="0"/>
              <a:t>О</a:t>
            </a:r>
            <a:r>
              <a:rPr lang="ru-RU" sz="2000" baseline="-25000" dirty="0"/>
              <a:t>2</a:t>
            </a:r>
            <a:r>
              <a:rPr lang="ru-RU" sz="2000" dirty="0"/>
              <a:t>) при нагревании. Этим способом уран практически полностью извлекается из большого числа руд (известняковых, железистых, углей, </a:t>
            </a:r>
            <a:r>
              <a:rPr lang="ru-RU" sz="2000" dirty="0" smtClean="0"/>
              <a:t>ряда силикатных</a:t>
            </a:r>
            <a:r>
              <a:rPr lang="ru-RU" sz="2000" dirty="0"/>
              <a:t>), а также из изверженных горных пород; </a:t>
            </a:r>
            <a:r>
              <a:rPr lang="ru-RU" sz="2000" dirty="0" smtClean="0"/>
              <a:t>нерастворимый </a:t>
            </a:r>
            <a:r>
              <a:rPr lang="ru-RU" sz="2000" dirty="0"/>
              <a:t>остаток содержит менее 1% от всего урана. </a:t>
            </a:r>
          </a:p>
          <a:p>
            <a:pPr algn="just"/>
            <a:r>
              <a:rPr lang="ru-RU" sz="2000" dirty="0" smtClean="0"/>
              <a:t>	Разложение </a:t>
            </a:r>
            <a:r>
              <a:rPr lang="ru-RU" sz="2000" dirty="0"/>
              <a:t>руды проводят следующим образом: к 0,5-3 г руды приливают 30-40 мл концентрированной НС</a:t>
            </a:r>
            <a:r>
              <a:rPr lang="en-US" sz="2000" dirty="0"/>
              <a:t>l</a:t>
            </a:r>
            <a:r>
              <a:rPr lang="ru-RU" sz="2000" dirty="0"/>
              <a:t>, 2-5 мл 30%-</a:t>
            </a:r>
            <a:r>
              <a:rPr lang="ru-RU" sz="2000" dirty="0" err="1"/>
              <a:t>ного</a:t>
            </a:r>
            <a:r>
              <a:rPr lang="ru-RU" sz="2000" dirty="0"/>
              <a:t> раствора Н</a:t>
            </a:r>
            <a:r>
              <a:rPr lang="ru-RU" sz="2000" baseline="-25000" dirty="0"/>
              <a:t>2</a:t>
            </a:r>
            <a:r>
              <a:rPr lang="ru-RU" sz="2000" dirty="0"/>
              <a:t>О</a:t>
            </a:r>
            <a:r>
              <a:rPr lang="ru-RU" sz="2000" baseline="-25000" dirty="0"/>
              <a:t>2</a:t>
            </a:r>
            <a:r>
              <a:rPr lang="ru-RU" sz="2000" dirty="0"/>
              <a:t> и кипятят в течение 30—40 мин. </a:t>
            </a:r>
          </a:p>
          <a:p>
            <a:pPr algn="just"/>
            <a:r>
              <a:rPr lang="ru-RU" sz="2000" dirty="0" smtClean="0"/>
              <a:t>	Известен </a:t>
            </a:r>
            <a:r>
              <a:rPr lang="ru-RU" sz="2000" dirty="0"/>
              <a:t>метод извлечения урана из руд и пород обработкой концентрированной H</a:t>
            </a:r>
            <a:r>
              <a:rPr lang="ru-RU" sz="2000" baseline="-25000" dirty="0"/>
              <a:t>2</a:t>
            </a:r>
            <a:r>
              <a:rPr lang="ru-RU" sz="2000" dirty="0"/>
              <a:t>SO</a:t>
            </a:r>
            <a:r>
              <a:rPr lang="ru-RU" sz="2000" baseline="-25000" dirty="0"/>
              <a:t>4</a:t>
            </a:r>
            <a:r>
              <a:rPr lang="ru-RU" sz="2000" dirty="0"/>
              <a:t> или смесью H</a:t>
            </a:r>
            <a:r>
              <a:rPr lang="ru-RU" sz="2000" baseline="-25000" dirty="0"/>
              <a:t>2</a:t>
            </a:r>
            <a:r>
              <a:rPr lang="ru-RU" sz="2000" dirty="0"/>
              <a:t>SO</a:t>
            </a:r>
            <a:r>
              <a:rPr lang="ru-RU" sz="2000" baseline="-25000" dirty="0"/>
              <a:t>4</a:t>
            </a:r>
            <a:r>
              <a:rPr lang="ru-RU" sz="2000" dirty="0"/>
              <a:t> и HNO</a:t>
            </a:r>
            <a:r>
              <a:rPr lang="ru-RU" sz="2000" baseline="-25000" dirty="0"/>
              <a:t>3</a:t>
            </a:r>
            <a:r>
              <a:rPr lang="ru-RU" sz="2000" dirty="0"/>
              <a:t>. </a:t>
            </a:r>
          </a:p>
          <a:p>
            <a:pPr algn="just"/>
            <a:r>
              <a:rPr lang="ru-RU" sz="2000" dirty="0" smtClean="0"/>
              <a:t>	При </a:t>
            </a:r>
            <a:r>
              <a:rPr lang="ru-RU" sz="2000" dirty="0"/>
              <a:t>анализе </a:t>
            </a:r>
            <a:r>
              <a:rPr lang="ru-RU" sz="2000" b="1" i="1" dirty="0" err="1"/>
              <a:t>урано</a:t>
            </a:r>
            <a:r>
              <a:rPr lang="ru-RU" sz="2000" b="1" i="1" dirty="0"/>
              <a:t>-танталовых и </a:t>
            </a:r>
            <a:r>
              <a:rPr lang="ru-RU" sz="2000" b="1" i="1" dirty="0" err="1"/>
              <a:t>урано</a:t>
            </a:r>
            <a:r>
              <a:rPr lang="ru-RU" sz="2000" b="1" i="1" dirty="0"/>
              <a:t>-ниобиевых руд</a:t>
            </a:r>
            <a:r>
              <a:rPr lang="ru-RU" sz="2000" dirty="0"/>
              <a:t> их обычно разлагают смесью HNO</a:t>
            </a:r>
            <a:r>
              <a:rPr lang="ru-RU" sz="2000" baseline="-25000" dirty="0"/>
              <a:t>3</a:t>
            </a:r>
            <a:r>
              <a:rPr lang="ru-RU" sz="2000" dirty="0"/>
              <a:t> и HF при нагревании; этот метод разложения применяют и в других случаях. </a:t>
            </a:r>
          </a:p>
          <a:p>
            <a:pPr algn="just"/>
            <a:r>
              <a:rPr lang="ru-RU" sz="2000" dirty="0" smtClean="0"/>
              <a:t>	Для </a:t>
            </a:r>
            <a:r>
              <a:rPr lang="ru-RU" sz="2000" dirty="0"/>
              <a:t>разложения руд и пород можно использовать </a:t>
            </a:r>
            <a:r>
              <a:rPr lang="ru-RU" sz="2000" b="1" i="1" dirty="0"/>
              <a:t>сплавление</a:t>
            </a:r>
            <a:r>
              <a:rPr lang="ru-RU" sz="2000" dirty="0"/>
              <a:t> их со щелочами, Na</a:t>
            </a:r>
            <a:r>
              <a:rPr lang="ru-RU" sz="2000" baseline="-25000" dirty="0"/>
              <a:t>2</a:t>
            </a:r>
            <a:r>
              <a:rPr lang="ru-RU" sz="2000" dirty="0"/>
              <a:t>O</a:t>
            </a:r>
            <a:r>
              <a:rPr lang="ru-RU" sz="2000" baseline="-25000" dirty="0"/>
              <a:t>2</a:t>
            </a:r>
            <a:r>
              <a:rPr lang="ru-RU" sz="2000" dirty="0"/>
              <a:t>, карбонатами и другими плавнями. Например, при определении урана в циркониевых минералах, в частности в цирконе, образец разлагают сплавлением со смесью Na</a:t>
            </a:r>
            <a:r>
              <a:rPr lang="ru-RU" sz="2000" baseline="-25000" dirty="0"/>
              <a:t>2</a:t>
            </a:r>
            <a:r>
              <a:rPr lang="ru-RU" sz="2000" dirty="0"/>
              <a:t>CO</a:t>
            </a:r>
            <a:r>
              <a:rPr lang="ru-RU" sz="2000" baseline="-25000" dirty="0"/>
              <a:t>3</a:t>
            </a:r>
            <a:r>
              <a:rPr lang="ru-RU" sz="2000" dirty="0"/>
              <a:t> и Na</a:t>
            </a:r>
            <a:r>
              <a:rPr lang="ru-RU" sz="2000" baseline="-25000" dirty="0"/>
              <a:t>2</a:t>
            </a:r>
            <a:r>
              <a:rPr lang="ru-RU" sz="2000" dirty="0"/>
              <a:t>B</a:t>
            </a:r>
            <a:r>
              <a:rPr lang="ru-RU" sz="2000" baseline="-25000" dirty="0"/>
              <a:t>4</a:t>
            </a:r>
            <a:r>
              <a:rPr lang="ru-RU" sz="2000" dirty="0"/>
              <a:t>O</a:t>
            </a:r>
            <a:r>
              <a:rPr lang="ru-RU" sz="2000" baseline="-25000" dirty="0"/>
              <a:t>7</a:t>
            </a:r>
            <a:r>
              <a:rPr lang="ru-RU" sz="2000" dirty="0"/>
              <a:t>. </a:t>
            </a:r>
            <a:r>
              <a:rPr lang="ru-RU" sz="2000" dirty="0" smtClean="0"/>
              <a:t>                                         -4-107-          </a:t>
            </a:r>
            <a:endParaRPr lang="ru-RU" sz="2000" dirty="0"/>
          </a:p>
        </p:txBody>
      </p:sp>
    </p:spTree>
    <p:extLst>
      <p:ext uri="{BB962C8B-B14F-4D97-AF65-F5344CB8AC3E}">
        <p14:creationId xmlns:p14="http://schemas.microsoft.com/office/powerpoint/2010/main" val="18815149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9036496" cy="6863417"/>
          </a:xfrm>
          <a:prstGeom prst="rect">
            <a:avLst/>
          </a:prstGeom>
          <a:noFill/>
        </p:spPr>
        <p:txBody>
          <a:bodyPr wrap="square" rtlCol="0">
            <a:spAutoFit/>
          </a:bodyPr>
          <a:lstStyle/>
          <a:p>
            <a:pPr algn="just"/>
            <a:r>
              <a:rPr lang="ru-RU" sz="2000" dirty="0" smtClean="0"/>
              <a:t>	При </a:t>
            </a:r>
            <a:r>
              <a:rPr lang="ru-RU" sz="2000" dirty="0"/>
              <a:t>выполнении массовых анализов для определения урана в рудах </a:t>
            </a:r>
            <a:r>
              <a:rPr lang="ru-RU" sz="2000" b="1" i="1" dirty="0"/>
              <a:t>гидротермальных</a:t>
            </a:r>
            <a:r>
              <a:rPr lang="ru-RU" sz="2000" dirty="0"/>
              <a:t> и </a:t>
            </a:r>
            <a:r>
              <a:rPr lang="ru-RU" sz="2000" b="1" i="1" dirty="0"/>
              <a:t>осадочных месторождений</a:t>
            </a:r>
            <a:r>
              <a:rPr lang="ru-RU" sz="2000" dirty="0"/>
              <a:t> </a:t>
            </a:r>
            <a:r>
              <a:rPr lang="ru-RU" sz="2000" b="1" i="1" u="sng" dirty="0">
                <a:solidFill>
                  <a:srgbClr val="FF0000"/>
                </a:solidFill>
              </a:rPr>
              <a:t>в полевых условиях</a:t>
            </a:r>
            <a:r>
              <a:rPr lang="ru-RU" sz="2000" b="1" i="1" dirty="0">
                <a:solidFill>
                  <a:srgbClr val="FF0000"/>
                </a:solidFill>
              </a:rPr>
              <a:t> </a:t>
            </a:r>
            <a:r>
              <a:rPr lang="ru-RU" sz="2000" dirty="0"/>
              <a:t>удобным методом извлечения урана в раствор может оказаться обработка руды на холоде 0,1 % </a:t>
            </a:r>
            <a:r>
              <a:rPr lang="ru-RU" sz="2000" dirty="0" smtClean="0"/>
              <a:t>-м </a:t>
            </a:r>
            <a:r>
              <a:rPr lang="ru-RU" sz="2000" dirty="0"/>
              <a:t>раствором H</a:t>
            </a:r>
            <a:r>
              <a:rPr lang="ru-RU" sz="2000" baseline="-25000" dirty="0"/>
              <a:t>2</a:t>
            </a:r>
            <a:r>
              <a:rPr lang="ru-RU" sz="2000" dirty="0"/>
              <a:t>SO</a:t>
            </a:r>
            <a:r>
              <a:rPr lang="ru-RU" sz="2000" baseline="-25000" dirty="0"/>
              <a:t>4</a:t>
            </a:r>
            <a:r>
              <a:rPr lang="ru-RU" sz="2000" dirty="0"/>
              <a:t>. При обработке разбавленной H</a:t>
            </a:r>
            <a:r>
              <a:rPr lang="ru-RU" sz="2000" baseline="-25000" dirty="0"/>
              <a:t>2</a:t>
            </a:r>
            <a:r>
              <a:rPr lang="ru-RU" sz="2000" dirty="0"/>
              <a:t>SO</a:t>
            </a:r>
            <a:r>
              <a:rPr lang="ru-RU" sz="2000" baseline="-25000" dirty="0"/>
              <a:t>4</a:t>
            </a:r>
            <a:r>
              <a:rPr lang="ru-RU" sz="2000" dirty="0"/>
              <a:t> уран, входящий в черни, </a:t>
            </a:r>
            <a:r>
              <a:rPr lang="ru-RU" sz="2000" dirty="0" err="1"/>
              <a:t>коломорфную</a:t>
            </a:r>
            <a:r>
              <a:rPr lang="ru-RU" sz="2000" dirty="0"/>
              <a:t> смоляную руду, полностью переходит в раствор (к 0,1 г руды приливают 100 мл 0,1% -го раствора H</a:t>
            </a:r>
            <a:r>
              <a:rPr lang="ru-RU" sz="2000" baseline="-25000" dirty="0"/>
              <a:t>2</a:t>
            </a:r>
            <a:r>
              <a:rPr lang="ru-RU" sz="2000" dirty="0"/>
              <a:t>SO</a:t>
            </a:r>
            <a:r>
              <a:rPr lang="ru-RU" sz="2000" baseline="-25000" dirty="0"/>
              <a:t>4</a:t>
            </a:r>
            <a:r>
              <a:rPr lang="ru-RU" sz="2000" dirty="0"/>
              <a:t> и оставляют стоять 12 час). Следует отметить, однако, что этот метод разложения может быть использован при условии предварительной проверки его применимости к данному типу руды.</a:t>
            </a:r>
          </a:p>
          <a:p>
            <a:pPr algn="just"/>
            <a:r>
              <a:rPr lang="ru-RU" sz="2000" dirty="0"/>
              <a:t>	</a:t>
            </a:r>
            <a:r>
              <a:rPr lang="ru-RU" sz="2000" b="1" i="1" u="sng" dirty="0">
                <a:solidFill>
                  <a:srgbClr val="FF0000"/>
                </a:solidFill>
              </a:rPr>
              <a:t>Промышленные концентраты урановых руд</a:t>
            </a:r>
            <a:r>
              <a:rPr lang="ru-RU" sz="2000" dirty="0"/>
              <a:t>, получаемые методами физического обогащения (гравитационное, радиометрическое, флотационное обогащение, а также метод обогащения магнитной сепарацией и др.) по своему характеру </a:t>
            </a:r>
            <a:r>
              <a:rPr lang="ru-RU" sz="2000" b="1" i="1" u="sng" dirty="0"/>
              <a:t>мало отличаются от обычных руд</a:t>
            </a:r>
            <a:r>
              <a:rPr lang="ru-RU" sz="2000" dirty="0"/>
              <a:t>; содержание урана в этих концентратах редко превышает 10%. Отделение и определение урана в таких концентратах можно проводить с помощью методов, описанных для руд. </a:t>
            </a:r>
          </a:p>
          <a:p>
            <a:pPr algn="just"/>
            <a:r>
              <a:rPr lang="ru-RU" sz="2000" dirty="0" smtClean="0"/>
              <a:t>	</a:t>
            </a:r>
            <a:r>
              <a:rPr lang="ru-RU" sz="2000" b="1" i="1" u="sng" dirty="0" smtClean="0">
                <a:solidFill>
                  <a:srgbClr val="FF0000"/>
                </a:solidFill>
              </a:rPr>
              <a:t>Химические </a:t>
            </a:r>
            <a:r>
              <a:rPr lang="ru-RU" sz="2000" b="1" i="1" u="sng" dirty="0">
                <a:solidFill>
                  <a:srgbClr val="FF0000"/>
                </a:solidFill>
              </a:rPr>
              <a:t>концентраты</a:t>
            </a:r>
            <a:r>
              <a:rPr lang="ru-RU" sz="2000" dirty="0"/>
              <a:t>, главным образом </a:t>
            </a:r>
            <a:r>
              <a:rPr lang="ru-RU" sz="2000" b="1" dirty="0" err="1"/>
              <a:t>диуранаты</a:t>
            </a:r>
            <a:r>
              <a:rPr lang="ru-RU" sz="2000" b="1" dirty="0"/>
              <a:t> аммония, щелочных или щелочноземельных металлов</a:t>
            </a:r>
            <a:r>
              <a:rPr lang="ru-RU" sz="2000" dirty="0"/>
              <a:t>, а также </a:t>
            </a:r>
            <a:r>
              <a:rPr lang="ru-RU" sz="2000" b="1" i="1" dirty="0"/>
              <a:t>техническая закись-окись</a:t>
            </a:r>
            <a:r>
              <a:rPr lang="ru-RU" sz="2000" dirty="0"/>
              <a:t>, получаемые в результате сложной химической переработки обогащенных руд, содержат, как правило, 30—80% урана. </a:t>
            </a:r>
          </a:p>
          <a:p>
            <a:pPr algn="just"/>
            <a:r>
              <a:rPr lang="ru-RU" sz="2000" dirty="0" smtClean="0"/>
              <a:t>	Основными </a:t>
            </a:r>
            <a:r>
              <a:rPr lang="ru-RU" sz="2000" dirty="0"/>
              <a:t>примесями, содержащимися в таких концентратах, могут быть </a:t>
            </a:r>
            <a:r>
              <a:rPr lang="ru-RU" sz="2000" dirty="0" err="1"/>
              <a:t>Na</a:t>
            </a:r>
            <a:r>
              <a:rPr lang="ru-RU" sz="2000" dirty="0"/>
              <a:t>, К, </a:t>
            </a:r>
            <a:r>
              <a:rPr lang="ru-RU" sz="2000" dirty="0" err="1"/>
              <a:t>Mg</a:t>
            </a:r>
            <a:r>
              <a:rPr lang="ru-RU" sz="2000" dirty="0"/>
              <a:t>, </a:t>
            </a:r>
            <a:r>
              <a:rPr lang="ru-RU" sz="2000" dirty="0" err="1"/>
              <a:t>Ca</a:t>
            </a:r>
            <a:r>
              <a:rPr lang="ru-RU" sz="2000" dirty="0"/>
              <a:t>, </a:t>
            </a:r>
            <a:r>
              <a:rPr lang="ru-RU" sz="2000" dirty="0" err="1"/>
              <a:t>Fe</a:t>
            </a:r>
            <a:r>
              <a:rPr lang="ru-RU" sz="2000" dirty="0"/>
              <a:t>, </a:t>
            </a:r>
            <a:r>
              <a:rPr lang="ru-RU" sz="2000" dirty="0" err="1"/>
              <a:t>Si</a:t>
            </a:r>
            <a:r>
              <a:rPr lang="ru-RU" sz="2000" dirty="0"/>
              <a:t>, PO</a:t>
            </a:r>
            <a:r>
              <a:rPr lang="ru-RU" sz="2000" baseline="-25000" dirty="0"/>
              <a:t>4</a:t>
            </a:r>
            <a:r>
              <a:rPr lang="ru-RU" sz="2000" baseline="30000" dirty="0"/>
              <a:t>3–</a:t>
            </a:r>
            <a:r>
              <a:rPr lang="ru-RU" sz="2000" dirty="0"/>
              <a:t> и незначительные количества </a:t>
            </a:r>
            <a:r>
              <a:rPr lang="ru-RU" sz="2000" dirty="0" err="1"/>
              <a:t>Ti</a:t>
            </a:r>
            <a:r>
              <a:rPr lang="ru-RU" sz="2000" dirty="0"/>
              <a:t>, V, </a:t>
            </a:r>
            <a:r>
              <a:rPr lang="ru-RU" sz="2000" dirty="0" err="1"/>
              <a:t>Al</a:t>
            </a:r>
            <a:r>
              <a:rPr lang="ru-RU" sz="2000" dirty="0"/>
              <a:t>, </a:t>
            </a:r>
            <a:r>
              <a:rPr lang="ru-RU" sz="2000" dirty="0" err="1"/>
              <a:t>Mo</a:t>
            </a:r>
            <a:r>
              <a:rPr lang="ru-RU" sz="2000" dirty="0"/>
              <a:t>, </a:t>
            </a:r>
            <a:r>
              <a:rPr lang="ru-RU" sz="2000" dirty="0" err="1"/>
              <a:t>Cr</a:t>
            </a:r>
            <a:r>
              <a:rPr lang="ru-RU" sz="2000" dirty="0"/>
              <a:t>, Си и др. </a:t>
            </a:r>
            <a:r>
              <a:rPr lang="ru-RU" sz="2000" dirty="0" smtClean="0"/>
              <a:t>                                                                                                                                    -5-108-</a:t>
            </a:r>
            <a:endParaRPr lang="ru-RU" sz="2000" dirty="0"/>
          </a:p>
        </p:txBody>
      </p:sp>
    </p:spTree>
    <p:extLst>
      <p:ext uri="{BB962C8B-B14F-4D97-AF65-F5344CB8AC3E}">
        <p14:creationId xmlns:p14="http://schemas.microsoft.com/office/powerpoint/2010/main" val="26481215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pPr algn="just"/>
            <a:r>
              <a:rPr lang="ru-RU" sz="2000" b="1" i="1" u="sng" dirty="0" smtClean="0"/>
              <a:t>	Химические </a:t>
            </a:r>
            <a:r>
              <a:rPr lang="ru-RU" sz="2000" b="1" i="1" u="sng" dirty="0"/>
              <a:t>концентраты</a:t>
            </a:r>
            <a:r>
              <a:rPr lang="ru-RU" sz="2000" dirty="0"/>
              <a:t> </a:t>
            </a:r>
            <a:r>
              <a:rPr lang="ru-RU" sz="2000" b="1" i="1" dirty="0"/>
              <a:t>обычно полностью разлагаются обработкой сильными кислотами</a:t>
            </a:r>
            <a:r>
              <a:rPr lang="ru-RU" sz="2000" dirty="0"/>
              <a:t> (HNO</a:t>
            </a:r>
            <a:r>
              <a:rPr lang="ru-RU" sz="2000" baseline="-25000" dirty="0"/>
              <a:t>3</a:t>
            </a:r>
            <a:r>
              <a:rPr lang="ru-RU" sz="2000" dirty="0"/>
              <a:t>, H</a:t>
            </a:r>
            <a:r>
              <a:rPr lang="ru-RU" sz="2000" baseline="-25000" dirty="0"/>
              <a:t>2</a:t>
            </a:r>
            <a:r>
              <a:rPr lang="ru-RU" sz="2000" dirty="0"/>
              <a:t>SO</a:t>
            </a:r>
            <a:r>
              <a:rPr lang="ru-RU" sz="2000" baseline="-25000" dirty="0"/>
              <a:t>4</a:t>
            </a:r>
            <a:r>
              <a:rPr lang="ru-RU" sz="2000" dirty="0"/>
              <a:t>, HC1O</a:t>
            </a:r>
            <a:r>
              <a:rPr lang="ru-RU" sz="2000" baseline="-25000" dirty="0"/>
              <a:t>4</a:t>
            </a:r>
            <a:r>
              <a:rPr lang="ru-RU" sz="2000" dirty="0"/>
              <a:t>, HC1) или их смесями при нагревании; особенных осложнений при разложении концентратов не наблюдается.</a:t>
            </a:r>
          </a:p>
          <a:p>
            <a:pPr algn="just"/>
            <a:r>
              <a:rPr lang="ru-RU" sz="2000" b="1" i="1" u="sng" dirty="0" smtClean="0"/>
              <a:t>	Способ </a:t>
            </a:r>
            <a:r>
              <a:rPr lang="ru-RU" sz="2000" b="1" i="1" u="sng" dirty="0"/>
              <a:t>растворения сплавов урана</a:t>
            </a:r>
            <a:r>
              <a:rPr lang="ru-RU" sz="2000" dirty="0"/>
              <a:t> обусловливается главным образом природой легирующего металла, а также тем методом, который будет применен далее для определения компонентов. </a:t>
            </a:r>
          </a:p>
          <a:p>
            <a:pPr algn="just"/>
            <a:r>
              <a:rPr lang="ru-RU" sz="2000" dirty="0" smtClean="0"/>
              <a:t>	Как </a:t>
            </a:r>
            <a:r>
              <a:rPr lang="ru-RU" sz="2000" dirty="0"/>
              <a:t>правило</a:t>
            </a:r>
            <a:r>
              <a:rPr lang="ru-RU" sz="2000" b="1" i="1" dirty="0"/>
              <a:t>, сплавы урана с различными металлами – медью, цинком, висмутом, ниобием, цирконием, молибденом и др</a:t>
            </a:r>
            <a:r>
              <a:rPr lang="ru-RU" sz="2000" dirty="0"/>
              <a:t>. – довольно легко растворяются в минеральных кислотах или их смесях, а </a:t>
            </a:r>
            <a:r>
              <a:rPr lang="ru-RU" sz="2000" b="1" i="1" dirty="0"/>
              <a:t>сплавы со свинцом и висмутом</a:t>
            </a:r>
            <a:r>
              <a:rPr lang="ru-RU" sz="2000" dirty="0"/>
              <a:t> реагируют даже с водой. </a:t>
            </a:r>
          </a:p>
          <a:p>
            <a:pPr algn="just"/>
            <a:r>
              <a:rPr lang="ru-RU" sz="2000" dirty="0" smtClean="0"/>
              <a:t>	Наиболее </a:t>
            </a:r>
            <a:r>
              <a:rPr lang="ru-RU" sz="2000" dirty="0"/>
              <a:t>часто для растворения сплавов урана применяют азотную кислоту или царскую водку; при растворении сплавов с цирконием и ниобием требуется добавлять в HNO</a:t>
            </a:r>
            <a:r>
              <a:rPr lang="ru-RU" sz="2000" baseline="-25000" dirty="0"/>
              <a:t>3</a:t>
            </a:r>
            <a:r>
              <a:rPr lang="ru-RU" sz="2000" dirty="0"/>
              <a:t> небольшие количества F</a:t>
            </a:r>
            <a:r>
              <a:rPr lang="ru-RU" sz="2000" baseline="30000" dirty="0"/>
              <a:t>–</a:t>
            </a:r>
            <a:r>
              <a:rPr lang="ru-RU" sz="2000" dirty="0"/>
              <a:t>-ионов. </a:t>
            </a:r>
          </a:p>
          <a:p>
            <a:pPr algn="just"/>
            <a:r>
              <a:rPr lang="ru-RU" sz="2000" dirty="0" smtClean="0"/>
              <a:t>	Для </a:t>
            </a:r>
            <a:r>
              <a:rPr lang="ru-RU" sz="2000" dirty="0"/>
              <a:t>растворения большого числа сплавов можно использовать соляную кислоту с добавлением окислителя, а также хлорную и </a:t>
            </a:r>
            <a:r>
              <a:rPr lang="ru-RU" sz="2000" dirty="0" smtClean="0"/>
              <a:t>серную </a:t>
            </a:r>
            <a:r>
              <a:rPr lang="ru-RU" sz="2000" dirty="0"/>
              <a:t>кислоты. </a:t>
            </a:r>
          </a:p>
          <a:p>
            <a:pPr algn="just"/>
            <a:r>
              <a:rPr lang="ru-RU" sz="2000" dirty="0"/>
              <a:t>Сплавы урана с ниобием и молибденом иногда разлагают раствором едкого натра и перекиси водорода (при нагревании). </a:t>
            </a:r>
          </a:p>
          <a:p>
            <a:pPr algn="just"/>
            <a:r>
              <a:rPr lang="ru-RU" sz="2000" dirty="0" smtClean="0"/>
              <a:t>	Хорошим </a:t>
            </a:r>
            <a:r>
              <a:rPr lang="ru-RU" sz="2000" dirty="0"/>
              <a:t>растворителем </a:t>
            </a:r>
            <a:r>
              <a:rPr lang="ru-RU" sz="2000" b="1" i="1" dirty="0"/>
              <a:t>уран-циркониевых сплавов</a:t>
            </a:r>
            <a:r>
              <a:rPr lang="ru-RU" sz="2000" dirty="0"/>
              <a:t>, особенно в тех случаях, когда в дальнейшем нежелательно присутствие F</a:t>
            </a:r>
            <a:r>
              <a:rPr lang="ru-RU" sz="2000" baseline="30000" dirty="0"/>
              <a:t>–</a:t>
            </a:r>
            <a:r>
              <a:rPr lang="ru-RU" sz="2000" dirty="0"/>
              <a:t>, является </a:t>
            </a:r>
            <a:r>
              <a:rPr lang="ru-RU" sz="2000" b="1" i="1" dirty="0"/>
              <a:t>раствор брома</a:t>
            </a:r>
            <a:r>
              <a:rPr lang="ru-RU" sz="2000" dirty="0"/>
              <a:t> в этилацетате, при этом уран переходит в раствор в виде бромида четырехвалентного урана. </a:t>
            </a:r>
            <a:r>
              <a:rPr lang="ru-RU" sz="2000" dirty="0" smtClean="0"/>
              <a:t>                                                                                         -6-109-</a:t>
            </a:r>
            <a:endParaRPr lang="ru-RU" sz="2000" dirty="0"/>
          </a:p>
        </p:txBody>
      </p:sp>
    </p:spTree>
    <p:extLst>
      <p:ext uri="{BB962C8B-B14F-4D97-AF65-F5344CB8AC3E}">
        <p14:creationId xmlns:p14="http://schemas.microsoft.com/office/powerpoint/2010/main" val="19565969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11324" y="1224628"/>
            <a:ext cx="8568952" cy="5615274"/>
          </a:xfrm>
          <a:prstGeom prst="rect">
            <a:avLst/>
          </a:prstGeom>
        </p:spPr>
      </p:pic>
      <p:sp>
        <p:nvSpPr>
          <p:cNvPr id="3" name="TextBox 2"/>
          <p:cNvSpPr txBox="1"/>
          <p:nvPr/>
        </p:nvSpPr>
        <p:spPr>
          <a:xfrm>
            <a:off x="107504" y="116632"/>
            <a:ext cx="8928992" cy="1107996"/>
          </a:xfrm>
          <a:prstGeom prst="rect">
            <a:avLst/>
          </a:prstGeom>
          <a:noFill/>
        </p:spPr>
        <p:txBody>
          <a:bodyPr wrap="square" rtlCol="0">
            <a:spAutoFit/>
          </a:bodyPr>
          <a:lstStyle/>
          <a:p>
            <a:r>
              <a:rPr lang="ru-RU" sz="2000" dirty="0" smtClean="0"/>
              <a:t>	Наиболее </a:t>
            </a:r>
            <a:r>
              <a:rPr lang="ru-RU" sz="2000" dirty="0"/>
              <a:t>применимые растворители для важнейших сплавов урана приведены в таблице: </a:t>
            </a:r>
            <a:endParaRPr lang="ru-RU" sz="2000" dirty="0" smtClean="0"/>
          </a:p>
          <a:p>
            <a:pPr algn="ctr"/>
            <a:r>
              <a:rPr lang="ru-RU" sz="2600" b="1" i="1" dirty="0" smtClean="0">
                <a:solidFill>
                  <a:srgbClr val="FF0000"/>
                </a:solidFill>
              </a:rPr>
              <a:t>Растворение </a:t>
            </a:r>
            <a:r>
              <a:rPr lang="ru-RU" sz="2600" b="1" i="1" dirty="0">
                <a:solidFill>
                  <a:srgbClr val="FF0000"/>
                </a:solidFill>
              </a:rPr>
              <a:t>сплавов урана в различных </a:t>
            </a:r>
            <a:r>
              <a:rPr lang="ru-RU" sz="2600" b="1" i="1" dirty="0" smtClean="0">
                <a:solidFill>
                  <a:srgbClr val="FF0000"/>
                </a:solidFill>
              </a:rPr>
              <a:t>растворителях</a:t>
            </a:r>
            <a:endParaRPr lang="ru-RU" sz="2600" dirty="0">
              <a:solidFill>
                <a:srgbClr val="FF0000"/>
              </a:solidFill>
            </a:endParaRPr>
          </a:p>
        </p:txBody>
      </p:sp>
      <p:sp>
        <p:nvSpPr>
          <p:cNvPr id="5" name="TextBox 4"/>
          <p:cNvSpPr txBox="1"/>
          <p:nvPr/>
        </p:nvSpPr>
        <p:spPr>
          <a:xfrm>
            <a:off x="8172400" y="6470570"/>
            <a:ext cx="921668" cy="369332"/>
          </a:xfrm>
          <a:prstGeom prst="rect">
            <a:avLst/>
          </a:prstGeom>
          <a:noFill/>
        </p:spPr>
        <p:txBody>
          <a:bodyPr wrap="square" rtlCol="0">
            <a:spAutoFit/>
          </a:bodyPr>
          <a:lstStyle/>
          <a:p>
            <a:r>
              <a:rPr lang="ru-RU" b="1" i="1" dirty="0" smtClean="0">
                <a:solidFill>
                  <a:srgbClr val="FF0000"/>
                </a:solidFill>
              </a:rPr>
              <a:t>-7-110-</a:t>
            </a:r>
            <a:endParaRPr lang="ru-RU" b="1" i="1" dirty="0">
              <a:solidFill>
                <a:srgbClr val="FF0000"/>
              </a:solidFill>
            </a:endParaRPr>
          </a:p>
        </p:txBody>
      </p:sp>
    </p:spTree>
    <p:extLst>
      <p:ext uri="{BB962C8B-B14F-4D97-AF65-F5344CB8AC3E}">
        <p14:creationId xmlns:p14="http://schemas.microsoft.com/office/powerpoint/2010/main" val="400941239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9036496" cy="6740307"/>
          </a:xfrm>
          <a:prstGeom prst="rect">
            <a:avLst/>
          </a:prstGeom>
          <a:noFill/>
        </p:spPr>
        <p:txBody>
          <a:bodyPr wrap="square" rtlCol="0">
            <a:spAutoFit/>
          </a:bodyPr>
          <a:lstStyle/>
          <a:p>
            <a:pPr algn="just"/>
            <a:r>
              <a:rPr lang="ru-RU" sz="2000" dirty="0" smtClean="0"/>
              <a:t>	</a:t>
            </a:r>
            <a:r>
              <a:rPr lang="ru-RU" sz="2000" dirty="0"/>
              <a:t>В качестве примеров рассмотрим вскрытие некоторых важнейших уран-содержащих соединений.</a:t>
            </a:r>
          </a:p>
          <a:p>
            <a:pPr algn="just"/>
            <a:endParaRPr lang="ru-RU" sz="2000" dirty="0">
              <a:solidFill>
                <a:schemeClr val="tx2">
                  <a:lumMod val="60000"/>
                  <a:lumOff val="40000"/>
                </a:schemeClr>
              </a:solidFill>
            </a:endParaRPr>
          </a:p>
          <a:p>
            <a:pPr algn="just"/>
            <a:r>
              <a:rPr lang="ru-RU" sz="2000" dirty="0" smtClean="0"/>
              <a:t>	</a:t>
            </a:r>
            <a:r>
              <a:rPr lang="ru-RU" sz="2800" b="1" u="sng" dirty="0" smtClean="0">
                <a:solidFill>
                  <a:srgbClr val="FF0000"/>
                </a:solidFill>
              </a:rPr>
              <a:t>Металлический </a:t>
            </a:r>
            <a:r>
              <a:rPr lang="ru-RU" sz="2800" b="1" u="sng" dirty="0">
                <a:solidFill>
                  <a:srgbClr val="FF0000"/>
                </a:solidFill>
              </a:rPr>
              <a:t>уран</a:t>
            </a:r>
            <a:r>
              <a:rPr lang="ru-RU" sz="2400" b="1" dirty="0">
                <a:solidFill>
                  <a:srgbClr val="FF0000"/>
                </a:solidFill>
              </a:rPr>
              <a:t> </a:t>
            </a:r>
            <a:r>
              <a:rPr lang="ru-RU" sz="2000" dirty="0"/>
              <a:t>при нагревании растворяется как в разбавленной, так и в концентрированной азотной кислоте с образованием соответствующих  нитратов:</a:t>
            </a:r>
          </a:p>
          <a:p>
            <a:pPr algn="ctr">
              <a:spcBef>
                <a:spcPts val="1200"/>
              </a:spcBef>
              <a:spcAft>
                <a:spcPts val="1200"/>
              </a:spcAft>
            </a:pPr>
            <a:r>
              <a:rPr lang="en-US" sz="2800" b="1" i="1" dirty="0"/>
              <a:t>U + 4HNO</a:t>
            </a:r>
            <a:r>
              <a:rPr lang="en-US" sz="2800" b="1" i="1" baseline="-25000" dirty="0"/>
              <a:t>3 </a:t>
            </a:r>
            <a:r>
              <a:rPr lang="ru-RU" sz="2800" b="1" i="1" dirty="0">
                <a:sym typeface="Symbol"/>
              </a:rPr>
              <a:t></a:t>
            </a:r>
            <a:r>
              <a:rPr lang="en-US" sz="2800" b="1" i="1" dirty="0"/>
              <a:t>  UO</a:t>
            </a:r>
            <a:r>
              <a:rPr lang="en-US" sz="2800" b="1" i="1" baseline="-25000" dirty="0"/>
              <a:t>2</a:t>
            </a:r>
            <a:r>
              <a:rPr lang="en-US" sz="2800" b="1" i="1" dirty="0"/>
              <a:t>(NO</a:t>
            </a:r>
            <a:r>
              <a:rPr lang="en-US" sz="2800" b="1" i="1" baseline="-25000" dirty="0"/>
              <a:t>3</a:t>
            </a:r>
            <a:r>
              <a:rPr lang="en-US" sz="2800" b="1" i="1" dirty="0"/>
              <a:t>)</a:t>
            </a:r>
            <a:r>
              <a:rPr lang="en-US" sz="2800" b="1" i="1" baseline="-25000" dirty="0"/>
              <a:t>2 </a:t>
            </a:r>
            <a:r>
              <a:rPr lang="en-US" sz="2800" b="1" i="1" dirty="0"/>
              <a:t>+ 2H</a:t>
            </a:r>
            <a:r>
              <a:rPr lang="en-US" sz="2800" b="1" i="1" baseline="-25000" dirty="0"/>
              <a:t>2</a:t>
            </a:r>
            <a:r>
              <a:rPr lang="en-US" sz="2800" b="1" i="1" dirty="0"/>
              <a:t>O + 2NO↑.</a:t>
            </a:r>
            <a:endParaRPr lang="ru-RU" sz="2800" b="1" i="1" dirty="0"/>
          </a:p>
          <a:p>
            <a:pPr algn="just"/>
            <a:r>
              <a:rPr lang="ru-RU" sz="2000" dirty="0" smtClean="0"/>
              <a:t>	</a:t>
            </a:r>
            <a:r>
              <a:rPr lang="ru-RU" sz="2800" b="1" u="sng" dirty="0" smtClean="0">
                <a:solidFill>
                  <a:srgbClr val="FF0000"/>
                </a:solidFill>
              </a:rPr>
              <a:t>Диоксид </a:t>
            </a:r>
            <a:r>
              <a:rPr lang="ru-RU" sz="2800" b="1" u="sng" dirty="0">
                <a:solidFill>
                  <a:srgbClr val="FF0000"/>
                </a:solidFill>
              </a:rPr>
              <a:t>урана UO</a:t>
            </a:r>
            <a:r>
              <a:rPr lang="ru-RU" sz="2800" b="1" u="sng" baseline="-25000" dirty="0">
                <a:solidFill>
                  <a:srgbClr val="FF0000"/>
                </a:solidFill>
              </a:rPr>
              <a:t>2</a:t>
            </a:r>
            <a:r>
              <a:rPr lang="ru-RU" sz="2800" b="1" dirty="0">
                <a:solidFill>
                  <a:srgbClr val="FF0000"/>
                </a:solidFill>
              </a:rPr>
              <a:t> </a:t>
            </a:r>
            <a:r>
              <a:rPr lang="ru-RU" sz="2000" dirty="0"/>
              <a:t>по отношению к растворам кислот и щелочей является сильноосновным оксидом. Он не взаимодействует с водой до 300 °С, с трудом растворяется в разбавленных соляной и серной кислотах, лучше – в горячей концентрированной серной кислоте. На скорость растворения UO</a:t>
            </a:r>
            <a:r>
              <a:rPr lang="ru-RU" sz="2000" baseline="-25000" dirty="0"/>
              <a:t>2</a:t>
            </a:r>
            <a:r>
              <a:rPr lang="ru-RU" sz="2000" dirty="0"/>
              <a:t> в Н</a:t>
            </a:r>
            <a:r>
              <a:rPr lang="ru-RU" sz="2000" baseline="-25000" dirty="0"/>
              <a:t>2</a:t>
            </a:r>
            <a:r>
              <a:rPr lang="ru-RU" sz="2000" dirty="0"/>
              <a:t>SO</a:t>
            </a:r>
            <a:r>
              <a:rPr lang="ru-RU" sz="2000" baseline="-25000" dirty="0"/>
              <a:t>4</a:t>
            </a:r>
            <a:r>
              <a:rPr lang="ru-RU" sz="2000" dirty="0"/>
              <a:t> существенно влияет присутствие окислителей (</a:t>
            </a:r>
            <a:r>
              <a:rPr lang="en-US" sz="2000" dirty="0"/>
              <a:t>HNO</a:t>
            </a:r>
            <a:r>
              <a:rPr lang="ru-RU" sz="2000" baseline="-25000" dirty="0"/>
              <a:t>3</a:t>
            </a:r>
            <a:r>
              <a:rPr lang="ru-RU" sz="2000" dirty="0"/>
              <a:t>, </a:t>
            </a:r>
            <a:r>
              <a:rPr lang="en-US" sz="2000" dirty="0"/>
              <a:t>Fe</a:t>
            </a:r>
            <a:r>
              <a:rPr lang="ru-RU" sz="2000" baseline="30000" dirty="0"/>
              <a:t>3+</a:t>
            </a:r>
            <a:r>
              <a:rPr lang="ru-RU" sz="2000" dirty="0"/>
              <a:t>, </a:t>
            </a:r>
            <a:r>
              <a:rPr lang="en-US" sz="2000" dirty="0" err="1"/>
              <a:t>KMnO</a:t>
            </a:r>
            <a:r>
              <a:rPr lang="ru-RU" sz="2000" baseline="-25000" dirty="0"/>
              <a:t>4</a:t>
            </a:r>
            <a:r>
              <a:rPr lang="ru-RU" sz="2000" dirty="0"/>
              <a:t>, </a:t>
            </a:r>
            <a:r>
              <a:rPr lang="en-US" sz="2000" dirty="0" err="1"/>
              <a:t>MnO</a:t>
            </a:r>
            <a:r>
              <a:rPr lang="ru-RU" sz="2000" baseline="-25000" dirty="0"/>
              <a:t>2</a:t>
            </a:r>
            <a:r>
              <a:rPr lang="ru-RU" sz="2000" dirty="0"/>
              <a:t> и др.) и температура. Лучше всего, хотя и медленно, он растворяется в азотной кислоте (или в царской водке), окисляясь до 6-валентного состояния в форме ионов уранилаUO</a:t>
            </a:r>
            <a:r>
              <a:rPr lang="ru-RU" sz="2000" baseline="-25000" dirty="0"/>
              <a:t>2</a:t>
            </a:r>
            <a:r>
              <a:rPr lang="ru-RU" sz="2000" baseline="30000" dirty="0"/>
              <a:t>2</a:t>
            </a:r>
            <a:r>
              <a:rPr lang="ru-RU" sz="2000" baseline="30000" dirty="0" smtClean="0"/>
              <a:t>+</a:t>
            </a:r>
            <a:r>
              <a:rPr lang="ru-RU" sz="2000" dirty="0" smtClean="0"/>
              <a:t>:</a:t>
            </a:r>
          </a:p>
          <a:p>
            <a:pPr algn="just"/>
            <a:endParaRPr lang="ru-RU" sz="2000" dirty="0"/>
          </a:p>
          <a:p>
            <a:pPr algn="ctr"/>
            <a:r>
              <a:rPr lang="ru-RU" sz="2800" b="1" i="1" dirty="0"/>
              <a:t>2UO</a:t>
            </a:r>
            <a:r>
              <a:rPr lang="ru-RU" sz="2800" b="1" i="1" baseline="-25000" dirty="0"/>
              <a:t>2</a:t>
            </a:r>
            <a:r>
              <a:rPr lang="ru-RU" sz="2800" b="1" i="1" dirty="0"/>
              <a:t> + 6Н</a:t>
            </a:r>
            <a:r>
              <a:rPr lang="ru-RU" sz="2800" b="1" i="1" dirty="0">
                <a:sym typeface="Symbol"/>
              </a:rPr>
              <a:t></a:t>
            </a:r>
            <a:r>
              <a:rPr lang="ru-RU" sz="2800" b="1" i="1" baseline="-25000" dirty="0"/>
              <a:t>3  </a:t>
            </a:r>
            <a:r>
              <a:rPr lang="ru-RU" sz="2800" b="1" i="1" dirty="0">
                <a:sym typeface="Symbol"/>
              </a:rPr>
              <a:t></a:t>
            </a:r>
            <a:r>
              <a:rPr lang="ru-RU" sz="2800" b="1" i="1" dirty="0"/>
              <a:t>  2UO</a:t>
            </a:r>
            <a:r>
              <a:rPr lang="ru-RU" sz="2800" b="1" i="1" baseline="-25000" dirty="0"/>
              <a:t>2 </a:t>
            </a:r>
            <a:r>
              <a:rPr lang="ru-RU" sz="2800" b="1" i="1" dirty="0"/>
              <a:t>(</a:t>
            </a:r>
            <a:r>
              <a:rPr lang="ru-RU" sz="2800" b="1" i="1" dirty="0">
                <a:sym typeface="Symbol"/>
              </a:rPr>
              <a:t></a:t>
            </a:r>
            <a:r>
              <a:rPr lang="ru-RU" sz="2800" b="1" i="1" baseline="-25000" dirty="0"/>
              <a:t>3</a:t>
            </a:r>
            <a:r>
              <a:rPr lang="ru-RU" sz="2800" b="1" i="1" dirty="0"/>
              <a:t>)</a:t>
            </a:r>
            <a:r>
              <a:rPr lang="ru-RU" sz="2800" b="1" i="1" baseline="-25000" dirty="0"/>
              <a:t>2</a:t>
            </a:r>
            <a:r>
              <a:rPr lang="ru-RU" sz="2800" b="1" i="1" dirty="0"/>
              <a:t> + </a:t>
            </a:r>
            <a:r>
              <a:rPr lang="ru-RU" sz="2800" b="1" i="1" dirty="0">
                <a:sym typeface="Symbol"/>
              </a:rPr>
              <a:t></a:t>
            </a:r>
            <a:r>
              <a:rPr lang="ru-RU" sz="2800" b="1" i="1" dirty="0"/>
              <a:t> + </a:t>
            </a:r>
            <a:r>
              <a:rPr lang="ru-RU" sz="2800" b="1" i="1" dirty="0">
                <a:sym typeface="Symbol"/>
              </a:rPr>
              <a:t></a:t>
            </a:r>
            <a:r>
              <a:rPr lang="ru-RU" sz="2800" b="1" i="1" baseline="-25000" dirty="0">
                <a:sym typeface="Symbol"/>
              </a:rPr>
              <a:t></a:t>
            </a:r>
            <a:r>
              <a:rPr lang="ru-RU" sz="2800" b="1" i="1" dirty="0">
                <a:sym typeface="Symbol"/>
              </a:rPr>
              <a:t></a:t>
            </a:r>
            <a:r>
              <a:rPr lang="ru-RU" sz="2800" b="1" i="1" dirty="0"/>
              <a:t> 3Н</a:t>
            </a:r>
            <a:r>
              <a:rPr lang="ru-RU" sz="2800" b="1" i="1" baseline="-25000" dirty="0"/>
              <a:t>2</a:t>
            </a:r>
            <a:r>
              <a:rPr lang="ru-RU" sz="2800" b="1" i="1" dirty="0"/>
              <a:t>О.</a:t>
            </a:r>
          </a:p>
          <a:p>
            <a:pPr algn="just"/>
            <a:endParaRPr lang="ru-RU" sz="2000" dirty="0" smtClean="0"/>
          </a:p>
          <a:p>
            <a:pPr algn="r"/>
            <a:r>
              <a:rPr lang="ru-RU" sz="2000" dirty="0" smtClean="0"/>
              <a:t>-</a:t>
            </a:r>
            <a:r>
              <a:rPr lang="en-US" sz="2000" dirty="0" smtClean="0"/>
              <a:t>8-111-</a:t>
            </a:r>
            <a:endParaRPr lang="ru-RU" sz="2000" dirty="0"/>
          </a:p>
        </p:txBody>
      </p:sp>
    </p:spTree>
    <p:extLst>
      <p:ext uri="{BB962C8B-B14F-4D97-AF65-F5344CB8AC3E}">
        <p14:creationId xmlns:p14="http://schemas.microsoft.com/office/powerpoint/2010/main" val="182086450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79678"/>
            <a:ext cx="8856984" cy="6801862"/>
          </a:xfrm>
          <a:prstGeom prst="rect">
            <a:avLst/>
          </a:prstGeom>
          <a:noFill/>
        </p:spPr>
        <p:txBody>
          <a:bodyPr wrap="square" rtlCol="0">
            <a:spAutoFit/>
          </a:bodyPr>
          <a:lstStyle/>
          <a:p>
            <a:pPr algn="just"/>
            <a:r>
              <a:rPr lang="ru-RU" sz="2000" dirty="0" smtClean="0"/>
              <a:t>	</a:t>
            </a:r>
            <a:r>
              <a:rPr lang="ru-RU" sz="2800" b="1" i="1" u="sng" dirty="0" err="1" smtClean="0">
                <a:solidFill>
                  <a:srgbClr val="FF0000"/>
                </a:solidFill>
              </a:rPr>
              <a:t>Октаоксид</a:t>
            </a:r>
            <a:r>
              <a:rPr lang="ru-RU" sz="2800" b="1" i="1" u="sng" dirty="0" smtClean="0">
                <a:solidFill>
                  <a:srgbClr val="FF0000"/>
                </a:solidFill>
              </a:rPr>
              <a:t> </a:t>
            </a:r>
            <a:r>
              <a:rPr lang="ru-RU" sz="2800" b="1" i="1" u="sng" dirty="0" err="1">
                <a:solidFill>
                  <a:srgbClr val="FF0000"/>
                </a:solidFill>
              </a:rPr>
              <a:t>триурана</a:t>
            </a:r>
            <a:r>
              <a:rPr lang="ru-RU" sz="2800" b="1" i="1" u="sng" dirty="0">
                <a:solidFill>
                  <a:srgbClr val="FF0000"/>
                </a:solidFill>
              </a:rPr>
              <a:t> (закись-окись урана) </a:t>
            </a:r>
            <a:r>
              <a:rPr lang="en-US" sz="2800" b="1" i="1" u="sng" dirty="0">
                <a:solidFill>
                  <a:srgbClr val="FF0000"/>
                </a:solidFill>
              </a:rPr>
              <a:t>U</a:t>
            </a:r>
            <a:r>
              <a:rPr lang="ru-RU" sz="2800" b="1" i="1" u="sng" baseline="-25000" dirty="0">
                <a:solidFill>
                  <a:srgbClr val="FF0000"/>
                </a:solidFill>
              </a:rPr>
              <a:t>3</a:t>
            </a:r>
            <a:r>
              <a:rPr lang="en-US" sz="2800" b="1" i="1" u="sng" dirty="0">
                <a:solidFill>
                  <a:srgbClr val="FF0000"/>
                </a:solidFill>
              </a:rPr>
              <a:t>O</a:t>
            </a:r>
            <a:r>
              <a:rPr lang="ru-RU" sz="2800" b="1" i="1" u="sng" baseline="-25000" dirty="0">
                <a:solidFill>
                  <a:srgbClr val="FF0000"/>
                </a:solidFill>
              </a:rPr>
              <a:t>8</a:t>
            </a:r>
            <a:r>
              <a:rPr lang="ru-RU" sz="2800" i="1" dirty="0">
                <a:solidFill>
                  <a:srgbClr val="FF0000"/>
                </a:solidFill>
              </a:rPr>
              <a:t> </a:t>
            </a:r>
            <a:r>
              <a:rPr lang="ru-RU" sz="2800" dirty="0"/>
              <a:t>является </a:t>
            </a:r>
            <a:r>
              <a:rPr lang="ru-RU" sz="2000" dirty="0"/>
              <a:t>конечным продуктом гидрометаллургических производств. В разбавленных соляной и серной кислотах (</a:t>
            </a:r>
            <a:r>
              <a:rPr lang="ru-RU" sz="2000" dirty="0" err="1"/>
              <a:t>неокислителях</a:t>
            </a:r>
            <a:r>
              <a:rPr lang="ru-RU" sz="2000" dirty="0"/>
              <a:t>) U</a:t>
            </a:r>
            <a:r>
              <a:rPr lang="ru-RU" sz="2000" baseline="-25000" dirty="0"/>
              <a:t>3</a:t>
            </a:r>
            <a:r>
              <a:rPr lang="ru-RU" sz="2000" dirty="0"/>
              <a:t>O</a:t>
            </a:r>
            <a:r>
              <a:rPr lang="ru-RU" sz="2000" baseline="-25000" dirty="0"/>
              <a:t>8</a:t>
            </a:r>
            <a:r>
              <a:rPr lang="ru-RU" sz="2000" dirty="0"/>
              <a:t> растворяется плохо, при нагревании в концентрированных кислотах – лучше:</a:t>
            </a:r>
          </a:p>
          <a:p>
            <a:pPr algn="ctr">
              <a:lnSpc>
                <a:spcPct val="150000"/>
              </a:lnSpc>
            </a:pPr>
            <a:r>
              <a:rPr lang="en-US" sz="2400" b="1" i="1" dirty="0">
                <a:solidFill>
                  <a:srgbClr val="FF0000"/>
                </a:solidFill>
              </a:rPr>
              <a:t>U</a:t>
            </a:r>
            <a:r>
              <a:rPr lang="en-US" sz="2400" b="1" i="1" baseline="-25000" dirty="0">
                <a:solidFill>
                  <a:srgbClr val="FF0000"/>
                </a:solidFill>
              </a:rPr>
              <a:t>3</a:t>
            </a:r>
            <a:r>
              <a:rPr lang="en-US" sz="2400" b="1" i="1" dirty="0">
                <a:solidFill>
                  <a:srgbClr val="FF0000"/>
                </a:solidFill>
              </a:rPr>
              <a:t>O</a:t>
            </a:r>
            <a:r>
              <a:rPr lang="en-US" sz="2400" b="1" i="1" baseline="-25000" dirty="0">
                <a:solidFill>
                  <a:srgbClr val="FF0000"/>
                </a:solidFill>
              </a:rPr>
              <a:t>8</a:t>
            </a:r>
            <a:r>
              <a:rPr lang="en-US" sz="2400" b="1" i="1" dirty="0">
                <a:solidFill>
                  <a:srgbClr val="FF0000"/>
                </a:solidFill>
              </a:rPr>
              <a:t> + 8HCl </a:t>
            </a:r>
            <a:r>
              <a:rPr lang="en-US" sz="2400" b="1" i="1" dirty="0">
                <a:solidFill>
                  <a:srgbClr val="FF0000"/>
                </a:solidFill>
                <a:sym typeface="Symbol"/>
              </a:rPr>
              <a:t></a:t>
            </a:r>
            <a:r>
              <a:rPr lang="en-US" sz="2400" b="1" i="1" dirty="0">
                <a:solidFill>
                  <a:srgbClr val="FF0000"/>
                </a:solidFill>
              </a:rPr>
              <a:t> 2UO</a:t>
            </a:r>
            <a:r>
              <a:rPr lang="en-US" sz="2400" b="1" i="1" baseline="-25000" dirty="0">
                <a:solidFill>
                  <a:srgbClr val="FF0000"/>
                </a:solidFill>
              </a:rPr>
              <a:t>2</a:t>
            </a:r>
            <a:r>
              <a:rPr lang="en-US" sz="2400" b="1" i="1" dirty="0">
                <a:solidFill>
                  <a:srgbClr val="FF0000"/>
                </a:solidFill>
              </a:rPr>
              <a:t>Cl</a:t>
            </a:r>
            <a:r>
              <a:rPr lang="en-US" sz="2400" b="1" i="1" baseline="-25000" dirty="0">
                <a:solidFill>
                  <a:srgbClr val="FF0000"/>
                </a:solidFill>
              </a:rPr>
              <a:t>2</a:t>
            </a:r>
            <a:r>
              <a:rPr lang="en-US" sz="2400" b="1" i="1" dirty="0">
                <a:solidFill>
                  <a:srgbClr val="FF0000"/>
                </a:solidFill>
              </a:rPr>
              <a:t> + UCl</a:t>
            </a:r>
            <a:r>
              <a:rPr lang="en-US" sz="2400" b="1" i="1" baseline="-25000" dirty="0">
                <a:solidFill>
                  <a:srgbClr val="FF0000"/>
                </a:solidFill>
              </a:rPr>
              <a:t>4</a:t>
            </a:r>
            <a:r>
              <a:rPr lang="en-US" sz="2400" b="1" i="1" dirty="0">
                <a:solidFill>
                  <a:srgbClr val="FF0000"/>
                </a:solidFill>
              </a:rPr>
              <a:t> + 4H</a:t>
            </a:r>
            <a:r>
              <a:rPr lang="en-US" sz="2400" b="1" i="1" baseline="-25000" dirty="0">
                <a:solidFill>
                  <a:srgbClr val="FF0000"/>
                </a:solidFill>
              </a:rPr>
              <a:t>2</a:t>
            </a:r>
            <a:r>
              <a:rPr lang="en-US" sz="2400" b="1" i="1" dirty="0">
                <a:solidFill>
                  <a:srgbClr val="FF0000"/>
                </a:solidFill>
              </a:rPr>
              <a:t>O;</a:t>
            </a:r>
            <a:endParaRPr lang="ru-RU" sz="2400" b="1" i="1" dirty="0">
              <a:solidFill>
                <a:srgbClr val="FF0000"/>
              </a:solidFill>
            </a:endParaRPr>
          </a:p>
          <a:p>
            <a:pPr algn="ctr">
              <a:lnSpc>
                <a:spcPct val="150000"/>
              </a:lnSpc>
            </a:pPr>
            <a:r>
              <a:rPr lang="en-US" sz="2800" b="1" i="1" dirty="0">
                <a:solidFill>
                  <a:srgbClr val="FF0000"/>
                </a:solidFill>
              </a:rPr>
              <a:t>U</a:t>
            </a:r>
            <a:r>
              <a:rPr lang="en-US" sz="2800" b="1" i="1" baseline="-25000" dirty="0">
                <a:solidFill>
                  <a:srgbClr val="FF0000"/>
                </a:solidFill>
              </a:rPr>
              <a:t>3</a:t>
            </a:r>
            <a:r>
              <a:rPr lang="en-US" sz="2800" b="1" i="1" dirty="0">
                <a:solidFill>
                  <a:srgbClr val="FF0000"/>
                </a:solidFill>
              </a:rPr>
              <a:t>O</a:t>
            </a:r>
            <a:r>
              <a:rPr lang="en-US" sz="2800" b="1" i="1" baseline="-25000" dirty="0">
                <a:solidFill>
                  <a:srgbClr val="FF0000"/>
                </a:solidFill>
              </a:rPr>
              <a:t>8</a:t>
            </a:r>
            <a:r>
              <a:rPr lang="en-US" sz="2800" b="1" i="1" dirty="0">
                <a:solidFill>
                  <a:srgbClr val="FF0000"/>
                </a:solidFill>
              </a:rPr>
              <a:t> + 4H</a:t>
            </a:r>
            <a:r>
              <a:rPr lang="en-US" sz="2800" b="1" i="1" baseline="-25000" dirty="0">
                <a:solidFill>
                  <a:srgbClr val="FF0000"/>
                </a:solidFill>
              </a:rPr>
              <a:t>2</a:t>
            </a:r>
            <a:r>
              <a:rPr lang="en-US" sz="2800" b="1" i="1" dirty="0">
                <a:solidFill>
                  <a:srgbClr val="FF0000"/>
                </a:solidFill>
              </a:rPr>
              <a:t>SO</a:t>
            </a:r>
            <a:r>
              <a:rPr lang="en-US" sz="2800" b="1" i="1" baseline="-25000" dirty="0">
                <a:solidFill>
                  <a:srgbClr val="FF0000"/>
                </a:solidFill>
              </a:rPr>
              <a:t>4</a:t>
            </a:r>
            <a:r>
              <a:rPr lang="en-US" sz="2800" b="1" i="1" dirty="0">
                <a:solidFill>
                  <a:srgbClr val="FF0000"/>
                </a:solidFill>
                <a:sym typeface="Symbol"/>
              </a:rPr>
              <a:t></a:t>
            </a:r>
            <a:r>
              <a:rPr lang="en-US" sz="2800" b="1" i="1" dirty="0">
                <a:solidFill>
                  <a:srgbClr val="FF0000"/>
                </a:solidFill>
              </a:rPr>
              <a:t> 2UO</a:t>
            </a:r>
            <a:r>
              <a:rPr lang="en-US" sz="2800" b="1" i="1" baseline="-25000" dirty="0">
                <a:solidFill>
                  <a:srgbClr val="FF0000"/>
                </a:solidFill>
              </a:rPr>
              <a:t>2</a:t>
            </a:r>
            <a:r>
              <a:rPr lang="en-US" sz="2800" b="1" i="1" dirty="0">
                <a:solidFill>
                  <a:srgbClr val="FF0000"/>
                </a:solidFill>
              </a:rPr>
              <a:t>SO</a:t>
            </a:r>
            <a:r>
              <a:rPr lang="en-US" sz="2800" b="1" i="1" baseline="-25000" dirty="0">
                <a:solidFill>
                  <a:srgbClr val="FF0000"/>
                </a:solidFill>
              </a:rPr>
              <a:t>4</a:t>
            </a:r>
            <a:r>
              <a:rPr lang="en-US" sz="2800" b="1" i="1" dirty="0">
                <a:solidFill>
                  <a:srgbClr val="FF0000"/>
                </a:solidFill>
              </a:rPr>
              <a:t> + U(SO</a:t>
            </a:r>
            <a:r>
              <a:rPr lang="en-US" sz="2800" b="1" i="1" baseline="-25000" dirty="0">
                <a:solidFill>
                  <a:srgbClr val="FF0000"/>
                </a:solidFill>
              </a:rPr>
              <a:t>4</a:t>
            </a:r>
            <a:r>
              <a:rPr lang="en-US" sz="2800" b="1" i="1" dirty="0">
                <a:solidFill>
                  <a:srgbClr val="FF0000"/>
                </a:solidFill>
              </a:rPr>
              <a:t>)</a:t>
            </a:r>
            <a:r>
              <a:rPr lang="en-US" sz="2800" b="1" i="1" baseline="-25000" dirty="0">
                <a:solidFill>
                  <a:srgbClr val="FF0000"/>
                </a:solidFill>
              </a:rPr>
              <a:t>2</a:t>
            </a:r>
            <a:r>
              <a:rPr lang="en-US" sz="2800" b="1" i="1" dirty="0">
                <a:solidFill>
                  <a:srgbClr val="FF0000"/>
                </a:solidFill>
              </a:rPr>
              <a:t> + 4H</a:t>
            </a:r>
            <a:r>
              <a:rPr lang="en-US" sz="2800" b="1" i="1" baseline="-25000" dirty="0">
                <a:solidFill>
                  <a:srgbClr val="FF0000"/>
                </a:solidFill>
              </a:rPr>
              <a:t>2</a:t>
            </a:r>
            <a:r>
              <a:rPr lang="en-US" sz="2800" b="1" i="1" dirty="0">
                <a:solidFill>
                  <a:srgbClr val="FF0000"/>
                </a:solidFill>
              </a:rPr>
              <a:t>O,</a:t>
            </a:r>
            <a:endParaRPr lang="ru-RU" sz="2800" b="1" i="1" dirty="0">
              <a:solidFill>
                <a:srgbClr val="FF0000"/>
              </a:solidFill>
            </a:endParaRPr>
          </a:p>
          <a:p>
            <a:pPr algn="just"/>
            <a:r>
              <a:rPr lang="ru-RU" sz="2000" dirty="0"/>
              <a:t>в обоих случаях происходит образование солей урана </a:t>
            </a:r>
            <a:r>
              <a:rPr lang="en-US" sz="2000" dirty="0"/>
              <a:t>U</a:t>
            </a:r>
            <a:r>
              <a:rPr lang="ru-RU" sz="2000" baseline="30000" dirty="0"/>
              <a:t>4+ </a:t>
            </a:r>
            <a:r>
              <a:rPr lang="ru-RU" sz="2000" dirty="0"/>
              <a:t>и </a:t>
            </a:r>
            <a:r>
              <a:rPr lang="ru-RU" sz="2000" dirty="0" err="1"/>
              <a:t>уранила</a:t>
            </a:r>
            <a:r>
              <a:rPr lang="ru-RU" sz="2000" dirty="0"/>
              <a:t> </a:t>
            </a:r>
            <a:r>
              <a:rPr lang="en-US" sz="2000" dirty="0"/>
              <a:t>UO</a:t>
            </a:r>
            <a:r>
              <a:rPr lang="ru-RU" sz="2000" baseline="-25000" dirty="0"/>
              <a:t>2</a:t>
            </a:r>
            <a:r>
              <a:rPr lang="ru-RU" sz="2000" baseline="30000" dirty="0"/>
              <a:t>2+</a:t>
            </a:r>
            <a:r>
              <a:rPr lang="ru-RU" sz="2000" dirty="0"/>
              <a:t>, т.е. урана(</a:t>
            </a:r>
            <a:r>
              <a:rPr lang="en-US" sz="2000" dirty="0"/>
              <a:t>IV</a:t>
            </a:r>
            <a:r>
              <a:rPr lang="ru-RU" sz="2000" dirty="0"/>
              <a:t>) и урана(</a:t>
            </a:r>
            <a:r>
              <a:rPr lang="en-US" sz="2000" dirty="0"/>
              <a:t>VI</a:t>
            </a:r>
            <a:r>
              <a:rPr lang="ru-RU" sz="2000" dirty="0"/>
              <a:t>) соответственно. В присутствии окислителей растворение в серной, соляной и других неокисляющих  кислотах также идет с образованием соответствующих солей </a:t>
            </a:r>
            <a:r>
              <a:rPr lang="ru-RU" sz="2000" dirty="0" err="1"/>
              <a:t>уранила</a:t>
            </a:r>
            <a:r>
              <a:rPr lang="ru-RU" sz="2000" dirty="0"/>
              <a:t>. Чаще всего при необходимости вскрытия оксидов урана без изменения степени окисления применяют фосфорную кислоту (при нагревании):</a:t>
            </a:r>
          </a:p>
          <a:p>
            <a:pPr algn="ctr">
              <a:lnSpc>
                <a:spcPct val="150000"/>
              </a:lnSpc>
            </a:pPr>
            <a:r>
              <a:rPr lang="en-US" sz="2800" b="1" i="1" dirty="0">
                <a:solidFill>
                  <a:srgbClr val="FF0000"/>
                </a:solidFill>
              </a:rPr>
              <a:t>U</a:t>
            </a:r>
            <a:r>
              <a:rPr lang="en-US" sz="2800" b="1" i="1" baseline="-25000" dirty="0">
                <a:solidFill>
                  <a:srgbClr val="FF0000"/>
                </a:solidFill>
              </a:rPr>
              <a:t>3</a:t>
            </a:r>
            <a:r>
              <a:rPr lang="en-US" sz="2800" b="1" i="1" dirty="0">
                <a:solidFill>
                  <a:srgbClr val="FF0000"/>
                </a:solidFill>
              </a:rPr>
              <a:t>O</a:t>
            </a:r>
            <a:r>
              <a:rPr lang="en-US" sz="2800" b="1" i="1" baseline="-25000" dirty="0">
                <a:solidFill>
                  <a:srgbClr val="FF0000"/>
                </a:solidFill>
              </a:rPr>
              <a:t>8</a:t>
            </a:r>
            <a:r>
              <a:rPr lang="en-US" sz="2800" b="1" i="1" dirty="0">
                <a:solidFill>
                  <a:srgbClr val="FF0000"/>
                </a:solidFill>
              </a:rPr>
              <a:t> + 4 H</a:t>
            </a:r>
            <a:r>
              <a:rPr lang="en-US" sz="2800" b="1" i="1" baseline="-25000" dirty="0">
                <a:solidFill>
                  <a:srgbClr val="FF0000"/>
                </a:solidFill>
              </a:rPr>
              <a:t>3</a:t>
            </a:r>
            <a:r>
              <a:rPr lang="en-US" sz="2800" b="1" i="1" dirty="0">
                <a:solidFill>
                  <a:srgbClr val="FF0000"/>
                </a:solidFill>
              </a:rPr>
              <a:t>PO</a:t>
            </a:r>
            <a:r>
              <a:rPr lang="en-US" sz="2800" b="1" i="1" baseline="-25000" dirty="0">
                <a:solidFill>
                  <a:srgbClr val="FF0000"/>
                </a:solidFill>
              </a:rPr>
              <a:t>4</a:t>
            </a:r>
            <a:r>
              <a:rPr lang="en-US" sz="2800" b="1" i="1" dirty="0">
                <a:solidFill>
                  <a:srgbClr val="FF0000"/>
                </a:solidFill>
                <a:sym typeface="Symbol"/>
              </a:rPr>
              <a:t></a:t>
            </a:r>
            <a:r>
              <a:rPr lang="en-US" sz="2800" b="1" i="1" dirty="0">
                <a:solidFill>
                  <a:srgbClr val="FF0000"/>
                </a:solidFill>
              </a:rPr>
              <a:t> 2UO</a:t>
            </a:r>
            <a:r>
              <a:rPr lang="en-US" sz="2800" b="1" i="1" baseline="-25000" dirty="0">
                <a:solidFill>
                  <a:srgbClr val="FF0000"/>
                </a:solidFill>
              </a:rPr>
              <a:t>2</a:t>
            </a:r>
            <a:r>
              <a:rPr lang="en-US" sz="2800" b="1" i="1" dirty="0">
                <a:solidFill>
                  <a:srgbClr val="FF0000"/>
                </a:solidFill>
              </a:rPr>
              <a:t>HPO</a:t>
            </a:r>
            <a:r>
              <a:rPr lang="en-US" sz="2800" b="1" i="1" baseline="-25000" dirty="0">
                <a:solidFill>
                  <a:srgbClr val="FF0000"/>
                </a:solidFill>
              </a:rPr>
              <a:t>4</a:t>
            </a:r>
            <a:r>
              <a:rPr lang="en-US" sz="2800" b="1" i="1" dirty="0">
                <a:solidFill>
                  <a:srgbClr val="FF0000"/>
                </a:solidFill>
              </a:rPr>
              <a:t> + U(HPO</a:t>
            </a:r>
            <a:r>
              <a:rPr lang="en-US" sz="2800" b="1" i="1" baseline="-25000" dirty="0">
                <a:solidFill>
                  <a:srgbClr val="FF0000"/>
                </a:solidFill>
              </a:rPr>
              <a:t>4</a:t>
            </a:r>
            <a:r>
              <a:rPr lang="en-US" sz="2800" b="1" i="1" dirty="0">
                <a:solidFill>
                  <a:srgbClr val="FF0000"/>
                </a:solidFill>
              </a:rPr>
              <a:t>)</a:t>
            </a:r>
            <a:r>
              <a:rPr lang="en-US" sz="2800" b="1" i="1" baseline="-25000" dirty="0">
                <a:solidFill>
                  <a:srgbClr val="FF0000"/>
                </a:solidFill>
              </a:rPr>
              <a:t>2</a:t>
            </a:r>
            <a:r>
              <a:rPr lang="en-US" sz="2800" b="1" i="1" dirty="0">
                <a:solidFill>
                  <a:srgbClr val="FF0000"/>
                </a:solidFill>
              </a:rPr>
              <a:t> + 4H</a:t>
            </a:r>
            <a:r>
              <a:rPr lang="en-US" sz="2800" b="1" i="1" baseline="-25000" dirty="0">
                <a:solidFill>
                  <a:srgbClr val="FF0000"/>
                </a:solidFill>
              </a:rPr>
              <a:t>2</a:t>
            </a:r>
            <a:r>
              <a:rPr lang="en-US" sz="2800" b="1" i="1" dirty="0">
                <a:solidFill>
                  <a:srgbClr val="FF0000"/>
                </a:solidFill>
              </a:rPr>
              <a:t>O.</a:t>
            </a:r>
            <a:endParaRPr lang="ru-RU" sz="2800" b="1" i="1" dirty="0">
              <a:solidFill>
                <a:srgbClr val="FF0000"/>
              </a:solidFill>
            </a:endParaRPr>
          </a:p>
          <a:p>
            <a:pPr algn="just"/>
            <a:r>
              <a:rPr lang="ru-RU" sz="2000" dirty="0"/>
              <a:t>В азотной кислоте </a:t>
            </a:r>
            <a:r>
              <a:rPr lang="en-US" sz="2000" dirty="0"/>
              <a:t>U</a:t>
            </a:r>
            <a:r>
              <a:rPr lang="ru-RU" sz="2000" baseline="-25000" dirty="0"/>
              <a:t>3</a:t>
            </a:r>
            <a:r>
              <a:rPr lang="en-US" sz="2000" dirty="0"/>
              <a:t>O</a:t>
            </a:r>
            <a:r>
              <a:rPr lang="ru-RU" sz="2000" baseline="-25000" dirty="0"/>
              <a:t>8</a:t>
            </a:r>
            <a:r>
              <a:rPr lang="ru-RU" sz="2000" dirty="0"/>
              <a:t> растворяется хорошо (при нагревании) с образованием нитрата </a:t>
            </a:r>
            <a:r>
              <a:rPr lang="ru-RU" sz="2000" dirty="0" err="1"/>
              <a:t>уранила</a:t>
            </a:r>
            <a:r>
              <a:rPr lang="ru-RU" sz="2000" dirty="0"/>
              <a:t>, т.е. происходит полное окисление урана: </a:t>
            </a:r>
          </a:p>
          <a:p>
            <a:pPr algn="ctr">
              <a:lnSpc>
                <a:spcPct val="150000"/>
              </a:lnSpc>
            </a:pPr>
            <a:r>
              <a:rPr lang="en-US" sz="2800" b="1" i="1" dirty="0">
                <a:solidFill>
                  <a:srgbClr val="FF0000"/>
                </a:solidFill>
              </a:rPr>
              <a:t>U</a:t>
            </a:r>
            <a:r>
              <a:rPr lang="en-US" sz="2800" b="1" i="1" baseline="-25000" dirty="0">
                <a:solidFill>
                  <a:srgbClr val="FF0000"/>
                </a:solidFill>
              </a:rPr>
              <a:t>3</a:t>
            </a:r>
            <a:r>
              <a:rPr lang="en-US" sz="2800" b="1" i="1" dirty="0">
                <a:solidFill>
                  <a:srgbClr val="FF0000"/>
                </a:solidFill>
              </a:rPr>
              <a:t>O</a:t>
            </a:r>
            <a:r>
              <a:rPr lang="en-US" sz="2800" b="1" i="1" baseline="-25000" dirty="0">
                <a:solidFill>
                  <a:srgbClr val="FF0000"/>
                </a:solidFill>
              </a:rPr>
              <a:t>8 </a:t>
            </a:r>
            <a:r>
              <a:rPr lang="en-US" sz="2800" b="1" i="1" dirty="0">
                <a:solidFill>
                  <a:srgbClr val="FF0000"/>
                </a:solidFill>
              </a:rPr>
              <a:t> + 8HNO</a:t>
            </a:r>
            <a:r>
              <a:rPr lang="en-US" sz="2800" b="1" i="1" baseline="-25000" dirty="0">
                <a:solidFill>
                  <a:srgbClr val="FF0000"/>
                </a:solidFill>
              </a:rPr>
              <a:t>3 </a:t>
            </a:r>
            <a:r>
              <a:rPr lang="en-US" sz="2800" b="1" i="1" dirty="0">
                <a:solidFill>
                  <a:srgbClr val="FF0000"/>
                </a:solidFill>
                <a:sym typeface="Symbol"/>
              </a:rPr>
              <a:t></a:t>
            </a:r>
            <a:r>
              <a:rPr lang="en-US" sz="2800" b="1" i="1" dirty="0">
                <a:solidFill>
                  <a:srgbClr val="FF0000"/>
                </a:solidFill>
              </a:rPr>
              <a:t> 3UO</a:t>
            </a:r>
            <a:r>
              <a:rPr lang="en-US" sz="2800" b="1" i="1" baseline="-25000" dirty="0">
                <a:solidFill>
                  <a:srgbClr val="FF0000"/>
                </a:solidFill>
              </a:rPr>
              <a:t>2</a:t>
            </a:r>
            <a:r>
              <a:rPr lang="en-US" sz="2800" b="1" i="1" dirty="0">
                <a:solidFill>
                  <a:srgbClr val="FF0000"/>
                </a:solidFill>
              </a:rPr>
              <a:t>(NO</a:t>
            </a:r>
            <a:r>
              <a:rPr lang="en-US" sz="2800" b="1" i="1" baseline="-25000" dirty="0">
                <a:solidFill>
                  <a:srgbClr val="FF0000"/>
                </a:solidFill>
              </a:rPr>
              <a:t>3</a:t>
            </a:r>
            <a:r>
              <a:rPr lang="en-US" sz="2800" b="1" i="1" dirty="0">
                <a:solidFill>
                  <a:srgbClr val="FF0000"/>
                </a:solidFill>
              </a:rPr>
              <a:t>)</a:t>
            </a:r>
            <a:r>
              <a:rPr lang="en-US" sz="2800" b="1" i="1" baseline="-25000" dirty="0">
                <a:solidFill>
                  <a:srgbClr val="FF0000"/>
                </a:solidFill>
              </a:rPr>
              <a:t>2</a:t>
            </a:r>
            <a:r>
              <a:rPr lang="en-US" sz="2800" b="1" i="1" dirty="0">
                <a:solidFill>
                  <a:srgbClr val="FF0000"/>
                </a:solidFill>
              </a:rPr>
              <a:t> + 2NO</a:t>
            </a:r>
            <a:r>
              <a:rPr lang="en-US" sz="2800" b="1" i="1" baseline="-25000" dirty="0">
                <a:solidFill>
                  <a:srgbClr val="FF0000"/>
                </a:solidFill>
              </a:rPr>
              <a:t>2</a:t>
            </a:r>
            <a:r>
              <a:rPr lang="en-US" sz="2800" b="1" i="1" dirty="0">
                <a:solidFill>
                  <a:srgbClr val="FF0000"/>
                </a:solidFill>
              </a:rPr>
              <a:t>↑ + 4H</a:t>
            </a:r>
            <a:r>
              <a:rPr lang="en-US" sz="2800" b="1" i="1" baseline="-25000" dirty="0">
                <a:solidFill>
                  <a:srgbClr val="FF0000"/>
                </a:solidFill>
              </a:rPr>
              <a:t>2</a:t>
            </a:r>
            <a:r>
              <a:rPr lang="en-US" sz="2800" b="1" i="1" dirty="0">
                <a:solidFill>
                  <a:srgbClr val="FF0000"/>
                </a:solidFill>
              </a:rPr>
              <a:t>O.</a:t>
            </a:r>
            <a:endParaRPr lang="ru-RU" sz="2800" b="1" i="1" dirty="0">
              <a:solidFill>
                <a:srgbClr val="FF0000"/>
              </a:solidFill>
            </a:endParaRPr>
          </a:p>
          <a:p>
            <a:pPr algn="r"/>
            <a:r>
              <a:rPr lang="ru-RU" dirty="0" smtClean="0"/>
              <a:t>-9-112-</a:t>
            </a:r>
            <a:endParaRPr lang="ru-RU" dirty="0"/>
          </a:p>
        </p:txBody>
      </p:sp>
    </p:spTree>
    <p:extLst>
      <p:ext uri="{BB962C8B-B14F-4D97-AF65-F5344CB8AC3E}">
        <p14:creationId xmlns:p14="http://schemas.microsoft.com/office/powerpoint/2010/main" val="37702133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9036496" cy="6801862"/>
          </a:xfrm>
          <a:prstGeom prst="rect">
            <a:avLst/>
          </a:prstGeom>
          <a:noFill/>
        </p:spPr>
        <p:txBody>
          <a:bodyPr wrap="square" rtlCol="0">
            <a:spAutoFit/>
          </a:bodyPr>
          <a:lstStyle/>
          <a:p>
            <a:pPr algn="just"/>
            <a:r>
              <a:rPr lang="ru-RU" sz="2000" dirty="0" smtClean="0"/>
              <a:t>	</a:t>
            </a:r>
            <a:r>
              <a:rPr lang="ru-RU" sz="2800" b="1" i="1" u="sng" dirty="0" err="1" smtClean="0">
                <a:solidFill>
                  <a:srgbClr val="FF0000"/>
                </a:solidFill>
              </a:rPr>
              <a:t>Тетрафторид</a:t>
            </a:r>
            <a:r>
              <a:rPr lang="ru-RU" sz="2800" b="1" i="1" u="sng" dirty="0" smtClean="0">
                <a:solidFill>
                  <a:srgbClr val="FF0000"/>
                </a:solidFill>
              </a:rPr>
              <a:t> </a:t>
            </a:r>
            <a:r>
              <a:rPr lang="ru-RU" sz="2800" b="1" i="1" u="sng" dirty="0">
                <a:solidFill>
                  <a:srgbClr val="FF0000"/>
                </a:solidFill>
              </a:rPr>
              <a:t>урана (</a:t>
            </a:r>
            <a:r>
              <a:rPr lang="en-US" sz="2800" b="1" i="1" u="sng" dirty="0">
                <a:solidFill>
                  <a:srgbClr val="FF0000"/>
                </a:solidFill>
              </a:rPr>
              <a:t>UF</a:t>
            </a:r>
            <a:r>
              <a:rPr lang="ru-RU" sz="2800" b="1" i="1" u="sng" baseline="-25000" dirty="0">
                <a:solidFill>
                  <a:srgbClr val="FF0000"/>
                </a:solidFill>
              </a:rPr>
              <a:t>4</a:t>
            </a:r>
            <a:r>
              <a:rPr lang="ru-RU" sz="2800" b="1" i="1" u="sng" dirty="0">
                <a:solidFill>
                  <a:srgbClr val="FF0000"/>
                </a:solidFill>
              </a:rPr>
              <a:t>)</a:t>
            </a:r>
            <a:r>
              <a:rPr lang="ru-RU" sz="2800" b="1" i="1" dirty="0">
                <a:solidFill>
                  <a:srgbClr val="FF0000"/>
                </a:solidFill>
              </a:rPr>
              <a:t> </a:t>
            </a:r>
            <a:r>
              <a:rPr lang="ru-RU" sz="2000" dirty="0"/>
              <a:t>– исходное соединение для получения металлического урана и </a:t>
            </a:r>
            <a:r>
              <a:rPr lang="ru-RU" sz="2000" dirty="0" err="1"/>
              <a:t>гексафторида</a:t>
            </a:r>
            <a:r>
              <a:rPr lang="ru-RU" sz="2000" dirty="0"/>
              <a:t> урана; неокисляющие кислоты (</a:t>
            </a:r>
            <a:r>
              <a:rPr lang="en-US" sz="2000" dirty="0" err="1"/>
              <a:t>HCl</a:t>
            </a:r>
            <a:r>
              <a:rPr lang="ru-RU" sz="2000" dirty="0"/>
              <a:t>, </a:t>
            </a:r>
            <a:r>
              <a:rPr lang="en-US" sz="2000" dirty="0"/>
              <a:t>H</a:t>
            </a:r>
            <a:r>
              <a:rPr lang="ru-RU" sz="2000" baseline="-25000" dirty="0"/>
              <a:t>2</a:t>
            </a:r>
            <a:r>
              <a:rPr lang="en-US" sz="2000" dirty="0"/>
              <a:t>SO</a:t>
            </a:r>
            <a:r>
              <a:rPr lang="ru-RU" sz="2000" baseline="-25000" dirty="0"/>
              <a:t>4</a:t>
            </a:r>
            <a:r>
              <a:rPr lang="ru-RU" sz="2000" dirty="0"/>
              <a:t>, </a:t>
            </a:r>
            <a:r>
              <a:rPr lang="en-US" sz="2000" dirty="0"/>
              <a:t>H</a:t>
            </a:r>
            <a:r>
              <a:rPr lang="ru-RU" sz="2000" baseline="-25000" dirty="0"/>
              <a:t>3</a:t>
            </a:r>
            <a:r>
              <a:rPr lang="en-US" sz="2000" dirty="0"/>
              <a:t>PO</a:t>
            </a:r>
            <a:r>
              <a:rPr lang="ru-RU" sz="2000" baseline="-25000" dirty="0"/>
              <a:t>4</a:t>
            </a:r>
            <a:r>
              <a:rPr lang="ru-RU" sz="2000" dirty="0"/>
              <a:t>) почти не действуют. Он  хорошо растворяется в концентрированной (дымящей) хлорной кислоте </a:t>
            </a:r>
            <a:r>
              <a:rPr lang="en-US" sz="2000" dirty="0" err="1"/>
              <a:t>HClO</a:t>
            </a:r>
            <a:r>
              <a:rPr lang="ru-RU" sz="2000" baseline="-25000" dirty="0"/>
              <a:t>4</a:t>
            </a:r>
            <a:r>
              <a:rPr lang="ru-RU" sz="2000" dirty="0"/>
              <a:t> (</a:t>
            </a:r>
            <a:r>
              <a:rPr lang="ru-RU" sz="2000" b="1" i="1" u="sng" dirty="0">
                <a:solidFill>
                  <a:srgbClr val="FF0000"/>
                </a:solidFill>
              </a:rPr>
              <a:t>взрывоопасно</a:t>
            </a:r>
            <a:r>
              <a:rPr lang="ru-RU" sz="2000" dirty="0"/>
              <a:t>!): </a:t>
            </a:r>
          </a:p>
          <a:p>
            <a:pPr algn="ctr">
              <a:lnSpc>
                <a:spcPct val="150000"/>
              </a:lnSpc>
            </a:pPr>
            <a:r>
              <a:rPr lang="en-US" sz="2400" b="1" i="1" dirty="0">
                <a:solidFill>
                  <a:srgbClr val="FF0000"/>
                </a:solidFill>
              </a:rPr>
              <a:t>UF</a:t>
            </a:r>
            <a:r>
              <a:rPr lang="en-US" sz="2400" b="1" i="1" baseline="-25000" dirty="0">
                <a:solidFill>
                  <a:srgbClr val="FF0000"/>
                </a:solidFill>
              </a:rPr>
              <a:t>4</a:t>
            </a:r>
            <a:r>
              <a:rPr lang="en-US" sz="2400" b="1" i="1" dirty="0">
                <a:solidFill>
                  <a:srgbClr val="FF0000"/>
                </a:solidFill>
              </a:rPr>
              <a:t> + HClO</a:t>
            </a:r>
            <a:r>
              <a:rPr lang="en-US" sz="2400" b="1" i="1" baseline="-25000" dirty="0">
                <a:solidFill>
                  <a:srgbClr val="FF0000"/>
                </a:solidFill>
              </a:rPr>
              <a:t>4 </a:t>
            </a:r>
            <a:r>
              <a:rPr lang="en-US" sz="2400" b="1" i="1" dirty="0">
                <a:solidFill>
                  <a:srgbClr val="FF0000"/>
                </a:solidFill>
                <a:sym typeface="Symbol"/>
              </a:rPr>
              <a:t></a:t>
            </a:r>
            <a:r>
              <a:rPr lang="en-US" sz="2400" b="1" i="1" dirty="0">
                <a:solidFill>
                  <a:srgbClr val="FF0000"/>
                </a:solidFill>
              </a:rPr>
              <a:t> UO</a:t>
            </a:r>
            <a:r>
              <a:rPr lang="en-US" sz="2400" b="1" i="1" baseline="-25000" dirty="0">
                <a:solidFill>
                  <a:srgbClr val="FF0000"/>
                </a:solidFill>
              </a:rPr>
              <a:t>2</a:t>
            </a:r>
            <a:r>
              <a:rPr lang="en-US" sz="2400" b="1" i="1" dirty="0">
                <a:solidFill>
                  <a:srgbClr val="FF0000"/>
                </a:solidFill>
              </a:rPr>
              <a:t>F</a:t>
            </a:r>
            <a:r>
              <a:rPr lang="en-US" sz="2400" b="1" i="1" baseline="-25000" dirty="0">
                <a:solidFill>
                  <a:srgbClr val="FF0000"/>
                </a:solidFill>
              </a:rPr>
              <a:t>2</a:t>
            </a:r>
            <a:r>
              <a:rPr lang="en-US" sz="2400" b="1" i="1" dirty="0">
                <a:solidFill>
                  <a:srgbClr val="FF0000"/>
                </a:solidFill>
              </a:rPr>
              <a:t> + 2HF + Cl</a:t>
            </a:r>
            <a:r>
              <a:rPr lang="en-US" sz="2400" b="1" i="1" baseline="-25000" dirty="0">
                <a:solidFill>
                  <a:srgbClr val="FF0000"/>
                </a:solidFill>
              </a:rPr>
              <a:t>2</a:t>
            </a:r>
            <a:r>
              <a:rPr lang="ru-RU" sz="2400" b="1" i="1" dirty="0">
                <a:solidFill>
                  <a:srgbClr val="FF0000"/>
                </a:solidFill>
                <a:sym typeface="Symbol"/>
              </a:rPr>
              <a:t></a:t>
            </a:r>
            <a:r>
              <a:rPr lang="en-US" sz="2400" b="1" i="1" dirty="0">
                <a:solidFill>
                  <a:srgbClr val="FF0000"/>
                </a:solidFill>
              </a:rPr>
              <a:t> + 3O</a:t>
            </a:r>
            <a:r>
              <a:rPr lang="en-US" sz="2400" b="1" i="1" baseline="-25000" dirty="0">
                <a:solidFill>
                  <a:srgbClr val="FF0000"/>
                </a:solidFill>
              </a:rPr>
              <a:t>2</a:t>
            </a:r>
            <a:r>
              <a:rPr lang="ru-RU" sz="2400" b="1" i="1" dirty="0">
                <a:solidFill>
                  <a:srgbClr val="FF0000"/>
                </a:solidFill>
                <a:sym typeface="Symbol"/>
              </a:rPr>
              <a:t></a:t>
            </a:r>
            <a:r>
              <a:rPr lang="en-US" sz="2400" b="1" i="1" dirty="0">
                <a:solidFill>
                  <a:srgbClr val="FF0000"/>
                </a:solidFill>
              </a:rPr>
              <a:t>.</a:t>
            </a:r>
            <a:endParaRPr lang="ru-RU" sz="2400" b="1" i="1" dirty="0">
              <a:solidFill>
                <a:srgbClr val="FF0000"/>
              </a:solidFill>
            </a:endParaRPr>
          </a:p>
          <a:p>
            <a:pPr algn="just"/>
            <a:r>
              <a:rPr lang="ru-RU" sz="2000" dirty="0"/>
              <a:t>Растворению UF</a:t>
            </a:r>
            <a:r>
              <a:rPr lang="ru-RU" sz="2000" baseline="-25000" dirty="0"/>
              <a:t>4</a:t>
            </a:r>
            <a:r>
              <a:rPr lang="ru-RU" sz="2000" dirty="0"/>
              <a:t> (в том числе и в неокисляющих кислотах) способствуют </a:t>
            </a:r>
            <a:r>
              <a:rPr lang="ru-RU" sz="2000" dirty="0" err="1" smtClean="0"/>
              <a:t>комплексанты</a:t>
            </a:r>
            <a:r>
              <a:rPr lang="ru-RU" sz="2000" dirty="0" smtClean="0"/>
              <a:t>, </a:t>
            </a:r>
            <a:r>
              <a:rPr lang="ru-RU" sz="2000" dirty="0"/>
              <a:t>связывающие фторид-ионы (</a:t>
            </a:r>
            <a:r>
              <a:rPr lang="en-US" sz="2000" dirty="0"/>
              <a:t>Al</a:t>
            </a:r>
            <a:r>
              <a:rPr lang="ru-RU" sz="2000" baseline="30000" dirty="0"/>
              <a:t>3+</a:t>
            </a:r>
            <a:r>
              <a:rPr lang="ru-RU" sz="2000" dirty="0"/>
              <a:t>, </a:t>
            </a:r>
            <a:r>
              <a:rPr lang="en-US" sz="2000" dirty="0"/>
              <a:t>Fe</a:t>
            </a:r>
            <a:r>
              <a:rPr lang="ru-RU" sz="2000" baseline="30000" dirty="0"/>
              <a:t>3+</a:t>
            </a:r>
            <a:r>
              <a:rPr lang="ru-RU" sz="2000" dirty="0"/>
              <a:t>, борная кислота (</a:t>
            </a:r>
            <a:r>
              <a:rPr lang="en-US" sz="2000" dirty="0"/>
              <a:t>H</a:t>
            </a:r>
            <a:r>
              <a:rPr lang="ru-RU" sz="2000" baseline="-25000" dirty="0"/>
              <a:t>3</a:t>
            </a:r>
            <a:r>
              <a:rPr lang="en-US" sz="2000" dirty="0"/>
              <a:t>BO</a:t>
            </a:r>
            <a:r>
              <a:rPr lang="ru-RU" sz="2000" baseline="-25000" dirty="0"/>
              <a:t>3</a:t>
            </a:r>
            <a:r>
              <a:rPr lang="ru-RU" sz="2000" dirty="0"/>
              <a:t>): </a:t>
            </a:r>
            <a:endParaRPr lang="ru-RU" sz="2000" dirty="0" smtClean="0"/>
          </a:p>
          <a:p>
            <a:pPr algn="just"/>
            <a:r>
              <a:rPr lang="ru-RU" sz="2000" b="1" i="1" dirty="0" smtClean="0">
                <a:solidFill>
                  <a:srgbClr val="FF0000"/>
                </a:solidFill>
              </a:rPr>
              <a:t>        </a:t>
            </a:r>
            <a:r>
              <a:rPr lang="en-US" sz="2400" b="1" i="1" dirty="0" smtClean="0">
                <a:solidFill>
                  <a:srgbClr val="FF0000"/>
                </a:solidFill>
              </a:rPr>
              <a:t>2UF</a:t>
            </a:r>
            <a:r>
              <a:rPr lang="en-US" sz="2400" b="1" i="1" baseline="-25000" dirty="0" smtClean="0">
                <a:solidFill>
                  <a:srgbClr val="FF0000"/>
                </a:solidFill>
              </a:rPr>
              <a:t>4</a:t>
            </a:r>
            <a:r>
              <a:rPr lang="en-US" sz="2400" b="1" i="1" dirty="0" smtClean="0">
                <a:solidFill>
                  <a:srgbClr val="FF0000"/>
                </a:solidFill>
              </a:rPr>
              <a:t> </a:t>
            </a:r>
            <a:r>
              <a:rPr lang="en-US" sz="2400" b="1" i="1" dirty="0">
                <a:solidFill>
                  <a:srgbClr val="FF0000"/>
                </a:solidFill>
              </a:rPr>
              <a:t>+ 2Al(NO</a:t>
            </a:r>
            <a:r>
              <a:rPr lang="en-US" sz="2400" b="1" i="1" baseline="-25000" dirty="0">
                <a:solidFill>
                  <a:srgbClr val="FF0000"/>
                </a:solidFill>
              </a:rPr>
              <a:t>3</a:t>
            </a:r>
            <a:r>
              <a:rPr lang="en-US" sz="2400" b="1" i="1" dirty="0">
                <a:solidFill>
                  <a:srgbClr val="FF0000"/>
                </a:solidFill>
              </a:rPr>
              <a:t>)</a:t>
            </a:r>
            <a:r>
              <a:rPr lang="en-US" sz="2400" b="1" i="1" baseline="-25000" dirty="0">
                <a:solidFill>
                  <a:srgbClr val="FF0000"/>
                </a:solidFill>
              </a:rPr>
              <a:t>3 </a:t>
            </a:r>
            <a:r>
              <a:rPr lang="en-US" sz="2400" b="1" i="1" dirty="0">
                <a:solidFill>
                  <a:srgbClr val="FF0000"/>
                </a:solidFill>
              </a:rPr>
              <a:t>+ 2HNO</a:t>
            </a:r>
            <a:r>
              <a:rPr lang="en-US" sz="2400" b="1" i="1" baseline="-25000" dirty="0">
                <a:solidFill>
                  <a:srgbClr val="FF0000"/>
                </a:solidFill>
              </a:rPr>
              <a:t>3 </a:t>
            </a:r>
            <a:r>
              <a:rPr lang="ru-RU" sz="2400" b="1" i="1" baseline="-25000" dirty="0" smtClean="0">
                <a:solidFill>
                  <a:srgbClr val="FF0000"/>
                </a:solidFill>
              </a:rPr>
              <a:t> </a:t>
            </a:r>
            <a:r>
              <a:rPr lang="en-US" sz="2400" b="1" i="1" dirty="0" smtClean="0">
                <a:solidFill>
                  <a:srgbClr val="FF0000"/>
                </a:solidFill>
              </a:rPr>
              <a:t>= </a:t>
            </a:r>
            <a:endParaRPr lang="ru-RU" sz="2400" b="1" i="1" dirty="0">
              <a:solidFill>
                <a:srgbClr val="FF0000"/>
              </a:solidFill>
            </a:endParaRPr>
          </a:p>
          <a:p>
            <a:pPr algn="ctr">
              <a:lnSpc>
                <a:spcPct val="150000"/>
              </a:lnSpc>
            </a:pPr>
            <a:r>
              <a:rPr lang="ru-RU" sz="2400" b="1" i="1" dirty="0" smtClean="0">
                <a:solidFill>
                  <a:srgbClr val="FF0000"/>
                </a:solidFill>
              </a:rPr>
              <a:t>                                   </a:t>
            </a:r>
            <a:r>
              <a:rPr lang="en-US" sz="2400" b="1" i="1" dirty="0" smtClean="0">
                <a:solidFill>
                  <a:srgbClr val="FF0000"/>
                </a:solidFill>
              </a:rPr>
              <a:t>= </a:t>
            </a:r>
            <a:r>
              <a:rPr lang="ru-RU" sz="2400" b="1" i="1" dirty="0" smtClean="0">
                <a:solidFill>
                  <a:srgbClr val="FF0000"/>
                </a:solidFill>
              </a:rPr>
              <a:t> </a:t>
            </a:r>
            <a:r>
              <a:rPr lang="en-US" sz="2400" b="1" i="1" dirty="0" smtClean="0">
                <a:solidFill>
                  <a:srgbClr val="FF0000"/>
                </a:solidFill>
              </a:rPr>
              <a:t>2UO</a:t>
            </a:r>
            <a:r>
              <a:rPr lang="en-US" sz="2400" b="1" i="1" baseline="-25000" dirty="0" smtClean="0">
                <a:solidFill>
                  <a:srgbClr val="FF0000"/>
                </a:solidFill>
              </a:rPr>
              <a:t>2</a:t>
            </a:r>
            <a:r>
              <a:rPr lang="en-US" sz="2400" b="1" i="1" dirty="0" smtClean="0">
                <a:solidFill>
                  <a:srgbClr val="FF0000"/>
                </a:solidFill>
              </a:rPr>
              <a:t>(NO</a:t>
            </a:r>
            <a:r>
              <a:rPr lang="en-US" sz="2400" b="1" i="1" baseline="-25000" dirty="0" smtClean="0">
                <a:solidFill>
                  <a:srgbClr val="FF0000"/>
                </a:solidFill>
              </a:rPr>
              <a:t>3</a:t>
            </a:r>
            <a:r>
              <a:rPr lang="en-US" sz="2400" b="1" i="1" dirty="0" smtClean="0">
                <a:solidFill>
                  <a:srgbClr val="FF0000"/>
                </a:solidFill>
              </a:rPr>
              <a:t>)</a:t>
            </a:r>
            <a:r>
              <a:rPr lang="en-US" sz="2400" b="1" i="1" baseline="-25000" dirty="0" smtClean="0">
                <a:solidFill>
                  <a:srgbClr val="FF0000"/>
                </a:solidFill>
              </a:rPr>
              <a:t>2 </a:t>
            </a:r>
            <a:r>
              <a:rPr lang="en-US" sz="2400" b="1" i="1" dirty="0" smtClean="0">
                <a:solidFill>
                  <a:srgbClr val="FF0000"/>
                </a:solidFill>
              </a:rPr>
              <a:t> </a:t>
            </a:r>
            <a:r>
              <a:rPr lang="en-US" sz="2400" b="1" i="1" dirty="0">
                <a:solidFill>
                  <a:srgbClr val="FF0000"/>
                </a:solidFill>
              </a:rPr>
              <a:t>+ 2</a:t>
            </a:r>
            <a:r>
              <a:rPr lang="en-US" sz="2400" b="1" i="1" dirty="0">
                <a:solidFill>
                  <a:srgbClr val="7030A0"/>
                </a:solidFill>
              </a:rPr>
              <a:t>AlF</a:t>
            </a:r>
            <a:r>
              <a:rPr lang="en-US" sz="2400" b="1" i="1" baseline="-25000" dirty="0">
                <a:solidFill>
                  <a:srgbClr val="7030A0"/>
                </a:solidFill>
              </a:rPr>
              <a:t>2</a:t>
            </a:r>
            <a:r>
              <a:rPr lang="en-US" sz="2400" b="1" i="1" dirty="0">
                <a:solidFill>
                  <a:srgbClr val="7030A0"/>
                </a:solidFill>
              </a:rPr>
              <a:t>NO</a:t>
            </a:r>
            <a:r>
              <a:rPr lang="en-US" sz="2400" b="1" i="1" baseline="-25000" dirty="0">
                <a:solidFill>
                  <a:srgbClr val="7030A0"/>
                </a:solidFill>
              </a:rPr>
              <a:t>3</a:t>
            </a:r>
            <a:r>
              <a:rPr lang="en-US" sz="2400" b="1" i="1" dirty="0">
                <a:solidFill>
                  <a:srgbClr val="FF0000"/>
                </a:solidFill>
              </a:rPr>
              <a:t> + NO</a:t>
            </a:r>
            <a:r>
              <a:rPr lang="en-US" sz="2400" b="1" i="1" dirty="0">
                <a:solidFill>
                  <a:srgbClr val="FF0000"/>
                </a:solidFill>
                <a:sym typeface="Symbol"/>
              </a:rPr>
              <a:t></a:t>
            </a:r>
            <a:r>
              <a:rPr lang="en-US" sz="2400" b="1" i="1" dirty="0">
                <a:solidFill>
                  <a:srgbClr val="FF0000"/>
                </a:solidFill>
              </a:rPr>
              <a:t>+  NO</a:t>
            </a:r>
            <a:r>
              <a:rPr lang="en-US" sz="2400" b="1" i="1" baseline="-25000" dirty="0">
                <a:solidFill>
                  <a:srgbClr val="FF0000"/>
                </a:solidFill>
              </a:rPr>
              <a:t>2</a:t>
            </a:r>
            <a:r>
              <a:rPr lang="en-US" sz="2400" b="1" i="1" dirty="0">
                <a:solidFill>
                  <a:srgbClr val="FF0000"/>
                </a:solidFill>
                <a:sym typeface="Symbol"/>
              </a:rPr>
              <a:t></a:t>
            </a:r>
            <a:r>
              <a:rPr lang="en-US" sz="2400" b="1" i="1" dirty="0">
                <a:solidFill>
                  <a:srgbClr val="FF0000"/>
                </a:solidFill>
              </a:rPr>
              <a:t>+ 5</a:t>
            </a:r>
            <a:r>
              <a:rPr lang="ru-RU" sz="2400" b="1" i="1" dirty="0">
                <a:solidFill>
                  <a:srgbClr val="FF0000"/>
                </a:solidFill>
              </a:rPr>
              <a:t>Н</a:t>
            </a:r>
            <a:r>
              <a:rPr lang="en-US" sz="2400" b="1" i="1" baseline="-25000" dirty="0">
                <a:solidFill>
                  <a:srgbClr val="FF0000"/>
                </a:solidFill>
              </a:rPr>
              <a:t>2</a:t>
            </a:r>
            <a:r>
              <a:rPr lang="ru-RU" sz="2400" b="1" i="1" dirty="0">
                <a:solidFill>
                  <a:srgbClr val="FF0000"/>
                </a:solidFill>
              </a:rPr>
              <a:t>О</a:t>
            </a:r>
            <a:r>
              <a:rPr lang="ru-RU" sz="2400" b="1" i="1" dirty="0">
                <a:solidFill>
                  <a:srgbClr val="FF0000"/>
                </a:solidFill>
                <a:sym typeface="Symbol"/>
              </a:rPr>
              <a:t></a:t>
            </a:r>
            <a:r>
              <a:rPr lang="en-US" sz="2400" b="1" i="1" dirty="0" smtClean="0">
                <a:solidFill>
                  <a:srgbClr val="FF0000"/>
                </a:solidFill>
              </a:rPr>
              <a:t>,</a:t>
            </a:r>
            <a:endParaRPr lang="ru-RU" sz="2400" b="1" i="1" dirty="0">
              <a:solidFill>
                <a:srgbClr val="FF0000"/>
              </a:solidFill>
            </a:endParaRPr>
          </a:p>
          <a:p>
            <a:pPr algn="just">
              <a:lnSpc>
                <a:spcPct val="150000"/>
              </a:lnSpc>
            </a:pPr>
            <a:r>
              <a:rPr lang="ru-RU" sz="2400" b="1" i="1" dirty="0">
                <a:solidFill>
                  <a:schemeClr val="tx2">
                    <a:lumMod val="60000"/>
                    <a:lumOff val="40000"/>
                  </a:schemeClr>
                </a:solidFill>
              </a:rPr>
              <a:t> </a:t>
            </a:r>
            <a:r>
              <a:rPr lang="ru-RU" sz="2400" b="1" i="1" dirty="0" smtClean="0">
                <a:solidFill>
                  <a:schemeClr val="tx2">
                    <a:lumMod val="60000"/>
                    <a:lumOff val="40000"/>
                  </a:schemeClr>
                </a:solidFill>
              </a:rPr>
              <a:t>       </a:t>
            </a:r>
            <a:r>
              <a:rPr lang="en-US" sz="2400" b="1" i="1" dirty="0" smtClean="0">
                <a:solidFill>
                  <a:srgbClr val="7030A0"/>
                </a:solidFill>
              </a:rPr>
              <a:t>2UF</a:t>
            </a:r>
            <a:r>
              <a:rPr lang="en-US" sz="2400" b="1" i="1" baseline="-25000" dirty="0" smtClean="0">
                <a:solidFill>
                  <a:srgbClr val="7030A0"/>
                </a:solidFill>
              </a:rPr>
              <a:t>4</a:t>
            </a:r>
            <a:r>
              <a:rPr lang="en-US" sz="2400" b="1" i="1" dirty="0" smtClean="0">
                <a:solidFill>
                  <a:srgbClr val="7030A0"/>
                </a:solidFill>
              </a:rPr>
              <a:t> </a:t>
            </a:r>
            <a:r>
              <a:rPr lang="en-US" sz="2400" b="1" i="1" dirty="0">
                <a:solidFill>
                  <a:srgbClr val="7030A0"/>
                </a:solidFill>
              </a:rPr>
              <a:t>+ 2</a:t>
            </a:r>
            <a:r>
              <a:rPr lang="ru-RU" sz="2400" b="1" i="1" dirty="0">
                <a:solidFill>
                  <a:srgbClr val="7030A0"/>
                </a:solidFill>
              </a:rPr>
              <a:t>Н</a:t>
            </a:r>
            <a:r>
              <a:rPr lang="en-US" sz="2400" b="1" i="1" baseline="-25000" dirty="0">
                <a:solidFill>
                  <a:srgbClr val="7030A0"/>
                </a:solidFill>
              </a:rPr>
              <a:t>3</a:t>
            </a:r>
            <a:r>
              <a:rPr lang="en-US" sz="2400" b="1" i="1" dirty="0">
                <a:solidFill>
                  <a:srgbClr val="7030A0"/>
                </a:solidFill>
              </a:rPr>
              <a:t>BO</a:t>
            </a:r>
            <a:r>
              <a:rPr lang="en-US" sz="2400" b="1" i="1" baseline="-25000" dirty="0">
                <a:solidFill>
                  <a:srgbClr val="7030A0"/>
                </a:solidFill>
              </a:rPr>
              <a:t>3</a:t>
            </a:r>
            <a:r>
              <a:rPr lang="en-US" sz="2400" b="1" i="1" dirty="0">
                <a:solidFill>
                  <a:srgbClr val="7030A0"/>
                </a:solidFill>
              </a:rPr>
              <a:t> + 6</a:t>
            </a:r>
            <a:r>
              <a:rPr lang="ru-RU" sz="2400" b="1" i="1" dirty="0">
                <a:solidFill>
                  <a:srgbClr val="7030A0"/>
                </a:solidFill>
              </a:rPr>
              <a:t>Н</a:t>
            </a:r>
            <a:r>
              <a:rPr lang="en-US" sz="2400" b="1" i="1" dirty="0">
                <a:solidFill>
                  <a:srgbClr val="7030A0"/>
                </a:solidFill>
              </a:rPr>
              <a:t>NO</a:t>
            </a:r>
            <a:r>
              <a:rPr lang="en-US" sz="2400" b="1" i="1" baseline="-25000" dirty="0">
                <a:solidFill>
                  <a:srgbClr val="7030A0"/>
                </a:solidFill>
              </a:rPr>
              <a:t>3 </a:t>
            </a:r>
            <a:r>
              <a:rPr lang="ru-RU" sz="2400" b="1" i="1" baseline="-25000" dirty="0" smtClean="0">
                <a:solidFill>
                  <a:srgbClr val="7030A0"/>
                </a:solidFill>
              </a:rPr>
              <a:t>  </a:t>
            </a:r>
            <a:r>
              <a:rPr lang="en-US" sz="2400" b="1" i="1" dirty="0" smtClean="0">
                <a:solidFill>
                  <a:srgbClr val="7030A0"/>
                </a:solidFill>
              </a:rPr>
              <a:t>= </a:t>
            </a:r>
            <a:endParaRPr lang="ru-RU" sz="2400" b="1" i="1" dirty="0">
              <a:solidFill>
                <a:srgbClr val="7030A0"/>
              </a:solidFill>
            </a:endParaRPr>
          </a:p>
          <a:p>
            <a:pPr algn="ctr">
              <a:lnSpc>
                <a:spcPct val="150000"/>
              </a:lnSpc>
            </a:pPr>
            <a:r>
              <a:rPr lang="ru-RU" sz="2400" b="1" i="1" dirty="0" smtClean="0">
                <a:solidFill>
                  <a:srgbClr val="7030A0"/>
                </a:solidFill>
              </a:rPr>
              <a:t>                                  </a:t>
            </a:r>
            <a:r>
              <a:rPr lang="en-US" sz="2400" b="1" i="1" dirty="0" smtClean="0">
                <a:solidFill>
                  <a:srgbClr val="7030A0"/>
                </a:solidFill>
              </a:rPr>
              <a:t>= </a:t>
            </a:r>
            <a:r>
              <a:rPr lang="ru-RU" sz="2400" b="1" i="1" dirty="0" smtClean="0">
                <a:solidFill>
                  <a:srgbClr val="7030A0"/>
                </a:solidFill>
              </a:rPr>
              <a:t>  </a:t>
            </a:r>
            <a:r>
              <a:rPr lang="en-US" sz="2400" b="1" i="1" dirty="0" smtClean="0">
                <a:solidFill>
                  <a:srgbClr val="7030A0"/>
                </a:solidFill>
              </a:rPr>
              <a:t>2UO</a:t>
            </a:r>
            <a:r>
              <a:rPr lang="en-US" sz="2400" b="1" i="1" baseline="-25000" dirty="0" smtClean="0">
                <a:solidFill>
                  <a:srgbClr val="7030A0"/>
                </a:solidFill>
              </a:rPr>
              <a:t>2</a:t>
            </a:r>
            <a:r>
              <a:rPr lang="en-US" sz="2400" b="1" i="1" dirty="0" smtClean="0">
                <a:solidFill>
                  <a:srgbClr val="7030A0"/>
                </a:solidFill>
              </a:rPr>
              <a:t>(NO</a:t>
            </a:r>
            <a:r>
              <a:rPr lang="en-US" sz="2400" b="1" i="1" baseline="-25000" dirty="0" smtClean="0">
                <a:solidFill>
                  <a:srgbClr val="7030A0"/>
                </a:solidFill>
              </a:rPr>
              <a:t>3</a:t>
            </a:r>
            <a:r>
              <a:rPr lang="en-US" sz="2400" b="1" i="1" dirty="0" smtClean="0">
                <a:solidFill>
                  <a:srgbClr val="7030A0"/>
                </a:solidFill>
              </a:rPr>
              <a:t>)</a:t>
            </a:r>
            <a:r>
              <a:rPr lang="en-US" sz="2400" b="1" i="1" baseline="-25000" dirty="0" smtClean="0">
                <a:solidFill>
                  <a:srgbClr val="7030A0"/>
                </a:solidFill>
              </a:rPr>
              <a:t>2</a:t>
            </a:r>
            <a:r>
              <a:rPr lang="en-US" sz="2400" b="1" i="1" dirty="0" smtClean="0">
                <a:solidFill>
                  <a:srgbClr val="7030A0"/>
                </a:solidFill>
              </a:rPr>
              <a:t> </a:t>
            </a:r>
            <a:r>
              <a:rPr lang="en-US" sz="2400" b="1" i="1" dirty="0">
                <a:solidFill>
                  <a:srgbClr val="7030A0"/>
                </a:solidFill>
              </a:rPr>
              <a:t>+ 2</a:t>
            </a:r>
            <a:r>
              <a:rPr lang="en-US" sz="2400" b="1" i="1" dirty="0">
                <a:solidFill>
                  <a:srgbClr val="FF0000"/>
                </a:solidFill>
              </a:rPr>
              <a:t>HBF</a:t>
            </a:r>
            <a:r>
              <a:rPr lang="en-US" sz="2400" b="1" i="1" baseline="-25000" dirty="0">
                <a:solidFill>
                  <a:srgbClr val="FF0000"/>
                </a:solidFill>
              </a:rPr>
              <a:t>4</a:t>
            </a:r>
            <a:r>
              <a:rPr lang="en-US" sz="2400" b="1" i="1" dirty="0">
                <a:solidFill>
                  <a:srgbClr val="7030A0"/>
                </a:solidFill>
              </a:rPr>
              <a:t> + NO</a:t>
            </a:r>
            <a:r>
              <a:rPr lang="en-US" sz="2400" b="1" i="1" dirty="0">
                <a:solidFill>
                  <a:srgbClr val="7030A0"/>
                </a:solidFill>
                <a:sym typeface="Symbol"/>
              </a:rPr>
              <a:t></a:t>
            </a:r>
            <a:r>
              <a:rPr lang="en-US" sz="2400" b="1" i="1" dirty="0">
                <a:solidFill>
                  <a:srgbClr val="7030A0"/>
                </a:solidFill>
              </a:rPr>
              <a:t> + NO</a:t>
            </a:r>
            <a:r>
              <a:rPr lang="en-US" sz="2400" b="1" i="1" baseline="-25000" dirty="0">
                <a:solidFill>
                  <a:srgbClr val="7030A0"/>
                </a:solidFill>
              </a:rPr>
              <a:t>2</a:t>
            </a:r>
            <a:r>
              <a:rPr lang="en-US" sz="2400" b="1" i="1" dirty="0">
                <a:solidFill>
                  <a:srgbClr val="7030A0"/>
                </a:solidFill>
                <a:sym typeface="Symbol"/>
              </a:rPr>
              <a:t></a:t>
            </a:r>
            <a:r>
              <a:rPr lang="en-US" sz="2400" b="1" i="1" dirty="0">
                <a:solidFill>
                  <a:srgbClr val="7030A0"/>
                </a:solidFill>
              </a:rPr>
              <a:t> + 5</a:t>
            </a:r>
            <a:r>
              <a:rPr lang="ru-RU" sz="2400" b="1" i="1" dirty="0">
                <a:solidFill>
                  <a:srgbClr val="7030A0"/>
                </a:solidFill>
              </a:rPr>
              <a:t>Н</a:t>
            </a:r>
            <a:r>
              <a:rPr lang="en-US" sz="2400" b="1" i="1" baseline="-25000" dirty="0">
                <a:solidFill>
                  <a:srgbClr val="7030A0"/>
                </a:solidFill>
              </a:rPr>
              <a:t>2</a:t>
            </a:r>
            <a:r>
              <a:rPr lang="ru-RU" sz="2400" b="1" i="1" dirty="0">
                <a:solidFill>
                  <a:srgbClr val="7030A0"/>
                </a:solidFill>
              </a:rPr>
              <a:t>О</a:t>
            </a:r>
            <a:r>
              <a:rPr lang="ru-RU" sz="2400" b="1" i="1" dirty="0">
                <a:solidFill>
                  <a:srgbClr val="7030A0"/>
                </a:solidFill>
                <a:sym typeface="Symbol"/>
              </a:rPr>
              <a:t></a:t>
            </a:r>
            <a:r>
              <a:rPr lang="en-US" sz="2000" dirty="0">
                <a:solidFill>
                  <a:srgbClr val="7030A0"/>
                </a:solidFill>
              </a:rPr>
              <a:t>.</a:t>
            </a:r>
            <a:endParaRPr lang="ru-RU" sz="2000" dirty="0">
              <a:solidFill>
                <a:srgbClr val="7030A0"/>
              </a:solidFill>
            </a:endParaRPr>
          </a:p>
          <a:p>
            <a:pPr algn="just"/>
            <a:r>
              <a:rPr lang="ru-RU" sz="2000" dirty="0"/>
              <a:t>Растворение проб часто проводят в </a:t>
            </a:r>
            <a:r>
              <a:rPr lang="ru-RU" sz="2000" i="1" dirty="0"/>
              <a:t>автоклавах</a:t>
            </a:r>
            <a:r>
              <a:rPr lang="ru-RU" sz="2000" dirty="0"/>
              <a:t> (или в запаянных ампулах), что имеет определенные преимущества: обеспечивается разложение веществ, не взаимодействующих с реагентами при обычных температуре и давлении; уменьшается количество расходуемых реагентов; увеличивается скорость разложения; удается избежать потерь летучих продуктов, за исключением газов после охлаждения автоклава и его разгерметизации.</a:t>
            </a:r>
          </a:p>
          <a:p>
            <a:pPr algn="just"/>
            <a:endParaRPr lang="ru-RU" sz="2000" dirty="0"/>
          </a:p>
        </p:txBody>
      </p:sp>
      <p:sp>
        <p:nvSpPr>
          <p:cNvPr id="3" name="TextBox 2"/>
          <p:cNvSpPr txBox="1"/>
          <p:nvPr/>
        </p:nvSpPr>
        <p:spPr>
          <a:xfrm>
            <a:off x="8028384" y="6453336"/>
            <a:ext cx="1115616" cy="400110"/>
          </a:xfrm>
          <a:prstGeom prst="rect">
            <a:avLst/>
          </a:prstGeom>
          <a:noFill/>
        </p:spPr>
        <p:txBody>
          <a:bodyPr wrap="square" rtlCol="0">
            <a:spAutoFit/>
          </a:bodyPr>
          <a:lstStyle/>
          <a:p>
            <a:r>
              <a:rPr lang="ru-RU" sz="2000" dirty="0" smtClean="0"/>
              <a:t>-10-113-</a:t>
            </a:r>
            <a:endParaRPr lang="ru-RU" sz="2000" dirty="0"/>
          </a:p>
        </p:txBody>
      </p:sp>
    </p:spTree>
    <p:extLst>
      <p:ext uri="{BB962C8B-B14F-4D97-AF65-F5344CB8AC3E}">
        <p14:creationId xmlns:p14="http://schemas.microsoft.com/office/powerpoint/2010/main" val="7664722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248187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832397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9795</TotalTime>
  <Words>2557</Words>
  <Application>Microsoft Office PowerPoint</Application>
  <PresentationFormat>Экран (4:3)</PresentationFormat>
  <Paragraphs>819</Paragraphs>
  <Slides>115</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115</vt:i4>
      </vt:variant>
    </vt:vector>
  </HeadingPairs>
  <TitlesOfParts>
    <vt:vector size="117" baseType="lpstr">
      <vt:lpstr>Тема Office</vt:lpstr>
      <vt:lpstr>Документ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Ivan I. Zherin</cp:lastModifiedBy>
  <cp:revision>474</cp:revision>
  <dcterms:created xsi:type="dcterms:W3CDTF">2013-09-02T05:55:44Z</dcterms:created>
  <dcterms:modified xsi:type="dcterms:W3CDTF">2015-10-07T07:43:36Z</dcterms:modified>
</cp:coreProperties>
</file>