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6"/>
  </p:notesMasterIdLst>
  <p:sldIdLst>
    <p:sldId id="1039" r:id="rId2"/>
    <p:sldId id="854" r:id="rId3"/>
    <p:sldId id="858" r:id="rId4"/>
    <p:sldId id="869" r:id="rId5"/>
    <p:sldId id="870" r:id="rId6"/>
    <p:sldId id="1075" r:id="rId7"/>
    <p:sldId id="871" r:id="rId8"/>
    <p:sldId id="1076" r:id="rId9"/>
    <p:sldId id="872" r:id="rId10"/>
    <p:sldId id="1077" r:id="rId11"/>
    <p:sldId id="1079" r:id="rId12"/>
    <p:sldId id="873" r:id="rId13"/>
    <p:sldId id="859" r:id="rId14"/>
    <p:sldId id="860" r:id="rId15"/>
    <p:sldId id="861" r:id="rId16"/>
    <p:sldId id="862" r:id="rId17"/>
    <p:sldId id="863" r:id="rId18"/>
    <p:sldId id="875" r:id="rId19"/>
    <p:sldId id="876" r:id="rId20"/>
    <p:sldId id="878" r:id="rId21"/>
    <p:sldId id="1081" r:id="rId22"/>
    <p:sldId id="879" r:id="rId23"/>
    <p:sldId id="1087" r:id="rId24"/>
    <p:sldId id="1085" r:id="rId25"/>
    <p:sldId id="1084" r:id="rId26"/>
    <p:sldId id="881" r:id="rId27"/>
    <p:sldId id="880" r:id="rId28"/>
    <p:sldId id="1089" r:id="rId29"/>
    <p:sldId id="877" r:id="rId30"/>
    <p:sldId id="886" r:id="rId31"/>
    <p:sldId id="884" r:id="rId32"/>
    <p:sldId id="1091" r:id="rId33"/>
    <p:sldId id="1071" r:id="rId34"/>
    <p:sldId id="107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FF"/>
    <a:srgbClr val="CCFF99"/>
    <a:srgbClr val="FFCCCC"/>
    <a:srgbClr val="00FFFF"/>
    <a:srgbClr val="66FF33"/>
    <a:srgbClr val="FF66CC"/>
    <a:srgbClr val="66FFCC"/>
    <a:srgbClr val="FF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382" autoAdjust="0"/>
    <p:restoredTop sz="94660"/>
  </p:normalViewPr>
  <p:slideViewPr>
    <p:cSldViewPr>
      <p:cViewPr>
        <p:scale>
          <a:sx n="66" d="100"/>
          <a:sy n="66" d="100"/>
        </p:scale>
        <p:origin x="-216" y="-10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FB9B1-4CEF-4F19-9CD8-F484E2687BBB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1DB3E-6E42-4157-B001-C5A4A8007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988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570" name="Rectangle 2"/>
          <p:cNvSpPr>
            <a:spLocks noChangeArrowheads="1"/>
          </p:cNvSpPr>
          <p:nvPr/>
        </p:nvSpPr>
        <p:spPr bwMode="auto">
          <a:xfrm>
            <a:off x="467544" y="188640"/>
            <a:ext cx="816845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НАЦИОНАЛЬНЫЙ ИССЛЕДОВАТЕЛЬСКИЙ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ТОМСКИЙ </a:t>
            </a:r>
            <a:r>
              <a:rPr kumimoji="0" lang="ru-RU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ПОЛИТЕХНИЧЕСКИЙ УНИВЕРСИТЕТ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7569" name="Рисунок 6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196752"/>
            <a:ext cx="1581150" cy="1447800"/>
          </a:xfrm>
          <a:prstGeom prst="rect">
            <a:avLst/>
          </a:prstGeom>
          <a:noFill/>
        </p:spPr>
      </p:pic>
      <p:sp>
        <p:nvSpPr>
          <p:cNvPr id="2157571" name="Rectangle 3"/>
          <p:cNvSpPr>
            <a:spLocks noChangeArrowheads="1"/>
          </p:cNvSpPr>
          <p:nvPr/>
        </p:nvSpPr>
        <p:spPr bwMode="auto">
          <a:xfrm>
            <a:off x="0" y="2856906"/>
            <a:ext cx="914400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«Ф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изические  и химические методы анализа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ядерных материалов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NewRomanPSM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/>
                <a:cs typeface="Arial" pitchFamily="34" charset="0"/>
              </a:rPr>
              <a:t>ЛЕКЦИЯ 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/>
                <a:cs typeface="Arial" pitchFamily="34" charset="0"/>
              </a:rPr>
              <a:t>5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ХИМИЧЕСКИЕ МЕТОДЫ </a:t>
            </a:r>
            <a:r>
              <a:rPr kumimoji="0" lang="ru-RU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ОПРЕДЕЛЕНИЯ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УРАНА,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ПЛУТОНИЯ, ТОРИЯ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Лектор: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профессор каф. ХТРЭ ФТИ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Жерин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И.И.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0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/>
                <a:cs typeface="Arial" pitchFamily="34" charset="0"/>
              </a:rPr>
              <a:t>Томск 2015 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9144000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4800" b="1" u="sng" dirty="0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ХИМИЧЕСКИЕ</a:t>
            </a:r>
            <a:r>
              <a:rPr lang="ru-RU" sz="4800" b="1" u="sng" dirty="0" smtClean="0">
                <a:solidFill>
                  <a:srgbClr val="365F91"/>
                </a:solidFill>
                <a:latin typeface="Arial Narrow"/>
                <a:ea typeface="Times New Roman"/>
                <a:cs typeface="Times New Roman"/>
              </a:rPr>
              <a:t>  МЕТОДЫ ОПРЕДЕЛЕНИЯ  </a:t>
            </a:r>
            <a:r>
              <a:rPr lang="en-US" sz="4800" b="1" u="sng" dirty="0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U</a:t>
            </a:r>
            <a:r>
              <a:rPr lang="ru-RU" sz="4800" b="1" u="sng" dirty="0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, </a:t>
            </a:r>
            <a:r>
              <a:rPr lang="en-US" sz="4800" b="1" u="sng" dirty="0" err="1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Pu</a:t>
            </a:r>
            <a:r>
              <a:rPr lang="ru-RU" sz="4800" b="1" u="sng" dirty="0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, </a:t>
            </a:r>
            <a:r>
              <a:rPr lang="en-US" sz="4800" b="1" u="sng" dirty="0" err="1" smtClean="0">
                <a:solidFill>
                  <a:srgbClr val="FF0000"/>
                </a:solidFill>
                <a:latin typeface="Arial Narrow"/>
                <a:ea typeface="Times New Roman"/>
                <a:cs typeface="Times New Roman"/>
              </a:rPr>
              <a:t>Th</a:t>
            </a:r>
            <a:endParaRPr lang="ru-RU" sz="4800" b="1" u="sng" dirty="0">
              <a:solidFill>
                <a:srgbClr val="FF0000"/>
              </a:solidFill>
              <a:effectLst/>
              <a:latin typeface="Arial Narrow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854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1358573"/>
              </p:ext>
            </p:extLst>
          </p:nvPr>
        </p:nvGraphicFramePr>
        <p:xfrm>
          <a:off x="0" y="116632"/>
          <a:ext cx="9144000" cy="6770232"/>
        </p:xfrm>
        <a:graphic>
          <a:graphicData uri="http://schemas.openxmlformats.org/drawingml/2006/table">
            <a:tbl>
              <a:tblPr firstRow="1" firstCol="1" bandRow="1"/>
              <a:tblGrid>
                <a:gridCol w="9144000"/>
              </a:tblGrid>
              <a:tr h="184716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8297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0" dirty="0">
                          <a:effectLst/>
                          <a:latin typeface="Times New Roman"/>
                          <a:ea typeface="Times New Roman"/>
                        </a:rPr>
                        <a:t>Основными химическими методами определения </a:t>
                      </a:r>
                      <a:r>
                        <a:rPr lang="ru-RU" sz="4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ru-RU" sz="4400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i="0" dirty="0" smtClean="0">
                          <a:effectLst/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4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Р</a:t>
                      </a:r>
                      <a:r>
                        <a:rPr lang="en-US" sz="4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ru-RU" sz="4000" i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b="1" i="0" dirty="0" smtClean="0">
                          <a:effectLst/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48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ru-RU" sz="4000" i="0" dirty="0" smtClean="0"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4000" b="1" i="0" dirty="0" smtClean="0">
                          <a:effectLst/>
                          <a:latin typeface="Times New Roman"/>
                          <a:ea typeface="Times New Roman"/>
                        </a:rPr>
                        <a:t>являются</a:t>
                      </a:r>
                      <a:r>
                        <a:rPr lang="ru-RU" sz="4000" i="0" dirty="0" smtClean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49">
                <a:tc>
                  <a:txBody>
                    <a:bodyPr/>
                    <a:lstStyle/>
                    <a:p>
                      <a:pPr marL="31500" indent="-5715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объемные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b="1" i="1" dirty="0" err="1" smtClean="0">
                          <a:effectLst/>
                          <a:latin typeface="Times New Roman"/>
                          <a:ea typeface="Times New Roman"/>
                        </a:rPr>
                        <a:t>окислительно</a:t>
                      </a:r>
                      <a:r>
                        <a:rPr lang="ru-RU" sz="4000" b="1" i="1" dirty="0" smtClean="0">
                          <a:effectLst/>
                          <a:latin typeface="Times New Roman"/>
                          <a:ea typeface="Times New Roman"/>
                        </a:rPr>
                        <a:t>-  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4000" b="1" i="1" dirty="0" smtClean="0">
                          <a:effectLst/>
                          <a:latin typeface="Times New Roman"/>
                          <a:ea typeface="Times New Roman"/>
                        </a:rPr>
                        <a:t>     восстановительные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U и Р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2446">
                <a:tc>
                  <a:txBody>
                    <a:bodyPr/>
                    <a:lstStyle/>
                    <a:p>
                      <a:pPr marL="31500" indent="-5715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объемные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b="1" i="1" dirty="0" err="1">
                          <a:effectLst/>
                          <a:latin typeface="Times New Roman"/>
                          <a:ea typeface="Times New Roman"/>
                        </a:rPr>
                        <a:t>комплексонометрические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endParaRPr lang="ru-RU" sz="40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-54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    особенно 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Th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4+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40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-54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    а 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также для 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4+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и U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4+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49">
                <a:tc>
                  <a:txBody>
                    <a:bodyPr/>
                    <a:lstStyle/>
                    <a:p>
                      <a:pPr marL="31500" indent="-5715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гравиметрические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</a:rPr>
                        <a:t>(весовые) для </a:t>
                      </a:r>
                      <a:endParaRPr lang="ru-RU" sz="40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</a:rPr>
                        <a:t>    всех  элементов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16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6651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7317" y="10840"/>
            <a:ext cx="5840638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  <a:spcAft>
                <a:spcPts val="900"/>
              </a:spcAft>
            </a:pPr>
            <a:r>
              <a:rPr lang="ru-RU" sz="4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2  Определение </a:t>
            </a:r>
            <a:r>
              <a:rPr lang="ru-RU" sz="4400" b="1" dirty="0">
                <a:latin typeface="Times New Roman" pitchFamily="18" charset="0"/>
                <a:ea typeface="Times New Roman"/>
                <a:cs typeface="Times New Roman" pitchFamily="18" charset="0"/>
              </a:rPr>
              <a:t>урана.</a:t>
            </a:r>
            <a:endParaRPr lang="ru-RU" sz="4400" b="1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7310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i="1" dirty="0" smtClean="0">
                <a:latin typeface="Times New Roman"/>
                <a:ea typeface="Times New Roman"/>
              </a:rPr>
              <a:t>	2.1  </a:t>
            </a:r>
            <a:r>
              <a:rPr lang="ru-RU" sz="4000" b="1" i="1" u="sng" dirty="0" smtClean="0">
                <a:latin typeface="Times New Roman"/>
                <a:ea typeface="Times New Roman"/>
              </a:rPr>
              <a:t>Гравиметрические</a:t>
            </a:r>
            <a:r>
              <a:rPr lang="ru-RU" sz="4000" i="1" u="sng" dirty="0" smtClean="0">
                <a:latin typeface="Times New Roman"/>
                <a:ea typeface="Times New Roman"/>
              </a:rPr>
              <a:t> </a:t>
            </a:r>
            <a:r>
              <a:rPr lang="ru-RU" sz="4000" i="1" u="sng" dirty="0">
                <a:latin typeface="Times New Roman"/>
                <a:ea typeface="Times New Roman"/>
              </a:rPr>
              <a:t>(весовые) методы </a:t>
            </a:r>
            <a:r>
              <a:rPr lang="ru-RU" sz="4000" i="1" u="sng" dirty="0" smtClean="0">
                <a:latin typeface="Times New Roman"/>
                <a:ea typeface="Times New Roman"/>
              </a:rPr>
              <a:t>определения урана</a:t>
            </a:r>
            <a:r>
              <a:rPr lang="ru-RU" sz="4000" dirty="0" smtClean="0">
                <a:latin typeface="Times New Roman"/>
                <a:ea typeface="Times New Roman"/>
              </a:rPr>
              <a:t>  применяются </a:t>
            </a:r>
            <a:r>
              <a:rPr lang="ru-RU" sz="4000" dirty="0">
                <a:latin typeface="Times New Roman"/>
                <a:ea typeface="Times New Roman"/>
              </a:rPr>
              <a:t>для очень точных </a:t>
            </a:r>
            <a:r>
              <a:rPr lang="ru-RU" sz="4000" dirty="0" smtClean="0">
                <a:latin typeface="Times New Roman"/>
                <a:ea typeface="Times New Roman"/>
              </a:rPr>
              <a:t>определений</a:t>
            </a:r>
          </a:p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(в т. ч. арбитражных). </a:t>
            </a:r>
          </a:p>
          <a:p>
            <a:pPr>
              <a:spcAft>
                <a:spcPts val="0"/>
              </a:spcAft>
            </a:pPr>
            <a:endParaRPr lang="ru-RU" sz="40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Они </a:t>
            </a:r>
            <a:r>
              <a:rPr lang="ru-RU" sz="4000" dirty="0">
                <a:latin typeface="Times New Roman"/>
                <a:ea typeface="Times New Roman"/>
              </a:rPr>
              <a:t>основаны на осаждении </a:t>
            </a:r>
            <a:r>
              <a:rPr lang="ru-RU" sz="4000" b="1" dirty="0" smtClean="0">
                <a:latin typeface="Times New Roman"/>
                <a:ea typeface="Times New Roman"/>
              </a:rPr>
              <a:t>аммиаком</a:t>
            </a:r>
            <a:r>
              <a:rPr lang="ru-RU" sz="4000" dirty="0">
                <a:latin typeface="Times New Roman"/>
                <a:ea typeface="Times New Roman"/>
              </a:rPr>
              <a:t>, </a:t>
            </a:r>
            <a:r>
              <a:rPr lang="ru-RU" sz="4000" i="1" u="sng" dirty="0">
                <a:latin typeface="Times New Roman"/>
                <a:ea typeface="Times New Roman"/>
              </a:rPr>
              <a:t>свободным от </a:t>
            </a:r>
            <a:r>
              <a:rPr lang="ru-RU" sz="4000" i="1" u="sng" dirty="0" smtClean="0">
                <a:latin typeface="Times New Roman"/>
                <a:ea typeface="Times New Roman"/>
              </a:rPr>
              <a:t>карбонатов (!)</a:t>
            </a:r>
            <a:r>
              <a:rPr lang="ru-RU" sz="4000" dirty="0" smtClean="0">
                <a:latin typeface="Times New Roman"/>
                <a:ea typeface="Times New Roman"/>
              </a:rPr>
              <a:t>, </a:t>
            </a:r>
          </a:p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или </a:t>
            </a:r>
            <a:r>
              <a:rPr lang="ru-RU" sz="4000" b="1" dirty="0">
                <a:latin typeface="Times New Roman"/>
                <a:ea typeface="Times New Roman"/>
              </a:rPr>
              <a:t>пероксидом водорода</a:t>
            </a:r>
            <a:r>
              <a:rPr lang="ru-RU" sz="4000" dirty="0">
                <a:latin typeface="Times New Roman"/>
                <a:ea typeface="Times New Roman"/>
              </a:rPr>
              <a:t>:</a:t>
            </a:r>
            <a:endParaRPr lang="ru-RU" sz="4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2376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417502"/>
              </p:ext>
            </p:extLst>
          </p:nvPr>
        </p:nvGraphicFramePr>
        <p:xfrm>
          <a:off x="179512" y="476672"/>
          <a:ext cx="8856983" cy="5372856"/>
        </p:xfrm>
        <a:graphic>
          <a:graphicData uri="http://schemas.openxmlformats.org/drawingml/2006/table">
            <a:tbl>
              <a:tblPr firstRow="1" firstCol="1" bandRow="1"/>
              <a:tblGrid>
                <a:gridCol w="8856983"/>
              </a:tblGrid>
              <a:tr h="248028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2UO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(NO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 + 6NH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OH = 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NH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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+ 4NH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NO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+ 3H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O,</a:t>
                      </a: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>
                  <a:txBody>
                    <a:bodyPr/>
                    <a:lstStyle/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(NO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+ 2H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 = 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UO</a:t>
                      </a:r>
                      <a:r>
                        <a:rPr lang="en-US" sz="4000" b="1" baseline="-250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·2H</a:t>
                      </a:r>
                      <a:r>
                        <a:rPr lang="en-US" sz="4000" b="1" baseline="-250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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+ 2HNO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2470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097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Осаждаемые формы, как правило,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нестехиометричны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их прокаливают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 850-900°С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гравиметрической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весовой,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стехиометрической формы –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kumimoji="0" lang="ru-RU" sz="4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ru-RU" sz="4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0622059"/>
              </p:ext>
            </p:extLst>
          </p:nvPr>
        </p:nvGraphicFramePr>
        <p:xfrm>
          <a:off x="107504" y="188640"/>
          <a:ext cx="9036496" cy="5436862"/>
        </p:xfrm>
        <a:graphic>
          <a:graphicData uri="http://schemas.openxmlformats.org/drawingml/2006/table">
            <a:tbl>
              <a:tblPr firstRow="1" firstCol="1" bandRow="1"/>
              <a:tblGrid>
                <a:gridCol w="9036496"/>
              </a:tblGrid>
              <a:tr h="280031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9(NH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U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6U</a:t>
                      </a:r>
                      <a:r>
                        <a:rPr lang="en-US" sz="4000" b="1" baseline="-250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baseline="-25000" dirty="0" smtClean="0">
                          <a:effectLst/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+  2N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+ 14NH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 + 15H</a:t>
                      </a:r>
                      <a:r>
                        <a:rPr lang="en-US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4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UO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·2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 = </a:t>
                      </a:r>
                      <a:endParaRPr lang="ru-RU" sz="4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000" b="1" dirty="0" smtClean="0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 + 2О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 + 2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r>
                        <a:rPr lang="ru-RU" sz="4000" b="1" baseline="-25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000" b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ru-RU" sz="40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3582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качестве весовой формы можно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использ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UO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Возможно осаждение в виде UO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HPO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или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UO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.и прокаливании при 500-700 С до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пирофосфата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уранила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(UO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Известно определение виде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уранилванадата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∙2UO</a:t>
            </a:r>
            <a:r>
              <a:rPr lang="ru-RU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 Ряд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органических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реагентов (8-оксихинолин,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арсаниловая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кислота и др.) дают  осадки,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являющиеся  </a:t>
            </a:r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весовыми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форм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НО: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практич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всегда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использ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ru-RU" sz="3200" b="1" baseline="-30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ru-RU" sz="3200" b="1" baseline="-30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!!!</a:t>
            </a:r>
            <a:r>
              <a:rPr lang="ru-RU" sz="3200" b="1" baseline="-30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9448079"/>
              </p:ext>
            </p:extLst>
          </p:nvPr>
        </p:nvGraphicFramePr>
        <p:xfrm>
          <a:off x="1403648" y="5085184"/>
          <a:ext cx="6077585" cy="1310640"/>
        </p:xfrm>
        <a:graphic>
          <a:graphicData uri="http://schemas.openxmlformats.org/drawingml/2006/table">
            <a:tbl>
              <a:tblPr firstRow="1" firstCol="1" bandRow="1"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U</a:t>
                      </a:r>
                      <a:r>
                        <a:rPr lang="ru-RU" sz="4800" b="1" baseline="300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4+ </a:t>
                      </a:r>
                      <a:r>
                        <a:rPr lang="ru-RU" sz="4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</a:t>
                      </a:r>
                      <a:r>
                        <a:rPr lang="ru-RU" sz="4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UO</a:t>
                      </a:r>
                      <a:r>
                        <a:rPr lang="ru-RU" sz="4800" b="1" baseline="-250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2</a:t>
                      </a:r>
                      <a:r>
                        <a:rPr lang="ru-RU" sz="4800" b="1" baseline="300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2</a:t>
                      </a:r>
                      <a:r>
                        <a:rPr lang="ru-RU" sz="4800" b="1" baseline="300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</a:rPr>
                        <a:t>+</a:t>
                      </a:r>
                      <a:endParaRPr lang="ru-RU" sz="4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192" y="277018"/>
            <a:ext cx="9120808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  </a:t>
            </a:r>
            <a:r>
              <a:rPr kumimoji="0" lang="ru-RU" altLang="ru-RU" sz="48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Объемные</a:t>
            </a:r>
            <a:r>
              <a:rPr kumimoji="0" lang="ru-RU" altLang="ru-RU" sz="4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(титриметрические) методы определения </a:t>
            </a:r>
            <a:r>
              <a:rPr kumimoji="0" lang="ru-RU" altLang="ru-RU" sz="4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урана</a:t>
            </a:r>
            <a:r>
              <a:rPr kumimoji="0" lang="ru-RU" altLang="ru-RU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применяют для более сложных по составу образцов.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всех типов реакций наиболее надежной является </a:t>
            </a: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окислительное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титрование </a:t>
            </a: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до </a:t>
            </a: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30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Восстановление урана (VI) до урана (IV)</a:t>
            </a:r>
          </a:p>
          <a:p>
            <a:pPr algn="ctr"/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предварительного восстановления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(VI) до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(IV) в качестве восстановителей применяют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металлы </a:t>
            </a:r>
          </a:p>
          <a:p>
            <a:pPr algn="ctr">
              <a:lnSpc>
                <a:spcPct val="200000"/>
              </a:lnSpc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AI,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виде гранул, пластинок, стружки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т. п.),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также в виде жидких и твердых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амальгам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Кроме металлов для восстановления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VI) до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U(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IV) применяют соли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хрома(II), титана (III), ванадия (II) 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олова (II)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также восстановители, как гидросульфит натрия, ронгалит 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диокси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мочевины.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Иногда применяют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электролитическое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восстановление,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фотохимическое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восстановление.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784976" cy="6660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700"/>
              </a:spcBef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Далее растворы в присутствии индикаторов, изменяющих окраску в точке эквивалентности, титруют одним из </a:t>
            </a:r>
            <a:r>
              <a:rPr lang="ru-RU" sz="4000" b="1" u="sng" dirty="0">
                <a:solidFill>
                  <a:srgbClr val="FF0000"/>
                </a:solidFill>
                <a:latin typeface="Times New Roman"/>
                <a:ea typeface="Times New Roman"/>
              </a:rPr>
              <a:t>окислителей</a:t>
            </a:r>
            <a:r>
              <a:rPr lang="ru-RU" sz="4000" dirty="0">
                <a:latin typeface="Times New Roman"/>
                <a:ea typeface="Times New Roman"/>
              </a:rPr>
              <a:t>: </a:t>
            </a:r>
          </a:p>
          <a:p>
            <a:pPr algn="just">
              <a:spcBef>
                <a:spcPts val="700"/>
              </a:spcBef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	* перманганатом калия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KMnO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4</a:t>
            </a:r>
            <a:r>
              <a:rPr lang="ru-RU" sz="4000" dirty="0">
                <a:latin typeface="Times New Roman"/>
                <a:ea typeface="Times New Roman"/>
              </a:rPr>
              <a:t>, </a:t>
            </a:r>
          </a:p>
          <a:p>
            <a:pPr algn="just">
              <a:spcBef>
                <a:spcPts val="700"/>
              </a:spcBef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	* дихроматом калия 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K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Cr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O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7</a:t>
            </a:r>
            <a:r>
              <a:rPr lang="ru-RU" sz="4000" baseline="-25000" dirty="0">
                <a:latin typeface="Times New Roman"/>
                <a:ea typeface="Times New Roman"/>
              </a:rPr>
              <a:t>, </a:t>
            </a:r>
            <a:endParaRPr lang="ru-RU" sz="4000" dirty="0">
              <a:latin typeface="Times New Roman"/>
              <a:ea typeface="Times New Roman"/>
            </a:endParaRPr>
          </a:p>
          <a:p>
            <a:pPr algn="just">
              <a:spcBef>
                <a:spcPts val="700"/>
              </a:spcBef>
              <a:spcAft>
                <a:spcPts val="0"/>
              </a:spcAft>
            </a:pPr>
            <a:r>
              <a:rPr lang="ru-RU" sz="4000" baseline="-25000" dirty="0">
                <a:latin typeface="Times New Roman"/>
                <a:ea typeface="Times New Roman"/>
              </a:rPr>
              <a:t>	* </a:t>
            </a:r>
            <a:r>
              <a:rPr lang="ru-RU" sz="4000" dirty="0">
                <a:latin typeface="Times New Roman"/>
                <a:ea typeface="Times New Roman"/>
              </a:rPr>
              <a:t>ванадатом аммония 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NH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4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VO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3</a:t>
            </a:r>
            <a:r>
              <a:rPr lang="ru-RU" sz="4000" baseline="-25000" dirty="0">
                <a:latin typeface="Times New Roman"/>
                <a:ea typeface="Times New Roman"/>
              </a:rPr>
              <a:t>, </a:t>
            </a:r>
            <a:endParaRPr lang="ru-RU" sz="4000" dirty="0">
              <a:latin typeface="Times New Roman"/>
              <a:ea typeface="Times New Roman"/>
            </a:endParaRPr>
          </a:p>
          <a:p>
            <a:r>
              <a:rPr lang="ru-RU" sz="4000" baseline="-25000" dirty="0">
                <a:latin typeface="Times New Roman"/>
                <a:ea typeface="Times New Roman"/>
              </a:rPr>
              <a:t>	* </a:t>
            </a:r>
            <a:r>
              <a:rPr lang="ru-RU" sz="4000" dirty="0">
                <a:latin typeface="Times New Roman"/>
                <a:ea typeface="Times New Roman"/>
              </a:rPr>
              <a:t>сульфатом церия 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Ce</a:t>
            </a:r>
            <a:r>
              <a:rPr lang="ru-RU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(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SO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4</a:t>
            </a:r>
            <a:r>
              <a:rPr lang="ru-RU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)</a:t>
            </a:r>
            <a:r>
              <a:rPr lang="ru-RU" sz="4000" b="1" baseline="-25000" dirty="0">
                <a:solidFill>
                  <a:srgbClr val="FF0000"/>
                </a:solidFill>
                <a:latin typeface="Times New Roman"/>
                <a:ea typeface="Times New Roman"/>
              </a:rPr>
              <a:t>2 </a:t>
            </a:r>
            <a:endParaRPr lang="ru-RU" sz="4000" b="1" baseline="-250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endParaRPr lang="ru-RU" sz="4000" b="1" baseline="-250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endParaRPr lang="ru-RU" sz="4000" b="1" baseline="-250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(&gt;10 мг) – погрешность до 0,1% (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отн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8603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48940"/>
            <a:ext cx="91440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latin typeface="Times New Roman"/>
                <a:ea typeface="Times New Roman"/>
              </a:rPr>
              <a:t>Стандартные </a:t>
            </a:r>
            <a:r>
              <a:rPr lang="ru-RU" sz="3600" dirty="0" err="1" smtClean="0">
                <a:latin typeface="Times New Roman"/>
                <a:ea typeface="Times New Roman"/>
              </a:rPr>
              <a:t>окислительно</a:t>
            </a:r>
            <a:r>
              <a:rPr lang="ru-RU" sz="3600" dirty="0" smtClean="0">
                <a:latin typeface="Times New Roman"/>
                <a:ea typeface="Times New Roman"/>
              </a:rPr>
              <a:t>-восстановительные </a:t>
            </a:r>
            <a:r>
              <a:rPr lang="ru-RU" sz="3600" dirty="0">
                <a:latin typeface="Times New Roman"/>
                <a:ea typeface="Times New Roman"/>
              </a:rPr>
              <a:t>потенциалы </a:t>
            </a:r>
            <a:r>
              <a:rPr lang="ru-RU" sz="3600" dirty="0" smtClean="0">
                <a:latin typeface="Times New Roman"/>
                <a:ea typeface="Times New Roman"/>
              </a:rPr>
              <a:t>: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23982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71" t="1765" r="5413" b="-1765"/>
          <a:stretch/>
        </p:blipFill>
        <p:spPr bwMode="auto">
          <a:xfrm>
            <a:off x="-21456" y="1556792"/>
            <a:ext cx="941799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0840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8152529"/>
              </p:ext>
            </p:extLst>
          </p:nvPr>
        </p:nvGraphicFramePr>
        <p:xfrm>
          <a:off x="0" y="2348880"/>
          <a:ext cx="9121787" cy="2225040"/>
        </p:xfrm>
        <a:graphic>
          <a:graphicData uri="http://schemas.openxmlformats.org/drawingml/2006/table">
            <a:tbl>
              <a:tblPr firstRow="1" firstCol="1" bandRow="1"/>
              <a:tblGrid>
                <a:gridCol w="9121787"/>
              </a:tblGrid>
              <a:tr h="0">
                <a:tc>
                  <a:txBody>
                    <a:bodyPr/>
                    <a:lstStyle/>
                    <a:p>
                      <a:pPr indent="323850" algn="just">
                        <a:lnSpc>
                          <a:spcPct val="5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36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</a:t>
                      </a:r>
                      <a:r>
                        <a:rPr lang="en-US" sz="3600" b="1" baseline="30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en-US" sz="3600" b="1" baseline="30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 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+ 2VO</a:t>
                      </a:r>
                      <a:r>
                        <a:rPr lang="en-US" sz="3600" b="1" baseline="-25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en-US" sz="3600" b="1" baseline="30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 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+ 4H</a:t>
                      </a:r>
                      <a:r>
                        <a:rPr lang="en-US" sz="3600" b="1" baseline="30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= UO</a:t>
                      </a:r>
                      <a:r>
                        <a:rPr lang="en-US" sz="3600" b="1" baseline="-25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3600" b="1" baseline="30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2+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+ 2VO</a:t>
                      </a:r>
                      <a:r>
                        <a:rPr lang="en-US" sz="3600" b="1" baseline="30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2+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+ 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2H</a:t>
                      </a:r>
                      <a:r>
                        <a:rPr lang="en-US" sz="3600" b="1" baseline="-25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</a:t>
                      </a:r>
                      <a:endParaRPr lang="ru-RU" sz="36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5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0324" y="188640"/>
            <a:ext cx="840050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Например,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полуреакция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окислительного титрования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ванадатом аммония: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1756" y="4653136"/>
            <a:ext cx="88847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Погрешность </a:t>
            </a:r>
            <a:r>
              <a:rPr lang="ru-RU" alt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миллиграммовых количеств </a:t>
            </a:r>
            <a:endParaRPr lang="ru-RU" altLang="ru-RU" sz="36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alt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~0,3%.</a:t>
            </a:r>
            <a:endParaRPr lang="ru-RU" alt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2201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29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множества методов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точного определения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содержания урана в ядерных материалах в США используется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титриметрический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Дэвиса-Грея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основанный на окислительном титровании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дихроматом калия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763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5" name="Rectangle 1"/>
          <p:cNvSpPr>
            <a:spLocks noChangeArrowheads="1"/>
          </p:cNvSpPr>
          <p:nvPr/>
        </p:nvSpPr>
        <p:spPr bwMode="auto">
          <a:xfrm>
            <a:off x="0" y="312912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Методы, основанные на титровании урана(VI)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растворами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восстановителей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обладают тем преимуществом, что позволяют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исключить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предварительное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восстановление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уранила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Для титрования урана(VI) наиболее часто применяют соли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хрома(II)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титана(III)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9163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1" name="Rectangle 1"/>
          <p:cNvSpPr>
            <a:spLocks noChangeArrowheads="1"/>
          </p:cNvSpPr>
          <p:nvPr/>
        </p:nvSpPr>
        <p:spPr bwMode="auto">
          <a:xfrm>
            <a:off x="0" y="-5417"/>
            <a:ext cx="91440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Однако титрование солями хрома(II) и титана(III) применяется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редко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вследствие их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неустойчивости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(окисления) во времени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 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необходимости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соблюдения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предосторожностей при хранении их растворов, а также в процессе самого титрования.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точность этих методов значительно ниже.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0023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7" name="Rectangle 1"/>
          <p:cNvSpPr>
            <a:spLocks noChangeArrowheads="1"/>
          </p:cNvSpPr>
          <p:nvPr/>
        </p:nvSpPr>
        <p:spPr bwMode="auto">
          <a:xfrm>
            <a:off x="1506406" y="0"/>
            <a:ext cx="6229590" cy="76944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3  Определение плутония.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1698" name="Rectangle 2"/>
          <p:cNvSpPr>
            <a:spLocks noChangeArrowheads="1"/>
          </p:cNvSpPr>
          <p:nvPr/>
        </p:nvSpPr>
        <p:spPr bwMode="auto">
          <a:xfrm>
            <a:off x="0" y="692696"/>
            <a:ext cx="91440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3.1 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Гравиметрические</a:t>
            </a:r>
            <a:r>
              <a:rPr kumimoji="0" lang="ru-RU" sz="4000" b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(весовые) методы  определения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плутония </a:t>
            </a:r>
            <a:endParaRPr kumimoji="0" lang="ru-RU" sz="40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132856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Как и для урана, рассчитаны на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точное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(±0,1%) определение металла в образцах высокой чистоты.  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Методы основаны на прокаливании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гидроксида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плутония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b="1" baseline="-25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пероксида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b="1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температуре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1200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до диоксида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PuO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являющегося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весовой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формой.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Другой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весовой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(строго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стехиометричной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формой плутония,</a:t>
            </a:r>
          </a:p>
          <a:p>
            <a:pPr algn="ctr">
              <a:lnSpc>
                <a:spcPct val="15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Pu(SO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·2H</a:t>
            </a:r>
            <a:r>
              <a:rPr lang="ru-RU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тетрасульфотоплутонат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u-RU" sz="3600" baseline="30000" dirty="0" smtClean="0">
                <a:latin typeface="Times New Roman" pitchFamily="18" charset="0"/>
                <a:cs typeface="Times New Roman" pitchFamily="18" charset="0"/>
              </a:rPr>
              <a:t>4+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калия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дигидрат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     Он имеет высокий фактор пересчета (это отношение молярных масс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определяемой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весовой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форм), т.е.  при меньшем содержании плутония взвешиваемая масса больше, что уменьшает погрешность взвешивания.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69" name="Rectangle 1"/>
          <p:cNvSpPr>
            <a:spLocks noChangeArrowheads="1"/>
          </p:cNvSpPr>
          <p:nvPr/>
        </p:nvSpPr>
        <p:spPr bwMode="auto">
          <a:xfrm>
            <a:off x="1388413" y="0"/>
            <a:ext cx="6308715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3.2 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Объемные</a:t>
            </a:r>
            <a:r>
              <a:rPr kumimoji="0" lang="ru-RU" sz="4000" b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методы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определения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плутония </a:t>
            </a:r>
            <a:endParaRPr kumimoji="0" lang="ru-RU" sz="4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0" y="2254805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Применяются для </a:t>
            </a:r>
            <a:r>
              <a:rPr lang="ru-RU" sz="4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контроля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продуктов </a:t>
            </a:r>
            <a:r>
              <a:rPr lang="ru-RU" sz="4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конечных стадий 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переработки ядерных материалов,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также для </a:t>
            </a:r>
            <a:r>
              <a:rPr lang="ru-RU" sz="4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стандартизации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растворов плутония, используемых в лаборатории.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907704" y="2564904"/>
          <a:ext cx="5400600" cy="1828800"/>
        </p:xfrm>
        <a:graphic>
          <a:graphicData uri="http://schemas.openxmlformats.org/drawingml/2006/table">
            <a:tbl>
              <a:tblPr/>
              <a:tblGrid>
                <a:gridCol w="5400600"/>
              </a:tblGrid>
              <a:tr h="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III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 ↔ </a:t>
                      </a:r>
                      <a:r>
                        <a:rPr lang="en-US" sz="40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IV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en-US" sz="40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IV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 ↔ </a:t>
                      </a:r>
                      <a:r>
                        <a:rPr lang="en-US" sz="40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VI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0" y="692696"/>
            <a:ext cx="9144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отличие от урана здесь можно использовать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типа превращений: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причем как  окислительное титрование,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и восстановительное 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5" name="Rectangle 1"/>
          <p:cNvSpPr>
            <a:spLocks noChangeArrowheads="1"/>
          </p:cNvSpPr>
          <p:nvPr/>
        </p:nvSpPr>
        <p:spPr bwMode="auto">
          <a:xfrm>
            <a:off x="179512" y="0"/>
            <a:ext cx="864096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них чаще всего применяются  процессы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окислительного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титрования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Pu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IV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)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восстановительного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Pu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VI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) 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Pu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IV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3293765"/>
          <a:ext cx="8964488" cy="3564235"/>
        </p:xfrm>
        <a:graphic>
          <a:graphicData uri="http://schemas.openxmlformats.org/drawingml/2006/table">
            <a:tbl>
              <a:tblPr/>
              <a:tblGrid>
                <a:gridCol w="8964488"/>
              </a:tblGrid>
              <a:tr h="280031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3+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С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e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4+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=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4+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С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e</a:t>
                      </a:r>
                      <a:r>
                        <a:rPr lang="ru-RU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3+</a:t>
                      </a:r>
                      <a:endParaRPr lang="ru-RU" sz="4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 smtClean="0"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en-US" sz="4400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lang="en-US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PuO</a:t>
                      </a:r>
                      <a:r>
                        <a:rPr lang="en-US" sz="4400" b="1" baseline="-25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baseline="30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Fe</a:t>
                      </a:r>
                      <a:r>
                        <a:rPr lang="en-US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2+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+ 4H</a:t>
                      </a:r>
                      <a:r>
                        <a:rPr lang="en-US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= </a:t>
                      </a:r>
                      <a:endParaRPr lang="ru-RU" sz="44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= </a:t>
                      </a:r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Pu</a:t>
                      </a:r>
                      <a:r>
                        <a:rPr lang="en-US" sz="4400" b="1" baseline="30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Fe</a:t>
                      </a:r>
                      <a:r>
                        <a:rPr lang="en-US" sz="44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3+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+ 2H</a:t>
                      </a:r>
                      <a:r>
                        <a:rPr lang="en-US" sz="4400" b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3" name="Rectangle 1"/>
          <p:cNvSpPr>
            <a:spLocks noChangeArrowheads="1"/>
          </p:cNvSpPr>
          <p:nvPr/>
        </p:nvSpPr>
        <p:spPr bwMode="auto">
          <a:xfrm>
            <a:off x="0" y="338555"/>
            <a:ext cx="91440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Предварительно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весь плутоний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необходимо 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стабилизировать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исходных формах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</a:t>
            </a:r>
            <a:r>
              <a:rPr kumimoji="0" lang="ru-RU" sz="4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3+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en-US" sz="4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PuO</a:t>
            </a:r>
            <a:r>
              <a:rPr kumimoji="0" lang="ru-RU" sz="4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2+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помощью соответствующих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восстановителей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окислителей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Окисление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плутония проводят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персульфа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том аммония </a:t>
            </a:r>
            <a:r>
              <a:rPr lang="ru-RU" sz="3600" dirty="0" smtClean="0"/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en-US" sz="4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присутствии ионов серебра при нагревании.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Избыток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(NH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дальнейшем нагревании с H2SO4 разрушается.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Титриметрическое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определение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(VI) позволяет проводить его определение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 присутствии железа и урана  !!!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Восстановители для переведения плутония в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(III)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 избыток  удаляют продолжительным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продуванием через раствор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инертного газа;        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металлы (Цинк и его амальгамы, висмут,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кадмий и серебро);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растворы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Cr(II),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избыток которого легко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окисляется кислородом воздуха.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Определения проводят в сернокислой среде.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3" name="Rectangle 1"/>
          <p:cNvSpPr>
            <a:spLocks noChangeArrowheads="1"/>
          </p:cNvSpPr>
          <p:nvPr/>
        </p:nvSpPr>
        <p:spPr bwMode="auto">
          <a:xfrm>
            <a:off x="0" y="1107996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определения плутония иногда применяют и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комплексонометрическое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титрование </a:t>
            </a: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ЭДТА.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Точность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определений</a:t>
            </a: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1-10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плутония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объемными методами составляет </a:t>
            </a: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0,1— 0,3%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1" name="Rectangle 1"/>
          <p:cNvSpPr>
            <a:spLocks noChangeArrowheads="1"/>
          </p:cNvSpPr>
          <p:nvPr/>
        </p:nvSpPr>
        <p:spPr bwMode="auto">
          <a:xfrm>
            <a:off x="1866446" y="0"/>
            <a:ext cx="5402441" cy="76944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4  Определение тория.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0" y="703729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Большинство методов определения тория связано с предварительным отделением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примесей  и прежде всего –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редкоземельных элементов (РЗЭ).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Весовые методы применяют, если нужна большая точность.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Объемные методы применяются для массовых анализов, когда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требуется слишком большая точность.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0" y="404664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4.1  Гравиметрические методы</a:t>
            </a:r>
            <a:endParaRPr kumimoji="0" lang="ru-RU" sz="3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основаны на реакциях его осаждения из растворов аммиаком,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щавéлевой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кислотой или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пероксидом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водорода: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3068960"/>
          <a:ext cx="9144000" cy="356114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69308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92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(NO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 + NH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OH = </a:t>
                      </a:r>
                      <a:r>
                        <a:rPr lang="en-US" sz="3600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(OH)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↓+ 4NH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NO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,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903">
                <a:tc>
                  <a:txBody>
                    <a:bodyPr/>
                    <a:lstStyle/>
                    <a:p>
                      <a:pPr indent="0" algn="jus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92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(NO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 + 2H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3600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(C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 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↓+ 4HNO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,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41">
                <a:tc>
                  <a:txBody>
                    <a:bodyPr/>
                    <a:lstStyle/>
                    <a:p>
                      <a:pPr indent="0" algn="jus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92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2Th(NO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3600" dirty="0" smtClean="0">
                          <a:latin typeface="Times New Roman"/>
                          <a:ea typeface="Times New Roman"/>
                        </a:rPr>
                        <a:t>+4H</a:t>
                      </a:r>
                      <a:r>
                        <a:rPr lang="en-US" sz="3600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 smtClean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3600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= Th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↓</a:t>
                      </a:r>
                      <a:r>
                        <a:rPr lang="en-US" sz="3600" dirty="0" smtClean="0">
                          <a:latin typeface="Times New Roman"/>
                          <a:ea typeface="Times New Roman"/>
                        </a:rPr>
                        <a:t>+8HNO</a:t>
                      </a:r>
                      <a:r>
                        <a:rPr lang="en-US" sz="3600" baseline="-25000" dirty="0" smtClean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+ 1/2O</a:t>
                      </a:r>
                      <a:r>
                        <a:rPr lang="en-US" sz="36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3600" dirty="0"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08">
                <a:tc>
                  <a:txBody>
                    <a:bodyPr/>
                    <a:lstStyle/>
                    <a:p>
                      <a:pPr indent="0" algn="jus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49" name="Rectangle 1"/>
          <p:cNvSpPr>
            <a:spLocks noChangeArrowheads="1"/>
          </p:cNvSpPr>
          <p:nvPr/>
        </p:nvSpPr>
        <p:spPr bwMode="auto">
          <a:xfrm>
            <a:off x="179512" y="260648"/>
            <a:ext cx="89644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Осадки промывают, высушивают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прокаливают при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00-1000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весовой формы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ThO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2276872"/>
          <a:ext cx="9144000" cy="4283697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60337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4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1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(OH)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 = </a:t>
                      </a:r>
                      <a:r>
                        <a:rPr lang="en-US" sz="4400" b="1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 +2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Н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,</a:t>
                      </a:r>
                      <a:endParaRPr lang="ru-RU" sz="4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4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1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(C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 =  ThO</a:t>
                      </a:r>
                      <a:r>
                        <a:rPr lang="en-US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400" b="1" dirty="0" smtClean="0"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ru-RU" sz="44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400" b="1" dirty="0" smtClean="0">
                          <a:latin typeface="Times New Roman"/>
                          <a:ea typeface="Times New Roman"/>
                        </a:rPr>
                        <a:t>2CO</a:t>
                      </a:r>
                      <a:r>
                        <a:rPr lang="en-US" sz="4400" b="1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 + 2CO</a:t>
                      </a:r>
                      <a:r>
                        <a:rPr lang="en-US" sz="4400" b="1" dirty="0" smtClean="0"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endParaRPr lang="ru-RU" sz="4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indent="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4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1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ru-RU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ru-RU" sz="4400" b="1" baseline="-25000" dirty="0"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=  2</a:t>
                      </a:r>
                      <a:r>
                        <a:rPr lang="en-US" sz="4400" b="1" dirty="0" err="1">
                          <a:latin typeface="Times New Roman"/>
                          <a:ea typeface="Times New Roman"/>
                        </a:rPr>
                        <a:t>ThO</a:t>
                      </a:r>
                      <a:r>
                        <a:rPr lang="ru-RU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 + 3/2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ru-RU" sz="4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400" b="1" dirty="0">
                          <a:latin typeface="Times New Roman"/>
                          <a:ea typeface="Times New Roman"/>
                          <a:sym typeface="Symbol"/>
                        </a:rPr>
                        <a:t></a:t>
                      </a:r>
                      <a:r>
                        <a:rPr lang="ru-RU" sz="4400" b="1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7" name="Rectangle 1"/>
          <p:cNvSpPr>
            <a:spLocks noChangeArrowheads="1"/>
          </p:cNvSpPr>
          <p:nvPr/>
        </p:nvSpPr>
        <p:spPr bwMode="auto">
          <a:xfrm>
            <a:off x="0" y="197347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Помимо диоксида тория в качестве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весовой формы иногда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использовуют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соединения тория постоянного состава: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двойной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йодат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4Т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IO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×К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IO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оксихинолят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×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NOH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бензосульфонат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Непосредственное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взвешивание этих соединений позволяет определять весовым методом небольшие количества тория.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5" name="Rectangle 1"/>
          <p:cNvSpPr>
            <a:spLocks noChangeArrowheads="1"/>
          </p:cNvSpPr>
          <p:nvPr/>
        </p:nvSpPr>
        <p:spPr bwMode="auto">
          <a:xfrm>
            <a:off x="1" y="0"/>
            <a:ext cx="9143999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4.2 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Объемные методы определения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endParaRPr kumimoji="0" lang="ru-RU" sz="4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Основаны на осаждении тория в виде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труднорастворимых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соединений (оксалата,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иодата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молибдата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т. д.) и определении его по связанному с ним аниону, либо по избытку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осадителя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ü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Для косвенного объемного определения тория применяют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антраниловую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аминосалициловую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кислоты.</a:t>
            </a:r>
          </a:p>
          <a:p>
            <a:pPr algn="ctr">
              <a:buFont typeface="Wingdings" pitchFamily="2" charset="2"/>
              <a:buChar char="ü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Применяют косвенное О-В  титрование простого и двойного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йодата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тория: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7667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Применяют  косвенное О-В  титрование простого и двойного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йодата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тория: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132856"/>
          <a:ext cx="9144000" cy="450607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16024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indent="32385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 err="1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(IO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+ 12H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SO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+ 20 KI = </a:t>
                      </a:r>
                      <a:endParaRPr lang="ru-RU" sz="4000" dirty="0" smtClean="0">
                        <a:latin typeface="Times New Roman"/>
                        <a:ea typeface="Times New Roman"/>
                      </a:endParaRPr>
                    </a:p>
                    <a:p>
                      <a:pPr indent="323850"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Times New Roman"/>
                          <a:ea typeface="Times New Roman"/>
                        </a:rPr>
                        <a:t>=</a:t>
                      </a:r>
                      <a:r>
                        <a:rPr lang="en-US" sz="4000" dirty="0" err="1" smtClean="0">
                          <a:latin typeface="Times New Roman"/>
                          <a:ea typeface="Times New Roman"/>
                        </a:rPr>
                        <a:t>Th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(SO</a:t>
                      </a:r>
                      <a:r>
                        <a:rPr lang="en-US" sz="4000" baseline="-25000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+ 10 K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SO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+ 12 I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+ 12H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O,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4Th(IO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*KIO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+ 51 H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SO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+ 82 KI 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=</a:t>
                      </a:r>
                      <a:endParaRPr lang="ru-RU" sz="4000" dirty="0" smtClean="0"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dirty="0" smtClean="0"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4Th(SO</a:t>
                      </a:r>
                      <a:r>
                        <a:rPr lang="en-US" sz="4000" baseline="-25000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4000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+ 43K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SO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 + 51 I</a:t>
                      </a:r>
                      <a:r>
                        <a:rPr lang="en-US" sz="4000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>
                          <a:latin typeface="Times New Roman"/>
                          <a:ea typeface="Times New Roman"/>
                        </a:rPr>
                        <a:t>↓ + 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51H</a:t>
                      </a:r>
                      <a:r>
                        <a:rPr lang="en-US" sz="4000" baseline="-250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4000" dirty="0" smtClean="0">
                          <a:latin typeface="Times New Roman"/>
                          <a:ea typeface="Times New Roman"/>
                        </a:rPr>
                        <a:t>O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indent="323850"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896448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Образующийся йод титруют тиосульфатом натрия: 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4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NaI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Содержание тория при анализе простого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йодата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рассчитывается исходя из того, что один ион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4+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соответствует четырем ионам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IO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 при анализе двойного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йодата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рассчитывается исходя из того, что 25,5 эквивалента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йодата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соответствует одному иону тория.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Вместе с тем ионы тория весьма склонны к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комплексообразованию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это позволяет использовать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комплексонометрические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методы определения тория, которые весьма удобны в выполнении и требуют небольшой затраты времени. 	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Известны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 использованием комплексообразователя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трилона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применением индикаторов, дающих с торием контрастные реакции: ализарин S;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различные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азо-красители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13387</TotalTime>
  <Words>1069</Words>
  <Application>Microsoft Office PowerPoint</Application>
  <PresentationFormat>Экран (4:3)</PresentationFormat>
  <Paragraphs>222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Ivan</dc:creator>
  <cp:lastModifiedBy>Ivan</cp:lastModifiedBy>
  <cp:revision>795</cp:revision>
  <dcterms:created xsi:type="dcterms:W3CDTF">2014-03-18T16:31:20Z</dcterms:created>
  <dcterms:modified xsi:type="dcterms:W3CDTF">2015-05-23T16:58:28Z</dcterms:modified>
</cp:coreProperties>
</file>