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20" r:id="rId2"/>
  </p:sldMasterIdLst>
  <p:notesMasterIdLst>
    <p:notesMasterId r:id="rId16"/>
  </p:notesMasterIdLst>
  <p:handoutMasterIdLst>
    <p:handoutMasterId r:id="rId17"/>
  </p:handoutMasterIdLst>
  <p:sldIdLst>
    <p:sldId id="286" r:id="rId3"/>
    <p:sldId id="324" r:id="rId4"/>
    <p:sldId id="330" r:id="rId5"/>
    <p:sldId id="328" r:id="rId6"/>
    <p:sldId id="334" r:id="rId7"/>
    <p:sldId id="333" r:id="rId8"/>
    <p:sldId id="332" r:id="rId9"/>
    <p:sldId id="331" r:id="rId10"/>
    <p:sldId id="325" r:id="rId11"/>
    <p:sldId id="335" r:id="rId12"/>
    <p:sldId id="338" r:id="rId13"/>
    <p:sldId id="337" r:id="rId14"/>
    <p:sldId id="327" r:id="rId1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367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pos="3839">
          <p15:clr>
            <a:srgbClr val="A4A3A4"/>
          </p15:clr>
        </p15:guide>
        <p15:guide id="5" pos="815">
          <p15:clr>
            <a:srgbClr val="A4A3A4"/>
          </p15:clr>
        </p15:guide>
        <p15:guide id="6" pos="6863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AF8D"/>
    <a:srgbClr val="99B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11" autoAdjust="0"/>
    <p:restoredTop sz="87577" autoAdjust="0"/>
  </p:normalViewPr>
  <p:slideViewPr>
    <p:cSldViewPr>
      <p:cViewPr varScale="1">
        <p:scale>
          <a:sx n="79" d="100"/>
          <a:sy n="79" d="100"/>
        </p:scale>
        <p:origin x="-84" y="-762"/>
      </p:cViewPr>
      <p:guideLst>
        <p:guide orient="horz" pos="2160"/>
        <p:guide orient="horz" pos="367"/>
        <p:guide orient="horz" pos="3888"/>
        <p:guide pos="3839"/>
        <p:guide pos="815"/>
        <p:guide pos="686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2" d="100"/>
          <a:sy n="82" d="100"/>
        </p:scale>
        <p:origin x="120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A0844-C266-46EC-A036-E1634F64C44A}" type="datetimeFigureOut">
              <a:rPr lang="ru-RU" smtClean="0"/>
              <a:t>02.03.2016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088AA-226D-4237-A99F-5C4B97F43BA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136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08BCD-7B2F-4BCE-87AF-5D67EFFE4D17}" type="datetimeFigureOut">
              <a:rPr lang="ru-RU" smtClean="0"/>
              <a:t>02.03.2016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A1353-EEA5-436B-AB14-1D84B195E66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0675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" y="0"/>
            <a:ext cx="12188823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8" name="Прямоугольник с одним скругленным углом 7"/>
          <p:cNvSpPr/>
          <p:nvPr/>
        </p:nvSpPr>
        <p:spPr bwMode="ltGray">
          <a:xfrm rot="10800000" flipH="1" flipV="1">
            <a:off x="6926759" y="228598"/>
            <a:ext cx="5035054" cy="5715002"/>
          </a:xfrm>
          <a:prstGeom prst="round1Rect">
            <a:avLst>
              <a:gd name="adj" fmla="val 589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3"/>
            <a:ext cx="6926756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8013" y="1703718"/>
            <a:ext cx="5791200" cy="37338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85014" y="3429000"/>
            <a:ext cx="4572000" cy="1905000"/>
          </a:xfrm>
        </p:spPr>
        <p:txBody>
          <a:bodyPr anchor="b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4BDDD-0852-4007-A607-0260DB0A7EAE}" type="datetime1">
              <a:rPr lang="ru-RU" smtClean="0"/>
              <a:t>02.03.2016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FBF0D-C29D-495B-9B11-2CBEE997E500}" type="datetime1">
              <a:rPr lang="ru-RU" smtClean="0"/>
              <a:t>02.03.2016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3"/>
            <a:ext cx="51800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8013" y="914400"/>
            <a:ext cx="4190999" cy="38862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7799" y="4953000"/>
            <a:ext cx="4201213" cy="990599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7165-8408-4511-AE66-4529F7338ADD}" type="datetime1">
              <a:rPr lang="ru-RU" smtClean="0"/>
              <a:t>02.03.2016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Рисунок 4"/>
          <p:cNvSpPr>
            <a:spLocks noGrp="1"/>
          </p:cNvSpPr>
          <p:nvPr>
            <p:ph type="pic" sz="quarter" idx="13"/>
          </p:nvPr>
        </p:nvSpPr>
        <p:spPr>
          <a:xfrm>
            <a:off x="5180013" y="228600"/>
            <a:ext cx="6781800" cy="5715000"/>
          </a:xfrm>
          <a:prstGeom prst="round1Rect">
            <a:avLst>
              <a:gd name="adj" fmla="val 5636"/>
            </a:avLst>
          </a:prstGeom>
          <a:solidFill>
            <a:schemeClr val="bg2"/>
          </a:solidFill>
        </p:spPr>
        <p:txBody>
          <a:bodyPr tIns="914400"/>
          <a:lstStyle>
            <a:lvl1pPr marL="0" indent="0" algn="ctr"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71306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876"/>
            <a:ext cx="12188952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451144" y="0"/>
            <a:ext cx="4737681" cy="64770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с одним скругленным углом 9"/>
          <p:cNvSpPr/>
          <p:nvPr/>
        </p:nvSpPr>
        <p:spPr bwMode="ltGray">
          <a:xfrm rot="10800000" flipV="1">
            <a:off x="219973" y="234351"/>
            <a:ext cx="7237410" cy="60140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477000"/>
            <a:ext cx="121889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5638801" cy="4191000"/>
          </a:xfrm>
        </p:spPr>
        <p:txBody>
          <a:bodyPr anchor="b">
            <a:noAutofit/>
          </a:bodyPr>
          <a:lstStyle>
            <a:lvl1pPr algn="l">
              <a:defRPr sz="5400" b="0" cap="none" baseline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813" y="5029200"/>
            <a:ext cx="5638800" cy="9144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848D-4571-439B-BF45-C8EB54FB685A}" type="datetime1">
              <a:rPr lang="ru-RU" smtClean="0"/>
              <a:t>02.03.2016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3813" y="1981200"/>
            <a:ext cx="4648201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46811" y="1981200"/>
            <a:ext cx="4648203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5E97-3A88-4469-BF99-E0F392CAD28F}" type="datetime1">
              <a:rPr lang="ru-RU" smtClean="0"/>
              <a:t>02.03.2016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3813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 baseline="0"/>
            </a:lvl8pPr>
            <a:lvl9pPr marL="2057400">
              <a:defRPr sz="16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9862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9862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E1CD-8B43-4C85-9CF7-A25E64EB60C7}" type="datetime1">
              <a:rPr lang="ru-RU" smtClean="0"/>
              <a:t>02.03.2016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37766-2A04-4F01-A4B0-BC7D01D0026E}" type="datetime1">
              <a:rPr lang="ru-RU" smtClean="0"/>
              <a:t>02.03.2016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983B-61BA-476D-B7B0-0D2D51E2E021}" type="datetime1">
              <a:rPr lang="ru-RU" smtClean="0"/>
              <a:t>02.03.2016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10" name="Прямоугольник с одним скругленным углом 9"/>
          <p:cNvSpPr/>
          <p:nvPr/>
        </p:nvSpPr>
        <p:spPr bwMode="ltGray">
          <a:xfrm rot="10800000" flipH="1" flipV="1">
            <a:off x="4722814" y="234351"/>
            <a:ext cx="7237538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"/>
            <a:ext cx="4722811" cy="61722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2197" y="234351"/>
            <a:ext cx="3773863" cy="4642450"/>
          </a:xfrm>
        </p:spPr>
        <p:txBody>
          <a:bodyPr anchor="b">
            <a:normAutofit/>
          </a:bodyPr>
          <a:lstStyle>
            <a:lvl1pPr algn="l">
              <a:defRPr sz="4400" b="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81983" y="5029199"/>
            <a:ext cx="3782586" cy="9144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C6E4F-7036-4954-9D48-298FB08ED0A5}" type="datetime1">
              <a:rPr lang="ru-RU" smtClean="0"/>
              <a:t>02.03.2016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5139" y="465285"/>
            <a:ext cx="6786614" cy="524971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466013" y="3"/>
            <a:ext cx="47228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3151" y="234351"/>
            <a:ext cx="3773863" cy="46424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sz="44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lvl="0">
              <a:lnSpc>
                <a:spcPct val="80000"/>
              </a:lnSpc>
            </a:pPr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72936" y="5029200"/>
            <a:ext cx="3782586" cy="914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F95BF-7B14-4654-A6EF-32857E47FBF8}" type="datetime1">
              <a:rPr lang="ru-RU" smtClean="0"/>
              <a:t>02.03.2016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24DA2-3CE4-45BB-9F6F-628A0CFBDBF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Прямоугольник с одним скругленным углом 20"/>
          <p:cNvSpPr/>
          <p:nvPr/>
        </p:nvSpPr>
        <p:spPr bwMode="ltGray">
          <a:xfrm rot="10800000" flipV="1">
            <a:off x="227013" y="234351"/>
            <a:ext cx="7238999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flipH="1">
            <a:off x="457198" y="465283"/>
            <a:ext cx="6780215" cy="5249717"/>
          </a:xfrm>
          <a:prstGeom prst="round1Rect">
            <a:avLst>
              <a:gd name="adj" fmla="val 4287"/>
            </a:avLst>
          </a:prstGeo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15850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371600">
              <a:defRPr/>
            </a:lvl6pPr>
            <a:lvl7pPr marL="1600200">
              <a:defRPr/>
            </a:lvl7pPr>
            <a:lvl8pPr marL="1828800">
              <a:defRPr baseline="0"/>
            </a:lvl8pPr>
            <a:lvl9pPr marL="2057400">
              <a:defRPr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DFBF-387F-4A97-8469-4DAC358A19AD}" type="datetime1">
              <a:rPr lang="ru-RU" smtClean="0"/>
              <a:t>02.03.2016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3813" y="582613"/>
            <a:ext cx="8183562" cy="55895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10B12-D871-4B48-BB40-D66ADE1774A8}" type="datetime1">
              <a:rPr lang="ru-RU" smtClean="0"/>
              <a:t>02.03.2016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705974" y="582613"/>
            <a:ext cx="1951037" cy="55895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6477000"/>
            <a:ext cx="119603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960352" y="6477000"/>
            <a:ext cx="228473" cy="381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" y="0"/>
            <a:ext cx="12188825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>
            <a:off x="0" y="228600"/>
            <a:ext cx="11961877" cy="6248400"/>
          </a:xfrm>
          <a:prstGeom prst="round1Rect">
            <a:avLst>
              <a:gd name="adj" fmla="val 458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3" y="563562"/>
            <a:ext cx="9601200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9601202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913811" y="6248400"/>
            <a:ext cx="1091459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E1A8BEA8-7AB5-49F4-9841-0B183E541A6D}" type="datetime1">
              <a:rPr lang="ru-RU" smtClean="0"/>
              <a:t>02.03.2016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93813" y="6248400"/>
            <a:ext cx="7467598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33011" y="6248400"/>
            <a:ext cx="762003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33" r:id="rId10"/>
    <p:sldLayoutId id="2147483730" r:id="rId11"/>
    <p:sldLayoutId id="2147483731" r:id="rId12"/>
  </p:sldLayoutIdLst>
  <p:transition spd="slow">
    <p:wip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764" y="476672"/>
            <a:ext cx="11449272" cy="158417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Общая химическая технология. </a:t>
            </a:r>
            <a:r>
              <a:rPr lang="ru-RU" smtClean="0"/>
              <a:t>Лекция №6.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/>
                <a:ea typeface="Calibri"/>
              </a:rPr>
              <a:t>Синтез аммиака.</a:t>
            </a:r>
            <a:endParaRPr lang="ru-RU" b="1" dirty="0">
              <a:latin typeface="Times New Roman"/>
              <a:ea typeface="Calibri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7829" y="2276872"/>
            <a:ext cx="10657184" cy="3895328"/>
          </a:xfrm>
        </p:spPr>
        <p:txBody>
          <a:bodyPr>
            <a:normAutofit/>
          </a:bodyPr>
          <a:lstStyle/>
          <a:p>
            <a:pPr marL="449580" indent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/>
                <a:ea typeface="Calibri"/>
                <a:cs typeface="Times New Roman"/>
              </a:rPr>
              <a:t>План: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6.1. Свойства и применение аммиака.</a:t>
            </a:r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6.2. Физико-химические основы процесса синтеза аммиака.</a:t>
            </a:r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6.3. Катализаторы синтеза аммиака.</a:t>
            </a:r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6.4. Технологическое оформление процесса синтеза аммиака.</a:t>
            </a:r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6.5. Охрана окружающей среды в производстве аммиака</a:t>
            </a:r>
            <a:r>
              <a:rPr lang="ru-RU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8339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332656"/>
            <a:ext cx="9601200" cy="56118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lnSpc>
                <a:spcPct val="115000"/>
              </a:lnSpc>
              <a:spcBef>
                <a:spcPts val="1800"/>
              </a:spcBef>
            </a:pPr>
            <a:r>
              <a:rPr lang="ru-RU" sz="2400" b="1" dirty="0">
                <a:solidFill>
                  <a:srgbClr val="404040"/>
                </a:solidFill>
                <a:latin typeface="Calibri"/>
                <a:ea typeface="Calibri"/>
                <a:cs typeface="Times New Roman"/>
              </a:rPr>
              <a:t>6.1. Свойства и применение аммиака.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5821" y="1196752"/>
            <a:ext cx="10153128" cy="497544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latin typeface="Times New Roman"/>
                <a:ea typeface="Arial Unicode MS"/>
                <a:cs typeface="Times New Roman"/>
              </a:rPr>
              <a:t>	</a:t>
            </a:r>
            <a:r>
              <a:rPr lang="ru-RU" dirty="0" err="1" smtClean="0">
                <a:latin typeface="Times New Roman"/>
                <a:ea typeface="Arial Unicode MS"/>
                <a:cs typeface="Times New Roman"/>
              </a:rPr>
              <a:t>Аммиа́к</a:t>
            </a:r>
            <a:r>
              <a:rPr lang="ru-RU" dirty="0" smtClean="0">
                <a:latin typeface="Times New Roman"/>
                <a:ea typeface="Arial Unicode MS"/>
                <a:cs typeface="Times New Roman"/>
              </a:rPr>
              <a:t>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— NH</a:t>
            </a:r>
            <a:r>
              <a:rPr lang="ru-RU" baseline="-25000" dirty="0">
                <a:latin typeface="Times New Roman"/>
                <a:ea typeface="Arial Unicode MS"/>
                <a:cs typeface="Times New Roman"/>
              </a:rPr>
              <a:t>3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, нитрид водорода, при нормальных условиях — бесцветный газ с резким характерным запахом. Состав аммиака был установлен К. Бертолле в 1784 г. </a:t>
            </a:r>
            <a:r>
              <a:rPr lang="en-US" dirty="0">
                <a:latin typeface="Times New Roman"/>
                <a:ea typeface="Arial Unicode MS"/>
                <a:cs typeface="Times New Roman"/>
              </a:rPr>
              <a:t>	</a:t>
            </a:r>
            <a:r>
              <a:rPr lang="ru-RU" dirty="0" smtClean="0">
                <a:latin typeface="Times New Roman"/>
                <a:ea typeface="Arial Unicode MS"/>
                <a:cs typeface="Times New Roman"/>
              </a:rPr>
              <a:t>Аммиак</a:t>
            </a:r>
            <a:r>
              <a:rPr lang="ru-RU" spc="100" dirty="0">
                <a:latin typeface="Times New Roman"/>
                <a:ea typeface="Arial Unicode MS"/>
                <a:cs typeface="Times New Roman"/>
              </a:rPr>
              <a:t>—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 основание, умеренно сильный восстановительный агент и эффективный комплексообразователь по отношению к катионам, обладающим вакантными связывающими </a:t>
            </a:r>
            <a:r>
              <a:rPr lang="ru-RU" dirty="0" err="1">
                <a:latin typeface="Times New Roman"/>
                <a:ea typeface="Arial Unicode MS"/>
                <a:cs typeface="Times New Roman"/>
              </a:rPr>
              <a:t>орбиталями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. Аммиак легко переходит в бесцветную жидкость с плотностью 681,4 кг/м³, сильно преломляющую свет. Подобно воде, жидкий аммиак сильно ассоциирован, главным образом за счёт образования водородных связей. Жидкий аммиак практически не проводит электрический </a:t>
            </a:r>
            <a:r>
              <a:rPr lang="ru-RU" dirty="0" smtClean="0">
                <a:latin typeface="Times New Roman"/>
                <a:ea typeface="Arial Unicode MS"/>
                <a:cs typeface="Times New Roman"/>
              </a:rPr>
              <a:t>ток, хороший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растворитель для очень большого числа органических, а также для многих неорганических соединений. Твёрдый аммиак — бесцветные кубические кристаллы. </a:t>
            </a:r>
            <a:endParaRPr lang="ru-RU" dirty="0" smtClean="0">
              <a:latin typeface="Times New Roman"/>
              <a:ea typeface="Arial Unicode MS"/>
              <a:cs typeface="Times New Roman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</a:t>
            </a:r>
            <a:r>
              <a:rPr lang="ru-RU" dirty="0" err="1" smtClean="0">
                <a:latin typeface="Times New Roman"/>
                <a:ea typeface="Arial Unicode MS"/>
                <a:cs typeface="Times New Roman"/>
              </a:rPr>
              <a:t>Тпл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. </a:t>
            </a:r>
            <a:r>
              <a:rPr lang="ru-RU" dirty="0" err="1" smtClean="0">
                <a:latin typeface="Times New Roman"/>
                <a:ea typeface="Arial Unicode MS"/>
                <a:cs typeface="Times New Roman"/>
              </a:rPr>
              <a:t>аммика</a:t>
            </a:r>
            <a:r>
              <a:rPr lang="ru-RU" dirty="0" smtClean="0">
                <a:latin typeface="Times New Roman"/>
                <a:ea typeface="Arial Unicode MS"/>
                <a:cs typeface="Times New Roman"/>
              </a:rPr>
              <a:t>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-77,7 </a:t>
            </a:r>
            <a:r>
              <a:rPr lang="ru-RU" baseline="30000" dirty="0">
                <a:latin typeface="Times New Roman"/>
                <a:ea typeface="Arial Unicode MS"/>
                <a:cs typeface="Times New Roman"/>
              </a:rPr>
              <a:t>0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С; </a:t>
            </a:r>
            <a:r>
              <a:rPr lang="ru-RU" dirty="0" err="1">
                <a:latin typeface="Times New Roman"/>
                <a:ea typeface="Arial Unicode MS"/>
                <a:cs typeface="Times New Roman"/>
              </a:rPr>
              <a:t>Ткип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. -33,35</a:t>
            </a:r>
            <a:r>
              <a:rPr lang="ru-RU" baseline="30000" dirty="0">
                <a:latin typeface="Times New Roman"/>
                <a:ea typeface="Arial Unicode MS"/>
                <a:cs typeface="Times New Roman"/>
              </a:rPr>
              <a:t>0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С.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</a:t>
            </a:r>
            <a:r>
              <a:rPr lang="ru-RU" dirty="0" smtClean="0">
                <a:latin typeface="Times New Roman"/>
                <a:ea typeface="Arial Unicode MS"/>
              </a:rPr>
              <a:t>Аммиак </a:t>
            </a:r>
            <a:r>
              <a:rPr lang="ru-RU" dirty="0">
                <a:latin typeface="Times New Roman"/>
                <a:ea typeface="Arial Unicode MS"/>
              </a:rPr>
              <a:t>— ключевой продукт различных азотсодержащих веществ, применяемых в промышленности и сельском хозяйстве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30251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332656"/>
            <a:ext cx="9601200" cy="56118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lnSpc>
                <a:spcPct val="115000"/>
              </a:lnSpc>
              <a:spcBef>
                <a:spcPts val="1800"/>
              </a:spcBef>
            </a:pPr>
            <a:r>
              <a:rPr lang="ru-RU" sz="2400" b="1" dirty="0">
                <a:solidFill>
                  <a:srgbClr val="404040"/>
                </a:solidFill>
                <a:latin typeface="Calibri"/>
                <a:ea typeface="Calibri"/>
                <a:cs typeface="Times New Roman"/>
              </a:rPr>
              <a:t>6.1. Свойства и применение аммиака.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012" y="1052736"/>
            <a:ext cx="696994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73932" y="5759788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6.1. Продукты, получаемые из аммиака, и области его применения.</a:t>
            </a:r>
          </a:p>
        </p:txBody>
      </p:sp>
    </p:spTree>
    <p:extLst>
      <p:ext uri="{BB962C8B-B14F-4D97-AF65-F5344CB8AC3E}">
        <p14:creationId xmlns:p14="http://schemas.microsoft.com/office/powerpoint/2010/main" val="865550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332656"/>
            <a:ext cx="9601200" cy="56118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lnSpc>
                <a:spcPct val="115000"/>
              </a:lnSpc>
              <a:spcBef>
                <a:spcPts val="1800"/>
              </a:spcBef>
            </a:pPr>
            <a:r>
              <a:rPr lang="ru-RU" sz="2400" b="1" dirty="0">
                <a:solidFill>
                  <a:srgbClr val="404040"/>
                </a:solidFill>
                <a:latin typeface="Calibri"/>
                <a:ea typeface="Calibri"/>
                <a:cs typeface="Times New Roman"/>
              </a:rPr>
              <a:t>6.2. Физико-химические основы процесса синтеза аммиака.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5821" y="1196752"/>
            <a:ext cx="10153128" cy="497544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Синтез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аммиака </a:t>
            </a:r>
            <a:r>
              <a:rPr lang="ru-RU" dirty="0" smtClean="0">
                <a:latin typeface="Times New Roman"/>
                <a:ea typeface="Arial Unicode MS"/>
                <a:cs typeface="Times New Roman"/>
              </a:rPr>
              <a:t>осуществляется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по уравнению </a:t>
            </a:r>
            <a:r>
              <a:rPr lang="ru-RU" dirty="0" smtClean="0">
                <a:latin typeface="Times New Roman"/>
                <a:ea typeface="Arial Unicode MS"/>
                <a:cs typeface="Times New Roman"/>
              </a:rPr>
              <a:t>реакции: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Times New Roman"/>
                <a:ea typeface="Arial Unicode MS"/>
                <a:cs typeface="Times New Roman"/>
              </a:rPr>
              <a:t>N</a:t>
            </a:r>
            <a:r>
              <a:rPr lang="ru-RU" baseline="-25000" dirty="0">
                <a:latin typeface="Times New Roman"/>
                <a:ea typeface="Arial Unicode MS"/>
                <a:cs typeface="Times New Roman"/>
              </a:rPr>
              <a:t>2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 + </a:t>
            </a:r>
            <a:r>
              <a:rPr lang="ru-RU" dirty="0" smtClean="0">
                <a:latin typeface="Times New Roman"/>
                <a:ea typeface="Arial Unicode MS"/>
                <a:cs typeface="Times New Roman"/>
              </a:rPr>
              <a:t>3Н</a:t>
            </a:r>
            <a:r>
              <a:rPr lang="ru-RU" baseline="-25000" dirty="0" smtClean="0">
                <a:latin typeface="Times New Roman"/>
                <a:ea typeface="Arial Unicode MS"/>
                <a:cs typeface="Times New Roman"/>
              </a:rPr>
              <a:t>2</a:t>
            </a:r>
            <a:r>
              <a:rPr lang="ru-RU" dirty="0" smtClean="0">
                <a:latin typeface="Times New Roman"/>
                <a:ea typeface="Arial Unicode MS"/>
                <a:cs typeface="Times New Roman"/>
              </a:rPr>
              <a:t>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↔ 2</a:t>
            </a:r>
            <a:r>
              <a:rPr lang="en-US" dirty="0">
                <a:latin typeface="Times New Roman"/>
                <a:ea typeface="Arial Unicode MS"/>
                <a:cs typeface="Times New Roman"/>
              </a:rPr>
              <a:t>NH</a:t>
            </a:r>
            <a:r>
              <a:rPr lang="ru-RU" baseline="-25000" dirty="0">
                <a:latin typeface="Times New Roman"/>
                <a:ea typeface="Arial Unicode MS"/>
                <a:cs typeface="Times New Roman"/>
              </a:rPr>
              <a:t>3</a:t>
            </a:r>
            <a:r>
              <a:rPr lang="ru-RU" spc="100" dirty="0">
                <a:latin typeface="Times New Roman"/>
                <a:ea typeface="Arial Unicode MS"/>
                <a:cs typeface="Times New Roman"/>
              </a:rPr>
              <a:t>,			 ∆</a:t>
            </a:r>
            <a:r>
              <a:rPr lang="en-US" spc="100" dirty="0">
                <a:latin typeface="Times New Roman"/>
                <a:ea typeface="Arial Unicode MS"/>
                <a:cs typeface="Times New Roman"/>
              </a:rPr>
              <a:t>H </a:t>
            </a:r>
            <a:r>
              <a:rPr lang="ru-RU" spc="100" dirty="0">
                <a:latin typeface="Times New Roman"/>
                <a:ea typeface="Arial Unicode MS"/>
                <a:cs typeface="Times New Roman"/>
              </a:rPr>
              <a:t>&lt; 0.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</a:rPr>
              <a:t>	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/>
                <a:ea typeface="Arial Unicode MS"/>
              </a:rPr>
              <a:t>	</a:t>
            </a:r>
            <a:r>
              <a:rPr lang="ru-RU" dirty="0" smtClean="0">
                <a:latin typeface="Times New Roman"/>
                <a:ea typeface="Arial Unicode MS"/>
              </a:rPr>
              <a:t>Реакция </a:t>
            </a:r>
            <a:r>
              <a:rPr lang="ru-RU" dirty="0">
                <a:latin typeface="Times New Roman"/>
                <a:ea typeface="Arial Unicode MS"/>
              </a:rPr>
              <a:t>обратимая, экзотермическая, характеризуется большим отрицательным </a:t>
            </a:r>
            <a:r>
              <a:rPr lang="ru-RU" dirty="0" err="1">
                <a:latin typeface="Times New Roman"/>
                <a:ea typeface="Arial Unicode MS"/>
              </a:rPr>
              <a:t>энтальпийным</a:t>
            </a:r>
            <a:r>
              <a:rPr lang="ru-RU" dirty="0">
                <a:latin typeface="Times New Roman"/>
                <a:ea typeface="Arial Unicode MS"/>
              </a:rPr>
              <a:t> эффектом </a:t>
            </a:r>
            <a:r>
              <a:rPr lang="ru-RU" i="1" spc="100" dirty="0">
                <a:latin typeface="Times New Roman"/>
                <a:ea typeface="Arial Unicode MS"/>
              </a:rPr>
              <a:t>(∆Н</a:t>
            </a:r>
            <a:r>
              <a:rPr lang="ru-RU" i="1" spc="100" baseline="-25000" dirty="0">
                <a:latin typeface="Times New Roman"/>
                <a:ea typeface="Arial Unicode MS"/>
              </a:rPr>
              <a:t>298</a:t>
            </a:r>
            <a:r>
              <a:rPr lang="ru-RU" spc="100" dirty="0">
                <a:latin typeface="Times New Roman"/>
                <a:ea typeface="Arial Unicode MS"/>
              </a:rPr>
              <a:t> = </a:t>
            </a:r>
            <a:r>
              <a:rPr lang="ru-RU" dirty="0">
                <a:latin typeface="Times New Roman"/>
                <a:ea typeface="Arial Unicode MS"/>
              </a:rPr>
              <a:t>-91,96 кДж/моль) и при высоких температурах становится еще более экзотермической (∆</a:t>
            </a:r>
            <a:r>
              <a:rPr lang="en-US" dirty="0">
                <a:latin typeface="Times New Roman"/>
                <a:ea typeface="Arial Unicode MS"/>
              </a:rPr>
              <a:t>H</a:t>
            </a:r>
            <a:r>
              <a:rPr lang="ru-RU" baseline="-25000" dirty="0">
                <a:latin typeface="Times New Roman"/>
                <a:ea typeface="Arial Unicode MS"/>
              </a:rPr>
              <a:t>725</a:t>
            </a:r>
            <a:r>
              <a:rPr lang="ru-RU" dirty="0">
                <a:latin typeface="Times New Roman"/>
                <a:ea typeface="Arial Unicode MS"/>
              </a:rPr>
              <a:t>= </a:t>
            </a:r>
            <a:r>
              <a:rPr lang="ru-RU" spc="100" dirty="0">
                <a:latin typeface="Times New Roman"/>
                <a:ea typeface="Arial Unicode MS"/>
              </a:rPr>
              <a:t>-1</a:t>
            </a:r>
            <a:r>
              <a:rPr lang="ru-RU" dirty="0">
                <a:latin typeface="Times New Roman"/>
                <a:ea typeface="Arial Unicode MS"/>
              </a:rPr>
              <a:t>12,86 кДж/моль). </a:t>
            </a:r>
            <a:endParaRPr lang="ru-RU" dirty="0" smtClean="0">
              <a:latin typeface="Times New Roman"/>
              <a:ea typeface="Arial Unicode MS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/>
                <a:ea typeface="Arial Unicode MS"/>
              </a:rPr>
              <a:t>	</a:t>
            </a:r>
            <a:r>
              <a:rPr lang="ru-RU" dirty="0" smtClean="0">
                <a:latin typeface="Times New Roman"/>
                <a:ea typeface="Arial Unicode MS"/>
              </a:rPr>
              <a:t>Реакция </a:t>
            </a:r>
            <a:r>
              <a:rPr lang="ru-RU" dirty="0">
                <a:latin typeface="Times New Roman"/>
                <a:ea typeface="Arial Unicode MS"/>
              </a:rPr>
              <a:t>синтеза аммиака протекает с уменьшением объема. Максимального выхода аммиака можно достичь, проводя процесс при высоком давлении и низких температурах. Синтез аммиака протекает с заметной скоростью только в присутствии катализатора, причем катализаторами данной реакции служат твердые вещества.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23088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332656"/>
            <a:ext cx="9601200" cy="56118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lnSpc>
                <a:spcPct val="115000"/>
              </a:lnSpc>
              <a:spcBef>
                <a:spcPts val="1800"/>
              </a:spcBef>
            </a:pPr>
            <a:r>
              <a:rPr lang="ru-RU" sz="2400" b="1" dirty="0">
                <a:solidFill>
                  <a:srgbClr val="404040"/>
                </a:solidFill>
                <a:latin typeface="Calibri"/>
                <a:ea typeface="Calibri"/>
                <a:cs typeface="Times New Roman"/>
              </a:rPr>
              <a:t>6.2. Физико-химические основы процесса синтеза аммиака.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5821" y="1196752"/>
            <a:ext cx="10153128" cy="4975448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Гетерогенно-каталитический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процесс синтеза аммиака имеет сложный механизм, который может быть описан следующими стадиями: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lvl="0" indent="-342900" algn="just">
              <a:lnSpc>
                <a:spcPct val="120000"/>
              </a:lnSpc>
              <a:spcBef>
                <a:spcPts val="0"/>
              </a:spcBef>
              <a:buFont typeface="Times New Roman"/>
              <a:buAutoNum type="arabicParenR"/>
              <a:tabLst>
                <a:tab pos="374650" algn="l"/>
              </a:tabLst>
            </a:pPr>
            <a:r>
              <a:rPr lang="ru-RU" dirty="0">
                <a:latin typeface="Times New Roman"/>
                <a:ea typeface="Arial Unicode MS"/>
                <a:cs typeface="Times New Roman"/>
              </a:rPr>
              <a:t>диффузия молекул азота и водорода к поверхности катализатора;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lvl="0" indent="-342900" algn="just">
              <a:lnSpc>
                <a:spcPct val="120000"/>
              </a:lnSpc>
              <a:spcBef>
                <a:spcPts val="0"/>
              </a:spcBef>
              <a:buFont typeface="Times New Roman"/>
              <a:buAutoNum type="arabicParenR"/>
              <a:tabLst>
                <a:tab pos="374650" algn="l"/>
              </a:tabLst>
            </a:pPr>
            <a:r>
              <a:rPr lang="ru-RU" dirty="0">
                <a:latin typeface="Times New Roman"/>
                <a:ea typeface="Arial Unicode MS"/>
                <a:cs typeface="Times New Roman"/>
              </a:rPr>
              <a:t>хемосорбция молекул реагентов (</a:t>
            </a:r>
            <a:r>
              <a:rPr lang="ru-RU" dirty="0" err="1">
                <a:latin typeface="Times New Roman"/>
                <a:ea typeface="Arial Unicode MS"/>
                <a:cs typeface="Times New Roman"/>
              </a:rPr>
              <a:t>адсорбатов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) на поверхности катализатора;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lvl="0" indent="-342900" algn="just">
              <a:lnSpc>
                <a:spcPct val="120000"/>
              </a:lnSpc>
              <a:spcBef>
                <a:spcPts val="0"/>
              </a:spcBef>
              <a:buFont typeface="Times New Roman"/>
              <a:buAutoNum type="arabicParenR"/>
              <a:tabLst>
                <a:tab pos="374650" algn="l"/>
              </a:tabLst>
            </a:pPr>
            <a:r>
              <a:rPr lang="ru-RU" dirty="0">
                <a:latin typeface="Times New Roman"/>
                <a:ea typeface="Arial Unicode MS"/>
                <a:cs typeface="Times New Roman"/>
              </a:rPr>
              <a:t>поверхностная химическая реакция с образованием неустойчивых промежуточных комплексов и взаимодействие между ними;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lvl="0" indent="-342900" algn="just">
              <a:lnSpc>
                <a:spcPct val="120000"/>
              </a:lnSpc>
              <a:spcBef>
                <a:spcPts val="0"/>
              </a:spcBef>
              <a:buFont typeface="Times New Roman"/>
              <a:buAutoNum type="arabicParenR"/>
              <a:tabLst>
                <a:tab pos="377825" algn="l"/>
              </a:tabLst>
            </a:pPr>
            <a:r>
              <a:rPr lang="ru-RU" dirty="0">
                <a:latin typeface="Times New Roman"/>
                <a:ea typeface="Arial Unicode MS"/>
                <a:cs typeface="Times New Roman"/>
              </a:rPr>
              <a:t>десорбция продукта;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lvl="0" indent="-342900" algn="just">
              <a:lnSpc>
                <a:spcPct val="120000"/>
              </a:lnSpc>
              <a:spcBef>
                <a:spcPts val="0"/>
              </a:spcBef>
              <a:buFont typeface="Times New Roman"/>
              <a:buAutoNum type="arabicParenR"/>
              <a:tabLst>
                <a:tab pos="374650" algn="l"/>
              </a:tabLst>
            </a:pPr>
            <a:r>
              <a:rPr lang="ru-RU" dirty="0">
                <a:latin typeface="Times New Roman"/>
                <a:ea typeface="Arial Unicode MS"/>
                <a:cs typeface="Times New Roman"/>
              </a:rPr>
              <a:t>диффузия продукта реакции (аммиака) от поверхности катализатора в газовую фазу.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</a:rPr>
              <a:t>	Исследование </a:t>
            </a:r>
            <a:r>
              <a:rPr lang="ru-RU" dirty="0">
                <a:latin typeface="Times New Roman"/>
                <a:ea typeface="Arial Unicode MS"/>
              </a:rPr>
              <a:t>кинетики и механизма реакции синтеза позволило сделать вывод, что лимитирующей стадией процесса является хемосорбция азота.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86145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332656"/>
            <a:ext cx="9601200" cy="56118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lnSpc>
                <a:spcPct val="115000"/>
              </a:lnSpc>
              <a:spcBef>
                <a:spcPts val="1800"/>
              </a:spcBef>
            </a:pPr>
            <a:r>
              <a:rPr lang="ru-RU" sz="2400" b="1" dirty="0">
                <a:solidFill>
                  <a:srgbClr val="404040"/>
                </a:solidFill>
                <a:latin typeface="Calibri"/>
                <a:ea typeface="Calibri"/>
                <a:cs typeface="Times New Roman"/>
              </a:rPr>
              <a:t>6.2. Физико-химические основы процесса синтеза аммиака.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5821" y="1052736"/>
            <a:ext cx="10153128" cy="525658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Скорость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реакции синтеза аммиака зависит от температуры, давления и состава реакционной смеси. Оптимальными считают такие значения указанных параметров, при которых скорость процесса максимальна. С увеличением содержания в циркуляционном газе аммиака и уменьшением содержания </a:t>
            </a:r>
            <a:r>
              <a:rPr lang="ru-RU" dirty="0" err="1">
                <a:latin typeface="Times New Roman"/>
                <a:ea typeface="Arial Unicode MS"/>
                <a:cs typeface="Times New Roman"/>
              </a:rPr>
              <a:t>азотоводородной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 смеси оптимальная температура падает.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Термодинамические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и кинетические факторы свидетельствуют в пользу проведения процесса при высоких давлениях (увеличивается равновесный выход, повышается скорость синтеза). Конденсация аммиака также улучшается при высоком давлении. Вместе с тем рост давления увеличивает расход электроэнергии на компрессию, повышает требования к машинам и аппаратам. При понижении давления упрощается аппаратурное оформление процесса, снижается расход энергии, но при этом увеличиваются размеры аппаратов, возрастают </a:t>
            </a:r>
            <a:r>
              <a:rPr lang="ru-RU" dirty="0" err="1">
                <a:latin typeface="Times New Roman"/>
                <a:ea typeface="Arial Unicode MS"/>
                <a:cs typeface="Times New Roman"/>
              </a:rPr>
              <a:t>энергозатраты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 на циркуляцию газа и выделение аммиака, повышаются требования к чистоте синтез-газа.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Расчеты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показали, что удельные </a:t>
            </a:r>
            <a:r>
              <a:rPr lang="ru-RU" dirty="0" err="1">
                <a:latin typeface="Times New Roman"/>
                <a:ea typeface="Arial Unicode MS"/>
                <a:cs typeface="Times New Roman"/>
              </a:rPr>
              <a:t>энергоматериальные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 и капитальные затраты с повышением давления уменьшаются. </a:t>
            </a:r>
            <a:endParaRPr lang="ru-RU" dirty="0" smtClean="0">
              <a:latin typeface="Times New Roman"/>
              <a:ea typeface="Arial Unicode MS"/>
              <a:cs typeface="Times New Roman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На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основании проведенного анализа определено, что для современных схем наиболее эффективным является давление приблизительно 30 МПа.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5444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332656"/>
            <a:ext cx="9601200" cy="56118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lnSpc>
                <a:spcPct val="115000"/>
              </a:lnSpc>
              <a:spcBef>
                <a:spcPts val="1800"/>
              </a:spcBef>
            </a:pPr>
            <a:r>
              <a:rPr lang="ru-RU" sz="2400" b="1" dirty="0">
                <a:solidFill>
                  <a:srgbClr val="404040"/>
                </a:solidFill>
                <a:latin typeface="Calibri"/>
                <a:ea typeface="Calibri"/>
                <a:cs typeface="Times New Roman"/>
              </a:rPr>
              <a:t>6.2. Физико-химические основы процесса синтеза аммиака.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5821" y="1196752"/>
            <a:ext cx="10153128" cy="497544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Реакция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синтеза аммиака обратима, поэтому полного превращения азота и водорода в аммиак за время их однократного прохождения через аппарат не происходит. Условия равновесия процесса и кинетические закономерности его протекания на железных катализаторах обусловливают возможность превращения в аммиак только 20—40% исходной реакционной смеси. Все современные схемы синтеза аммиака являются циркуляционными, предусматривающими выделение и возвращение непрореагировавшей </a:t>
            </a:r>
            <a:r>
              <a:rPr lang="ru-RU" dirty="0" err="1">
                <a:latin typeface="Times New Roman"/>
                <a:ea typeface="Arial Unicode MS"/>
                <a:cs typeface="Times New Roman"/>
              </a:rPr>
              <a:t>азотоводородной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 смеси в цикл синтеза.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</a:rPr>
              <a:t>	Чтобы </a:t>
            </a:r>
            <a:r>
              <a:rPr lang="ru-RU" dirty="0">
                <a:latin typeface="Times New Roman"/>
                <a:ea typeface="Arial Unicode MS"/>
              </a:rPr>
              <a:t>выделить аммиак, </a:t>
            </a:r>
            <a:r>
              <a:rPr lang="ru-RU" dirty="0" err="1">
                <a:latin typeface="Times New Roman"/>
                <a:ea typeface="Arial Unicode MS"/>
              </a:rPr>
              <a:t>азотоводородную</a:t>
            </a:r>
            <a:r>
              <a:rPr lang="ru-RU" dirty="0">
                <a:latin typeface="Times New Roman"/>
                <a:ea typeface="Arial Unicode MS"/>
              </a:rPr>
              <a:t> смесь вместе с аммиаком охлаждают до температуры сжижения аммиака. Достичь полной конденсации аммиака не удается. Непрореагировавшая </a:t>
            </a:r>
            <a:r>
              <a:rPr lang="ru-RU" dirty="0" err="1">
                <a:latin typeface="Times New Roman"/>
                <a:ea typeface="Arial Unicode MS"/>
              </a:rPr>
              <a:t>азотоводородная</a:t>
            </a:r>
            <a:r>
              <a:rPr lang="ru-RU" dirty="0">
                <a:latin typeface="Times New Roman"/>
                <a:ea typeface="Arial Unicode MS"/>
              </a:rPr>
              <a:t> смесь с остаточным аммиаком вновь возвращается на синтез </a:t>
            </a:r>
            <a:r>
              <a:rPr lang="ru-RU" dirty="0" smtClean="0">
                <a:latin typeface="Times New Roman"/>
                <a:ea typeface="Arial Unicode MS"/>
              </a:rPr>
              <a:t>аммиака, при этом в системе будут накапливаться инертные примеси.</a:t>
            </a:r>
            <a:endParaRPr lang="ru-RU" dirty="0">
              <a:latin typeface="Times New Roman"/>
              <a:ea typeface="Arial Unicode MS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</a:rPr>
              <a:t>	Поскольку </a:t>
            </a:r>
            <a:r>
              <a:rPr lang="ru-RU" dirty="0">
                <a:latin typeface="Times New Roman"/>
                <a:ea typeface="Arial Unicode MS"/>
              </a:rPr>
              <a:t>присутствие инертных примесей в реакционной смеси равносильно снижению общего давления, то с увеличением содержания метана, аргона и гелия в смеси скорость реакции синтеза уменьшается.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22080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332656"/>
            <a:ext cx="9601200" cy="56118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lnSpc>
                <a:spcPct val="115000"/>
              </a:lnSpc>
              <a:spcBef>
                <a:spcPts val="1800"/>
              </a:spcBef>
            </a:pPr>
            <a:r>
              <a:rPr lang="ru-RU" sz="2400" b="1" dirty="0">
                <a:solidFill>
                  <a:srgbClr val="404040"/>
                </a:solidFill>
                <a:latin typeface="Calibri"/>
                <a:ea typeface="Calibri"/>
                <a:cs typeface="Times New Roman"/>
              </a:rPr>
              <a:t>6.3. Катализаторы синтеза аммиака.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5821" y="1052736"/>
            <a:ext cx="10153128" cy="511946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Высокую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каталитическую активность в процессе синтеза аммиака проявляют металлы VI, VII и VIII групп периодической системы. Наибольшей активностью обладают </a:t>
            </a:r>
            <a:r>
              <a:rPr lang="en-US" dirty="0">
                <a:latin typeface="Times New Roman"/>
                <a:ea typeface="Arial Unicode MS"/>
                <a:cs typeface="Times New Roman"/>
              </a:rPr>
              <a:t>Fe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, </a:t>
            </a:r>
            <a:r>
              <a:rPr lang="en-US" dirty="0">
                <a:latin typeface="Times New Roman"/>
                <a:ea typeface="Arial Unicode MS"/>
                <a:cs typeface="Times New Roman"/>
              </a:rPr>
              <a:t>Ru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 (рутений), </a:t>
            </a:r>
            <a:r>
              <a:rPr lang="en-US" dirty="0">
                <a:latin typeface="Times New Roman"/>
                <a:ea typeface="Arial Unicode MS"/>
                <a:cs typeface="Times New Roman"/>
              </a:rPr>
              <a:t>Re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 (рений), </a:t>
            </a:r>
            <a:r>
              <a:rPr lang="en-US" dirty="0" err="1">
                <a:latin typeface="Times New Roman"/>
                <a:ea typeface="Arial Unicode MS"/>
                <a:cs typeface="Times New Roman"/>
              </a:rPr>
              <a:t>Os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 (осмий). В промышленности нашли применение железные</a:t>
            </a:r>
            <a:r>
              <a:rPr lang="ru-RU" spc="100" dirty="0">
                <a:latin typeface="Times New Roman"/>
                <a:ea typeface="Arial Unicode MS"/>
                <a:cs typeface="Times New Roman"/>
              </a:rPr>
              <a:t>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катализаторы </a:t>
            </a:r>
            <a:r>
              <a:rPr lang="ru-RU" dirty="0" smtClean="0">
                <a:latin typeface="Times New Roman"/>
                <a:ea typeface="Arial Unicode MS"/>
                <a:cs typeface="Times New Roman"/>
              </a:rPr>
              <a:t>(марка СА-1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), получаемые сплавлением оксидов железа с активаторами (промоторами) и последующим восстановлением оксидов железа. В качестве активаторов применяют оксиды кислотного и амфотерного характера — А1</a:t>
            </a:r>
            <a:r>
              <a:rPr lang="ru-RU" baseline="-25000" dirty="0">
                <a:latin typeface="Times New Roman"/>
                <a:ea typeface="Arial Unicode MS"/>
                <a:cs typeface="Times New Roman"/>
              </a:rPr>
              <a:t>2</a:t>
            </a:r>
            <a:r>
              <a:rPr lang="en-US" dirty="0">
                <a:latin typeface="Times New Roman"/>
                <a:ea typeface="Arial Unicode MS"/>
                <a:cs typeface="Times New Roman"/>
              </a:rPr>
              <a:t>O</a:t>
            </a:r>
            <a:r>
              <a:rPr lang="ru-RU" baseline="-25000" dirty="0">
                <a:latin typeface="Times New Roman"/>
                <a:ea typeface="Arial Unicode MS"/>
                <a:cs typeface="Times New Roman"/>
              </a:rPr>
              <a:t>3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Arial Unicode MS"/>
                <a:cs typeface="Times New Roman"/>
              </a:rPr>
              <a:t>SiO</a:t>
            </a:r>
            <a:r>
              <a:rPr lang="ru-RU" baseline="-25000" dirty="0">
                <a:latin typeface="Times New Roman"/>
                <a:ea typeface="Arial Unicode MS"/>
                <a:cs typeface="Times New Roman"/>
              </a:rPr>
              <a:t>2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Arial Unicode MS"/>
                <a:cs typeface="Times New Roman"/>
              </a:rPr>
              <a:t>TiO</a:t>
            </a:r>
            <a:r>
              <a:rPr lang="ru-RU" baseline="-25000" dirty="0">
                <a:latin typeface="Times New Roman"/>
                <a:ea typeface="Arial Unicode MS"/>
                <a:cs typeface="Times New Roman"/>
              </a:rPr>
              <a:t>2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 и др., а также оксиды щелочных и щелочно-земельных металлов — К</a:t>
            </a:r>
            <a:r>
              <a:rPr lang="ru-RU" baseline="-25000" dirty="0">
                <a:latin typeface="Times New Roman"/>
                <a:ea typeface="Arial Unicode MS"/>
                <a:cs typeface="Times New Roman"/>
              </a:rPr>
              <a:t>2</a:t>
            </a:r>
            <a:r>
              <a:rPr lang="en-US" dirty="0">
                <a:latin typeface="Times New Roman"/>
                <a:ea typeface="Arial Unicode MS"/>
                <a:cs typeface="Times New Roman"/>
              </a:rPr>
              <a:t>O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, </a:t>
            </a:r>
            <a:r>
              <a:rPr lang="en-US" dirty="0">
                <a:latin typeface="Times New Roman"/>
                <a:ea typeface="Arial Unicode MS"/>
                <a:cs typeface="Times New Roman"/>
              </a:rPr>
              <a:t>Na</a:t>
            </a:r>
            <a:r>
              <a:rPr lang="ru-RU" baseline="-25000" dirty="0">
                <a:latin typeface="Times New Roman"/>
                <a:ea typeface="Arial Unicode MS"/>
                <a:cs typeface="Times New Roman"/>
              </a:rPr>
              <a:t>2</a:t>
            </a:r>
            <a:r>
              <a:rPr lang="en-US" dirty="0">
                <a:latin typeface="Times New Roman"/>
                <a:ea typeface="Arial Unicode MS"/>
                <a:cs typeface="Times New Roman"/>
              </a:rPr>
              <a:t>O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, </a:t>
            </a:r>
            <a:r>
              <a:rPr lang="ru-RU" dirty="0" err="1">
                <a:latin typeface="Times New Roman"/>
                <a:ea typeface="Arial Unicode MS"/>
                <a:cs typeface="Times New Roman"/>
              </a:rPr>
              <a:t>СаО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, </a:t>
            </a:r>
            <a:r>
              <a:rPr lang="ru-RU" dirty="0" err="1">
                <a:latin typeface="Times New Roman"/>
                <a:ea typeface="Arial Unicode MS"/>
                <a:cs typeface="Times New Roman"/>
              </a:rPr>
              <a:t>MgO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 и др.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Катализатор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восстанавливают в колонне синтеза аммиака. 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pc="100" dirty="0">
                <a:latin typeface="Times New Roman"/>
                <a:ea typeface="Arial Unicode MS"/>
                <a:cs typeface="Times New Roman"/>
              </a:rPr>
              <a:t>Fe</a:t>
            </a:r>
            <a:r>
              <a:rPr lang="ru-RU" spc="100" baseline="-25000" dirty="0">
                <a:latin typeface="Times New Roman"/>
                <a:ea typeface="Arial Unicode MS"/>
                <a:cs typeface="Times New Roman"/>
              </a:rPr>
              <a:t>3</a:t>
            </a:r>
            <a:r>
              <a:rPr lang="en-US" spc="100" dirty="0">
                <a:latin typeface="Times New Roman"/>
                <a:ea typeface="Arial Unicode MS"/>
                <a:cs typeface="Times New Roman"/>
              </a:rPr>
              <a:t>O</a:t>
            </a:r>
            <a:r>
              <a:rPr lang="ru-RU" spc="100" baseline="-25000" dirty="0">
                <a:latin typeface="Times New Roman"/>
                <a:ea typeface="Arial Unicode MS"/>
                <a:cs typeface="Times New Roman"/>
              </a:rPr>
              <a:t>4</a:t>
            </a:r>
            <a:r>
              <a:rPr lang="ru-RU" spc="100" dirty="0">
                <a:latin typeface="Times New Roman"/>
                <a:ea typeface="Arial Unicode MS"/>
                <a:cs typeface="Times New Roman"/>
              </a:rPr>
              <a:t> + 4Н</a:t>
            </a:r>
            <a:r>
              <a:rPr lang="ru-RU" spc="100" baseline="-25000" dirty="0">
                <a:latin typeface="Times New Roman"/>
                <a:ea typeface="Arial Unicode MS"/>
                <a:cs typeface="Times New Roman"/>
              </a:rPr>
              <a:t>2</a:t>
            </a:r>
            <a:r>
              <a:rPr lang="ru-RU" spc="100" dirty="0">
                <a:latin typeface="Times New Roman"/>
                <a:ea typeface="Arial Unicode MS"/>
                <a:cs typeface="Times New Roman"/>
              </a:rPr>
              <a:t> → 3</a:t>
            </a:r>
            <a:r>
              <a:rPr lang="en-US" spc="100" dirty="0">
                <a:latin typeface="Times New Roman"/>
                <a:ea typeface="Arial Unicode MS"/>
                <a:cs typeface="Times New Roman"/>
              </a:rPr>
              <a:t>Fe</a:t>
            </a:r>
            <a:r>
              <a:rPr lang="ru-RU" spc="100" dirty="0">
                <a:latin typeface="Times New Roman"/>
                <a:ea typeface="Arial Unicode MS"/>
                <a:cs typeface="Times New Roman"/>
              </a:rPr>
              <a:t> + 4Н</a:t>
            </a:r>
            <a:r>
              <a:rPr lang="ru-RU" spc="100" baseline="-25000" dirty="0">
                <a:latin typeface="Times New Roman"/>
                <a:ea typeface="Arial Unicode MS"/>
                <a:cs typeface="Times New Roman"/>
              </a:rPr>
              <a:t>2</a:t>
            </a:r>
            <a:r>
              <a:rPr lang="en-US" spc="100" dirty="0">
                <a:latin typeface="Times New Roman"/>
                <a:ea typeface="Arial Unicode MS"/>
                <a:cs typeface="Times New Roman"/>
              </a:rPr>
              <a:t>O</a:t>
            </a:r>
            <a:r>
              <a:rPr lang="ru-RU" spc="100" dirty="0">
                <a:latin typeface="Times New Roman"/>
                <a:ea typeface="Arial Unicode MS"/>
                <a:cs typeface="Times New Roman"/>
              </a:rPr>
              <a:t>,		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∆Н </a:t>
            </a:r>
            <a:r>
              <a:rPr lang="ru-RU" spc="100" dirty="0">
                <a:latin typeface="Times New Roman"/>
                <a:ea typeface="Arial Unicode MS"/>
                <a:cs typeface="Times New Roman"/>
              </a:rPr>
              <a:t>&gt; 0.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Катализаторы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синтеза аммиака необратимо отравляются сернистыми соединениями и хлором. Их концентрация в газе в сумме не должна превышать 5·10</a:t>
            </a:r>
            <a:r>
              <a:rPr lang="ru-RU" baseline="30000" dirty="0">
                <a:latin typeface="Times New Roman"/>
                <a:ea typeface="Arial Unicode MS"/>
                <a:cs typeface="Times New Roman"/>
              </a:rPr>
              <a:t>-5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% об.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</a:rPr>
              <a:t>	Кислородсодержащие </a:t>
            </a:r>
            <a:r>
              <a:rPr lang="ru-RU" dirty="0">
                <a:latin typeface="Times New Roman"/>
                <a:ea typeface="Arial Unicode MS"/>
              </a:rPr>
              <a:t>соединения (Н</a:t>
            </a:r>
            <a:r>
              <a:rPr lang="ru-RU" baseline="-25000" dirty="0">
                <a:latin typeface="Times New Roman"/>
                <a:ea typeface="Arial Unicode MS"/>
              </a:rPr>
              <a:t>2</a:t>
            </a:r>
            <a:r>
              <a:rPr lang="en-US" dirty="0">
                <a:latin typeface="Times New Roman"/>
                <a:ea typeface="Arial Unicode MS"/>
              </a:rPr>
              <a:t>O</a:t>
            </a:r>
            <a:r>
              <a:rPr lang="ru-RU" dirty="0">
                <a:latin typeface="Times New Roman"/>
                <a:ea typeface="Arial Unicode MS"/>
              </a:rPr>
              <a:t>, СО, С</a:t>
            </a:r>
            <a:r>
              <a:rPr lang="en-US" dirty="0">
                <a:latin typeface="Times New Roman"/>
                <a:ea typeface="Arial Unicode MS"/>
              </a:rPr>
              <a:t>O</a:t>
            </a:r>
            <a:r>
              <a:rPr lang="ru-RU" baseline="-25000" dirty="0">
                <a:latin typeface="Times New Roman"/>
                <a:ea typeface="Arial Unicode MS"/>
              </a:rPr>
              <a:t>2</a:t>
            </a:r>
            <a:r>
              <a:rPr lang="ru-RU" dirty="0">
                <a:latin typeface="Times New Roman"/>
                <a:ea typeface="Arial Unicode MS"/>
              </a:rPr>
              <a:t>) и кислород, присутствующие в </a:t>
            </a:r>
            <a:r>
              <a:rPr lang="ru-RU" dirty="0" err="1">
                <a:latin typeface="Times New Roman"/>
                <a:ea typeface="Arial Unicode MS"/>
              </a:rPr>
              <a:t>азотоводородной</a:t>
            </a:r>
            <a:r>
              <a:rPr lang="ru-RU" dirty="0">
                <a:latin typeface="Times New Roman"/>
                <a:ea typeface="Arial Unicode MS"/>
              </a:rPr>
              <a:t> смеси, являются сильными каталитическими ядами, снижающими активность катализатора обратимо. Их отравляющее действие пропорционально содержанию в них кислорода. Если в составе свежего газа имеются кислородсодержащие примеси или масло, газ следует вводить в цикл перед вторичной конденсацией для удаления вредных соединений конденсирующимся аммиаком.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58575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332656"/>
            <a:ext cx="9601200" cy="56118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lnSpc>
                <a:spcPct val="115000"/>
              </a:lnSpc>
              <a:spcBef>
                <a:spcPts val="1800"/>
              </a:spcBef>
            </a:pPr>
            <a:r>
              <a:rPr lang="ru-RU" sz="2400" b="1" dirty="0">
                <a:latin typeface="Times New Roman"/>
                <a:ea typeface="Arial Unicode MS"/>
              </a:rPr>
              <a:t>6.4. Технологическое оформление процесса синтеза аммиака.</a:t>
            </a:r>
            <a:endParaRPr lang="ru-RU" sz="2400" b="1" dirty="0">
              <a:solidFill>
                <a:srgbClr val="40404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5820" y="1052736"/>
            <a:ext cx="10513168" cy="5119464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Arial Unicode MS"/>
                <a:cs typeface="Times New Roman"/>
              </a:rPr>
              <a:t>	</a:t>
            </a:r>
            <a:r>
              <a:rPr lang="ru-RU" dirty="0" smtClean="0">
                <a:latin typeface="Times New Roman"/>
                <a:ea typeface="Arial Unicode MS"/>
                <a:cs typeface="Times New Roman"/>
              </a:rPr>
              <a:t>Агрегаты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синтеза аммиака в зависимости от применяемого давления можно разделить на три группы: низкого (10,0—16,0 МПа), среднего (20,0-50,0 МПа) и высокого (80,0-100,0 МПа) давлений.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Раньше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на установках низкого давления процесс проводили под давлением 10,0 МПа и при низкой температуре (400 °С). Благодаря применению активного катализатора, состоящего из комплексной соли, содержащей цианид железа, получали 8—13% аммиака. В настоящее время схемы синтеза под низким давлением связывают с перспективой снижения </a:t>
            </a:r>
            <a:r>
              <a:rPr lang="ru-RU" dirty="0" err="1">
                <a:latin typeface="Times New Roman"/>
                <a:ea typeface="Arial Unicode MS"/>
                <a:cs typeface="Times New Roman"/>
              </a:rPr>
              <a:t>энергозатрат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, так как одной из главных статей расхода в производстве аммиака является компрессия технологического газа и его рециркуляция. В ряде новых схем синтез аммиака предусматривается вести при том же давлении, что и получение технологического газа (ниже 10 МПа).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Установки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высокого давления имели широкое распространение в 30—40-е годы XX в. Процесс вели под давлением 90—100 МПа, что позволяло получить высокую степень превращения </a:t>
            </a:r>
            <a:r>
              <a:rPr lang="ru-RU" dirty="0" err="1">
                <a:latin typeface="Times New Roman"/>
                <a:ea typeface="Arial Unicode MS"/>
                <a:cs typeface="Times New Roman"/>
              </a:rPr>
              <a:t>азотоводородной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 смеси в аммиак (40%). Системы высокого давления сейчас не строятся.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В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мировой азотной промышленности наибольшее распространение получили установки среднего давления. В России эксплуатируются системы, работающие под давлением 30—36 МПа, а также несколько агрегатов под давлением 45 МПа. Строящиеся системы рассчитаны преимущественно на давление 32 МПа.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В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современных агрегатах синтеза аммиака большой единичной мощности процесс ведут на плавленых железных катализаторах при температурах 420—500 </a:t>
            </a:r>
            <a:r>
              <a:rPr lang="en-US" baseline="30000" dirty="0">
                <a:latin typeface="Times New Roman"/>
                <a:ea typeface="Arial Unicode MS"/>
                <a:cs typeface="Times New Roman"/>
              </a:rPr>
              <a:t>o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С, давлении 25—32 МПа, объемной скорости 15—25 тыс. ч</a:t>
            </a:r>
            <a:r>
              <a:rPr lang="ru-RU" baseline="30000" dirty="0">
                <a:latin typeface="Times New Roman"/>
                <a:ea typeface="Arial Unicode MS"/>
                <a:cs typeface="Times New Roman"/>
              </a:rPr>
              <a:t>-1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. </a:t>
            </a:r>
            <a:r>
              <a:rPr lang="ru-RU" dirty="0" smtClean="0">
                <a:latin typeface="Times New Roman"/>
                <a:ea typeface="Arial Unicode MS"/>
                <a:cs typeface="Times New Roman"/>
              </a:rPr>
              <a:t>Съём 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аммиака с 1 м</a:t>
            </a:r>
            <a:r>
              <a:rPr lang="ru-RU" baseline="30000" dirty="0">
                <a:latin typeface="Times New Roman"/>
                <a:ea typeface="Arial Unicode MS"/>
                <a:cs typeface="Times New Roman"/>
              </a:rPr>
              <a:t>3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 катализатора составляет 20—40 т/</a:t>
            </a:r>
            <a:r>
              <a:rPr lang="ru-RU" dirty="0" err="1">
                <a:latin typeface="Times New Roman"/>
                <a:ea typeface="Arial Unicode MS"/>
                <a:cs typeface="Times New Roman"/>
              </a:rPr>
              <a:t>сут</a:t>
            </a:r>
            <a:r>
              <a:rPr lang="ru-RU" dirty="0">
                <a:latin typeface="Times New Roman"/>
                <a:ea typeface="Arial Unicode MS"/>
                <a:cs typeface="Times New Roman"/>
              </a:rPr>
              <a:t>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4995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5740" y="260648"/>
            <a:ext cx="9601200" cy="41716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lvl="0" indent="-342900" algn="ctr">
              <a:lnSpc>
                <a:spcPct val="115000"/>
              </a:lnSpc>
              <a:spcBef>
                <a:spcPts val="1800"/>
              </a:spcBef>
            </a:pPr>
            <a:r>
              <a:rPr lang="ru-RU" sz="2400" b="1" dirty="0">
                <a:latin typeface="Times New Roman"/>
                <a:ea typeface="Arial Unicode MS"/>
              </a:rPr>
              <a:t>6.4. Технологическое оформление процесса синтеза аммиака.</a:t>
            </a:r>
            <a:endParaRPr lang="ru-RU" sz="2400" b="1" dirty="0">
              <a:solidFill>
                <a:srgbClr val="40404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5821" y="1196752"/>
            <a:ext cx="10153128" cy="497544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632" y="764704"/>
            <a:ext cx="9355684" cy="398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65820" y="4753429"/>
            <a:ext cx="1008112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Рис. 6.2. Принципиальная схема блока синтеза аммиака агрегата мощностью 1360 т/</a:t>
            </a:r>
            <a:r>
              <a:rPr lang="ru-RU" sz="1400" dirty="0" err="1"/>
              <a:t>сут</a:t>
            </a:r>
            <a:r>
              <a:rPr lang="ru-RU" sz="1400" dirty="0"/>
              <a:t>:</a:t>
            </a:r>
          </a:p>
          <a:p>
            <a:r>
              <a:rPr lang="ru-RU" sz="1200" dirty="0"/>
              <a:t>1 — подогреватель газа; 2 — колонна синтеза аммиака; 3 — подогреватель воды; 4 — выносной теплообменник; 5 — циркуляционное колесо компрессора; 6 — сепаратор жидкого аммиака; 7— блок аппаратов воздушного охлаждения; 8— конденсационная колонна; 9 — конденсационная колонна продувочных газов; 10 — испаритель жидкого аммиака на линии продувочных газов; 11 — сборник жидкого аммиака; 12 — испаритель жидкого аммиака на линии танковых газов; 13 — сепаратор; 14 — промежуточная дренажная емкость; 15 — испарители жидкого аммиака; 16 — магнитный фильтр; </a:t>
            </a:r>
          </a:p>
          <a:p>
            <a:r>
              <a:rPr lang="ru-RU" sz="1200" dirty="0" err="1"/>
              <a:t>ПрГ</a:t>
            </a:r>
            <a:r>
              <a:rPr lang="ru-RU" sz="1200" dirty="0"/>
              <a:t>— природный газ; ДГ — дымовой газ; ПГ — продувочный газ; СГ — свежий газ; ЦГ — циркуляционный газ; ТПГ — смесь танковых и продувочных </a:t>
            </a:r>
            <a:r>
              <a:rPr lang="ru-RU" sz="1200" dirty="0" smtClean="0"/>
              <a:t>газов.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350662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260648"/>
            <a:ext cx="9601200" cy="7920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88000" lvl="0" algn="ctr">
              <a:lnSpc>
                <a:spcPct val="100000"/>
              </a:lnSpc>
              <a:spcBef>
                <a:spcPts val="0"/>
              </a:spcBef>
            </a:pPr>
            <a:r>
              <a:rPr lang="ru-RU" sz="2200" b="1" dirty="0">
                <a:latin typeface="Times New Roman"/>
                <a:ea typeface="Arial Unicode MS"/>
              </a:rPr>
              <a:t>6.4. Технологическое оформление процесса синтеза аммиака</a:t>
            </a:r>
            <a:r>
              <a:rPr lang="ru-RU" sz="2200" b="1" dirty="0" smtClean="0">
                <a:latin typeface="Times New Roman"/>
                <a:ea typeface="Arial Unicode MS"/>
              </a:rPr>
              <a:t>.</a:t>
            </a:r>
            <a:r>
              <a:rPr lang="ru-RU" sz="2200" b="1" dirty="0"/>
              <a:t> Оборудование агрегата.</a:t>
            </a:r>
            <a:endParaRPr lang="ru-RU" sz="2200" b="1" dirty="0">
              <a:solidFill>
                <a:srgbClr val="40404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5821" y="1196752"/>
            <a:ext cx="10153128" cy="497544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33" y="1052736"/>
            <a:ext cx="2202727" cy="54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438228" y="908720"/>
            <a:ext cx="6336704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Технологическая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характеристика колонны:</a:t>
            </a:r>
            <a:endParaRPr lang="ru-RU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tabLst>
                <a:tab pos="208788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Давление, МПа			31,5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tabLst>
                <a:tab pos="1847215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Рабочая температура, </a:t>
            </a:r>
            <a:r>
              <a:rPr lang="ru-RU" sz="1600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°С	 	</a:t>
            </a: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300—520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tabLst>
                <a:tab pos="208788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Диаметр (внутренний), мм		</a:t>
            </a:r>
            <a:r>
              <a:rPr lang="ru-RU" sz="16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2400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tabLst>
                <a:tab pos="217297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Высота, м			32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tabLst>
                <a:tab pos="2115185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Толщина стенки, мм	 		250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Объем катализатора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 полкам </a:t>
            </a:r>
            <a:r>
              <a:rPr lang="en-US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—IV, м</a:t>
            </a:r>
            <a:r>
              <a:rPr lang="ru-RU" sz="1600" baseline="30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</a:t>
            </a: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		</a:t>
            </a:r>
            <a:r>
              <a:rPr lang="ru-RU" sz="16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7</a:t>
            </a: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;  8,4;  12,8;  </a:t>
            </a:r>
            <a:r>
              <a:rPr lang="ru-RU" sz="16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14,7</a:t>
            </a:r>
          </a:p>
          <a:p>
            <a:endParaRPr lang="ru-RU" sz="16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6.3.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Четырехполочная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колонна синтеза аммиака агрегата мощностью 1360 т/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— люк для выгрузки катализатора;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— центральная труба;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— корпус катализаторной коробки;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термопарный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чехол;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— загрузочный люк;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— теплообменник;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7, 9, 11, 13 — вводы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байпасного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газа;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8, 10, 12, 14— катализаторные слои;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— корпус колонны</a:t>
            </a:r>
          </a:p>
          <a:p>
            <a:pPr>
              <a:tabLst>
                <a:tab pos="1414145" algn="l"/>
              </a:tabLst>
            </a:pPr>
            <a:endParaRPr lang="ru-RU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0599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332656"/>
            <a:ext cx="9601200" cy="7920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lvl="0"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latin typeface="Times New Roman"/>
                <a:ea typeface="Arial Unicode MS"/>
              </a:rPr>
              <a:t>6.4. Технологическое оформление процесса синтеза аммиака. Оборудование агрегата.</a:t>
            </a:r>
            <a:endParaRPr lang="ru-RU" sz="2400" b="1" dirty="0">
              <a:solidFill>
                <a:srgbClr val="40404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5821" y="1196752"/>
            <a:ext cx="10153128" cy="497544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/>
                <a:ea typeface="Arial Unicode MS"/>
                <a:cs typeface="Times New Roman"/>
              </a:rPr>
              <a:t>	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406" y="1272697"/>
            <a:ext cx="1760701" cy="525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18148" y="1313697"/>
            <a:ext cx="73448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spc="100" dirty="0">
                <a:latin typeface="Times New Roman"/>
                <a:ea typeface="Arial Unicode MS"/>
              </a:rPr>
              <a:t>Конденсационная колонна</a:t>
            </a:r>
            <a:r>
              <a:rPr lang="ru-RU" sz="2000" spc="100" dirty="0">
                <a:latin typeface="Times New Roman"/>
                <a:ea typeface="Arial Unicode MS"/>
              </a:rPr>
              <a:t> </a:t>
            </a:r>
            <a:r>
              <a:rPr lang="ru-RU" sz="2000" dirty="0">
                <a:latin typeface="Times New Roman"/>
                <a:ea typeface="Arial Unicode MS"/>
              </a:rPr>
              <a:t>— вертикальный цилиндрический аппарат внутренним диаметром 2 м и высотой 18,89 </a:t>
            </a:r>
            <a:r>
              <a:rPr lang="ru-RU" sz="2000" dirty="0" smtClean="0">
                <a:latin typeface="Times New Roman"/>
                <a:ea typeface="Arial Unicode MS"/>
              </a:rPr>
              <a:t>м. </a:t>
            </a:r>
            <a:r>
              <a:rPr lang="ru-RU" sz="2000" dirty="0">
                <a:latin typeface="Times New Roman"/>
                <a:ea typeface="Arial Unicode MS"/>
              </a:rPr>
              <a:t>Число теплообменных трубок 7808, диаметр 14x2 мм, высота 7,21 м, поверхность теплообмена 2120 м</a:t>
            </a:r>
            <a:r>
              <a:rPr lang="ru-RU" sz="2000" baseline="30000" dirty="0">
                <a:latin typeface="Times New Roman"/>
                <a:ea typeface="Arial Unicode MS"/>
              </a:rPr>
              <a:t>2</a:t>
            </a:r>
            <a:r>
              <a:rPr lang="ru-RU" sz="2000" dirty="0">
                <a:latin typeface="Times New Roman"/>
                <a:ea typeface="Arial Unicode MS"/>
              </a:rPr>
              <a:t> (по среднему диаметру). В межтрубном пространстве размещены перегородки. Охлаждаемый газ идет по межтрубному пространству, а газ после сепарации аммиака — по трубкам.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50196" y="4293096"/>
            <a:ext cx="6092825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Рис. 6.4.</a:t>
            </a:r>
            <a:r>
              <a:rPr lang="ru-RU" sz="2000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Конденсационная колонна: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/>
            <a:r>
              <a:rPr lang="ru-RU" spc="100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1 — корпус; 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2 </a:t>
            </a:r>
            <a:r>
              <a:rPr lang="ru-RU" spc="100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— теплообменник; 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3 </a:t>
            </a:r>
            <a:r>
              <a:rPr lang="ru-RU" spc="100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— отбойник; 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4 </a:t>
            </a:r>
            <a:r>
              <a:rPr lang="ru-RU" spc="100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— сепарационное устройство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2590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332656"/>
            <a:ext cx="9601200" cy="56118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lnSpc>
                <a:spcPct val="115000"/>
              </a:lnSpc>
              <a:spcBef>
                <a:spcPts val="1800"/>
              </a:spcBef>
            </a:pPr>
            <a:r>
              <a:rPr lang="ru-RU" sz="2400" b="1" spc="100" dirty="0">
                <a:latin typeface="Times New Roman"/>
                <a:ea typeface="Times New Roman"/>
              </a:rPr>
              <a:t>6.5. Охрана окружающей среды в производстве аммиака</a:t>
            </a:r>
            <a:r>
              <a:rPr lang="ru-RU" sz="2400" spc="100" dirty="0">
                <a:latin typeface="Times New Roman"/>
                <a:ea typeface="Times New Roman"/>
              </a:rPr>
              <a:t>.</a:t>
            </a:r>
            <a:endParaRPr lang="ru-RU" sz="2400" b="1" dirty="0">
              <a:solidFill>
                <a:srgbClr val="40404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5821" y="1124744"/>
            <a:ext cx="10153128" cy="5112568"/>
          </a:xfrm>
        </p:spPr>
        <p:txBody>
          <a:bodyPr>
            <a:normAutofit fontScale="70000" lnSpcReduction="20000"/>
          </a:bodyPr>
          <a:lstStyle/>
          <a:p>
            <a:pPr marL="72000" indent="457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Крупнотоннажное </a:t>
            </a:r>
            <a:r>
              <a:rPr lang="ru-RU" sz="2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производство аммиака характеризуют следующие выбросы в окружающую среду: </a:t>
            </a:r>
            <a:endParaRPr lang="ru-RU" sz="2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72000" indent="457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1) газовые, содержащие в своем составе аммиак, оксиды азота и углерода и другие примеси; </a:t>
            </a:r>
            <a:endParaRPr lang="ru-RU" sz="2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72000" indent="457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2) сточные воды, состоящие из конденсата, продуктов промывки реакторов и систем охлаждения; </a:t>
            </a:r>
            <a:endParaRPr lang="ru-RU" sz="2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72000" indent="457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3) </a:t>
            </a:r>
            <a:r>
              <a:rPr lang="ru-RU" sz="26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низкопотенциальная</a:t>
            </a:r>
            <a:r>
              <a:rPr lang="ru-RU" sz="2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теплота.</a:t>
            </a:r>
            <a:endParaRPr lang="ru-RU" sz="2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72000" indent="457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Относительная концентрация токсичных примесей производства аммиака в виде оксида углерода и оксидов азота в отходящих газах невысока, но для устранения даже незначительных выбросов разрабатываются специальные мероприятия. Полное исключение токсичных выбросов возможно при использовании каталитической очистки в присутствии газа-восстановителя, когда происходит восстановление оксидов азота до элементарного </a:t>
            </a:r>
            <a:r>
              <a:rPr lang="ru-RU" sz="26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азота (</a:t>
            </a:r>
            <a:r>
              <a:rPr lang="ru-RU" sz="260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смотри Лекцию №5).</a:t>
            </a:r>
            <a:endParaRPr lang="ru-RU" sz="2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72000" indent="457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В результате воздушного охлаждения и замены поршневых компрессоров турбокомпрессорами значительно уменьшилось потребление воды на 1 т </a:t>
            </a:r>
            <a:r>
              <a:rPr lang="en-US" sz="2600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NH</a:t>
            </a:r>
            <a:r>
              <a:rPr lang="ru-RU" sz="2600" baseline="-25000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3</a:t>
            </a:r>
            <a:r>
              <a:rPr lang="ru-RU" sz="2600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 что привело к существенному снижению количества сточных вод (примерно в 50 раз).</a:t>
            </a:r>
            <a:endParaRPr lang="ru-RU" sz="2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72000" indent="457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 err="1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Низкопотенциальную</a:t>
            </a:r>
            <a:r>
              <a:rPr lang="ru-RU" sz="2600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теплоту удается утилизировать повышением ее потенциала, что достигается вводом некоторого количества высокопотенциальной теплоты. Но этот путь получения механической энергии связан с увеличением загрязненности воздушного бассейна дымовыми газами.</a:t>
            </a:r>
            <a:endParaRPr lang="ru-RU" sz="2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11271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coLiving_16x9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_16x9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EcoLiving_16x9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dir="5400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dir="540000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EB1F3B8-5C6F-44DE-A24D-C68A470EC5E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0</TotalTime>
  <Words>578</Words>
  <Application>Microsoft Office PowerPoint</Application>
  <PresentationFormat>Произвольный</PresentationFormat>
  <Paragraphs>106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EcoLiving_16x9</vt:lpstr>
      <vt:lpstr>Общая химическая технология. Лекция №6. Синтез аммиака.</vt:lpstr>
      <vt:lpstr>6.1. Свойства и применение аммиака.</vt:lpstr>
      <vt:lpstr>6.1. Свойства и применение аммиака.</vt:lpstr>
      <vt:lpstr>6.2. Физико-химические основы процесса синтеза аммиака.</vt:lpstr>
      <vt:lpstr>6.2. Физико-химические основы процесса синтеза аммиака.</vt:lpstr>
      <vt:lpstr>6.2. Физико-химические основы процесса синтеза аммиака.</vt:lpstr>
      <vt:lpstr>6.2. Физико-химические основы процесса синтеза аммиака.</vt:lpstr>
      <vt:lpstr>6.3. Катализаторы синтеза аммиака.</vt:lpstr>
      <vt:lpstr>6.4. Технологическое оформление процесса синтеза аммиака.</vt:lpstr>
      <vt:lpstr>6.4. Технологическое оформление процесса синтеза аммиака.</vt:lpstr>
      <vt:lpstr>6.4. Технологическое оформление процесса синтеза аммиака. Оборудование агрегата.</vt:lpstr>
      <vt:lpstr>6.4. Технологическое оформление процесса синтеза аммиака. Оборудование агрегата.</vt:lpstr>
      <vt:lpstr>6.5. Охрана окружающей среды в производстве аммиака.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2014-06-24T07:23:04Z</dcterms:created>
  <dcterms:modified xsi:type="dcterms:W3CDTF">2016-03-02T09:59:21Z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TC028010969991</vt:lpwstr>
  </property>
</Properties>
</file>