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93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5/15/2015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0" y="1"/>
          <a:ext cx="9144000" cy="709365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400"/>
                <a:gridCol w="1981200"/>
                <a:gridCol w="3314700"/>
                <a:gridCol w="3314700"/>
              </a:tblGrid>
              <a:tr h="712933">
                <a:tc>
                  <a:txBody>
                    <a:bodyPr/>
                    <a:lstStyle/>
                    <a:p>
                      <a:r>
                        <a:rPr lang="ru-RU" dirty="0" smtClean="0"/>
                        <a:t>№ 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i="1" dirty="0" smtClean="0"/>
                        <a:t>Тема  </a:t>
                      </a:r>
                      <a:r>
                        <a:rPr lang="ru-RU" i="1" dirty="0" smtClean="0"/>
                        <a:t>Вопрос</a:t>
                      </a:r>
                    </a:p>
                    <a:p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Вопрос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Ответ</a:t>
                      </a:r>
                      <a:endParaRPr lang="ru-RU" i="1" dirty="0"/>
                    </a:p>
                  </a:txBody>
                  <a:tcPr/>
                </a:tc>
              </a:tr>
              <a:tr h="1141665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Кинематика точки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Возникает ли ускорение при движении точки по окружности с постоянной скоростью?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78204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Простейшие виды движения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Как направлен</a:t>
                      </a:r>
                      <a:r>
                        <a:rPr lang="ru-RU" i="1" baseline="0" dirty="0" smtClean="0"/>
                        <a:t> вектор угловой скорости при вращении тела вокруг неподвижной оси?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По оси вращения</a:t>
                      </a:r>
                      <a:endParaRPr lang="ru-RU" i="1" dirty="0"/>
                    </a:p>
                  </a:txBody>
                  <a:tcPr/>
                </a:tc>
              </a:tr>
              <a:tr h="2138799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 smtClean="0"/>
                        <a:t>Кинематический анализ плоского механизма.</a:t>
                      </a:r>
                    </a:p>
                    <a:p>
                      <a:r>
                        <a:rPr lang="ru-RU" sz="1600" i="1" dirty="0" smtClean="0">
                          <a:solidFill>
                            <a:srgbClr val="FF0000"/>
                          </a:solidFill>
                        </a:rPr>
                        <a:t>Изобразить на схеме скорости всех точек на чертеже</a:t>
                      </a:r>
                      <a:endParaRPr lang="ru-RU" sz="1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38799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 smtClean="0"/>
                        <a:t>Сложное движение</a:t>
                      </a:r>
                      <a:r>
                        <a:rPr lang="ru-RU" sz="1600" i="1" baseline="0" dirty="0" smtClean="0"/>
                        <a:t> точки.</a:t>
                      </a:r>
                    </a:p>
                    <a:p>
                      <a:r>
                        <a:rPr lang="ru-RU" sz="1600" i="1" dirty="0" smtClean="0">
                          <a:solidFill>
                            <a:srgbClr val="FF0000"/>
                          </a:solidFill>
                        </a:rPr>
                        <a:t>Изобразить на схеме все скорости точки и ускорение</a:t>
                      </a:r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600" i="1" dirty="0" smtClean="0">
                          <a:solidFill>
                            <a:srgbClr val="FF0000"/>
                          </a:solidFill>
                        </a:rPr>
                        <a:t>Кориолиса</a:t>
                      </a:r>
                      <a:endParaRPr lang="ru-RU" sz="1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Овал 8"/>
          <p:cNvSpPr/>
          <p:nvPr/>
        </p:nvSpPr>
        <p:spPr>
          <a:xfrm>
            <a:off x="6096000" y="838200"/>
            <a:ext cx="762000" cy="762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>
            <a:stCxn id="9" idx="6"/>
          </p:cNvCxnSpPr>
          <p:nvPr/>
        </p:nvCxnSpPr>
        <p:spPr>
          <a:xfrm flipH="1">
            <a:off x="6477000" y="1219200"/>
            <a:ext cx="381000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Овал 11"/>
          <p:cNvSpPr/>
          <p:nvPr/>
        </p:nvSpPr>
        <p:spPr>
          <a:xfrm>
            <a:off x="6858000" y="121920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/>
        </p:nvGraphicFramePr>
        <p:xfrm>
          <a:off x="6172200" y="990600"/>
          <a:ext cx="393700" cy="506186"/>
        </p:xfrm>
        <a:graphic>
          <a:graphicData uri="http://schemas.openxmlformats.org/presentationml/2006/ole">
            <p:oleObj spid="_x0000_s1026" name="Формула" r:id="rId3" imgW="177480" imgH="228600" progId="Equation.3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7696200" y="914400"/>
          <a:ext cx="1068388" cy="561975"/>
        </p:xfrm>
        <a:graphic>
          <a:graphicData uri="http://schemas.openxmlformats.org/presentationml/2006/ole">
            <p:oleObj spid="_x0000_s1027" name="Формула" r:id="rId4" imgW="482400" imgH="253800" progId="Equation.3">
              <p:embed/>
            </p:oleObj>
          </a:graphicData>
        </a:graphic>
      </p:graphicFrame>
      <p:cxnSp>
        <p:nvCxnSpPr>
          <p:cNvPr id="17" name="Прямая со стрелкой 16"/>
          <p:cNvCxnSpPr/>
          <p:nvPr/>
        </p:nvCxnSpPr>
        <p:spPr>
          <a:xfrm rot="5400000">
            <a:off x="6667500" y="1409700"/>
            <a:ext cx="392159" cy="11159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Равнобедренный треугольник 33"/>
          <p:cNvSpPr/>
          <p:nvPr/>
        </p:nvSpPr>
        <p:spPr>
          <a:xfrm>
            <a:off x="3429000" y="4495800"/>
            <a:ext cx="152400" cy="15240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3505200" y="44196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3505200" y="32004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4800600" y="44196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4572000" y="36576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5181600" y="335280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5791200" y="31242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3810000" y="63246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5" name="Прямая соединительная линия 44"/>
          <p:cNvCxnSpPr>
            <a:stCxn id="35" idx="1"/>
          </p:cNvCxnSpPr>
          <p:nvPr/>
        </p:nvCxnSpPr>
        <p:spPr>
          <a:xfrm rot="16200000" flipV="1">
            <a:off x="2933701" y="3848100"/>
            <a:ext cx="1154159" cy="111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>
            <a:stCxn id="36" idx="5"/>
          </p:cNvCxnSpPr>
          <p:nvPr/>
        </p:nvCxnSpPr>
        <p:spPr>
          <a:xfrm rot="16200000" flipH="1">
            <a:off x="3646441" y="3189240"/>
            <a:ext cx="1154159" cy="13065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Овал 48"/>
          <p:cNvSpPr/>
          <p:nvPr/>
        </p:nvSpPr>
        <p:spPr>
          <a:xfrm>
            <a:off x="4800600" y="44196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>
            <a:off x="4495800" y="4343400"/>
            <a:ext cx="609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4572000" y="4572000"/>
            <a:ext cx="609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>
            <a:stCxn id="36" idx="7"/>
          </p:cNvCxnSpPr>
          <p:nvPr/>
        </p:nvCxnSpPr>
        <p:spPr>
          <a:xfrm rot="16200000" flipH="1">
            <a:off x="3848099" y="2933700"/>
            <a:ext cx="446041" cy="10017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>
            <a:stCxn id="38" idx="5"/>
            <a:endCxn id="49" idx="7"/>
          </p:cNvCxnSpPr>
          <p:nvPr/>
        </p:nvCxnSpPr>
        <p:spPr>
          <a:xfrm rot="16200000" flipH="1">
            <a:off x="4397282" y="3962400"/>
            <a:ext cx="708118" cy="2286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>
            <a:stCxn id="38" idx="7"/>
          </p:cNvCxnSpPr>
          <p:nvPr/>
        </p:nvCxnSpPr>
        <p:spPr>
          <a:xfrm rot="5400000" flipH="1" flipV="1">
            <a:off x="4979941" y="2781301"/>
            <a:ext cx="544559" cy="12303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rot="5400000">
            <a:off x="5524500" y="3162300"/>
            <a:ext cx="381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>
            <a:off x="4419600" y="4343400"/>
            <a:ext cx="914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rot="5400000">
            <a:off x="5753894" y="3161506"/>
            <a:ext cx="381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Дуга 68"/>
          <p:cNvSpPr/>
          <p:nvPr/>
        </p:nvSpPr>
        <p:spPr>
          <a:xfrm>
            <a:off x="2971800" y="4191000"/>
            <a:ext cx="685800" cy="609600"/>
          </a:xfrm>
          <a:prstGeom prst="arc">
            <a:avLst/>
          </a:prstGeom>
          <a:ln w="19050">
            <a:solidFill>
              <a:srgbClr val="C0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2" name="Прямая со стрелкой 71"/>
          <p:cNvCxnSpPr>
            <a:stCxn id="36" idx="3"/>
          </p:cNvCxnSpPr>
          <p:nvPr/>
        </p:nvCxnSpPr>
        <p:spPr>
          <a:xfrm rot="5400000">
            <a:off x="3162301" y="2922541"/>
            <a:ext cx="11159" cy="69695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 rot="5400000">
            <a:off x="4457700" y="4152900"/>
            <a:ext cx="11159" cy="69695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/>
          <p:nvPr/>
        </p:nvCxnSpPr>
        <p:spPr>
          <a:xfrm rot="5400000">
            <a:off x="4229100" y="3390900"/>
            <a:ext cx="11159" cy="69695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 rot="5400000">
            <a:off x="5491980" y="3423420"/>
            <a:ext cx="609600" cy="1116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>
            <a:stCxn id="38" idx="7"/>
          </p:cNvCxnSpPr>
          <p:nvPr/>
        </p:nvCxnSpPr>
        <p:spPr>
          <a:xfrm rot="5400000" flipH="1" flipV="1">
            <a:off x="4332241" y="3352801"/>
            <a:ext cx="620759" cy="111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 rot="10800000">
            <a:off x="4648200" y="3124200"/>
            <a:ext cx="1143000" cy="111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>
            <a:stCxn id="39" idx="2"/>
          </p:cNvCxnSpPr>
          <p:nvPr/>
        </p:nvCxnSpPr>
        <p:spPr>
          <a:xfrm rot="10800000">
            <a:off x="4648202" y="3124202"/>
            <a:ext cx="533399" cy="2666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 стрелкой 85"/>
          <p:cNvCxnSpPr/>
          <p:nvPr/>
        </p:nvCxnSpPr>
        <p:spPr>
          <a:xfrm rot="5400000">
            <a:off x="4882380" y="3423420"/>
            <a:ext cx="381000" cy="23976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4" name="Объект 93"/>
          <p:cNvGraphicFramePr>
            <a:graphicFrameLocks noChangeAspect="1"/>
          </p:cNvGraphicFramePr>
          <p:nvPr/>
        </p:nvGraphicFramePr>
        <p:xfrm>
          <a:off x="2590800" y="3276600"/>
          <a:ext cx="381000" cy="457200"/>
        </p:xfrm>
        <a:graphic>
          <a:graphicData uri="http://schemas.openxmlformats.org/presentationml/2006/ole">
            <p:oleObj spid="_x0000_s1035" name="Формула" r:id="rId5" imgW="190440" imgH="228600" progId="Equation.3">
              <p:embed/>
            </p:oleObj>
          </a:graphicData>
        </a:graphic>
      </p:graphicFrame>
      <p:graphicFrame>
        <p:nvGraphicFramePr>
          <p:cNvPr id="1036" name="Object 12"/>
          <p:cNvGraphicFramePr>
            <a:graphicFrameLocks noChangeAspect="1"/>
          </p:cNvGraphicFramePr>
          <p:nvPr/>
        </p:nvGraphicFramePr>
        <p:xfrm>
          <a:off x="3886200" y="4495800"/>
          <a:ext cx="381000" cy="457200"/>
        </p:xfrm>
        <a:graphic>
          <a:graphicData uri="http://schemas.openxmlformats.org/presentationml/2006/ole">
            <p:oleObj spid="_x0000_s1036" name="Формула" r:id="rId6" imgW="190440" imgH="228600" progId="Equation.3">
              <p:embed/>
            </p:oleObj>
          </a:graphicData>
        </a:graphic>
      </p:graphicFrame>
      <p:graphicFrame>
        <p:nvGraphicFramePr>
          <p:cNvPr id="1037" name="Object 13"/>
          <p:cNvGraphicFramePr>
            <a:graphicFrameLocks noChangeAspect="1"/>
          </p:cNvGraphicFramePr>
          <p:nvPr/>
        </p:nvGraphicFramePr>
        <p:xfrm>
          <a:off x="5029200" y="3505200"/>
          <a:ext cx="381000" cy="457200"/>
        </p:xfrm>
        <a:graphic>
          <a:graphicData uri="http://schemas.openxmlformats.org/presentationml/2006/ole">
            <p:oleObj spid="_x0000_s1037" name="Формула" r:id="rId7" imgW="190440" imgH="228600" progId="Equation.3">
              <p:embed/>
            </p:oleObj>
          </a:graphicData>
        </a:graphic>
      </p:graphicFrame>
      <p:graphicFrame>
        <p:nvGraphicFramePr>
          <p:cNvPr id="1038" name="Object 14"/>
          <p:cNvGraphicFramePr>
            <a:graphicFrameLocks noChangeAspect="1"/>
          </p:cNvGraphicFramePr>
          <p:nvPr/>
        </p:nvGraphicFramePr>
        <p:xfrm>
          <a:off x="3657600" y="3657600"/>
          <a:ext cx="381000" cy="482600"/>
        </p:xfrm>
        <a:graphic>
          <a:graphicData uri="http://schemas.openxmlformats.org/presentationml/2006/ole">
            <p:oleObj spid="_x0000_s1038" name="Формула" r:id="rId8" imgW="190440" imgH="241200" progId="Equation.3">
              <p:embed/>
            </p:oleObj>
          </a:graphicData>
        </a:graphic>
      </p:graphicFrame>
      <p:graphicFrame>
        <p:nvGraphicFramePr>
          <p:cNvPr id="1039" name="Object 15"/>
          <p:cNvGraphicFramePr>
            <a:graphicFrameLocks noChangeAspect="1"/>
          </p:cNvGraphicFramePr>
          <p:nvPr/>
        </p:nvGraphicFramePr>
        <p:xfrm>
          <a:off x="5867400" y="3505200"/>
          <a:ext cx="381000" cy="457200"/>
        </p:xfrm>
        <a:graphic>
          <a:graphicData uri="http://schemas.openxmlformats.org/presentationml/2006/ole">
            <p:oleObj spid="_x0000_s1039" name="Формула" r:id="rId9" imgW="190440" imgH="228600" progId="Equation.3">
              <p:embed/>
            </p:oleObj>
          </a:graphicData>
        </a:graphic>
      </p:graphicFrame>
      <p:sp>
        <p:nvSpPr>
          <p:cNvPr id="100" name="Равнобедренный треугольник 99"/>
          <p:cNvSpPr/>
          <p:nvPr/>
        </p:nvSpPr>
        <p:spPr>
          <a:xfrm>
            <a:off x="3810000" y="6400800"/>
            <a:ext cx="152400" cy="15240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2" name="Прямая соединительная линия 101"/>
          <p:cNvCxnSpPr>
            <a:stCxn id="43" idx="7"/>
          </p:cNvCxnSpPr>
          <p:nvPr/>
        </p:nvCxnSpPr>
        <p:spPr>
          <a:xfrm rot="5400000" flipH="1" flipV="1">
            <a:off x="4675141" y="4914901"/>
            <a:ext cx="620759" cy="22209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Прямоугольник 102"/>
          <p:cNvSpPr/>
          <p:nvPr/>
        </p:nvSpPr>
        <p:spPr>
          <a:xfrm>
            <a:off x="5257800" y="5867400"/>
            <a:ext cx="228600" cy="762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6" name="Прямая со стрелкой 105"/>
          <p:cNvCxnSpPr/>
          <p:nvPr/>
        </p:nvCxnSpPr>
        <p:spPr>
          <a:xfrm flipV="1">
            <a:off x="5334000" y="5638800"/>
            <a:ext cx="1131840" cy="3048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 стрелкой 107"/>
          <p:cNvCxnSpPr/>
          <p:nvPr/>
        </p:nvCxnSpPr>
        <p:spPr>
          <a:xfrm flipH="1" flipV="1">
            <a:off x="5105400" y="5181600"/>
            <a:ext cx="228600" cy="7239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Дуга 113"/>
          <p:cNvSpPr/>
          <p:nvPr/>
        </p:nvSpPr>
        <p:spPr>
          <a:xfrm>
            <a:off x="3505200" y="6096000"/>
            <a:ext cx="685800" cy="609600"/>
          </a:xfrm>
          <a:prstGeom prst="arc">
            <a:avLst/>
          </a:prstGeom>
          <a:ln w="19050">
            <a:solidFill>
              <a:srgbClr val="C0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6" name="Прямая со стрелкой 115"/>
          <p:cNvCxnSpPr/>
          <p:nvPr/>
        </p:nvCxnSpPr>
        <p:spPr>
          <a:xfrm rot="10800000" flipV="1">
            <a:off x="4495800" y="5867400"/>
            <a:ext cx="838200" cy="26670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/>
          <p:cNvSpPr txBox="1"/>
          <p:nvPr/>
        </p:nvSpPr>
        <p:spPr>
          <a:xfrm>
            <a:off x="4648200" y="358140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ru-RU" dirty="0"/>
          </a:p>
        </p:txBody>
      </p:sp>
      <p:sp>
        <p:nvSpPr>
          <p:cNvPr id="120" name="TextBox 119"/>
          <p:cNvSpPr txBox="1"/>
          <p:nvPr/>
        </p:nvSpPr>
        <p:spPr>
          <a:xfrm>
            <a:off x="4724400" y="449580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ru-RU" dirty="0"/>
          </a:p>
        </p:txBody>
      </p:sp>
      <p:sp>
        <p:nvSpPr>
          <p:cNvPr id="121" name="TextBox 120"/>
          <p:cNvSpPr txBox="1"/>
          <p:nvPr/>
        </p:nvSpPr>
        <p:spPr>
          <a:xfrm>
            <a:off x="3352800" y="2895600"/>
            <a:ext cx="470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ru-RU" dirty="0"/>
          </a:p>
        </p:txBody>
      </p:sp>
      <p:sp>
        <p:nvSpPr>
          <p:cNvPr id="122" name="TextBox 121"/>
          <p:cNvSpPr txBox="1"/>
          <p:nvPr/>
        </p:nvSpPr>
        <p:spPr>
          <a:xfrm>
            <a:off x="5867400" y="2895600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ru-RU" dirty="0"/>
          </a:p>
        </p:txBody>
      </p:sp>
      <p:sp>
        <p:nvSpPr>
          <p:cNvPr id="123" name="TextBox 122"/>
          <p:cNvSpPr txBox="1"/>
          <p:nvPr/>
        </p:nvSpPr>
        <p:spPr>
          <a:xfrm>
            <a:off x="5181600" y="3124200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</a:t>
            </a:r>
            <a:endParaRPr lang="ru-RU" dirty="0"/>
          </a:p>
        </p:txBody>
      </p:sp>
      <p:graphicFrame>
        <p:nvGraphicFramePr>
          <p:cNvPr id="1043" name="Object 19"/>
          <p:cNvGraphicFramePr>
            <a:graphicFrameLocks noChangeAspect="1"/>
          </p:cNvGraphicFramePr>
          <p:nvPr/>
        </p:nvGraphicFramePr>
        <p:xfrm>
          <a:off x="4508500" y="5486400"/>
          <a:ext cx="355600" cy="457200"/>
        </p:xfrm>
        <a:graphic>
          <a:graphicData uri="http://schemas.openxmlformats.org/presentationml/2006/ole">
            <p:oleObj spid="_x0000_s1043" name="Формула" r:id="rId10" imgW="177480" imgH="228600" progId="Equation.3">
              <p:embed/>
            </p:oleObj>
          </a:graphicData>
        </a:graphic>
      </p:graphicFrame>
      <p:graphicFrame>
        <p:nvGraphicFramePr>
          <p:cNvPr id="1044" name="Object 20"/>
          <p:cNvGraphicFramePr>
            <a:graphicFrameLocks noChangeAspect="1"/>
          </p:cNvGraphicFramePr>
          <p:nvPr/>
        </p:nvGraphicFramePr>
        <p:xfrm>
          <a:off x="5257800" y="5029200"/>
          <a:ext cx="330200" cy="482600"/>
        </p:xfrm>
        <a:graphic>
          <a:graphicData uri="http://schemas.openxmlformats.org/presentationml/2006/ole">
            <p:oleObj spid="_x0000_s1044" name="Формула" r:id="rId11" imgW="164880" imgH="241200" progId="Equation.3">
              <p:embed/>
            </p:oleObj>
          </a:graphicData>
        </a:graphic>
      </p:graphicFrame>
      <p:graphicFrame>
        <p:nvGraphicFramePr>
          <p:cNvPr id="1045" name="Object 21"/>
          <p:cNvGraphicFramePr>
            <a:graphicFrameLocks noChangeAspect="1"/>
          </p:cNvGraphicFramePr>
          <p:nvPr/>
        </p:nvGraphicFramePr>
        <p:xfrm>
          <a:off x="6553200" y="5334000"/>
          <a:ext cx="330200" cy="457200"/>
        </p:xfrm>
        <a:graphic>
          <a:graphicData uri="http://schemas.openxmlformats.org/presentationml/2006/ole">
            <p:oleObj spid="_x0000_s1045" name="Формула" r:id="rId12" imgW="164880" imgH="228600" progId="Equation.3">
              <p:embed/>
            </p:oleObj>
          </a:graphicData>
        </a:graphic>
      </p:graphicFrame>
      <p:sp>
        <p:nvSpPr>
          <p:cNvPr id="127" name="TextBox 126"/>
          <p:cNvSpPr txBox="1"/>
          <p:nvPr/>
        </p:nvSpPr>
        <p:spPr>
          <a:xfrm>
            <a:off x="3581400" y="6019800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ω</a:t>
            </a:r>
            <a:endParaRPr lang="ru-RU" dirty="0"/>
          </a:p>
        </p:txBody>
      </p:sp>
      <p:sp>
        <p:nvSpPr>
          <p:cNvPr id="128" name="TextBox 127"/>
          <p:cNvSpPr txBox="1"/>
          <p:nvPr/>
        </p:nvSpPr>
        <p:spPr>
          <a:xfrm>
            <a:off x="3124200" y="4114800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ω</a:t>
            </a:r>
            <a:endParaRPr lang="ru-RU" dirty="0"/>
          </a:p>
        </p:txBody>
      </p:sp>
      <p:sp>
        <p:nvSpPr>
          <p:cNvPr id="129" name="TextBox 128"/>
          <p:cNvSpPr txBox="1"/>
          <p:nvPr/>
        </p:nvSpPr>
        <p:spPr>
          <a:xfrm>
            <a:off x="7010400" y="1371600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20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76</Words>
  <PresentationFormat>Экран (4:3)</PresentationFormat>
  <Paragraphs>25</Paragraphs>
  <Slides>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3" baseType="lpstr">
      <vt:lpstr>Office Theme</vt:lpstr>
      <vt:lpstr>Microsoft Equation 3.0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Samsung</dc:creator>
  <cp:lastModifiedBy>Samsung</cp:lastModifiedBy>
  <cp:revision>13</cp:revision>
  <dcterms:created xsi:type="dcterms:W3CDTF">2015-05-14T19:22:45Z</dcterms:created>
  <dcterms:modified xsi:type="dcterms:W3CDTF">2015-05-14T20:28:09Z</dcterms:modified>
</cp:coreProperties>
</file>