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86" r:id="rId5"/>
    <p:sldId id="287" r:id="rId6"/>
    <p:sldId id="288" r:id="rId7"/>
    <p:sldId id="289" r:id="rId8"/>
    <p:sldId id="259" r:id="rId9"/>
    <p:sldId id="285" r:id="rId10"/>
    <p:sldId id="260" r:id="rId11"/>
    <p:sldId id="290" r:id="rId12"/>
    <p:sldId id="291" r:id="rId13"/>
    <p:sldId id="292" r:id="rId14"/>
    <p:sldId id="293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283" r:id="rId23"/>
    <p:sldId id="28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10" Type="http://schemas.openxmlformats.org/officeDocument/2006/relationships/image" Target="../media/image36.wmf"/><Relationship Id="rId4" Type="http://schemas.openxmlformats.org/officeDocument/2006/relationships/image" Target="../media/image30.wmf"/><Relationship Id="rId9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Relationship Id="rId9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1.wmf"/><Relationship Id="rId7" Type="http://schemas.openxmlformats.org/officeDocument/2006/relationships/image" Target="../media/image54.wmf"/><Relationship Id="rId2" Type="http://schemas.openxmlformats.org/officeDocument/2006/relationships/image" Target="../media/image50.wmf"/><Relationship Id="rId1" Type="http://schemas.openxmlformats.org/officeDocument/2006/relationships/image" Target="../media/image44.wmf"/><Relationship Id="rId6" Type="http://schemas.openxmlformats.org/officeDocument/2006/relationships/image" Target="../media/image32.wmf"/><Relationship Id="rId11" Type="http://schemas.openxmlformats.org/officeDocument/2006/relationships/image" Target="../media/image58.wmf"/><Relationship Id="rId5" Type="http://schemas.openxmlformats.org/officeDocument/2006/relationships/image" Target="../media/image53.wmf"/><Relationship Id="rId10" Type="http://schemas.openxmlformats.org/officeDocument/2006/relationships/image" Target="../media/image57.wmf"/><Relationship Id="rId4" Type="http://schemas.openxmlformats.org/officeDocument/2006/relationships/image" Target="../media/image52.wmf"/><Relationship Id="rId9" Type="http://schemas.openxmlformats.org/officeDocument/2006/relationships/image" Target="../media/image5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5.wmf"/><Relationship Id="rId5" Type="http://schemas.openxmlformats.org/officeDocument/2006/relationships/image" Target="../media/image59.wmf"/><Relationship Id="rId4" Type="http://schemas.openxmlformats.org/officeDocument/2006/relationships/image" Target="../media/image6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6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13" Type="http://schemas.openxmlformats.org/officeDocument/2006/relationships/image" Target="../media/image87.wmf"/><Relationship Id="rId18" Type="http://schemas.openxmlformats.org/officeDocument/2006/relationships/image" Target="../media/image92.wmf"/><Relationship Id="rId3" Type="http://schemas.openxmlformats.org/officeDocument/2006/relationships/image" Target="../media/image77.wmf"/><Relationship Id="rId7" Type="http://schemas.openxmlformats.org/officeDocument/2006/relationships/image" Target="../media/image81.wmf"/><Relationship Id="rId12" Type="http://schemas.openxmlformats.org/officeDocument/2006/relationships/image" Target="../media/image86.wmf"/><Relationship Id="rId17" Type="http://schemas.openxmlformats.org/officeDocument/2006/relationships/image" Target="../media/image91.wmf"/><Relationship Id="rId2" Type="http://schemas.openxmlformats.org/officeDocument/2006/relationships/image" Target="../media/image76.wmf"/><Relationship Id="rId16" Type="http://schemas.openxmlformats.org/officeDocument/2006/relationships/image" Target="../media/image90.wmf"/><Relationship Id="rId20" Type="http://schemas.openxmlformats.org/officeDocument/2006/relationships/image" Target="../media/image94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11" Type="http://schemas.openxmlformats.org/officeDocument/2006/relationships/image" Target="../media/image85.wmf"/><Relationship Id="rId5" Type="http://schemas.openxmlformats.org/officeDocument/2006/relationships/image" Target="../media/image79.wmf"/><Relationship Id="rId15" Type="http://schemas.openxmlformats.org/officeDocument/2006/relationships/image" Target="../media/image89.wmf"/><Relationship Id="rId10" Type="http://schemas.openxmlformats.org/officeDocument/2006/relationships/image" Target="../media/image84.wmf"/><Relationship Id="rId19" Type="http://schemas.openxmlformats.org/officeDocument/2006/relationships/image" Target="../media/image93.wmf"/><Relationship Id="rId4" Type="http://schemas.openxmlformats.org/officeDocument/2006/relationships/image" Target="../media/image78.wmf"/><Relationship Id="rId9" Type="http://schemas.openxmlformats.org/officeDocument/2006/relationships/image" Target="../media/image83.wmf"/><Relationship Id="rId14" Type="http://schemas.openxmlformats.org/officeDocument/2006/relationships/image" Target="../media/image88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image" Target="../media/image97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4" Type="http://schemas.openxmlformats.org/officeDocument/2006/relationships/image" Target="../media/image10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wmf"/><Relationship Id="rId3" Type="http://schemas.openxmlformats.org/officeDocument/2006/relationships/image" Target="../media/image111.wmf"/><Relationship Id="rId7" Type="http://schemas.openxmlformats.org/officeDocument/2006/relationships/image" Target="../media/image115.wmf"/><Relationship Id="rId12" Type="http://schemas.openxmlformats.org/officeDocument/2006/relationships/image" Target="../media/image120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Relationship Id="rId6" Type="http://schemas.openxmlformats.org/officeDocument/2006/relationships/image" Target="../media/image114.wmf"/><Relationship Id="rId11" Type="http://schemas.openxmlformats.org/officeDocument/2006/relationships/image" Target="../media/image119.wmf"/><Relationship Id="rId5" Type="http://schemas.openxmlformats.org/officeDocument/2006/relationships/image" Target="../media/image113.wmf"/><Relationship Id="rId10" Type="http://schemas.openxmlformats.org/officeDocument/2006/relationships/image" Target="../media/image118.wmf"/><Relationship Id="rId4" Type="http://schemas.openxmlformats.org/officeDocument/2006/relationships/image" Target="../media/image112.wmf"/><Relationship Id="rId9" Type="http://schemas.openxmlformats.org/officeDocument/2006/relationships/image" Target="../media/image1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1E651-8743-4313-81B3-333645AA4265}" type="datetimeFigureOut">
              <a:rPr lang="ru-RU" smtClean="0"/>
              <a:t>14.01.2017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EDAE6-46A0-4945-9586-F67F6DBFD64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12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0.bin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29.bin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4.bin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oleObject" Target="../embeddings/oleObject61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5.bin"/><Relationship Id="rId12" Type="http://schemas.openxmlformats.org/officeDocument/2006/relationships/oleObject" Target="../embeddings/oleObject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4.bin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3.bin"/><Relationship Id="rId10" Type="http://schemas.openxmlformats.org/officeDocument/2006/relationships/oleObject" Target="../embeddings/oleObject58.bin"/><Relationship Id="rId4" Type="http://schemas.openxmlformats.org/officeDocument/2006/relationships/oleObject" Target="../embeddings/oleObject52.bin"/><Relationship Id="rId9" Type="http://schemas.openxmlformats.org/officeDocument/2006/relationships/oleObject" Target="../embeddings/oleObject5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6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72.bin"/><Relationship Id="rId4" Type="http://schemas.openxmlformats.org/officeDocument/2006/relationships/oleObject" Target="../embeddings/oleObject7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6.bin"/><Relationship Id="rId5" Type="http://schemas.openxmlformats.org/officeDocument/2006/relationships/oleObject" Target="../embeddings/oleObject75.bin"/><Relationship Id="rId4" Type="http://schemas.openxmlformats.org/officeDocument/2006/relationships/oleObject" Target="../embeddings/oleObject74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7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.bin"/><Relationship Id="rId13" Type="http://schemas.openxmlformats.org/officeDocument/2006/relationships/oleObject" Target="../embeddings/oleObject90.bin"/><Relationship Id="rId18" Type="http://schemas.openxmlformats.org/officeDocument/2006/relationships/oleObject" Target="../embeddings/oleObject95.bin"/><Relationship Id="rId3" Type="http://schemas.openxmlformats.org/officeDocument/2006/relationships/oleObject" Target="../embeddings/oleObject80.bin"/><Relationship Id="rId21" Type="http://schemas.openxmlformats.org/officeDocument/2006/relationships/oleObject" Target="../embeddings/oleObject98.bin"/><Relationship Id="rId7" Type="http://schemas.openxmlformats.org/officeDocument/2006/relationships/oleObject" Target="../embeddings/oleObject84.bin"/><Relationship Id="rId12" Type="http://schemas.openxmlformats.org/officeDocument/2006/relationships/oleObject" Target="../embeddings/oleObject89.bin"/><Relationship Id="rId17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3.bin"/><Relationship Id="rId20" Type="http://schemas.openxmlformats.org/officeDocument/2006/relationships/oleObject" Target="../embeddings/oleObject97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83.bin"/><Relationship Id="rId11" Type="http://schemas.openxmlformats.org/officeDocument/2006/relationships/oleObject" Target="../embeddings/oleObject88.bin"/><Relationship Id="rId24" Type="http://schemas.openxmlformats.org/officeDocument/2006/relationships/oleObject" Target="../embeddings/oleObject101.bin"/><Relationship Id="rId5" Type="http://schemas.openxmlformats.org/officeDocument/2006/relationships/oleObject" Target="../embeddings/oleObject82.bin"/><Relationship Id="rId15" Type="http://schemas.openxmlformats.org/officeDocument/2006/relationships/oleObject" Target="../embeddings/oleObject92.bin"/><Relationship Id="rId23" Type="http://schemas.openxmlformats.org/officeDocument/2006/relationships/oleObject" Target="../embeddings/oleObject100.bin"/><Relationship Id="rId10" Type="http://schemas.openxmlformats.org/officeDocument/2006/relationships/oleObject" Target="../embeddings/oleObject87.bin"/><Relationship Id="rId19" Type="http://schemas.openxmlformats.org/officeDocument/2006/relationships/oleObject" Target="../embeddings/oleObject96.bin"/><Relationship Id="rId4" Type="http://schemas.openxmlformats.org/officeDocument/2006/relationships/oleObject" Target="../embeddings/oleObject81.bin"/><Relationship Id="rId9" Type="http://schemas.openxmlformats.org/officeDocument/2006/relationships/oleObject" Target="../embeddings/oleObject86.bin"/><Relationship Id="rId14" Type="http://schemas.openxmlformats.org/officeDocument/2006/relationships/oleObject" Target="../embeddings/oleObject91.bin"/><Relationship Id="rId22" Type="http://schemas.openxmlformats.org/officeDocument/2006/relationships/oleObject" Target="../embeddings/oleObject9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0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0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09.bin"/><Relationship Id="rId5" Type="http://schemas.openxmlformats.org/officeDocument/2006/relationships/oleObject" Target="../embeddings/oleObject108.bin"/><Relationship Id="rId4" Type="http://schemas.openxmlformats.org/officeDocument/2006/relationships/oleObject" Target="../embeddings/oleObject10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112.bin"/><Relationship Id="rId4" Type="http://schemas.openxmlformats.org/officeDocument/2006/relationships/oleObject" Target="../embeddings/oleObject11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08.png"/><Relationship Id="rId4" Type="http://schemas.openxmlformats.org/officeDocument/2006/relationships/oleObject" Target="../embeddings/oleObject114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9.bin"/><Relationship Id="rId13" Type="http://schemas.openxmlformats.org/officeDocument/2006/relationships/oleObject" Target="../embeddings/oleObject124.bin"/><Relationship Id="rId3" Type="http://schemas.openxmlformats.org/officeDocument/2006/relationships/image" Target="../media/image108.png"/><Relationship Id="rId7" Type="http://schemas.openxmlformats.org/officeDocument/2006/relationships/oleObject" Target="../embeddings/oleObject118.bin"/><Relationship Id="rId12" Type="http://schemas.openxmlformats.org/officeDocument/2006/relationships/oleObject" Target="../embeddings/oleObject1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17.bin"/><Relationship Id="rId11" Type="http://schemas.openxmlformats.org/officeDocument/2006/relationships/oleObject" Target="../embeddings/oleObject122.bin"/><Relationship Id="rId5" Type="http://schemas.openxmlformats.org/officeDocument/2006/relationships/oleObject" Target="../embeddings/oleObject116.bin"/><Relationship Id="rId15" Type="http://schemas.openxmlformats.org/officeDocument/2006/relationships/oleObject" Target="../embeddings/oleObject126.bin"/><Relationship Id="rId10" Type="http://schemas.openxmlformats.org/officeDocument/2006/relationships/oleObject" Target="../embeddings/oleObject121.bin"/><Relationship Id="rId4" Type="http://schemas.openxmlformats.org/officeDocument/2006/relationships/oleObject" Target="../embeddings/oleObject115.bin"/><Relationship Id="rId9" Type="http://schemas.openxmlformats.org/officeDocument/2006/relationships/oleObject" Target="../embeddings/oleObject120.bin"/><Relationship Id="rId14" Type="http://schemas.openxmlformats.org/officeDocument/2006/relationships/oleObject" Target="../embeddings/oleObject12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Задача №1 Динамика точки</a:t>
            </a:r>
            <a:endParaRPr lang="ru-RU" sz="3200" i="1" dirty="0">
              <a:solidFill>
                <a:srgbClr val="FF0000"/>
              </a:solidFill>
            </a:endParaRPr>
          </a:p>
        </p:txBody>
      </p:sp>
      <p:pic>
        <p:nvPicPr>
          <p:cNvPr id="1026" name="Рисунок 27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0075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2564904"/>
            <a:ext cx="784067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rgbClr val="C00000"/>
                </a:solidFill>
              </a:rPr>
              <a:t>Пример Д1.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i="1" dirty="0"/>
              <a:t>На вертикальном участке АВ трубы </a:t>
            </a:r>
            <a:r>
              <a:rPr lang="ru-RU" i="1" dirty="0" smtClean="0"/>
              <a:t>на </a:t>
            </a:r>
            <a:r>
              <a:rPr lang="ru-RU" i="1" dirty="0"/>
              <a:t>груз </a:t>
            </a:r>
            <a:r>
              <a:rPr lang="en-US" i="1" dirty="0"/>
              <a:t>D </a:t>
            </a:r>
            <a:r>
              <a:rPr lang="ru-RU" i="1" dirty="0"/>
              <a:t>массой </a:t>
            </a:r>
            <a:r>
              <a:rPr lang="en-US" i="1" dirty="0"/>
              <a:t>m </a:t>
            </a:r>
            <a:endParaRPr lang="ru-RU" i="1" dirty="0" smtClean="0"/>
          </a:p>
          <a:p>
            <a:r>
              <a:rPr lang="ru-RU" i="1" dirty="0" smtClean="0"/>
              <a:t>действует </a:t>
            </a:r>
            <a:r>
              <a:rPr lang="ru-RU" i="1" dirty="0"/>
              <a:t>сила тяжести  и сила сопротивления ; расстояние от точки А</a:t>
            </a:r>
            <a:r>
              <a:rPr lang="ru-RU" i="1" dirty="0" smtClean="0"/>
              <a:t>,</a:t>
            </a:r>
          </a:p>
          <a:p>
            <a:r>
              <a:rPr lang="ru-RU" i="1" dirty="0" smtClean="0"/>
              <a:t> </a:t>
            </a:r>
            <a:r>
              <a:rPr lang="ru-RU" i="1" dirty="0"/>
              <a:t>где </a:t>
            </a:r>
            <a:r>
              <a:rPr lang="en-US" i="1" dirty="0"/>
              <a:t>V</a:t>
            </a:r>
            <a:r>
              <a:rPr lang="ru-RU" i="1" dirty="0"/>
              <a:t> = </a:t>
            </a:r>
            <a:r>
              <a:rPr lang="en-US" i="1" dirty="0"/>
              <a:t>V</a:t>
            </a:r>
            <a:r>
              <a:rPr lang="ru-RU" i="1" baseline="-25000" dirty="0"/>
              <a:t>0</a:t>
            </a:r>
            <a:r>
              <a:rPr lang="ru-RU" i="1" dirty="0"/>
              <a:t>, до точки В равно </a:t>
            </a:r>
            <a:r>
              <a:rPr lang="en-US" i="1" dirty="0"/>
              <a:t>l</a:t>
            </a:r>
            <a:r>
              <a:rPr lang="ru-RU" i="1" dirty="0"/>
              <a:t>. На наклонном участке ВС </a:t>
            </a:r>
            <a:endParaRPr lang="ru-RU" i="1" dirty="0" smtClean="0"/>
          </a:p>
          <a:p>
            <a:r>
              <a:rPr lang="ru-RU" i="1" dirty="0" smtClean="0"/>
              <a:t>на </a:t>
            </a:r>
            <a:r>
              <a:rPr lang="ru-RU" i="1" dirty="0"/>
              <a:t>груз действуют сила тяжести и переменная сила </a:t>
            </a:r>
            <a:r>
              <a:rPr lang="en-US" i="1" dirty="0"/>
              <a:t>F</a:t>
            </a:r>
            <a:r>
              <a:rPr lang="ru-RU" i="1" dirty="0"/>
              <a:t> = </a:t>
            </a:r>
            <a:r>
              <a:rPr lang="en-US" i="1" dirty="0"/>
              <a:t>F</a:t>
            </a:r>
            <a:r>
              <a:rPr lang="ru-RU" i="1" dirty="0"/>
              <a:t> (</a:t>
            </a:r>
            <a:r>
              <a:rPr lang="en-US" i="1" dirty="0"/>
              <a:t>t</a:t>
            </a:r>
            <a:r>
              <a:rPr lang="ru-RU" i="1" dirty="0"/>
              <a:t>), </a:t>
            </a:r>
            <a:endParaRPr lang="ru-RU" i="1" dirty="0" smtClean="0"/>
          </a:p>
          <a:p>
            <a:r>
              <a:rPr lang="ru-RU" i="1" dirty="0" smtClean="0"/>
              <a:t>заданная </a:t>
            </a:r>
            <a:r>
              <a:rPr lang="ru-RU" i="1" dirty="0"/>
              <a:t>в ньютонах. </a:t>
            </a:r>
            <a:r>
              <a:rPr lang="en-US" i="1" dirty="0"/>
              <a:t>C</a:t>
            </a:r>
            <a:r>
              <a:rPr lang="ru-RU" i="1" dirty="0"/>
              <a:t>ила трения равна нулю.</a:t>
            </a:r>
          </a:p>
          <a:p>
            <a:r>
              <a:rPr lang="ru-RU" i="1" dirty="0"/>
              <a:t>Дано: </a:t>
            </a:r>
            <a:r>
              <a:rPr lang="en-US" i="1" dirty="0"/>
              <a:t>m</a:t>
            </a:r>
            <a:r>
              <a:rPr lang="ru-RU" i="1" dirty="0"/>
              <a:t> = 2 кг, </a:t>
            </a:r>
            <a:r>
              <a:rPr lang="en-US" i="1" dirty="0"/>
              <a:t>R</a:t>
            </a:r>
            <a:r>
              <a:rPr lang="ru-RU" i="1" dirty="0"/>
              <a:t> = </a:t>
            </a:r>
            <a:r>
              <a:rPr lang="en-US" i="1" dirty="0" err="1"/>
              <a:t>μV</a:t>
            </a:r>
            <a:r>
              <a:rPr lang="ru-RU" i="1" baseline="30000" dirty="0"/>
              <a:t>2</a:t>
            </a:r>
            <a:r>
              <a:rPr lang="ru-RU" i="1" dirty="0"/>
              <a:t>, где </a:t>
            </a:r>
            <a:r>
              <a:rPr lang="en-US" i="1" dirty="0"/>
              <a:t>μ</a:t>
            </a:r>
            <a:r>
              <a:rPr lang="ru-RU" i="1" dirty="0"/>
              <a:t> = 0,4кг/м</a:t>
            </a:r>
            <a:r>
              <a:rPr lang="ru-RU" i="1" dirty="0" smtClean="0"/>
              <a:t>, </a:t>
            </a:r>
            <a:r>
              <a:rPr lang="en-US" i="1" dirty="0"/>
              <a:t>l</a:t>
            </a:r>
            <a:r>
              <a:rPr lang="ru-RU" i="1" dirty="0"/>
              <a:t> = 2,5м, </a:t>
            </a:r>
            <a:br>
              <a:rPr lang="ru-RU" i="1" dirty="0"/>
            </a:br>
            <a:r>
              <a:rPr lang="en-US" i="1" dirty="0" err="1"/>
              <a:t>F</a:t>
            </a:r>
            <a:r>
              <a:rPr lang="en-US" i="1" baseline="-25000" dirty="0" err="1"/>
              <a:t>x</a:t>
            </a:r>
            <a:r>
              <a:rPr lang="ru-RU" i="1" dirty="0"/>
              <a:t> = 16 </a:t>
            </a:r>
            <a:r>
              <a:rPr lang="en-US" i="1" dirty="0"/>
              <a:t>sin</a:t>
            </a:r>
            <a:r>
              <a:rPr lang="ru-RU" i="1" dirty="0"/>
              <a:t>(4</a:t>
            </a:r>
            <a:r>
              <a:rPr lang="en-US" i="1" dirty="0"/>
              <a:t>t</a:t>
            </a:r>
            <a:r>
              <a:rPr lang="ru-RU" i="1" dirty="0"/>
              <a:t>).</a:t>
            </a:r>
          </a:p>
          <a:p>
            <a:r>
              <a:rPr lang="ru-RU" i="1" dirty="0"/>
              <a:t>Определить:  – закон движения груза на участке ВС.</a:t>
            </a:r>
            <a:r>
              <a:rPr lang="ru-RU" b="1" i="1" dirty="0"/>
              <a:t> </a:t>
            </a:r>
            <a:endParaRPr lang="ru-RU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6148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Решение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27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0075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53128266"/>
              </p:ext>
            </p:extLst>
          </p:nvPr>
        </p:nvGraphicFramePr>
        <p:xfrm>
          <a:off x="3571868" y="1000108"/>
          <a:ext cx="1835127" cy="708009"/>
        </p:xfrm>
        <a:graphic>
          <a:graphicData uri="http://schemas.openxmlformats.org/presentationml/2006/ole">
            <p:oleObj spid="_x0000_s1028" name="Формула" r:id="rId4" imgW="520474" imgH="203112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28662" y="4214818"/>
            <a:ext cx="5474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Для интегрирования  надо разделить переменные</a:t>
            </a:r>
          </a:p>
          <a:p>
            <a:r>
              <a:rPr lang="ru-RU" i="1" dirty="0" smtClean="0"/>
              <a:t>Т.к. известна длина АВ, то перейдем к переменной </a:t>
            </a:r>
            <a:r>
              <a:rPr lang="en-US" i="1" dirty="0" smtClean="0"/>
              <a:t>z</a:t>
            </a:r>
            <a:endParaRPr lang="ru-RU" i="1" dirty="0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22529265"/>
              </p:ext>
            </p:extLst>
          </p:nvPr>
        </p:nvGraphicFramePr>
        <p:xfrm>
          <a:off x="4286248" y="5857892"/>
          <a:ext cx="2232248" cy="372041"/>
        </p:xfrm>
        <a:graphic>
          <a:graphicData uri="http://schemas.openxmlformats.org/presentationml/2006/ole">
            <p:oleObj spid="_x0000_s1029" r:id="rId5" imgW="1612900" imgH="266700" progId="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071538" y="1928802"/>
            <a:ext cx="77900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dirty="0"/>
          </a:p>
          <a:p>
            <a:pPr marL="342900" indent="-342900">
              <a:buAutoNum type="arabicPeriod"/>
            </a:pPr>
            <a:r>
              <a:rPr lang="ru-RU" sz="1600" i="1" dirty="0" smtClean="0"/>
              <a:t>Рассмотрим </a:t>
            </a:r>
            <a:r>
              <a:rPr lang="ru-RU" sz="1600" i="1" dirty="0"/>
              <a:t>движение груза на участке АВ, считая груз материальной точкой. </a:t>
            </a:r>
            <a:endParaRPr lang="ru-RU" sz="1600" i="1" dirty="0" smtClean="0"/>
          </a:p>
          <a:p>
            <a:pPr marL="342900" indent="-342900">
              <a:buAutoNum type="arabicPeriod"/>
            </a:pPr>
            <a:r>
              <a:rPr lang="ru-RU" sz="1600" i="1" dirty="0" smtClean="0"/>
              <a:t>Изображаем </a:t>
            </a:r>
            <a:r>
              <a:rPr lang="ru-RU" sz="1600" i="1" dirty="0"/>
              <a:t>груз (в произвольном положении) и действующие на него силы . </a:t>
            </a:r>
            <a:endParaRPr lang="ru-RU" sz="1600" i="1" dirty="0" smtClean="0"/>
          </a:p>
          <a:p>
            <a:pPr marL="342900" indent="-342900">
              <a:buAutoNum type="arabicPeriod"/>
            </a:pPr>
            <a:r>
              <a:rPr lang="ru-RU" sz="1600" i="1" dirty="0" smtClean="0"/>
              <a:t>Проводим </a:t>
            </a:r>
            <a:r>
              <a:rPr lang="ru-RU" sz="1600" i="1" dirty="0"/>
              <a:t>ось А</a:t>
            </a:r>
            <a:r>
              <a:rPr lang="en-US" sz="1600" i="1" dirty="0"/>
              <a:t>z </a:t>
            </a:r>
            <a:r>
              <a:rPr lang="ru-RU" sz="1600" i="1" dirty="0"/>
              <a:t>и составляем дифференциальное уравнение движения груза </a:t>
            </a:r>
            <a:endParaRPr lang="ru-RU" sz="1600" i="1" dirty="0" smtClean="0"/>
          </a:p>
          <a:p>
            <a:r>
              <a:rPr lang="ru-RU" sz="1600" i="1" dirty="0" smtClean="0"/>
              <a:t>в </a:t>
            </a:r>
            <a:r>
              <a:rPr lang="ru-RU" sz="1600" i="1" dirty="0"/>
              <a:t>проекции на эту ось</a:t>
            </a:r>
            <a:r>
              <a:rPr lang="ru-RU" sz="1600" i="1" dirty="0" smtClean="0"/>
              <a:t>:</a:t>
            </a:r>
            <a:r>
              <a:rPr lang="ru-RU" sz="1600" dirty="0"/>
              <a:t>	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072198" y="214291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Дано: </a:t>
            </a:r>
            <a:r>
              <a:rPr lang="en-US" i="1" dirty="0" smtClean="0"/>
              <a:t>m</a:t>
            </a:r>
            <a:r>
              <a:rPr lang="ru-RU" i="1" dirty="0" smtClean="0"/>
              <a:t> = 2 кг, </a:t>
            </a:r>
            <a:r>
              <a:rPr lang="en-US" i="1" dirty="0" smtClean="0"/>
              <a:t>R</a:t>
            </a:r>
            <a:r>
              <a:rPr lang="ru-RU" i="1" dirty="0" smtClean="0"/>
              <a:t> = </a:t>
            </a:r>
            <a:r>
              <a:rPr lang="en-US" i="1" dirty="0" err="1" smtClean="0"/>
              <a:t>μV</a:t>
            </a:r>
            <a:r>
              <a:rPr lang="ru-RU" i="1" baseline="30000" dirty="0" smtClean="0"/>
              <a:t>2</a:t>
            </a:r>
            <a:r>
              <a:rPr lang="ru-RU" i="1" dirty="0" smtClean="0"/>
              <a:t>, </a:t>
            </a:r>
          </a:p>
          <a:p>
            <a:r>
              <a:rPr lang="ru-RU" i="1" dirty="0" smtClean="0"/>
              <a:t>где </a:t>
            </a:r>
            <a:r>
              <a:rPr lang="en-US" i="1" dirty="0" smtClean="0"/>
              <a:t>μ</a:t>
            </a:r>
            <a:r>
              <a:rPr lang="ru-RU" i="1" dirty="0" smtClean="0"/>
              <a:t> = 0,4кг/м, АВ=</a:t>
            </a:r>
            <a:r>
              <a:rPr lang="en-US" i="1" dirty="0" smtClean="0"/>
              <a:t>l</a:t>
            </a:r>
            <a:r>
              <a:rPr lang="ru-RU" i="1" dirty="0" smtClean="0"/>
              <a:t> = 2,5м, </a:t>
            </a:r>
            <a:br>
              <a:rPr lang="ru-RU" i="1" dirty="0" smtClean="0"/>
            </a:br>
            <a:r>
              <a:rPr lang="en-US" i="1" dirty="0" err="1" smtClean="0"/>
              <a:t>F</a:t>
            </a:r>
            <a:r>
              <a:rPr lang="en-US" i="1" baseline="-25000" dirty="0" err="1" smtClean="0"/>
              <a:t>x</a:t>
            </a:r>
            <a:r>
              <a:rPr lang="ru-RU" i="1" dirty="0" smtClean="0"/>
              <a:t> = 16 </a:t>
            </a:r>
            <a:r>
              <a:rPr lang="en-US" i="1" dirty="0" smtClean="0"/>
              <a:t>sin</a:t>
            </a:r>
            <a:r>
              <a:rPr lang="ru-RU" i="1" dirty="0" smtClean="0"/>
              <a:t>(4</a:t>
            </a:r>
            <a:r>
              <a:rPr lang="en-US" i="1" dirty="0" smtClean="0"/>
              <a:t>t</a:t>
            </a:r>
            <a:r>
              <a:rPr lang="ru-RU" i="1" dirty="0" smtClean="0"/>
              <a:t>).</a:t>
            </a:r>
            <a:endParaRPr lang="ru-RU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4500561" y="3571876"/>
          <a:ext cx="2150283" cy="500066"/>
        </p:xfrm>
        <a:graphic>
          <a:graphicData uri="http://schemas.openxmlformats.org/presentationml/2006/ole">
            <p:oleObj spid="_x0000_s1030" name="Формула" r:id="rId6" imgW="1091880" imgH="25380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1285852" y="3500438"/>
          <a:ext cx="1633529" cy="526525"/>
        </p:xfrm>
        <a:graphic>
          <a:graphicData uri="http://schemas.openxmlformats.org/presentationml/2006/ole">
            <p:oleObj spid="_x0000_s1031" name="Формула" r:id="rId7" imgW="825480" imgH="266400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571472" y="5072074"/>
          <a:ext cx="3027363" cy="500062"/>
        </p:xfrm>
        <a:graphic>
          <a:graphicData uri="http://schemas.openxmlformats.org/presentationml/2006/ole">
            <p:oleObj spid="_x0000_s1032" name="Формула" r:id="rId8" imgW="1536480" imgH="253800" progId="Equation.3">
              <p:embed/>
            </p:oleObj>
          </a:graphicData>
        </a:graphic>
      </p:graphicFrame>
      <p:graphicFrame>
        <p:nvGraphicFramePr>
          <p:cNvPr id="1034" name="Object 10"/>
          <p:cNvGraphicFramePr>
            <a:graphicFrameLocks noChangeAspect="1"/>
          </p:cNvGraphicFramePr>
          <p:nvPr/>
        </p:nvGraphicFramePr>
        <p:xfrm>
          <a:off x="4279900" y="5072063"/>
          <a:ext cx="2451100" cy="500062"/>
        </p:xfrm>
        <a:graphic>
          <a:graphicData uri="http://schemas.openxmlformats.org/presentationml/2006/ole">
            <p:oleObj spid="_x0000_s1034" name="Формула" r:id="rId9" imgW="1244520" imgH="253800" progId="Equation.3">
              <p:embed/>
            </p:oleObj>
          </a:graphicData>
        </a:graphic>
      </p:graphicFrame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857224" y="5715016"/>
          <a:ext cx="2185023" cy="718208"/>
        </p:xfrm>
        <a:graphic>
          <a:graphicData uri="http://schemas.openxmlformats.org/presentationml/2006/ole">
            <p:oleObj spid="_x0000_s1035" name="Формула" r:id="rId10" imgW="927000" imgH="30456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429520" y="5857892"/>
            <a:ext cx="1408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Где  </a:t>
            </a:r>
            <a:r>
              <a:rPr lang="en-US" i="1" dirty="0" smtClean="0"/>
              <a:t>n</a:t>
            </a:r>
            <a:r>
              <a:rPr lang="ru-RU" i="1" dirty="0" smtClean="0"/>
              <a:t> </a:t>
            </a:r>
            <a:r>
              <a:rPr lang="en-US" i="1" dirty="0" smtClean="0"/>
              <a:t>-</a:t>
            </a:r>
            <a:r>
              <a:rPr lang="ru-RU" i="1" dirty="0" smtClean="0"/>
              <a:t> </a:t>
            </a:r>
            <a:r>
              <a:rPr lang="en-US" i="1" dirty="0" smtClean="0"/>
              <a:t>const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171556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7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0075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59832" y="188640"/>
            <a:ext cx="4224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Определим </a:t>
            </a:r>
            <a:r>
              <a:rPr lang="ru-RU" i="1" dirty="0"/>
              <a:t>скорость </a:t>
            </a:r>
            <a:r>
              <a:rPr lang="en-US" i="1" dirty="0"/>
              <a:t>V</a:t>
            </a:r>
            <a:r>
              <a:rPr lang="en-US" i="1" baseline="-25000" dirty="0"/>
              <a:t>B</a:t>
            </a:r>
            <a:r>
              <a:rPr lang="en-US" i="1" dirty="0"/>
              <a:t> </a:t>
            </a:r>
            <a:r>
              <a:rPr lang="ru-RU" i="1" dirty="0"/>
              <a:t>груза в точке В </a:t>
            </a:r>
            <a:endParaRPr lang="ru-RU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9204358"/>
              </p:ext>
            </p:extLst>
          </p:nvPr>
        </p:nvGraphicFramePr>
        <p:xfrm>
          <a:off x="2285984" y="785794"/>
          <a:ext cx="3786214" cy="315518"/>
        </p:xfrm>
        <a:graphic>
          <a:graphicData uri="http://schemas.openxmlformats.org/presentationml/2006/ole">
            <p:oleObj spid="_x0000_s2050" r:id="rId4" imgW="3200400" imgH="26670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28860" y="1285860"/>
            <a:ext cx="62536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Рассмотрим движение груза на участке ВС. </a:t>
            </a:r>
            <a:endParaRPr lang="ru-RU" i="1" dirty="0" smtClean="0"/>
          </a:p>
          <a:p>
            <a:r>
              <a:rPr lang="ru-RU" i="1" dirty="0" smtClean="0"/>
              <a:t>  Изображаем груз и действующие на него силы . </a:t>
            </a:r>
          </a:p>
          <a:p>
            <a:r>
              <a:rPr lang="ru-RU" i="1" dirty="0" smtClean="0"/>
              <a:t>Проведем </a:t>
            </a:r>
            <a:r>
              <a:rPr lang="ru-RU" i="1" dirty="0"/>
              <a:t>из точки В ось </a:t>
            </a:r>
            <a:r>
              <a:rPr lang="ru-RU" i="1" dirty="0" err="1"/>
              <a:t>Вх</a:t>
            </a:r>
            <a:r>
              <a:rPr lang="ru-RU" i="1" dirty="0"/>
              <a:t> и составим дифференциальное </a:t>
            </a:r>
            <a:endParaRPr lang="ru-RU" i="1" dirty="0" smtClean="0"/>
          </a:p>
          <a:p>
            <a:r>
              <a:rPr lang="ru-RU" i="1" dirty="0" smtClean="0"/>
              <a:t>уравнение </a:t>
            </a:r>
            <a:r>
              <a:rPr lang="ru-RU" i="1" dirty="0"/>
              <a:t>движения груза в проекции на эту ось</a:t>
            </a:r>
            <a:r>
              <a:rPr lang="ru-RU" i="1" dirty="0" smtClean="0"/>
              <a:t>:</a:t>
            </a:r>
            <a:endParaRPr lang="ru-RU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0835462"/>
              </p:ext>
            </p:extLst>
          </p:nvPr>
        </p:nvGraphicFramePr>
        <p:xfrm>
          <a:off x="1000100" y="2643182"/>
          <a:ext cx="1977794" cy="589653"/>
        </p:xfrm>
        <a:graphic>
          <a:graphicData uri="http://schemas.openxmlformats.org/presentationml/2006/ole">
            <p:oleObj spid="_x0000_s2051" r:id="rId5" imgW="1562100" imgH="457200" progId="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42976" y="3714752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i="1" dirty="0" smtClean="0"/>
              <a:t>Уравнение</a:t>
            </a:r>
            <a:r>
              <a:rPr lang="ru-RU" i="1" dirty="0"/>
              <a:t> </a:t>
            </a:r>
            <a:r>
              <a:rPr lang="ru-RU" i="1" dirty="0" smtClean="0"/>
              <a:t> </a:t>
            </a:r>
            <a:r>
              <a:rPr lang="ru-RU" i="1" dirty="0"/>
              <a:t>примет вид</a:t>
            </a:r>
            <a:r>
              <a:rPr lang="ru-RU" i="1" dirty="0" smtClean="0"/>
              <a:t>:</a:t>
            </a:r>
            <a:endParaRPr lang="ru-RU" i="1" dirty="0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78343068"/>
              </p:ext>
            </p:extLst>
          </p:nvPr>
        </p:nvGraphicFramePr>
        <p:xfrm>
          <a:off x="2285984" y="3429000"/>
          <a:ext cx="5045803" cy="438151"/>
        </p:xfrm>
        <a:graphic>
          <a:graphicData uri="http://schemas.openxmlformats.org/presentationml/2006/ole">
            <p:oleObj spid="_x0000_s2052" r:id="rId6" imgW="3467100" imgH="292100" progId="">
              <p:embed/>
            </p:oleObj>
          </a:graphicData>
        </a:graphic>
      </p:graphicFrame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7429520" y="4000504"/>
            <a:ext cx="14126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Интегрируем</a:t>
            </a:r>
          </a:p>
          <a:p>
            <a:r>
              <a:rPr lang="ru-RU" sz="1600" i="1" dirty="0" smtClean="0"/>
              <a:t>дважды</a:t>
            </a:r>
            <a:endParaRPr lang="ru-RU" sz="1600" i="1" dirty="0"/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/>
        </p:nvGraphicFramePr>
        <p:xfrm>
          <a:off x="1019175" y="4429125"/>
          <a:ext cx="2511425" cy="809625"/>
        </p:xfrm>
        <a:graphic>
          <a:graphicData uri="http://schemas.openxmlformats.org/presentationml/2006/ole">
            <p:oleObj spid="_x0000_s2056" name="Формула" r:id="rId7" imgW="1498320" imgH="482400" progId="Equation.3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4794250" y="4714875"/>
          <a:ext cx="2533650" cy="382588"/>
        </p:xfrm>
        <a:graphic>
          <a:graphicData uri="http://schemas.openxmlformats.org/presentationml/2006/ole">
            <p:oleObj spid="_x0000_s2057" name="Формула" r:id="rId8" imgW="1511280" imgH="228600" progId="Equation.3">
              <p:embed/>
            </p:oleObj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/>
        </p:nvGraphicFramePr>
        <p:xfrm>
          <a:off x="4714876" y="2643182"/>
          <a:ext cx="2487606" cy="679792"/>
        </p:xfrm>
        <a:graphic>
          <a:graphicData uri="http://schemas.openxmlformats.org/presentationml/2006/ole">
            <p:oleObj spid="_x0000_s2058" name="Формула" r:id="rId9" imgW="1765080" imgH="482400" progId="Equation.3">
              <p:embed/>
            </p:oleObj>
          </a:graphicData>
        </a:graphic>
      </p:graphicFrame>
      <p:graphicFrame>
        <p:nvGraphicFramePr>
          <p:cNvPr id="2059" name="Object 11"/>
          <p:cNvGraphicFramePr>
            <a:graphicFrameLocks noChangeAspect="1"/>
          </p:cNvGraphicFramePr>
          <p:nvPr/>
        </p:nvGraphicFramePr>
        <p:xfrm>
          <a:off x="876300" y="5500688"/>
          <a:ext cx="3170238" cy="339725"/>
        </p:xfrm>
        <a:graphic>
          <a:graphicData uri="http://schemas.openxmlformats.org/presentationml/2006/ole">
            <p:oleObj spid="_x0000_s2059" name="Формула" r:id="rId10" imgW="1892160" imgH="203040" progId="Equation.3">
              <p:embed/>
            </p:oleObj>
          </a:graphicData>
        </a:graphic>
      </p:graphicFrame>
      <p:graphicFrame>
        <p:nvGraphicFramePr>
          <p:cNvPr id="2060" name="Object 12"/>
          <p:cNvGraphicFramePr>
            <a:graphicFrameLocks noChangeAspect="1"/>
          </p:cNvGraphicFramePr>
          <p:nvPr/>
        </p:nvGraphicFramePr>
        <p:xfrm>
          <a:off x="5072066" y="5572140"/>
          <a:ext cx="2638425" cy="381000"/>
        </p:xfrm>
        <a:graphic>
          <a:graphicData uri="http://schemas.openxmlformats.org/presentationml/2006/ole">
            <p:oleObj spid="_x0000_s2060" name="Формула" r:id="rId11" imgW="1574640" imgH="228600" progId="Equation.3">
              <p:embed/>
            </p:oleObj>
          </a:graphicData>
        </a:graphic>
      </p:graphicFrame>
      <p:graphicFrame>
        <p:nvGraphicFramePr>
          <p:cNvPr id="2061" name="Object 13"/>
          <p:cNvGraphicFramePr>
            <a:graphicFrameLocks noChangeAspect="1"/>
          </p:cNvGraphicFramePr>
          <p:nvPr/>
        </p:nvGraphicFramePr>
        <p:xfrm>
          <a:off x="4714876" y="3929066"/>
          <a:ext cx="2149474" cy="482866"/>
        </p:xfrm>
        <a:graphic>
          <a:graphicData uri="http://schemas.openxmlformats.org/presentationml/2006/ole">
            <p:oleObj spid="_x0000_s2061" name="Формула" r:id="rId12" imgW="1130040" imgH="2538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9432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4"/>
          <p:cNvSpPr>
            <a:spLocks noGrp="1" noChangeArrowheads="1"/>
          </p:cNvSpPr>
          <p:nvPr>
            <p:ph type="title"/>
          </p:nvPr>
        </p:nvSpPr>
        <p:spPr>
          <a:xfrm>
            <a:off x="642938" y="214313"/>
            <a:ext cx="7772400" cy="1000110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/>
            <a:r>
              <a:rPr lang="ru-RU" altLang="ru-RU" sz="2000" i="1" dirty="0" smtClean="0">
                <a:solidFill>
                  <a:srgbClr val="C00000"/>
                </a:solidFill>
                <a:latin typeface="Arial" charset="0"/>
              </a:rPr>
              <a:t>Задача №2</a:t>
            </a:r>
            <a:br>
              <a:rPr lang="ru-RU" altLang="ru-RU" sz="2000" i="1" dirty="0" smtClean="0">
                <a:solidFill>
                  <a:srgbClr val="C00000"/>
                </a:solidFill>
                <a:latin typeface="Arial" charset="0"/>
              </a:rPr>
            </a:br>
            <a:r>
              <a:rPr lang="ru-RU" altLang="ru-RU" sz="2000" i="1" dirty="0" smtClean="0">
                <a:solidFill>
                  <a:srgbClr val="C00000"/>
                </a:solidFill>
                <a:latin typeface="Arial" charset="0"/>
              </a:rPr>
              <a:t>Теорема об изменении кинетической энергии системы </a:t>
            </a:r>
          </a:p>
        </p:txBody>
      </p:sp>
      <p:graphicFrame>
        <p:nvGraphicFramePr>
          <p:cNvPr id="13315" name="Object 8"/>
          <p:cNvGraphicFramePr>
            <a:graphicFrameLocks noChangeAspect="1"/>
          </p:cNvGraphicFramePr>
          <p:nvPr/>
        </p:nvGraphicFramePr>
        <p:xfrm>
          <a:off x="785813" y="2286000"/>
          <a:ext cx="941387" cy="646113"/>
        </p:xfrm>
        <a:graphic>
          <a:graphicData uri="http://schemas.openxmlformats.org/presentationml/2006/ole">
            <p:oleObj spid="_x0000_s44034" name="Формула" r:id="rId3" imgW="266469" imgH="203024" progId="Equation.3">
              <p:embed/>
            </p:oleObj>
          </a:graphicData>
        </a:graphic>
      </p:graphicFrame>
      <p:sp>
        <p:nvSpPr>
          <p:cNvPr id="13319" name="Text Box 10"/>
          <p:cNvSpPr txBox="1">
            <a:spLocks noChangeArrowheads="1"/>
          </p:cNvSpPr>
          <p:nvPr/>
        </p:nvSpPr>
        <p:spPr bwMode="auto">
          <a:xfrm>
            <a:off x="2071688" y="2500313"/>
            <a:ext cx="5737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altLang="ru-RU" sz="2800"/>
              <a:t>- </a:t>
            </a:r>
            <a:r>
              <a:rPr lang="ru-RU" altLang="ru-RU" sz="2800" i="1"/>
              <a:t>элементарная работа внешних сил</a:t>
            </a:r>
          </a:p>
        </p:txBody>
      </p:sp>
      <p:graphicFrame>
        <p:nvGraphicFramePr>
          <p:cNvPr id="13316" name="Object 13"/>
          <p:cNvGraphicFramePr>
            <a:graphicFrameLocks noChangeAspect="1"/>
          </p:cNvGraphicFramePr>
          <p:nvPr/>
        </p:nvGraphicFramePr>
        <p:xfrm>
          <a:off x="785813" y="3286125"/>
          <a:ext cx="611187" cy="563563"/>
        </p:xfrm>
        <a:graphic>
          <a:graphicData uri="http://schemas.openxmlformats.org/presentationml/2006/ole">
            <p:oleObj spid="_x0000_s44035" name="Формула" r:id="rId4" imgW="177646" imgH="190335" progId="Equation.3">
              <p:embed/>
            </p:oleObj>
          </a:graphicData>
        </a:graphic>
      </p:graphicFrame>
      <p:sp>
        <p:nvSpPr>
          <p:cNvPr id="13320" name="Text Box 15"/>
          <p:cNvSpPr txBox="1">
            <a:spLocks noChangeArrowheads="1"/>
          </p:cNvSpPr>
          <p:nvPr/>
        </p:nvSpPr>
        <p:spPr bwMode="auto">
          <a:xfrm>
            <a:off x="2000250" y="3357563"/>
            <a:ext cx="6280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altLang="ru-RU" sz="2800"/>
              <a:t>- </a:t>
            </a:r>
            <a:r>
              <a:rPr lang="ru-RU" altLang="ru-RU" sz="2800" i="1"/>
              <a:t>элементарная работа внутренних сил</a:t>
            </a:r>
          </a:p>
        </p:txBody>
      </p:sp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4429124" y="1643050"/>
          <a:ext cx="3286148" cy="863029"/>
        </p:xfrm>
        <a:graphic>
          <a:graphicData uri="http://schemas.openxmlformats.org/presentationml/2006/ole">
            <p:oleObj spid="_x0000_s44036" name="Формула" r:id="rId5" imgW="1015559" imgH="266584" progId="Equation.3">
              <p:embed/>
            </p:oleObj>
          </a:graphicData>
        </a:graphic>
      </p:graphicFrame>
      <p:sp>
        <p:nvSpPr>
          <p:cNvPr id="8200" name="TextBox 10"/>
          <p:cNvSpPr txBox="1">
            <a:spLocks noChangeArrowheads="1"/>
          </p:cNvSpPr>
          <p:nvPr/>
        </p:nvSpPr>
        <p:spPr bwMode="auto">
          <a:xfrm>
            <a:off x="285720" y="4929198"/>
            <a:ext cx="831343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C00000"/>
                </a:solidFill>
              </a:rPr>
              <a:t> </a:t>
            </a:r>
            <a:r>
              <a:rPr lang="ru-RU" altLang="ru-RU" i="1" dirty="0">
                <a:solidFill>
                  <a:srgbClr val="C00000"/>
                </a:solidFill>
              </a:rPr>
              <a:t>Дифференциал кинетической энергии механической системы</a:t>
            </a:r>
          </a:p>
          <a:p>
            <a:pPr eaLnBrk="1" hangingPunct="1"/>
            <a:r>
              <a:rPr lang="ru-RU" altLang="ru-RU" i="1" dirty="0">
                <a:solidFill>
                  <a:srgbClr val="C00000"/>
                </a:solidFill>
              </a:rPr>
              <a:t> равен элементарной работе внешних и внутренних сил,</a:t>
            </a:r>
          </a:p>
          <a:p>
            <a:pPr eaLnBrk="1" hangingPunct="1"/>
            <a:r>
              <a:rPr lang="ru-RU" altLang="ru-RU" i="1" dirty="0">
                <a:solidFill>
                  <a:srgbClr val="C00000"/>
                </a:solidFill>
              </a:rPr>
              <a:t>действующих на систему</a:t>
            </a:r>
            <a:r>
              <a:rPr lang="ru-RU" altLang="ru-RU" i="1" dirty="0" smtClean="0">
                <a:solidFill>
                  <a:srgbClr val="C00000"/>
                </a:solidFill>
              </a:rPr>
              <a:t>.</a:t>
            </a:r>
            <a:endParaRPr lang="ru-RU" alt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1928802"/>
            <a:ext cx="3252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i="1" dirty="0" smtClean="0">
                <a:solidFill>
                  <a:srgbClr val="C00000"/>
                </a:solidFill>
                <a:latin typeface="Arial" charset="0"/>
              </a:rPr>
              <a:t>Дифференциальная форма: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60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13320" grpId="0"/>
      <p:bldP spid="82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4"/>
          <p:cNvSpPr>
            <a:spLocks noGrp="1" noChangeArrowheads="1"/>
          </p:cNvSpPr>
          <p:nvPr>
            <p:ph type="title"/>
          </p:nvPr>
        </p:nvSpPr>
        <p:spPr>
          <a:xfrm>
            <a:off x="642938" y="214313"/>
            <a:ext cx="7772400" cy="1143000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i="1" dirty="0" smtClean="0">
                <a:solidFill>
                  <a:srgbClr val="C00000"/>
                </a:solidFill>
                <a:latin typeface="Arial" charset="0"/>
              </a:rPr>
              <a:t>Теорема об изменении кинетической энергии системы</a:t>
            </a:r>
            <a:br>
              <a:rPr lang="ru-RU" altLang="ru-RU" sz="2800" i="1" dirty="0" smtClean="0">
                <a:solidFill>
                  <a:srgbClr val="C00000"/>
                </a:solidFill>
                <a:latin typeface="Arial" charset="0"/>
              </a:rPr>
            </a:br>
            <a:r>
              <a:rPr lang="ru-RU" altLang="ru-RU" sz="2800" i="1" dirty="0" smtClean="0">
                <a:solidFill>
                  <a:srgbClr val="C00000"/>
                </a:solidFill>
                <a:latin typeface="Arial" charset="0"/>
              </a:rPr>
              <a:t>(интегральная форма)</a:t>
            </a:r>
          </a:p>
        </p:txBody>
      </p:sp>
      <p:graphicFrame>
        <p:nvGraphicFramePr>
          <p:cNvPr id="4098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2214546" y="1857364"/>
          <a:ext cx="4413250" cy="909637"/>
        </p:xfrm>
        <a:graphic>
          <a:graphicData uri="http://schemas.openxmlformats.org/presentationml/2006/ole">
            <p:oleObj spid="_x0000_s45058" name="Формула" r:id="rId3" imgW="1294838" imgH="266584" progId="Equation.3">
              <p:embed/>
            </p:oleObj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285720" y="3000372"/>
          <a:ext cx="1031875" cy="687387"/>
        </p:xfrm>
        <a:graphic>
          <a:graphicData uri="http://schemas.openxmlformats.org/presentationml/2006/ole">
            <p:oleObj spid="_x0000_s45059" name="Формула" r:id="rId4" imgW="291847" imgH="215713" progId="Equation.3">
              <p:embed/>
            </p:oleObj>
          </a:graphicData>
        </a:graphic>
      </p:graphicFrame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2071670" y="3143248"/>
            <a:ext cx="5581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altLang="ru-RU" sz="2000" i="1" dirty="0"/>
              <a:t>- работа внешних сил  на конечном перемещении</a:t>
            </a:r>
          </a:p>
        </p:txBody>
      </p:sp>
      <p:graphicFrame>
        <p:nvGraphicFramePr>
          <p:cNvPr id="4100" name="Object 13"/>
          <p:cNvGraphicFramePr>
            <a:graphicFrameLocks noChangeAspect="1"/>
          </p:cNvGraphicFramePr>
          <p:nvPr/>
        </p:nvGraphicFramePr>
        <p:xfrm>
          <a:off x="214282" y="3929066"/>
          <a:ext cx="960438" cy="639763"/>
        </p:xfrm>
        <a:graphic>
          <a:graphicData uri="http://schemas.openxmlformats.org/presentationml/2006/ole">
            <p:oleObj spid="_x0000_s45060" name="Формула" r:id="rId5" imgW="279279" imgH="215806" progId="Equation.3">
              <p:embed/>
            </p:oleObj>
          </a:graphicData>
        </a:graphic>
      </p:graphicFrame>
      <p:sp>
        <p:nvSpPr>
          <p:cNvPr id="4104" name="Text Box 15"/>
          <p:cNvSpPr txBox="1">
            <a:spLocks noChangeArrowheads="1"/>
          </p:cNvSpPr>
          <p:nvPr/>
        </p:nvSpPr>
        <p:spPr bwMode="auto">
          <a:xfrm>
            <a:off x="1500188" y="4214813"/>
            <a:ext cx="5759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altLang="ru-RU" sz="2000" i="1"/>
              <a:t>-работа внутренних сил на конечном перемещении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625" y="5000625"/>
            <a:ext cx="766735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 dirty="0">
                <a:solidFill>
                  <a:srgbClr val="FF0000"/>
                </a:solidFill>
                <a:latin typeface="Arial" pitchFamily="34" charset="0"/>
              </a:rPr>
              <a:t>Изменении кинетической энергии системы на некотором конечном</a:t>
            </a:r>
          </a:p>
          <a:p>
            <a:pPr>
              <a:defRPr/>
            </a:pPr>
            <a:r>
              <a:rPr lang="ru-RU" i="1" dirty="0">
                <a:solidFill>
                  <a:srgbClr val="FF0000"/>
                </a:solidFill>
                <a:latin typeface="Arial" pitchFamily="34" charset="0"/>
              </a:rPr>
              <a:t> перемещении равно сумме </a:t>
            </a:r>
            <a:r>
              <a:rPr lang="ru-RU" i="1" dirty="0">
                <a:solidFill>
                  <a:srgbClr val="FF0000"/>
                </a:solidFill>
              </a:rPr>
              <a:t>работ внешних и внутренних сил, </a:t>
            </a:r>
          </a:p>
          <a:p>
            <a:pPr>
              <a:defRPr/>
            </a:pPr>
            <a:r>
              <a:rPr lang="ru-RU" i="1" dirty="0">
                <a:solidFill>
                  <a:srgbClr val="FF0000"/>
                </a:solidFill>
              </a:rPr>
              <a:t>приложенных к системе, на том же перемещении.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168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571500" y="1143000"/>
            <a:ext cx="34463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ru-RU" altLang="ru-RU" sz="2000" i="1" dirty="0">
                <a:solidFill>
                  <a:srgbClr val="FF0000"/>
                </a:solidFill>
              </a:rPr>
              <a:t>Кинетическая энергия точки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688" y="357188"/>
            <a:ext cx="7656512" cy="4619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i="1" dirty="0">
                <a:solidFill>
                  <a:srgbClr val="FF0000"/>
                </a:solidFill>
                <a:latin typeface="Arial" charset="0"/>
              </a:rPr>
              <a:t>Кинетическая энергия точки и твердых тел.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50" y="5500688"/>
            <a:ext cx="41529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000" i="1" dirty="0">
                <a:solidFill>
                  <a:schemeClr val="accent1">
                    <a:lumMod val="50000"/>
                  </a:schemeClr>
                </a:solidFill>
              </a:rPr>
              <a:t>Кинетическая энергия системы тел</a:t>
            </a:r>
            <a:endParaRPr lang="ru-RU" sz="20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57" name="TextBox 7"/>
          <p:cNvSpPr txBox="1">
            <a:spLocks noChangeArrowheads="1"/>
          </p:cNvSpPr>
          <p:nvPr/>
        </p:nvSpPr>
        <p:spPr bwMode="auto">
          <a:xfrm>
            <a:off x="5000625" y="5500688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ru-RU" sz="3200" b="1" i="1"/>
              <a:t>T = ∑T</a:t>
            </a:r>
            <a:r>
              <a:rPr lang="en-US" altLang="ru-RU" sz="3200" b="1" i="1" baseline="-25000"/>
              <a:t>k</a:t>
            </a:r>
            <a:endParaRPr lang="ru-RU" altLang="ru-RU" sz="3200" b="1" i="1" baseline="-25000"/>
          </a:p>
        </p:txBody>
      </p:sp>
      <p:sp>
        <p:nvSpPr>
          <p:cNvPr id="2058" name="TextBox 8"/>
          <p:cNvSpPr txBox="1">
            <a:spLocks noChangeArrowheads="1"/>
          </p:cNvSpPr>
          <p:nvPr/>
        </p:nvSpPr>
        <p:spPr bwMode="auto">
          <a:xfrm>
            <a:off x="357188" y="2000250"/>
            <a:ext cx="4748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sz="2000" i="1">
                <a:solidFill>
                  <a:srgbClr val="FF0000"/>
                </a:solidFill>
              </a:rPr>
              <a:t>Кинетическая энергия</a:t>
            </a:r>
            <a:r>
              <a:rPr lang="en-US" altLang="ru-RU" sz="2000" i="1">
                <a:solidFill>
                  <a:srgbClr val="FF0000"/>
                </a:solidFill>
              </a:rPr>
              <a:t> </a:t>
            </a:r>
            <a:r>
              <a:rPr lang="ru-RU" altLang="ru-RU" sz="2000" i="1">
                <a:solidFill>
                  <a:srgbClr val="FF0000"/>
                </a:solidFill>
              </a:rPr>
              <a:t>тела при поступательном движении</a:t>
            </a:r>
          </a:p>
        </p:txBody>
      </p:sp>
      <p:graphicFrame>
        <p:nvGraphicFramePr>
          <p:cNvPr id="4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5143500" y="2071688"/>
          <a:ext cx="1143000" cy="768350"/>
        </p:xfrm>
        <a:graphic>
          <a:graphicData uri="http://schemas.openxmlformats.org/presentationml/2006/ole">
            <p:oleObj spid="_x0000_s46082" name="Формула" r:id="rId3" imgW="698500" imgH="469900" progId="Equation.3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5143500" y="1000125"/>
          <a:ext cx="1144588" cy="769938"/>
        </p:xfrm>
        <a:graphic>
          <a:graphicData uri="http://schemas.openxmlformats.org/presentationml/2006/ole">
            <p:oleObj spid="_x0000_s46083" name="Формула" r:id="rId4" imgW="698500" imgH="469900" progId="Equation.3">
              <p:embed/>
            </p:oleObj>
          </a:graphicData>
        </a:graphic>
      </p:graphicFrame>
      <p:sp>
        <p:nvSpPr>
          <p:cNvPr id="2059" name="TextBox 14"/>
          <p:cNvSpPr txBox="1">
            <a:spLocks noChangeArrowheads="1"/>
          </p:cNvSpPr>
          <p:nvPr/>
        </p:nvSpPr>
        <p:spPr bwMode="auto">
          <a:xfrm>
            <a:off x="642938" y="3143250"/>
            <a:ext cx="3683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sz="2000" i="1">
                <a:solidFill>
                  <a:srgbClr val="FF0000"/>
                </a:solidFill>
              </a:rPr>
              <a:t>Кинетическая энергия</a:t>
            </a:r>
            <a:r>
              <a:rPr lang="en-US" altLang="ru-RU" sz="2000" i="1">
                <a:solidFill>
                  <a:srgbClr val="FF0000"/>
                </a:solidFill>
              </a:rPr>
              <a:t> </a:t>
            </a:r>
            <a:r>
              <a:rPr lang="ru-RU" altLang="ru-RU" sz="2000" i="1">
                <a:solidFill>
                  <a:srgbClr val="FF0000"/>
                </a:solidFill>
              </a:rPr>
              <a:t>тела при</a:t>
            </a:r>
          </a:p>
          <a:p>
            <a:pPr eaLnBrk="1" hangingPunct="1"/>
            <a:r>
              <a:rPr lang="ru-RU" altLang="ru-RU" sz="2000" i="1">
                <a:solidFill>
                  <a:srgbClr val="FF0000"/>
                </a:solidFill>
              </a:rPr>
              <a:t> вращательном движении</a:t>
            </a:r>
          </a:p>
          <a:p>
            <a:pPr eaLnBrk="1" hangingPunct="1"/>
            <a:endParaRPr lang="ru-RU" altLang="ru-RU"/>
          </a:p>
        </p:txBody>
      </p:sp>
      <p:sp>
        <p:nvSpPr>
          <p:cNvPr id="2060" name="TextBox 15"/>
          <p:cNvSpPr txBox="1">
            <a:spLocks noChangeArrowheads="1"/>
          </p:cNvSpPr>
          <p:nvPr/>
        </p:nvSpPr>
        <p:spPr bwMode="auto">
          <a:xfrm>
            <a:off x="500063" y="4214813"/>
            <a:ext cx="3714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sz="2000" i="1">
                <a:solidFill>
                  <a:srgbClr val="FF0000"/>
                </a:solidFill>
              </a:rPr>
              <a:t>Кинетическая энергия</a:t>
            </a:r>
            <a:r>
              <a:rPr lang="en-US" altLang="ru-RU" sz="2000" i="1">
                <a:solidFill>
                  <a:srgbClr val="FF0000"/>
                </a:solidFill>
              </a:rPr>
              <a:t> </a:t>
            </a:r>
            <a:r>
              <a:rPr lang="ru-RU" altLang="ru-RU" sz="2000" i="1">
                <a:solidFill>
                  <a:srgbClr val="FF0000"/>
                </a:solidFill>
              </a:rPr>
              <a:t>тела при </a:t>
            </a:r>
          </a:p>
          <a:p>
            <a:pPr eaLnBrk="1" hangingPunct="1"/>
            <a:r>
              <a:rPr lang="ru-RU" altLang="ru-RU" sz="2000" i="1">
                <a:solidFill>
                  <a:srgbClr val="FF0000"/>
                </a:solidFill>
              </a:rPr>
              <a:t>плоскопараллельном движении</a:t>
            </a:r>
          </a:p>
          <a:p>
            <a:pPr eaLnBrk="1" hangingPunct="1"/>
            <a:endParaRPr lang="ru-RU" altLang="ru-RU" i="1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4929188" y="3214688"/>
          <a:ext cx="1670050" cy="598487"/>
        </p:xfrm>
        <a:graphic>
          <a:graphicData uri="http://schemas.openxmlformats.org/presentationml/2006/ole">
            <p:oleObj spid="_x0000_s46084" name="Формула" r:id="rId5" imgW="672808" imgH="241195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4786313" y="4214813"/>
          <a:ext cx="2251075" cy="695325"/>
        </p:xfrm>
        <a:graphic>
          <a:graphicData uri="http://schemas.openxmlformats.org/presentationml/2006/ole">
            <p:oleObj spid="_x0000_s46085" name="Формула" r:id="rId6" imgW="863225" imgH="266584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2719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7" grpId="0"/>
      <p:bldP spid="2057" grpId="0"/>
      <p:bldP spid="2058" grpId="0"/>
      <p:bldP spid="2059" grpId="0"/>
      <p:bldP spid="20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5357818" y="214290"/>
            <a:ext cx="32861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altLang="ru-RU" sz="1800" i="1" dirty="0">
                <a:solidFill>
                  <a:srgbClr val="FF0000"/>
                </a:solidFill>
              </a:rPr>
              <a:t>Работа силы на конечном </a:t>
            </a:r>
            <a:endParaRPr lang="ru-RU" altLang="ru-RU" sz="1800" i="1" dirty="0" smtClean="0">
              <a:solidFill>
                <a:srgbClr val="FF0000"/>
              </a:solidFill>
            </a:endParaRPr>
          </a:p>
          <a:p>
            <a:pPr algn="l" eaLnBrk="1" hangingPunct="1"/>
            <a:r>
              <a:rPr lang="ru-RU" altLang="ru-RU" sz="1800" i="1" dirty="0" smtClean="0">
                <a:solidFill>
                  <a:srgbClr val="FF0000"/>
                </a:solidFill>
              </a:rPr>
              <a:t>перемещении </a:t>
            </a:r>
            <a:r>
              <a:rPr lang="ru-RU" altLang="ru-RU" sz="1800" i="1" dirty="0">
                <a:solidFill>
                  <a:srgbClr val="FF0000"/>
                </a:solidFill>
              </a:rPr>
              <a:t>по </a:t>
            </a:r>
            <a:r>
              <a:rPr lang="ru-RU" altLang="ru-RU" sz="1800" i="1" dirty="0" smtClean="0">
                <a:solidFill>
                  <a:srgbClr val="FF0000"/>
                </a:solidFill>
              </a:rPr>
              <a:t>кривой </a:t>
            </a:r>
            <a:r>
              <a:rPr lang="ru-RU" altLang="ru-RU" sz="1800" i="1" dirty="0">
                <a:solidFill>
                  <a:srgbClr val="FF0000"/>
                </a:solidFill>
                <a:latin typeface="Arial" charset="0"/>
              </a:rPr>
              <a:t>М</a:t>
            </a:r>
            <a:r>
              <a:rPr lang="ru-RU" altLang="ru-RU" sz="1800" i="1" baseline="-25000" dirty="0">
                <a:solidFill>
                  <a:srgbClr val="FF0000"/>
                </a:solidFill>
                <a:latin typeface="Arial" charset="0"/>
              </a:rPr>
              <a:t>0</a:t>
            </a:r>
            <a:r>
              <a:rPr lang="ru-RU" altLang="ru-RU" sz="1800" i="1" dirty="0">
                <a:solidFill>
                  <a:srgbClr val="FF0000"/>
                </a:solidFill>
                <a:latin typeface="Arial" charset="0"/>
              </a:rPr>
              <a:t>М</a:t>
            </a:r>
            <a:r>
              <a:rPr lang="ru-RU" altLang="ru-RU" sz="1800" i="1" baseline="-25000" dirty="0">
                <a:solidFill>
                  <a:srgbClr val="FF0000"/>
                </a:solidFill>
                <a:latin typeface="Arial" charset="0"/>
              </a:rPr>
              <a:t>1</a:t>
            </a:r>
            <a:endParaRPr lang="ru-RU" altLang="ru-RU" sz="1800" i="1" dirty="0">
              <a:solidFill>
                <a:srgbClr val="FF0000"/>
              </a:solidFill>
            </a:endParaRPr>
          </a:p>
        </p:txBody>
      </p:sp>
      <p:graphicFrame>
        <p:nvGraphicFramePr>
          <p:cNvPr id="8195" name="Object 7"/>
          <p:cNvGraphicFramePr>
            <a:graphicFrameLocks noChangeAspect="1"/>
          </p:cNvGraphicFramePr>
          <p:nvPr/>
        </p:nvGraphicFramePr>
        <p:xfrm>
          <a:off x="5500694" y="1142984"/>
          <a:ext cx="2786062" cy="1082675"/>
        </p:xfrm>
        <a:graphic>
          <a:graphicData uri="http://schemas.openxmlformats.org/presentationml/2006/ole">
            <p:oleObj spid="_x0000_s47106" name="Формула" r:id="rId3" imgW="1143000" imgH="469900" progId="Equation.3">
              <p:embed/>
            </p:oleObj>
          </a:graphicData>
        </a:graphic>
      </p:graphicFrame>
      <p:sp>
        <p:nvSpPr>
          <p:cNvPr id="3082" name="TextBox 9"/>
          <p:cNvSpPr txBox="1">
            <a:spLocks noChangeArrowheads="1"/>
          </p:cNvSpPr>
          <p:nvPr/>
        </p:nvSpPr>
        <p:spPr bwMode="auto">
          <a:xfrm>
            <a:off x="357158" y="5857892"/>
            <a:ext cx="261142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sz="1800" i="1" dirty="0">
                <a:solidFill>
                  <a:srgbClr val="FF0000"/>
                </a:solidFill>
              </a:rPr>
              <a:t>Работа  момента М</a:t>
            </a:r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857488" y="5500702"/>
          <a:ext cx="1857375" cy="1131887"/>
        </p:xfrm>
        <a:graphic>
          <a:graphicData uri="http://schemas.openxmlformats.org/presentationml/2006/ole">
            <p:oleObj spid="_x0000_s47109" name="Формула" r:id="rId4" imgW="812447" imgH="495085" progId="Equation.3">
              <p:embed/>
            </p:oleObj>
          </a:graphicData>
        </a:graphic>
      </p:graphicFrame>
      <p:sp>
        <p:nvSpPr>
          <p:cNvPr id="2059" name="TextBox 14"/>
          <p:cNvSpPr txBox="1">
            <a:spLocks noChangeArrowheads="1"/>
          </p:cNvSpPr>
          <p:nvPr/>
        </p:nvSpPr>
        <p:spPr bwMode="auto">
          <a:xfrm>
            <a:off x="428625" y="542925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" name="TextBox 12"/>
          <p:cNvSpPr txBox="1"/>
          <p:nvPr/>
        </p:nvSpPr>
        <p:spPr>
          <a:xfrm>
            <a:off x="214282" y="3071810"/>
            <a:ext cx="2757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i="1" dirty="0" smtClean="0">
                <a:solidFill>
                  <a:srgbClr val="FF0000"/>
                </a:solidFill>
              </a:rPr>
              <a:t>Работа силы тяжести</a:t>
            </a:r>
            <a:r>
              <a:rPr lang="en-US" altLang="ru-RU" i="1" dirty="0" smtClean="0">
                <a:solidFill>
                  <a:srgbClr val="FF0000"/>
                </a:solidFill>
              </a:rPr>
              <a:t> P</a:t>
            </a:r>
            <a:r>
              <a:rPr lang="ru-RU" altLang="ru-RU" i="1" dirty="0" smtClean="0">
                <a:solidFill>
                  <a:srgbClr val="FF0000"/>
                </a:solidFill>
              </a:rPr>
              <a:t> </a:t>
            </a:r>
            <a:endParaRPr lang="ru-RU" dirty="0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4214810" y="2714620"/>
          <a:ext cx="2975438" cy="979492"/>
        </p:xfrm>
        <a:graphic>
          <a:graphicData uri="http://schemas.openxmlformats.org/presentationml/2006/ole">
            <p:oleObj spid="_x0000_s47111" name="Формула" r:id="rId5" imgW="2044440" imgH="67284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14282" y="3929066"/>
            <a:ext cx="354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i="1" dirty="0" smtClean="0">
                <a:solidFill>
                  <a:srgbClr val="FF0000"/>
                </a:solidFill>
              </a:rPr>
              <a:t>Работа силы трения скольжения</a:t>
            </a:r>
            <a:endParaRPr lang="ru-RU" dirty="0"/>
          </a:p>
        </p:txBody>
      </p:sp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4071934" y="3857628"/>
          <a:ext cx="4634904" cy="785818"/>
        </p:xfrm>
        <a:graphic>
          <a:graphicData uri="http://schemas.openxmlformats.org/presentationml/2006/ole">
            <p:oleObj spid="_x0000_s47112" name="Формула" r:id="rId6" imgW="2844720" imgH="482400" progId="Equation.3">
              <p:embed/>
            </p:oleObj>
          </a:graphicData>
        </a:graphic>
      </p:graphicFrame>
      <p:graphicFrame>
        <p:nvGraphicFramePr>
          <p:cNvPr id="47113" name="Object 9"/>
          <p:cNvGraphicFramePr>
            <a:graphicFrameLocks noChangeAspect="1"/>
          </p:cNvGraphicFramePr>
          <p:nvPr/>
        </p:nvGraphicFramePr>
        <p:xfrm>
          <a:off x="5500694" y="5786454"/>
          <a:ext cx="1654175" cy="492125"/>
        </p:xfrm>
        <a:graphic>
          <a:graphicData uri="http://schemas.openxmlformats.org/presentationml/2006/ole">
            <p:oleObj spid="_x0000_s47113" name="Формула" r:id="rId7" imgW="723600" imgH="21564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14282" y="4929198"/>
            <a:ext cx="407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Работа силы упругости пружины </a:t>
            </a:r>
            <a:r>
              <a:rPr lang="en-US" i="1" dirty="0" smtClean="0">
                <a:solidFill>
                  <a:srgbClr val="FF0000"/>
                </a:solidFill>
              </a:rPr>
              <a:t>F</a:t>
            </a:r>
            <a:r>
              <a:rPr lang="ru-RU" i="1" baseline="-25000" dirty="0" err="1" smtClean="0">
                <a:solidFill>
                  <a:srgbClr val="FF0000"/>
                </a:solidFill>
              </a:rPr>
              <a:t>упр</a:t>
            </a:r>
            <a:endParaRPr lang="ru-RU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47114" name="Object 10"/>
          <p:cNvGraphicFramePr>
            <a:graphicFrameLocks noChangeAspect="1"/>
          </p:cNvGraphicFramePr>
          <p:nvPr/>
        </p:nvGraphicFramePr>
        <p:xfrm>
          <a:off x="4857752" y="4857760"/>
          <a:ext cx="2185608" cy="608013"/>
        </p:xfrm>
        <a:graphic>
          <a:graphicData uri="http://schemas.openxmlformats.org/presentationml/2006/ole">
            <p:oleObj spid="_x0000_s47114" r:id="rId8" imgW="1625600" imgH="444500" progId="">
              <p:embed/>
            </p:oleObj>
          </a:graphicData>
        </a:graphic>
      </p:graphicFrame>
      <p:sp>
        <p:nvSpPr>
          <p:cNvPr id="20" name="Овал 1"/>
          <p:cNvSpPr>
            <a:spLocks noChangeArrowheads="1"/>
          </p:cNvSpPr>
          <p:nvPr/>
        </p:nvSpPr>
        <p:spPr bwMode="auto">
          <a:xfrm>
            <a:off x="571476" y="785803"/>
            <a:ext cx="928688" cy="92868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altLang="ru-RU"/>
          </a:p>
        </p:txBody>
      </p:sp>
      <p:cxnSp>
        <p:nvCxnSpPr>
          <p:cNvPr id="21" name="Прямая соединительная линия 4"/>
          <p:cNvCxnSpPr>
            <a:cxnSpLocks noChangeShapeType="1"/>
          </p:cNvCxnSpPr>
          <p:nvPr/>
        </p:nvCxnSpPr>
        <p:spPr bwMode="auto">
          <a:xfrm>
            <a:off x="1214414" y="785803"/>
            <a:ext cx="1500187" cy="8572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Прямоугольник 6"/>
          <p:cNvSpPr>
            <a:spLocks noChangeArrowheads="1"/>
          </p:cNvSpPr>
          <p:nvPr/>
        </p:nvSpPr>
        <p:spPr bwMode="auto">
          <a:xfrm rot="1904480">
            <a:off x="2625701" y="1674803"/>
            <a:ext cx="785813" cy="4286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24" name="Равнобедренный треугольник 7"/>
          <p:cNvSpPr>
            <a:spLocks noChangeArrowheads="1"/>
          </p:cNvSpPr>
          <p:nvPr/>
        </p:nvSpPr>
        <p:spPr bwMode="auto">
          <a:xfrm>
            <a:off x="928664" y="1214428"/>
            <a:ext cx="214312" cy="21431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cxnSp>
        <p:nvCxnSpPr>
          <p:cNvPr id="25" name="Прямая соединительная линия 16"/>
          <p:cNvCxnSpPr>
            <a:cxnSpLocks noChangeShapeType="1"/>
            <a:stCxn id="20" idx="2"/>
            <a:endCxn id="20" idx="6"/>
          </p:cNvCxnSpPr>
          <p:nvPr/>
        </p:nvCxnSpPr>
        <p:spPr bwMode="auto">
          <a:xfrm rot="10800000" flipH="1">
            <a:off x="571476" y="1249353"/>
            <a:ext cx="92868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Прямая соединительная линия 17"/>
          <p:cNvCxnSpPr>
            <a:cxnSpLocks noChangeShapeType="1"/>
            <a:stCxn id="20" idx="0"/>
            <a:endCxn id="20" idx="4"/>
          </p:cNvCxnSpPr>
          <p:nvPr/>
        </p:nvCxnSpPr>
        <p:spPr bwMode="auto">
          <a:xfrm rot="16200000" flipH="1">
            <a:off x="570682" y="1250147"/>
            <a:ext cx="92868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Прямая соединительная линия 18"/>
          <p:cNvCxnSpPr>
            <a:cxnSpLocks noChangeShapeType="1"/>
          </p:cNvCxnSpPr>
          <p:nvPr/>
        </p:nvCxnSpPr>
        <p:spPr bwMode="auto">
          <a:xfrm>
            <a:off x="2214539" y="1714490"/>
            <a:ext cx="1285875" cy="78581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" name="Прямая соединительная линия 19"/>
          <p:cNvCxnSpPr>
            <a:cxnSpLocks noChangeShapeType="1"/>
          </p:cNvCxnSpPr>
          <p:nvPr/>
        </p:nvCxnSpPr>
        <p:spPr bwMode="auto">
          <a:xfrm rot="5400000">
            <a:off x="2071664" y="1857365"/>
            <a:ext cx="285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" name="Прямая соединительная линия 20"/>
          <p:cNvCxnSpPr>
            <a:cxnSpLocks noChangeShapeType="1"/>
          </p:cNvCxnSpPr>
          <p:nvPr/>
        </p:nvCxnSpPr>
        <p:spPr bwMode="auto">
          <a:xfrm rot="5400000">
            <a:off x="2214539" y="1928803"/>
            <a:ext cx="285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" name="Прямая соединительная линия 21"/>
          <p:cNvCxnSpPr>
            <a:cxnSpLocks noChangeShapeType="1"/>
          </p:cNvCxnSpPr>
          <p:nvPr/>
        </p:nvCxnSpPr>
        <p:spPr bwMode="auto">
          <a:xfrm rot="5400000">
            <a:off x="2428851" y="2071678"/>
            <a:ext cx="285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" name="Прямая соединительная линия 22"/>
          <p:cNvCxnSpPr>
            <a:cxnSpLocks noChangeShapeType="1"/>
          </p:cNvCxnSpPr>
          <p:nvPr/>
        </p:nvCxnSpPr>
        <p:spPr bwMode="auto">
          <a:xfrm rot="5400000">
            <a:off x="2643164" y="2214553"/>
            <a:ext cx="285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" name="Прямая соединительная линия 23"/>
          <p:cNvCxnSpPr>
            <a:cxnSpLocks noChangeShapeType="1"/>
          </p:cNvCxnSpPr>
          <p:nvPr/>
        </p:nvCxnSpPr>
        <p:spPr bwMode="auto">
          <a:xfrm rot="5400000">
            <a:off x="2857476" y="2357428"/>
            <a:ext cx="285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Прямая соединительная линия 24"/>
          <p:cNvCxnSpPr>
            <a:cxnSpLocks noChangeShapeType="1"/>
          </p:cNvCxnSpPr>
          <p:nvPr/>
        </p:nvCxnSpPr>
        <p:spPr bwMode="auto">
          <a:xfrm rot="5400000">
            <a:off x="3071789" y="2500303"/>
            <a:ext cx="285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" name="Прямая соединительная линия 25"/>
          <p:cNvCxnSpPr>
            <a:cxnSpLocks noChangeShapeType="1"/>
          </p:cNvCxnSpPr>
          <p:nvPr/>
        </p:nvCxnSpPr>
        <p:spPr bwMode="auto">
          <a:xfrm rot="16200000" flipH="1">
            <a:off x="3357545" y="2571734"/>
            <a:ext cx="142879" cy="1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Прямая со стрелкой 30"/>
          <p:cNvCxnSpPr>
            <a:cxnSpLocks noChangeShapeType="1"/>
          </p:cNvCxnSpPr>
          <p:nvPr/>
        </p:nvCxnSpPr>
        <p:spPr bwMode="auto">
          <a:xfrm>
            <a:off x="3071789" y="1857365"/>
            <a:ext cx="785812" cy="500063"/>
          </a:xfrm>
          <a:prstGeom prst="straightConnector1">
            <a:avLst/>
          </a:prstGeom>
          <a:noFill/>
          <a:ln w="28575" algn="ctr">
            <a:solidFill>
              <a:srgbClr val="FFC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38" name="Object 5"/>
          <p:cNvGraphicFramePr>
            <a:graphicFrameLocks noChangeAspect="1"/>
          </p:cNvGraphicFramePr>
          <p:nvPr/>
        </p:nvGraphicFramePr>
        <p:xfrm>
          <a:off x="3956050" y="2185988"/>
          <a:ext cx="312738" cy="395287"/>
        </p:xfrm>
        <a:graphic>
          <a:graphicData uri="http://schemas.openxmlformats.org/presentationml/2006/ole">
            <p:oleObj spid="_x0000_s47115" name="Формула" r:id="rId9" imgW="139680" imgH="177480" progId="Equation.3">
              <p:embed/>
            </p:oleObj>
          </a:graphicData>
        </a:graphic>
      </p:graphicFrame>
      <p:cxnSp>
        <p:nvCxnSpPr>
          <p:cNvPr id="44" name="Прямая со стрелкой 53"/>
          <p:cNvCxnSpPr>
            <a:cxnSpLocks noChangeShapeType="1"/>
          </p:cNvCxnSpPr>
          <p:nvPr/>
        </p:nvCxnSpPr>
        <p:spPr bwMode="auto">
          <a:xfrm rot="10800000">
            <a:off x="1928789" y="1500178"/>
            <a:ext cx="1119187" cy="690562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" name="Прямая со стрелкой 54"/>
          <p:cNvCxnSpPr>
            <a:cxnSpLocks noChangeShapeType="1"/>
          </p:cNvCxnSpPr>
          <p:nvPr/>
        </p:nvCxnSpPr>
        <p:spPr bwMode="auto">
          <a:xfrm rot="16200000" flipH="1">
            <a:off x="2678883" y="2250271"/>
            <a:ext cx="871538" cy="85725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" name="Прямая со стрелкой 63"/>
          <p:cNvCxnSpPr>
            <a:cxnSpLocks noChangeShapeType="1"/>
          </p:cNvCxnSpPr>
          <p:nvPr/>
        </p:nvCxnSpPr>
        <p:spPr bwMode="auto">
          <a:xfrm rot="5400000" flipH="1" flipV="1">
            <a:off x="2821757" y="1178710"/>
            <a:ext cx="1000125" cy="785812"/>
          </a:xfrm>
          <a:prstGeom prst="straightConnector1">
            <a:avLst/>
          </a:prstGeom>
          <a:noFill/>
          <a:ln w="28575" algn="ctr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7" name="TextBox 68"/>
          <p:cNvSpPr txBox="1">
            <a:spLocks noChangeArrowheads="1"/>
          </p:cNvSpPr>
          <p:nvPr/>
        </p:nvSpPr>
        <p:spPr bwMode="auto">
          <a:xfrm>
            <a:off x="3663926" y="1000115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ru-RU" i="1" dirty="0" smtClean="0"/>
              <a:t>N</a:t>
            </a:r>
            <a:endParaRPr lang="ru-RU" altLang="ru-RU" i="1" baseline="-25000" dirty="0"/>
          </a:p>
        </p:txBody>
      </p:sp>
      <p:sp>
        <p:nvSpPr>
          <p:cNvPr id="48" name="TextBox 69"/>
          <p:cNvSpPr txBox="1">
            <a:spLocks noChangeArrowheads="1"/>
          </p:cNvSpPr>
          <p:nvPr/>
        </p:nvSpPr>
        <p:spPr bwMode="auto">
          <a:xfrm>
            <a:off x="3071789" y="2714615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ru-RU" i="1" dirty="0" smtClean="0"/>
              <a:t>P</a:t>
            </a:r>
            <a:endParaRPr lang="ru-RU" altLang="ru-RU" i="1" baseline="-25000" dirty="0"/>
          </a:p>
        </p:txBody>
      </p:sp>
      <p:sp>
        <p:nvSpPr>
          <p:cNvPr id="52" name="TextBox 75"/>
          <p:cNvSpPr txBox="1">
            <a:spLocks noChangeArrowheads="1"/>
          </p:cNvSpPr>
          <p:nvPr/>
        </p:nvSpPr>
        <p:spPr bwMode="auto">
          <a:xfrm>
            <a:off x="714351" y="85724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ru-RU" i="1"/>
              <a:t>o</a:t>
            </a:r>
            <a:endParaRPr lang="ru-RU" altLang="ru-RU" i="1"/>
          </a:p>
        </p:txBody>
      </p:sp>
      <p:cxnSp>
        <p:nvCxnSpPr>
          <p:cNvPr id="54" name="Прямая соединительная линия 80"/>
          <p:cNvCxnSpPr>
            <a:cxnSpLocks noChangeShapeType="1"/>
          </p:cNvCxnSpPr>
          <p:nvPr/>
        </p:nvCxnSpPr>
        <p:spPr bwMode="auto">
          <a:xfrm>
            <a:off x="3714726" y="1071553"/>
            <a:ext cx="2143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Прямая соединительная линия 81"/>
          <p:cNvCxnSpPr>
            <a:cxnSpLocks noChangeShapeType="1"/>
          </p:cNvCxnSpPr>
          <p:nvPr/>
        </p:nvCxnSpPr>
        <p:spPr bwMode="auto">
          <a:xfrm>
            <a:off x="3143226" y="2786053"/>
            <a:ext cx="2143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8" name="TextBox 88"/>
          <p:cNvSpPr txBox="1">
            <a:spLocks noChangeArrowheads="1"/>
          </p:cNvSpPr>
          <p:nvPr/>
        </p:nvSpPr>
        <p:spPr bwMode="auto">
          <a:xfrm>
            <a:off x="2071664" y="1357303"/>
            <a:ext cx="749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ru-RU" i="1"/>
              <a:t>F</a:t>
            </a:r>
            <a:r>
              <a:rPr lang="ru-RU" altLang="ru-RU" i="1"/>
              <a:t>тр</a:t>
            </a:r>
          </a:p>
        </p:txBody>
      </p:sp>
      <p:cxnSp>
        <p:nvCxnSpPr>
          <p:cNvPr id="59" name="Прямая соединительная линия 89"/>
          <p:cNvCxnSpPr>
            <a:cxnSpLocks noChangeShapeType="1"/>
          </p:cNvCxnSpPr>
          <p:nvPr/>
        </p:nvCxnSpPr>
        <p:spPr bwMode="auto">
          <a:xfrm>
            <a:off x="2143101" y="1428740"/>
            <a:ext cx="2143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Прямая соединительная линия 2"/>
          <p:cNvCxnSpPr>
            <a:cxnSpLocks noChangeShapeType="1"/>
          </p:cNvCxnSpPr>
          <p:nvPr/>
        </p:nvCxnSpPr>
        <p:spPr bwMode="auto">
          <a:xfrm>
            <a:off x="1990701" y="2428865"/>
            <a:ext cx="15049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3" name="Дуга 62"/>
          <p:cNvSpPr/>
          <p:nvPr/>
        </p:nvSpPr>
        <p:spPr bwMode="auto">
          <a:xfrm rot="15020553">
            <a:off x="2613001" y="2073265"/>
            <a:ext cx="501650" cy="533400"/>
          </a:xfrm>
          <a:prstGeom prst="arc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4" name="TextBox 4"/>
          <p:cNvSpPr txBox="1">
            <a:spLocks noChangeArrowheads="1"/>
          </p:cNvSpPr>
          <p:nvPr/>
        </p:nvSpPr>
        <p:spPr bwMode="auto">
          <a:xfrm>
            <a:off x="2619351" y="2038340"/>
            <a:ext cx="346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l-GR" altLang="ru-RU" dirty="0"/>
              <a:t>α</a:t>
            </a:r>
            <a:endParaRPr lang="ru-RU" altLang="ru-RU" dirty="0"/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 rot="5400000" flipH="1" flipV="1">
            <a:off x="624254" y="946532"/>
            <a:ext cx="893774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 flipH="1" flipV="1">
            <a:off x="869910" y="773108"/>
            <a:ext cx="617570" cy="2143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117" name="Object 13"/>
          <p:cNvGraphicFramePr>
            <a:graphicFrameLocks noChangeAspect="1"/>
          </p:cNvGraphicFramePr>
          <p:nvPr/>
        </p:nvGraphicFramePr>
        <p:xfrm>
          <a:off x="1000125" y="371475"/>
          <a:ext cx="312738" cy="366713"/>
        </p:xfrm>
        <a:graphic>
          <a:graphicData uri="http://schemas.openxmlformats.org/presentationml/2006/ole">
            <p:oleObj spid="_x0000_s47117" name="Формула" r:id="rId10" imgW="139680" imgH="164880" progId="Equation.3">
              <p:embed/>
            </p:oleObj>
          </a:graphicData>
        </a:graphic>
      </p:graphicFrame>
      <p:sp>
        <p:nvSpPr>
          <p:cNvPr id="74" name="Дуга 73"/>
          <p:cNvSpPr/>
          <p:nvPr/>
        </p:nvSpPr>
        <p:spPr>
          <a:xfrm rot="16200000">
            <a:off x="321439" y="678637"/>
            <a:ext cx="1143008" cy="1071570"/>
          </a:xfrm>
          <a:prstGeom prst="arc">
            <a:avLst/>
          </a:prstGeom>
          <a:ln w="190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7118" name="Object 14"/>
          <p:cNvGraphicFramePr>
            <a:graphicFrameLocks noChangeAspect="1"/>
          </p:cNvGraphicFramePr>
          <p:nvPr/>
        </p:nvGraphicFramePr>
        <p:xfrm>
          <a:off x="73025" y="442913"/>
          <a:ext cx="454025" cy="366712"/>
        </p:xfrm>
        <a:graphic>
          <a:graphicData uri="http://schemas.openxmlformats.org/presentationml/2006/ole">
            <p:oleObj spid="_x0000_s47118" name="Формула" r:id="rId11" imgW="203040" imgH="164880" progId="Equation.3">
              <p:embed/>
            </p:oleObj>
          </a:graphicData>
        </a:graphic>
      </p:graphicFrame>
      <p:graphicFrame>
        <p:nvGraphicFramePr>
          <p:cNvPr id="78" name="Объект 77"/>
          <p:cNvGraphicFramePr>
            <a:graphicFrameLocks noChangeAspect="1"/>
          </p:cNvGraphicFramePr>
          <p:nvPr/>
        </p:nvGraphicFramePr>
        <p:xfrm>
          <a:off x="7786710" y="5786454"/>
          <a:ext cx="785818" cy="471491"/>
        </p:xfrm>
        <a:graphic>
          <a:graphicData uri="http://schemas.openxmlformats.org/presentationml/2006/ole">
            <p:oleObj spid="_x0000_s47120" name="Формула" r:id="rId12" imgW="38088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2685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3082" grpId="0"/>
      <p:bldP spid="47" grpId="0"/>
      <p:bldP spid="48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Задача №2. Теорема об изменении кинетической энергии механической системы.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4876" y="1428736"/>
            <a:ext cx="42862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rgbClr val="FF0000"/>
                </a:solidFill>
              </a:rPr>
              <a:t>Постановка задачи:</a:t>
            </a:r>
          </a:p>
          <a:p>
            <a:r>
              <a:rPr lang="ru-RU" sz="1400" dirty="0" smtClean="0"/>
              <a:t> </a:t>
            </a:r>
            <a:r>
              <a:rPr lang="ru-RU" sz="1400" dirty="0"/>
              <a:t>Механическая </a:t>
            </a:r>
            <a:r>
              <a:rPr lang="ru-RU" sz="1400" dirty="0" smtClean="0"/>
              <a:t>система состоит </a:t>
            </a:r>
            <a:r>
              <a:rPr lang="ru-RU" sz="1400" dirty="0"/>
              <a:t>из: </a:t>
            </a:r>
            <a:endParaRPr lang="ru-RU" sz="1400" dirty="0" smtClean="0"/>
          </a:p>
          <a:p>
            <a:r>
              <a:rPr lang="ru-RU" sz="1400" dirty="0" smtClean="0"/>
              <a:t>сплошного </a:t>
            </a:r>
            <a:r>
              <a:rPr lang="ru-RU" sz="1400" dirty="0"/>
              <a:t>однородного цилиндрического катка </a:t>
            </a:r>
            <a:r>
              <a:rPr lang="ru-RU" sz="1400" i="1" dirty="0"/>
              <a:t>1</a:t>
            </a:r>
            <a:r>
              <a:rPr lang="ru-RU" sz="1400" dirty="0"/>
              <a:t>, </a:t>
            </a:r>
            <a:endParaRPr lang="ru-RU" sz="1400" dirty="0" smtClean="0"/>
          </a:p>
          <a:p>
            <a:r>
              <a:rPr lang="ru-RU" sz="1400" dirty="0" smtClean="0"/>
              <a:t>подвижного </a:t>
            </a:r>
            <a:r>
              <a:rPr lang="ru-RU" sz="1400" dirty="0"/>
              <a:t>блока </a:t>
            </a:r>
            <a:r>
              <a:rPr lang="ru-RU" sz="1400" i="1" dirty="0"/>
              <a:t>2</a:t>
            </a:r>
            <a:r>
              <a:rPr lang="ru-RU" sz="1400" dirty="0"/>
              <a:t>, </a:t>
            </a:r>
            <a:endParaRPr lang="ru-RU" sz="1400" dirty="0" smtClean="0"/>
          </a:p>
          <a:p>
            <a:r>
              <a:rPr lang="ru-RU" sz="1400" dirty="0" smtClean="0"/>
              <a:t>ступенчатого </a:t>
            </a:r>
            <a:r>
              <a:rPr lang="ru-RU" sz="1400" dirty="0"/>
              <a:t>шкива </a:t>
            </a:r>
            <a:r>
              <a:rPr lang="ru-RU" sz="1400" i="1" dirty="0"/>
              <a:t>3</a:t>
            </a:r>
            <a:r>
              <a:rPr lang="ru-RU" sz="1400" dirty="0"/>
              <a:t> с радиусами ступеней </a:t>
            </a:r>
            <a:r>
              <a:rPr lang="en-US" sz="1400" i="1" dirty="0"/>
              <a:t>R</a:t>
            </a:r>
            <a:r>
              <a:rPr lang="ru-RU" sz="1400" baseline="-25000" dirty="0"/>
              <a:t>3</a:t>
            </a:r>
            <a:r>
              <a:rPr lang="ru-RU" sz="1400" dirty="0"/>
              <a:t> и </a:t>
            </a:r>
            <a:r>
              <a:rPr lang="en-US" sz="1400" i="1" dirty="0"/>
              <a:t>r</a:t>
            </a:r>
            <a:r>
              <a:rPr lang="ru-RU" sz="1400" baseline="-25000" dirty="0"/>
              <a:t>3</a:t>
            </a:r>
            <a:r>
              <a:rPr lang="ru-RU" sz="1400" dirty="0"/>
              <a:t> и </a:t>
            </a:r>
            <a:endParaRPr lang="ru-RU" sz="1400" dirty="0" smtClean="0"/>
          </a:p>
          <a:p>
            <a:r>
              <a:rPr lang="ru-RU" sz="1400" dirty="0" smtClean="0"/>
              <a:t>радиусом </a:t>
            </a:r>
            <a:r>
              <a:rPr lang="ru-RU" sz="1400" dirty="0"/>
              <a:t>инерции относительно оси вращения </a:t>
            </a:r>
            <a:r>
              <a:rPr lang="el-GR" sz="1400" dirty="0" smtClean="0"/>
              <a:t>ρ</a:t>
            </a:r>
            <a:r>
              <a:rPr lang="ru-RU" sz="1400" baseline="-25000" dirty="0" smtClean="0"/>
              <a:t>3</a:t>
            </a:r>
            <a:r>
              <a:rPr lang="ru-RU" sz="1400" dirty="0" smtClean="0"/>
              <a:t>, </a:t>
            </a:r>
          </a:p>
          <a:p>
            <a:r>
              <a:rPr lang="ru-RU" sz="1400" dirty="0" smtClean="0"/>
              <a:t>блока </a:t>
            </a:r>
            <a:r>
              <a:rPr lang="ru-RU" sz="1400" i="1" dirty="0"/>
              <a:t>4</a:t>
            </a:r>
            <a:r>
              <a:rPr lang="ru-RU" sz="1400" dirty="0"/>
              <a:t> и груза </a:t>
            </a:r>
            <a:r>
              <a:rPr lang="ru-RU" sz="1400" i="1" dirty="0"/>
              <a:t>5</a:t>
            </a:r>
            <a:r>
              <a:rPr lang="ru-RU" sz="1400" dirty="0"/>
              <a:t> (коэффициент трения груза о плоскость равен </a:t>
            </a:r>
            <a:r>
              <a:rPr lang="en-US" sz="1400" dirty="0" smtClean="0"/>
              <a:t>f</a:t>
            </a:r>
            <a:r>
              <a:rPr lang="ru-RU" sz="1400" dirty="0" smtClean="0"/>
              <a:t>). </a:t>
            </a:r>
          </a:p>
          <a:p>
            <a:r>
              <a:rPr lang="ru-RU" sz="1400" dirty="0" smtClean="0"/>
              <a:t>Система </a:t>
            </a:r>
            <a:r>
              <a:rPr lang="ru-RU" sz="1400" dirty="0"/>
              <a:t>приходит в движение под действием силы </a:t>
            </a:r>
            <a:r>
              <a:rPr lang="en-US" sz="1400" dirty="0" smtClean="0"/>
              <a:t>F</a:t>
            </a:r>
            <a:r>
              <a:rPr lang="ru-RU" sz="1400" dirty="0" smtClean="0"/>
              <a:t>, </a:t>
            </a:r>
          </a:p>
          <a:p>
            <a:r>
              <a:rPr lang="ru-RU" sz="1400" dirty="0" smtClean="0"/>
              <a:t>зависящей </a:t>
            </a:r>
            <a:r>
              <a:rPr lang="ru-RU" sz="1400" dirty="0"/>
              <a:t>от перемещения </a:t>
            </a:r>
            <a:r>
              <a:rPr lang="en-US" sz="1400" i="1" dirty="0"/>
              <a:t>s </a:t>
            </a:r>
            <a:r>
              <a:rPr lang="ru-RU" sz="1400" dirty="0"/>
              <a:t>точки ее приложения. </a:t>
            </a:r>
            <a:endParaRPr lang="ru-RU" sz="1400" dirty="0" smtClean="0"/>
          </a:p>
          <a:p>
            <a:r>
              <a:rPr lang="ru-RU" sz="1400" dirty="0" smtClean="0"/>
              <a:t>На </a:t>
            </a:r>
            <a:r>
              <a:rPr lang="ru-RU" sz="1400" dirty="0"/>
              <a:t>шкив </a:t>
            </a:r>
            <a:r>
              <a:rPr lang="ru-RU" sz="1400" i="1" dirty="0"/>
              <a:t>3</a:t>
            </a:r>
            <a:r>
              <a:rPr lang="ru-RU" sz="1400" dirty="0"/>
              <a:t> при движении действует постоянный момент </a:t>
            </a:r>
            <a:r>
              <a:rPr lang="ru-RU" sz="1400" i="1" dirty="0"/>
              <a:t>М</a:t>
            </a:r>
            <a:r>
              <a:rPr lang="ru-RU" sz="1400" dirty="0"/>
              <a:t> сил сопротивления. </a:t>
            </a:r>
          </a:p>
          <a:p>
            <a:r>
              <a:rPr lang="ru-RU" sz="1400" i="1" dirty="0"/>
              <a:t>Дано</a:t>
            </a:r>
            <a:r>
              <a:rPr lang="ru-RU" sz="1400" dirty="0" smtClean="0"/>
              <a:t>:</a:t>
            </a:r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r>
              <a:rPr lang="ru-RU" sz="1400" dirty="0"/>
              <a:t>		</a:t>
            </a:r>
          </a:p>
          <a:p>
            <a:r>
              <a:rPr lang="ru-RU" sz="1400" i="1" dirty="0"/>
              <a:t>Определить</a:t>
            </a:r>
            <a:r>
              <a:rPr lang="ru-RU" sz="1400" dirty="0"/>
              <a:t>:  </a:t>
            </a:r>
            <a:r>
              <a:rPr lang="ru-RU" sz="1400" dirty="0" smtClean="0">
                <a:sym typeface="Symbol"/>
              </a:rPr>
              <a:t></a:t>
            </a:r>
            <a:r>
              <a:rPr lang="ru-RU" sz="1400" baseline="-25000" dirty="0" smtClean="0">
                <a:sym typeface="Symbol"/>
              </a:rPr>
              <a:t>3</a:t>
            </a:r>
            <a:r>
              <a:rPr lang="ru-RU" sz="1400" dirty="0" smtClean="0">
                <a:sym typeface="Symbol"/>
              </a:rPr>
              <a:t> </a:t>
            </a:r>
            <a:r>
              <a:rPr lang="ru-RU" sz="1400" dirty="0" smtClean="0"/>
              <a:t>в </a:t>
            </a:r>
            <a:r>
              <a:rPr lang="ru-RU" sz="1400" dirty="0"/>
              <a:t>тот момент времени, когда </a:t>
            </a:r>
            <a:r>
              <a:rPr lang="en-US" sz="1400" i="1" dirty="0"/>
              <a:t>s</a:t>
            </a:r>
            <a:r>
              <a:rPr lang="ru-RU" sz="1400" i="1" dirty="0"/>
              <a:t> = </a:t>
            </a:r>
            <a:r>
              <a:rPr lang="en-US" sz="1400" i="1" dirty="0"/>
              <a:t>s</a:t>
            </a:r>
            <a:r>
              <a:rPr lang="ru-RU" sz="1400" baseline="-25000" dirty="0"/>
              <a:t>1</a:t>
            </a:r>
            <a:r>
              <a:rPr lang="ru-RU" sz="1400" dirty="0"/>
              <a:t>.</a:t>
            </a:r>
          </a:p>
          <a:p>
            <a:endParaRPr lang="ru-RU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95127396"/>
              </p:ext>
            </p:extLst>
          </p:nvPr>
        </p:nvGraphicFramePr>
        <p:xfrm>
          <a:off x="4929190" y="4286256"/>
          <a:ext cx="4023766" cy="785818"/>
        </p:xfrm>
        <a:graphic>
          <a:graphicData uri="http://schemas.openxmlformats.org/presentationml/2006/ole">
            <p:oleObj spid="_x0000_s3074" r:id="rId3" imgW="4089400" imgH="787400" progId="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88925" y="1643063"/>
          <a:ext cx="4021138" cy="2501900"/>
        </p:xfrm>
        <a:graphic>
          <a:graphicData uri="http://schemas.openxmlformats.org/presentationml/2006/ole">
            <p:oleObj spid="_x0000_s3075" name="Picture" r:id="rId4" imgW="4017600" imgH="2491560" progId="Word.Picture.8">
              <p:embed/>
            </p:oleObj>
          </a:graphicData>
        </a:graphic>
      </p:graphicFrame>
      <p:graphicFrame>
        <p:nvGraphicFramePr>
          <p:cNvPr id="8225" name="Object 6"/>
          <p:cNvGraphicFramePr>
            <a:graphicFrameLocks noChangeAspect="1"/>
          </p:cNvGraphicFramePr>
          <p:nvPr/>
        </p:nvGraphicFramePr>
        <p:xfrm>
          <a:off x="857224" y="5072074"/>
          <a:ext cx="2357438" cy="485775"/>
        </p:xfrm>
        <a:graphic>
          <a:graphicData uri="http://schemas.openxmlformats.org/presentationml/2006/ole">
            <p:oleObj spid="_x0000_s3077" name="Формула" r:id="rId5" imgW="1294838" imgH="266584" progId="Equation.3">
              <p:embed/>
            </p:oleObj>
          </a:graphicData>
        </a:graphic>
      </p:graphicFrame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0" y="4214818"/>
            <a:ext cx="4622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i="1" dirty="0">
                <a:solidFill>
                  <a:srgbClr val="C00000"/>
                </a:solidFill>
              </a:rPr>
              <a:t>Теорема об изменении кинетической энергии </a:t>
            </a:r>
            <a:r>
              <a:rPr lang="ru-RU" sz="1800" i="1" dirty="0" smtClean="0">
                <a:solidFill>
                  <a:srgbClr val="C00000"/>
                </a:solidFill>
              </a:rPr>
              <a:t>в </a:t>
            </a:r>
            <a:r>
              <a:rPr lang="ru-RU" sz="1800" i="1" dirty="0">
                <a:solidFill>
                  <a:srgbClr val="C00000"/>
                </a:solidFill>
              </a:rPr>
              <a:t>интегральной </a:t>
            </a:r>
            <a:r>
              <a:rPr lang="ru-RU" sz="1800" i="1" dirty="0" smtClean="0">
                <a:solidFill>
                  <a:srgbClr val="C00000"/>
                </a:solidFill>
              </a:rPr>
              <a:t>форме</a:t>
            </a:r>
            <a:endParaRPr lang="ru-RU" sz="1800" i="1" dirty="0">
              <a:solidFill>
                <a:srgbClr val="C00000"/>
              </a:solidFill>
            </a:endParaRP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214282" y="5715016"/>
            <a:ext cx="435771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800" i="1" dirty="0">
                <a:solidFill>
                  <a:srgbClr val="C00000"/>
                </a:solidFill>
              </a:rPr>
              <a:t>Теорема об изменении кинетической энергии </a:t>
            </a:r>
            <a:r>
              <a:rPr lang="ru-RU" sz="1800" i="1" dirty="0" smtClean="0">
                <a:solidFill>
                  <a:srgbClr val="C00000"/>
                </a:solidFill>
              </a:rPr>
              <a:t>в </a:t>
            </a:r>
            <a:r>
              <a:rPr lang="ru-RU" sz="1800" i="1" dirty="0">
                <a:solidFill>
                  <a:srgbClr val="C00000"/>
                </a:solidFill>
              </a:rPr>
              <a:t>интегральной форме для неизменяемой системы</a:t>
            </a:r>
            <a:r>
              <a:rPr lang="en-US" sz="1800" i="1" dirty="0">
                <a:solidFill>
                  <a:srgbClr val="C00000"/>
                </a:solidFill>
              </a:rPr>
              <a:t> </a:t>
            </a:r>
            <a:r>
              <a:rPr lang="ru-RU" sz="1800" i="1" dirty="0">
                <a:solidFill>
                  <a:srgbClr val="C00000"/>
                </a:solidFill>
              </a:rPr>
              <a:t>при </a:t>
            </a:r>
            <a:r>
              <a:rPr lang="en-US" sz="1800" i="1" dirty="0">
                <a:solidFill>
                  <a:srgbClr val="C00000"/>
                </a:solidFill>
              </a:rPr>
              <a:t>T</a:t>
            </a:r>
            <a:r>
              <a:rPr lang="en-US" sz="1800" i="1" baseline="-25000" dirty="0">
                <a:solidFill>
                  <a:srgbClr val="C00000"/>
                </a:solidFill>
              </a:rPr>
              <a:t>0</a:t>
            </a:r>
            <a:r>
              <a:rPr lang="en-US" sz="1800" i="1" dirty="0">
                <a:solidFill>
                  <a:srgbClr val="C00000"/>
                </a:solidFill>
              </a:rPr>
              <a:t>=0</a:t>
            </a:r>
            <a:endParaRPr lang="ru-RU" sz="1800" i="1" dirty="0">
              <a:solidFill>
                <a:srgbClr val="C00000"/>
              </a:solidFill>
            </a:endParaRPr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6643702" y="5786454"/>
          <a:ext cx="1549400" cy="582613"/>
        </p:xfrm>
        <a:graphic>
          <a:graphicData uri="http://schemas.openxmlformats.org/presentationml/2006/ole">
            <p:oleObj spid="_x0000_s3078" name="Формула" r:id="rId6" imgW="507960" imgH="190440" progId="Equation.3">
              <p:embed/>
            </p:oleObj>
          </a:graphicData>
        </a:graphic>
      </p:graphicFrame>
      <p:sp>
        <p:nvSpPr>
          <p:cNvPr id="12" name="TextBox 39"/>
          <p:cNvSpPr txBox="1">
            <a:spLocks noChangeArrowheads="1"/>
          </p:cNvSpPr>
          <p:nvPr/>
        </p:nvSpPr>
        <p:spPr bwMode="auto">
          <a:xfrm>
            <a:off x="8286776" y="5786454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(*)</a:t>
            </a:r>
          </a:p>
        </p:txBody>
      </p:sp>
      <p:graphicFrame>
        <p:nvGraphicFramePr>
          <p:cNvPr id="9219" name="Object 5"/>
          <p:cNvGraphicFramePr>
            <a:graphicFrameLocks noChangeAspect="1"/>
          </p:cNvGraphicFramePr>
          <p:nvPr/>
        </p:nvGraphicFramePr>
        <p:xfrm>
          <a:off x="4572000" y="5929330"/>
          <a:ext cx="1143000" cy="479425"/>
        </p:xfrm>
        <a:graphic>
          <a:graphicData uri="http://schemas.openxmlformats.org/presentationml/2006/ole">
            <p:oleObj spid="_x0000_s3079" name="Формула" r:id="rId7" imgW="545863" imgH="228501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0559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43042" cy="439718"/>
          </a:xfrm>
        </p:spPr>
        <p:txBody>
          <a:bodyPr>
            <a:normAutofit fontScale="90000"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Решение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00562" y="3929066"/>
            <a:ext cx="3895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i="1" dirty="0"/>
              <a:t>Движение тела </a:t>
            </a:r>
            <a:r>
              <a:rPr lang="ru-RU" i="1" dirty="0" smtClean="0"/>
              <a:t>5 </a:t>
            </a:r>
            <a:r>
              <a:rPr lang="ru-RU" i="1" dirty="0"/>
              <a:t>поступательное</a:t>
            </a:r>
          </a:p>
        </p:txBody>
      </p:sp>
      <p:graphicFrame>
        <p:nvGraphicFramePr>
          <p:cNvPr id="5" name="Object 13"/>
          <p:cNvGraphicFramePr>
            <a:graphicFrameLocks noChangeAspect="1"/>
          </p:cNvGraphicFramePr>
          <p:nvPr/>
        </p:nvGraphicFramePr>
        <p:xfrm>
          <a:off x="5429256" y="4572008"/>
          <a:ext cx="1679575" cy="738187"/>
        </p:xfrm>
        <a:graphic>
          <a:graphicData uri="http://schemas.openxmlformats.org/presentationml/2006/ole">
            <p:oleObj spid="_x0000_s43010" name="Формула" r:id="rId3" imgW="634680" imgH="279360" progId="Equation.3">
              <p:embed/>
            </p:oleObj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00562" y="2428868"/>
            <a:ext cx="3857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i="1" dirty="0"/>
              <a:t>Движение тела </a:t>
            </a:r>
            <a:r>
              <a:rPr lang="ru-RU" sz="1800" i="1" dirty="0" smtClean="0"/>
              <a:t>3 </a:t>
            </a:r>
            <a:r>
              <a:rPr lang="ru-RU" sz="1800" i="1" dirty="0"/>
              <a:t>вращательное</a:t>
            </a:r>
          </a:p>
        </p:txBody>
      </p:sp>
      <p:graphicFrame>
        <p:nvGraphicFramePr>
          <p:cNvPr id="7" name="Object 15"/>
          <p:cNvGraphicFramePr>
            <a:graphicFrameLocks noChangeAspect="1"/>
          </p:cNvGraphicFramePr>
          <p:nvPr/>
        </p:nvGraphicFramePr>
        <p:xfrm>
          <a:off x="5357818" y="2928934"/>
          <a:ext cx="1690687" cy="573088"/>
        </p:xfrm>
        <a:graphic>
          <a:graphicData uri="http://schemas.openxmlformats.org/presentationml/2006/ole">
            <p:oleObj spid="_x0000_s43011" name="Формула" r:id="rId4" imgW="749160" imgH="253800" progId="Equation.3">
              <p:embed/>
            </p:oleObj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143372" y="1071546"/>
            <a:ext cx="4786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i="1" dirty="0"/>
              <a:t>Движение тела </a:t>
            </a:r>
            <a:r>
              <a:rPr lang="ru-RU" sz="1800" i="1" dirty="0" smtClean="0"/>
              <a:t>1 </a:t>
            </a:r>
            <a:r>
              <a:rPr lang="ru-RU" sz="1800" i="1" dirty="0"/>
              <a:t>плоскопараллельное</a:t>
            </a:r>
          </a:p>
        </p:txBody>
      </p:sp>
      <p:graphicFrame>
        <p:nvGraphicFramePr>
          <p:cNvPr id="9" name="Object 14"/>
          <p:cNvGraphicFramePr>
            <a:graphicFrameLocks noChangeAspect="1"/>
          </p:cNvGraphicFramePr>
          <p:nvPr/>
        </p:nvGraphicFramePr>
        <p:xfrm>
          <a:off x="5000628" y="1571612"/>
          <a:ext cx="2818084" cy="727061"/>
        </p:xfrm>
        <a:graphic>
          <a:graphicData uri="http://schemas.openxmlformats.org/presentationml/2006/ole">
            <p:oleObj spid="_x0000_s43012" name="Формула" r:id="rId5" imgW="1130040" imgH="291960" progId="Equation.3">
              <p:embed/>
            </p:oleObj>
          </a:graphicData>
        </a:graphic>
      </p:graphicFrame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0" y="571480"/>
          <a:ext cx="4029075" cy="2500313"/>
        </p:xfrm>
        <a:graphic>
          <a:graphicData uri="http://schemas.openxmlformats.org/presentationml/2006/ole">
            <p:oleObj spid="_x0000_s43013" name="Picture" r:id="rId6" imgW="4025900" imgH="2489200" progId="Word.Picture.8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85720" y="3357562"/>
            <a:ext cx="3079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Моменты инерции тел 1 и 3</a:t>
            </a:r>
            <a:endParaRPr lang="ru-RU" i="1" dirty="0"/>
          </a:p>
        </p:txBody>
      </p:sp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285720" y="4000504"/>
          <a:ext cx="3488939" cy="468314"/>
        </p:xfrm>
        <a:graphic>
          <a:graphicData uri="http://schemas.openxmlformats.org/presentationml/2006/ole">
            <p:oleObj spid="_x0000_s43014" r:id="rId7" imgW="1905000" imgH="266700" progId="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429124" y="0"/>
            <a:ext cx="352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Кинетическая энергия системы:</a:t>
            </a:r>
            <a:endParaRPr lang="ru-RU" dirty="0"/>
          </a:p>
        </p:txBody>
      </p:sp>
      <p:graphicFrame>
        <p:nvGraphicFramePr>
          <p:cNvPr id="10" name="Object 34"/>
          <p:cNvGraphicFramePr>
            <a:graphicFrameLocks noChangeAspect="1"/>
          </p:cNvGraphicFramePr>
          <p:nvPr/>
        </p:nvGraphicFramePr>
        <p:xfrm>
          <a:off x="5365750" y="387350"/>
          <a:ext cx="2117725" cy="530225"/>
        </p:xfrm>
        <a:graphic>
          <a:graphicData uri="http://schemas.openxmlformats.org/presentationml/2006/ole">
            <p:oleObj spid="_x0000_s43015" name="Формула" r:id="rId8" imgW="914400" imgH="228600" progId="Equation.3">
              <p:embed/>
            </p:oleObj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/>
        </p:nvGraphicFramePr>
        <p:xfrm>
          <a:off x="1643042" y="142852"/>
          <a:ext cx="2609850" cy="328613"/>
        </p:xfrm>
        <a:graphic>
          <a:graphicData uri="http://schemas.openxmlformats.org/presentationml/2006/ole">
            <p:oleObj spid="_x0000_s43016" name="Формула" r:id="rId9" imgW="1815840" imgH="228600" progId="Equation.3">
              <p:embed/>
            </p:oleObj>
          </a:graphicData>
        </a:graphic>
      </p:graphicFrame>
      <p:graphicFrame>
        <p:nvGraphicFramePr>
          <p:cNvPr id="43017" name="Object 9"/>
          <p:cNvGraphicFramePr>
            <a:graphicFrameLocks noChangeAspect="1"/>
          </p:cNvGraphicFramePr>
          <p:nvPr/>
        </p:nvGraphicFramePr>
        <p:xfrm>
          <a:off x="428596" y="5500702"/>
          <a:ext cx="3426671" cy="538163"/>
        </p:xfrm>
        <a:graphic>
          <a:graphicData uri="http://schemas.openxmlformats.org/presentationml/2006/ole">
            <p:oleObj spid="_x0000_s43017" r:id="rId10" imgW="2971800" imgH="495300" progId="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14282" y="4714884"/>
            <a:ext cx="48204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Выразим все кинематические характеристики тел</a:t>
            </a:r>
          </a:p>
          <a:p>
            <a:r>
              <a:rPr lang="ru-RU" sz="1600" i="1" dirty="0" smtClean="0"/>
              <a:t>через величину, которую надо определить:  </a:t>
            </a:r>
            <a:r>
              <a:rPr lang="el-GR" sz="1600" i="1" dirty="0" smtClean="0"/>
              <a:t>ω</a:t>
            </a:r>
            <a:r>
              <a:rPr lang="ru-RU" sz="1600" i="1" baseline="-25000" dirty="0" smtClean="0"/>
              <a:t>3</a:t>
            </a:r>
            <a:endParaRPr lang="ru-RU" sz="1600" i="1" baseline="-25000" dirty="0"/>
          </a:p>
        </p:txBody>
      </p:sp>
      <p:graphicFrame>
        <p:nvGraphicFramePr>
          <p:cNvPr id="43018" name="Object 10"/>
          <p:cNvGraphicFramePr>
            <a:graphicFrameLocks noChangeAspect="1"/>
          </p:cNvGraphicFramePr>
          <p:nvPr/>
        </p:nvGraphicFramePr>
        <p:xfrm>
          <a:off x="4857752" y="5643578"/>
          <a:ext cx="3605727" cy="661989"/>
        </p:xfrm>
        <a:graphic>
          <a:graphicData uri="http://schemas.openxmlformats.org/presentationml/2006/ole">
            <p:oleObj spid="_x0000_s43018" r:id="rId11" imgW="2451100" imgH="4445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85666942"/>
              </p:ext>
            </p:extLst>
          </p:nvPr>
        </p:nvGraphicFramePr>
        <p:xfrm>
          <a:off x="0" y="0"/>
          <a:ext cx="4029512" cy="2500306"/>
        </p:xfrm>
        <a:graphic>
          <a:graphicData uri="http://schemas.openxmlformats.org/presentationml/2006/ole">
            <p:oleObj spid="_x0000_s4098" name="Picture" r:id="rId3" imgW="4025900" imgH="2489200" progId="Word.Picture.8">
              <p:embed/>
            </p:oleObj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25842846"/>
              </p:ext>
            </p:extLst>
          </p:nvPr>
        </p:nvGraphicFramePr>
        <p:xfrm>
          <a:off x="4929190" y="1214422"/>
          <a:ext cx="3262335" cy="571504"/>
        </p:xfrm>
        <a:graphic>
          <a:graphicData uri="http://schemas.openxmlformats.org/presentationml/2006/ole">
            <p:oleObj spid="_x0000_s4105" r:id="rId4" imgW="2667000" imgH="457200" progId="">
              <p:embed/>
            </p:oleObj>
          </a:graphicData>
        </a:graphic>
      </p:graphicFrame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65087903"/>
              </p:ext>
            </p:extLst>
          </p:nvPr>
        </p:nvGraphicFramePr>
        <p:xfrm>
          <a:off x="5286380" y="2357430"/>
          <a:ext cx="2265605" cy="428628"/>
        </p:xfrm>
        <a:graphic>
          <a:graphicData uri="http://schemas.openxmlformats.org/presentationml/2006/ole">
            <p:oleObj spid="_x0000_s4106" r:id="rId5" imgW="1447800" imgH="266700" progId="">
              <p:embed/>
            </p:oleObj>
          </a:graphicData>
        </a:graphic>
      </p:graphicFrame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94786382"/>
              </p:ext>
            </p:extLst>
          </p:nvPr>
        </p:nvGraphicFramePr>
        <p:xfrm>
          <a:off x="5072066" y="3571876"/>
          <a:ext cx="2867924" cy="447676"/>
        </p:xfrm>
        <a:graphic>
          <a:graphicData uri="http://schemas.openxmlformats.org/presentationml/2006/ole">
            <p:oleObj spid="_x0000_s4107" r:id="rId6" imgW="1968500" imgH="304800" progId="">
              <p:embed/>
            </p:oleObj>
          </a:graphicData>
        </a:graphic>
      </p:graphicFrame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05869111"/>
              </p:ext>
            </p:extLst>
          </p:nvPr>
        </p:nvGraphicFramePr>
        <p:xfrm>
          <a:off x="4500562" y="2928934"/>
          <a:ext cx="1928826" cy="369692"/>
        </p:xfrm>
        <a:graphic>
          <a:graphicData uri="http://schemas.openxmlformats.org/presentationml/2006/ole">
            <p:oleObj spid="_x0000_s4108" r:id="rId7" imgW="1143000" imgH="241300" progId="">
              <p:embed/>
            </p:oleObj>
          </a:graphicData>
        </a:graphic>
      </p:graphicFrame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06129419"/>
              </p:ext>
            </p:extLst>
          </p:nvPr>
        </p:nvGraphicFramePr>
        <p:xfrm>
          <a:off x="4786314" y="4214818"/>
          <a:ext cx="1928826" cy="536419"/>
        </p:xfrm>
        <a:graphic>
          <a:graphicData uri="http://schemas.openxmlformats.org/presentationml/2006/ole">
            <p:oleObj spid="_x0000_s4109" r:id="rId8" imgW="1625600" imgH="444500" progId="">
              <p:embed/>
            </p:oleObj>
          </a:graphicData>
        </a:graphic>
      </p:graphicFrame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64151433"/>
              </p:ext>
            </p:extLst>
          </p:nvPr>
        </p:nvGraphicFramePr>
        <p:xfrm>
          <a:off x="2357422" y="4857760"/>
          <a:ext cx="5162164" cy="634982"/>
        </p:xfrm>
        <a:graphic>
          <a:graphicData uri="http://schemas.openxmlformats.org/presentationml/2006/ole">
            <p:oleObj spid="_x0000_s4110" r:id="rId9" imgW="4140200" imgH="520700" progId="">
              <p:embed/>
            </p:oleObj>
          </a:graphicData>
        </a:graphic>
      </p:graphicFrame>
      <p:sp>
        <p:nvSpPr>
          <p:cNvPr id="28" name="Rectangle 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32003297"/>
              </p:ext>
            </p:extLst>
          </p:nvPr>
        </p:nvGraphicFramePr>
        <p:xfrm>
          <a:off x="7358082" y="2928934"/>
          <a:ext cx="1258960" cy="361951"/>
        </p:xfrm>
        <a:graphic>
          <a:graphicData uri="http://schemas.openxmlformats.org/presentationml/2006/ole">
            <p:oleObj spid="_x0000_s4111" r:id="rId10" imgW="762000" imgH="241300" progId="">
              <p:embed/>
            </p:oleObj>
          </a:graphicData>
        </a:graphic>
      </p:graphicFrame>
      <p:sp>
        <p:nvSpPr>
          <p:cNvPr id="30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2118652"/>
              </p:ext>
            </p:extLst>
          </p:nvPr>
        </p:nvGraphicFramePr>
        <p:xfrm>
          <a:off x="7043734" y="4286256"/>
          <a:ext cx="2100266" cy="300038"/>
        </p:xfrm>
        <a:graphic>
          <a:graphicData uri="http://schemas.openxmlformats.org/presentationml/2006/ole">
            <p:oleObj spid="_x0000_s4112" r:id="rId11" imgW="1612900" imgH="228600" progId="">
              <p:embed/>
            </p:oleObj>
          </a:graphicData>
        </a:graphic>
      </p:graphicFrame>
      <p:sp>
        <p:nvSpPr>
          <p:cNvPr id="32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18184762"/>
              </p:ext>
            </p:extLst>
          </p:nvPr>
        </p:nvGraphicFramePr>
        <p:xfrm>
          <a:off x="2714612" y="5572140"/>
          <a:ext cx="4315669" cy="1114426"/>
        </p:xfrm>
        <a:graphic>
          <a:graphicData uri="http://schemas.openxmlformats.org/presentationml/2006/ole">
            <p:oleObj spid="_x0000_s4113" r:id="rId12" imgW="3771900" imgH="1003300" progId="">
              <p:embed/>
            </p:oleObj>
          </a:graphicData>
        </a:graphic>
      </p:graphicFrame>
      <p:sp>
        <p:nvSpPr>
          <p:cNvPr id="34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91657889"/>
              </p:ext>
            </p:extLst>
          </p:nvPr>
        </p:nvGraphicFramePr>
        <p:xfrm>
          <a:off x="7643834" y="6000768"/>
          <a:ext cx="988220" cy="357188"/>
        </p:xfrm>
        <a:graphic>
          <a:graphicData uri="http://schemas.openxmlformats.org/presentationml/2006/ole">
            <p:oleObj spid="_x0000_s4114" r:id="rId13" imgW="787400" imgH="279400" progId="">
              <p:embed/>
            </p:oleObj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5357818" y="214290"/>
            <a:ext cx="2493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rgbClr val="FF0000"/>
                </a:solidFill>
              </a:rPr>
              <a:t>Определение работ: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72066" y="714356"/>
            <a:ext cx="2919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Работа переменной силы </a:t>
            </a:r>
            <a:r>
              <a:rPr lang="en-US" i="1" dirty="0" smtClean="0"/>
              <a:t>F</a:t>
            </a:r>
            <a:endParaRPr lang="ru-RU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5072066" y="1857364"/>
            <a:ext cx="2821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Работа</a:t>
            </a:r>
            <a:r>
              <a:rPr lang="en-US" i="1" dirty="0" smtClean="0"/>
              <a:t> </a:t>
            </a:r>
            <a:r>
              <a:rPr lang="ru-RU" i="1" dirty="0" smtClean="0"/>
              <a:t>силы тяжести </a:t>
            </a:r>
            <a:r>
              <a:rPr lang="en-US" i="1" dirty="0" smtClean="0"/>
              <a:t>P</a:t>
            </a:r>
            <a:r>
              <a:rPr lang="en-US" i="1" baseline="-25000" dirty="0" smtClean="0"/>
              <a:t>1</a:t>
            </a:r>
            <a:endParaRPr lang="ru-RU" baseline="-25000" dirty="0"/>
          </a:p>
        </p:txBody>
      </p:sp>
      <p:sp>
        <p:nvSpPr>
          <p:cNvPr id="40" name="TextBox 39"/>
          <p:cNvSpPr txBox="1"/>
          <p:nvPr/>
        </p:nvSpPr>
        <p:spPr>
          <a:xfrm>
            <a:off x="285720" y="2928934"/>
            <a:ext cx="3840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Работа</a:t>
            </a:r>
            <a:r>
              <a:rPr lang="en-US" i="1" dirty="0" smtClean="0"/>
              <a:t> </a:t>
            </a:r>
            <a:r>
              <a:rPr lang="ru-RU" i="1" dirty="0" smtClean="0"/>
              <a:t>момента сопротивления </a:t>
            </a:r>
            <a:r>
              <a:rPr lang="en-US" i="1" dirty="0" smtClean="0"/>
              <a:t>M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142844" y="3571876"/>
            <a:ext cx="4294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Работа силы трения скольжения тела 5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214282" y="4357694"/>
            <a:ext cx="407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Работа силы упругости пружины </a:t>
            </a:r>
            <a:r>
              <a:rPr lang="en-US" i="1" dirty="0" smtClean="0"/>
              <a:t>F</a:t>
            </a:r>
            <a:r>
              <a:rPr lang="ru-RU" i="1" baseline="-25000" dirty="0" err="1" smtClean="0"/>
              <a:t>упр</a:t>
            </a:r>
            <a:endParaRPr lang="ru-RU" baseline="-25000" dirty="0"/>
          </a:p>
        </p:txBody>
      </p:sp>
      <p:sp>
        <p:nvSpPr>
          <p:cNvPr id="43" name="TextBox 42"/>
          <p:cNvSpPr txBox="1"/>
          <p:nvPr/>
        </p:nvSpPr>
        <p:spPr>
          <a:xfrm>
            <a:off x="285720" y="5643578"/>
            <a:ext cx="1998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Подставляем в (*) </a:t>
            </a:r>
          </a:p>
          <a:p>
            <a:r>
              <a:rPr lang="ru-RU" dirty="0" smtClean="0"/>
              <a:t>и определяем </a:t>
            </a:r>
            <a:r>
              <a:rPr lang="el-GR" dirty="0" smtClean="0"/>
              <a:t>ω</a:t>
            </a:r>
            <a:r>
              <a:rPr lang="ru-RU" baseline="-25000" dirty="0" smtClean="0"/>
              <a:t>3</a:t>
            </a:r>
            <a:endParaRPr lang="ru-RU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69954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Задача №3. Принцип </a:t>
            </a:r>
            <a:r>
              <a:rPr lang="ru-RU" sz="2800" i="1" dirty="0" smtClean="0">
                <a:solidFill>
                  <a:srgbClr val="FF0000"/>
                </a:solidFill>
              </a:rPr>
              <a:t>Даламбера 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(метод кинетостатики)</a:t>
            </a:r>
            <a:endParaRPr lang="ru-RU" sz="28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1447800"/>
            <a:ext cx="680827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002060"/>
                </a:solidFill>
              </a:rPr>
              <a:t>Принцип Даламбера позволяет</a:t>
            </a:r>
          </a:p>
          <a:p>
            <a:r>
              <a:rPr lang="ru-RU" sz="2800" i="1" dirty="0" smtClean="0">
                <a:solidFill>
                  <a:srgbClr val="002060"/>
                </a:solidFill>
              </a:rPr>
              <a:t> решить динамическую задачу с помощью</a:t>
            </a:r>
          </a:p>
          <a:p>
            <a:r>
              <a:rPr lang="ru-RU" sz="2800" i="1" dirty="0" smtClean="0">
                <a:solidFill>
                  <a:srgbClr val="002060"/>
                </a:solidFill>
              </a:rPr>
              <a:t>уравнений геометрической статики.</a:t>
            </a:r>
          </a:p>
          <a:p>
            <a:r>
              <a:rPr lang="ru-RU" sz="2800" i="1" dirty="0" smtClean="0">
                <a:solidFill>
                  <a:srgbClr val="002060"/>
                </a:solidFill>
              </a:rPr>
              <a:t>                  (уравнения равновесия)</a:t>
            </a:r>
            <a:endParaRPr lang="ru-RU" sz="2800" i="1" dirty="0">
              <a:solidFill>
                <a:srgbClr val="002060"/>
              </a:solidFill>
            </a:endParaRPr>
          </a:p>
        </p:txBody>
      </p:sp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857224" y="3714752"/>
          <a:ext cx="1847839" cy="2384556"/>
        </p:xfrm>
        <a:graphic>
          <a:graphicData uri="http://schemas.openxmlformats.org/presentationml/2006/ole">
            <p:oleObj spid="_x0000_s51202" name="Формула" r:id="rId3" imgW="609480" imgH="787320" progId="Equation.3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4929190" y="3857628"/>
          <a:ext cx="2695575" cy="2384425"/>
        </p:xfrm>
        <a:graphic>
          <a:graphicData uri="http://schemas.openxmlformats.org/presentationml/2006/ole">
            <p:oleObj spid="_x0000_s51203" name="Формула" r:id="rId4" imgW="888840" imgH="787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Принцип Даламбера для материальной точки.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(метод кинетостатики)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3214686"/>
            <a:ext cx="488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Принцип Даламбера для материальной точки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371600"/>
            <a:ext cx="395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Второй закон Ньютона для точки:</a:t>
            </a:r>
            <a:r>
              <a:rPr lang="en-US" i="1" dirty="0" smtClean="0"/>
              <a:t>    </a:t>
            </a:r>
            <a:endParaRPr lang="ru-RU" altLang="ru-RU" i="1" dirty="0" smtClean="0">
              <a:latin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786314" y="1357298"/>
          <a:ext cx="2303463" cy="647700"/>
        </p:xfrm>
        <a:graphic>
          <a:graphicData uri="http://schemas.openxmlformats.org/presentationml/2006/ole">
            <p:oleObj spid="_x0000_s52226" name="Формула" r:id="rId3" imgW="812447" imgH="228501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1472" y="1928802"/>
            <a:ext cx="3342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Перенесем все в одну сторону: </a:t>
            </a:r>
            <a:endParaRPr lang="ru-RU" i="1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429124" y="1928802"/>
          <a:ext cx="2879725" cy="647700"/>
        </p:xfrm>
        <a:graphic>
          <a:graphicData uri="http://schemas.openxmlformats.org/presentationml/2006/ole">
            <p:oleObj spid="_x0000_s52227" name="Формула" r:id="rId4" imgW="1016000" imgH="2286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1472" y="2500306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Обозначим </a:t>
            </a:r>
            <a:endParaRPr lang="ru-RU" i="1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2285984" y="2500306"/>
          <a:ext cx="1944688" cy="635000"/>
        </p:xfrm>
        <a:graphic>
          <a:graphicData uri="http://schemas.openxmlformats.org/presentationml/2006/ole">
            <p:oleObj spid="_x0000_s52228" name="Формула" r:id="rId5" imgW="622030" imgH="203112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714876" y="2714620"/>
            <a:ext cx="2355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- Сила инерции точки</a:t>
            </a:r>
            <a:endParaRPr lang="ru-RU" i="1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357158" y="3714752"/>
          <a:ext cx="3657600" cy="812800"/>
        </p:xfrm>
        <a:graphic>
          <a:graphicData uri="http://schemas.openxmlformats.org/presentationml/2006/ole">
            <p:oleObj spid="_x0000_s52229" name="Формула" r:id="rId6" imgW="914400" imgH="20320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14282" y="4714884"/>
            <a:ext cx="47863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Если к движущейся точки приложить силу инерции, то полученная система активных, реактивных сил и силы инерции будет уравновешена и для неё можно записать 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уравнения равновесия геометрической статики. </a:t>
            </a:r>
            <a:endParaRPr lang="ru-RU" i="1" dirty="0">
              <a:solidFill>
                <a:srgbClr val="002060"/>
              </a:solidFill>
            </a:endParaRPr>
          </a:p>
        </p:txBody>
      </p:sp>
      <p:graphicFrame>
        <p:nvGraphicFramePr>
          <p:cNvPr id="2062" name="Object 14"/>
          <p:cNvGraphicFramePr>
            <a:graphicFrameLocks noChangeAspect="1"/>
          </p:cNvGraphicFramePr>
          <p:nvPr/>
        </p:nvGraphicFramePr>
        <p:xfrm>
          <a:off x="6000760" y="4214818"/>
          <a:ext cx="1847850" cy="2384425"/>
        </p:xfrm>
        <a:graphic>
          <a:graphicData uri="http://schemas.openxmlformats.org/presentationml/2006/ole">
            <p:oleObj spid="_x0000_s52230" name="Формула" r:id="rId7" imgW="609480" imgH="787320" progId="Equation.3">
              <p:embed/>
            </p:oleObj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/>
        </p:nvGraphicFramePr>
        <p:xfrm>
          <a:off x="7429520" y="1571612"/>
          <a:ext cx="1432011" cy="625476"/>
        </p:xfrm>
        <a:graphic>
          <a:graphicData uri="http://schemas.openxmlformats.org/presentationml/2006/ole">
            <p:oleObj spid="_x0000_s52231" name="Формула" r:id="rId8" imgW="110484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1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Принцип Даламбера для системы материальных точек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(метод кинетостатики)</a:t>
            </a:r>
            <a:endParaRPr lang="ru-RU" sz="2800" i="1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500562" y="1214422"/>
          <a:ext cx="2590800" cy="607718"/>
        </p:xfrm>
        <a:graphic>
          <a:graphicData uri="http://schemas.openxmlformats.org/presentationml/2006/ole">
            <p:oleObj spid="_x0000_s53250" name="Формула" r:id="rId3" imgW="1028254" imgH="241195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0034" y="1357298"/>
            <a:ext cx="2992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Выделим точку из системы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1857364"/>
            <a:ext cx="17342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Сложим силы </a:t>
            </a:r>
          </a:p>
          <a:p>
            <a:r>
              <a:rPr lang="ru-RU" i="1" dirty="0" err="1" smtClean="0"/>
              <a:t>почленно</a:t>
            </a:r>
            <a:endParaRPr lang="ru-RU" i="1" dirty="0" smtClean="0"/>
          </a:p>
          <a:p>
            <a:r>
              <a:rPr lang="ru-RU" i="1" dirty="0" smtClean="0"/>
              <a:t>для всех точек </a:t>
            </a:r>
          </a:p>
          <a:p>
            <a:r>
              <a:rPr lang="ru-RU" i="1" dirty="0" smtClean="0"/>
              <a:t>системы</a:t>
            </a:r>
            <a:endParaRPr lang="ru-RU" i="1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500298" y="1857364"/>
          <a:ext cx="1303351" cy="2464519"/>
        </p:xfrm>
        <a:graphic>
          <a:graphicData uri="http://schemas.openxmlformats.org/presentationml/2006/ole">
            <p:oleObj spid="_x0000_s53251" name="Формула" r:id="rId4" imgW="698500" imgH="13208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500562" y="2071678"/>
            <a:ext cx="3253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Главный вектор активных сил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00562" y="2857496"/>
            <a:ext cx="3482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Главный вектор реактивных сил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429124" y="3786190"/>
            <a:ext cx="3070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Главный вектор сил инерции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5286388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Если к движущимся телам механической системы приложить силы инерции,  то полученная система главных  векторов активных, реактивных сил и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 сил инерции будет уравновешена. 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Для неё можно записать уравнения равновесия геометрической статики. 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1600200" y="4357688"/>
          <a:ext cx="5732463" cy="811212"/>
        </p:xfrm>
        <a:graphic>
          <a:graphicData uri="http://schemas.openxmlformats.org/presentationml/2006/ole">
            <p:oleObj spid="_x0000_s53252" name="Формула" r:id="rId5" imgW="323820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rgbClr val="C00000"/>
                </a:solidFill>
              </a:rPr>
              <a:t>Уравнения кинетостатики</a:t>
            </a:r>
            <a:endParaRPr lang="ru-RU" sz="3600" i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3504" y="2071678"/>
            <a:ext cx="2531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Умножим слева на </a:t>
            </a:r>
            <a:r>
              <a:rPr lang="en-US" sz="2000" i="1" dirty="0" err="1" smtClean="0"/>
              <a:t>r</a:t>
            </a:r>
            <a:r>
              <a:rPr lang="en-US" sz="2000" i="1" baseline="-25000" dirty="0" err="1" smtClean="0"/>
              <a:t>k</a:t>
            </a:r>
            <a:r>
              <a:rPr lang="ru-RU" sz="2000" i="1" dirty="0" smtClean="0"/>
              <a:t> </a:t>
            </a:r>
          </a:p>
          <a:p>
            <a:r>
              <a:rPr lang="ru-RU" sz="2000" i="1" dirty="0" smtClean="0"/>
              <a:t>и сложим </a:t>
            </a:r>
            <a:r>
              <a:rPr lang="ru-RU" sz="2000" i="1" dirty="0" err="1" smtClean="0"/>
              <a:t>почленно</a:t>
            </a:r>
            <a:r>
              <a:rPr lang="ru-RU" sz="2000" i="1" baseline="-25000" dirty="0" smtClean="0"/>
              <a:t> </a:t>
            </a:r>
            <a:endParaRPr lang="ru-RU" sz="2000" i="1" baseline="-25000" dirty="0"/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2285984" y="2285992"/>
          <a:ext cx="2000264" cy="469425"/>
        </p:xfrm>
        <a:graphic>
          <a:graphicData uri="http://schemas.openxmlformats.org/presentationml/2006/ole">
            <p:oleObj spid="_x0000_s54274" name="Формула" r:id="rId3" imgW="1028254" imgH="241195" progId="Equation.3">
              <p:embed/>
            </p:oleObj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000100" y="2961082"/>
          <a:ext cx="6072230" cy="963215"/>
        </p:xfrm>
        <a:graphic>
          <a:graphicData uri="http://schemas.openxmlformats.org/presentationml/2006/ole">
            <p:oleObj spid="_x0000_s54275" name="Формула" r:id="rId4" imgW="3200400" imgH="507960" progId="Equation.3">
              <p:embed/>
            </p:oleObj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1500166" y="1500174"/>
          <a:ext cx="5184775" cy="446088"/>
        </p:xfrm>
        <a:graphic>
          <a:graphicData uri="http://schemas.openxmlformats.org/presentationml/2006/ole">
            <p:oleObj spid="_x0000_s54276" name="Формула" r:id="rId5" imgW="2654280" imgH="2286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42844" y="2143116"/>
            <a:ext cx="1713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Для </a:t>
            </a:r>
            <a:r>
              <a:rPr lang="en-US" i="1" dirty="0" smtClean="0"/>
              <a:t>k</a:t>
            </a:r>
            <a:r>
              <a:rPr lang="ru-RU" i="1" dirty="0" smtClean="0"/>
              <a:t>-ой точки</a:t>
            </a:r>
          </a:p>
          <a:p>
            <a:r>
              <a:rPr lang="ru-RU" i="1" dirty="0" smtClean="0"/>
              <a:t> системы</a:t>
            </a:r>
            <a:endParaRPr lang="ru-RU" i="1" dirty="0"/>
          </a:p>
        </p:txBody>
      </p:sp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609600" y="4572000"/>
          <a:ext cx="2622550" cy="1760537"/>
        </p:xfrm>
        <a:graphic>
          <a:graphicData uri="http://schemas.openxmlformats.org/presentationml/2006/ole">
            <p:oleObj spid="_x0000_s54277" name="Формула" r:id="rId6" imgW="1040948" imgH="698197" progId="Equation.3">
              <p:embed/>
            </p:oleObj>
          </a:graphicData>
        </a:graphic>
      </p:graphicFrame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5029200" y="4648200"/>
          <a:ext cx="3551237" cy="2014537"/>
        </p:xfrm>
        <a:graphic>
          <a:graphicData uri="http://schemas.openxmlformats.org/presentationml/2006/ole">
            <p:oleObj spid="_x0000_s54278" name="Формула" r:id="rId7" imgW="1409088" imgH="799753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857356" y="4071942"/>
            <a:ext cx="3984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</a:rPr>
              <a:t>Уравнения кинетостатики:</a:t>
            </a:r>
            <a:endParaRPr lang="ru-RU" sz="2400" i="1" dirty="0">
              <a:solidFill>
                <a:srgbClr val="C00000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286644" y="2143116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Порядок решения задач на применение 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Принципа Даламбера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1571612"/>
            <a:ext cx="6581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1. Выделить объект, равновесие которого надо рассмотреть.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071538" y="2071678"/>
            <a:ext cx="74950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r>
              <a:rPr lang="ru-RU" i="1" dirty="0" smtClean="0"/>
              <a:t>. Составить расчетную схему:</a:t>
            </a:r>
          </a:p>
          <a:p>
            <a:r>
              <a:rPr lang="ru-RU" i="1" dirty="0" smtClean="0"/>
              <a:t>а) приложить все активные силы</a:t>
            </a:r>
          </a:p>
          <a:p>
            <a:r>
              <a:rPr lang="ru-RU" i="1" dirty="0" smtClean="0"/>
              <a:t>в) выбрать оси декартовой системы координат;</a:t>
            </a:r>
          </a:p>
          <a:p>
            <a:r>
              <a:rPr lang="ru-RU" i="1" dirty="0" smtClean="0"/>
              <a:t>с) освободиться от связей, заменив их соответствующими реакциями;</a:t>
            </a:r>
          </a:p>
          <a:p>
            <a:r>
              <a:rPr lang="en-US" i="1" dirty="0" smtClean="0"/>
              <a:t>d)</a:t>
            </a:r>
            <a:r>
              <a:rPr lang="ru-RU" i="1" dirty="0" smtClean="0"/>
              <a:t> приложить к движущимся телам соответствующие силы инерции </a:t>
            </a:r>
          </a:p>
          <a:p>
            <a:r>
              <a:rPr lang="ru-RU" i="1" dirty="0" smtClean="0"/>
              <a:t>(привести к главному вектору и главному моменту сил инерции).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4000504"/>
            <a:ext cx="722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3. Записать уравнения кинетостатики для полученной системы сил.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857224" y="4572008"/>
            <a:ext cx="6234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r>
              <a:rPr lang="ru-RU" i="1" dirty="0" smtClean="0"/>
              <a:t>. Решить систему уравнений относительно неизвестных.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00100" y="5143512"/>
            <a:ext cx="2349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5. Сделать проверку.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>
            <a:normAutofit fontScale="90000"/>
          </a:bodyPr>
          <a:lstStyle/>
          <a:p>
            <a:pPr hangingPunct="0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i="1" dirty="0" smtClean="0"/>
              <a:t> </a:t>
            </a:r>
            <a:r>
              <a:rPr lang="ru-RU" sz="2000" b="1" i="1" dirty="0" smtClean="0">
                <a:solidFill>
                  <a:srgbClr val="C00000"/>
                </a:solidFill>
              </a:rPr>
              <a:t>Постановка задачи   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b="1" i="1" dirty="0" smtClean="0"/>
              <a:t> </a:t>
            </a:r>
            <a:r>
              <a:rPr lang="ru-RU" sz="2000" i="1" dirty="0" smtClean="0"/>
              <a:t>Механическая система состоит из однородной балки (4), удерживаемой внешними связями, и двигателя, ротор которого (3) вращается под действием силы </a:t>
            </a:r>
            <a:r>
              <a:rPr lang="en-US" sz="2000" i="1" dirty="0" smtClean="0"/>
              <a:t>F </a:t>
            </a:r>
            <a:r>
              <a:rPr lang="ru-RU" sz="2000" i="1" dirty="0" smtClean="0"/>
              <a:t>или пары сил с моментом М, а также грузов 1 и 2. Массами нитей </a:t>
            </a:r>
            <a:br>
              <a:rPr lang="ru-RU" sz="2000" i="1" dirty="0" smtClean="0"/>
            </a:br>
            <a:r>
              <a:rPr lang="ru-RU" sz="2000" i="1" dirty="0" smtClean="0"/>
              <a:t>пренебречь.</a:t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 - массы тел;</a:t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                            - радиусы ступеней тела 3.</a:t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Все числовые данные сведены в таблицу.</a:t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b="1" i="1" dirty="0" smtClean="0">
                <a:solidFill>
                  <a:srgbClr val="C00000"/>
                </a:solidFill>
              </a:rPr>
              <a:t>Определить:</a:t>
            </a:r>
            <a:br>
              <a:rPr lang="ru-RU" sz="2000" b="1" i="1" dirty="0" smtClean="0">
                <a:solidFill>
                  <a:srgbClr val="C00000"/>
                </a:solidFill>
              </a:rPr>
            </a:br>
            <a:r>
              <a:rPr lang="ru-RU" sz="2000" i="1" dirty="0" smtClean="0"/>
              <a:t> Угловое ускорение   тела 3. </a:t>
            </a:r>
            <a:br>
              <a:rPr lang="ru-RU" sz="2000" i="1" dirty="0" smtClean="0"/>
            </a:br>
            <a:r>
              <a:rPr lang="ru-RU" sz="2000" i="1" dirty="0" smtClean="0"/>
              <a:t>  Реакции внешних связей системы.  </a:t>
            </a:r>
            <a:br>
              <a:rPr lang="ru-RU" sz="2000" i="1" dirty="0" smtClean="0"/>
            </a:br>
            <a:r>
              <a:rPr lang="ru-RU" sz="2000" i="1" dirty="0" smtClean="0"/>
              <a:t>  Натяжение нитей.</a:t>
            </a:r>
            <a:br>
              <a:rPr lang="ru-RU" sz="2000" i="1" dirty="0" smtClean="0"/>
            </a:br>
            <a:r>
              <a:rPr lang="ru-RU" sz="2000" b="1" i="1" dirty="0" smtClean="0">
                <a:solidFill>
                  <a:srgbClr val="C00000"/>
                </a:solidFill>
              </a:rPr>
              <a:t>Примечание: </a:t>
            </a:r>
            <a:r>
              <a:rPr lang="ru-RU" sz="2000" i="1" dirty="0" smtClean="0"/>
              <a:t>тело 3, для которого радиус инерции  (</a:t>
            </a:r>
            <a:r>
              <a:rPr lang="el-GR" sz="2000" i="1" dirty="0" smtClean="0"/>
              <a:t>ρ</a:t>
            </a:r>
            <a:r>
              <a:rPr lang="ru-RU" sz="2000" i="1" dirty="0" smtClean="0"/>
              <a:t>) относительно оси вращения не задан, считать сплошным однородным цилиндром.</a:t>
            </a:r>
            <a:r>
              <a:rPr lang="ru-RU" sz="2800" i="1" dirty="0" smtClean="0"/>
              <a:t/>
            </a:r>
            <a:br>
              <a:rPr lang="ru-RU" sz="2800" i="1" dirty="0" smtClean="0"/>
            </a:br>
            <a:endParaRPr lang="ru-RU" sz="2800" i="1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286000" y="2438400"/>
          <a:ext cx="1600200" cy="423582"/>
        </p:xfrm>
        <a:graphic>
          <a:graphicData uri="http://schemas.openxmlformats.org/presentationml/2006/ole">
            <p:oleObj spid="_x0000_s61442" name="Формула" r:id="rId3" imgW="863225" imgH="228501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3276600" y="2971800"/>
          <a:ext cx="685800" cy="498764"/>
        </p:xfrm>
        <a:graphic>
          <a:graphicData uri="http://schemas.openxmlformats.org/presentationml/2006/ole">
            <p:oleObj spid="_x0000_s61443" name="Формула" r:id="rId4" imgW="279279" imgH="20311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900222" cy="642918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Пример</a:t>
            </a:r>
            <a:endParaRPr lang="ru-RU" sz="2800" i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38204" y="1514452"/>
            <a:ext cx="3276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Равнобедренный треугольник 5"/>
          <p:cNvSpPr/>
          <p:nvPr/>
        </p:nvSpPr>
        <p:spPr>
          <a:xfrm>
            <a:off x="4162404" y="1514452"/>
            <a:ext cx="381000" cy="30480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7" name="Овал 6"/>
          <p:cNvSpPr/>
          <p:nvPr/>
        </p:nvSpPr>
        <p:spPr>
          <a:xfrm>
            <a:off x="4314804" y="1438252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600862" y="1886754"/>
            <a:ext cx="771540" cy="269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928662" y="2214554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4" name="Овал 13"/>
          <p:cNvSpPr/>
          <p:nvPr/>
        </p:nvSpPr>
        <p:spPr>
          <a:xfrm>
            <a:off x="885804" y="14382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785786" y="2357430"/>
            <a:ext cx="381000" cy="30480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8" name="Овал 17"/>
          <p:cNvSpPr/>
          <p:nvPr/>
        </p:nvSpPr>
        <p:spPr>
          <a:xfrm>
            <a:off x="1571604" y="142852"/>
            <a:ext cx="1371600" cy="1295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876404" y="447652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21" name="Прямая соединительная линия 20"/>
          <p:cNvCxnSpPr>
            <a:stCxn id="18" idx="2"/>
            <a:endCxn id="18" idx="6"/>
          </p:cNvCxnSpPr>
          <p:nvPr/>
        </p:nvCxnSpPr>
        <p:spPr>
          <a:xfrm rot="10800000" flipH="1">
            <a:off x="1571604" y="790552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8" idx="4"/>
          </p:cNvCxnSpPr>
          <p:nvPr/>
        </p:nvCxnSpPr>
        <p:spPr>
          <a:xfrm rot="5400000" flipH="1" flipV="1">
            <a:off x="1610498" y="789758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1100904" y="1509698"/>
            <a:ext cx="1532746" cy="198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2205808" y="1475570"/>
            <a:ext cx="1462102" cy="158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643042" y="2214554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31" name="Прямоугольник 30"/>
          <p:cNvSpPr/>
          <p:nvPr/>
        </p:nvSpPr>
        <p:spPr>
          <a:xfrm>
            <a:off x="2643174" y="2143116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32" name="Овал 31"/>
          <p:cNvSpPr/>
          <p:nvPr/>
        </p:nvSpPr>
        <p:spPr>
          <a:xfrm>
            <a:off x="2181204" y="7524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2181204" y="904852"/>
            <a:ext cx="152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285852" y="22145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2285984" y="21431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sp>
        <p:nvSpPr>
          <p:cNvPr id="46" name="TextBox 45"/>
          <p:cNvSpPr txBox="1"/>
          <p:nvPr/>
        </p:nvSpPr>
        <p:spPr>
          <a:xfrm>
            <a:off x="3476604" y="11334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4</a:t>
            </a:r>
            <a:endParaRPr lang="ru-RU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2867004" y="2952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</a:t>
            </a:r>
            <a:endParaRPr lang="ru-RU" i="1" dirty="0"/>
          </a:p>
        </p:txBody>
      </p:sp>
      <p:sp>
        <p:nvSpPr>
          <p:cNvPr id="48" name="TextBox 47"/>
          <p:cNvSpPr txBox="1"/>
          <p:nvPr/>
        </p:nvSpPr>
        <p:spPr>
          <a:xfrm>
            <a:off x="581004" y="136205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67166" y="112868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50" name="TextBox 49"/>
          <p:cNvSpPr txBox="1"/>
          <p:nvPr/>
        </p:nvSpPr>
        <p:spPr>
          <a:xfrm>
            <a:off x="5429256" y="428604"/>
            <a:ext cx="896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Дано:</a:t>
            </a:r>
            <a:endParaRPr lang="ru-RU" i="1" dirty="0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962004" y="2047852"/>
            <a:ext cx="9144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943204" y="2047852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3906042" y="1951818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266804" y="174305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63" name="TextBox 62"/>
          <p:cNvSpPr txBox="1"/>
          <p:nvPr/>
        </p:nvSpPr>
        <p:spPr>
          <a:xfrm>
            <a:off x="3324204" y="1743052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2b</a:t>
            </a:r>
            <a:endParaRPr lang="ru-RU" i="1" dirty="0"/>
          </a:p>
        </p:txBody>
      </p:sp>
      <p:sp>
        <p:nvSpPr>
          <p:cNvPr id="64" name="TextBox 63"/>
          <p:cNvSpPr txBox="1"/>
          <p:nvPr/>
        </p:nvSpPr>
        <p:spPr>
          <a:xfrm>
            <a:off x="500034" y="200024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r>
              <a:rPr lang="ru-RU" i="1" baseline="30000" dirty="0" smtClean="0"/>
              <a:t>1</a:t>
            </a:r>
            <a:endParaRPr lang="ru-RU" i="1" baseline="30000" dirty="0"/>
          </a:p>
        </p:txBody>
      </p:sp>
      <p:sp>
        <p:nvSpPr>
          <p:cNvPr id="65" name="TextBox 64"/>
          <p:cNvSpPr txBox="1"/>
          <p:nvPr/>
        </p:nvSpPr>
        <p:spPr>
          <a:xfrm>
            <a:off x="7215206" y="428604"/>
            <a:ext cx="1501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Определить:</a:t>
            </a:r>
            <a:endParaRPr lang="ru-RU" sz="2400" baseline="-25000" dirty="0"/>
          </a:p>
        </p:txBody>
      </p:sp>
      <p:sp>
        <p:nvSpPr>
          <p:cNvPr id="66" name="TextBox 65"/>
          <p:cNvSpPr txBox="1"/>
          <p:nvPr/>
        </p:nvSpPr>
        <p:spPr>
          <a:xfrm>
            <a:off x="2309778" y="48574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cxnSp>
        <p:nvCxnSpPr>
          <p:cNvPr id="38" name="Прямая со стрелкой 37"/>
          <p:cNvCxnSpPr/>
          <p:nvPr/>
        </p:nvCxnSpPr>
        <p:spPr>
          <a:xfrm rot="5400000">
            <a:off x="1608117" y="2606669"/>
            <a:ext cx="500066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Объект 39"/>
          <p:cNvGraphicFramePr>
            <a:graphicFrameLocks noChangeAspect="1"/>
          </p:cNvGraphicFramePr>
          <p:nvPr/>
        </p:nvGraphicFramePr>
        <p:xfrm>
          <a:off x="1976382" y="3028574"/>
          <a:ext cx="357190" cy="412142"/>
        </p:xfrm>
        <a:graphic>
          <a:graphicData uri="http://schemas.openxmlformats.org/presentationml/2006/ole">
            <p:oleObj spid="_x0000_s62466" name="Формула" r:id="rId3" imgW="164957" imgH="190335" progId="Equation.3">
              <p:embed/>
            </p:oleObj>
          </a:graphicData>
        </a:graphic>
      </p:graphicFrame>
      <p:cxnSp>
        <p:nvCxnSpPr>
          <p:cNvPr id="42" name="Прямая соединительная линия 41"/>
          <p:cNvCxnSpPr/>
          <p:nvPr/>
        </p:nvCxnSpPr>
        <p:spPr>
          <a:xfrm rot="10800000" flipV="1">
            <a:off x="4143372" y="178592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0800000" flipV="1">
            <a:off x="4286248" y="178592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10800000" flipV="1">
            <a:off x="4357686" y="178592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10800000" flipV="1">
            <a:off x="4500562" y="1785926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10800000" flipV="1">
            <a:off x="714348" y="2643182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0800000" flipV="1">
            <a:off x="857224" y="2643182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0800000" flipV="1">
            <a:off x="1000100" y="2643182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0800000" flipV="1">
            <a:off x="1142976" y="2643182"/>
            <a:ext cx="61914" cy="12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Равнобедренный треугольник 60"/>
          <p:cNvSpPr/>
          <p:nvPr/>
        </p:nvSpPr>
        <p:spPr>
          <a:xfrm>
            <a:off x="2166902" y="842930"/>
            <a:ext cx="142876" cy="64294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7" name="Объект 66"/>
          <p:cNvGraphicFramePr>
            <a:graphicFrameLocks noChangeAspect="1"/>
          </p:cNvGraphicFramePr>
          <p:nvPr/>
        </p:nvGraphicFramePr>
        <p:xfrm>
          <a:off x="7715250" y="1020763"/>
          <a:ext cx="747713" cy="1497012"/>
        </p:xfrm>
        <a:graphic>
          <a:graphicData uri="http://schemas.openxmlformats.org/presentationml/2006/ole">
            <p:oleObj spid="_x0000_s62467" name="Формула" r:id="rId4" imgW="457200" imgH="914400" progId="Equation.3">
              <p:embed/>
            </p:oleObj>
          </a:graphicData>
        </a:graphic>
      </p:graphicFrame>
      <p:graphicFrame>
        <p:nvGraphicFramePr>
          <p:cNvPr id="68" name="Объект 67"/>
          <p:cNvGraphicFramePr>
            <a:graphicFrameLocks noChangeAspect="1"/>
          </p:cNvGraphicFramePr>
          <p:nvPr/>
        </p:nvGraphicFramePr>
        <p:xfrm>
          <a:off x="5572132" y="1000108"/>
          <a:ext cx="883714" cy="2807092"/>
        </p:xfrm>
        <a:graphic>
          <a:graphicData uri="http://schemas.openxmlformats.org/presentationml/2006/ole">
            <p:oleObj spid="_x0000_s62468" name="Формула" r:id="rId5" imgW="647640" imgH="2057400" progId="Equation.3">
              <p:embed/>
            </p:oleObj>
          </a:graphicData>
        </a:graphic>
      </p:graphicFrame>
      <p:cxnSp>
        <p:nvCxnSpPr>
          <p:cNvPr id="69" name="Прямая соединительная линия 68"/>
          <p:cNvCxnSpPr/>
          <p:nvPr/>
        </p:nvCxnSpPr>
        <p:spPr>
          <a:xfrm>
            <a:off x="895328" y="4443410"/>
            <a:ext cx="3276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Овал 77"/>
          <p:cNvSpPr/>
          <p:nvPr/>
        </p:nvSpPr>
        <p:spPr>
          <a:xfrm>
            <a:off x="1428728" y="3071810"/>
            <a:ext cx="1371600" cy="1295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1733528" y="3376610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80" name="Прямая соединительная линия 79"/>
          <p:cNvCxnSpPr>
            <a:stCxn id="78" idx="2"/>
            <a:endCxn id="78" idx="6"/>
          </p:cNvCxnSpPr>
          <p:nvPr/>
        </p:nvCxnSpPr>
        <p:spPr>
          <a:xfrm rot="10800000" flipH="1">
            <a:off x="1428728" y="3719510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>
            <a:stCxn id="78" idx="4"/>
          </p:cNvCxnSpPr>
          <p:nvPr/>
        </p:nvCxnSpPr>
        <p:spPr>
          <a:xfrm rot="5400000" flipH="1" flipV="1">
            <a:off x="1467622" y="3718716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1016447" y="4400079"/>
            <a:ext cx="1439702" cy="39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5400000">
            <a:off x="1962922" y="4518816"/>
            <a:ext cx="16764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Прямоугольник 83"/>
          <p:cNvSpPr/>
          <p:nvPr/>
        </p:nvSpPr>
        <p:spPr>
          <a:xfrm>
            <a:off x="1523960" y="5121906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85" name="Прямоугольник 84"/>
          <p:cNvSpPr/>
          <p:nvPr/>
        </p:nvSpPr>
        <p:spPr>
          <a:xfrm>
            <a:off x="2571728" y="5357810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86" name="Овал 85"/>
          <p:cNvSpPr/>
          <p:nvPr/>
        </p:nvSpPr>
        <p:spPr>
          <a:xfrm>
            <a:off x="2038328" y="368141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>
            <a:off x="2038328" y="3833810"/>
            <a:ext cx="152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166770" y="51219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89" name="TextBox 88"/>
          <p:cNvSpPr txBox="1"/>
          <p:nvPr/>
        </p:nvSpPr>
        <p:spPr>
          <a:xfrm>
            <a:off x="3095596" y="533622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sp>
        <p:nvSpPr>
          <p:cNvPr id="90" name="TextBox 89"/>
          <p:cNvSpPr txBox="1"/>
          <p:nvPr/>
        </p:nvSpPr>
        <p:spPr>
          <a:xfrm>
            <a:off x="3333728" y="40624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4</a:t>
            </a:r>
            <a:endParaRPr lang="ru-RU" i="1" dirty="0"/>
          </a:p>
        </p:txBody>
      </p:sp>
      <p:sp>
        <p:nvSpPr>
          <p:cNvPr id="91" name="TextBox 90"/>
          <p:cNvSpPr txBox="1"/>
          <p:nvPr/>
        </p:nvSpPr>
        <p:spPr>
          <a:xfrm>
            <a:off x="2724128" y="32242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</a:t>
            </a:r>
            <a:endParaRPr lang="ru-RU" i="1" dirty="0"/>
          </a:p>
        </p:txBody>
      </p:sp>
      <p:sp>
        <p:nvSpPr>
          <p:cNvPr id="92" name="TextBox 91"/>
          <p:cNvSpPr txBox="1"/>
          <p:nvPr/>
        </p:nvSpPr>
        <p:spPr>
          <a:xfrm>
            <a:off x="438128" y="429101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>
            <a:off x="819128" y="4976810"/>
            <a:ext cx="9144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2800328" y="4976810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rot="5400000">
            <a:off x="3790928" y="482441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1123928" y="467201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98" name="TextBox 97"/>
          <p:cNvSpPr txBox="1"/>
          <p:nvPr/>
        </p:nvSpPr>
        <p:spPr>
          <a:xfrm>
            <a:off x="3181328" y="467201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2b</a:t>
            </a:r>
            <a:endParaRPr lang="ru-RU" i="1" dirty="0"/>
          </a:p>
        </p:txBody>
      </p:sp>
      <p:sp>
        <p:nvSpPr>
          <p:cNvPr id="100" name="TextBox 99"/>
          <p:cNvSpPr txBox="1"/>
          <p:nvPr/>
        </p:nvSpPr>
        <p:spPr>
          <a:xfrm>
            <a:off x="2166902" y="3414698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cxnSp>
        <p:nvCxnSpPr>
          <p:cNvPr id="101" name="Прямая со стрелкой 100"/>
          <p:cNvCxnSpPr/>
          <p:nvPr/>
        </p:nvCxnSpPr>
        <p:spPr>
          <a:xfrm rot="5400000">
            <a:off x="1346159" y="5656897"/>
            <a:ext cx="78581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2" name="Объект 101"/>
          <p:cNvGraphicFramePr>
            <a:graphicFrameLocks noChangeAspect="1"/>
          </p:cNvGraphicFramePr>
          <p:nvPr/>
        </p:nvGraphicFramePr>
        <p:xfrm>
          <a:off x="1309646" y="5693410"/>
          <a:ext cx="295277" cy="340704"/>
        </p:xfrm>
        <a:graphic>
          <a:graphicData uri="http://schemas.openxmlformats.org/presentationml/2006/ole">
            <p:oleObj spid="_x0000_s62469" name="Формула" r:id="rId6" imgW="164957" imgH="190335" progId="Equation.3">
              <p:embed/>
            </p:oleObj>
          </a:graphicData>
        </a:graphic>
      </p:graphicFrame>
      <p:sp>
        <p:nvSpPr>
          <p:cNvPr id="111" name="Равнобедренный треугольник 110"/>
          <p:cNvSpPr/>
          <p:nvPr/>
        </p:nvSpPr>
        <p:spPr>
          <a:xfrm>
            <a:off x="2024026" y="3771888"/>
            <a:ext cx="142876" cy="64294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7" name="Прямая со стрелкой 116"/>
          <p:cNvCxnSpPr/>
          <p:nvPr/>
        </p:nvCxnSpPr>
        <p:spPr>
          <a:xfrm flipV="1">
            <a:off x="4183148" y="4407526"/>
            <a:ext cx="626960" cy="1214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Объект 121"/>
          <p:cNvGraphicFramePr>
            <a:graphicFrameLocks noChangeAspect="1"/>
          </p:cNvGraphicFramePr>
          <p:nvPr/>
        </p:nvGraphicFramePr>
        <p:xfrm>
          <a:off x="3881414" y="4121774"/>
          <a:ext cx="274028" cy="296864"/>
        </p:xfrm>
        <a:graphic>
          <a:graphicData uri="http://schemas.openxmlformats.org/presentationml/2006/ole">
            <p:oleObj spid="_x0000_s62470" name="Формула" r:id="rId7" imgW="152280" imgH="164880" progId="Equation.3">
              <p:embed/>
            </p:oleObj>
          </a:graphicData>
        </a:graphic>
      </p:graphicFrame>
      <p:cxnSp>
        <p:nvCxnSpPr>
          <p:cNvPr id="123" name="Прямая со стрелкой 122"/>
          <p:cNvCxnSpPr/>
          <p:nvPr/>
        </p:nvCxnSpPr>
        <p:spPr>
          <a:xfrm rot="16200000" flipV="1">
            <a:off x="3811896" y="4048416"/>
            <a:ext cx="736046" cy="2550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5" name="Объект 124"/>
          <p:cNvGraphicFramePr>
            <a:graphicFrameLocks noChangeAspect="1"/>
          </p:cNvGraphicFramePr>
          <p:nvPr/>
        </p:nvGraphicFramePr>
        <p:xfrm>
          <a:off x="4524356" y="4013822"/>
          <a:ext cx="285752" cy="323852"/>
        </p:xfrm>
        <a:graphic>
          <a:graphicData uri="http://schemas.openxmlformats.org/presentationml/2006/ole">
            <p:oleObj spid="_x0000_s62471" name="Формула" r:id="rId8" imgW="190440" imgH="215640" progId="Equation.3">
              <p:embed/>
            </p:oleObj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3738538" y="3550270"/>
          <a:ext cx="285750" cy="323850"/>
        </p:xfrm>
        <a:graphic>
          <a:graphicData uri="http://schemas.openxmlformats.org/presentationml/2006/ole">
            <p:oleObj spid="_x0000_s62472" name="Формула" r:id="rId9" imgW="190440" imgH="215640" progId="Equation.3">
              <p:embed/>
            </p:oleObj>
          </a:graphicData>
        </a:graphic>
      </p:graphicFrame>
      <p:cxnSp>
        <p:nvCxnSpPr>
          <p:cNvPr id="126" name="Прямая со стрелкой 125"/>
          <p:cNvCxnSpPr/>
          <p:nvPr/>
        </p:nvCxnSpPr>
        <p:spPr>
          <a:xfrm rot="5400000">
            <a:off x="488109" y="4800435"/>
            <a:ext cx="78581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442894" y="4898054"/>
          <a:ext cx="304800" cy="342900"/>
        </p:xfrm>
        <a:graphic>
          <a:graphicData uri="http://schemas.openxmlformats.org/presentationml/2006/ole">
            <p:oleObj spid="_x0000_s62473" name="Формула" r:id="rId10" imgW="203040" imgH="228600" progId="Equation.3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5643570" y="3929066"/>
          <a:ext cx="2055813" cy="708025"/>
        </p:xfrm>
        <a:graphic>
          <a:graphicData uri="http://schemas.openxmlformats.org/presentationml/2006/ole">
            <p:oleObj spid="_x0000_s62474" name="Формула" r:id="rId11" imgW="1257120" imgH="431640" progId="Equation.3">
              <p:embed/>
            </p:oleObj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7000892" y="2643182"/>
          <a:ext cx="1827213" cy="708025"/>
        </p:xfrm>
        <a:graphic>
          <a:graphicData uri="http://schemas.openxmlformats.org/presentationml/2006/ole">
            <p:oleObj spid="_x0000_s62475" name="Формула" r:id="rId12" imgW="1117440" imgH="431640" progId="Equation.3">
              <p:embed/>
            </p:oleObj>
          </a:graphicData>
        </a:graphic>
      </p:graphicFrame>
      <p:cxnSp>
        <p:nvCxnSpPr>
          <p:cNvPr id="129" name="Прямая со стрелкой 128"/>
          <p:cNvCxnSpPr/>
          <p:nvPr/>
        </p:nvCxnSpPr>
        <p:spPr>
          <a:xfrm rot="5400000">
            <a:off x="1239014" y="5906918"/>
            <a:ext cx="100010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/>
          <p:nvPr/>
        </p:nvCxnSpPr>
        <p:spPr>
          <a:xfrm rot="5400000">
            <a:off x="2310584" y="5906918"/>
            <a:ext cx="100010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/>
          <p:nvPr/>
        </p:nvCxnSpPr>
        <p:spPr>
          <a:xfrm rot="5400000">
            <a:off x="1596204" y="4263844"/>
            <a:ext cx="100010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/>
          <p:nvPr/>
        </p:nvCxnSpPr>
        <p:spPr>
          <a:xfrm rot="5400000">
            <a:off x="1953394" y="4978224"/>
            <a:ext cx="100010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1809712" y="6096593"/>
          <a:ext cx="241359" cy="311173"/>
        </p:xfrm>
        <a:graphic>
          <a:graphicData uri="http://schemas.openxmlformats.org/presentationml/2006/ole">
            <p:oleObj spid="_x0000_s62476" name="Формула" r:id="rId13" imgW="177480" imgH="228600" progId="Equation.3">
              <p:embed/>
            </p:oleObj>
          </a:graphicData>
        </a:graphic>
      </p:graphicFrame>
      <p:graphicFrame>
        <p:nvGraphicFramePr>
          <p:cNvPr id="20492" name="Object 12"/>
          <p:cNvGraphicFramePr>
            <a:graphicFrameLocks noChangeAspect="1"/>
          </p:cNvGraphicFramePr>
          <p:nvPr/>
        </p:nvGraphicFramePr>
        <p:xfrm>
          <a:off x="2881282" y="6096616"/>
          <a:ext cx="276225" cy="311150"/>
        </p:xfrm>
        <a:graphic>
          <a:graphicData uri="http://schemas.openxmlformats.org/presentationml/2006/ole">
            <p:oleObj spid="_x0000_s62477" name="Формула" r:id="rId14" imgW="203040" imgH="228600" progId="Equation.3">
              <p:embed/>
            </p:oleObj>
          </a:graphicData>
        </a:graphic>
      </p:graphicFrame>
      <p:graphicFrame>
        <p:nvGraphicFramePr>
          <p:cNvPr id="20493" name="Object 13"/>
          <p:cNvGraphicFramePr>
            <a:graphicFrameLocks noChangeAspect="1"/>
          </p:cNvGraphicFramePr>
          <p:nvPr/>
        </p:nvGraphicFramePr>
        <p:xfrm>
          <a:off x="1944669" y="4685329"/>
          <a:ext cx="258762" cy="328612"/>
        </p:xfrm>
        <a:graphic>
          <a:graphicData uri="http://schemas.openxmlformats.org/presentationml/2006/ole">
            <p:oleObj spid="_x0000_s62478" name="Формула" r:id="rId15" imgW="190440" imgH="241200" progId="Equation.3">
              <p:embed/>
            </p:oleObj>
          </a:graphicData>
        </a:graphic>
      </p:graphicFrame>
      <p:graphicFrame>
        <p:nvGraphicFramePr>
          <p:cNvPr id="20494" name="Object 14"/>
          <p:cNvGraphicFramePr>
            <a:graphicFrameLocks noChangeAspect="1"/>
          </p:cNvGraphicFramePr>
          <p:nvPr/>
        </p:nvGraphicFramePr>
        <p:xfrm>
          <a:off x="2149456" y="5193329"/>
          <a:ext cx="276225" cy="311150"/>
        </p:xfrm>
        <a:graphic>
          <a:graphicData uri="http://schemas.openxmlformats.org/presentationml/2006/ole">
            <p:oleObj spid="_x0000_s62479" name="Формула" r:id="rId16" imgW="203040" imgH="228600" progId="Equation.3">
              <p:embed/>
            </p:oleObj>
          </a:graphicData>
        </a:graphic>
      </p:graphicFrame>
      <p:graphicFrame>
        <p:nvGraphicFramePr>
          <p:cNvPr id="20495" name="Object 15"/>
          <p:cNvGraphicFramePr>
            <a:graphicFrameLocks noChangeAspect="1"/>
          </p:cNvGraphicFramePr>
          <p:nvPr/>
        </p:nvGraphicFramePr>
        <p:xfrm>
          <a:off x="7072330" y="3571876"/>
          <a:ext cx="1785950" cy="306163"/>
        </p:xfrm>
        <a:graphic>
          <a:graphicData uri="http://schemas.openxmlformats.org/presentationml/2006/ole">
            <p:oleObj spid="_x0000_s62480" name="Формула" r:id="rId17" imgW="1333500" imgH="228600" progId="Equation.3">
              <p:embed/>
            </p:oleObj>
          </a:graphicData>
        </a:graphic>
      </p:graphicFrame>
      <p:graphicFrame>
        <p:nvGraphicFramePr>
          <p:cNvPr id="20496" name="Object 16"/>
          <p:cNvGraphicFramePr>
            <a:graphicFrameLocks noChangeAspect="1"/>
          </p:cNvGraphicFramePr>
          <p:nvPr/>
        </p:nvGraphicFramePr>
        <p:xfrm>
          <a:off x="2452654" y="4478964"/>
          <a:ext cx="247637" cy="268273"/>
        </p:xfrm>
        <a:graphic>
          <a:graphicData uri="http://schemas.openxmlformats.org/presentationml/2006/ole">
            <p:oleObj spid="_x0000_s62481" name="Формула" r:id="rId18" imgW="190440" imgH="215640" progId="Equation.3">
              <p:embed/>
            </p:oleObj>
          </a:graphicData>
        </a:graphic>
      </p:graphicFrame>
      <p:graphicFrame>
        <p:nvGraphicFramePr>
          <p:cNvPr id="20497" name="Object 17"/>
          <p:cNvGraphicFramePr>
            <a:graphicFrameLocks noChangeAspect="1"/>
          </p:cNvGraphicFramePr>
          <p:nvPr/>
        </p:nvGraphicFramePr>
        <p:xfrm>
          <a:off x="5072066" y="4714884"/>
          <a:ext cx="2776537" cy="730250"/>
        </p:xfrm>
        <a:graphic>
          <a:graphicData uri="http://schemas.openxmlformats.org/presentationml/2006/ole">
            <p:oleObj spid="_x0000_s62482" name="Формула" r:id="rId19" imgW="1739880" imgH="457200" progId="Equation.3">
              <p:embed/>
            </p:oleObj>
          </a:graphicData>
        </a:graphic>
      </p:graphicFrame>
      <p:graphicFrame>
        <p:nvGraphicFramePr>
          <p:cNvPr id="20498" name="Object 18"/>
          <p:cNvGraphicFramePr>
            <a:graphicFrameLocks noChangeAspect="1"/>
          </p:cNvGraphicFramePr>
          <p:nvPr/>
        </p:nvGraphicFramePr>
        <p:xfrm>
          <a:off x="4643438" y="5500702"/>
          <a:ext cx="3819525" cy="749300"/>
        </p:xfrm>
        <a:graphic>
          <a:graphicData uri="http://schemas.openxmlformats.org/presentationml/2006/ole">
            <p:oleObj spid="_x0000_s62483" name="Формула" r:id="rId20" imgW="2336760" imgH="457200" progId="Equation.3">
              <p:embed/>
            </p:oleObj>
          </a:graphicData>
        </a:graphic>
      </p:graphicFrame>
      <p:cxnSp>
        <p:nvCxnSpPr>
          <p:cNvPr id="134" name="Прямая со стрелкой 133"/>
          <p:cNvCxnSpPr/>
          <p:nvPr/>
        </p:nvCxnSpPr>
        <p:spPr>
          <a:xfrm rot="16200000" flipV="1">
            <a:off x="1358068" y="4859170"/>
            <a:ext cx="7620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499" name="Object 19"/>
          <p:cNvGraphicFramePr>
            <a:graphicFrameLocks noChangeAspect="1"/>
          </p:cNvGraphicFramePr>
          <p:nvPr/>
        </p:nvGraphicFramePr>
        <p:xfrm>
          <a:off x="1301731" y="4478954"/>
          <a:ext cx="258763" cy="311150"/>
        </p:xfrm>
        <a:graphic>
          <a:graphicData uri="http://schemas.openxmlformats.org/presentationml/2006/ole">
            <p:oleObj spid="_x0000_s62484" name="Формула" r:id="rId21" imgW="190440" imgH="228600" progId="Equation.3">
              <p:embed/>
            </p:oleObj>
          </a:graphicData>
        </a:graphic>
      </p:graphicFrame>
      <p:cxnSp>
        <p:nvCxnSpPr>
          <p:cNvPr id="135" name="Прямая со стрелкой 134"/>
          <p:cNvCxnSpPr/>
          <p:nvPr/>
        </p:nvCxnSpPr>
        <p:spPr>
          <a:xfrm rot="5400000">
            <a:off x="2548696" y="5716426"/>
            <a:ext cx="523884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00" name="Object 20"/>
          <p:cNvGraphicFramePr>
            <a:graphicFrameLocks noChangeAspect="1"/>
          </p:cNvGraphicFramePr>
          <p:nvPr/>
        </p:nvGraphicFramePr>
        <p:xfrm>
          <a:off x="2944794" y="5693391"/>
          <a:ext cx="276225" cy="311150"/>
        </p:xfrm>
        <a:graphic>
          <a:graphicData uri="http://schemas.openxmlformats.org/presentationml/2006/ole">
            <p:oleObj spid="_x0000_s62485" name="Формула" r:id="rId22" imgW="203040" imgH="228600" progId="Equation.3">
              <p:embed/>
            </p:oleObj>
          </a:graphicData>
        </a:graphic>
      </p:graphicFrame>
      <p:sp>
        <p:nvSpPr>
          <p:cNvPr id="137" name="Дуга 136"/>
          <p:cNvSpPr/>
          <p:nvPr/>
        </p:nvSpPr>
        <p:spPr>
          <a:xfrm>
            <a:off x="1666836" y="2907328"/>
            <a:ext cx="1285884" cy="1071570"/>
          </a:xfrm>
          <a:prstGeom prst="arc">
            <a:avLst/>
          </a:prstGeom>
          <a:ln w="3810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501" name="Object 21"/>
          <p:cNvGraphicFramePr>
            <a:graphicFrameLocks noChangeAspect="1"/>
          </p:cNvGraphicFramePr>
          <p:nvPr/>
        </p:nvGraphicFramePr>
        <p:xfrm>
          <a:off x="2724131" y="2604116"/>
          <a:ext cx="431800" cy="346075"/>
        </p:xfrm>
        <a:graphic>
          <a:graphicData uri="http://schemas.openxmlformats.org/presentationml/2006/ole">
            <p:oleObj spid="_x0000_s62486" name="Формула" r:id="rId23" imgW="317160" imgH="253800" progId="Equation.3">
              <p:embed/>
            </p:oleObj>
          </a:graphicData>
        </a:graphic>
      </p:graphicFrame>
      <p:graphicFrame>
        <p:nvGraphicFramePr>
          <p:cNvPr id="20502" name="Object 22"/>
          <p:cNvGraphicFramePr>
            <a:graphicFrameLocks noChangeAspect="1"/>
          </p:cNvGraphicFramePr>
          <p:nvPr/>
        </p:nvGraphicFramePr>
        <p:xfrm>
          <a:off x="1428728" y="2714620"/>
          <a:ext cx="295275" cy="341313"/>
        </p:xfrm>
        <a:graphic>
          <a:graphicData uri="http://schemas.openxmlformats.org/presentationml/2006/ole">
            <p:oleObj spid="_x0000_s62487" name="Формула" r:id="rId24" imgW="164957" imgH="190335" progId="Equation.3">
              <p:embed/>
            </p:oleObj>
          </a:graphicData>
        </a:graphic>
      </p:graphicFrame>
      <p:sp>
        <p:nvSpPr>
          <p:cNvPr id="141" name="TextBox 140"/>
          <p:cNvSpPr txBox="1"/>
          <p:nvPr/>
        </p:nvSpPr>
        <p:spPr>
          <a:xfrm>
            <a:off x="3214678" y="2928934"/>
            <a:ext cx="1897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Расчетная схема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03" name="Дуга 102"/>
          <p:cNvSpPr/>
          <p:nvPr/>
        </p:nvSpPr>
        <p:spPr>
          <a:xfrm rot="14734481">
            <a:off x="991770" y="3249930"/>
            <a:ext cx="1285884" cy="1071570"/>
          </a:xfrm>
          <a:prstGeom prst="arc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2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41" grpId="0"/>
      <p:bldP spid="10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28604"/>
          </a:xfrm>
        </p:spPr>
        <p:txBody>
          <a:bodyPr>
            <a:normAutofit fontScale="90000"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Расчленим конструкцию по внутренней связи (точка С)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066800" y="919146"/>
            <a:ext cx="1371600" cy="1295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19" name="Овал 18"/>
          <p:cNvSpPr/>
          <p:nvPr/>
        </p:nvSpPr>
        <p:spPr>
          <a:xfrm>
            <a:off x="1357290" y="1214422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21" name="Прямая соединительная линия 20"/>
          <p:cNvCxnSpPr>
            <a:stCxn id="18" idx="2"/>
            <a:endCxn id="18" idx="6"/>
          </p:cNvCxnSpPr>
          <p:nvPr/>
        </p:nvCxnSpPr>
        <p:spPr>
          <a:xfrm rot="10800000" flipH="1">
            <a:off x="1066800" y="1566846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8" idx="4"/>
          </p:cNvCxnSpPr>
          <p:nvPr/>
        </p:nvCxnSpPr>
        <p:spPr>
          <a:xfrm rot="5400000" flipH="1" flipV="1">
            <a:off x="1105694" y="1566052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381000" y="2519346"/>
            <a:ext cx="19812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1600994" y="2366152"/>
            <a:ext cx="16764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143000" y="3509946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31" name="Прямоугольник 30"/>
          <p:cNvSpPr/>
          <p:nvPr/>
        </p:nvSpPr>
        <p:spPr>
          <a:xfrm>
            <a:off x="2209800" y="3205146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44" name="TextBox 43"/>
          <p:cNvSpPr txBox="1"/>
          <p:nvPr/>
        </p:nvSpPr>
        <p:spPr>
          <a:xfrm>
            <a:off x="1524000" y="35099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1905000" y="32051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2362200" y="10715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</a:t>
            </a:r>
            <a:endParaRPr lang="ru-RU" i="1" dirty="0"/>
          </a:p>
        </p:txBody>
      </p:sp>
      <p:sp>
        <p:nvSpPr>
          <p:cNvPr id="66" name="TextBox 65"/>
          <p:cNvSpPr txBox="1"/>
          <p:nvPr/>
        </p:nvSpPr>
        <p:spPr>
          <a:xfrm>
            <a:off x="1857356" y="128586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cxnSp>
        <p:nvCxnSpPr>
          <p:cNvPr id="91" name="Прямая со стрелкой 90"/>
          <p:cNvCxnSpPr/>
          <p:nvPr/>
        </p:nvCxnSpPr>
        <p:spPr>
          <a:xfrm rot="10800000">
            <a:off x="1219200" y="1604946"/>
            <a:ext cx="5334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rot="16200000" flipV="1">
            <a:off x="1290618" y="1066780"/>
            <a:ext cx="991394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 rot="5400000">
            <a:off x="1715294" y="3852052"/>
            <a:ext cx="14478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 rot="16200000" flipH="1">
            <a:off x="877094" y="4309252"/>
            <a:ext cx="8382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 rot="5400000">
            <a:off x="686594" y="4347352"/>
            <a:ext cx="1371600" cy="15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 rot="16200000" flipV="1">
            <a:off x="991394" y="3128152"/>
            <a:ext cx="7620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 rot="5400000">
            <a:off x="2096294" y="3775852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Дуга 107"/>
          <p:cNvSpPr/>
          <p:nvPr/>
        </p:nvSpPr>
        <p:spPr>
          <a:xfrm rot="13302000">
            <a:off x="860675" y="941621"/>
            <a:ext cx="1219200" cy="1219200"/>
          </a:xfrm>
          <a:prstGeom prst="arc">
            <a:avLst/>
          </a:prstGeom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09" name="TextBox 108"/>
          <p:cNvSpPr txBox="1"/>
          <p:nvPr/>
        </p:nvSpPr>
        <p:spPr>
          <a:xfrm>
            <a:off x="1371600" y="488154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ru-RU" dirty="0"/>
          </a:p>
        </p:txBody>
      </p:sp>
      <p:sp>
        <p:nvSpPr>
          <p:cNvPr id="110" name="TextBox 109"/>
          <p:cNvSpPr txBox="1"/>
          <p:nvPr/>
        </p:nvSpPr>
        <p:spPr>
          <a:xfrm>
            <a:off x="914400" y="290034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Ф</a:t>
            </a:r>
            <a:r>
              <a:rPr lang="ru-RU" i="1" baseline="-25000" dirty="0" smtClean="0"/>
              <a:t>1</a:t>
            </a:r>
            <a:endParaRPr lang="ru-RU" i="1" baseline="-25000" dirty="0"/>
          </a:p>
        </p:txBody>
      </p:sp>
      <p:sp>
        <p:nvSpPr>
          <p:cNvPr id="111" name="TextBox 110"/>
          <p:cNvSpPr txBox="1"/>
          <p:nvPr/>
        </p:nvSpPr>
        <p:spPr>
          <a:xfrm>
            <a:off x="1905000" y="419574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Ф</a:t>
            </a:r>
            <a:r>
              <a:rPr lang="ru-RU" i="1" baseline="-25000" dirty="0" smtClean="0"/>
              <a:t>2</a:t>
            </a:r>
            <a:endParaRPr lang="ru-RU" i="1" baseline="-25000" dirty="0"/>
          </a:p>
        </p:txBody>
      </p:sp>
      <p:sp>
        <p:nvSpPr>
          <p:cNvPr id="112" name="TextBox 111"/>
          <p:cNvSpPr txBox="1"/>
          <p:nvPr/>
        </p:nvSpPr>
        <p:spPr>
          <a:xfrm>
            <a:off x="533400" y="1071546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ru-RU" i="1" baseline="30000" dirty="0" smtClean="0"/>
              <a:t>Ф</a:t>
            </a:r>
            <a:endParaRPr lang="ru-RU" i="1" baseline="30000" dirty="0"/>
          </a:p>
        </p:txBody>
      </p:sp>
      <p:sp>
        <p:nvSpPr>
          <p:cNvPr id="113" name="TextBox 112"/>
          <p:cNvSpPr txBox="1"/>
          <p:nvPr/>
        </p:nvSpPr>
        <p:spPr>
          <a:xfrm>
            <a:off x="1357290" y="500042"/>
            <a:ext cx="344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Y</a:t>
            </a:r>
            <a:r>
              <a:rPr lang="en-US" i="1" baseline="-25000" dirty="0" err="1" smtClean="0"/>
              <a:t>c</a:t>
            </a:r>
            <a:endParaRPr lang="ru-RU" i="1" baseline="-25000" dirty="0"/>
          </a:p>
        </p:txBody>
      </p:sp>
      <p:sp>
        <p:nvSpPr>
          <p:cNvPr id="114" name="TextBox 113"/>
          <p:cNvSpPr txBox="1"/>
          <p:nvPr/>
        </p:nvSpPr>
        <p:spPr>
          <a:xfrm>
            <a:off x="990600" y="1223946"/>
            <a:ext cx="37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X</a:t>
            </a:r>
            <a:r>
              <a:rPr lang="en-US" i="1" baseline="-25000" dirty="0" err="1" smtClean="0"/>
              <a:t>c</a:t>
            </a:r>
            <a:endParaRPr lang="ru-RU" i="1" baseline="-25000" dirty="0"/>
          </a:p>
        </p:txBody>
      </p:sp>
      <p:sp>
        <p:nvSpPr>
          <p:cNvPr id="115" name="TextBox 114"/>
          <p:cNvSpPr txBox="1"/>
          <p:nvPr/>
        </p:nvSpPr>
        <p:spPr>
          <a:xfrm>
            <a:off x="2514600" y="3967146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2</a:t>
            </a:r>
            <a:endParaRPr lang="ru-RU" i="1" baseline="-25000" dirty="0"/>
          </a:p>
        </p:txBody>
      </p:sp>
      <p:sp>
        <p:nvSpPr>
          <p:cNvPr id="116" name="TextBox 115"/>
          <p:cNvSpPr txBox="1"/>
          <p:nvPr/>
        </p:nvSpPr>
        <p:spPr>
          <a:xfrm>
            <a:off x="838200" y="4195746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1</a:t>
            </a:r>
            <a:endParaRPr lang="ru-RU" i="1" baseline="-25000" dirty="0"/>
          </a:p>
        </p:txBody>
      </p:sp>
      <p:cxnSp>
        <p:nvCxnSpPr>
          <p:cNvPr id="118" name="Прямая соединительная линия 117"/>
          <p:cNvCxnSpPr/>
          <p:nvPr/>
        </p:nvCxnSpPr>
        <p:spPr>
          <a:xfrm>
            <a:off x="1447800" y="495774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990600" y="297654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914400" y="427194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1981200" y="419574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2590800" y="404334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285720" y="642918"/>
            <a:ext cx="953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Схема 1</a:t>
            </a:r>
            <a:endParaRPr lang="ru-RU" i="1" dirty="0"/>
          </a:p>
        </p:txBody>
      </p:sp>
      <p:graphicFrame>
        <p:nvGraphicFramePr>
          <p:cNvPr id="137" name="Объект 136"/>
          <p:cNvGraphicFramePr>
            <a:graphicFrameLocks noChangeAspect="1"/>
          </p:cNvGraphicFramePr>
          <p:nvPr/>
        </p:nvGraphicFramePr>
        <p:xfrm>
          <a:off x="357158" y="5357826"/>
          <a:ext cx="3278187" cy="622300"/>
        </p:xfrm>
        <a:graphic>
          <a:graphicData uri="http://schemas.openxmlformats.org/presentationml/2006/ole">
            <p:oleObj spid="_x0000_s63490" name="Формула" r:id="rId3" imgW="1269449" imgH="241195" progId="Equation.3">
              <p:embed/>
            </p:oleObj>
          </a:graphicData>
        </a:graphic>
      </p:graphicFrame>
      <p:sp>
        <p:nvSpPr>
          <p:cNvPr id="141" name="Дуга 140"/>
          <p:cNvSpPr/>
          <p:nvPr/>
        </p:nvSpPr>
        <p:spPr>
          <a:xfrm>
            <a:off x="1714480" y="785794"/>
            <a:ext cx="762000" cy="7620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149" name="Прямая со стрелкой 148"/>
          <p:cNvCxnSpPr/>
          <p:nvPr/>
        </p:nvCxnSpPr>
        <p:spPr>
          <a:xfrm rot="16200000" flipH="1">
            <a:off x="1328471" y="2100498"/>
            <a:ext cx="926070" cy="1117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1857356" y="2214554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3</a:t>
            </a:r>
            <a:endParaRPr lang="ru-RU" i="1" baseline="-25000" dirty="0"/>
          </a:p>
        </p:txBody>
      </p:sp>
      <p:cxnSp>
        <p:nvCxnSpPr>
          <p:cNvPr id="155" name="Прямая соединительная линия 154"/>
          <p:cNvCxnSpPr/>
          <p:nvPr/>
        </p:nvCxnSpPr>
        <p:spPr>
          <a:xfrm>
            <a:off x="1981200" y="251934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4843490" y="2524116"/>
            <a:ext cx="3276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rot="5400000">
            <a:off x="4468070" y="2899536"/>
            <a:ext cx="762000" cy="1116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7281890" y="21431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4</a:t>
            </a:r>
            <a:endParaRPr lang="ru-RU" i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4386290" y="237171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102" name="TextBox 101"/>
          <p:cNvSpPr txBox="1"/>
          <p:nvPr/>
        </p:nvSpPr>
        <p:spPr>
          <a:xfrm>
            <a:off x="8120090" y="252411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cxnSp>
        <p:nvCxnSpPr>
          <p:cNvPr id="103" name="Прямая соединительная линия 102"/>
          <p:cNvCxnSpPr/>
          <p:nvPr/>
        </p:nvCxnSpPr>
        <p:spPr>
          <a:xfrm>
            <a:off x="4767290" y="3057516"/>
            <a:ext cx="9144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6748490" y="3057516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7739090" y="2905116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5072090" y="275271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107" name="TextBox 106"/>
          <p:cNvSpPr txBox="1"/>
          <p:nvPr/>
        </p:nvSpPr>
        <p:spPr>
          <a:xfrm>
            <a:off x="7129490" y="275271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2b</a:t>
            </a:r>
            <a:endParaRPr lang="ru-RU" i="1" dirty="0"/>
          </a:p>
        </p:txBody>
      </p:sp>
      <p:cxnSp>
        <p:nvCxnSpPr>
          <p:cNvPr id="117" name="Прямая соединительная линия 116"/>
          <p:cNvCxnSpPr/>
          <p:nvPr/>
        </p:nvCxnSpPr>
        <p:spPr>
          <a:xfrm rot="5400000">
            <a:off x="5376890" y="2828916"/>
            <a:ext cx="60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 rot="5400000" flipH="1" flipV="1">
            <a:off x="6519890" y="2828916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 rot="5400000">
            <a:off x="5795990" y="2790816"/>
            <a:ext cx="533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5681690" y="3057516"/>
            <a:ext cx="3810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6062690" y="3057516"/>
            <a:ext cx="6858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5757890" y="2752716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145" name="TextBox 144"/>
          <p:cNvSpPr txBox="1"/>
          <p:nvPr/>
        </p:nvSpPr>
        <p:spPr>
          <a:xfrm>
            <a:off x="6062690" y="2752716"/>
            <a:ext cx="3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4386290" y="2981316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r>
              <a:rPr lang="en-US" i="1" baseline="-25000" dirty="0" smtClean="0"/>
              <a:t>B</a:t>
            </a:r>
            <a:endParaRPr lang="ru-RU" i="1" baseline="-25000" dirty="0"/>
          </a:p>
        </p:txBody>
      </p:sp>
      <p:cxnSp>
        <p:nvCxnSpPr>
          <p:cNvPr id="147" name="Прямая со стрелкой 146"/>
          <p:cNvCxnSpPr/>
          <p:nvPr/>
        </p:nvCxnSpPr>
        <p:spPr>
          <a:xfrm>
            <a:off x="8120090" y="2524116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 стрелкой 147"/>
          <p:cNvCxnSpPr/>
          <p:nvPr/>
        </p:nvCxnSpPr>
        <p:spPr>
          <a:xfrm rot="5400000" flipH="1" flipV="1">
            <a:off x="7777984" y="2180422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/>
          <p:cNvSpPr txBox="1"/>
          <p:nvPr/>
        </p:nvSpPr>
        <p:spPr>
          <a:xfrm>
            <a:off x="8501090" y="2143116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r>
              <a:rPr lang="en-US" i="1" baseline="-25000" dirty="0" smtClean="0"/>
              <a:t>A</a:t>
            </a:r>
            <a:endParaRPr lang="ru-RU" i="1" baseline="-25000" dirty="0"/>
          </a:p>
        </p:txBody>
      </p:sp>
      <p:sp>
        <p:nvSpPr>
          <p:cNvPr id="151" name="TextBox 150"/>
          <p:cNvSpPr txBox="1"/>
          <p:nvPr/>
        </p:nvSpPr>
        <p:spPr>
          <a:xfrm>
            <a:off x="7662890" y="1762116"/>
            <a:ext cx="36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r>
              <a:rPr lang="en-US" i="1" baseline="-25000" dirty="0" smtClean="0"/>
              <a:t>A</a:t>
            </a:r>
            <a:endParaRPr lang="ru-RU" i="1" baseline="-25000" dirty="0"/>
          </a:p>
        </p:txBody>
      </p:sp>
      <p:cxnSp>
        <p:nvCxnSpPr>
          <p:cNvPr id="152" name="Прямая со стрелкой 151"/>
          <p:cNvCxnSpPr/>
          <p:nvPr/>
        </p:nvCxnSpPr>
        <p:spPr>
          <a:xfrm rot="5400000">
            <a:off x="6139684" y="2980522"/>
            <a:ext cx="9144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6215090" y="3133716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4</a:t>
            </a:r>
            <a:endParaRPr lang="ru-RU" i="1" baseline="-25000" dirty="0"/>
          </a:p>
        </p:txBody>
      </p:sp>
      <p:sp>
        <p:nvSpPr>
          <p:cNvPr id="156" name="TextBox 155"/>
          <p:cNvSpPr txBox="1"/>
          <p:nvPr/>
        </p:nvSpPr>
        <p:spPr>
          <a:xfrm>
            <a:off x="6291290" y="2066916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r>
              <a:rPr lang="en-US" i="1" baseline="-25000" dirty="0" smtClean="0"/>
              <a:t>4</a:t>
            </a:r>
            <a:endParaRPr lang="ru-RU" i="1" baseline="-25000" dirty="0"/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 rot="5400000" flipH="1" flipV="1">
            <a:off x="5643590" y="2105016"/>
            <a:ext cx="83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5605490" y="1381116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r>
              <a:rPr lang="en-US" i="1" baseline="-25000" dirty="0" smtClean="0"/>
              <a:t>3</a:t>
            </a:r>
            <a:endParaRPr lang="ru-RU" i="1" baseline="-25000" dirty="0"/>
          </a:p>
        </p:txBody>
      </p:sp>
      <p:cxnSp>
        <p:nvCxnSpPr>
          <p:cNvPr id="159" name="Прямая со стрелкой 158"/>
          <p:cNvCxnSpPr/>
          <p:nvPr/>
        </p:nvCxnSpPr>
        <p:spPr>
          <a:xfrm>
            <a:off x="6062690" y="1685916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 стрелкой 159"/>
          <p:cNvCxnSpPr/>
          <p:nvPr/>
        </p:nvCxnSpPr>
        <p:spPr>
          <a:xfrm rot="5400000" flipH="1" flipV="1">
            <a:off x="5720584" y="1342222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6672290" y="1457316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r>
              <a:rPr lang="en-US" i="1" baseline="-25000" dirty="0" smtClean="0"/>
              <a:t>C</a:t>
            </a:r>
            <a:endParaRPr lang="ru-RU" i="1" baseline="-25000" dirty="0"/>
          </a:p>
        </p:txBody>
      </p:sp>
      <p:sp>
        <p:nvSpPr>
          <p:cNvPr id="162" name="TextBox 161"/>
          <p:cNvSpPr txBox="1"/>
          <p:nvPr/>
        </p:nvSpPr>
        <p:spPr>
          <a:xfrm>
            <a:off x="5681690" y="847716"/>
            <a:ext cx="371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r>
              <a:rPr lang="en-US" baseline="-25000" dirty="0" smtClean="0"/>
              <a:t>C</a:t>
            </a:r>
            <a:endParaRPr lang="ru-RU" baseline="-25000" dirty="0"/>
          </a:p>
        </p:txBody>
      </p:sp>
      <p:cxnSp>
        <p:nvCxnSpPr>
          <p:cNvPr id="163" name="Прямая соединительная линия 162"/>
          <p:cNvCxnSpPr/>
          <p:nvPr/>
        </p:nvCxnSpPr>
        <p:spPr>
          <a:xfrm rot="10800000">
            <a:off x="5605490" y="1685916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единительная линия 163"/>
          <p:cNvCxnSpPr/>
          <p:nvPr/>
        </p:nvCxnSpPr>
        <p:spPr>
          <a:xfrm rot="5400000">
            <a:off x="5224490" y="2066916"/>
            <a:ext cx="7620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/>
          <p:cNvSpPr txBox="1"/>
          <p:nvPr/>
        </p:nvSpPr>
        <p:spPr>
          <a:xfrm>
            <a:off x="5300690" y="191451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>
            <a:off x="4462490" y="305751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>
            <a:off x="8577290" y="221931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/>
          <p:cNvCxnSpPr/>
          <p:nvPr/>
        </p:nvCxnSpPr>
        <p:spPr>
          <a:xfrm>
            <a:off x="7739090" y="183831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единительная линия 168"/>
          <p:cNvCxnSpPr/>
          <p:nvPr/>
        </p:nvCxnSpPr>
        <p:spPr>
          <a:xfrm>
            <a:off x="5757890" y="92391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Прямая соединительная линия 169"/>
          <p:cNvCxnSpPr/>
          <p:nvPr/>
        </p:nvCxnSpPr>
        <p:spPr>
          <a:xfrm>
            <a:off x="6596090" y="336231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>
            <a:off x="6748490" y="153351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4005290" y="1228716"/>
            <a:ext cx="953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Схема 2</a:t>
            </a:r>
            <a:endParaRPr lang="ru-RU" i="1" dirty="0"/>
          </a:p>
        </p:txBody>
      </p:sp>
      <p:graphicFrame>
        <p:nvGraphicFramePr>
          <p:cNvPr id="7183" name="Object 15"/>
          <p:cNvGraphicFramePr>
            <a:graphicFrameLocks noChangeAspect="1"/>
          </p:cNvGraphicFramePr>
          <p:nvPr/>
        </p:nvGraphicFramePr>
        <p:xfrm>
          <a:off x="4429124" y="4000504"/>
          <a:ext cx="3860800" cy="1746250"/>
        </p:xfrm>
        <a:graphic>
          <a:graphicData uri="http://schemas.openxmlformats.org/presentationml/2006/ole">
            <p:oleObj spid="_x0000_s63491" name="Формула" r:id="rId4" imgW="1562040" imgH="711000" progId="Equation.3">
              <p:embed/>
            </p:oleObj>
          </a:graphicData>
        </a:graphic>
      </p:graphicFrame>
      <p:sp>
        <p:nvSpPr>
          <p:cNvPr id="121" name="Равнобедренный треугольник 120"/>
          <p:cNvSpPr/>
          <p:nvPr/>
        </p:nvSpPr>
        <p:spPr>
          <a:xfrm>
            <a:off x="6000760" y="1714488"/>
            <a:ext cx="142876" cy="78581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7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0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3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8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30" grpId="0" animBg="1"/>
      <p:bldP spid="31" grpId="0" animBg="1"/>
      <p:bldP spid="44" grpId="0"/>
      <p:bldP spid="45" grpId="0"/>
      <p:bldP spid="47" grpId="0"/>
      <p:bldP spid="66" grpId="0"/>
      <p:bldP spid="108" grpId="0" animBg="1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31" grpId="0"/>
      <p:bldP spid="141" grpId="0" animBg="1"/>
      <p:bldP spid="154" grpId="0"/>
      <p:bldP spid="100" grpId="0"/>
      <p:bldP spid="101" grpId="0"/>
      <p:bldP spid="102" grpId="0"/>
      <p:bldP spid="106" grpId="0"/>
      <p:bldP spid="107" grpId="0"/>
      <p:bldP spid="138" grpId="0"/>
      <p:bldP spid="145" grpId="0"/>
      <p:bldP spid="146" grpId="0"/>
      <p:bldP spid="150" grpId="0"/>
      <p:bldP spid="151" grpId="0"/>
      <p:bldP spid="153" grpId="0"/>
      <p:bldP spid="156" grpId="0"/>
      <p:bldP spid="158" grpId="0"/>
      <p:bldP spid="161" grpId="0"/>
      <p:bldP spid="162" grpId="0"/>
      <p:bldP spid="165" grpId="0"/>
      <p:bldP spid="172" grpId="0"/>
      <p:bldP spid="1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/>
              <a:t>Составим уравнения равновесия.</a:t>
            </a:r>
            <a:br>
              <a:rPr lang="ru-RU" sz="2800" i="1" dirty="0" smtClean="0"/>
            </a:br>
            <a:r>
              <a:rPr lang="ru-RU" sz="2800" i="1" dirty="0" smtClean="0">
                <a:solidFill>
                  <a:srgbClr val="FF0000"/>
                </a:solidFill>
              </a:rPr>
              <a:t>1 схема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447800" y="1676400"/>
            <a:ext cx="1371600" cy="1295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  <p:sp>
        <p:nvSpPr>
          <p:cNvPr id="5" name="Овал 4"/>
          <p:cNvSpPr/>
          <p:nvPr/>
        </p:nvSpPr>
        <p:spPr>
          <a:xfrm>
            <a:off x="1752600" y="1981200"/>
            <a:ext cx="7620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cxnSp>
        <p:nvCxnSpPr>
          <p:cNvPr id="6" name="Прямая соединительная линия 5"/>
          <p:cNvCxnSpPr>
            <a:stCxn id="4" idx="2"/>
            <a:endCxn id="4" idx="6"/>
          </p:cNvCxnSpPr>
          <p:nvPr/>
        </p:nvCxnSpPr>
        <p:spPr>
          <a:xfrm rot="10800000" flipH="1">
            <a:off x="1447800" y="2324100"/>
            <a:ext cx="1371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stCxn id="4" idx="4"/>
          </p:cNvCxnSpPr>
          <p:nvPr/>
        </p:nvCxnSpPr>
        <p:spPr>
          <a:xfrm rot="5400000" flipH="1" flipV="1">
            <a:off x="1486694" y="2323306"/>
            <a:ext cx="12954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762000" y="3276600"/>
            <a:ext cx="19812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1981994" y="3123406"/>
            <a:ext cx="16764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524000" y="4267200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1" name="Прямоугольник 10"/>
          <p:cNvSpPr/>
          <p:nvPr/>
        </p:nvSpPr>
        <p:spPr>
          <a:xfrm>
            <a:off x="2590800" y="3962400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14" name="TextBox 13"/>
          <p:cNvSpPr txBox="1"/>
          <p:nvPr/>
        </p:nvSpPr>
        <p:spPr>
          <a:xfrm>
            <a:off x="1905000" y="4267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</a:t>
            </a:r>
            <a:endParaRPr lang="ru-RU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2286000" y="396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2</a:t>
            </a:r>
            <a:endParaRPr lang="ru-RU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2743200" y="1828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3</a:t>
            </a:r>
            <a:endParaRPr lang="ru-RU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2143108" y="1928802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rot="10800000">
            <a:off x="1571604" y="2357430"/>
            <a:ext cx="5334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V="1">
            <a:off x="1685908" y="1957374"/>
            <a:ext cx="915194" cy="79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2139144" y="4718848"/>
            <a:ext cx="12954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H="1">
            <a:off x="1258094" y="5066506"/>
            <a:ext cx="8382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1067594" y="5104606"/>
            <a:ext cx="1371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V="1">
            <a:off x="1372394" y="3885406"/>
            <a:ext cx="7620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2477294" y="4533106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752600" y="563880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</a:t>
            </a:r>
            <a:endParaRPr lang="ru-RU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1219200" y="36576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Ф</a:t>
            </a:r>
            <a:r>
              <a:rPr lang="ru-RU" i="1" baseline="-25000" dirty="0" smtClean="0"/>
              <a:t>1</a:t>
            </a:r>
            <a:endParaRPr lang="ru-RU" i="1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2286000" y="48768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Ф</a:t>
            </a:r>
            <a:r>
              <a:rPr lang="ru-RU" i="1" baseline="-25000" dirty="0" smtClean="0"/>
              <a:t>2</a:t>
            </a:r>
            <a:endParaRPr lang="ru-RU" i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914400" y="1828800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r>
              <a:rPr lang="ru-RU" i="1" baseline="30000" dirty="0" smtClean="0"/>
              <a:t>Ф</a:t>
            </a:r>
            <a:endParaRPr lang="ru-RU" i="1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1752600" y="1295400"/>
            <a:ext cx="344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Y</a:t>
            </a:r>
            <a:r>
              <a:rPr lang="en-US" i="1" baseline="-25000" dirty="0" err="1" smtClean="0"/>
              <a:t>c</a:t>
            </a:r>
            <a:endParaRPr lang="ru-RU" i="1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1371600" y="1981200"/>
            <a:ext cx="37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X</a:t>
            </a:r>
            <a:r>
              <a:rPr lang="en-US" i="1" baseline="-25000" dirty="0" err="1" smtClean="0"/>
              <a:t>c</a:t>
            </a:r>
            <a:endParaRPr lang="ru-RU" i="1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2895600" y="4724400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2</a:t>
            </a:r>
            <a:endParaRPr lang="ru-RU" i="1" baseline="-25000" dirty="0"/>
          </a:p>
        </p:txBody>
      </p:sp>
      <p:sp>
        <p:nvSpPr>
          <p:cNvPr id="32" name="TextBox 31"/>
          <p:cNvSpPr txBox="1"/>
          <p:nvPr/>
        </p:nvSpPr>
        <p:spPr>
          <a:xfrm>
            <a:off x="1219200" y="4953000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1</a:t>
            </a:r>
            <a:endParaRPr lang="ru-RU" i="1" baseline="-25000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1828800" y="57150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295400" y="37338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295400" y="50292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362200" y="48768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971800" y="48006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Объект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81736140"/>
              </p:ext>
            </p:extLst>
          </p:nvPr>
        </p:nvGraphicFramePr>
        <p:xfrm>
          <a:off x="3357554" y="1500174"/>
          <a:ext cx="5467350" cy="1177925"/>
        </p:xfrm>
        <a:graphic>
          <a:graphicData uri="http://schemas.openxmlformats.org/presentationml/2006/ole">
            <p:oleObj spid="_x0000_s64514" name="Формула" r:id="rId3" imgW="3593880" imgH="774360" progId="Equation.3">
              <p:embed/>
            </p:oleObj>
          </a:graphicData>
        </a:graphic>
      </p:graphicFrame>
      <p:sp>
        <p:nvSpPr>
          <p:cNvPr id="39" name="Дуга 38"/>
          <p:cNvSpPr/>
          <p:nvPr/>
        </p:nvSpPr>
        <p:spPr>
          <a:xfrm rot="13302000">
            <a:off x="1241675" y="1698876"/>
            <a:ext cx="1219200" cy="1219200"/>
          </a:xfrm>
          <a:prstGeom prst="arc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40" name="Дуга 39"/>
          <p:cNvSpPr/>
          <p:nvPr/>
        </p:nvSpPr>
        <p:spPr>
          <a:xfrm>
            <a:off x="2133600" y="1447800"/>
            <a:ext cx="762000" cy="7620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sp>
        <p:nvSpPr>
          <p:cNvPr id="41" name="TextBox 40"/>
          <p:cNvSpPr txBox="1"/>
          <p:nvPr/>
        </p:nvSpPr>
        <p:spPr>
          <a:xfrm>
            <a:off x="2743200" y="1295400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ω</a:t>
            </a:r>
            <a:endParaRPr lang="ru-RU" i="1" dirty="0"/>
          </a:p>
        </p:txBody>
      </p:sp>
      <p:cxnSp>
        <p:nvCxnSpPr>
          <p:cNvPr id="45" name="Прямая со стрелкой 44"/>
          <p:cNvCxnSpPr/>
          <p:nvPr/>
        </p:nvCxnSpPr>
        <p:spPr>
          <a:xfrm rot="16200000" flipH="1">
            <a:off x="1724802" y="2847174"/>
            <a:ext cx="8382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214546" y="3000372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3</a:t>
            </a:r>
            <a:endParaRPr lang="ru-RU" i="1" baseline="-25000" dirty="0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2362200" y="32766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3428992" y="2928934"/>
          <a:ext cx="5119688" cy="1833563"/>
        </p:xfrm>
        <a:graphic>
          <a:graphicData uri="http://schemas.openxmlformats.org/presentationml/2006/ole">
            <p:oleObj spid="_x0000_s64515" name="Формула" r:id="rId4" imgW="3365280" imgH="1206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/>
              <a:t>Составим уравнения равновесия.</a:t>
            </a:r>
            <a:br>
              <a:rPr lang="ru-RU" sz="2800" i="1" dirty="0" smtClean="0"/>
            </a:br>
            <a:r>
              <a:rPr lang="ru-RU" sz="2800" i="1" dirty="0" smtClean="0">
                <a:solidFill>
                  <a:srgbClr val="FF0000"/>
                </a:solidFill>
              </a:rPr>
              <a:t>2-я схема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85800" y="2362200"/>
            <a:ext cx="3276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rot="5400000">
            <a:off x="310380" y="2737620"/>
            <a:ext cx="762000" cy="1116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24200" y="1981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4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22098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962400" y="23622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9600" y="2895600"/>
            <a:ext cx="9144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590800" y="2895600"/>
            <a:ext cx="1371600" cy="1588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3581400" y="274320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4400" y="25908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971800" y="25908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2b</a:t>
            </a:r>
            <a:endParaRPr lang="ru-RU" i="1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1219200" y="2667000"/>
            <a:ext cx="60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 flipH="1" flipV="1">
            <a:off x="2362200" y="2667000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1638300" y="2628900"/>
            <a:ext cx="533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524000" y="2895600"/>
            <a:ext cx="3810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905000" y="2895600"/>
            <a:ext cx="6858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00200" y="2590800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1905000" y="2590800"/>
            <a:ext cx="3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228600" y="2819400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r>
              <a:rPr lang="en-US" i="1" baseline="-25000" dirty="0" smtClean="0"/>
              <a:t>B</a:t>
            </a:r>
            <a:endParaRPr lang="ru-RU" i="1" baseline="-25000" dirty="0"/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3962400" y="2362200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 flipH="1" flipV="1">
            <a:off x="3620294" y="2018506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343400" y="1981200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r>
              <a:rPr lang="en-US" i="1" baseline="-25000" dirty="0" smtClean="0"/>
              <a:t>A</a:t>
            </a:r>
            <a:endParaRPr lang="ru-RU" i="1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3505200" y="1600200"/>
            <a:ext cx="36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r>
              <a:rPr lang="en-US" i="1" baseline="-25000" dirty="0" smtClean="0"/>
              <a:t>A</a:t>
            </a:r>
            <a:endParaRPr lang="ru-RU" i="1" baseline="-250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rot="5400000">
            <a:off x="1828800" y="2819400"/>
            <a:ext cx="9144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286000" y="3124200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r>
              <a:rPr lang="en-US" baseline="-25000" dirty="0" smtClean="0"/>
              <a:t>4</a:t>
            </a:r>
            <a:endParaRPr lang="ru-RU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2143108" y="2000240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r>
              <a:rPr lang="en-US" i="1" baseline="-25000" dirty="0" smtClean="0"/>
              <a:t>4</a:t>
            </a:r>
            <a:endParaRPr lang="ru-RU" i="1" baseline="-25000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485900" y="1943100"/>
            <a:ext cx="83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447800" y="1219200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r>
              <a:rPr lang="en-US" i="1" baseline="-25000" dirty="0" smtClean="0"/>
              <a:t>3</a:t>
            </a:r>
            <a:endParaRPr lang="ru-RU" i="1" baseline="-25000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1905000" y="1524000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906589" y="930876"/>
            <a:ext cx="1589" cy="5979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514600" y="1295400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r>
              <a:rPr lang="en-US" i="1" baseline="-25000" dirty="0" smtClean="0"/>
              <a:t>C</a:t>
            </a:r>
            <a:endParaRPr lang="ru-RU" i="1" baseline="-25000" dirty="0"/>
          </a:p>
        </p:txBody>
      </p:sp>
      <p:sp>
        <p:nvSpPr>
          <p:cNvPr id="34" name="TextBox 33"/>
          <p:cNvSpPr txBox="1"/>
          <p:nvPr/>
        </p:nvSpPr>
        <p:spPr>
          <a:xfrm>
            <a:off x="1524000" y="685800"/>
            <a:ext cx="371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r>
              <a:rPr lang="en-US" i="1" baseline="-25000" dirty="0" smtClean="0"/>
              <a:t>C</a:t>
            </a:r>
            <a:endParaRPr lang="ru-RU" i="1" baseline="-25000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10800000">
            <a:off x="1447800" y="1524000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1066800" y="1905000"/>
            <a:ext cx="7620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143000" y="17526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304800" y="28956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4419600" y="20574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3581400" y="16764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600200" y="7620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2438400" y="32004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590800" y="13716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96533052"/>
              </p:ext>
            </p:extLst>
          </p:nvPr>
        </p:nvGraphicFramePr>
        <p:xfrm>
          <a:off x="5357818" y="1428736"/>
          <a:ext cx="2203450" cy="820737"/>
        </p:xfrm>
        <a:graphic>
          <a:graphicData uri="http://schemas.openxmlformats.org/presentationml/2006/ole">
            <p:oleObj spid="_x0000_s65538" name="Формула" r:id="rId3" imgW="1295280" imgH="482400" progId="Equation.3">
              <p:embed/>
            </p:oleObj>
          </a:graphicData>
        </a:graphic>
      </p:graphicFrame>
      <p:sp>
        <p:nvSpPr>
          <p:cNvPr id="46" name="Равнобедренный треугольник 45"/>
          <p:cNvSpPr/>
          <p:nvPr/>
        </p:nvSpPr>
        <p:spPr>
          <a:xfrm>
            <a:off x="1857356" y="1571612"/>
            <a:ext cx="142876" cy="78581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i="1"/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4500562" y="2571744"/>
          <a:ext cx="4422775" cy="906462"/>
        </p:xfrm>
        <a:graphic>
          <a:graphicData uri="http://schemas.openxmlformats.org/presentationml/2006/ole">
            <p:oleObj spid="_x0000_s65539" name="Формула" r:id="rId4" imgW="2603160" imgH="533160" progId="Equation.3">
              <p:embed/>
            </p:oleObj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1357290" y="3714752"/>
          <a:ext cx="5781675" cy="819150"/>
        </p:xfrm>
        <a:graphic>
          <a:graphicData uri="http://schemas.openxmlformats.org/presentationml/2006/ole">
            <p:oleObj spid="_x0000_s65540" name="Формула" r:id="rId5" imgW="3403440" imgH="482400" progId="Equation.3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1428728" y="4714884"/>
          <a:ext cx="5349875" cy="1120775"/>
        </p:xfrm>
        <a:graphic>
          <a:graphicData uri="http://schemas.openxmlformats.org/presentationml/2006/ole">
            <p:oleObj spid="_x0000_s65541" name="Формула" r:id="rId6" imgW="3149280" imgH="660240" progId="Equation.3">
              <p:embed/>
            </p:oleObj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1857356" y="2285992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о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Определение натяжений нитей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1828800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95400" y="4114800"/>
            <a:ext cx="4572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47800" y="1828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411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800894" y="5066506"/>
            <a:ext cx="1295400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800894" y="2628106"/>
            <a:ext cx="8382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610394" y="2666206"/>
            <a:ext cx="1371600" cy="15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1181894" y="4685506"/>
            <a:ext cx="6858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95400" y="320040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0" y="12192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</a:t>
            </a:r>
            <a:r>
              <a:rPr lang="ru-RU" baseline="-25000" dirty="0" smtClean="0"/>
              <a:t>1</a:t>
            </a:r>
            <a:endParaRPr lang="ru-RU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990600" y="50292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</a:t>
            </a:r>
            <a:r>
              <a:rPr lang="ru-RU" baseline="-25000" dirty="0" smtClean="0"/>
              <a:t>2</a:t>
            </a:r>
            <a:endParaRPr lang="ru-RU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1600200" y="4876800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762000" y="2514600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371600" y="32766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838200" y="12954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838200" y="25908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066800" y="50292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676400" y="49530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V="1">
            <a:off x="1181894" y="3999706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V="1">
            <a:off x="762794" y="1447006"/>
            <a:ext cx="1066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6200000" flipV="1">
            <a:off x="648494" y="1408906"/>
            <a:ext cx="1143000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447800" y="990600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1676400" y="3657600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/>
        </p:nvGraphicFramePr>
        <p:xfrm>
          <a:off x="2222500" y="1295400"/>
          <a:ext cx="6005513" cy="1016000"/>
        </p:xfrm>
        <a:graphic>
          <a:graphicData uri="http://schemas.openxmlformats.org/presentationml/2006/ole">
            <p:oleObj spid="_x0000_s66562" name="Формула" r:id="rId3" imgW="2857320" imgH="482400" progId="Equation.3">
              <p:embed/>
            </p:oleObj>
          </a:graphicData>
        </a:graphic>
      </p:graphicFrame>
      <p:graphicFrame>
        <p:nvGraphicFramePr>
          <p:cNvPr id="31" name="Объект 30"/>
          <p:cNvGraphicFramePr>
            <a:graphicFrameLocks noChangeAspect="1"/>
          </p:cNvGraphicFramePr>
          <p:nvPr/>
        </p:nvGraphicFramePr>
        <p:xfrm>
          <a:off x="2359025" y="3128963"/>
          <a:ext cx="4332288" cy="923925"/>
        </p:xfrm>
        <a:graphic>
          <a:graphicData uri="http://schemas.openxmlformats.org/presentationml/2006/ole">
            <p:oleObj spid="_x0000_s66563" name="Формула" r:id="rId4" imgW="2260440" imgH="482400" progId="Equation.3">
              <p:embed/>
            </p:oleObj>
          </a:graphicData>
        </a:graphic>
      </p:graphicFrame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3786182" y="4572008"/>
          <a:ext cx="2243137" cy="1892300"/>
        </p:xfrm>
        <a:graphic>
          <a:graphicData uri="http://schemas.openxmlformats.org/presentationml/2006/ole">
            <p:oleObj spid="_x0000_s66564" name="Формула" r:id="rId5" imgW="1371600" imgH="1155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274638"/>
            <a:ext cx="4978896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</a:rPr>
              <a:t>Задача </a:t>
            </a:r>
            <a:r>
              <a:rPr lang="ru-RU" sz="2800" i="1" dirty="0" smtClean="0">
                <a:solidFill>
                  <a:srgbClr val="FF0000"/>
                </a:solidFill>
              </a:rPr>
              <a:t>№ </a:t>
            </a:r>
            <a:r>
              <a:rPr lang="ru-RU" sz="2800" i="1" dirty="0" smtClean="0">
                <a:solidFill>
                  <a:srgbClr val="FF0000"/>
                </a:solidFill>
              </a:rPr>
              <a:t>4 </a:t>
            </a:r>
            <a:r>
              <a:rPr lang="ru-RU" sz="2800" i="1" dirty="0" smtClean="0">
                <a:solidFill>
                  <a:srgbClr val="FF0000"/>
                </a:solidFill>
              </a:rPr>
              <a:t>Принцип Даламбера. 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211960" y="1772816"/>
            <a:ext cx="4915649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 </a:t>
            </a:r>
            <a:r>
              <a:rPr lang="ru-RU" sz="1600" i="1" dirty="0"/>
              <a:t>Вертикальный вал длиной 3а</a:t>
            </a:r>
            <a:r>
              <a:rPr lang="ru-RU" sz="1600" b="1" i="1" dirty="0"/>
              <a:t> </a:t>
            </a:r>
            <a:r>
              <a:rPr lang="ru-RU" sz="1600" i="1" dirty="0"/>
              <a:t>(</a:t>
            </a:r>
            <a:r>
              <a:rPr lang="en-US" sz="1600" i="1" dirty="0"/>
              <a:t>AB</a:t>
            </a:r>
            <a:r>
              <a:rPr lang="ru-RU" sz="1600" i="1" dirty="0"/>
              <a:t> = </a:t>
            </a:r>
            <a:r>
              <a:rPr lang="en-US" sz="1600" i="1" dirty="0"/>
              <a:t>BD</a:t>
            </a:r>
            <a:r>
              <a:rPr lang="ru-RU" sz="1600" i="1" dirty="0"/>
              <a:t> = </a:t>
            </a:r>
            <a:r>
              <a:rPr lang="en-US" sz="1600" i="1" dirty="0"/>
              <a:t>DE</a:t>
            </a:r>
            <a:r>
              <a:rPr lang="ru-RU" sz="1600" i="1" dirty="0"/>
              <a:t> = </a:t>
            </a:r>
            <a:r>
              <a:rPr lang="en-US" sz="1600" i="1" dirty="0"/>
              <a:t>a</a:t>
            </a:r>
            <a:r>
              <a:rPr lang="ru-RU" sz="1600" i="1" dirty="0"/>
              <a:t>), </a:t>
            </a:r>
            <a:endParaRPr lang="ru-RU" sz="1600" i="1" dirty="0" smtClean="0"/>
          </a:p>
          <a:p>
            <a:r>
              <a:rPr lang="ru-RU" sz="1600" i="1" dirty="0" smtClean="0"/>
              <a:t>закрепленный </a:t>
            </a:r>
            <a:r>
              <a:rPr lang="ru-RU" sz="1600" i="1" dirty="0"/>
              <a:t>подпятником А и радиальным подшипником </a:t>
            </a:r>
            <a:r>
              <a:rPr lang="en-US" sz="1600" i="1" dirty="0"/>
              <a:t>D </a:t>
            </a:r>
            <a:r>
              <a:rPr lang="ru-RU" sz="1600" i="1" dirty="0" smtClean="0"/>
              <a:t>вращается </a:t>
            </a:r>
            <a:r>
              <a:rPr lang="ru-RU" sz="1600" i="1" dirty="0"/>
              <a:t>с постоянной угловой скоростью . </a:t>
            </a:r>
            <a:endParaRPr lang="ru-RU" sz="1600" i="1" dirty="0" smtClean="0"/>
          </a:p>
          <a:p>
            <a:r>
              <a:rPr lang="ru-RU" sz="1600" i="1" dirty="0" smtClean="0"/>
              <a:t>К </a:t>
            </a:r>
            <a:r>
              <a:rPr lang="ru-RU" sz="1600" i="1" dirty="0"/>
              <a:t>валу жестко прикреплен в точке Е ломаный однородный стержень массой </a:t>
            </a:r>
            <a:r>
              <a:rPr lang="en-US" sz="1600" i="1" dirty="0"/>
              <a:t>m</a:t>
            </a:r>
            <a:r>
              <a:rPr lang="en-US" sz="1600" b="1" i="1" dirty="0"/>
              <a:t> </a:t>
            </a:r>
            <a:r>
              <a:rPr lang="ru-RU" sz="1600" i="1" dirty="0"/>
              <a:t>и длиной 10</a:t>
            </a:r>
            <a:r>
              <a:rPr lang="en-US" sz="1600" i="1" dirty="0"/>
              <a:t>b</a:t>
            </a:r>
            <a:r>
              <a:rPr lang="ru-RU" sz="1600" i="1" dirty="0"/>
              <a:t>, </a:t>
            </a:r>
            <a:endParaRPr lang="ru-RU" sz="1600" i="1" dirty="0" smtClean="0"/>
          </a:p>
          <a:p>
            <a:r>
              <a:rPr lang="ru-RU" sz="1600" i="1" dirty="0" smtClean="0"/>
              <a:t>состоящий </a:t>
            </a:r>
            <a:r>
              <a:rPr lang="ru-RU" sz="1600" i="1" dirty="0"/>
              <a:t>из двух частей 1 и 2, </a:t>
            </a:r>
            <a:endParaRPr lang="ru-RU" sz="1600" i="1" dirty="0" smtClean="0"/>
          </a:p>
          <a:p>
            <a:r>
              <a:rPr lang="ru-RU" sz="1600" i="1" dirty="0" smtClean="0"/>
              <a:t>а </a:t>
            </a:r>
            <a:r>
              <a:rPr lang="ru-RU" sz="1600" i="1" dirty="0"/>
              <a:t>в точке В прикреплен невесомый стержень длиной </a:t>
            </a:r>
            <a:r>
              <a:rPr lang="en-US" sz="1600" i="1" dirty="0"/>
              <a:t>l </a:t>
            </a:r>
            <a:r>
              <a:rPr lang="ru-RU" sz="1600" i="1" dirty="0"/>
              <a:t>= 5</a:t>
            </a:r>
            <a:r>
              <a:rPr lang="en-US" sz="1600" i="1" dirty="0"/>
              <a:t>b </a:t>
            </a:r>
            <a:r>
              <a:rPr lang="ru-RU" sz="1600" i="1" dirty="0"/>
              <a:t>с точечной массой </a:t>
            </a:r>
            <a:r>
              <a:rPr lang="en-US" sz="1600" i="1" dirty="0"/>
              <a:t>m</a:t>
            </a:r>
            <a:r>
              <a:rPr lang="ru-RU" sz="1600" b="1" i="1" baseline="-25000" dirty="0"/>
              <a:t>3</a:t>
            </a:r>
            <a:r>
              <a:rPr lang="ru-RU" sz="1600" i="1" dirty="0"/>
              <a:t> на конце; </a:t>
            </a:r>
            <a:endParaRPr lang="ru-RU" sz="1600" i="1" dirty="0" smtClean="0"/>
          </a:p>
          <a:p>
            <a:r>
              <a:rPr lang="ru-RU" sz="1600" i="1" dirty="0" smtClean="0"/>
              <a:t>оба </a:t>
            </a:r>
            <a:r>
              <a:rPr lang="ru-RU" sz="1600" i="1" dirty="0"/>
              <a:t>стержня лежат в одной плоскости.</a:t>
            </a:r>
          </a:p>
          <a:p>
            <a:r>
              <a:rPr lang="ru-RU" i="1" dirty="0"/>
              <a:t>Дано</a:t>
            </a:r>
            <a:r>
              <a:rPr lang="ru-RU" dirty="0"/>
              <a:t>: </a:t>
            </a:r>
          </a:p>
          <a:p>
            <a:r>
              <a:rPr lang="ru-RU" dirty="0"/>
              <a:t> 		</a:t>
            </a:r>
          </a:p>
          <a:p>
            <a:r>
              <a:rPr lang="ru-RU" dirty="0"/>
              <a:t> 					</a:t>
            </a:r>
          </a:p>
          <a:p>
            <a:r>
              <a:rPr lang="ru-RU" sz="1600" i="1" dirty="0"/>
              <a:t>Определить реакции подпятника А и подшипника </a:t>
            </a:r>
            <a:r>
              <a:rPr lang="en-US" sz="1600" i="1" dirty="0"/>
              <a:t>D</a:t>
            </a:r>
            <a:r>
              <a:rPr lang="ru-RU" sz="1600" i="1" dirty="0"/>
              <a:t>, пренебрегая весом вала.</a:t>
            </a:r>
          </a:p>
          <a:p>
            <a:endParaRPr lang="ru-RU" sz="1600" i="1" dirty="0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4601230"/>
              </p:ext>
            </p:extLst>
          </p:nvPr>
        </p:nvGraphicFramePr>
        <p:xfrm>
          <a:off x="4860032" y="4509120"/>
          <a:ext cx="4400550" cy="257175"/>
        </p:xfrm>
        <a:graphic>
          <a:graphicData uri="http://schemas.openxmlformats.org/presentationml/2006/ole">
            <p:oleObj spid="_x0000_s26626" r:id="rId3" imgW="4533900" imgH="266700" progId="">
              <p:embed/>
            </p:oleObj>
          </a:graphicData>
        </a:graphic>
      </p:graphicFrame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58586575"/>
              </p:ext>
            </p:extLst>
          </p:nvPr>
        </p:nvGraphicFramePr>
        <p:xfrm>
          <a:off x="5148064" y="4869160"/>
          <a:ext cx="1952625" cy="285750"/>
        </p:xfrm>
        <a:graphic>
          <a:graphicData uri="http://schemas.openxmlformats.org/presentationml/2006/ole">
            <p:oleObj spid="_x0000_s26627" r:id="rId4" imgW="1993900" imgH="254000" progId="">
              <p:embed/>
            </p:oleObj>
          </a:graphicData>
        </a:graphic>
      </p:graphicFrame>
      <p:pic>
        <p:nvPicPr>
          <p:cNvPr id="7180" name="Рисунок 28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019" y="260648"/>
            <a:ext cx="4139952" cy="273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0" y="2993847"/>
            <a:ext cx="427700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/>
              <a:t>Массы и веса частей 1 и 2 ломаного </a:t>
            </a:r>
            <a:r>
              <a:rPr lang="ru-RU" sz="1600" i="1" dirty="0" smtClean="0"/>
              <a:t>стержня</a:t>
            </a:r>
          </a:p>
          <a:p>
            <a:r>
              <a:rPr lang="ru-RU" sz="1600" i="1" dirty="0" smtClean="0"/>
              <a:t> </a:t>
            </a:r>
            <a:r>
              <a:rPr lang="ru-RU" sz="1600" i="1" dirty="0"/>
              <a:t>пропорциональны длинам этих частей и </a:t>
            </a:r>
            <a:endParaRPr lang="ru-RU" sz="1600" i="1" dirty="0" smtClean="0"/>
          </a:p>
          <a:p>
            <a:r>
              <a:rPr lang="ru-RU" sz="1600" i="1" dirty="0" smtClean="0"/>
              <a:t>соответственно </a:t>
            </a:r>
            <a:r>
              <a:rPr lang="ru-RU" sz="1600" i="1" dirty="0"/>
              <a:t>равны:</a:t>
            </a:r>
          </a:p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51520" y="3844596"/>
            <a:ext cx="33348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m</a:t>
            </a:r>
            <a:r>
              <a:rPr lang="en-US" sz="1600" baseline="-25000" dirty="0"/>
              <a:t>1</a:t>
            </a:r>
            <a:r>
              <a:rPr lang="en-US" sz="1600" i="1" dirty="0"/>
              <a:t> = </a:t>
            </a:r>
            <a:r>
              <a:rPr lang="en-US" sz="1600" dirty="0"/>
              <a:t>0,6</a:t>
            </a:r>
            <a:r>
              <a:rPr lang="en-US" sz="1600" i="1" dirty="0"/>
              <a:t>m</a:t>
            </a:r>
            <a:r>
              <a:rPr lang="en-US" sz="1600" dirty="0"/>
              <a:t>;</a:t>
            </a:r>
            <a:r>
              <a:rPr lang="en-US" sz="1600" i="1" dirty="0"/>
              <a:t> m</a:t>
            </a:r>
            <a:r>
              <a:rPr lang="en-US" sz="1600" baseline="-25000" dirty="0"/>
              <a:t>2</a:t>
            </a:r>
            <a:r>
              <a:rPr lang="en-US" sz="1600" i="1" dirty="0"/>
              <a:t> = </a:t>
            </a:r>
            <a:r>
              <a:rPr lang="en-US" sz="1600" dirty="0"/>
              <a:t>0,4</a:t>
            </a:r>
            <a:r>
              <a:rPr lang="en-US" sz="1600" i="1" dirty="0"/>
              <a:t>m</a:t>
            </a:r>
            <a:r>
              <a:rPr lang="en-US" sz="1600" dirty="0" smtClean="0"/>
              <a:t>;</a:t>
            </a:r>
            <a:r>
              <a:rPr lang="en-US" sz="1600" dirty="0"/>
              <a:t>	</a:t>
            </a:r>
            <a:endParaRPr lang="ru-RU" sz="1600" dirty="0"/>
          </a:p>
          <a:p>
            <a:r>
              <a:rPr lang="en-US" sz="1600" i="1" dirty="0"/>
              <a:t>P</a:t>
            </a:r>
            <a:r>
              <a:rPr lang="en-US" sz="1600" baseline="-25000" dirty="0"/>
              <a:t>1</a:t>
            </a:r>
            <a:r>
              <a:rPr lang="en-US" sz="1600" i="1" dirty="0"/>
              <a:t> = </a:t>
            </a:r>
            <a:r>
              <a:rPr lang="en-US" sz="1600" dirty="0"/>
              <a:t>0,6</a:t>
            </a:r>
            <a:r>
              <a:rPr lang="en-US" sz="1600" i="1" dirty="0"/>
              <a:t>mg</a:t>
            </a:r>
            <a:r>
              <a:rPr lang="en-US" sz="1600" dirty="0"/>
              <a:t>; </a:t>
            </a:r>
            <a:r>
              <a:rPr lang="en-US" sz="1600" i="1" dirty="0"/>
              <a:t>P</a:t>
            </a:r>
            <a:r>
              <a:rPr lang="en-US" sz="1600" baseline="-25000" dirty="0"/>
              <a:t>2</a:t>
            </a:r>
            <a:r>
              <a:rPr lang="en-US" sz="1600" i="1" dirty="0"/>
              <a:t> = </a:t>
            </a:r>
            <a:r>
              <a:rPr lang="en-US" sz="1600" dirty="0"/>
              <a:t>0,4</a:t>
            </a:r>
            <a:r>
              <a:rPr lang="en-US" sz="1600" i="1" dirty="0"/>
              <a:t>mg</a:t>
            </a:r>
            <a:r>
              <a:rPr lang="en-US" sz="1600" dirty="0"/>
              <a:t>;</a:t>
            </a:r>
            <a:r>
              <a:rPr lang="en-US" sz="1600" i="1" dirty="0"/>
              <a:t> P</a:t>
            </a:r>
            <a:r>
              <a:rPr lang="en-US" sz="1600" baseline="-25000" dirty="0"/>
              <a:t>3</a:t>
            </a:r>
            <a:r>
              <a:rPr lang="en-US" sz="1600" i="1" dirty="0"/>
              <a:t> = m</a:t>
            </a:r>
            <a:r>
              <a:rPr lang="en-US" sz="1600" baseline="-25000" dirty="0"/>
              <a:t>3</a:t>
            </a:r>
            <a:r>
              <a:rPr lang="en-US" sz="1600" i="1" dirty="0"/>
              <a:t> g.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218835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0" y="44624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Так как вал вращается равномерно, то элементы стержня </a:t>
            </a:r>
            <a:r>
              <a:rPr lang="ru-RU" i="1" dirty="0" smtClean="0"/>
              <a:t>имеют </a:t>
            </a:r>
            <a:r>
              <a:rPr lang="ru-RU" i="1" dirty="0"/>
              <a:t>только нормальные ускорения , направленные к оси </a:t>
            </a:r>
            <a:r>
              <a:rPr lang="ru-RU" i="1" dirty="0" smtClean="0"/>
              <a:t>вращения</a:t>
            </a:r>
            <a:endParaRPr lang="ru-RU" dirty="0"/>
          </a:p>
        </p:txBody>
      </p:sp>
      <p:pic>
        <p:nvPicPr>
          <p:cNvPr id="6" name="Рисунок 2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236" y="29514"/>
            <a:ext cx="4139952" cy="273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3899250"/>
              </p:ext>
            </p:extLst>
          </p:nvPr>
        </p:nvGraphicFramePr>
        <p:xfrm>
          <a:off x="6372200" y="995768"/>
          <a:ext cx="1371600" cy="257175"/>
        </p:xfrm>
        <a:graphic>
          <a:graphicData uri="http://schemas.openxmlformats.org/presentationml/2006/ole">
            <p:oleObj spid="_x0000_s27650" r:id="rId4" imgW="1371600" imgH="266700" progId="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881252" y="1246832"/>
            <a:ext cx="4119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/>
              <a:t>– расстояния элементов от оси вращения. 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46075692"/>
              </p:ext>
            </p:extLst>
          </p:nvPr>
        </p:nvGraphicFramePr>
        <p:xfrm>
          <a:off x="6106998" y="1772816"/>
          <a:ext cx="685800" cy="266700"/>
        </p:xfrm>
        <a:graphic>
          <a:graphicData uri="http://schemas.openxmlformats.org/presentationml/2006/ole">
            <p:oleObj spid="_x0000_s27651" r:id="rId5" imgW="711200" imgH="279400" progId="">
              <p:embed/>
            </p:oleObj>
          </a:graphicData>
        </a:graphic>
      </p:graphicFrame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91193315"/>
              </p:ext>
            </p:extLst>
          </p:nvPr>
        </p:nvGraphicFramePr>
        <p:xfrm>
          <a:off x="4580873" y="2276872"/>
          <a:ext cx="1924050" cy="295275"/>
        </p:xfrm>
        <a:graphic>
          <a:graphicData uri="http://schemas.openxmlformats.org/presentationml/2006/ole">
            <p:oleObj spid="_x0000_s27652" r:id="rId6" imgW="1930400" imgH="304800" progId="">
              <p:embed/>
            </p:oleObj>
          </a:graphicData>
        </a:graphic>
      </p:graphicFrame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895978"/>
              </p:ext>
            </p:extLst>
          </p:nvPr>
        </p:nvGraphicFramePr>
        <p:xfrm>
          <a:off x="7164288" y="2276872"/>
          <a:ext cx="819150" cy="295275"/>
        </p:xfrm>
        <a:graphic>
          <a:graphicData uri="http://schemas.openxmlformats.org/presentationml/2006/ole">
            <p:oleObj spid="_x0000_s27653" r:id="rId7" imgW="825500" imgH="304800" progId="">
              <p:embed/>
            </p:oleObj>
          </a:graphicData>
        </a:graphic>
      </p:graphicFrame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67458636"/>
              </p:ext>
            </p:extLst>
          </p:nvPr>
        </p:nvGraphicFramePr>
        <p:xfrm>
          <a:off x="5004048" y="2762713"/>
          <a:ext cx="2619375" cy="257175"/>
        </p:xfrm>
        <a:graphic>
          <a:graphicData uri="http://schemas.openxmlformats.org/presentationml/2006/ole">
            <p:oleObj spid="_x0000_s27654" r:id="rId8" imgW="2641600" imgH="266700" progId="">
              <p:embed/>
            </p:oleObj>
          </a:graphicData>
        </a:graphic>
      </p:graphicFrame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17752287"/>
              </p:ext>
            </p:extLst>
          </p:nvPr>
        </p:nvGraphicFramePr>
        <p:xfrm>
          <a:off x="4644008" y="3068960"/>
          <a:ext cx="3495675" cy="581025"/>
        </p:xfrm>
        <a:graphic>
          <a:graphicData uri="http://schemas.openxmlformats.org/presentationml/2006/ole">
            <p:oleObj spid="_x0000_s27655" r:id="rId9" imgW="3530600" imgH="571500" progId="">
              <p:embed/>
            </p:oleObj>
          </a:graphicData>
        </a:graphic>
      </p:graphicFrame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24930756"/>
              </p:ext>
            </p:extLst>
          </p:nvPr>
        </p:nvGraphicFramePr>
        <p:xfrm>
          <a:off x="611560" y="2996952"/>
          <a:ext cx="1962150" cy="1047750"/>
        </p:xfrm>
        <a:graphic>
          <a:graphicData uri="http://schemas.openxmlformats.org/presentationml/2006/ole">
            <p:oleObj spid="_x0000_s27656" r:id="rId10" imgW="1981200" imgH="1054100" progId="">
              <p:embed/>
            </p:oleObj>
          </a:graphicData>
        </a:graphic>
      </p:graphicFrame>
      <p:sp>
        <p:nvSpPr>
          <p:cNvPr id="24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51195625"/>
              </p:ext>
            </p:extLst>
          </p:nvPr>
        </p:nvGraphicFramePr>
        <p:xfrm>
          <a:off x="473792" y="4221088"/>
          <a:ext cx="4381500" cy="1209675"/>
        </p:xfrm>
        <a:graphic>
          <a:graphicData uri="http://schemas.openxmlformats.org/presentationml/2006/ole">
            <p:oleObj spid="_x0000_s27657" r:id="rId11" imgW="4381500" imgH="1206500" progId="">
              <p:embed/>
            </p:oleObj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881252" y="4293096"/>
            <a:ext cx="2744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где  </a:t>
            </a:r>
            <a:r>
              <a:rPr lang="ru-RU" dirty="0" smtClean="0"/>
              <a:t>                     плечи </a:t>
            </a:r>
            <a:r>
              <a:rPr lang="ru-RU" dirty="0"/>
              <a:t>сил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относительно точки </a:t>
            </a:r>
            <a:r>
              <a:rPr lang="ru-RU" i="1" dirty="0" smtClean="0"/>
              <a:t>А</a:t>
            </a:r>
            <a:endParaRPr lang="ru-RU" dirty="0"/>
          </a:p>
        </p:txBody>
      </p:sp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60388569"/>
              </p:ext>
            </p:extLst>
          </p:nvPr>
        </p:nvGraphicFramePr>
        <p:xfrm>
          <a:off x="5508104" y="4335306"/>
          <a:ext cx="819150" cy="266700"/>
        </p:xfrm>
        <a:graphic>
          <a:graphicData uri="http://schemas.openxmlformats.org/presentationml/2006/ole">
            <p:oleObj spid="_x0000_s27658" r:id="rId12" imgW="825500" imgH="279400" progId="">
              <p:embed/>
            </p:oleObj>
          </a:graphicData>
        </a:graphic>
      </p:graphicFrame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60604471"/>
              </p:ext>
            </p:extLst>
          </p:nvPr>
        </p:nvGraphicFramePr>
        <p:xfrm>
          <a:off x="7625337" y="4320986"/>
          <a:ext cx="809625" cy="295275"/>
        </p:xfrm>
        <a:graphic>
          <a:graphicData uri="http://schemas.openxmlformats.org/presentationml/2006/ole">
            <p:oleObj spid="_x0000_s27659" r:id="rId13" imgW="812800" imgH="304800" progId="">
              <p:embed/>
            </p:oleObj>
          </a:graphicData>
        </a:graphic>
      </p:graphicFrame>
      <p:sp>
        <p:nvSpPr>
          <p:cNvPr id="31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72734961"/>
              </p:ext>
            </p:extLst>
          </p:nvPr>
        </p:nvGraphicFramePr>
        <p:xfrm>
          <a:off x="5508104" y="4972899"/>
          <a:ext cx="2324100" cy="952500"/>
        </p:xfrm>
        <a:graphic>
          <a:graphicData uri="http://schemas.openxmlformats.org/presentationml/2006/ole">
            <p:oleObj spid="_x0000_s27660" r:id="rId14" imgW="2209800" imgH="901700" progId="">
              <p:embed/>
            </p:oleObj>
          </a:graphicData>
        </a:graphic>
      </p:graphicFrame>
      <p:sp>
        <p:nvSpPr>
          <p:cNvPr id="33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23978138"/>
              </p:ext>
            </p:extLst>
          </p:nvPr>
        </p:nvGraphicFramePr>
        <p:xfrm>
          <a:off x="3128962" y="6165304"/>
          <a:ext cx="2886075" cy="219075"/>
        </p:xfrm>
        <a:graphic>
          <a:graphicData uri="http://schemas.openxmlformats.org/presentationml/2006/ole">
            <p:oleObj spid="_x0000_s27661" r:id="rId15" imgW="2946400" imgH="2413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244074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1045</Words>
  <Application>Microsoft Office PowerPoint</Application>
  <PresentationFormat>Экран (4:3)</PresentationFormat>
  <Paragraphs>257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Тема Office</vt:lpstr>
      <vt:lpstr>Формула</vt:lpstr>
      <vt:lpstr>Picture</vt:lpstr>
      <vt:lpstr>Задача №1 Динамика точки</vt:lpstr>
      <vt:lpstr>Решение </vt:lpstr>
      <vt:lpstr>Слайд 3</vt:lpstr>
      <vt:lpstr>Задача №2 Теорема об изменении кинетической энергии системы </vt:lpstr>
      <vt:lpstr>Теорема об изменении кинетической энергии системы (интегральная форма)</vt:lpstr>
      <vt:lpstr>Слайд 6</vt:lpstr>
      <vt:lpstr>Слайд 7</vt:lpstr>
      <vt:lpstr>Задача №2. Теорема об изменении кинетической энергии механической системы.</vt:lpstr>
      <vt:lpstr>Решение</vt:lpstr>
      <vt:lpstr>Слайд 10</vt:lpstr>
      <vt:lpstr>Задача №3. Принцип Даламбера  (метод кинетостатики)</vt:lpstr>
      <vt:lpstr>Принцип Даламбера для материальной точки. (метод кинетостатики)</vt:lpstr>
      <vt:lpstr>Принцип Даламбера для системы материальных точек (метод кинетостатики)</vt:lpstr>
      <vt:lpstr>Уравнения кинетостатики</vt:lpstr>
      <vt:lpstr>Порядок решения задач на применение  Принципа Даламбера</vt:lpstr>
      <vt:lpstr>  Постановка задачи     Механическая система состоит из однородной балки (4), удерживаемой внешними связями, и двигателя, ротор которого (3) вращается под действием силы F или пары сил с моментом М, а также грузов 1 и 2. Массами нитей  пренебречь.   - массы тел;                              - радиусы ступеней тела 3.  Все числовые данные сведены в таблицу.  Определить:  Угловое ускорение   тела 3.    Реакции внешних связей системы.     Натяжение нитей. Примечание: тело 3, для которого радиус инерции  (ρ) относительно оси вращения не задан, считать сплошным однородным цилиндром. </vt:lpstr>
      <vt:lpstr>Пример</vt:lpstr>
      <vt:lpstr>Расчленим конструкцию по внутренней связи (точка С)</vt:lpstr>
      <vt:lpstr>Составим уравнения равновесия. 1 схема</vt:lpstr>
      <vt:lpstr>Составим уравнения равновесия. 2-я схема</vt:lpstr>
      <vt:lpstr>Определение натяжений нитей</vt:lpstr>
      <vt:lpstr>Задача № 4 Принцип Даламбера.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Задача №1 Динамика точки</dc:title>
  <dc:creator>user</dc:creator>
  <cp:lastModifiedBy>Samsung</cp:lastModifiedBy>
  <cp:revision>20</cp:revision>
  <dcterms:created xsi:type="dcterms:W3CDTF">2016-01-19T06:41:58Z</dcterms:created>
  <dcterms:modified xsi:type="dcterms:W3CDTF">2017-01-14T05:37:34Z</dcterms:modified>
</cp:coreProperties>
</file>