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67" r:id="rId3"/>
    <p:sldId id="268" r:id="rId4"/>
    <p:sldId id="259" r:id="rId5"/>
    <p:sldId id="261" r:id="rId6"/>
    <p:sldId id="262" r:id="rId7"/>
    <p:sldId id="272" r:id="rId8"/>
    <p:sldId id="273" r:id="rId9"/>
    <p:sldId id="274" r:id="rId10"/>
    <p:sldId id="260" r:id="rId11"/>
    <p:sldId id="263" r:id="rId12"/>
    <p:sldId id="264" r:id="rId13"/>
    <p:sldId id="269" r:id="rId14"/>
    <p:sldId id="271" r:id="rId15"/>
    <p:sldId id="265" r:id="rId16"/>
    <p:sldId id="266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9658A-19A7-4937-8A15-025E216C5E7E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AE94A-6C58-4105-BCA8-C777D9A8D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437B11-A57F-4821-B3F7-B2E848EB5713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F:\&#1060;&#1090;&#1086;&#1088;\&#1060;&#1090;&#1086;&#1088;\222b.avi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3.wmf"/><Relationship Id="rId5" Type="http://schemas.openxmlformats.org/officeDocument/2006/relationships/image" Target="../media/image14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0.wmf"/><Relationship Id="rId9" Type="http://schemas.openxmlformats.org/officeDocument/2006/relationships/image" Target="../media/image1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6400800" cy="86409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Лекция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ПОЛУЧЕНИЕ 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ФТОРА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499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2" descr="screen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000" y="1080000"/>
            <a:ext cx="7955280" cy="5290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82586" y="285728"/>
            <a:ext cx="7232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Отделение производства технического фтора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5131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8" y="908720"/>
            <a:ext cx="8719410" cy="3987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08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147"/>
          <p:cNvSpPr/>
          <p:nvPr/>
        </p:nvSpPr>
        <p:spPr>
          <a:xfrm>
            <a:off x="2098800" y="1071546"/>
            <a:ext cx="107950" cy="5000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1428728" y="1087923"/>
            <a:ext cx="5715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  <a:cs typeface="Arial" charset="0"/>
              </a:rPr>
              <a:t>+</a:t>
            </a:r>
          </a:p>
        </p:txBody>
      </p:sp>
      <p:sp>
        <p:nvSpPr>
          <p:cNvPr id="65" name="Прямоугольник с двумя скругленными соседними углами 64"/>
          <p:cNvSpPr/>
          <p:nvPr/>
        </p:nvSpPr>
        <p:spPr>
          <a:xfrm rot="10800000">
            <a:off x="1400175" y="2023069"/>
            <a:ext cx="6000750" cy="4286250"/>
          </a:xfrm>
          <a:prstGeom prst="round2SameRect">
            <a:avLst/>
          </a:prstGeom>
          <a:ln w="1270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6" name="Прямоугольник с двумя скругленными соседними углами 65"/>
          <p:cNvSpPr/>
          <p:nvPr/>
        </p:nvSpPr>
        <p:spPr>
          <a:xfrm rot="10800000">
            <a:off x="1458913" y="2509838"/>
            <a:ext cx="5875337" cy="3714750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8645525" y="1663700"/>
            <a:ext cx="571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solidFill>
                  <a:srgbClr val="0070C0"/>
                </a:solidFill>
                <a:cs typeface="Arial" charset="0"/>
              </a:rPr>
              <a:t>-</a:t>
            </a:r>
          </a:p>
        </p:txBody>
      </p:sp>
      <p:sp>
        <p:nvSpPr>
          <p:cNvPr id="6150" name="TextBox 90"/>
          <p:cNvSpPr txBox="1">
            <a:spLocks noChangeArrowheads="1"/>
          </p:cNvSpPr>
          <p:nvPr/>
        </p:nvSpPr>
        <p:spPr bwMode="auto">
          <a:xfrm>
            <a:off x="1285858" y="1000108"/>
            <a:ext cx="7858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Анод</a:t>
            </a:r>
          </a:p>
        </p:txBody>
      </p:sp>
      <p:sp>
        <p:nvSpPr>
          <p:cNvPr id="6151" name="TextBox 91"/>
          <p:cNvSpPr txBox="1">
            <a:spLocks noChangeArrowheads="1"/>
          </p:cNvSpPr>
          <p:nvPr/>
        </p:nvSpPr>
        <p:spPr bwMode="auto">
          <a:xfrm>
            <a:off x="8220075" y="1808163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Катод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3431264" y="1735876"/>
            <a:ext cx="75916" cy="18360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5277376" y="1735876"/>
            <a:ext cx="75916" cy="18360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6181725" y="1142980"/>
            <a:ext cx="298450" cy="1785954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8" name="Волна 127"/>
          <p:cNvSpPr/>
          <p:nvPr/>
        </p:nvSpPr>
        <p:spPr>
          <a:xfrm>
            <a:off x="6143636" y="1071547"/>
            <a:ext cx="366712" cy="142875"/>
          </a:xfrm>
          <a:prstGeom prst="wav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7" name="Прямоугольник 146"/>
          <p:cNvSpPr/>
          <p:nvPr/>
        </p:nvSpPr>
        <p:spPr>
          <a:xfrm>
            <a:off x="2101850" y="1522800"/>
            <a:ext cx="2286000" cy="107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4284524" y="1428736"/>
            <a:ext cx="216037" cy="253102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189163" y="1071546"/>
            <a:ext cx="42862" cy="53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143108" y="4214813"/>
            <a:ext cx="460535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800" dirty="0">
                <a:latin typeface="Bernard MT Condensed" pitchFamily="18" charset="0"/>
              </a:rPr>
              <a:t>KF</a:t>
            </a:r>
            <a:r>
              <a:rPr lang="en-US" sz="8800" baseline="16000" dirty="0">
                <a:latin typeface="Arial Black" pitchFamily="34" charset="0"/>
              </a:rPr>
              <a:t>x</a:t>
            </a:r>
            <a:r>
              <a:rPr lang="en-US" sz="8800" dirty="0">
                <a:latin typeface="Bernard MT Condensed" pitchFamily="18" charset="0"/>
              </a:rPr>
              <a:t>2HF</a:t>
            </a:r>
            <a:endParaRPr lang="ru-RU" sz="8800" dirty="0">
              <a:latin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448550" y="2208213"/>
            <a:ext cx="1052513" cy="107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8476708" y="2157185"/>
            <a:ext cx="214314" cy="214314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2051089" y="1000108"/>
            <a:ext cx="214314" cy="214314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" name="Группа 56"/>
          <p:cNvGrpSpPr>
            <a:grpSpLocks/>
          </p:cNvGrpSpPr>
          <p:nvPr/>
        </p:nvGrpSpPr>
        <p:grpSpPr bwMode="auto">
          <a:xfrm>
            <a:off x="2225675" y="4275138"/>
            <a:ext cx="500063" cy="369887"/>
            <a:chOff x="2225432" y="4275370"/>
            <a:chExt cx="500066" cy="369332"/>
          </a:xfrm>
        </p:grpSpPr>
        <p:sp>
          <p:nvSpPr>
            <p:cNvPr id="24" name="Овал 23"/>
            <p:cNvSpPr/>
            <p:nvPr/>
          </p:nvSpPr>
          <p:spPr>
            <a:xfrm>
              <a:off x="2243720" y="4284888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25432" y="4275370"/>
              <a:ext cx="500066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+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" name="Группа 70"/>
          <p:cNvGrpSpPr>
            <a:grpSpLocks/>
          </p:cNvGrpSpPr>
          <p:nvPr/>
        </p:nvGrpSpPr>
        <p:grpSpPr bwMode="auto">
          <a:xfrm>
            <a:off x="4071938" y="4357688"/>
            <a:ext cx="500062" cy="369887"/>
            <a:chOff x="4071934" y="4357694"/>
            <a:chExt cx="500066" cy="369332"/>
          </a:xfrm>
        </p:grpSpPr>
        <p:sp>
          <p:nvSpPr>
            <p:cNvPr id="26" name="Овал 25"/>
            <p:cNvSpPr/>
            <p:nvPr/>
          </p:nvSpPr>
          <p:spPr>
            <a:xfrm>
              <a:off x="4090222" y="4367212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71934" y="4357694"/>
              <a:ext cx="500066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+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" name="Группа 63"/>
          <p:cNvGrpSpPr>
            <a:grpSpLocks/>
          </p:cNvGrpSpPr>
          <p:nvPr/>
        </p:nvGrpSpPr>
        <p:grpSpPr bwMode="auto">
          <a:xfrm>
            <a:off x="3500438" y="5429250"/>
            <a:ext cx="500062" cy="369888"/>
            <a:chOff x="3500430" y="5429264"/>
            <a:chExt cx="500066" cy="369332"/>
          </a:xfrm>
        </p:grpSpPr>
        <p:sp>
          <p:nvSpPr>
            <p:cNvPr id="28" name="Овал 27"/>
            <p:cNvSpPr/>
            <p:nvPr/>
          </p:nvSpPr>
          <p:spPr>
            <a:xfrm>
              <a:off x="3518718" y="5438782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00430" y="5429264"/>
              <a:ext cx="500066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+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5" name="Группа 62"/>
          <p:cNvGrpSpPr>
            <a:grpSpLocks/>
          </p:cNvGrpSpPr>
          <p:nvPr/>
        </p:nvGrpSpPr>
        <p:grpSpPr bwMode="auto">
          <a:xfrm>
            <a:off x="5791200" y="3981450"/>
            <a:ext cx="500063" cy="369888"/>
            <a:chOff x="5791588" y="3982216"/>
            <a:chExt cx="500066" cy="369332"/>
          </a:xfrm>
        </p:grpSpPr>
        <p:sp>
          <p:nvSpPr>
            <p:cNvPr id="30" name="Овал 29"/>
            <p:cNvSpPr/>
            <p:nvPr/>
          </p:nvSpPr>
          <p:spPr>
            <a:xfrm>
              <a:off x="5809876" y="3991734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791588" y="3982216"/>
              <a:ext cx="500066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+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6" name="Группа 72"/>
          <p:cNvGrpSpPr>
            <a:grpSpLocks/>
          </p:cNvGrpSpPr>
          <p:nvPr/>
        </p:nvGrpSpPr>
        <p:grpSpPr bwMode="auto">
          <a:xfrm>
            <a:off x="5143500" y="5143500"/>
            <a:ext cx="500063" cy="369888"/>
            <a:chOff x="5143504" y="5143512"/>
            <a:chExt cx="500066" cy="369332"/>
          </a:xfrm>
        </p:grpSpPr>
        <p:sp>
          <p:nvSpPr>
            <p:cNvPr id="32" name="Овал 31"/>
            <p:cNvSpPr/>
            <p:nvPr/>
          </p:nvSpPr>
          <p:spPr>
            <a:xfrm>
              <a:off x="5161792" y="5153030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143504" y="5143512"/>
              <a:ext cx="500066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+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7" name="Группа 61"/>
          <p:cNvGrpSpPr>
            <a:grpSpLocks/>
          </p:cNvGrpSpPr>
          <p:nvPr/>
        </p:nvGrpSpPr>
        <p:grpSpPr bwMode="auto">
          <a:xfrm>
            <a:off x="6715125" y="4733925"/>
            <a:ext cx="500063" cy="368300"/>
            <a:chOff x="6715140" y="4733602"/>
            <a:chExt cx="500066" cy="369332"/>
          </a:xfrm>
        </p:grpSpPr>
        <p:sp>
          <p:nvSpPr>
            <p:cNvPr id="34" name="Овал 33"/>
            <p:cNvSpPr/>
            <p:nvPr/>
          </p:nvSpPr>
          <p:spPr>
            <a:xfrm>
              <a:off x="6733428" y="4743120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15140" y="4733602"/>
              <a:ext cx="500066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+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8" name="Группа 59"/>
          <p:cNvGrpSpPr>
            <a:grpSpLocks/>
          </p:cNvGrpSpPr>
          <p:nvPr/>
        </p:nvGrpSpPr>
        <p:grpSpPr bwMode="auto">
          <a:xfrm>
            <a:off x="3214688" y="3857625"/>
            <a:ext cx="500062" cy="376238"/>
            <a:chOff x="3214678" y="3857628"/>
            <a:chExt cx="500066" cy="375852"/>
          </a:xfrm>
        </p:grpSpPr>
        <p:sp>
          <p:nvSpPr>
            <p:cNvPr id="36" name="Овал 35"/>
            <p:cNvSpPr/>
            <p:nvPr/>
          </p:nvSpPr>
          <p:spPr>
            <a:xfrm>
              <a:off x="3214678" y="3876290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14678" y="3857628"/>
              <a:ext cx="500066" cy="3695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-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9" name="Группа 58"/>
          <p:cNvGrpSpPr>
            <a:grpSpLocks/>
          </p:cNvGrpSpPr>
          <p:nvPr/>
        </p:nvGrpSpPr>
        <p:grpSpPr bwMode="auto">
          <a:xfrm>
            <a:off x="2857500" y="4857750"/>
            <a:ext cx="500063" cy="376238"/>
            <a:chOff x="2857488" y="4857760"/>
            <a:chExt cx="500066" cy="375852"/>
          </a:xfrm>
        </p:grpSpPr>
        <p:sp>
          <p:nvSpPr>
            <p:cNvPr id="38" name="Овал 37"/>
            <p:cNvSpPr/>
            <p:nvPr/>
          </p:nvSpPr>
          <p:spPr>
            <a:xfrm>
              <a:off x="2857488" y="4876422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857488" y="4857760"/>
              <a:ext cx="500066" cy="3695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-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0" name="Группа 68"/>
          <p:cNvGrpSpPr>
            <a:grpSpLocks/>
          </p:cNvGrpSpPr>
          <p:nvPr/>
        </p:nvGrpSpPr>
        <p:grpSpPr bwMode="auto">
          <a:xfrm>
            <a:off x="4429125" y="5643563"/>
            <a:ext cx="500063" cy="376237"/>
            <a:chOff x="4429124" y="5643578"/>
            <a:chExt cx="500066" cy="375852"/>
          </a:xfrm>
        </p:grpSpPr>
        <p:sp>
          <p:nvSpPr>
            <p:cNvPr id="40" name="Овал 39"/>
            <p:cNvSpPr/>
            <p:nvPr/>
          </p:nvSpPr>
          <p:spPr>
            <a:xfrm>
              <a:off x="4429124" y="5662240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429124" y="5643578"/>
              <a:ext cx="500066" cy="3695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-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1" name="Группа 71"/>
          <p:cNvGrpSpPr>
            <a:grpSpLocks/>
          </p:cNvGrpSpPr>
          <p:nvPr/>
        </p:nvGrpSpPr>
        <p:grpSpPr bwMode="auto">
          <a:xfrm>
            <a:off x="5011738" y="4248150"/>
            <a:ext cx="500062" cy="374650"/>
            <a:chOff x="5011486" y="4247592"/>
            <a:chExt cx="500066" cy="375852"/>
          </a:xfrm>
        </p:grpSpPr>
        <p:sp>
          <p:nvSpPr>
            <p:cNvPr id="42" name="Овал 41"/>
            <p:cNvSpPr/>
            <p:nvPr/>
          </p:nvSpPr>
          <p:spPr>
            <a:xfrm>
              <a:off x="5011486" y="4266254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011486" y="4247592"/>
              <a:ext cx="500066" cy="3694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-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2" name="Группа 60"/>
          <p:cNvGrpSpPr>
            <a:grpSpLocks/>
          </p:cNvGrpSpPr>
          <p:nvPr/>
        </p:nvGrpSpPr>
        <p:grpSpPr bwMode="auto">
          <a:xfrm>
            <a:off x="6797675" y="3571875"/>
            <a:ext cx="500063" cy="376238"/>
            <a:chOff x="6797436" y="3571876"/>
            <a:chExt cx="500066" cy="375852"/>
          </a:xfrm>
        </p:grpSpPr>
        <p:sp>
          <p:nvSpPr>
            <p:cNvPr id="44" name="Овал 43"/>
            <p:cNvSpPr/>
            <p:nvPr/>
          </p:nvSpPr>
          <p:spPr>
            <a:xfrm>
              <a:off x="6797436" y="3590538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797436" y="3571876"/>
              <a:ext cx="500066" cy="3695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-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3" name="Группа 69"/>
          <p:cNvGrpSpPr>
            <a:grpSpLocks/>
          </p:cNvGrpSpPr>
          <p:nvPr/>
        </p:nvGrpSpPr>
        <p:grpSpPr bwMode="auto">
          <a:xfrm>
            <a:off x="6072188" y="5500688"/>
            <a:ext cx="500062" cy="376237"/>
            <a:chOff x="6072198" y="5500702"/>
            <a:chExt cx="500066" cy="375852"/>
          </a:xfrm>
        </p:grpSpPr>
        <p:sp>
          <p:nvSpPr>
            <p:cNvPr id="46" name="Овал 45"/>
            <p:cNvSpPr/>
            <p:nvPr/>
          </p:nvSpPr>
          <p:spPr>
            <a:xfrm>
              <a:off x="6072198" y="5519364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072198" y="5500702"/>
              <a:ext cx="500066" cy="3695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-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4" name="Группа 57"/>
          <p:cNvGrpSpPr>
            <a:grpSpLocks/>
          </p:cNvGrpSpPr>
          <p:nvPr/>
        </p:nvGrpSpPr>
        <p:grpSpPr bwMode="auto">
          <a:xfrm>
            <a:off x="2071688" y="5286375"/>
            <a:ext cx="500062" cy="369888"/>
            <a:chOff x="2071670" y="5286388"/>
            <a:chExt cx="500066" cy="369332"/>
          </a:xfrm>
        </p:grpSpPr>
        <p:sp>
          <p:nvSpPr>
            <p:cNvPr id="50" name="Овал 49"/>
            <p:cNvSpPr/>
            <p:nvPr/>
          </p:nvSpPr>
          <p:spPr>
            <a:xfrm>
              <a:off x="2089958" y="5295906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071670" y="5286388"/>
              <a:ext cx="500066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+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5" name="Группа 55"/>
          <p:cNvGrpSpPr>
            <a:grpSpLocks/>
          </p:cNvGrpSpPr>
          <p:nvPr/>
        </p:nvGrpSpPr>
        <p:grpSpPr bwMode="auto">
          <a:xfrm>
            <a:off x="1857375" y="3481388"/>
            <a:ext cx="500063" cy="376237"/>
            <a:chOff x="1857356" y="3481776"/>
            <a:chExt cx="500066" cy="375852"/>
          </a:xfrm>
        </p:grpSpPr>
        <p:sp>
          <p:nvSpPr>
            <p:cNvPr id="52" name="Овал 51"/>
            <p:cNvSpPr/>
            <p:nvPr/>
          </p:nvSpPr>
          <p:spPr>
            <a:xfrm>
              <a:off x="1857356" y="3500438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857356" y="3481776"/>
              <a:ext cx="500066" cy="3695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-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54" name="Стрелка вниз 53"/>
          <p:cNvSpPr/>
          <p:nvPr/>
        </p:nvSpPr>
        <p:spPr>
          <a:xfrm>
            <a:off x="6259526" y="1357298"/>
            <a:ext cx="169862" cy="995362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5" name="TextBox 54"/>
          <p:cNvSpPr txBox="1"/>
          <p:nvPr/>
        </p:nvSpPr>
        <p:spPr>
          <a:xfrm>
            <a:off x="6483350" y="107156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Фтористый водород</a:t>
            </a:r>
          </a:p>
        </p:txBody>
      </p:sp>
      <p:sp>
        <p:nvSpPr>
          <p:cNvPr id="74" name="Овал 73"/>
          <p:cNvSpPr/>
          <p:nvPr/>
        </p:nvSpPr>
        <p:spPr>
          <a:xfrm>
            <a:off x="6152322" y="2940325"/>
            <a:ext cx="357190" cy="35719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dirty="0">
              <a:latin typeface="Franklin Gothic Medium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115050" y="2928938"/>
            <a:ext cx="5000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HF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6141432" y="2940325"/>
            <a:ext cx="357190" cy="35719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dirty="0">
              <a:latin typeface="Franklin Gothic Medium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105525" y="2928938"/>
            <a:ext cx="5000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HF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643174" y="1000108"/>
            <a:ext cx="3214710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Подача напряжения</a:t>
            </a: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7473950" y="2259013"/>
            <a:ext cx="1008063" cy="1587"/>
          </a:xfrm>
          <a:prstGeom prst="line">
            <a:avLst/>
          </a:prstGeom>
          <a:ln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214414" y="285728"/>
            <a:ext cx="5309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Упрощённая модель электролиза</a:t>
            </a:r>
            <a:endParaRPr lang="ru-RU" sz="2400" b="1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2127600" y="1500174"/>
            <a:ext cx="57600" cy="3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rot="5400000">
            <a:off x="1955800" y="1373174"/>
            <a:ext cx="395288" cy="1588"/>
          </a:xfrm>
          <a:prstGeom prst="line">
            <a:avLst/>
          </a:prstGeom>
          <a:ln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2187575" y="1570024"/>
            <a:ext cx="2089150" cy="1588"/>
          </a:xfrm>
          <a:prstGeom prst="line">
            <a:avLst/>
          </a:prstGeom>
          <a:ln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547404"/>
      </p:ext>
    </p:extLst>
  </p:cSld>
  <p:clrMapOvr>
    <a:masterClrMapping/>
  </p:clrMapOvr>
  <p:transition advClick="0" advTm="40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" presetID="35" presetClass="emph" presetSubtype="0" repeatCount="200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9" presetID="3" presetClass="exit" presetSubtype="1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800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0"/>
                            </p:stCondLst>
                            <p:childTnLst>
                              <p:par>
                                <p:cTn id="72" presetID="27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500" autoRev="1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4" dur="500" autoRev="1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500" autoRev="1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autoRev="1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3000"/>
                            </p:stCondLst>
                            <p:childTnLst>
                              <p:par>
                                <p:cTn id="7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4000"/>
                            </p:stCondLst>
                            <p:childTnLst>
                              <p:par>
                                <p:cTn id="9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52 0.01643 0.00122 0.0331 -0.00121 0.04583 C -0.00364 0.05856 -0.00885 0.06505 -0.01441 0.07616 C -0.01996 0.08727 -0.02656 0.10324 -0.03454 0.1125 C -0.04253 0.12176 -0.05121 0.12685 -0.06198 0.13171 C -0.07274 0.13657 -0.08142 0.13935 -0.09878 0.1412 C -0.11614 0.14305 -0.14149 0.14282 -0.16666 0.14282 " pathEditMode="relative" ptsTypes="aaaaaaA">
                                      <p:cBhvr>
                                        <p:cTn id="91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52 0.01643 0.00122 0.0331 -0.00121 0.04583 C -0.00364 0.05856 -0.00885 0.06505 -0.01441 0.07616 C -0.01996 0.08727 -0.02656 0.10324 -0.03454 0.1125 C -0.04253 0.12176 -0.05121 0.12685 -0.06198 0.13171 C -0.07274 0.13657 -0.08142 0.13935 -0.09878 0.1412 C -0.11614 0.14305 -0.14149 0.14282 -0.16666 0.14282 " pathEditMode="relative" ptsTypes="aaaaaaA">
                                      <p:cBhvr>
                                        <p:cTn id="93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C 0.00382 0.0294 0.00764 0.0588 0.0059 0.08889 C 0.00416 0.11898 -0.00695 0.15602 -0.01077 0.18102 C -0.01459 0.20602 -0.01545 0.22963 -0.01667 0.23958 " pathEditMode="relative" ptsTypes="aaaA">
                                      <p:cBhvr>
                                        <p:cTn id="101" dur="5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C 0.00382 0.0294 0.00764 0.0588 0.0059 0.08889 C 0.00416 0.11898 -0.00695 0.15602 -0.01077 0.18102 C -0.01459 0.20602 -0.01545 0.22963 -0.01667 0.23958 " pathEditMode="relative" ptsTypes="aaaA">
                                      <p:cBhvr>
                                        <p:cTn id="103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9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9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1000"/>
                            </p:stCondLst>
                            <p:childTnLst>
                              <p:par>
                                <p:cTn id="117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1500"/>
                            </p:stCondLst>
                            <p:childTnLst>
                              <p:par>
                                <p:cTn id="124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500" autoRev="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6" dur="500" autoRev="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7" dur="500" autoRev="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autoRev="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500" autoRev="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1" dur="500" autoRev="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2" dur="500" autoRev="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500" autoRev="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" presetClass="entr" presetSubtype="1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5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5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xit" presetSubtype="5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50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94444E-6 1.87139E-6 C 0.01372 0.00532 0.02743 0.01064 0.05434 0.01156 C 0.08125 0.01226 0.13646 0.01596 0.16181 0.00509 C 0.18715 -0.00555 0.19896 -0.04233 0.2066 -0.05159 " pathEditMode="relative" rAng="0" ptsTypes="aaaA">
                                      <p:cBhvr>
                                        <p:cTn id="15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00" y="-1800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05556E-6 -0.00047 C 0.00972 0.00671 0.01979 0.01411 0.03715 -0.01805 C 0.05451 -0.0502 0.09392 -0.16447 0.10503 -0.19362 " pathEditMode="relative" rAng="0" ptsTypes="aaA">
                                      <p:cBhvr>
                                        <p:cTn id="15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-890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38889E-6 5.71362E-7 C -0.00694 -0.09368 -0.01389 -0.18737 -0.01649 -0.22415 " pathEditMode="relative" ptsTypes="aA">
                                      <p:cBhvr>
                                        <p:cTn id="1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88889E-6 4.53851E-6 C -0.01285 -0.01504 -0.02569 -0.03008 -0.03403 -0.06431 C -0.04236 -0.09855 -0.04653 -0.15198 -0.05052 -0.20542 " pathEditMode="relative" ptsTypes="aaA">
                                      <p:cBhvr>
                                        <p:cTn id="15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77778E-7 0.00439 C -0.02448 0.01388 -0.04878 0.02359 -0.07934 0.02544 C -0.1099 0.02752 -0.1566 0.0266 -0.18333 0.01619 C -0.2099 0.00578 -0.22483 -0.01596 -0.23924 -0.03771 " pathEditMode="relative" rAng="0" ptsTypes="aaaA">
                                      <p:cBhvr>
                                        <p:cTn id="16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0" y="-90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5.55556E-7 -2.57691E-6 C -0.02465 -0.02498 -0.04896 -0.04973 -0.07569 -0.09229 C -0.10243 -0.13486 -0.13125 -0.19523 -0.1599 -0.25561 " pathEditMode="relative" rAng="0" ptsTypes="aaA">
                                      <p:cBhvr>
                                        <p:cTn id="16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0" y="-12800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5.55556E-7 4.49456E-6 C 0.01181 -0.00116 0.02396 -0.00162 0.03385 -0.03031 C 0.04358 -0.05922 0.05069 -0.11659 0.05816 -0.17373 " pathEditMode="relative" rAng="0" ptsTypes="aaA">
                                      <p:cBhvr>
                                        <p:cTn id="16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0" y="-870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35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77778E-7 -2.452E-7 L -0.07778 -0.00324 " pathEditMode="relative" rAng="0" ptsTypes="AA">
                                      <p:cBhvr>
                                        <p:cTn id="16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0" y="-20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49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5.55556E-7 -1.62156E-6 L 0.01788 0.08027 " pathEditMode="relative" rAng="0" ptsTypes="AA">
                                      <p:cBhvr>
                                        <p:cTn id="16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" y="400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5.55556E-7 1.48148E-6 L -0.00451 0.05949 " pathEditMode="relative" rAng="0" ptsTypes="AA">
                                      <p:cBhvr>
                                        <p:cTn id="17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300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49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61111E-6 -1.1913E-6 L 0.04323 0.21559 " pathEditMode="relative" rAng="0" ptsTypes="AA">
                                      <p:cBhvr>
                                        <p:cTn id="17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10800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05556E-6 -2.74578E-6 L -0.00313 0.10109 " pathEditMode="relative" rAng="0" ptsTypes="AA">
                                      <p:cBhvr>
                                        <p:cTn id="17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500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49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94444E-6 -1.96854E-6 L 0.02188 0.0768 " pathEditMode="relative" rAng="0" ptsTypes="AA">
                                      <p:cBhvr>
                                        <p:cTn id="17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" y="380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63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77778E-7 4.11057E-6 L 0.12292 0.00809 " pathEditMode="relative" rAng="0" ptsTypes="AA">
                                      <p:cBhvr>
                                        <p:cTn id="17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6" grpId="0" animBg="1"/>
      <p:bldP spid="68" grpId="0"/>
      <p:bldP spid="20" grpId="0"/>
      <p:bldP spid="20" grpId="1"/>
      <p:bldP spid="54" grpId="0" animBg="1"/>
      <p:bldP spid="54" grpId="1" animBg="1"/>
      <p:bldP spid="54" grpId="2" animBg="1"/>
      <p:bldP spid="55" grpId="0"/>
      <p:bldP spid="55" grpId="1"/>
      <p:bldP spid="76" grpId="0"/>
      <p:bldP spid="76" grpId="1"/>
      <p:bldP spid="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857250"/>
            <a:ext cx="9144000" cy="5500708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72404" y="1142984"/>
            <a:ext cx="1571636" cy="507209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2422525" y="928672"/>
            <a:ext cx="1643063" cy="285750"/>
          </a:xfrm>
          <a:prstGeom prst="wav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4094163" y="3365500"/>
            <a:ext cx="874712" cy="830263"/>
            <a:chOff x="5286380" y="1955061"/>
            <a:chExt cx="874840" cy="830997"/>
          </a:xfrm>
        </p:grpSpPr>
        <p:sp>
          <p:nvSpPr>
            <p:cNvPr id="12" name="Овал 11"/>
            <p:cNvSpPr/>
            <p:nvPr/>
          </p:nvSpPr>
          <p:spPr>
            <a:xfrm>
              <a:off x="5286380" y="2018902"/>
              <a:ext cx="720000" cy="720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75293" y="1955061"/>
              <a:ext cx="785927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4800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Группа 13"/>
          <p:cNvGrpSpPr>
            <a:grpSpLocks/>
          </p:cNvGrpSpPr>
          <p:nvPr/>
        </p:nvGrpSpPr>
        <p:grpSpPr bwMode="auto">
          <a:xfrm>
            <a:off x="4071934" y="5429264"/>
            <a:ext cx="874712" cy="830262"/>
            <a:chOff x="5286380" y="1955061"/>
            <a:chExt cx="874840" cy="830997"/>
          </a:xfrm>
        </p:grpSpPr>
        <p:sp>
          <p:nvSpPr>
            <p:cNvPr id="15" name="Овал 14"/>
            <p:cNvSpPr/>
            <p:nvPr/>
          </p:nvSpPr>
          <p:spPr>
            <a:xfrm>
              <a:off x="5286380" y="2018902"/>
              <a:ext cx="720000" cy="720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75293" y="1955061"/>
              <a:ext cx="785927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4800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4094163" y="2176463"/>
            <a:ext cx="874712" cy="831850"/>
            <a:chOff x="5286380" y="1955061"/>
            <a:chExt cx="874840" cy="830997"/>
          </a:xfrm>
        </p:grpSpPr>
        <p:sp>
          <p:nvSpPr>
            <p:cNvPr id="7" name="Овал 6"/>
            <p:cNvSpPr/>
            <p:nvPr/>
          </p:nvSpPr>
          <p:spPr>
            <a:xfrm>
              <a:off x="5286380" y="2018902"/>
              <a:ext cx="720000" cy="720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5293" y="1955061"/>
              <a:ext cx="785927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4800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Группа 16"/>
          <p:cNvGrpSpPr>
            <a:grpSpLocks/>
          </p:cNvGrpSpPr>
          <p:nvPr/>
        </p:nvGrpSpPr>
        <p:grpSpPr bwMode="auto">
          <a:xfrm>
            <a:off x="4094163" y="4552950"/>
            <a:ext cx="874712" cy="831850"/>
            <a:chOff x="5286380" y="1955061"/>
            <a:chExt cx="874840" cy="830997"/>
          </a:xfrm>
        </p:grpSpPr>
        <p:sp>
          <p:nvSpPr>
            <p:cNvPr id="18" name="Овал 17"/>
            <p:cNvSpPr/>
            <p:nvPr/>
          </p:nvSpPr>
          <p:spPr>
            <a:xfrm>
              <a:off x="5286380" y="2018902"/>
              <a:ext cx="720000" cy="720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75293" y="1955061"/>
              <a:ext cx="785927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4800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Группа 46"/>
          <p:cNvGrpSpPr>
            <a:grpSpLocks/>
          </p:cNvGrpSpPr>
          <p:nvPr/>
        </p:nvGrpSpPr>
        <p:grpSpPr bwMode="auto">
          <a:xfrm>
            <a:off x="4071934" y="5374202"/>
            <a:ext cx="874712" cy="839706"/>
            <a:chOff x="5286380" y="1900057"/>
            <a:chExt cx="874840" cy="838845"/>
          </a:xfrm>
        </p:grpSpPr>
        <p:sp>
          <p:nvSpPr>
            <p:cNvPr id="50" name="Овал 49"/>
            <p:cNvSpPr/>
            <p:nvPr/>
          </p:nvSpPr>
          <p:spPr>
            <a:xfrm>
              <a:off x="5286380" y="2018902"/>
              <a:ext cx="720000" cy="720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75293" y="1900057"/>
              <a:ext cx="785927" cy="7686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ru-RU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Группа 55"/>
          <p:cNvGrpSpPr>
            <a:grpSpLocks/>
          </p:cNvGrpSpPr>
          <p:nvPr/>
        </p:nvGrpSpPr>
        <p:grpSpPr bwMode="auto">
          <a:xfrm>
            <a:off x="4097338" y="2176464"/>
            <a:ext cx="874712" cy="783148"/>
            <a:chOff x="5286380" y="1955061"/>
            <a:chExt cx="874840" cy="783841"/>
          </a:xfrm>
        </p:grpSpPr>
        <p:sp>
          <p:nvSpPr>
            <p:cNvPr id="59" name="Овал 58"/>
            <p:cNvSpPr/>
            <p:nvPr/>
          </p:nvSpPr>
          <p:spPr>
            <a:xfrm>
              <a:off x="5286380" y="2018902"/>
              <a:ext cx="720000" cy="720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375293" y="1955061"/>
              <a:ext cx="785927" cy="7701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ru-RU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Группа 60"/>
          <p:cNvGrpSpPr>
            <a:grpSpLocks/>
          </p:cNvGrpSpPr>
          <p:nvPr/>
        </p:nvGrpSpPr>
        <p:grpSpPr bwMode="auto">
          <a:xfrm>
            <a:off x="4097338" y="4552951"/>
            <a:ext cx="874712" cy="783149"/>
            <a:chOff x="5286380" y="1955061"/>
            <a:chExt cx="874840" cy="783841"/>
          </a:xfrm>
        </p:grpSpPr>
        <p:sp>
          <p:nvSpPr>
            <p:cNvPr id="62" name="Овал 61"/>
            <p:cNvSpPr/>
            <p:nvPr/>
          </p:nvSpPr>
          <p:spPr>
            <a:xfrm>
              <a:off x="5286380" y="2018902"/>
              <a:ext cx="720000" cy="720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375293" y="1955061"/>
              <a:ext cx="785927" cy="7701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ru-RU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Группа 66"/>
          <p:cNvGrpSpPr>
            <a:grpSpLocks/>
          </p:cNvGrpSpPr>
          <p:nvPr/>
        </p:nvGrpSpPr>
        <p:grpSpPr bwMode="auto">
          <a:xfrm>
            <a:off x="4097338" y="3363913"/>
            <a:ext cx="874712" cy="831850"/>
            <a:chOff x="5286380" y="1955061"/>
            <a:chExt cx="874840" cy="830997"/>
          </a:xfrm>
        </p:grpSpPr>
        <p:sp>
          <p:nvSpPr>
            <p:cNvPr id="68" name="Овал 67"/>
            <p:cNvSpPr/>
            <p:nvPr/>
          </p:nvSpPr>
          <p:spPr>
            <a:xfrm>
              <a:off x="5286380" y="2018902"/>
              <a:ext cx="720000" cy="720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375293" y="1955061"/>
              <a:ext cx="785927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785786" y="1142984"/>
            <a:ext cx="157163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Анод</a:t>
            </a:r>
          </a:p>
        </p:txBody>
      </p:sp>
      <p:grpSp>
        <p:nvGrpSpPr>
          <p:cNvPr id="20" name="Группа 47"/>
          <p:cNvGrpSpPr>
            <a:grpSpLocks/>
          </p:cNvGrpSpPr>
          <p:nvPr/>
        </p:nvGrpSpPr>
        <p:grpSpPr bwMode="auto">
          <a:xfrm>
            <a:off x="3567113" y="2200275"/>
            <a:ext cx="565150" cy="646113"/>
            <a:chOff x="2143108" y="1290624"/>
            <a:chExt cx="564806" cy="646331"/>
          </a:xfrm>
        </p:grpSpPr>
        <p:sp>
          <p:nvSpPr>
            <p:cNvPr id="54" name="Овал 53"/>
            <p:cNvSpPr/>
            <p:nvPr/>
          </p:nvSpPr>
          <p:spPr>
            <a:xfrm>
              <a:off x="2143108" y="1428735"/>
              <a:ext cx="434248" cy="426651"/>
            </a:xfrm>
            <a:prstGeom prst="ellipse">
              <a:avLst/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54213" y="1290624"/>
              <a:ext cx="553701" cy="646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–</a:t>
              </a:r>
              <a:endPara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Группа 55"/>
          <p:cNvGrpSpPr>
            <a:grpSpLocks/>
          </p:cNvGrpSpPr>
          <p:nvPr/>
        </p:nvGrpSpPr>
        <p:grpSpPr bwMode="auto">
          <a:xfrm>
            <a:off x="3576638" y="3392488"/>
            <a:ext cx="565150" cy="646112"/>
            <a:chOff x="2143108" y="1290624"/>
            <a:chExt cx="564806" cy="646331"/>
          </a:xfrm>
        </p:grpSpPr>
        <p:sp>
          <p:nvSpPr>
            <p:cNvPr id="57" name="Овал 56"/>
            <p:cNvSpPr/>
            <p:nvPr/>
          </p:nvSpPr>
          <p:spPr>
            <a:xfrm>
              <a:off x="2143108" y="1428735"/>
              <a:ext cx="434248" cy="426651"/>
            </a:xfrm>
            <a:prstGeom prst="ellipse">
              <a:avLst/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154213" y="1290624"/>
              <a:ext cx="553701" cy="646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–</a:t>
              </a:r>
              <a:endPara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Группа 60"/>
          <p:cNvGrpSpPr>
            <a:grpSpLocks/>
          </p:cNvGrpSpPr>
          <p:nvPr/>
        </p:nvGrpSpPr>
        <p:grpSpPr bwMode="auto">
          <a:xfrm>
            <a:off x="3567113" y="4583113"/>
            <a:ext cx="565150" cy="646112"/>
            <a:chOff x="2143108" y="1290624"/>
            <a:chExt cx="564806" cy="646331"/>
          </a:xfrm>
        </p:grpSpPr>
        <p:sp>
          <p:nvSpPr>
            <p:cNvPr id="64" name="Овал 63"/>
            <p:cNvSpPr/>
            <p:nvPr/>
          </p:nvSpPr>
          <p:spPr>
            <a:xfrm>
              <a:off x="2143108" y="1428735"/>
              <a:ext cx="434248" cy="426651"/>
            </a:xfrm>
            <a:prstGeom prst="ellipse">
              <a:avLst/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154213" y="1290624"/>
              <a:ext cx="553701" cy="646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–</a:t>
              </a:r>
              <a:endPara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4" name="Группа 43"/>
          <p:cNvGrpSpPr>
            <a:grpSpLocks/>
          </p:cNvGrpSpPr>
          <p:nvPr/>
        </p:nvGrpSpPr>
        <p:grpSpPr bwMode="auto">
          <a:xfrm>
            <a:off x="3565525" y="5500702"/>
            <a:ext cx="565150" cy="646112"/>
            <a:chOff x="2143108" y="1290624"/>
            <a:chExt cx="564806" cy="646331"/>
          </a:xfrm>
        </p:grpSpPr>
        <p:sp>
          <p:nvSpPr>
            <p:cNvPr id="67" name="Овал 66"/>
            <p:cNvSpPr/>
            <p:nvPr/>
          </p:nvSpPr>
          <p:spPr>
            <a:xfrm>
              <a:off x="2143108" y="1428735"/>
              <a:ext cx="434248" cy="426651"/>
            </a:xfrm>
            <a:prstGeom prst="ellipse">
              <a:avLst/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154214" y="1290624"/>
              <a:ext cx="553700" cy="646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–</a:t>
              </a:r>
              <a:endPara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Группа 43"/>
          <p:cNvGrpSpPr>
            <a:grpSpLocks/>
          </p:cNvGrpSpPr>
          <p:nvPr/>
        </p:nvGrpSpPr>
        <p:grpSpPr bwMode="auto">
          <a:xfrm>
            <a:off x="4094163" y="1357312"/>
            <a:ext cx="812800" cy="817410"/>
            <a:chOff x="5857884" y="1751633"/>
            <a:chExt cx="813712" cy="818134"/>
          </a:xfrm>
        </p:grpSpPr>
        <p:sp>
          <p:nvSpPr>
            <p:cNvPr id="72" name="Овал 71"/>
            <p:cNvSpPr/>
            <p:nvPr/>
          </p:nvSpPr>
          <p:spPr>
            <a:xfrm>
              <a:off x="5857884" y="1849767"/>
              <a:ext cx="720000" cy="720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886491" y="1751633"/>
              <a:ext cx="785105" cy="7701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4400" b="1" baseline="-10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ru-RU" sz="4400" b="1" baseline="-10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" name="Группа 40"/>
          <p:cNvGrpSpPr>
            <a:grpSpLocks/>
          </p:cNvGrpSpPr>
          <p:nvPr/>
        </p:nvGrpSpPr>
        <p:grpSpPr bwMode="auto">
          <a:xfrm>
            <a:off x="4094163" y="3344863"/>
            <a:ext cx="812800" cy="818974"/>
            <a:chOff x="5857884" y="1751633"/>
            <a:chExt cx="813712" cy="818134"/>
          </a:xfrm>
        </p:grpSpPr>
        <p:sp>
          <p:nvSpPr>
            <p:cNvPr id="75" name="Овал 74"/>
            <p:cNvSpPr/>
            <p:nvPr/>
          </p:nvSpPr>
          <p:spPr>
            <a:xfrm>
              <a:off x="5857884" y="1849767"/>
              <a:ext cx="720000" cy="720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886491" y="1751633"/>
              <a:ext cx="785105" cy="7686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4400" b="1" baseline="-10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ru-RU" sz="4400" b="1" baseline="-10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214414" y="285728"/>
            <a:ext cx="5309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Упрощённая модель электролиза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977305791"/>
      </p:ext>
    </p:extLst>
  </p:cSld>
  <p:clrMapOvr>
    <a:masterClrMapping/>
  </p:clrMapOvr>
  <p:transition advClick="0"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82 0.00186 L 0.00295 -0.29027 " pathEditMode="relative" rAng="0" ptsTypes="AA">
                                      <p:cBhvr>
                                        <p:cTn id="6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14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6 -4.81481E-6 L 2.77778E-6 -0.11551 " pathEditMode="relative" ptsTypes="AA">
                                      <p:cBhvr>
                                        <p:cTn id="6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6 -3.33333E-6 L 2.77778E-6 -0.16783 " pathEditMode="relative" ptsTypes="AA">
                                      <p:cBhvr>
                                        <p:cTn id="6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0.00324 L 0.00052 -0.28959 " pathEditMode="relative" rAng="0" ptsTypes="AA">
                                      <p:cBhvr>
                                        <p:cTn id="7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0.01435 L 0.00017 -0.2 " pathEditMode="relative" rAng="0" ptsTypes="AA">
                                      <p:cBhvr>
                                        <p:cTn id="73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75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77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56 -0.05463 L 0.00121 -0.3463 " pathEditMode="relative" rAng="0" ptsTypes="AA">
                                      <p:cBhvr>
                                        <p:cTn id="79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6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с двумя скругленными соседними углами 64"/>
          <p:cNvSpPr/>
          <p:nvPr/>
        </p:nvSpPr>
        <p:spPr>
          <a:xfrm rot="10800000">
            <a:off x="1400175" y="2009775"/>
            <a:ext cx="6000750" cy="4286250"/>
          </a:xfrm>
          <a:prstGeom prst="round2SameRect">
            <a:avLst/>
          </a:prstGeom>
          <a:ln w="1270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6" name="Прямоугольник с двумя скругленными соседними углами 65"/>
          <p:cNvSpPr/>
          <p:nvPr/>
        </p:nvSpPr>
        <p:spPr>
          <a:xfrm rot="10800000">
            <a:off x="1458913" y="2509838"/>
            <a:ext cx="5875337" cy="3714750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1439863" y="1159361"/>
            <a:ext cx="5715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  <a:cs typeface="Arial" charset="0"/>
              </a:rPr>
              <a:t>+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8645525" y="1663700"/>
            <a:ext cx="571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solidFill>
                  <a:srgbClr val="0070C0"/>
                </a:solidFill>
                <a:cs typeface="Arial" charset="0"/>
              </a:rPr>
              <a:t>-</a:t>
            </a:r>
          </a:p>
        </p:txBody>
      </p:sp>
      <p:sp>
        <p:nvSpPr>
          <p:cNvPr id="8198" name="TextBox 90"/>
          <p:cNvSpPr txBox="1">
            <a:spLocks noChangeArrowheads="1"/>
          </p:cNvSpPr>
          <p:nvPr/>
        </p:nvSpPr>
        <p:spPr bwMode="auto">
          <a:xfrm>
            <a:off x="1285852" y="1071546"/>
            <a:ext cx="7858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Анод</a:t>
            </a:r>
          </a:p>
        </p:txBody>
      </p:sp>
      <p:sp>
        <p:nvSpPr>
          <p:cNvPr id="8199" name="TextBox 91"/>
          <p:cNvSpPr txBox="1">
            <a:spLocks noChangeArrowheads="1"/>
          </p:cNvSpPr>
          <p:nvPr/>
        </p:nvSpPr>
        <p:spPr bwMode="auto">
          <a:xfrm>
            <a:off x="8220075" y="1808163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Катод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3286116" y="1878752"/>
            <a:ext cx="75916" cy="18360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5424778" y="1878752"/>
            <a:ext cx="75916" cy="18360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6181725" y="1214440"/>
            <a:ext cx="298450" cy="2071684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8" name="Волна 127"/>
          <p:cNvSpPr/>
          <p:nvPr/>
        </p:nvSpPr>
        <p:spPr>
          <a:xfrm>
            <a:off x="6145213" y="1117602"/>
            <a:ext cx="366712" cy="142875"/>
          </a:xfrm>
          <a:prstGeom prst="wav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7" name="Прямоугольник 146"/>
          <p:cNvSpPr/>
          <p:nvPr/>
        </p:nvSpPr>
        <p:spPr>
          <a:xfrm>
            <a:off x="2101850" y="1677976"/>
            <a:ext cx="2286000" cy="107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8" name="Прямоугольник 147"/>
          <p:cNvSpPr/>
          <p:nvPr/>
        </p:nvSpPr>
        <p:spPr>
          <a:xfrm>
            <a:off x="2101850" y="1284276"/>
            <a:ext cx="107950" cy="5000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4284524" y="1428736"/>
            <a:ext cx="216038" cy="253102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189163" y="1703376"/>
            <a:ext cx="42862" cy="53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448550" y="2208213"/>
            <a:ext cx="1052513" cy="107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8476708" y="2157185"/>
            <a:ext cx="214314" cy="214314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2051089" y="1142984"/>
            <a:ext cx="214314" cy="214314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" name="Группа 81"/>
          <p:cNvGrpSpPr>
            <a:grpSpLocks/>
          </p:cNvGrpSpPr>
          <p:nvPr/>
        </p:nvGrpSpPr>
        <p:grpSpPr bwMode="auto">
          <a:xfrm>
            <a:off x="6916738" y="4357688"/>
            <a:ext cx="501650" cy="1079500"/>
            <a:chOff x="6917210" y="4357694"/>
            <a:chExt cx="501424" cy="1078948"/>
          </a:xfrm>
        </p:grpSpPr>
        <p:sp>
          <p:nvSpPr>
            <p:cNvPr id="30" name="Овал 29"/>
            <p:cNvSpPr/>
            <p:nvPr/>
          </p:nvSpPr>
          <p:spPr>
            <a:xfrm>
              <a:off x="6935498" y="4367212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917210" y="4357694"/>
              <a:ext cx="499837" cy="3696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2" name="Овал 31"/>
            <p:cNvSpPr/>
            <p:nvPr/>
          </p:nvSpPr>
          <p:spPr>
            <a:xfrm>
              <a:off x="6936856" y="5076828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918796" y="5066943"/>
              <a:ext cx="499838" cy="3696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" name="Группа 79"/>
          <p:cNvGrpSpPr>
            <a:grpSpLocks/>
          </p:cNvGrpSpPr>
          <p:nvPr/>
        </p:nvGrpSpPr>
        <p:grpSpPr bwMode="auto">
          <a:xfrm>
            <a:off x="1500188" y="3786188"/>
            <a:ext cx="500062" cy="1084262"/>
            <a:chOff x="1500166" y="3786190"/>
            <a:chExt cx="500066" cy="1083712"/>
          </a:xfrm>
        </p:grpSpPr>
        <p:sp>
          <p:nvSpPr>
            <p:cNvPr id="26" name="Овал 25"/>
            <p:cNvSpPr/>
            <p:nvPr/>
          </p:nvSpPr>
          <p:spPr>
            <a:xfrm>
              <a:off x="1518454" y="4510088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500166" y="4500203"/>
              <a:ext cx="500066" cy="3696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4" name="Овал 33"/>
            <p:cNvSpPr/>
            <p:nvPr/>
          </p:nvSpPr>
          <p:spPr>
            <a:xfrm>
              <a:off x="1518454" y="3795708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500166" y="3786190"/>
              <a:ext cx="500066" cy="3696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cxnSp>
        <p:nvCxnSpPr>
          <p:cNvPr id="84" name="Прямая соединительная линия 83"/>
          <p:cNvCxnSpPr/>
          <p:nvPr/>
        </p:nvCxnSpPr>
        <p:spPr>
          <a:xfrm>
            <a:off x="2187575" y="1730363"/>
            <a:ext cx="2089150" cy="1588"/>
          </a:xfrm>
          <a:prstGeom prst="line">
            <a:avLst/>
          </a:prstGeom>
          <a:ln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>
            <a:off x="1955800" y="1517638"/>
            <a:ext cx="395288" cy="1588"/>
          </a:xfrm>
          <a:prstGeom prst="line">
            <a:avLst/>
          </a:prstGeom>
          <a:ln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7473950" y="2259013"/>
            <a:ext cx="1008063" cy="1587"/>
          </a:xfrm>
          <a:prstGeom prst="line">
            <a:avLst/>
          </a:prstGeom>
          <a:ln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" name="Группа 80"/>
          <p:cNvGrpSpPr>
            <a:grpSpLocks/>
          </p:cNvGrpSpPr>
          <p:nvPr/>
        </p:nvGrpSpPr>
        <p:grpSpPr bwMode="auto">
          <a:xfrm>
            <a:off x="4545013" y="3292475"/>
            <a:ext cx="500062" cy="809625"/>
            <a:chOff x="4545464" y="3292246"/>
            <a:chExt cx="500066" cy="810602"/>
          </a:xfrm>
        </p:grpSpPr>
        <p:sp>
          <p:nvSpPr>
            <p:cNvPr id="55" name="Овал 54"/>
            <p:cNvSpPr/>
            <p:nvPr/>
          </p:nvSpPr>
          <p:spPr>
            <a:xfrm>
              <a:off x="4545464" y="3310908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545464" y="3292246"/>
              <a:ext cx="500066" cy="3687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8" name="Овал 57"/>
            <p:cNvSpPr/>
            <p:nvPr/>
          </p:nvSpPr>
          <p:spPr>
            <a:xfrm>
              <a:off x="4545464" y="3745658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545464" y="3727746"/>
              <a:ext cx="500066" cy="3687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3022136" y="4868646"/>
            <a:ext cx="162130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Водород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72066" y="928670"/>
            <a:ext cx="107157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Фтор</a:t>
            </a:r>
          </a:p>
        </p:txBody>
      </p:sp>
      <p:sp>
        <p:nvSpPr>
          <p:cNvPr id="44" name="Стрелка влево 43"/>
          <p:cNvSpPr/>
          <p:nvPr/>
        </p:nvSpPr>
        <p:spPr>
          <a:xfrm rot="17120312">
            <a:off x="4420394" y="2021681"/>
            <a:ext cx="1570038" cy="1555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Стрелка влево 44"/>
          <p:cNvSpPr/>
          <p:nvPr/>
        </p:nvSpPr>
        <p:spPr>
          <a:xfrm rot="1823791">
            <a:off x="1949450" y="4713288"/>
            <a:ext cx="1168400" cy="165100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5" name="Группа 103"/>
          <p:cNvGrpSpPr>
            <a:grpSpLocks/>
          </p:cNvGrpSpPr>
          <p:nvPr/>
        </p:nvGrpSpPr>
        <p:grpSpPr bwMode="auto">
          <a:xfrm>
            <a:off x="6916738" y="4359275"/>
            <a:ext cx="501650" cy="1079500"/>
            <a:chOff x="6917210" y="4357694"/>
            <a:chExt cx="501424" cy="1078948"/>
          </a:xfrm>
        </p:grpSpPr>
        <p:sp>
          <p:nvSpPr>
            <p:cNvPr id="105" name="Овал 104"/>
            <p:cNvSpPr/>
            <p:nvPr/>
          </p:nvSpPr>
          <p:spPr>
            <a:xfrm>
              <a:off x="6935498" y="4367212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6917210" y="4357694"/>
              <a:ext cx="499837" cy="3696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6936856" y="5076828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918796" y="5066944"/>
              <a:ext cx="499838" cy="3696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6" name="Группа 108"/>
          <p:cNvGrpSpPr>
            <a:grpSpLocks/>
          </p:cNvGrpSpPr>
          <p:nvPr/>
        </p:nvGrpSpPr>
        <p:grpSpPr bwMode="auto">
          <a:xfrm>
            <a:off x="1500188" y="3787775"/>
            <a:ext cx="500062" cy="1084263"/>
            <a:chOff x="1500166" y="3786190"/>
            <a:chExt cx="500066" cy="1083712"/>
          </a:xfrm>
        </p:grpSpPr>
        <p:sp>
          <p:nvSpPr>
            <p:cNvPr id="110" name="Овал 109"/>
            <p:cNvSpPr/>
            <p:nvPr/>
          </p:nvSpPr>
          <p:spPr>
            <a:xfrm>
              <a:off x="1518454" y="4510088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1500166" y="4500202"/>
              <a:ext cx="500066" cy="3697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2" name="Овал 111"/>
            <p:cNvSpPr/>
            <p:nvPr/>
          </p:nvSpPr>
          <p:spPr>
            <a:xfrm>
              <a:off x="1518454" y="3795708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500166" y="3786190"/>
              <a:ext cx="500066" cy="3697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7" name="Группа 113"/>
          <p:cNvGrpSpPr>
            <a:grpSpLocks/>
          </p:cNvGrpSpPr>
          <p:nvPr/>
        </p:nvGrpSpPr>
        <p:grpSpPr bwMode="auto">
          <a:xfrm>
            <a:off x="4545013" y="3294063"/>
            <a:ext cx="500062" cy="811212"/>
            <a:chOff x="4545464" y="3292246"/>
            <a:chExt cx="500066" cy="810602"/>
          </a:xfrm>
        </p:grpSpPr>
        <p:sp>
          <p:nvSpPr>
            <p:cNvPr id="115" name="Овал 114"/>
            <p:cNvSpPr/>
            <p:nvPr/>
          </p:nvSpPr>
          <p:spPr>
            <a:xfrm>
              <a:off x="4545464" y="3310908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545464" y="3292246"/>
              <a:ext cx="500066" cy="3696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7" name="Овал 116"/>
            <p:cNvSpPr/>
            <p:nvPr/>
          </p:nvSpPr>
          <p:spPr>
            <a:xfrm>
              <a:off x="4545464" y="3745658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4545464" y="3726894"/>
              <a:ext cx="500066" cy="3696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8" name="Группа 141"/>
          <p:cNvGrpSpPr>
            <a:grpSpLocks/>
          </p:cNvGrpSpPr>
          <p:nvPr/>
        </p:nvGrpSpPr>
        <p:grpSpPr bwMode="auto">
          <a:xfrm>
            <a:off x="6916738" y="4359275"/>
            <a:ext cx="501650" cy="1079500"/>
            <a:chOff x="6917210" y="4357694"/>
            <a:chExt cx="501424" cy="1078948"/>
          </a:xfrm>
        </p:grpSpPr>
        <p:sp>
          <p:nvSpPr>
            <p:cNvPr id="143" name="Овал 142"/>
            <p:cNvSpPr/>
            <p:nvPr/>
          </p:nvSpPr>
          <p:spPr>
            <a:xfrm>
              <a:off x="6935498" y="4367212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6917210" y="4357694"/>
              <a:ext cx="499837" cy="3696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6936856" y="5076828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6918796" y="5066944"/>
              <a:ext cx="499838" cy="3696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9" name="Группа 148"/>
          <p:cNvGrpSpPr>
            <a:grpSpLocks/>
          </p:cNvGrpSpPr>
          <p:nvPr/>
        </p:nvGrpSpPr>
        <p:grpSpPr bwMode="auto">
          <a:xfrm>
            <a:off x="1500188" y="3787775"/>
            <a:ext cx="500062" cy="1084263"/>
            <a:chOff x="1500166" y="3786190"/>
            <a:chExt cx="500066" cy="1083712"/>
          </a:xfrm>
        </p:grpSpPr>
        <p:sp>
          <p:nvSpPr>
            <p:cNvPr id="150" name="Овал 149"/>
            <p:cNvSpPr/>
            <p:nvPr/>
          </p:nvSpPr>
          <p:spPr>
            <a:xfrm>
              <a:off x="1518454" y="4510088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500166" y="4500202"/>
              <a:ext cx="500066" cy="3697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2" name="Овал 151"/>
            <p:cNvSpPr/>
            <p:nvPr/>
          </p:nvSpPr>
          <p:spPr>
            <a:xfrm>
              <a:off x="1518454" y="3795708"/>
              <a:ext cx="3571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500166" y="3786190"/>
              <a:ext cx="500066" cy="3697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baseline="-6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0" name="Группа 153"/>
          <p:cNvGrpSpPr>
            <a:grpSpLocks/>
          </p:cNvGrpSpPr>
          <p:nvPr/>
        </p:nvGrpSpPr>
        <p:grpSpPr bwMode="auto">
          <a:xfrm>
            <a:off x="4545013" y="3294063"/>
            <a:ext cx="500062" cy="811212"/>
            <a:chOff x="4545464" y="3292246"/>
            <a:chExt cx="500066" cy="810602"/>
          </a:xfrm>
        </p:grpSpPr>
        <p:sp>
          <p:nvSpPr>
            <p:cNvPr id="155" name="Овал 154"/>
            <p:cNvSpPr/>
            <p:nvPr/>
          </p:nvSpPr>
          <p:spPr>
            <a:xfrm>
              <a:off x="4545464" y="3310908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4545464" y="3292246"/>
              <a:ext cx="500066" cy="3696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7" name="Овал 156"/>
            <p:cNvSpPr/>
            <p:nvPr/>
          </p:nvSpPr>
          <p:spPr>
            <a:xfrm>
              <a:off x="4545464" y="3745658"/>
              <a:ext cx="357190" cy="3571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latin typeface="Franklin Gothic Medium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45464" y="3726894"/>
              <a:ext cx="500066" cy="3696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</a:t>
              </a:r>
              <a:r>
                <a:rPr lang="en-US" b="1" baseline="-6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RU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1214414" y="285728"/>
            <a:ext cx="5309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Упрощённая модель электролиза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182235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autoRev="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autoRev="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xit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25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50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7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autoRev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autoRev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500" autoRev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autoRev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8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8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8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8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8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8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xit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8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8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8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8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8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8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8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8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8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8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8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8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9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9361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Фазовая диаграмма системы </a:t>
            </a:r>
            <a:r>
              <a:rPr lang="en-US" sz="3200" dirty="0" smtClean="0">
                <a:solidFill>
                  <a:srgbClr val="0070C0"/>
                </a:solidFill>
              </a:rPr>
              <a:t>KF*</a:t>
            </a:r>
            <a:r>
              <a:rPr lang="en-US" sz="3200" dirty="0" err="1" smtClean="0">
                <a:solidFill>
                  <a:srgbClr val="0070C0"/>
                </a:solidFill>
              </a:rPr>
              <a:t>nHF</a:t>
            </a:r>
            <a:r>
              <a:rPr lang="ru-RU" sz="3200" dirty="0" smtClean="0">
                <a:solidFill>
                  <a:srgbClr val="0070C0"/>
                </a:solidFill>
              </a:rPr>
              <a:t> 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4" name="Объект 3" descr="C:\Users\user\Desktop\New Picture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980728"/>
            <a:ext cx="4176464" cy="55446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3729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8640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Напряжение электролиза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106215"/>
            <a:ext cx="6840760" cy="5135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2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73"/>
            <a:ext cx="8229600" cy="89664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Лабораторные электролизеры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50327" y="-591168"/>
            <a:ext cx="5541820" cy="840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561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04" name="Group 32"/>
          <p:cNvGraphicFramePr>
            <a:graphicFrameLocks noGrp="1"/>
          </p:cNvGraphicFramePr>
          <p:nvPr/>
        </p:nvGraphicFramePr>
        <p:xfrm>
          <a:off x="1142976" y="1071546"/>
          <a:ext cx="7000924" cy="5286411"/>
        </p:xfrm>
        <a:graphic>
          <a:graphicData uri="http://schemas.openxmlformats.org/drawingml/2006/table">
            <a:tbl>
              <a:tblPr/>
              <a:tblGrid>
                <a:gridCol w="4786346"/>
                <a:gridCol w="2214578"/>
              </a:tblGrid>
              <a:tr h="524927">
                <a:tc>
                  <a:txBody>
                    <a:bodyPr/>
                    <a:lstStyle/>
                    <a:p>
                      <a:pPr marL="0" marR="0" lvl="0" indent="254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Характеристика</a:t>
                      </a: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6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СТЭ-20</a:t>
                      </a: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373">
                <a:tc>
                  <a:txBody>
                    <a:bodyPr/>
                    <a:lstStyle/>
                    <a:p>
                      <a:pPr marL="0" marR="0" lvl="0" indent="25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A37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Основные размеры:</a:t>
                      </a:r>
                    </a:p>
                    <a:p>
                      <a:pPr marL="0" marR="0" lvl="0" indent="25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A37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а) габариты аппарата,  мм.</a:t>
                      </a:r>
                    </a:p>
                    <a:p>
                      <a:pPr marL="0" marR="0" lvl="0" indent="25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A37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б) межэлектродное расстояние, мм</a:t>
                      </a: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7A37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A37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2564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A37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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A37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A37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A37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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A37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A37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7A37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A37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216">
                <a:tc>
                  <a:txBody>
                    <a:bodyPr/>
                    <a:lstStyle/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Технический режим:</a:t>
                      </a:r>
                    </a:p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а) концентрация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HF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в электролите, % вес</a:t>
                      </a:r>
                    </a:p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б) температура электролита,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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</a:p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с) анодная плотность тока, А/см</a:t>
                      </a:r>
                      <a:r>
                        <a:rPr kumimoji="0" lang="ru-RU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 – 41</a:t>
                      </a:r>
                    </a:p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 – 110</a:t>
                      </a:r>
                    </a:p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0,2</a:t>
                      </a: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565">
                <a:tc>
                  <a:txBody>
                    <a:bodyPr/>
                    <a:lstStyle/>
                    <a:p>
                      <a:pPr marL="0" marR="0" lvl="0" indent="25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Система охлаждения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вода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497">
                <a:tc>
                  <a:txBody>
                    <a:bodyPr/>
                    <a:lstStyle/>
                    <a:p>
                      <a:pPr marL="0" marR="0" lvl="0" indent="25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Поверхность теплообмена, м</a:t>
                      </a:r>
                      <a:r>
                        <a:rPr kumimoji="0" lang="ru-RU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E46C0A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14,1</a:t>
                      </a: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3617">
                <a:tc>
                  <a:txBody>
                    <a:bodyPr/>
                    <a:lstStyle/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Показания работы:</a:t>
                      </a:r>
                    </a:p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а) токовая нагрузка, кА</a:t>
                      </a:r>
                    </a:p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б) напряжение, В</a:t>
                      </a:r>
                    </a:p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с) выход фтора по току, %</a:t>
                      </a:r>
                    </a:p>
                  </a:txBody>
                  <a:tcPr marL="53361" marR="5336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 20</a:t>
                      </a:r>
                    </a:p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– 15</a:t>
                      </a:r>
                    </a:p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&lt;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91,5– 93</a:t>
                      </a: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216">
                <a:tc>
                  <a:txBody>
                    <a:bodyPr/>
                    <a:lstStyle/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Материалы:</a:t>
                      </a:r>
                    </a:p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а) корпус</a:t>
                      </a:r>
                    </a:p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б) анод</a:t>
                      </a:r>
                    </a:p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с) катод</a:t>
                      </a:r>
                    </a:p>
                    <a:p>
                      <a:pPr marL="1793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 колокол</a:t>
                      </a:r>
                    </a:p>
                  </a:txBody>
                  <a:tcPr marL="53361" marR="5336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сталь</a:t>
                      </a:r>
                    </a:p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графит</a:t>
                      </a:r>
                    </a:p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сталь</a:t>
                      </a:r>
                    </a:p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сталь</a:t>
                      </a:r>
                    </a:p>
                  </a:txBody>
                  <a:tcPr marL="53361" marR="5336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32" y="285728"/>
            <a:ext cx="77044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269875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ea typeface="Times New Roman" pitchFamily="18" charset="0"/>
              </a:rPr>
              <a:t>Технические характеристики аппаратов СТЭ-20</a:t>
            </a:r>
            <a:endParaRPr lang="ru-RU" sz="24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0437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" y="1071546"/>
          <a:ext cx="9143998" cy="5214978"/>
        </p:xfrm>
        <a:graphic>
          <a:graphicData uri="http://schemas.openxmlformats.org/drawingml/2006/table">
            <a:tbl>
              <a:tblPr/>
              <a:tblGrid>
                <a:gridCol w="4383074"/>
                <a:gridCol w="1685962"/>
                <a:gridCol w="1399012"/>
                <a:gridCol w="1675950"/>
              </a:tblGrid>
              <a:tr h="567717"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переменной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Обозначения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Диапазон изменения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Единицы измерения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Расход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HF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HF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 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кг/час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Расход охлаждающей воды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</a:t>
                      </a:r>
                      <a:r>
                        <a:rPr kumimoji="0" lang="ru-RU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1,0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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r>
                        <a:rPr kumimoji="0" lang="ru-R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/час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Температура охладителя на входе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 </a:t>
                      </a:r>
                      <a:r>
                        <a:rPr kumimoji="0" lang="ru-RU" sz="18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Хвх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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Температура охладителя на выходе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 </a:t>
                      </a:r>
                      <a:r>
                        <a:rPr kumimoji="0" lang="ru-RU" sz="18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Хвых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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Электрический ток СТЭ-20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 20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Давление анодное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0 - 120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мм.вд.ст.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Давление катодное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0 - 80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мм.вд.ст.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Напряжение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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Концентрация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HF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в электролите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HF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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масс. %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HF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7717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Удельная проводимость электролита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r>
                        <a:rPr kumimoji="0" lang="ru-RU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0,01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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0,02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Ом</a:t>
                      </a:r>
                      <a:r>
                        <a:rPr kumimoji="0" lang="ru-RU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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м</a:t>
                      </a:r>
                      <a:r>
                        <a:rPr kumimoji="0" lang="ru-RU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Температура электролита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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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электролита СТЭ-20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1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0,86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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0,90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62">
                <a:tc>
                  <a:txBody>
                    <a:bodyPr/>
                    <a:lstStyle/>
                    <a:p>
                      <a:pPr marL="0" marR="0" lvl="0" indent="-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Средний выход по току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571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91,5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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285728"/>
            <a:ext cx="76438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Arial" pitchFamily="34" charset="0"/>
                <a:ea typeface="Times New Roman" pitchFamily="18" charset="0"/>
              </a:rPr>
              <a:t>Основные рабочие характеристики процесса</a:t>
            </a:r>
            <a:endParaRPr lang="ru-RU" sz="24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3440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соседними углами 3"/>
          <p:cNvSpPr/>
          <p:nvPr/>
        </p:nvSpPr>
        <p:spPr>
          <a:xfrm rot="10800000">
            <a:off x="2214562" y="1142983"/>
            <a:ext cx="4714875" cy="5116529"/>
          </a:xfrm>
          <a:prstGeom prst="round2SameRect">
            <a:avLst/>
          </a:prstGeom>
          <a:ln w="1270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 rot="10800000">
            <a:off x="2257424" y="1357297"/>
            <a:ext cx="4600575" cy="4867290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6" name="Прямая со стрелкой 95"/>
          <p:cNvCxnSpPr/>
          <p:nvPr/>
        </p:nvCxnSpPr>
        <p:spPr>
          <a:xfrm>
            <a:off x="928688" y="1998652"/>
            <a:ext cx="1214437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928688" y="2851150"/>
            <a:ext cx="1214437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928688" y="3924300"/>
            <a:ext cx="1214437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928688" y="5030788"/>
            <a:ext cx="1214437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992938" y="1998652"/>
            <a:ext cx="1214437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989763" y="4273550"/>
            <a:ext cx="1214437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992938" y="2960688"/>
            <a:ext cx="1214437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2286000" y="2071688"/>
            <a:ext cx="1285875" cy="785812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45" idx="2"/>
            <a:endCxn id="51" idx="0"/>
          </p:cNvCxnSpPr>
          <p:nvPr/>
        </p:nvCxnSpPr>
        <p:spPr>
          <a:xfrm rot="5400000">
            <a:off x="3367084" y="3616322"/>
            <a:ext cx="2517785" cy="1588"/>
          </a:xfrm>
          <a:prstGeom prst="straightConnector1">
            <a:avLst/>
          </a:prstGeom>
          <a:ln>
            <a:solidFill>
              <a:srgbClr val="009B46"/>
            </a:solidFill>
            <a:prstDash val="dash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 rot="16200000" flipH="1">
            <a:off x="2178844" y="2964656"/>
            <a:ext cx="2000250" cy="1785938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>
            <a:off x="2286000" y="2851150"/>
            <a:ext cx="4572000" cy="1588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 flipV="1">
            <a:off x="2286000" y="3143250"/>
            <a:ext cx="4572000" cy="1857375"/>
          </a:xfrm>
          <a:prstGeom prst="straightConnector1">
            <a:avLst/>
          </a:prstGeom>
          <a:ln w="38100">
            <a:solidFill>
              <a:srgbClr val="0070C0"/>
            </a:solidFill>
            <a:prstDash val="dash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/>
          <p:cNvCxnSpPr/>
          <p:nvPr/>
        </p:nvCxnSpPr>
        <p:spPr>
          <a:xfrm>
            <a:off x="5715000" y="2071688"/>
            <a:ext cx="1143000" cy="642937"/>
          </a:xfrm>
          <a:prstGeom prst="straightConnector1">
            <a:avLst/>
          </a:prstGeom>
          <a:ln>
            <a:solidFill>
              <a:srgbClr val="FFFF00"/>
            </a:solidFill>
            <a:prstDash val="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6778625" y="1381115"/>
            <a:ext cx="17970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Arial" pitchFamily="34" charset="0"/>
                <a:cs typeface="Arial" pitchFamily="34" charset="0"/>
              </a:rPr>
              <a:t>Уровень электролита</a:t>
            </a:r>
          </a:p>
        </p:txBody>
      </p:sp>
      <p:sp>
        <p:nvSpPr>
          <p:cNvPr id="117" name="TextBox 116"/>
          <p:cNvSpPr txBox="1">
            <a:spLocks noChangeArrowheads="1"/>
          </p:cNvSpPr>
          <p:nvPr/>
        </p:nvSpPr>
        <p:spPr bwMode="auto">
          <a:xfrm>
            <a:off x="6769100" y="3643313"/>
            <a:ext cx="17859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Arial" pitchFamily="34" charset="0"/>
                <a:cs typeface="Arial" pitchFamily="34" charset="0"/>
              </a:rPr>
              <a:t>Падение напряжения</a:t>
            </a: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2303463" y="1998652"/>
            <a:ext cx="1223962" cy="1588"/>
          </a:xfrm>
          <a:prstGeom prst="straightConnector1">
            <a:avLst/>
          </a:prstGeom>
          <a:ln>
            <a:solidFill>
              <a:srgbClr val="009B46"/>
            </a:solidFill>
            <a:prstDash val="dash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5761038" y="1998652"/>
            <a:ext cx="1079500" cy="1588"/>
          </a:xfrm>
          <a:prstGeom prst="straightConnector1">
            <a:avLst/>
          </a:prstGeom>
          <a:ln>
            <a:solidFill>
              <a:srgbClr val="009B46"/>
            </a:solidFill>
            <a:prstDash val="dash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4" name="TextBox 103"/>
          <p:cNvSpPr txBox="1">
            <a:spLocks noChangeArrowheads="1"/>
          </p:cNvSpPr>
          <p:nvPr/>
        </p:nvSpPr>
        <p:spPr bwMode="auto">
          <a:xfrm>
            <a:off x="571500" y="1104890"/>
            <a:ext cx="1714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Расход фтористого водорода</a:t>
            </a:r>
          </a:p>
        </p:txBody>
      </p:sp>
      <p:sp>
        <p:nvSpPr>
          <p:cNvPr id="128" name="TextBox 127"/>
          <p:cNvSpPr txBox="1">
            <a:spLocks noChangeArrowheads="1"/>
          </p:cNvSpPr>
          <p:nvPr/>
        </p:nvSpPr>
        <p:spPr bwMode="auto">
          <a:xfrm>
            <a:off x="1036638" y="2514600"/>
            <a:ext cx="10001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Arial" pitchFamily="34" charset="0"/>
                <a:cs typeface="Arial" pitchFamily="34" charset="0"/>
              </a:rPr>
              <a:t>Ток</a:t>
            </a:r>
          </a:p>
        </p:txBody>
      </p:sp>
      <p:sp>
        <p:nvSpPr>
          <p:cNvPr id="129" name="TextBox 128"/>
          <p:cNvSpPr txBox="1">
            <a:spLocks noChangeArrowheads="1"/>
          </p:cNvSpPr>
          <p:nvPr/>
        </p:nvSpPr>
        <p:spPr bwMode="auto">
          <a:xfrm>
            <a:off x="857250" y="3357563"/>
            <a:ext cx="13573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Arial" pitchFamily="34" charset="0"/>
                <a:cs typeface="Arial" pitchFamily="34" charset="0"/>
              </a:rPr>
              <a:t>Расход охл.воды</a:t>
            </a:r>
          </a:p>
        </p:txBody>
      </p:sp>
      <p:sp>
        <p:nvSpPr>
          <p:cNvPr id="130" name="TextBox 129"/>
          <p:cNvSpPr txBox="1">
            <a:spLocks noChangeArrowheads="1"/>
          </p:cNvSpPr>
          <p:nvPr/>
        </p:nvSpPr>
        <p:spPr bwMode="auto">
          <a:xfrm>
            <a:off x="571500" y="4416425"/>
            <a:ext cx="1714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Arial" pitchFamily="34" charset="0"/>
                <a:cs typeface="Arial" pitchFamily="34" charset="0"/>
              </a:rPr>
              <a:t>Температура охл. воды </a:t>
            </a:r>
          </a:p>
        </p:txBody>
      </p:sp>
      <p:sp>
        <p:nvSpPr>
          <p:cNvPr id="131" name="TextBox 130"/>
          <p:cNvSpPr txBox="1">
            <a:spLocks noChangeArrowheads="1"/>
          </p:cNvSpPr>
          <p:nvPr/>
        </p:nvSpPr>
        <p:spPr bwMode="auto">
          <a:xfrm>
            <a:off x="6832600" y="2344738"/>
            <a:ext cx="1714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Arial" pitchFamily="34" charset="0"/>
                <a:cs typeface="Arial" pitchFamily="34" charset="0"/>
              </a:rPr>
              <a:t>Температура электролита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554413" y="1643055"/>
            <a:ext cx="2143125" cy="71437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3571875" y="1629779"/>
            <a:ext cx="21431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Концентрация HF в электролите</a:t>
            </a:r>
          </a:p>
        </p:txBody>
      </p:sp>
      <p:grpSp>
        <p:nvGrpSpPr>
          <p:cNvPr id="2" name="Группа 58"/>
          <p:cNvGrpSpPr>
            <a:grpSpLocks/>
          </p:cNvGrpSpPr>
          <p:nvPr/>
        </p:nvGrpSpPr>
        <p:grpSpPr bwMode="auto">
          <a:xfrm>
            <a:off x="3554413" y="4875215"/>
            <a:ext cx="2160587" cy="714375"/>
            <a:chOff x="214845" y="3071810"/>
            <a:chExt cx="2161826" cy="714012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214845" y="3071810"/>
              <a:ext cx="2144354" cy="71401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73" name="TextBox 51"/>
            <p:cNvSpPr txBox="1">
              <a:spLocks noChangeArrowheads="1"/>
            </p:cNvSpPr>
            <p:nvPr/>
          </p:nvSpPr>
          <p:spPr bwMode="auto">
            <a:xfrm>
              <a:off x="232968" y="3112501"/>
              <a:ext cx="2143703" cy="584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 b="1" dirty="0">
                  <a:latin typeface="Arial" pitchFamily="34" charset="0"/>
                  <a:cs typeface="Arial" pitchFamily="34" charset="0"/>
                </a:rPr>
                <a:t>Выход</a:t>
              </a:r>
              <a:r>
                <a:rPr lang="en-US" sz="16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1600" b="1" dirty="0">
                  <a:latin typeface="Arial" pitchFamily="34" charset="0"/>
                  <a:cs typeface="Arial" pitchFamily="34" charset="0"/>
                </a:rPr>
                <a:t>фтора </a:t>
              </a:r>
            </a:p>
            <a:p>
              <a:pPr algn="ctr"/>
              <a:r>
                <a:rPr lang="ru-RU" sz="1600" b="1" dirty="0">
                  <a:latin typeface="Arial" pitchFamily="34" charset="0"/>
                  <a:cs typeface="Arial" pitchFamily="34" charset="0"/>
                </a:rPr>
                <a:t>по току</a:t>
              </a:r>
            </a:p>
          </p:txBody>
        </p:sp>
      </p:grpSp>
      <p:cxnSp>
        <p:nvCxnSpPr>
          <p:cNvPr id="40" name="Прямая со стрелкой 39"/>
          <p:cNvCxnSpPr/>
          <p:nvPr/>
        </p:nvCxnSpPr>
        <p:spPr>
          <a:xfrm>
            <a:off x="2286000" y="2857500"/>
            <a:ext cx="4572000" cy="142875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rot="16200000" flipH="1">
            <a:off x="5250656" y="2536030"/>
            <a:ext cx="1785945" cy="1428744"/>
          </a:xfrm>
          <a:prstGeom prst="straightConnector1">
            <a:avLst/>
          </a:prstGeom>
          <a:ln>
            <a:solidFill>
              <a:srgbClr val="FFFF00"/>
            </a:solidFill>
            <a:prstDash val="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flipV="1">
            <a:off x="2286000" y="3000375"/>
            <a:ext cx="4572000" cy="9286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214414" y="285728"/>
            <a:ext cx="5730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Структурная схема аппарата СТЭ-20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2741584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6000"/>
                            </p:stCondLst>
                            <p:childTnLst>
                              <p:par>
                                <p:cTn id="64" presetID="9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repeatCount="3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3000"/>
                            </p:stCondLst>
                            <p:childTnLst>
                              <p:par>
                                <p:cTn id="74" presetID="9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repeatCount="3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repeatCount="3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2000"/>
                            </p:stCondLst>
                            <p:childTnLst>
                              <p:par>
                                <p:cTn id="87" presetID="9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0"/>
                            </p:stCondLst>
                            <p:childTnLst>
                              <p:par>
                                <p:cTn id="91" presetID="9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000"/>
                            </p:stCondLst>
                            <p:childTnLst>
                              <p:par>
                                <p:cTn id="95" presetID="9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7" grpId="0"/>
      <p:bldP spid="104" grpId="0"/>
      <p:bldP spid="128" grpId="0"/>
      <p:bldP spid="129" grpId="0"/>
      <p:bldP spid="130" grpId="0"/>
      <p:bldP spid="131" grpId="0"/>
      <p:bldP spid="45" grpId="0" animBg="1"/>
      <p:bldP spid="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Состав анодного газа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56166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/>
              <a:t>Полученный электролизом анодный газ содержит примеси: </a:t>
            </a:r>
            <a:r>
              <a:rPr lang="en-US" sz="2800" dirty="0"/>
              <a:t>HF</a:t>
            </a:r>
            <a:r>
              <a:rPr lang="ru-RU" sz="2800" dirty="0"/>
              <a:t> (до 10%),  (0,5–1,0%), , , , , , фторуглероды, фториды азота (менее 1%) и частицы электролита. Поэтому перед использованием фтор очищают.</a:t>
            </a:r>
          </a:p>
          <a:p>
            <a:r>
              <a:rPr lang="ru-RU" sz="2800" dirty="0"/>
              <a:t>Существует несколько методов очистки фтора:</a:t>
            </a:r>
          </a:p>
          <a:p>
            <a:r>
              <a:rPr lang="ru-RU" sz="2800" dirty="0"/>
              <a:t>1) селективная сорбция примесей твердыми сорбентами;</a:t>
            </a:r>
          </a:p>
          <a:p>
            <a:r>
              <a:rPr lang="ru-RU" sz="2800" dirty="0"/>
              <a:t>2) вымораживание примесей;</a:t>
            </a:r>
          </a:p>
          <a:p>
            <a:r>
              <a:rPr lang="ru-RU" sz="2800" dirty="0"/>
              <a:t>3) сжижение фтора;</a:t>
            </a:r>
          </a:p>
          <a:p>
            <a:r>
              <a:rPr lang="ru-RU" sz="2800" dirty="0"/>
              <a:t>4) химическое и фотохимическое связывание  и 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dirty="0"/>
              <a:t>Глубокую очистку фтора проводят методами ректификации или сорбции.</a:t>
            </a:r>
          </a:p>
          <a:p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48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Состав газов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16" y="980728"/>
            <a:ext cx="8462526" cy="165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" y="2996952"/>
            <a:ext cx="8926881" cy="19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725144"/>
            <a:ext cx="6984776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Смесь катодного газа взрывоопасна в смеси с воздухом в пределах концентраций 4 – 75 % об по водороду.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5295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3" descr="screen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000" y="1044000"/>
            <a:ext cx="8046720" cy="5351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82586" y="285728"/>
            <a:ext cx="7232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Отделение производства технического фтора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3092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14546" y="285728"/>
            <a:ext cx="2983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Электролизер СТЗ-20</a:t>
            </a:r>
            <a:endParaRPr lang="ru-RU" sz="2400" b="1" dirty="0"/>
          </a:p>
        </p:txBody>
      </p:sp>
      <p:pic>
        <p:nvPicPr>
          <p:cNvPr id="5" name="222b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900000" y="1080000"/>
            <a:ext cx="7120128" cy="534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0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Заголовок 1"/>
          <p:cNvSpPr>
            <a:spLocks noGrp="1"/>
          </p:cNvSpPr>
          <p:nvPr>
            <p:ph type="title"/>
          </p:nvPr>
        </p:nvSpPr>
        <p:spPr bwMode="auto">
          <a:xfrm>
            <a:off x="1428750" y="109538"/>
            <a:ext cx="7499350" cy="511175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ru-RU" sz="3600" dirty="0">
                <a:solidFill>
                  <a:srgbClr val="0070C0"/>
                </a:solidFill>
                <a:latin typeface="Arial" pitchFamily="34" charset="0"/>
              </a:rPr>
              <a:t>Конструкция электролизера СТЭ-10</a:t>
            </a:r>
            <a:r>
              <a:rPr lang="ru-RU" sz="2400" u="sng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  <a:t/>
            </a:r>
            <a:br>
              <a:rPr lang="ru-RU" sz="2400" u="sng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</a:br>
            <a:endParaRPr lang="en-US" sz="2200" b="1" dirty="0" smtClean="0">
              <a:solidFill>
                <a:schemeClr val="bg2">
                  <a:lumMod val="25000"/>
                </a:schemeClr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B5C6CE6B-B42D-4965-990B-4A5E6F0F644E}" type="slidenum"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defRPr/>
              </a:pPr>
              <a:t>17</a:t>
            </a:fld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33" name="Заголовок 1"/>
          <p:cNvSpPr>
            <a:spLocks/>
          </p:cNvSpPr>
          <p:nvPr/>
        </p:nvSpPr>
        <p:spPr bwMode="auto">
          <a:xfrm>
            <a:off x="1008063" y="4584700"/>
            <a:ext cx="4643437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defRPr/>
            </a:pPr>
            <a:r>
              <a:rPr lang="ru-RU" sz="1400" u="sng" dirty="0">
                <a:solidFill>
                  <a:schemeClr val="bg2">
                    <a:lumMod val="25000"/>
                  </a:schemeClr>
                </a:solidFill>
                <a:latin typeface="Arial" charset="0"/>
                <a:cs typeface="Arial" charset="0"/>
              </a:rPr>
              <a:t>Расплав </a:t>
            </a:r>
            <a:r>
              <a:rPr lang="en-US" sz="1400" u="sng" dirty="0">
                <a:solidFill>
                  <a:schemeClr val="bg2">
                    <a:lumMod val="25000"/>
                  </a:schemeClr>
                </a:solidFill>
                <a:latin typeface="Arial" charset="0"/>
                <a:cs typeface="Arial" charset="0"/>
              </a:rPr>
              <a:t>KF·2HF (</a:t>
            </a:r>
            <a:r>
              <a:rPr lang="ru-RU" sz="1400" u="sng" dirty="0">
                <a:solidFill>
                  <a:schemeClr val="bg2">
                    <a:lumMod val="25000"/>
                  </a:schemeClr>
                </a:solidFill>
                <a:latin typeface="Arial" charset="0"/>
                <a:cs typeface="Arial" charset="0"/>
              </a:rPr>
              <a:t>трифторид калия</a:t>
            </a:r>
            <a:r>
              <a:rPr lang="en-US" sz="1400" u="sng" dirty="0">
                <a:solidFill>
                  <a:schemeClr val="bg2">
                    <a:lumMod val="25000"/>
                  </a:schemeClr>
                </a:solidFill>
                <a:latin typeface="Arial" charset="0"/>
                <a:cs typeface="Arial" charset="0"/>
              </a:rPr>
              <a:t>)</a:t>
            </a:r>
            <a:r>
              <a:rPr lang="ru-RU" sz="1400" u="sng" dirty="0">
                <a:solidFill>
                  <a:schemeClr val="bg2">
                    <a:lumMod val="25000"/>
                  </a:schemeClr>
                </a:solidFill>
                <a:latin typeface="Arial" charset="0"/>
                <a:cs typeface="Arial" charset="0"/>
              </a:rPr>
              <a:t> содержит</a:t>
            </a:r>
            <a:r>
              <a:rPr lang="en-US" sz="1400" u="sng" dirty="0">
                <a:solidFill>
                  <a:schemeClr val="bg2">
                    <a:lumMod val="25000"/>
                  </a:schemeClr>
                </a:solidFill>
                <a:latin typeface="Arial" charset="0"/>
                <a:cs typeface="Arial" charset="0"/>
              </a:rPr>
              <a:t>:</a:t>
            </a:r>
          </a:p>
          <a:p>
            <a:pPr algn="ctr">
              <a:defRPr/>
            </a:pPr>
            <a:endParaRPr lang="en-US" sz="12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/>
          </p:cNvSpPr>
          <p:nvPr/>
        </p:nvSpPr>
        <p:spPr bwMode="auto">
          <a:xfrm>
            <a:off x="5724525" y="547693"/>
            <a:ext cx="3095625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623888" algn="l"/>
              </a:tabLs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tabLst>
                <a:tab pos="623888" algn="l"/>
              </a:tabLs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tabLst>
                <a:tab pos="623888" algn="l"/>
              </a:tabLs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tabLst>
                <a:tab pos="623888" algn="l"/>
              </a:tabLs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tabLst>
                <a:tab pos="623888" algn="l"/>
              </a:tabLs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623888" algn="l"/>
              </a:tabLs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623888" algn="l"/>
              </a:tabLs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623888" algn="l"/>
              </a:tabLs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623888" algn="l"/>
              </a:tabLs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l" eaLnBrk="1" hangingPunct="1">
              <a:lnSpc>
                <a:spcPct val="175000"/>
              </a:lnSpc>
            </a:pPr>
            <a:r>
              <a:rPr lang="en-US" altLang="ru-RU" sz="1600" b="0" dirty="0">
                <a:latin typeface="Arial" pitchFamily="34" charset="0"/>
              </a:rPr>
              <a:t>1</a:t>
            </a:r>
            <a:r>
              <a:rPr lang="ru-RU" altLang="ru-RU" sz="1600" b="0" dirty="0">
                <a:latin typeface="Arial" pitchFamily="34" charset="0"/>
              </a:rPr>
              <a:t> – трубчатка теплообменника</a:t>
            </a:r>
            <a:endParaRPr lang="en-US" altLang="ru-RU" sz="1600" b="0" dirty="0">
              <a:latin typeface="Arial" pitchFamily="34" charset="0"/>
            </a:endParaRPr>
          </a:p>
          <a:p>
            <a:pPr algn="l" eaLnBrk="1" hangingPunct="1">
              <a:lnSpc>
                <a:spcPct val="175000"/>
              </a:lnSpc>
            </a:pPr>
            <a:r>
              <a:rPr lang="en-US" altLang="ru-RU" sz="1600" b="0" dirty="0">
                <a:latin typeface="Arial" pitchFamily="34" charset="0"/>
              </a:rPr>
              <a:t>2</a:t>
            </a:r>
            <a:r>
              <a:rPr lang="ru-RU" altLang="ru-RU" sz="1600" b="0" dirty="0">
                <a:latin typeface="Arial" pitchFamily="34" charset="0"/>
              </a:rPr>
              <a:t> – корпус 	                </a:t>
            </a:r>
            <a:br>
              <a:rPr lang="ru-RU" altLang="ru-RU" sz="1600" b="0" dirty="0">
                <a:latin typeface="Arial" pitchFamily="34" charset="0"/>
              </a:rPr>
            </a:br>
            <a:r>
              <a:rPr lang="en-US" altLang="ru-RU" sz="1600" b="0" dirty="0">
                <a:latin typeface="Arial" pitchFamily="34" charset="0"/>
              </a:rPr>
              <a:t>3</a:t>
            </a:r>
            <a:r>
              <a:rPr lang="ru-RU" altLang="ru-RU" sz="1600" b="0" dirty="0">
                <a:latin typeface="Arial" pitchFamily="34" charset="0"/>
              </a:rPr>
              <a:t> – катодный блок     </a:t>
            </a:r>
            <a:br>
              <a:rPr lang="ru-RU" altLang="ru-RU" sz="1600" b="0" dirty="0">
                <a:latin typeface="Arial" pitchFamily="34" charset="0"/>
              </a:rPr>
            </a:br>
            <a:r>
              <a:rPr lang="en-US" altLang="ru-RU" sz="1600" b="0" dirty="0">
                <a:latin typeface="Arial" pitchFamily="34" charset="0"/>
              </a:rPr>
              <a:t>4</a:t>
            </a:r>
            <a:r>
              <a:rPr lang="ru-RU" altLang="ru-RU" sz="1600" b="0" dirty="0">
                <a:latin typeface="Arial" pitchFamily="34" charset="0"/>
              </a:rPr>
              <a:t> – анод 	</a:t>
            </a:r>
          </a:p>
          <a:p>
            <a:pPr algn="l" eaLnBrk="1" hangingPunct="1">
              <a:lnSpc>
                <a:spcPct val="175000"/>
              </a:lnSpc>
            </a:pPr>
            <a:r>
              <a:rPr lang="en-US" altLang="ru-RU" sz="1600" b="0" dirty="0">
                <a:latin typeface="Arial" pitchFamily="34" charset="0"/>
              </a:rPr>
              <a:t>5</a:t>
            </a:r>
            <a:r>
              <a:rPr lang="ru-RU" altLang="ru-RU" sz="1600" b="0" dirty="0">
                <a:latin typeface="Arial" pitchFamily="34" charset="0"/>
              </a:rPr>
              <a:t> – колокол</a:t>
            </a:r>
          </a:p>
          <a:p>
            <a:pPr algn="l" eaLnBrk="1" hangingPunct="1">
              <a:lnSpc>
                <a:spcPct val="175000"/>
              </a:lnSpc>
            </a:pPr>
            <a:r>
              <a:rPr lang="en-US" altLang="ru-RU" sz="1600" b="0" dirty="0">
                <a:latin typeface="Arial" pitchFamily="34" charset="0"/>
              </a:rPr>
              <a:t>6</a:t>
            </a:r>
            <a:r>
              <a:rPr lang="ru-RU" altLang="ru-RU" sz="1600" b="0" dirty="0">
                <a:latin typeface="Arial" pitchFamily="34" charset="0"/>
              </a:rPr>
              <a:t> – крышка</a:t>
            </a:r>
          </a:p>
          <a:p>
            <a:pPr algn="l" eaLnBrk="1" hangingPunct="1">
              <a:lnSpc>
                <a:spcPct val="175000"/>
              </a:lnSpc>
            </a:pPr>
            <a:r>
              <a:rPr lang="en-US" altLang="ru-RU" sz="1600" b="0" dirty="0">
                <a:latin typeface="Arial" pitchFamily="34" charset="0"/>
              </a:rPr>
              <a:t>7</a:t>
            </a:r>
            <a:r>
              <a:rPr lang="ru-RU" altLang="ru-RU" sz="1600" b="0" dirty="0">
                <a:latin typeface="Arial" pitchFamily="34" charset="0"/>
              </a:rPr>
              <a:t> – анодный токоподвод 	</a:t>
            </a:r>
          </a:p>
          <a:p>
            <a:pPr algn="l" eaLnBrk="1" hangingPunct="1">
              <a:lnSpc>
                <a:spcPct val="175000"/>
              </a:lnSpc>
            </a:pPr>
            <a:r>
              <a:rPr lang="ru-RU" altLang="ru-RU" sz="1600" b="0" dirty="0">
                <a:latin typeface="Arial" pitchFamily="34" charset="0"/>
              </a:rPr>
              <a:t> </a:t>
            </a:r>
            <a:r>
              <a:rPr lang="en-US" altLang="ru-RU" sz="1600" b="0" dirty="0">
                <a:latin typeface="Arial" pitchFamily="34" charset="0"/>
              </a:rPr>
              <a:t>8</a:t>
            </a:r>
            <a:r>
              <a:rPr lang="ru-RU" altLang="ru-RU" sz="1600" b="0" dirty="0">
                <a:latin typeface="Arial" pitchFamily="34" charset="0"/>
              </a:rPr>
              <a:t> – сальниковое уплотнение</a:t>
            </a:r>
          </a:p>
          <a:p>
            <a:pPr algn="l" eaLnBrk="1" hangingPunct="1">
              <a:lnSpc>
                <a:spcPct val="175000"/>
              </a:lnSpc>
            </a:pPr>
            <a:r>
              <a:rPr lang="ru-RU" altLang="ru-RU" sz="1600" b="0" dirty="0">
                <a:latin typeface="Arial" pitchFamily="34" charset="0"/>
              </a:rPr>
              <a:t> </a:t>
            </a:r>
            <a:r>
              <a:rPr lang="en-US" altLang="ru-RU" sz="1600" b="0" dirty="0">
                <a:latin typeface="Arial" pitchFamily="34" charset="0"/>
              </a:rPr>
              <a:t>9</a:t>
            </a:r>
            <a:r>
              <a:rPr lang="ru-RU" altLang="ru-RU" sz="1600" b="0" dirty="0">
                <a:latin typeface="Arial" pitchFamily="34" charset="0"/>
              </a:rPr>
              <a:t> – сальник</a:t>
            </a:r>
          </a:p>
        </p:txBody>
      </p:sp>
      <p:sp>
        <p:nvSpPr>
          <p:cNvPr id="1034" name="Rectangle 23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3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026" name="Object 20"/>
          <p:cNvGraphicFramePr>
            <a:graphicFrameLocks noChangeAspect="1"/>
          </p:cNvGraphicFramePr>
          <p:nvPr/>
        </p:nvGraphicFramePr>
        <p:xfrm>
          <a:off x="5795963" y="4510088"/>
          <a:ext cx="1084262" cy="23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3" imgW="927000" imgH="215640" progId="Equation.DSMT4">
                  <p:embed/>
                </p:oleObj>
              </mc:Choice>
              <mc:Fallback>
                <p:oleObj name="Equation" r:id="rId3" imgW="92700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4510088"/>
                        <a:ext cx="1084262" cy="239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6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920" y="542613"/>
            <a:ext cx="3940780" cy="372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15"/>
          <p:cNvSpPr>
            <a:spLocks noChangeArrowheads="1"/>
          </p:cNvSpPr>
          <p:nvPr/>
        </p:nvSpPr>
        <p:spPr bwMode="auto">
          <a:xfrm>
            <a:off x="1008063" y="5229225"/>
            <a:ext cx="3419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1400" u="sng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  <a:t>Основные электродные реакции</a:t>
            </a:r>
            <a:r>
              <a:rPr lang="en-US" sz="1400" u="sng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  <a:t>:</a:t>
            </a:r>
          </a:p>
        </p:txBody>
      </p:sp>
      <p:sp>
        <p:nvSpPr>
          <p:cNvPr id="1039" name="Заголовок 1"/>
          <p:cNvSpPr>
            <a:spLocks/>
          </p:cNvSpPr>
          <p:nvPr/>
        </p:nvSpPr>
        <p:spPr bwMode="auto">
          <a:xfrm>
            <a:off x="1187450" y="5732463"/>
            <a:ext cx="10080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l" eaLnBrk="1" hangingPunct="1"/>
            <a:r>
              <a:rPr lang="ru-RU" altLang="ru-RU" sz="1200" b="0">
                <a:latin typeface="Arial" pitchFamily="34" charset="0"/>
              </a:rPr>
              <a:t>Катодные</a:t>
            </a:r>
            <a:r>
              <a:rPr lang="en-US" altLang="ru-RU" sz="1200" b="0">
                <a:latin typeface="Arial" pitchFamily="34" charset="0"/>
              </a:rPr>
              <a:t>:</a:t>
            </a:r>
          </a:p>
        </p:txBody>
      </p:sp>
      <p:graphicFrame>
        <p:nvGraphicFramePr>
          <p:cNvPr id="1027" name="Object 16"/>
          <p:cNvGraphicFramePr>
            <a:graphicFrameLocks noChangeAspect="1"/>
          </p:cNvGraphicFramePr>
          <p:nvPr/>
        </p:nvGraphicFramePr>
        <p:xfrm>
          <a:off x="2195513" y="5603875"/>
          <a:ext cx="24479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6" imgW="1968480" imgH="393480" progId="Equation.DSMT4">
                  <p:embed/>
                </p:oleObj>
              </mc:Choice>
              <mc:Fallback>
                <p:oleObj name="Equation" r:id="rId6" imgW="19684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5603875"/>
                        <a:ext cx="244792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Заголовок 1"/>
          <p:cNvSpPr>
            <a:spLocks/>
          </p:cNvSpPr>
          <p:nvPr/>
        </p:nvSpPr>
        <p:spPr bwMode="auto">
          <a:xfrm>
            <a:off x="1189038" y="6237288"/>
            <a:ext cx="93503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l" eaLnBrk="1" hangingPunct="1"/>
            <a:r>
              <a:rPr lang="ru-RU" altLang="ru-RU" sz="1200" b="0">
                <a:latin typeface="Arial" pitchFamily="34" charset="0"/>
              </a:rPr>
              <a:t>Анодные</a:t>
            </a:r>
            <a:r>
              <a:rPr lang="en-US" altLang="ru-RU" sz="1200" b="0">
                <a:latin typeface="Arial" pitchFamily="34" charset="0"/>
              </a:rPr>
              <a:t>:</a:t>
            </a:r>
          </a:p>
        </p:txBody>
      </p:sp>
      <p:graphicFrame>
        <p:nvGraphicFramePr>
          <p:cNvPr id="1028" name="Object 15"/>
          <p:cNvGraphicFramePr>
            <a:graphicFrameLocks noChangeAspect="1"/>
          </p:cNvGraphicFramePr>
          <p:nvPr/>
        </p:nvGraphicFramePr>
        <p:xfrm>
          <a:off x="2268538" y="6165850"/>
          <a:ext cx="2081212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8" imgW="1625400" imgH="393480" progId="Equation.DSMT4">
                  <p:embed/>
                </p:oleObj>
              </mc:Choice>
              <mc:Fallback>
                <p:oleObj name="Equation" r:id="rId8" imgW="16254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6165850"/>
                        <a:ext cx="2081212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1" name="Заголовок 1"/>
          <p:cNvSpPr>
            <a:spLocks/>
          </p:cNvSpPr>
          <p:nvPr/>
        </p:nvSpPr>
        <p:spPr bwMode="auto">
          <a:xfrm>
            <a:off x="4859338" y="5949950"/>
            <a:ext cx="22320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l" eaLnBrk="1" hangingPunct="1"/>
            <a:r>
              <a:rPr lang="ru-RU" altLang="ru-RU" sz="1200" b="0">
                <a:latin typeface="Arial" pitchFamily="34" charset="0"/>
              </a:rPr>
              <a:t>Суммарная реакция</a:t>
            </a:r>
            <a:r>
              <a:rPr lang="en-US" altLang="ru-RU" sz="1200" b="0">
                <a:latin typeface="Arial" pitchFamily="34" charset="0"/>
              </a:rPr>
              <a:t>:</a:t>
            </a:r>
          </a:p>
        </p:txBody>
      </p:sp>
      <p:graphicFrame>
        <p:nvGraphicFramePr>
          <p:cNvPr id="1029" name="Object 17"/>
          <p:cNvGraphicFramePr>
            <a:graphicFrameLocks noChangeAspect="1"/>
          </p:cNvGraphicFramePr>
          <p:nvPr/>
        </p:nvGraphicFramePr>
        <p:xfrm>
          <a:off x="6516688" y="5949950"/>
          <a:ext cx="2087562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10" imgW="1536480" imgH="228600" progId="Equation.DSMT4">
                  <p:embed/>
                </p:oleObj>
              </mc:Choice>
              <mc:Fallback>
                <p:oleObj name="Equation" r:id="rId10" imgW="15364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5949950"/>
                        <a:ext cx="2087562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2" name="Заголовок 1"/>
          <p:cNvSpPr>
            <a:spLocks/>
          </p:cNvSpPr>
          <p:nvPr/>
        </p:nvSpPr>
        <p:spPr bwMode="auto">
          <a:xfrm>
            <a:off x="5219700" y="4508500"/>
            <a:ext cx="6477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l" eaLnBrk="1" hangingPunct="1"/>
            <a:r>
              <a:rPr lang="en-US" altLang="ru-RU" sz="1200" b="0">
                <a:latin typeface="Arial" pitchFamily="34" charset="0"/>
              </a:rPr>
              <a:t>- </a:t>
            </a:r>
            <a:r>
              <a:rPr lang="ru-RU" altLang="ru-RU" sz="1200" b="0">
                <a:latin typeface="Arial" pitchFamily="34" charset="0"/>
              </a:rPr>
              <a:t>ионы</a:t>
            </a:r>
            <a:endParaRPr lang="en-US" altLang="ru-RU" sz="1200" b="0">
              <a:latin typeface="Arial" pitchFamily="34" charset="0"/>
            </a:endParaRPr>
          </a:p>
        </p:txBody>
      </p:sp>
      <p:sp>
        <p:nvSpPr>
          <p:cNvPr id="1043" name="Заголовок 1"/>
          <p:cNvSpPr>
            <a:spLocks/>
          </p:cNvSpPr>
          <p:nvPr/>
        </p:nvSpPr>
        <p:spPr bwMode="auto">
          <a:xfrm>
            <a:off x="6875463" y="4508500"/>
            <a:ext cx="23764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l" eaLnBrk="1" hangingPunct="1"/>
            <a:r>
              <a:rPr lang="ru-RU" altLang="ru-RU" sz="1200" b="0">
                <a:latin typeface="Arial" pitchFamily="34" charset="0"/>
              </a:rPr>
              <a:t>(в очень малом количестве)</a:t>
            </a:r>
            <a:endParaRPr lang="en-US" altLang="ru-RU" sz="1200" b="0">
              <a:latin typeface="Arial" pitchFamily="34" charset="0"/>
            </a:endParaRPr>
          </a:p>
        </p:txBody>
      </p:sp>
      <p:sp>
        <p:nvSpPr>
          <p:cNvPr id="1044" name="Заголовок 1"/>
          <p:cNvSpPr>
            <a:spLocks/>
          </p:cNvSpPr>
          <p:nvPr/>
        </p:nvSpPr>
        <p:spPr bwMode="auto">
          <a:xfrm>
            <a:off x="5219700" y="4797425"/>
            <a:ext cx="13684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l" eaLnBrk="1" hangingPunct="1"/>
            <a:r>
              <a:rPr lang="en-US" altLang="ru-RU" sz="1200" b="0">
                <a:latin typeface="Arial" pitchFamily="34" charset="0"/>
              </a:rPr>
              <a:t>- </a:t>
            </a:r>
            <a:r>
              <a:rPr lang="ru-RU" altLang="ru-RU" sz="1200" b="0">
                <a:latin typeface="Arial" pitchFamily="34" charset="0"/>
              </a:rPr>
              <a:t>молекулы </a:t>
            </a:r>
            <a:r>
              <a:rPr lang="en-US" altLang="ru-RU" sz="1200" b="0">
                <a:latin typeface="Arial" pitchFamily="34" charset="0"/>
              </a:rPr>
              <a:t>HF</a:t>
            </a:r>
          </a:p>
        </p:txBody>
      </p:sp>
    </p:spTree>
    <p:extLst>
      <p:ext uri="{BB962C8B-B14F-4D97-AF65-F5344CB8AC3E}">
        <p14:creationId xmlns:p14="http://schemas.microsoft.com/office/powerpoint/2010/main" val="331362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520</Words>
  <Application>Microsoft Office PowerPoint</Application>
  <PresentationFormat>Экран (4:3)</PresentationFormat>
  <Paragraphs>207</Paragraphs>
  <Slides>17</Slides>
  <Notes>1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Фазовая диаграмма системы KF*nHF </vt:lpstr>
      <vt:lpstr>Напряжение электролиза</vt:lpstr>
      <vt:lpstr>Лабораторные электролизеры</vt:lpstr>
      <vt:lpstr>Презентация PowerPoint</vt:lpstr>
      <vt:lpstr>Презентация PowerPoint</vt:lpstr>
      <vt:lpstr>Презентация PowerPoint</vt:lpstr>
      <vt:lpstr>Состав анодного газа</vt:lpstr>
      <vt:lpstr>Состав газов</vt:lpstr>
      <vt:lpstr>Презентация PowerPoint</vt:lpstr>
      <vt:lpstr>Презентация PowerPoint</vt:lpstr>
      <vt:lpstr>Конструкция электролизера СТЭ-10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 </dc:title>
  <dc:creator>Fedor A. Voroshilov</dc:creator>
  <cp:lastModifiedBy>Fedor A. Voroshilov</cp:lastModifiedBy>
  <cp:revision>7</cp:revision>
  <dcterms:created xsi:type="dcterms:W3CDTF">2016-03-21T11:40:30Z</dcterms:created>
  <dcterms:modified xsi:type="dcterms:W3CDTF">2016-06-11T08:36:48Z</dcterms:modified>
</cp:coreProperties>
</file>