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5" r:id="rId3"/>
    <p:sldId id="283" r:id="rId4"/>
    <p:sldId id="284" r:id="rId5"/>
    <p:sldId id="290" r:id="rId6"/>
    <p:sldId id="264" r:id="rId7"/>
    <p:sldId id="263" r:id="rId8"/>
    <p:sldId id="265" r:id="rId9"/>
    <p:sldId id="280" r:id="rId10"/>
    <p:sldId id="281" r:id="rId11"/>
    <p:sldId id="282" r:id="rId12"/>
    <p:sldId id="286" r:id="rId13"/>
    <p:sldId id="287" r:id="rId14"/>
    <p:sldId id="288" r:id="rId15"/>
    <p:sldId id="289" r:id="rId16"/>
    <p:sldId id="267" r:id="rId17"/>
    <p:sldId id="259" r:id="rId18"/>
    <p:sldId id="268" r:id="rId19"/>
    <p:sldId id="260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E%D0%B4%D0%B0" TargetMode="External"/><Relationship Id="rId3" Type="http://schemas.openxmlformats.org/officeDocument/2006/relationships/hyperlink" Target="https://ru.wikipedia.org/wiki/%D0%9C%D0%B5%D1%82%D0%B0%D0%BD" TargetMode="External"/><Relationship Id="rId7" Type="http://schemas.openxmlformats.org/officeDocument/2006/relationships/hyperlink" Target="https://ru.wikipedia.org/wiki/%D0%AD%D0%BB%D0%B5%D0%BA%D1%82%D1%80%D0%BE%D0%BB%D0%B8%D0%B7" TargetMode="External"/><Relationship Id="rId2" Type="http://schemas.openxmlformats.org/officeDocument/2006/relationships/hyperlink" Target="https://ru.wikipedia.org/wiki/%D0%9F%D0%B0%D1%80%D0%BE%D0%B2%D0%B0%D1%8F_%D0%BA%D0%BE%D0%BD%D0%B2%D0%B5%D1%80%D1%81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0%D0%BC%D0%B5%D0%BD%D0%BD%D1%8B%D0%B9_%D1%83%D0%B3%D0%BE%D0%BB%D1%8C" TargetMode="External"/><Relationship Id="rId11" Type="http://schemas.openxmlformats.org/officeDocument/2006/relationships/hyperlink" Target="https://ru.wikipedia.org/wiki/%D0%91%D0%B8%D0%BE%D1%82%D0%B5%D1%85%D0%BD%D0%BE%D0%BB%D0%BE%D0%B3%D0%B8%D1%87%D0%B5%D1%81%D0%BA%D0%BE%D0%B5_%D0%BF%D0%BE%D0%BB%D1%83%D1%87%D0%B5%D0%BD%D0%B8%D0%B5_%D0%B2%D0%BE%D0%B4%D0%BE%D1%80%D0%BE%D0%B4%D0%B0" TargetMode="External"/><Relationship Id="rId5" Type="http://schemas.openxmlformats.org/officeDocument/2006/relationships/hyperlink" Target="https://ru.wikipedia.org/wiki/%D0%93%D0%B0%D0%B7%D0%B8%D1%84%D0%B8%D0%BA%D0%B0%D1%86%D0%B8%D1%8F" TargetMode="External"/><Relationship Id="rId10" Type="http://schemas.openxmlformats.org/officeDocument/2006/relationships/hyperlink" Target="https://ru.wikipedia.org/wiki/%D0%A7%D0%B0%D1%81%D1%82%D0%B8%D1%87%D0%BD%D0%BE%D0%B5_%D0%BE%D0%BA%D0%B8%D1%81%D0%BB%D0%B5%D0%BD%D0%B8%D0%B5" TargetMode="External"/><Relationship Id="rId4" Type="http://schemas.openxmlformats.org/officeDocument/2006/relationships/hyperlink" Target="https://ru.wikipedia.org/wiki/%D0%9F%D1%80%D0%B8%D1%80%D0%BE%D0%B4%D0%BD%D1%8B%D0%B9_%D0%B3%D0%B0%D0%B7" TargetMode="External"/><Relationship Id="rId9" Type="http://schemas.openxmlformats.org/officeDocument/2006/relationships/hyperlink" Target="https://ru.wikipedia.org/wiki/%D0%9F%D0%B8%D1%80%D0%BE%D0%BB%D0%B8%D0%B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-astu.ru/chair/study/genchem/move.php?term=ser70jjHGw28zzsaAAwqiopKKmfggrt42693t5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86409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8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 </a:t>
            </a:r>
            <a:r>
              <a:rPr lang="ru-RU" dirty="0" smtClean="0">
                <a:solidFill>
                  <a:srgbClr val="C00000"/>
                </a:solidFill>
              </a:rPr>
              <a:t>ВОДОРОДА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И КИСЛОРОДА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48" y="1600200"/>
            <a:ext cx="500370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51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получения водорода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>
                <a:solidFill>
                  <a:srgbClr val="0070C0"/>
                </a:solidFill>
                <a:hlinkClick r:id="rId2" tooltip="Паровая конверсия"/>
              </a:rPr>
              <a:t>паровая конверсия</a:t>
            </a:r>
            <a:r>
              <a:rPr lang="ru-RU" u="sng" dirty="0">
                <a:solidFill>
                  <a:srgbClr val="0070C0"/>
                </a:solidFill>
              </a:rPr>
              <a:t> </a:t>
            </a:r>
            <a:r>
              <a:rPr lang="ru-RU" u="sng" dirty="0">
                <a:solidFill>
                  <a:srgbClr val="0070C0"/>
                </a:solidFill>
                <a:hlinkClick r:id="rId3" tooltip="Метан"/>
              </a:rPr>
              <a:t>метана</a:t>
            </a:r>
            <a:r>
              <a:rPr lang="ru-RU" u="sng" dirty="0">
                <a:solidFill>
                  <a:srgbClr val="0070C0"/>
                </a:solidFill>
              </a:rPr>
              <a:t> и </a:t>
            </a:r>
            <a:r>
              <a:rPr lang="ru-RU" u="sng" dirty="0">
                <a:solidFill>
                  <a:srgbClr val="0070C0"/>
                </a:solidFill>
                <a:hlinkClick r:id="rId4" tooltip="Природный газ"/>
              </a:rPr>
              <a:t>природного газа</a:t>
            </a:r>
            <a:r>
              <a:rPr lang="ru-RU" u="sng" dirty="0">
                <a:solidFill>
                  <a:srgbClr val="0070C0"/>
                </a:solidFill>
              </a:rPr>
              <a:t>;</a:t>
            </a:r>
          </a:p>
          <a:p>
            <a:r>
              <a:rPr lang="ru-RU" u="sng" dirty="0">
                <a:solidFill>
                  <a:srgbClr val="0070C0"/>
                </a:solidFill>
                <a:hlinkClick r:id="rId5" tooltip="Газификация"/>
              </a:rPr>
              <a:t>газификация</a:t>
            </a:r>
            <a:r>
              <a:rPr lang="ru-RU" u="sng" dirty="0">
                <a:solidFill>
                  <a:srgbClr val="0070C0"/>
                </a:solidFill>
              </a:rPr>
              <a:t> </a:t>
            </a:r>
            <a:r>
              <a:rPr lang="ru-RU" u="sng" dirty="0">
                <a:solidFill>
                  <a:srgbClr val="0070C0"/>
                </a:solidFill>
                <a:hlinkClick r:id="rId6" tooltip="Каменный уголь"/>
              </a:rPr>
              <a:t>угля</a:t>
            </a:r>
            <a:r>
              <a:rPr lang="ru-RU" u="sng" dirty="0">
                <a:solidFill>
                  <a:srgbClr val="0070C0"/>
                </a:solidFill>
              </a:rPr>
              <a:t>;</a:t>
            </a:r>
          </a:p>
          <a:p>
            <a:r>
              <a:rPr lang="ru-RU" u="sng" dirty="0">
                <a:solidFill>
                  <a:srgbClr val="0070C0"/>
                </a:solidFill>
                <a:hlinkClick r:id="rId7" tooltip="Электролиз"/>
              </a:rPr>
              <a:t>электролиз</a:t>
            </a:r>
            <a:r>
              <a:rPr lang="ru-RU" u="sng" dirty="0">
                <a:solidFill>
                  <a:srgbClr val="0070C0"/>
                </a:solidFill>
              </a:rPr>
              <a:t> </a:t>
            </a:r>
            <a:r>
              <a:rPr lang="ru-RU" u="sng" dirty="0">
                <a:solidFill>
                  <a:srgbClr val="0070C0"/>
                </a:solidFill>
                <a:hlinkClick r:id="rId8" tooltip="Вода"/>
              </a:rPr>
              <a:t>воды</a:t>
            </a:r>
            <a:r>
              <a:rPr lang="ru-RU" u="sng" dirty="0">
                <a:solidFill>
                  <a:srgbClr val="0070C0"/>
                </a:solidFill>
              </a:rPr>
              <a:t>;</a:t>
            </a:r>
          </a:p>
          <a:p>
            <a:r>
              <a:rPr lang="ru-RU" u="sng" dirty="0">
                <a:solidFill>
                  <a:srgbClr val="0070C0"/>
                </a:solidFill>
                <a:hlinkClick r:id="rId9" tooltip="Пиролиз"/>
              </a:rPr>
              <a:t>пиролиз</a:t>
            </a:r>
            <a:r>
              <a:rPr lang="ru-RU" u="sng" dirty="0">
                <a:solidFill>
                  <a:srgbClr val="0070C0"/>
                </a:solidFill>
              </a:rPr>
              <a:t>;</a:t>
            </a:r>
          </a:p>
          <a:p>
            <a:r>
              <a:rPr lang="ru-RU" u="sng" dirty="0">
                <a:solidFill>
                  <a:srgbClr val="0070C0"/>
                </a:solidFill>
                <a:hlinkClick r:id="rId10" tooltip="Частичное окисление"/>
              </a:rPr>
              <a:t>частичное окисление</a:t>
            </a:r>
            <a:r>
              <a:rPr lang="ru-RU" u="sng" dirty="0">
                <a:solidFill>
                  <a:srgbClr val="0070C0"/>
                </a:solidFill>
              </a:rPr>
              <a:t>;</a:t>
            </a:r>
          </a:p>
          <a:p>
            <a:r>
              <a:rPr lang="ru-RU" u="sng" dirty="0">
                <a:solidFill>
                  <a:srgbClr val="0070C0"/>
                </a:solidFill>
                <a:hlinkClick r:id="rId11" tooltip="Биотехнологическое получение водорода"/>
              </a:rPr>
              <a:t>биотехнологии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88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Преимущества электрохимического метода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- высокая чистота получаемого водорода - до 99.9%;</a:t>
            </a:r>
          </a:p>
          <a:p>
            <a:r>
              <a:rPr lang="ru-RU" dirty="0"/>
              <a:t>- простота технологического процесса, его непрерывность, возможность наиболее полной автоматизации, отсутствие движущихся частей в электролитической ячейке;</a:t>
            </a:r>
          </a:p>
          <a:p>
            <a:r>
              <a:rPr lang="ru-RU" dirty="0"/>
              <a:t>- возможность получения ценнейших побочных продуктов - тяжелой воды и кислорода;</a:t>
            </a:r>
          </a:p>
          <a:p>
            <a:r>
              <a:rPr lang="ru-RU" dirty="0"/>
              <a:t>- общедоступное сырье - вода;</a:t>
            </a:r>
          </a:p>
          <a:p>
            <a:r>
              <a:rPr lang="ru-RU" dirty="0"/>
              <a:t>- гибкость процесса и возможность получения водорода непосредственно под давлением;</a:t>
            </a:r>
          </a:p>
          <a:p>
            <a:r>
              <a:rPr lang="ru-RU" dirty="0"/>
              <a:t>- физическое разделение водорода и кислорода в самом процессе электролиза.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79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Чистый водород широко применяется в различных отраслях промышленности.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4726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400" dirty="0" smtClean="0"/>
              <a:t>Химическая </a:t>
            </a:r>
            <a:r>
              <a:rPr lang="ru-RU" sz="3400" dirty="0"/>
              <a:t>промышленность: тонкий химический синтез.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Металлургия и машиностроение: термообработка металлов; резка, пайка, сварка металлов; порошковая металлургия.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Пищевая промышленность: производство растительного масла и маргарина.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Стекольная промышленность: оптоволокно, плоское стекло, кварцевое стекло.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Электроника и микроэлектроника: эпитаксия, диффузионные процессы, изделия из кварцевого стекла.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Энергетика: охлаждение электрогенераторов, защита от коррозии (атомные реакторы).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17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5"/>
            <a:ext cx="8229600" cy="20162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dirty="0" smtClean="0"/>
              <a:t>Получение водорода и кислорода осуществляется по сравнительно простой технологической схеме: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Н</a:t>
            </a:r>
            <a:r>
              <a:rPr lang="ru-RU" baseline="-25000" dirty="0" smtClean="0"/>
              <a:t>2</a:t>
            </a:r>
            <a:r>
              <a:rPr lang="ru-RU" dirty="0" smtClean="0"/>
              <a:t>О= Н</a:t>
            </a:r>
            <a:r>
              <a:rPr lang="ru-RU" baseline="-25000" dirty="0" smtClean="0"/>
              <a:t>2</a:t>
            </a:r>
            <a:r>
              <a:rPr lang="ru-RU" dirty="0" smtClean="0"/>
              <a:t>+1/2О</a:t>
            </a:r>
            <a:r>
              <a:rPr lang="ru-RU" baseline="-25000" dirty="0" smtClean="0"/>
              <a:t>2</a:t>
            </a:r>
            <a:endParaRPr lang="ru-RU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359036" y="2420888"/>
            <a:ext cx="8307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Удельная электропроводность обычной водопроводной воды 10</a:t>
            </a:r>
            <a:r>
              <a:rPr lang="ru-RU" sz="2400" baseline="30000" dirty="0" smtClean="0"/>
              <a:t>-1</a:t>
            </a:r>
            <a:r>
              <a:rPr lang="ru-RU" sz="2400" dirty="0" smtClean="0"/>
              <a:t> См*м</a:t>
            </a:r>
            <a:r>
              <a:rPr lang="ru-RU" sz="2400" baseline="30000" dirty="0" smtClean="0"/>
              <a:t>-1</a:t>
            </a:r>
            <a:r>
              <a:rPr lang="ru-RU" sz="2400" dirty="0" smtClean="0"/>
              <a:t>,  для дистиллированной – около 4*10</a:t>
            </a:r>
            <a:r>
              <a:rPr lang="ru-RU" sz="2400" baseline="30000" dirty="0" smtClean="0"/>
              <a:t>-6</a:t>
            </a:r>
            <a:r>
              <a:rPr lang="ru-RU" sz="2400" dirty="0" smtClean="0"/>
              <a:t> См*м</a:t>
            </a:r>
            <a:r>
              <a:rPr lang="ru-RU" sz="2400" baseline="30000" dirty="0" smtClean="0"/>
              <a:t>-1</a:t>
            </a:r>
            <a:endParaRPr lang="ru-RU" sz="2400" baseline="30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078" y="5085184"/>
            <a:ext cx="85364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ионы водорода в </a:t>
            </a:r>
            <a:r>
              <a:rPr lang="ru-RU" dirty="0">
                <a:hlinkClick r:id="rId2"/>
              </a:rPr>
              <a:t>кислой среде</a:t>
            </a:r>
            <a:r>
              <a:rPr lang="ru-RU" dirty="0"/>
              <a:t>:  2H</a:t>
            </a:r>
            <a:r>
              <a:rPr lang="ru-RU" baseline="30000" dirty="0"/>
              <a:t>+</a:t>
            </a:r>
            <a:r>
              <a:rPr lang="ru-RU" dirty="0"/>
              <a:t> + 2e → H</a:t>
            </a:r>
            <a:r>
              <a:rPr lang="ru-RU" baseline="-25000" dirty="0"/>
              <a:t>2</a:t>
            </a:r>
            <a:r>
              <a:rPr lang="ru-RU" dirty="0"/>
              <a:t> (</a:t>
            </a:r>
            <a:r>
              <a:rPr lang="ru-RU" i="1" dirty="0"/>
              <a:t>E</a:t>
            </a:r>
            <a:r>
              <a:rPr lang="ru-RU" dirty="0"/>
              <a:t>°=0 при </a:t>
            </a:r>
            <a:r>
              <a:rPr lang="ru-RU" dirty="0" err="1"/>
              <a:t>pH</a:t>
            </a:r>
            <a:r>
              <a:rPr lang="ru-RU" dirty="0"/>
              <a:t>=0 и </a:t>
            </a:r>
            <a:r>
              <a:rPr lang="ru-RU" i="1" dirty="0"/>
              <a:t>E</a:t>
            </a:r>
            <a:r>
              <a:rPr lang="ru-RU" dirty="0"/>
              <a:t>°= –0,41В при </a:t>
            </a:r>
            <a:r>
              <a:rPr lang="ru-RU" dirty="0" err="1"/>
              <a:t>pH</a:t>
            </a:r>
            <a:r>
              <a:rPr lang="ru-RU" dirty="0"/>
              <a:t>=7)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2328" y="5589240"/>
            <a:ext cx="840814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молекулы воды в </a:t>
            </a:r>
            <a:r>
              <a:rPr lang="ru-RU" dirty="0">
                <a:hlinkClick r:id="rId2"/>
              </a:rPr>
              <a:t>нейтральной и щелочной среде</a:t>
            </a:r>
            <a:r>
              <a:rPr lang="ru-RU" dirty="0"/>
              <a:t>: 2H</a:t>
            </a:r>
            <a:r>
              <a:rPr lang="ru-RU" baseline="-25000" dirty="0"/>
              <a:t>2</a:t>
            </a:r>
            <a:r>
              <a:rPr lang="ru-RU" dirty="0"/>
              <a:t>O + 2e → H</a:t>
            </a:r>
            <a:r>
              <a:rPr lang="ru-RU" baseline="-25000" dirty="0"/>
              <a:t>2</a:t>
            </a:r>
            <a:r>
              <a:rPr lang="ru-RU" dirty="0"/>
              <a:t> + 2OH</a:t>
            </a:r>
            <a:r>
              <a:rPr lang="ru-RU" baseline="30000" dirty="0"/>
              <a:t>–</a:t>
            </a:r>
            <a:r>
              <a:rPr lang="ru-RU" dirty="0"/>
              <a:t> (</a:t>
            </a:r>
            <a:r>
              <a:rPr lang="ru-RU" i="1" dirty="0"/>
              <a:t>E</a:t>
            </a:r>
            <a:r>
              <a:rPr lang="ru-RU" dirty="0"/>
              <a:t>°= –0,41В при </a:t>
            </a:r>
            <a:r>
              <a:rPr lang="ru-RU" dirty="0" err="1"/>
              <a:t>pH</a:t>
            </a:r>
            <a:r>
              <a:rPr lang="ru-RU" dirty="0"/>
              <a:t>=0 и </a:t>
            </a:r>
            <a:r>
              <a:rPr lang="ru-RU" i="1" dirty="0"/>
              <a:t>E</a:t>
            </a:r>
            <a:r>
              <a:rPr lang="ru-RU" dirty="0"/>
              <a:t>°= –0,83В при </a:t>
            </a:r>
            <a:r>
              <a:rPr lang="ru-RU" dirty="0" err="1"/>
              <a:t>pH</a:t>
            </a:r>
            <a:r>
              <a:rPr lang="ru-RU" dirty="0"/>
              <a:t>=14)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1720" y="4077072"/>
            <a:ext cx="2871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Е О</a:t>
            </a:r>
            <a:r>
              <a:rPr lang="ru-RU" sz="2800" baseline="-25000" dirty="0" smtClean="0"/>
              <a:t>2</a:t>
            </a:r>
            <a:r>
              <a:rPr lang="ru-RU" sz="2800" dirty="0" smtClean="0"/>
              <a:t>/2О</a:t>
            </a:r>
            <a:r>
              <a:rPr lang="ru-RU" sz="2800" baseline="30000" dirty="0" smtClean="0"/>
              <a:t>-</a:t>
            </a:r>
            <a:r>
              <a:rPr lang="ru-RU" sz="2800" dirty="0" smtClean="0"/>
              <a:t>  = +1,23В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096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Схема устройства для электролиза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795810" cy="372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589240"/>
            <a:ext cx="386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 Источник питания, 2- анод, 3 катод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05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Величина потенциала на ванне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Величина напряжения разложения равна сумме величин электролитической поляризации и величин перенапряжения на катоде и на аноде </a:t>
            </a:r>
            <a:r>
              <a:rPr lang="ru-RU" sz="2800" dirty="0" smtClean="0"/>
              <a:t>электролитической ванны: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3019425"/>
            <a:ext cx="6896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07" y="4293096"/>
            <a:ext cx="8880986" cy="95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54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Историческая справка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800" dirty="0"/>
              <a:t>Согласно литературным источникам, электролиз воды (электрохимическая реакция H</a:t>
            </a:r>
            <a:r>
              <a:rPr lang="ru-RU" sz="2800" baseline="-25000" dirty="0"/>
              <a:t>2</a:t>
            </a:r>
            <a:r>
              <a:rPr lang="ru-RU" sz="2800" dirty="0"/>
              <a:t>O → H2 + ½ O2) был впервые осуществлен в 1800 г. английскими учеными Вильямом Николсоном (1753-1815) и Энтони </a:t>
            </a:r>
            <a:r>
              <a:rPr lang="ru-RU" sz="2800" dirty="0" err="1"/>
              <a:t>Карлайлом</a:t>
            </a:r>
            <a:r>
              <a:rPr lang="ru-RU" sz="2800" dirty="0"/>
              <a:t> (1768-1842). Таким образом, они стали основателями электрохимии. А месяцем позже немецкий ученый Иоганн Риттер повторил эти опыты, причем Риттеру впервые удалось собрать выделяющиеся водород и кислород по </a:t>
            </a:r>
            <a:r>
              <a:rPr lang="ru-RU" sz="2800" dirty="0" smtClean="0"/>
              <a:t>отдельности.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31791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178" y="836713"/>
            <a:ext cx="640657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648"/>
            <a:ext cx="8229600" cy="1118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Основные термодинамические параметры процесса электролиза воды 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83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3244056"/>
            <a:ext cx="71056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52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" y="1412776"/>
            <a:ext cx="8971410" cy="424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59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Производительность электролизеров и электролизных установок для получения водорода - от 4 до 500 м</a:t>
            </a:r>
            <a:r>
              <a:rPr lang="ru-RU" sz="2000" baseline="30000" dirty="0"/>
              <a:t>3</a:t>
            </a:r>
            <a:r>
              <a:rPr lang="ru-RU" sz="2000" dirty="0"/>
              <a:t>/час водорода, чистота водорода от 99 до 99,7%. Поскольку электролизные установки имеют блочное исполнение, производительность можно наращивать в широких пределах.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820069"/>
            <a:ext cx="51244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448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Сравнительные </a:t>
            </a:r>
            <a:r>
              <a:rPr lang="ru-RU" sz="3200" dirty="0">
                <a:solidFill>
                  <a:srgbClr val="0070C0"/>
                </a:solidFill>
              </a:rPr>
              <a:t>характеристики электролизеров для производства водорода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" t="1067" b="-186"/>
          <a:stretch/>
        </p:blipFill>
        <p:spPr bwMode="auto">
          <a:xfrm>
            <a:off x="79898" y="1393794"/>
            <a:ext cx="8870753" cy="492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71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703595"/>
              </p:ext>
            </p:extLst>
          </p:nvPr>
        </p:nvGraphicFramePr>
        <p:xfrm>
          <a:off x="179511" y="620691"/>
          <a:ext cx="8352932" cy="5976667"/>
        </p:xfrm>
        <a:graphic>
          <a:graphicData uri="http://schemas.openxmlformats.org/drawingml/2006/table">
            <a:tbl>
              <a:tblPr/>
              <a:tblGrid>
                <a:gridCol w="3424700"/>
                <a:gridCol w="1232058"/>
                <a:gridCol w="1232058"/>
                <a:gridCol w="1232058"/>
                <a:gridCol w="1232058"/>
              </a:tblGrid>
              <a:tr h="271667">
                <a:tc>
                  <a:txBody>
                    <a:bodyPr/>
                    <a:lstStyle/>
                    <a:p>
                      <a:r>
                        <a:rPr lang="ru-RU" sz="1300" b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      Наименование</a:t>
                      </a:r>
                      <a:endParaRPr lang="ru-RU" sz="1300" b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СЭУ-4М</a:t>
                      </a:r>
                      <a:endParaRPr lang="ru-RU" sz="130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СЭУ-10-2</a:t>
                      </a:r>
                      <a:endParaRPr lang="ru-RU" sz="130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СЭУ-20</a:t>
                      </a:r>
                      <a:endParaRPr lang="ru-RU" sz="130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СЭУ-40</a:t>
                      </a:r>
                      <a:endParaRPr lang="ru-RU" sz="130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43332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Сила тока, подводимая к электролизеру, 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2х1000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43332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Напряжение на электролизере, 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Рабочее давление, кгс/см</a:t>
                      </a:r>
                      <a:r>
                        <a:rPr lang="ru-RU" sz="1300" u="none" strike="noStrike" baseline="300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ru-RU" sz="130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Рабочая температура, °С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80±5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80±5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80±5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80±5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 gridSpan="5"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Чистота газов, %: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водорода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кислорода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98,0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 gridSpan="5"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Производительность, нм</a:t>
                      </a:r>
                      <a:r>
                        <a:rPr lang="ru-RU" sz="1300" u="none" strike="noStrike" baseline="300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З</a:t>
                      </a:r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/ч: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водороду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кислороду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 gridSpan="5"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Габаритные размеры, мм: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длина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ширина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2х1060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высота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67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Масса электролизера, кг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2х3390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86665"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Масса электролизера с комплектующим технологическим оборудованием, кг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45191*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27335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233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Пример: расплав свинца.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1" y="1196752"/>
            <a:ext cx="3558109" cy="62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149" y="2362818"/>
            <a:ext cx="2707911" cy="5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64879" y="1825351"/>
            <a:ext cx="15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катоде: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71056" y="3465621"/>
            <a:ext cx="1463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аноде:</a:t>
            </a:r>
            <a:endParaRPr lang="ru-RU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62" y="2970321"/>
            <a:ext cx="1905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7" y="3927286"/>
            <a:ext cx="2066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4509120"/>
            <a:ext cx="18097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427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Поляризация.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2730" y="5157192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Термин  поляризация  и  его  различные   производные,  такие,  как  </a:t>
            </a:r>
            <a:r>
              <a:rPr lang="ru-RU" sz="2400" i="1" dirty="0" smtClean="0"/>
              <a:t>поляризованный</a:t>
            </a:r>
            <a:r>
              <a:rPr lang="ru-RU" sz="2400" dirty="0" smtClean="0"/>
              <a:t>,  </a:t>
            </a:r>
            <a:r>
              <a:rPr lang="ru-RU" sz="2400" i="1" dirty="0" smtClean="0"/>
              <a:t>поляризуемый</a:t>
            </a:r>
            <a:r>
              <a:rPr lang="ru-RU" sz="2400" dirty="0" smtClean="0"/>
              <a:t>  и  </a:t>
            </a:r>
            <a:r>
              <a:rPr lang="ru-RU" sz="2400" i="1" dirty="0" err="1" smtClean="0"/>
              <a:t>неполяризуемый</a:t>
            </a:r>
            <a:r>
              <a:rPr lang="ru-RU" sz="2400" dirty="0" smtClean="0"/>
              <a:t>,  используются  всегда  независимо  от  того,  какая  причина  обусловливает отклонение Е от Е(0)</a:t>
            </a:r>
            <a:endParaRPr lang="ru-RU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18478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49358"/>
            <a:ext cx="23336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60" y="2708920"/>
            <a:ext cx="48482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1" y="4191471"/>
            <a:ext cx="273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Уравнение Нернста</a:t>
            </a:r>
            <a:endParaRPr lang="ru-RU" sz="24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75446"/>
            <a:ext cx="3293498" cy="8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Поляризационная кривая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5555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374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Перенапряжение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Для </a:t>
            </a:r>
            <a:r>
              <a:rPr lang="ru-RU" sz="2400" i="1" dirty="0"/>
              <a:t>процесса катодного </a:t>
            </a:r>
            <a:r>
              <a:rPr lang="ru-RU" sz="2400" dirty="0"/>
              <a:t>осаждения металлов можно назвать </a:t>
            </a:r>
            <a:r>
              <a:rPr lang="ru-RU" sz="2400" dirty="0" smtClean="0"/>
              <a:t>следующие причины </a:t>
            </a:r>
            <a:r>
              <a:rPr lang="ru-RU" sz="2400" dirty="0"/>
              <a:t>катодной поляризации </a:t>
            </a:r>
            <a:r>
              <a:rPr lang="ru-RU" sz="2400" dirty="0" smtClean="0"/>
              <a:t>(перенапряжения</a:t>
            </a:r>
            <a:r>
              <a:rPr lang="ru-RU" sz="2400" dirty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132856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</a:t>
            </a:r>
            <a:r>
              <a:rPr lang="ru-RU" sz="2400" dirty="0" smtClean="0"/>
              <a:t>катодной реакции восстановления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5830" y="2679303"/>
            <a:ext cx="7399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Замедленность транспортировки </a:t>
            </a:r>
            <a:r>
              <a:rPr lang="ru-RU" sz="2400" dirty="0" smtClean="0"/>
              <a:t>катионов (диффузии)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5830" y="3429000"/>
            <a:ext cx="7550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Причинами </a:t>
            </a:r>
            <a:r>
              <a:rPr lang="ru-RU" sz="2400" i="1" dirty="0"/>
              <a:t>анодного перенапряжения </a:t>
            </a:r>
            <a:r>
              <a:rPr lang="ru-RU" sz="2400" dirty="0"/>
              <a:t>могут быть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005064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реакции анодного окисления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725144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Замедленность диффузии и миграции </a:t>
            </a:r>
            <a:r>
              <a:rPr lang="ru-RU" sz="2400" dirty="0" smtClean="0"/>
              <a:t>продуктов окисления</a:t>
            </a:r>
            <a:r>
              <a:rPr lang="ru-RU" sz="2400" dirty="0"/>
              <a:t>, образующихся на аноде, от электрода в глубь </a:t>
            </a:r>
            <a:r>
              <a:rPr lang="ru-RU" sz="2400" dirty="0" smtClean="0"/>
              <a:t>электролита (анодная поляризация)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Концентрационная поляризация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867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51735"/>
            <a:ext cx="25622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2687627"/>
            <a:ext cx="1679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Закон </a:t>
            </a:r>
            <a:r>
              <a:rPr lang="ru-RU" sz="2400" dirty="0" err="1" smtClean="0"/>
              <a:t>Фика</a:t>
            </a:r>
            <a:endParaRPr lang="ru-RU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15525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3693467"/>
            <a:ext cx="215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Закон Фарадея</a:t>
            </a:r>
            <a:endParaRPr lang="ru-RU" sz="24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22" y="4419600"/>
            <a:ext cx="26765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48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839614" cy="530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80526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Кривые потенциал–ток для концентрационной поляризации</a:t>
            </a:r>
          </a:p>
          <a:p>
            <a:r>
              <a:rPr lang="ru-RU" sz="2400" dirty="0"/>
              <a:t>при перемешивании (1) и без перемешивания (2) раствора</a:t>
            </a:r>
          </a:p>
        </p:txBody>
      </p:sp>
    </p:spTree>
    <p:extLst>
      <p:ext uri="{BB962C8B-B14F-4D97-AF65-F5344CB8AC3E}">
        <p14:creationId xmlns:p14="http://schemas.microsoft.com/office/powerpoint/2010/main" val="320338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Концентрационная поляризация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При </a:t>
            </a:r>
            <a:r>
              <a:rPr lang="ru-RU" sz="2400" dirty="0" smtClean="0"/>
              <a:t>          с   скорость </a:t>
            </a:r>
            <a:r>
              <a:rPr lang="ru-RU" sz="2400" dirty="0"/>
              <a:t>реакции целиком определяется скоростью </a:t>
            </a:r>
            <a:r>
              <a:rPr lang="ru-RU" sz="2400" dirty="0" smtClean="0"/>
              <a:t>диффузии</a:t>
            </a:r>
            <a:r>
              <a:rPr lang="ru-RU" sz="2400" dirty="0"/>
              <a:t>, и предельный ток будет равен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9334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36" y="2691765"/>
            <a:ext cx="2133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86" y="3396615"/>
            <a:ext cx="25527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86" y="3939540"/>
            <a:ext cx="29718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138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Электрохимическая поляризация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5396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Связь между электрохимическим перенапряжением (</a:t>
            </a:r>
            <a:r>
              <a:rPr lang="ru-RU" sz="2400" dirty="0" smtClean="0"/>
              <a:t>поляризацией</a:t>
            </a:r>
            <a:r>
              <a:rPr lang="ru-RU" sz="2400" dirty="0"/>
              <a:t>) и плотностью тока выражается уравнением </a:t>
            </a:r>
            <a:r>
              <a:rPr lang="ru-RU" sz="2400" dirty="0" err="1" smtClean="0"/>
              <a:t>Тафеля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840" y="1923668"/>
            <a:ext cx="3158621" cy="71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228" y="4639496"/>
            <a:ext cx="2502193" cy="51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4033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Причина высокого перенапряжения водорода связана с задержкой </a:t>
            </a:r>
            <a:r>
              <a:rPr lang="ru-RU" sz="2400" dirty="0" smtClean="0"/>
              <a:t>его выделения </a:t>
            </a:r>
            <a:r>
              <a:rPr lang="ru-RU" sz="2400" dirty="0"/>
              <a:t>на катоде. Термин </a:t>
            </a:r>
            <a:r>
              <a:rPr lang="ru-RU" sz="2400" i="1" dirty="0"/>
              <a:t>водородное перенапряжение </a:t>
            </a:r>
            <a:r>
              <a:rPr lang="ru-RU" sz="2400" dirty="0"/>
              <a:t>обычно означает </a:t>
            </a:r>
            <a:r>
              <a:rPr lang="ru-RU" sz="2400" dirty="0" smtClean="0"/>
              <a:t>катодную </a:t>
            </a:r>
            <a:r>
              <a:rPr lang="ru-RU" sz="2400" dirty="0"/>
              <a:t>поляризацию, сопровождающую разряд ионов водорода из </a:t>
            </a:r>
            <a:r>
              <a:rPr lang="ru-RU" sz="2400" dirty="0" smtClean="0"/>
              <a:t>кислого раствора</a:t>
            </a:r>
            <a:r>
              <a:rPr lang="ru-RU" sz="2400" dirty="0"/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406" y="523725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или же электролиз нейтральных и щелочных растворов с выделением водорода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179" y="6093296"/>
            <a:ext cx="344438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929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</a:t>
            </a:r>
            <a:r>
              <a:rPr lang="ru-RU" sz="2400" dirty="0" smtClean="0"/>
              <a:t>настоящее </a:t>
            </a:r>
            <a:r>
              <a:rPr lang="ru-RU" sz="2400" dirty="0"/>
              <a:t>время различают три стадии при разряде ионов водорода.</a:t>
            </a:r>
          </a:p>
          <a:p>
            <a:pPr marL="0" indent="0">
              <a:buNone/>
            </a:pPr>
            <a:r>
              <a:rPr lang="ru-RU" sz="2400" dirty="0"/>
              <a:t>1. Собственно сама стадия разряда ионов водорода (</a:t>
            </a:r>
            <a:r>
              <a:rPr lang="ru-RU" sz="2400" dirty="0" err="1"/>
              <a:t>Фольмера</a:t>
            </a:r>
            <a:r>
              <a:rPr lang="ru-RU" sz="2400" dirty="0"/>
              <a:t>):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3866517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7670" y="3059668"/>
            <a:ext cx="4692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2. Стадия рекомбинации (</a:t>
            </a:r>
            <a:r>
              <a:rPr lang="ru-RU" sz="2400" dirty="0" err="1"/>
              <a:t>Тафеля</a:t>
            </a:r>
            <a:r>
              <a:rPr lang="ru-RU" sz="2400" dirty="0"/>
              <a:t>):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11493"/>
            <a:ext cx="2546622" cy="73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9186" y="4346785"/>
            <a:ext cx="7743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3. Стадия электрохимической десорбции, когда стадия разряда и </a:t>
            </a:r>
            <a:r>
              <a:rPr lang="ru-RU" sz="2400" dirty="0" err="1" smtClean="0"/>
              <a:t>молизации</a:t>
            </a:r>
            <a:r>
              <a:rPr lang="ru-RU" sz="2400" dirty="0" smtClean="0"/>
              <a:t> совмещены (</a:t>
            </a:r>
            <a:r>
              <a:rPr lang="ru-RU" sz="2400" dirty="0" err="1" smtClean="0"/>
              <a:t>Гейровского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50" y="5445224"/>
            <a:ext cx="3760198" cy="72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267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Баланс напряжения на электролизере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36923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855740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733256"/>
            <a:ext cx="344198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402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49826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338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63663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661248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Поляризационные кривые катодного выделения водорода и цинка</a:t>
            </a:r>
          </a:p>
        </p:txBody>
      </p:sp>
    </p:spTree>
    <p:extLst>
      <p:ext uri="{BB962C8B-B14F-4D97-AF65-F5344CB8AC3E}">
        <p14:creationId xmlns:p14="http://schemas.microsoft.com/office/powerpoint/2010/main" val="481483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50949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58924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Поляризационные кривые анодного выделения кислорода и хлора</a:t>
            </a:r>
          </a:p>
        </p:txBody>
      </p:sp>
    </p:spTree>
    <p:extLst>
      <p:ext uri="{BB962C8B-B14F-4D97-AF65-F5344CB8AC3E}">
        <p14:creationId xmlns:p14="http://schemas.microsoft.com/office/powerpoint/2010/main" val="1385125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692696"/>
            <a:ext cx="8654503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062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01" y="1340768"/>
            <a:ext cx="878866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7" y="2863220"/>
            <a:ext cx="750914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7" y="4509120"/>
            <a:ext cx="615526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620688"/>
            <a:ext cx="670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Электрохимический ряд напряжений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84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726</Words>
  <Application>Microsoft Office PowerPoint</Application>
  <PresentationFormat>Экран (4:3)</PresentationFormat>
  <Paragraphs>145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Методы получения водорода</vt:lpstr>
      <vt:lpstr>Преимущества электрохимического метода</vt:lpstr>
      <vt:lpstr>Чистый водород широко применяется в различных отраслях промышленности. </vt:lpstr>
      <vt:lpstr>Презентация PowerPoint</vt:lpstr>
      <vt:lpstr>Схема устройства для электролиза</vt:lpstr>
      <vt:lpstr>Величина потенциала на ванне</vt:lpstr>
      <vt:lpstr>Историческая справка</vt:lpstr>
      <vt:lpstr>Основные термодинамические параметры процесса электролиза воды </vt:lpstr>
      <vt:lpstr>Презентация PowerPoint</vt:lpstr>
      <vt:lpstr>Презентация PowerPoint</vt:lpstr>
      <vt:lpstr>Производительность электролизеров и электролизных установок для получения водорода - от 4 до 500 м3/час водорода, чистота водорода от 99 до 99,7%. Поскольку электролизные установки имеют блочное исполнение, производительность можно наращивать в широких пределах.</vt:lpstr>
      <vt:lpstr>Сравнительные характеристики электролизеров для производства водорода</vt:lpstr>
      <vt:lpstr>Презентация PowerPoint</vt:lpstr>
      <vt:lpstr>Пример: расплав свинца.</vt:lpstr>
      <vt:lpstr>Поляризация.</vt:lpstr>
      <vt:lpstr>Поляризационная кривая</vt:lpstr>
      <vt:lpstr>Перенапряжение.</vt:lpstr>
      <vt:lpstr>Концентрационная поляризация</vt:lpstr>
      <vt:lpstr>Презентация PowerPoint</vt:lpstr>
      <vt:lpstr>Концентрационная поляризация</vt:lpstr>
      <vt:lpstr>Электрохимическая поляризация</vt:lpstr>
      <vt:lpstr>Презентация PowerPoint</vt:lpstr>
      <vt:lpstr>Баланс напряжения на электролизере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</dc:title>
  <dc:creator>Fedor</dc:creator>
  <cp:lastModifiedBy>Fedor A. Voroshilov</cp:lastModifiedBy>
  <cp:revision>57</cp:revision>
  <dcterms:created xsi:type="dcterms:W3CDTF">2007-04-28T14:24:51Z</dcterms:created>
  <dcterms:modified xsi:type="dcterms:W3CDTF">2016-06-11T08:35:11Z</dcterms:modified>
</cp:coreProperties>
</file>