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71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2" r:id="rId15"/>
    <p:sldId id="273" r:id="rId16"/>
    <p:sldId id="277" r:id="rId17"/>
    <p:sldId id="274" r:id="rId18"/>
    <p:sldId id="275" r:id="rId19"/>
    <p:sldId id="276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  <a:r>
              <a:rPr lang="en-US" dirty="0">
                <a:solidFill>
                  <a:srgbClr val="C00000"/>
                </a:solidFill>
              </a:rPr>
              <a:t>6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золота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4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Типы золотосодержащих руд для кучного выщелачивания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известковый </a:t>
            </a:r>
            <a:r>
              <a:rPr lang="ru-RU" b="1" dirty="0" smtClean="0"/>
              <a:t>алеврит</a:t>
            </a:r>
            <a:r>
              <a:rPr lang="ru-RU" dirty="0" smtClean="0"/>
              <a:t> с субмикронными частицами золота и примесями пирита, галенита, киновари, стибнита; </a:t>
            </a:r>
          </a:p>
          <a:p>
            <a:r>
              <a:rPr lang="ru-RU" dirty="0" smtClean="0"/>
              <a:t>окремненные алевролиты с микронными частицами золота, часто связанными с остаточными окислами железа; </a:t>
            </a:r>
          </a:p>
          <a:p>
            <a:r>
              <a:rPr lang="ru-RU" dirty="0" smtClean="0"/>
              <a:t> песчаная и </a:t>
            </a:r>
            <a:r>
              <a:rPr lang="ru-RU" b="1" dirty="0" smtClean="0"/>
              <a:t>доломитовая</a:t>
            </a:r>
            <a:r>
              <a:rPr lang="ru-RU" dirty="0" smtClean="0"/>
              <a:t> руда, содержащая золото в </a:t>
            </a:r>
            <a:r>
              <a:rPr lang="ru-RU" dirty="0" err="1" smtClean="0"/>
              <a:t>межзерновом</a:t>
            </a:r>
            <a:r>
              <a:rPr lang="ru-RU" dirty="0" smtClean="0"/>
              <a:t> пространстве;</a:t>
            </a:r>
          </a:p>
          <a:p>
            <a:r>
              <a:rPr lang="ru-RU" dirty="0" smtClean="0"/>
              <a:t> жильная </a:t>
            </a:r>
            <a:r>
              <a:rPr lang="ru-RU" b="1" dirty="0" smtClean="0"/>
              <a:t>кварцевая</a:t>
            </a:r>
            <a:r>
              <a:rPr lang="ru-RU" dirty="0" smtClean="0"/>
              <a:t> руда; </a:t>
            </a:r>
          </a:p>
          <a:p>
            <a:r>
              <a:rPr lang="ru-RU" dirty="0" smtClean="0"/>
              <a:t> изверженные горные породы с небольшими кварцевыми жилами со свободным золотом.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Вскрытие руды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496944" cy="5832648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Цианидное</a:t>
            </a:r>
            <a:r>
              <a:rPr lang="ru-RU" sz="2800" dirty="0" smtClean="0"/>
              <a:t> выщелачивание</a:t>
            </a:r>
          </a:p>
          <a:p>
            <a:r>
              <a:rPr lang="ru-RU" sz="2800" dirty="0" smtClean="0"/>
              <a:t>Тиомочевинное (</a:t>
            </a:r>
            <a:r>
              <a:rPr lang="ru-RU" sz="2800" dirty="0" err="1" smtClean="0"/>
              <a:t>тиокарбамидное</a:t>
            </a:r>
            <a:r>
              <a:rPr lang="ru-RU" sz="2800" dirty="0" smtClean="0"/>
              <a:t>) выщелачивание</a:t>
            </a:r>
          </a:p>
          <a:p>
            <a:r>
              <a:rPr lang="ru-RU" sz="2800" dirty="0" err="1" smtClean="0"/>
              <a:t>Тиосульфатное</a:t>
            </a:r>
            <a:r>
              <a:rPr lang="ru-RU" sz="2800" dirty="0" smtClean="0"/>
              <a:t> и </a:t>
            </a:r>
            <a:r>
              <a:rPr lang="ru-RU" sz="2800" dirty="0" err="1" smtClean="0"/>
              <a:t>аммиачно-тиосульфатное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выщелачивание</a:t>
            </a:r>
          </a:p>
          <a:p>
            <a:r>
              <a:rPr lang="ru-RU" sz="2800" dirty="0" smtClean="0"/>
              <a:t>Окислительное выщелачивание </a:t>
            </a:r>
            <a:br>
              <a:rPr lang="ru-RU" sz="2800" dirty="0" smtClean="0"/>
            </a:br>
            <a:r>
              <a:rPr lang="ru-RU" sz="2800" dirty="0" smtClean="0"/>
              <a:t>минеральными кислотами и солями</a:t>
            </a:r>
            <a:endParaRPr lang="ru-RU" sz="2800" b="1" dirty="0" smtClean="0"/>
          </a:p>
          <a:p>
            <a:r>
              <a:rPr lang="ru-RU" sz="2800" dirty="0" smtClean="0"/>
              <a:t>Бактериальное выщелачивание</a:t>
            </a:r>
          </a:p>
          <a:p>
            <a:r>
              <a:rPr lang="ru-RU" sz="2800" dirty="0" smtClean="0"/>
              <a:t>Вторичные ионообменные явления в процессах </a:t>
            </a:r>
            <a:br>
              <a:rPr lang="ru-RU" sz="2800" dirty="0" smtClean="0"/>
            </a:br>
            <a:r>
              <a:rPr lang="ru-RU" sz="2800" dirty="0" smtClean="0"/>
              <a:t>выщелачивания золота</a:t>
            </a:r>
          </a:p>
          <a:p>
            <a:r>
              <a:rPr lang="ru-RU" sz="2800" dirty="0" smtClean="0"/>
              <a:t>Сорбция благородных металлов активными углями</a:t>
            </a:r>
          </a:p>
          <a:p>
            <a:r>
              <a:rPr lang="ru-RU" sz="2800" dirty="0" smtClean="0"/>
              <a:t>Извлечение благородных металлов ионообменными смолами и </a:t>
            </a:r>
            <a:r>
              <a:rPr lang="ru-RU" sz="2800" dirty="0" err="1" smtClean="0"/>
              <a:t>экстрагентами</a:t>
            </a:r>
            <a:endParaRPr lang="ru-RU" sz="28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Реакции при видах выщелачивания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4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i="1" dirty="0" err="1" smtClean="0"/>
              <a:t>Цианидное</a:t>
            </a:r>
            <a:r>
              <a:rPr lang="ru-RU" sz="2800" i="1" dirty="0" smtClean="0"/>
              <a:t> выщелачивание</a:t>
            </a:r>
          </a:p>
          <a:p>
            <a:pPr marL="0" indent="0">
              <a:buNone/>
            </a:pPr>
            <a:r>
              <a:rPr lang="en-US" dirty="0" smtClean="0"/>
              <a:t>2Au </a:t>
            </a:r>
            <a:r>
              <a:rPr lang="en-US" dirty="0"/>
              <a:t>+ 4KCN + </a:t>
            </a:r>
            <a:r>
              <a:rPr lang="ru-RU" dirty="0" smtClean="0"/>
              <a:t>1</a:t>
            </a:r>
            <a:r>
              <a:rPr lang="en-US" dirty="0" smtClean="0"/>
              <a:t>/2O</a:t>
            </a:r>
            <a:r>
              <a:rPr lang="en-US" baseline="-25000" dirty="0" smtClean="0"/>
              <a:t>2</a:t>
            </a:r>
            <a:r>
              <a:rPr lang="en-US" dirty="0" smtClean="0"/>
              <a:t>  </a:t>
            </a:r>
            <a:r>
              <a:rPr lang="en-US" dirty="0"/>
              <a:t>+ 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en-US" dirty="0"/>
              <a:t>O 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en-US" dirty="0" smtClean="0"/>
              <a:t>2KAu(CN)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+ 2</a:t>
            </a:r>
            <a:r>
              <a:rPr lang="ru-RU" dirty="0"/>
              <a:t>КОН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800" i="1" dirty="0"/>
              <a:t>Тиомочевинное (</a:t>
            </a:r>
            <a:r>
              <a:rPr lang="ru-RU" sz="2800" i="1" dirty="0" err="1"/>
              <a:t>тиокарбамидное</a:t>
            </a:r>
            <a:r>
              <a:rPr lang="ru-RU" sz="2800" i="1" dirty="0"/>
              <a:t>) выщелачивание</a:t>
            </a:r>
          </a:p>
          <a:p>
            <a:pPr marL="0" indent="0">
              <a:buNone/>
            </a:pPr>
            <a:r>
              <a:rPr lang="de-DE" dirty="0"/>
              <a:t>2Au + Fe2(SO4)3 + 4Thio → [Au(</a:t>
            </a:r>
            <a:r>
              <a:rPr lang="de-DE" dirty="0" err="1"/>
              <a:t>Thio</a:t>
            </a:r>
            <a:r>
              <a:rPr lang="de-DE" dirty="0"/>
              <a:t>)2]2SO4 + </a:t>
            </a:r>
            <a:r>
              <a:rPr lang="de-DE" dirty="0" smtClean="0"/>
              <a:t>2FeSO4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800" i="1" dirty="0" err="1"/>
              <a:t>Тиосульфатное</a:t>
            </a:r>
            <a:r>
              <a:rPr lang="ru-RU" sz="2800" i="1" dirty="0"/>
              <a:t> и аммиачно-</a:t>
            </a:r>
            <a:r>
              <a:rPr lang="ru-RU" sz="2800" i="1" dirty="0" err="1"/>
              <a:t>тиосульфатное</a:t>
            </a:r>
            <a:r>
              <a:rPr lang="ru-RU" sz="2800" i="1" dirty="0"/>
              <a:t> </a:t>
            </a:r>
            <a:br>
              <a:rPr lang="ru-RU" sz="2800" i="1" dirty="0"/>
            </a:br>
            <a:r>
              <a:rPr lang="ru-RU" sz="2800" i="1" dirty="0"/>
              <a:t>выщелачивание</a:t>
            </a:r>
          </a:p>
          <a:p>
            <a:pPr marL="0" indent="0">
              <a:buNone/>
            </a:pPr>
            <a:r>
              <a:rPr lang="en-US" dirty="0"/>
              <a:t>4Au + O</a:t>
            </a:r>
            <a:r>
              <a:rPr lang="en-US" baseline="-25000" dirty="0"/>
              <a:t>2</a:t>
            </a:r>
            <a:r>
              <a:rPr lang="en-US" dirty="0"/>
              <a:t> + 8S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baseline="30000" dirty="0"/>
              <a:t>2-</a:t>
            </a:r>
            <a:r>
              <a:rPr lang="en-US" dirty="0"/>
              <a:t> + 4H</a:t>
            </a:r>
            <a:r>
              <a:rPr lang="en-US" baseline="30000" dirty="0"/>
              <a:t>+</a:t>
            </a:r>
            <a:r>
              <a:rPr lang="en-US" dirty="0"/>
              <a:t> → 4Au(S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 2</a:t>
            </a:r>
            <a:r>
              <a:rPr lang="en-US" baseline="30000" dirty="0"/>
              <a:t>3-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O,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Au + 5S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baseline="30000" dirty="0"/>
              <a:t>2-</a:t>
            </a:r>
            <a:r>
              <a:rPr lang="en-US" dirty="0"/>
              <a:t> + Cu(NH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4</a:t>
            </a:r>
            <a:r>
              <a:rPr lang="en-US" baseline="30000" dirty="0"/>
              <a:t>2+</a:t>
            </a:r>
            <a:r>
              <a:rPr lang="en-US" dirty="0"/>
              <a:t> → Au(S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 2</a:t>
            </a:r>
            <a:r>
              <a:rPr lang="en-US" baseline="30000" dirty="0"/>
              <a:t>3-</a:t>
            </a:r>
            <a:r>
              <a:rPr lang="en-US" dirty="0"/>
              <a:t> + 4NH</a:t>
            </a:r>
            <a:r>
              <a:rPr lang="en-US" baseline="-25000" dirty="0"/>
              <a:t>3</a:t>
            </a:r>
            <a:r>
              <a:rPr lang="en-US" dirty="0"/>
              <a:t> + Cu(S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baseline="30000" dirty="0"/>
              <a:t>5-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34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Сравнительные результаты выщелачивания руды различными методами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1196752"/>
          <a:ext cx="8424936" cy="5040560"/>
        </p:xfrm>
        <a:graphic>
          <a:graphicData uri="http://schemas.openxmlformats.org/drawingml/2006/table">
            <a:tbl>
              <a:tblPr/>
              <a:tblGrid>
                <a:gridCol w="1841178"/>
                <a:gridCol w="2101497"/>
                <a:gridCol w="1865893"/>
                <a:gridCol w="2616368"/>
              </a:tblGrid>
              <a:tr h="10801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Система выщелачивания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Расход реагентов,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кг на 1 т руды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Степень растворения 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Общая сумма затрат на обработку сточных вод, млн. долл.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Цианид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10,5-11)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NaCN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0,15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CaO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0,55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22,0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Гипохлорит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6,4-6,5)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NaOCl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5,55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HCl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3,25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605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Бром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(рН 1,3-2,1)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Br</a:t>
                      </a:r>
                      <a:r>
                        <a:rPr lang="ru-RU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2,85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</a:t>
                      </a:r>
                      <a:r>
                        <a:rPr lang="ru-RU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</a:t>
                      </a:r>
                      <a:r>
                        <a:rPr lang="ru-RU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6,8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208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Тиосульфат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(рН 9,4-9,5)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(NH</a:t>
                      </a:r>
                      <a:r>
                        <a:rPr lang="en-US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r>
                        <a:rPr lang="en-US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r>
                        <a:rPr lang="en-US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</a:t>
                      </a:r>
                      <a:r>
                        <a:rPr lang="en-US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14,5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NH</a:t>
                      </a:r>
                      <a:r>
                        <a:rPr lang="en-US" sz="180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2,0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242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Тиомочевина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(рН 1,1-1,3)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CS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NH</a:t>
                      </a:r>
                      <a:r>
                        <a:rPr lang="ru-RU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r>
                        <a:rPr lang="ru-RU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3,0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r>
                        <a:rPr lang="en-US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(SO</a:t>
                      </a:r>
                      <a:r>
                        <a:rPr lang="en-US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r>
                        <a:rPr lang="en-US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9,0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</a:t>
                      </a:r>
                      <a:r>
                        <a:rPr lang="en-US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</a:t>
                      </a:r>
                      <a:r>
                        <a:rPr lang="en-US" sz="18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en-US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48,0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4375" marR="643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834" y="332656"/>
            <a:ext cx="855652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3642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332656"/>
          <a:ext cx="8496944" cy="6301455"/>
        </p:xfrm>
        <a:graphic>
          <a:graphicData uri="http://schemas.openxmlformats.org/drawingml/2006/table">
            <a:tbl>
              <a:tblPr/>
              <a:tblGrid>
                <a:gridCol w="721767"/>
                <a:gridCol w="1078433"/>
                <a:gridCol w="4248472"/>
                <a:gridCol w="1008112"/>
                <a:gridCol w="1440160"/>
              </a:tblGrid>
              <a:tr h="675075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№ 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Поз.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параметра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Ед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изм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Зна-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чение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73-1,2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Подача (расход) товарного регенерата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л/ч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 1200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73-1,2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Концентрация 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Au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в товарном регенерате (ТР)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мг/л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400–1200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Подача (расход) товарного регенерата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л/ч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 1200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73-1,2,3,4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Содержание в  ТР механических взвесей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мг/л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73-1,2,3,4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Расход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анолита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в электролизер 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л/ч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300-500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73-1,2,3,4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Концентрация  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H</a:t>
                      </a:r>
                      <a:r>
                        <a:rPr lang="ru-RU" sz="1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SO</a:t>
                      </a:r>
                      <a:r>
                        <a:rPr lang="ru-RU" sz="1600" baseline="-25000" dirty="0">
                          <a:latin typeface="Times New Roman"/>
                          <a:ea typeface="Times New Roman"/>
                        </a:rPr>
                        <a:t>4  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в 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анолите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г/л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20–40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Концентрация 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Au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в маточнике электролиза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мг/л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50–100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73-1,2,3,4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Содержание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тиомочевины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в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анолите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г/л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sym typeface="Symbol"/>
                        </a:rPr>
                        <a:t></a:t>
                      </a:r>
                      <a:r>
                        <a:rPr lang="ru-RU" sz="1600">
                          <a:latin typeface="Times New Roman"/>
                          <a:ea typeface="Times New Roman"/>
                        </a:rPr>
                        <a:t> 0,5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Сила тока на выпрямителе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ампер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1000÷1500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73-1,2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Напряжение на выпрямителе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вольт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8-10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Сила тока на выпрямителе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ампер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1500÷1800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73-3,4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Напряжение на выпрямителе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вольт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до 10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6114"/>
            <a:ext cx="9144000" cy="331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оцесс растворения серебра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7721616" cy="56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олотой шлам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264777" cy="572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плав Доре. Снимок с правой стороны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794748" cy="6064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плав Дор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208912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6" y="3041576"/>
            <a:ext cx="897070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6976"/>
            <a:ext cx="3766170" cy="257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59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74" y="574494"/>
            <a:ext cx="8540098" cy="479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2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13" y="548680"/>
            <a:ext cx="8630174" cy="79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50" y="1840646"/>
            <a:ext cx="6253022" cy="7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554461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10774"/>
            <a:ext cx="826291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746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9"/>
            <a:ext cx="5688632" cy="409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85184"/>
            <a:ext cx="2481578" cy="66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2" y="6021288"/>
            <a:ext cx="734444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612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5" y="313528"/>
            <a:ext cx="7788555" cy="505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005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493851"/>
            <a:ext cx="4005585" cy="624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549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Аффинированное золото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776864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352</Words>
  <Application>Microsoft Office PowerPoint</Application>
  <PresentationFormat>Экран (4:3)</PresentationFormat>
  <Paragraphs>134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Типы золотосодержащих руд для кучного выщелачивания</vt:lpstr>
      <vt:lpstr>Вскрытие руды</vt:lpstr>
      <vt:lpstr>Реакции при видах выщелачивания</vt:lpstr>
      <vt:lpstr>Сравнительные результаты выщелачивания руды различными методами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Fedor</dc:creator>
  <cp:lastModifiedBy>Fedor A. Voroshilov</cp:lastModifiedBy>
  <cp:revision>15</cp:revision>
  <dcterms:created xsi:type="dcterms:W3CDTF">2007-05-23T14:27:38Z</dcterms:created>
  <dcterms:modified xsi:type="dcterms:W3CDTF">2016-06-11T08:29:09Z</dcterms:modified>
</cp:coreProperties>
</file>