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5" r:id="rId3"/>
    <p:sldId id="291" r:id="rId4"/>
    <p:sldId id="286" r:id="rId5"/>
    <p:sldId id="287" r:id="rId6"/>
    <p:sldId id="288" r:id="rId7"/>
    <p:sldId id="289" r:id="rId8"/>
    <p:sldId id="290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6" r:id="rId18"/>
    <p:sldId id="307" r:id="rId19"/>
    <p:sldId id="300" r:id="rId20"/>
    <p:sldId id="301" r:id="rId21"/>
    <p:sldId id="302" r:id="rId22"/>
    <p:sldId id="303" r:id="rId23"/>
    <p:sldId id="304" r:id="rId24"/>
    <p:sldId id="30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5" autoAdjust="0"/>
    <p:restoredTop sz="94660"/>
  </p:normalViewPr>
  <p:slideViewPr>
    <p:cSldViewPr>
      <p:cViewPr varScale="1">
        <p:scale>
          <a:sx n="103" d="100"/>
          <a:sy n="103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rmAutofit fontScale="85000" lnSpcReduction="20000"/>
          </a:bodyPr>
          <a:lstStyle/>
          <a:p>
            <a:r>
              <a:rPr lang="ru-RU" smtClean="0">
                <a:solidFill>
                  <a:srgbClr val="C00000"/>
                </a:solidFill>
              </a:rPr>
              <a:t>Лекция </a:t>
            </a:r>
            <a:r>
              <a:rPr lang="ru-RU" dirty="0">
                <a:solidFill>
                  <a:srgbClr val="C00000"/>
                </a:solidFill>
              </a:rPr>
              <a:t>5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 никеля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Получение никеля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Получение чистого никеля</a:t>
            </a:r>
          </a:p>
          <a:p>
            <a:r>
              <a:rPr lang="ru-RU" dirty="0" smtClean="0"/>
              <a:t>Получение никелевых покрытий электролизом</a:t>
            </a:r>
          </a:p>
          <a:p>
            <a:r>
              <a:rPr lang="ru-RU" dirty="0" smtClean="0"/>
              <a:t>Получение химических никелевых покрытий 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Получение чистого никеля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83264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Для получения чистого никеля марки H0 применяют электролитическое рафинирование чернового металла. Этим методом возможно получить никель чистотой </a:t>
            </a:r>
            <a:r>
              <a:rPr lang="ru-RU" sz="2400" b="1" dirty="0" smtClean="0"/>
              <a:t>99,99%</a:t>
            </a:r>
            <a:r>
              <a:rPr lang="ru-RU" sz="2400" dirty="0" smtClean="0"/>
              <a:t>, содержащий не более </a:t>
            </a:r>
            <a:r>
              <a:rPr lang="ru-RU" sz="2400" b="1" dirty="0" smtClean="0"/>
              <a:t>5*10</a:t>
            </a:r>
            <a:r>
              <a:rPr lang="ru-RU" sz="2400" b="1" baseline="30000" dirty="0" smtClean="0"/>
              <a:t>-3 </a:t>
            </a:r>
            <a:r>
              <a:rPr lang="ru-RU" sz="2400" b="1" dirty="0" smtClean="0"/>
              <a:t>% </a:t>
            </a:r>
            <a:r>
              <a:rPr lang="ru-RU" sz="2400" b="1" dirty="0" err="1" smtClean="0"/>
              <a:t>Co</a:t>
            </a:r>
            <a:r>
              <a:rPr lang="ru-RU" sz="2400" b="1" dirty="0" smtClean="0"/>
              <a:t>, 2*10</a:t>
            </a:r>
            <a:r>
              <a:rPr lang="ru-RU" sz="2400" b="1" baseline="30000" dirty="0" smtClean="0"/>
              <a:t>-3 </a:t>
            </a:r>
            <a:r>
              <a:rPr lang="ru-RU" sz="2400" b="1" dirty="0" smtClean="0"/>
              <a:t>% Fe и по 1*10 </a:t>
            </a:r>
            <a:r>
              <a:rPr lang="ru-RU" sz="2400" b="1" baseline="30000" dirty="0" smtClean="0"/>
              <a:t>-3 </a:t>
            </a:r>
            <a:r>
              <a:rPr lang="ru-RU" sz="2400" b="1" dirty="0" smtClean="0"/>
              <a:t>% </a:t>
            </a:r>
            <a:r>
              <a:rPr lang="ru-RU" sz="2400" dirty="0" smtClean="0"/>
              <a:t>примеси меди, серы, магния, алюминия и кремния.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Электролитическое рафинирование никеля осуществляют в хлоридно-сульфатном электролите, содержащем : </a:t>
            </a:r>
            <a:r>
              <a:rPr lang="ru-RU" sz="2400" b="1" dirty="0" smtClean="0"/>
              <a:t>60—65 г/л Ni, 40—60 г/л </a:t>
            </a:r>
            <a:r>
              <a:rPr lang="ru-RU" sz="2400" b="1" dirty="0" err="1" smtClean="0"/>
              <a:t>NaCl</a:t>
            </a:r>
            <a:r>
              <a:rPr lang="ru-RU" sz="2400" b="1" dirty="0" smtClean="0"/>
              <a:t>, 60 г/л Na</a:t>
            </a:r>
            <a:r>
              <a:rPr lang="ru-RU" sz="2400" b="1" baseline="-25000" dirty="0" smtClean="0"/>
              <a:t>2</a:t>
            </a:r>
            <a:r>
              <a:rPr lang="ru-RU" sz="2400" b="1" dirty="0" smtClean="0"/>
              <a:t>SO</a:t>
            </a:r>
            <a:r>
              <a:rPr lang="ru-RU" sz="2400" b="1" baseline="-25000" dirty="0" smtClean="0"/>
              <a:t>4</a:t>
            </a:r>
            <a:r>
              <a:rPr lang="ru-RU" sz="2400" b="1" dirty="0" smtClean="0"/>
              <a:t> и 3—6 г/л Н</a:t>
            </a:r>
            <a:r>
              <a:rPr lang="ru-RU" sz="2400" b="1" baseline="-25000" dirty="0" smtClean="0"/>
              <a:t>3</a:t>
            </a:r>
            <a:r>
              <a:rPr lang="ru-RU" sz="2400" b="1" dirty="0" smtClean="0"/>
              <a:t>В0</a:t>
            </a:r>
            <a:r>
              <a:rPr lang="ru-RU" sz="2400" b="1" baseline="-25000" dirty="0" smtClean="0"/>
              <a:t>3</a:t>
            </a:r>
            <a:r>
              <a:rPr lang="ru-RU" sz="2400" b="1" dirty="0" smtClean="0"/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При катодной плотности тока </a:t>
            </a:r>
            <a:r>
              <a:rPr lang="ru-RU" sz="2400" b="1" dirty="0" smtClean="0"/>
              <a:t>180-220 А/м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</a:t>
            </a:r>
            <a:r>
              <a:rPr lang="ru-RU" sz="2400" dirty="0" smtClean="0"/>
              <a:t>не ниже </a:t>
            </a:r>
            <a:r>
              <a:rPr lang="ru-RU" sz="2400" b="1" dirty="0" smtClean="0"/>
              <a:t>45 г/л,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а при </a:t>
            </a:r>
            <a:r>
              <a:rPr lang="ru-RU" sz="2400" b="1" dirty="0" smtClean="0"/>
              <a:t>260-300 А/м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</a:t>
            </a:r>
            <a:r>
              <a:rPr lang="ru-RU" sz="2400" dirty="0" smtClean="0"/>
              <a:t>не менее </a:t>
            </a:r>
            <a:r>
              <a:rPr lang="ru-RU" sz="2400" b="1" dirty="0" smtClean="0"/>
              <a:t>50 г/л</a:t>
            </a:r>
            <a:r>
              <a:rPr lang="ru-RU" sz="2400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Анодные процессы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0405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/>
              <a:t>Отлитые никелевые аноды состоят из трех фаз:</a:t>
            </a:r>
          </a:p>
          <a:p>
            <a:r>
              <a:rPr lang="ru-RU" sz="2400" dirty="0" smtClean="0"/>
              <a:t>первая фаза – кристаллы твёрдого раствора никеля с медью, железом, кобальтом, платиноидами и углеродом. </a:t>
            </a:r>
          </a:p>
          <a:p>
            <a:r>
              <a:rPr lang="ru-RU" sz="2400" dirty="0" smtClean="0"/>
              <a:t>Вторая фаза состоит из кристаллов сульфида никеля Ni</a:t>
            </a:r>
            <a:r>
              <a:rPr lang="ru-RU" sz="2400" baseline="-25000" dirty="0" smtClean="0"/>
              <a:t>3</a:t>
            </a:r>
            <a:r>
              <a:rPr lang="ru-RU" sz="2400" dirty="0" smtClean="0"/>
              <a:t>S</a:t>
            </a:r>
            <a:r>
              <a:rPr lang="ru-RU" sz="2400" baseline="-25000" dirty="0" smtClean="0"/>
              <a:t>2</a:t>
            </a:r>
          </a:p>
          <a:p>
            <a:r>
              <a:rPr lang="ru-RU" sz="2400" dirty="0" smtClean="0"/>
              <a:t>третья из кристаллов Cu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S</a:t>
            </a:r>
          </a:p>
          <a:p>
            <a:r>
              <a:rPr lang="ru-RU" sz="2400" dirty="0" smtClean="0"/>
              <a:t>Кроме того, в аноде содержатся незначительное количество оксидов, таких как </a:t>
            </a:r>
            <a:r>
              <a:rPr lang="ru-RU" sz="2400" dirty="0" err="1" smtClean="0"/>
              <a:t>NiO</a:t>
            </a:r>
            <a:r>
              <a:rPr lang="ru-RU" sz="2400" dirty="0" smtClean="0"/>
              <a:t>, SiO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, Al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O</a:t>
            </a:r>
            <a:r>
              <a:rPr lang="ru-RU" sz="2400" baseline="-25000" dirty="0" smtClean="0"/>
              <a:t>3</a:t>
            </a:r>
          </a:p>
          <a:p>
            <a:r>
              <a:rPr lang="ru-RU" sz="2400" dirty="0" smtClean="0"/>
              <a:t>Вес анодов до 300 кг. Размеры 800*900</a:t>
            </a:r>
            <a:endParaRPr lang="en-US" sz="2400" dirty="0" smtClean="0"/>
          </a:p>
          <a:p>
            <a:r>
              <a:rPr lang="ru-RU" sz="2400" dirty="0"/>
              <a:t>аноды следующего состава, %: </a:t>
            </a:r>
            <a:r>
              <a:rPr lang="ru-RU" sz="2400" dirty="0" err="1"/>
              <a:t>Ni</a:t>
            </a:r>
            <a:r>
              <a:rPr lang="ru-RU" sz="2400" dirty="0"/>
              <a:t> 89 ... 92; </a:t>
            </a:r>
            <a:r>
              <a:rPr lang="ru-RU" sz="2400" dirty="0" err="1"/>
              <a:t>Cu</a:t>
            </a:r>
            <a:r>
              <a:rPr lang="ru-RU" sz="2400" dirty="0"/>
              <a:t> 4 ... 5; </a:t>
            </a:r>
            <a:r>
              <a:rPr lang="ru-RU" sz="2400" dirty="0" err="1"/>
              <a:t>Fe</a:t>
            </a:r>
            <a:r>
              <a:rPr lang="ru-RU" sz="2400" dirty="0"/>
              <a:t> 1,5... 3,5; </a:t>
            </a:r>
            <a:r>
              <a:rPr lang="ru-RU" sz="2400" dirty="0" err="1"/>
              <a:t>Co</a:t>
            </a:r>
            <a:r>
              <a:rPr lang="ru-RU" sz="2400" dirty="0"/>
              <a:t> 2 ... 2,5; до 2 S.</a:t>
            </a:r>
            <a:endParaRPr lang="ru-RU" sz="2400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Ni – 2e = Ni</a:t>
            </a:r>
            <a:r>
              <a:rPr lang="ru-RU" sz="2800" b="1" baseline="30000" dirty="0" smtClean="0"/>
              <a:t>2 </a:t>
            </a:r>
            <a:r>
              <a:rPr lang="ru-RU" sz="2400" b="1" baseline="30000" dirty="0" smtClean="0"/>
              <a:t>+</a:t>
            </a:r>
          </a:p>
          <a:p>
            <a:pPr>
              <a:buNone/>
            </a:pPr>
            <a:r>
              <a:rPr lang="ru-RU" sz="2400" b="1" dirty="0" smtClean="0"/>
              <a:t>Cu</a:t>
            </a:r>
            <a:r>
              <a:rPr lang="ru-RU" sz="2400" b="1" baseline="30000" dirty="0" smtClean="0"/>
              <a:t>2+ </a:t>
            </a:r>
            <a:r>
              <a:rPr lang="ru-RU" sz="2400" b="1" dirty="0" smtClean="0"/>
              <a:t>+ Ni = Ni</a:t>
            </a:r>
            <a:r>
              <a:rPr lang="ru-RU" sz="2400" b="1" baseline="30000" dirty="0" smtClean="0"/>
              <a:t>2+ </a:t>
            </a:r>
            <a:r>
              <a:rPr lang="ru-RU" sz="2400" b="1" dirty="0" smtClean="0"/>
              <a:t>+ </a:t>
            </a:r>
            <a:r>
              <a:rPr lang="ru-RU" sz="2400" b="1" dirty="0" err="1" smtClean="0"/>
              <a:t>Cu</a:t>
            </a:r>
            <a:r>
              <a:rPr lang="ru-RU" sz="2400" b="1" dirty="0" smtClean="0"/>
              <a:t>.</a:t>
            </a:r>
          </a:p>
          <a:p>
            <a:pPr>
              <a:buNone/>
            </a:pP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Реакции на аноде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Ni – 2e = Ni</a:t>
            </a:r>
            <a:r>
              <a:rPr lang="ru-RU" baseline="30000" dirty="0" smtClean="0"/>
              <a:t>2 +                </a:t>
            </a:r>
            <a:r>
              <a:rPr lang="ru-RU" dirty="0" smtClean="0"/>
              <a:t>потенциал     -0,24 В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Со -2е = Со</a:t>
            </a:r>
            <a:r>
              <a:rPr lang="ru-RU" baseline="30000" dirty="0" smtClean="0"/>
              <a:t>2+   </a:t>
            </a:r>
            <a:r>
              <a:rPr lang="ru-RU" dirty="0" smtClean="0"/>
              <a:t>          потенциал     -0,277 В</a:t>
            </a:r>
          </a:p>
          <a:p>
            <a:pPr>
              <a:lnSpc>
                <a:spcPct val="150000"/>
              </a:lnSpc>
            </a:pPr>
            <a:r>
              <a:rPr lang="ru-RU" dirty="0" err="1" smtClean="0"/>
              <a:t>Сu</a:t>
            </a:r>
            <a:r>
              <a:rPr lang="ru-RU" dirty="0" smtClean="0"/>
              <a:t> – 2e = Cu</a:t>
            </a:r>
            <a:r>
              <a:rPr lang="ru-RU" baseline="30000" dirty="0" smtClean="0"/>
              <a:t>2+               </a:t>
            </a:r>
            <a:r>
              <a:rPr lang="ru-RU" dirty="0" smtClean="0"/>
              <a:t>потенциал    +0,338 В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Fe – 2e = Fe</a:t>
            </a:r>
            <a:r>
              <a:rPr lang="ru-RU" baseline="30000" dirty="0" smtClean="0"/>
              <a:t>2+                 </a:t>
            </a:r>
            <a:r>
              <a:rPr lang="ru-RU" dirty="0" smtClean="0"/>
              <a:t>потенциал</a:t>
            </a:r>
            <a:r>
              <a:rPr lang="en-US" dirty="0" smtClean="0"/>
              <a:t>       -0,441 </a:t>
            </a:r>
            <a:r>
              <a:rPr lang="ru-RU" dirty="0" smtClean="0"/>
              <a:t>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Катодные процессы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64704"/>
          </a:xfrm>
        </p:spPr>
        <p:txBody>
          <a:bodyPr/>
          <a:lstStyle/>
          <a:p>
            <a:r>
              <a:rPr lang="ru-RU" dirty="0" smtClean="0"/>
              <a:t>Ni</a:t>
            </a:r>
            <a:r>
              <a:rPr lang="ru-RU" baseline="30000" dirty="0" smtClean="0"/>
              <a:t>2 +  </a:t>
            </a:r>
            <a:r>
              <a:rPr lang="ru-RU" dirty="0" smtClean="0"/>
              <a:t>+</a:t>
            </a:r>
            <a:r>
              <a:rPr lang="ru-RU" baseline="30000" dirty="0" smtClean="0"/>
              <a:t> </a:t>
            </a:r>
            <a:r>
              <a:rPr lang="ru-RU" dirty="0" smtClean="0"/>
              <a:t>2e = Ni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390572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27584" y="4293096"/>
            <a:ext cx="3528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Н</a:t>
            </a:r>
            <a:r>
              <a:rPr lang="ru-RU" sz="3200" baseline="-25000" dirty="0" smtClean="0"/>
              <a:t>3</a:t>
            </a:r>
            <a:r>
              <a:rPr lang="ru-RU" sz="3200" dirty="0" smtClean="0"/>
              <a:t>ВО</a:t>
            </a:r>
            <a:r>
              <a:rPr lang="ru-RU" sz="3200" baseline="-25000" dirty="0" smtClean="0"/>
              <a:t>3</a:t>
            </a:r>
            <a:r>
              <a:rPr lang="ru-RU" sz="3200" dirty="0" smtClean="0"/>
              <a:t> = 3Н</a:t>
            </a:r>
            <a:r>
              <a:rPr lang="ru-RU" sz="3200" baseline="30000" dirty="0" smtClean="0"/>
              <a:t>+</a:t>
            </a:r>
            <a:r>
              <a:rPr lang="ru-RU" sz="3200" dirty="0" smtClean="0"/>
              <a:t> +</a:t>
            </a:r>
            <a:r>
              <a:rPr lang="ru-RU" sz="3200" baseline="30000" dirty="0" smtClean="0"/>
              <a:t> </a:t>
            </a:r>
            <a:r>
              <a:rPr lang="ru-RU" sz="3200" dirty="0" smtClean="0"/>
              <a:t>ВО</a:t>
            </a:r>
            <a:r>
              <a:rPr lang="ru-RU" sz="3200" baseline="-25000" dirty="0" smtClean="0"/>
              <a:t>3</a:t>
            </a:r>
            <a:r>
              <a:rPr lang="ru-RU" sz="3200" baseline="30000" dirty="0" smtClean="0"/>
              <a:t>3-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5373216"/>
            <a:ext cx="3672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Н</a:t>
            </a:r>
            <a:r>
              <a:rPr lang="ru-RU" sz="3200" baseline="-25000" dirty="0" smtClean="0"/>
              <a:t>3</a:t>
            </a:r>
            <a:r>
              <a:rPr lang="ru-RU" sz="3200" dirty="0" smtClean="0"/>
              <a:t>ВО</a:t>
            </a:r>
            <a:r>
              <a:rPr lang="ru-RU" sz="3200" baseline="-25000" dirty="0" smtClean="0"/>
              <a:t>3</a:t>
            </a:r>
            <a:r>
              <a:rPr lang="ru-RU" sz="3200" dirty="0" smtClean="0"/>
              <a:t> = В</a:t>
            </a:r>
            <a:r>
              <a:rPr lang="ru-RU" sz="3200" baseline="30000" dirty="0" smtClean="0"/>
              <a:t>3+ </a:t>
            </a:r>
            <a:r>
              <a:rPr lang="ru-RU" sz="3200" dirty="0" smtClean="0"/>
              <a:t>+</a:t>
            </a:r>
            <a:r>
              <a:rPr lang="ru-RU" sz="3200" baseline="30000" dirty="0" smtClean="0"/>
              <a:t>  </a:t>
            </a:r>
            <a:r>
              <a:rPr lang="ru-RU" sz="3200" dirty="0" smtClean="0"/>
              <a:t>3ОН</a:t>
            </a:r>
            <a:r>
              <a:rPr lang="ru-RU" sz="3200" baseline="30000" dirty="0" smtClean="0"/>
              <a:t>-</a:t>
            </a:r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76056" y="5301208"/>
            <a:ext cx="3777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При уменьшении </a:t>
            </a:r>
            <a:r>
              <a:rPr lang="ru-RU" sz="3200" dirty="0" err="1" smtClean="0"/>
              <a:t>рН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076056" y="4293096"/>
            <a:ext cx="369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При увеличении  </a:t>
            </a:r>
            <a:r>
              <a:rPr lang="ru-RU" sz="3200" dirty="0" err="1" smtClean="0"/>
              <a:t>рН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Условия проведения электролиза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45000"/>
              </a:lnSpc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тщательная очистка электролита от примесей;</a:t>
            </a:r>
          </a:p>
          <a:p>
            <a:pPr>
              <a:lnSpc>
                <a:spcPct val="145000"/>
              </a:lnSpc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поддержание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электролита в пределах 2,0–5,0;</a:t>
            </a:r>
          </a:p>
          <a:p>
            <a:pPr>
              <a:lnSpc>
                <a:spcPct val="145000"/>
              </a:lnSpc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разделение катодного и анодного пространств слабо фильтрующей, химически инертной и механически прочной диафрагмой;</a:t>
            </a:r>
          </a:p>
          <a:p>
            <a:pPr>
              <a:lnSpc>
                <a:spcPct val="145000"/>
              </a:lnSpc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применение оптимального электрического режима и состава электролита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Конструкция ячейки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2561" y="1268760"/>
            <a:ext cx="1800200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 smtClean="0"/>
              <a:t>1- корпус;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2-анолит;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3-анод;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4-катод;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5-катодная диафрагма; 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6</a:t>
            </a:r>
            <a:r>
              <a:rPr lang="ru-RU" sz="2400" dirty="0" smtClean="0"/>
              <a:t>- подача</a:t>
            </a:r>
          </a:p>
          <a:p>
            <a:pPr>
              <a:lnSpc>
                <a:spcPct val="120000"/>
              </a:lnSpc>
            </a:pPr>
            <a:r>
              <a:rPr lang="ru-RU" sz="2400" dirty="0" err="1" smtClean="0"/>
              <a:t>католита</a:t>
            </a:r>
            <a:r>
              <a:rPr lang="ru-RU" sz="2400" dirty="0" smtClean="0"/>
              <a:t>; 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7- вывод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анолита;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img.russianpatents.com/97/97103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4146"/>
            <a:ext cx="6768752" cy="51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Удаление примеси меди из электролита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http://www.studmed.ru/docs/static/d/d/4/6/e/dd46ee1942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3634333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076056" y="2132856"/>
            <a:ext cx="35103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 – сливной порог,</a:t>
            </a:r>
          </a:p>
          <a:p>
            <a:r>
              <a:rPr lang="ru-RU" sz="2400" dirty="0" smtClean="0"/>
              <a:t>2 - корпус, </a:t>
            </a:r>
          </a:p>
          <a:p>
            <a:r>
              <a:rPr lang="ru-RU" sz="2400" dirty="0" smtClean="0"/>
              <a:t>3 -патрубки для выгрузки</a:t>
            </a:r>
          </a:p>
          <a:p>
            <a:r>
              <a:rPr lang="ru-RU" sz="2400" dirty="0" smtClean="0"/>
              <a:t> цементной меди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4437112"/>
            <a:ext cx="2683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Рис.2 - </a:t>
            </a:r>
            <a:r>
              <a:rPr lang="ru-RU" sz="2400" dirty="0" err="1" smtClean="0"/>
              <a:t>Цементатор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Показатели процесса электролиза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229600" cy="53285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/>
              <a:t>Процесс осуществляют в железобетонных ваннах длиной до </a:t>
            </a:r>
            <a:r>
              <a:rPr lang="ru-RU" sz="2400" b="1" dirty="0" smtClean="0"/>
              <a:t>6,5 м</a:t>
            </a:r>
            <a:r>
              <a:rPr lang="ru-RU" sz="2400" dirty="0" smtClean="0"/>
              <a:t>. Ширина </a:t>
            </a:r>
            <a:r>
              <a:rPr lang="ru-RU" sz="2400" b="1" dirty="0" smtClean="0"/>
              <a:t>1</a:t>
            </a:r>
            <a:r>
              <a:rPr lang="ru-RU" sz="2400" dirty="0" smtClean="0"/>
              <a:t> метр, высота </a:t>
            </a:r>
            <a:r>
              <a:rPr lang="ru-RU" sz="2400" b="1" dirty="0" smtClean="0"/>
              <a:t>1,3 м.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Среднее напряжение на ванне </a:t>
            </a:r>
            <a:r>
              <a:rPr lang="ru-RU" sz="2400" b="1" dirty="0" smtClean="0"/>
              <a:t>2,5-3,0 В</a:t>
            </a:r>
            <a:r>
              <a:rPr lang="ru-RU" sz="2400" dirty="0" smtClean="0"/>
              <a:t>.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Срок службы анодов </a:t>
            </a:r>
            <a:r>
              <a:rPr lang="ru-RU" sz="2400" b="1" dirty="0" smtClean="0"/>
              <a:t>25-30 суток</a:t>
            </a:r>
            <a:r>
              <a:rPr lang="ru-RU" sz="2400" dirty="0" smtClean="0"/>
              <a:t>.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При достижении напряжения на ванне </a:t>
            </a:r>
            <a:r>
              <a:rPr lang="ru-RU" sz="2400" b="1" dirty="0" smtClean="0"/>
              <a:t>4,5 В</a:t>
            </a:r>
            <a:r>
              <a:rPr lang="ru-RU" sz="2400" dirty="0" smtClean="0"/>
              <a:t> и плотности </a:t>
            </a:r>
            <a:r>
              <a:rPr lang="ru-RU" sz="2400" b="1" dirty="0" smtClean="0"/>
              <a:t>200-250 А/м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</a:t>
            </a:r>
            <a:r>
              <a:rPr lang="ru-RU" sz="2400" dirty="0" smtClean="0"/>
              <a:t>процесс прекращают.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Выход остатка анода в скрап </a:t>
            </a:r>
            <a:r>
              <a:rPr lang="ru-RU" sz="2400" b="1" dirty="0" smtClean="0"/>
              <a:t>15-20%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Срок наращивания катода </a:t>
            </a:r>
            <a:r>
              <a:rPr lang="ru-RU" sz="2400" b="1" dirty="0" smtClean="0"/>
              <a:t>4-6</a:t>
            </a:r>
            <a:r>
              <a:rPr lang="ru-RU" sz="2400" dirty="0" smtClean="0"/>
              <a:t> суток.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Выход шлама </a:t>
            </a:r>
            <a:r>
              <a:rPr lang="ru-RU" sz="2400" b="1" dirty="0" smtClean="0"/>
              <a:t>2-2,5%</a:t>
            </a:r>
            <a:r>
              <a:rPr lang="ru-RU" sz="2400" dirty="0" smtClean="0"/>
              <a:t> от массы анода.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Катодный выход по току,  </a:t>
            </a:r>
            <a:r>
              <a:rPr lang="ru-RU" sz="2400" b="1" dirty="0" smtClean="0"/>
              <a:t>94–97%</a:t>
            </a:r>
          </a:p>
          <a:p>
            <a:pPr>
              <a:lnSpc>
                <a:spcPct val="110000"/>
              </a:lnSpc>
            </a:pPr>
            <a:r>
              <a:rPr lang="ru-RU" sz="2400" dirty="0" smtClean="0"/>
              <a:t>Расход электроэнергии на 1т никеля, кВт·час </a:t>
            </a:r>
            <a:r>
              <a:rPr lang="ru-RU" sz="2400" b="1" dirty="0" smtClean="0"/>
              <a:t>2400-3300</a:t>
            </a:r>
            <a:r>
              <a:rPr lang="ru-RU" sz="2400" dirty="0" smtClean="0"/>
              <a:t> 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Никелирование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Никелирование заключается в нанесении на поверхность обрабатываемого изделия тонкого никелевого покрытия, толщина которого, как правило, составляет 1–50 мкм. </a:t>
            </a:r>
          </a:p>
          <a:p>
            <a:r>
              <a:rPr lang="ru-RU" sz="2400" dirty="0" smtClean="0"/>
              <a:t>Никелевые покрытия используют в различных промышленных отраслях для защитно-декоративных и специальных целей или в качестве подслоя.</a:t>
            </a:r>
          </a:p>
          <a:p>
            <a:r>
              <a:rPr lang="ru-RU" sz="2400" dirty="0" smtClean="0"/>
              <a:t>никелируют детали, изготовленные из стали или меди, алюминия, цинка, а также сплавов на их основе. Реже – титан, марганец, молибден, вольфрам. 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Методы нанесения покрытия из никеля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Электролитический способ</a:t>
            </a:r>
          </a:p>
          <a:p>
            <a:pPr>
              <a:buNone/>
            </a:pPr>
            <a:r>
              <a:rPr lang="ru-RU" dirty="0" smtClean="0"/>
              <a:t>Ni</a:t>
            </a:r>
            <a:r>
              <a:rPr lang="ru-RU" baseline="30000" dirty="0" smtClean="0"/>
              <a:t>2+</a:t>
            </a:r>
            <a:r>
              <a:rPr lang="ru-RU" dirty="0" smtClean="0"/>
              <a:t> + 2e</a:t>
            </a:r>
            <a:r>
              <a:rPr lang="ru-RU" baseline="30000" dirty="0" smtClean="0"/>
              <a:t>-</a:t>
            </a:r>
            <a:r>
              <a:rPr lang="ru-RU" dirty="0" smtClean="0"/>
              <a:t> = </a:t>
            </a:r>
            <a:r>
              <a:rPr lang="ru-RU" dirty="0" err="1" smtClean="0"/>
              <a:t>Ni</a:t>
            </a:r>
            <a:r>
              <a:rPr lang="ru-RU" dirty="0" smtClean="0"/>
              <a:t> и 2Н</a:t>
            </a:r>
            <a:r>
              <a:rPr lang="ru-RU" baseline="30000" dirty="0" smtClean="0"/>
              <a:t>+</a:t>
            </a:r>
            <a:r>
              <a:rPr lang="ru-RU" dirty="0" smtClean="0"/>
              <a:t> + 2е</a:t>
            </a:r>
            <a:r>
              <a:rPr lang="ru-RU" baseline="30000" dirty="0" smtClean="0"/>
              <a:t>-</a:t>
            </a:r>
            <a:r>
              <a:rPr lang="ru-RU" dirty="0" smtClean="0"/>
              <a:t>= Н</a:t>
            </a:r>
            <a:r>
              <a:rPr lang="ru-RU" baseline="-25000" dirty="0" smtClean="0"/>
              <a:t>2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Химический</a:t>
            </a:r>
          </a:p>
          <a:p>
            <a:pPr marL="0" indent="0">
              <a:buNone/>
            </a:pPr>
            <a:r>
              <a:rPr lang="ru-RU" sz="2200" dirty="0" smtClean="0"/>
              <a:t>Натрий </a:t>
            </a:r>
            <a:r>
              <a:rPr lang="ru-RU" sz="2200" dirty="0" err="1" smtClean="0"/>
              <a:t>янтарно</a:t>
            </a:r>
            <a:r>
              <a:rPr lang="ru-RU" sz="2200" dirty="0" smtClean="0"/>
              <a:t>-кислый – 15, никель хлористый – 25, натрия </a:t>
            </a:r>
            <a:r>
              <a:rPr lang="ru-RU" sz="2200" dirty="0" err="1" smtClean="0"/>
              <a:t>гипофосфит</a:t>
            </a:r>
            <a:r>
              <a:rPr lang="ru-RU" sz="2200" dirty="0" smtClean="0"/>
              <a:t> – 30 (кислотность раствора </a:t>
            </a:r>
            <a:r>
              <a:rPr lang="ru-RU" sz="2200" dirty="0" err="1" smtClean="0"/>
              <a:t>pH</a:t>
            </a:r>
            <a:r>
              <a:rPr lang="ru-RU" sz="2200" dirty="0" smtClean="0"/>
              <a:t> – 5,5). Рабочая температура смеси – 90–92 °С, скорость наращивания покрытия – 18–25 мкм/ч</a:t>
            </a:r>
          </a:p>
          <a:p>
            <a:pPr marL="0" indent="0">
              <a:buNone/>
            </a:pPr>
            <a:r>
              <a:rPr lang="ru-RU" sz="2200" dirty="0" smtClean="0"/>
              <a:t>Никель сернокислый – 25, натрий </a:t>
            </a:r>
            <a:r>
              <a:rPr lang="ru-RU" sz="2200" dirty="0" err="1" smtClean="0"/>
              <a:t>янтарно</a:t>
            </a:r>
            <a:r>
              <a:rPr lang="ru-RU" sz="2200" dirty="0" smtClean="0"/>
              <a:t>-кислый – 15, натрия </a:t>
            </a:r>
            <a:r>
              <a:rPr lang="ru-RU" sz="2200" dirty="0" err="1" smtClean="0"/>
              <a:t>гипофосфит</a:t>
            </a:r>
            <a:r>
              <a:rPr lang="ru-RU" sz="2200" dirty="0" smtClean="0"/>
              <a:t> – 30 (</a:t>
            </a:r>
            <a:r>
              <a:rPr lang="ru-RU" sz="2200" dirty="0" err="1" smtClean="0"/>
              <a:t>pH</a:t>
            </a:r>
            <a:r>
              <a:rPr lang="ru-RU" sz="2200" dirty="0" smtClean="0"/>
              <a:t> – 4,5). Температура – 90 °С, скорость – 15–20 мкм/ч</a:t>
            </a:r>
          </a:p>
          <a:p>
            <a:pPr marL="0" indent="0">
              <a:buNone/>
            </a:pPr>
            <a:r>
              <a:rPr lang="ru-RU" sz="2200" dirty="0"/>
              <a:t>Никель хлористый – 45, аммоний хлористый – 45, натрий уксуснокислый – 45, натрия </a:t>
            </a:r>
            <a:r>
              <a:rPr lang="ru-RU" sz="2200" dirty="0" err="1"/>
              <a:t>гипофосфит</a:t>
            </a:r>
            <a:r>
              <a:rPr lang="ru-RU" sz="2200" dirty="0"/>
              <a:t> – 20 (</a:t>
            </a:r>
            <a:r>
              <a:rPr lang="ru-RU" sz="2200" dirty="0" err="1"/>
              <a:t>pH</a:t>
            </a:r>
            <a:r>
              <a:rPr lang="ru-RU" sz="2200" dirty="0"/>
              <a:t> – 8–9). 88–90 °С, 18–20 мкм/ч.</a:t>
            </a:r>
            <a:endParaRPr lang="ru-RU" sz="2200" dirty="0" smtClean="0"/>
          </a:p>
          <a:p>
            <a:pPr marL="0" indent="0">
              <a:buNone/>
            </a:pPr>
            <a:endParaRPr lang="ru-RU" sz="2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Сернокислые электролиты никелирования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620688"/>
          <a:ext cx="7992888" cy="6033244"/>
        </p:xfrm>
        <a:graphic>
          <a:graphicData uri="http://schemas.openxmlformats.org/drawingml/2006/table">
            <a:tbl>
              <a:tblPr/>
              <a:tblGrid>
                <a:gridCol w="1998222"/>
                <a:gridCol w="1998222"/>
                <a:gridCol w="1998222"/>
                <a:gridCol w="1998222"/>
              </a:tblGrid>
              <a:tr h="40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Состав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Электролит №1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Электролит №2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Электролит №3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Никель сернокислый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140-200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280-300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400-420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Натрий сернокислый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50-70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Магний сернокислый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30-50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50-60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5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Кислота борная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25-30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25-40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25-40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5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Натрий хлористый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5-10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5-10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5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Натрий фтористый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5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Температура, °C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15-25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30-40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50-60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Плотность тока. А/дм</a:t>
                      </a:r>
                      <a:r>
                        <a:rPr lang="ru-RU" sz="18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0,5-0,8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5-10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5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pH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5,0-5,5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3-5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43608" y="0"/>
          <a:ext cx="7560840" cy="6599515"/>
        </p:xfrm>
        <a:graphic>
          <a:graphicData uri="http://schemas.openxmlformats.org/drawingml/2006/table">
            <a:tbl>
              <a:tblPr/>
              <a:tblGrid>
                <a:gridCol w="2520280"/>
                <a:gridCol w="2520280"/>
                <a:gridCol w="2520280"/>
              </a:tblGrid>
              <a:tr h="182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Дефект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Причина дефекта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 устранения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7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Никель не осаждается. Обильное выделение водорода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Низкое значение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Откорректировать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рН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3%-иым раствором едкого натра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Частичное покрытие никелем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Плохое обезжиривание деталей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Улучшить подготовку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Неправильное расположение анодов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Равномерно распределить аноды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Детали взаимно экранируют друг друга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Изменить расположение деталей в ванне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Покрытие имеет серый цвет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в электролите солей меди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Очистить электролит от меди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796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Хрупкое, растрескивающееся покрытие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Загрязнение электролита органическими соединениями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Обработать электролит активированным углем и проработать током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примесей железа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Очистить электролит от железа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Низкое значение рН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Откорректировать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796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Образование питтинга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Загрязнение электролита органическими соединениями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Проработать электролит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Низкое назначение рН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Откорректировать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Слабое перемешивание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Усилить перемешивание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7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Появление черных или коричневых полос на покрытии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примесей цинка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Очистить электролит от цинка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3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Образование дендритов на кромках деталей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Высокая плотность тока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Снизить плотность тока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57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Чрезмерно продолжительный процесс никелирования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Ввести промежуточный подслой меди или уменьшить время электролиза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Аноды покрыты коричневой или черной пленкой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Высокая анодная плотность тока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Увеличить поверхность анодов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Малая концентрация хлористого натрия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Добавить 2-3 г/л хлористого натрия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29" marR="5329" marT="5329" marB="5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Электролиты блестящего никелирования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Никель сернокислый - 280-300 г/л</a:t>
            </a:r>
          </a:p>
          <a:p>
            <a:pPr>
              <a:buNone/>
            </a:pPr>
            <a:r>
              <a:rPr lang="ru-RU" dirty="0" smtClean="0"/>
              <a:t>Никель хлористый - 50-60 г/л</a:t>
            </a:r>
          </a:p>
          <a:p>
            <a:pPr>
              <a:buNone/>
            </a:pPr>
            <a:r>
              <a:rPr lang="ru-RU" dirty="0" smtClean="0"/>
              <a:t>Кислота борная - 25-40 г/л</a:t>
            </a:r>
          </a:p>
          <a:p>
            <a:pPr>
              <a:buNone/>
            </a:pPr>
            <a:r>
              <a:rPr lang="ru-RU" dirty="0" smtClean="0"/>
              <a:t>Сахарин 1-2 г/л</a:t>
            </a:r>
          </a:p>
          <a:p>
            <a:pPr>
              <a:buNone/>
            </a:pPr>
            <a:r>
              <a:rPr lang="ru-RU" dirty="0" smtClean="0"/>
              <a:t>1,4-бутиндиол - 0,15-0,18 мл/л</a:t>
            </a:r>
          </a:p>
          <a:p>
            <a:pPr>
              <a:buNone/>
            </a:pPr>
            <a:r>
              <a:rPr lang="ru-RU" dirty="0" err="1" smtClean="0"/>
              <a:t>Фталимид</a:t>
            </a:r>
            <a:r>
              <a:rPr lang="ru-RU" dirty="0" smtClean="0"/>
              <a:t> 0,02-0,04 г/л</a:t>
            </a:r>
          </a:p>
          <a:p>
            <a:pPr>
              <a:buNone/>
            </a:pPr>
            <a:r>
              <a:rPr lang="ru-RU" dirty="0" err="1" smtClean="0"/>
              <a:t>рН</a:t>
            </a:r>
            <a:r>
              <a:rPr lang="ru-RU" dirty="0" smtClean="0"/>
              <a:t> = 4-4,8</a:t>
            </a:r>
          </a:p>
          <a:p>
            <a:pPr>
              <a:buNone/>
            </a:pPr>
            <a:r>
              <a:rPr lang="ru-RU" dirty="0" smtClean="0"/>
              <a:t>Температура = 50-60°С</a:t>
            </a:r>
          </a:p>
          <a:p>
            <a:pPr>
              <a:buNone/>
            </a:pPr>
            <a:r>
              <a:rPr lang="ru-RU" dirty="0" smtClean="0"/>
              <a:t>Плотность тока = 3-8 А/дм</a:t>
            </a:r>
            <a:r>
              <a:rPr lang="ru-RU" baseline="30000" dirty="0" smtClean="0"/>
              <a:t>2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5517232"/>
            <a:ext cx="66568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другие </a:t>
            </a:r>
            <a:r>
              <a:rPr lang="ru-RU" sz="2400" dirty="0" err="1" smtClean="0"/>
              <a:t>блескообразующие</a:t>
            </a:r>
            <a:r>
              <a:rPr lang="ru-RU" sz="2400" dirty="0" smtClean="0"/>
              <a:t> добавки: хлорамин Б,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пропаргиловый</a:t>
            </a:r>
            <a:r>
              <a:rPr lang="ru-RU" sz="2400" dirty="0" smtClean="0"/>
              <a:t> спирт, </a:t>
            </a:r>
            <a:r>
              <a:rPr lang="ru-RU" sz="2400" dirty="0" err="1" smtClean="0"/>
              <a:t>бензосульфамид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404666"/>
          <a:ext cx="7848873" cy="6120676"/>
        </p:xfrm>
        <a:graphic>
          <a:graphicData uri="http://schemas.openxmlformats.org/drawingml/2006/table">
            <a:tbl>
              <a:tblPr/>
              <a:tblGrid>
                <a:gridCol w="2616291"/>
                <a:gridCol w="2616291"/>
                <a:gridCol w="2616291"/>
              </a:tblGrid>
              <a:tr h="3547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Дефект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Причина дефекта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 устранения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Недостаточный блеск покрытия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Мала концентрация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блескообразователей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Ввести блескообразователи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выдерживается заданная плотность тока и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рН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Отрегулировать плотность тока и рН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05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Темный цвет покрытия и/или темные пятна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электролите имеются примеси тяжелых металлов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Произвести селективную очистку электролита при низкой плотности тока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Питтинг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в электролите примесей железа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Очистить электролит и ввести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антипиттинговую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добавку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Недостаточное перемешивание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Увеличить воздушное перемешивание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Низкая температура электролита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Повысить температуру электролита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Хрупкие осадки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Загрязнение электролита органическими соединениями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Очистить электролит активированным углем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Пониженное содержание 1,4-бутиндиола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Ввести добавку 1,4-бутиндиола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Черные никелевые покрытия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Черные никелевые покрытия применяются с декоративной и специальной целью. Их защитные свойства очень низки, поэтому их наносят на подслой из цинка, кадмия или обычного никеля. Стальные изделия предварительно оцинковывают, а латунь и медь — никелируют.</a:t>
            </a:r>
            <a:br>
              <a:rPr lang="ru-RU" dirty="0" smtClean="0"/>
            </a:br>
            <a:r>
              <a:rPr lang="ru-RU" dirty="0" smtClean="0"/>
              <a:t>Черное никелевое покрытие твердо и хрупко особенно при большой толщине. В практике удовлетворяются обычно толщиной в 2 мкм. Ванна для нанесения таких покрытий содержит значительное количество цинка и роданида. В покрытии содержится ~50 % никеля, а остальное составляют цинк, сера, азот и углерод.</a:t>
            </a:r>
            <a:br>
              <a:rPr lang="ru-RU" dirty="0" smtClean="0"/>
            </a:br>
            <a:r>
              <a:rPr lang="ru-RU" dirty="0" smtClean="0"/>
              <a:t>Ниже приведены типичные составы ванн черного никелирования, г/л: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Состав электролита для черного никелирования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836712"/>
          <a:ext cx="7416823" cy="5760641"/>
        </p:xfrm>
        <a:graphic>
          <a:graphicData uri="http://schemas.openxmlformats.org/drawingml/2006/table">
            <a:tbl>
              <a:tblPr/>
              <a:tblGrid>
                <a:gridCol w="3189232"/>
                <a:gridCol w="1409197"/>
                <a:gridCol w="1409197"/>
                <a:gridCol w="1409197"/>
              </a:tblGrid>
              <a:tr h="362908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Ванна  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7417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NiSO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•7H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144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71924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NiS</a:t>
                      </a:r>
                      <a:r>
                        <a:rPr lang="ru-RU" sz="3200" normalizeH="0" baseline="0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•(NH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SO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•6H</a:t>
                      </a:r>
                      <a:r>
                        <a:rPr lang="ru-RU" sz="2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7417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ZnSO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•7H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7417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NaSCN•2H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7417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NiCl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•6H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2908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NH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Cl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2908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ZnCl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7417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(NH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•Mo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•4H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2908"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BO</a:t>
                      </a:r>
                      <a:r>
                        <a:rPr lang="ru-RU" sz="24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2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Применение и свойства покрытий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408712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Никелевое покрытие является катодным по отношению к стали, алюминиевым и цинковым сплавам. Покрытие применяется для защитной, защитно-декоративной отделки деталей, повышения поверхностной твердости, износостойкости, электропроводности.</a:t>
            </a:r>
            <a:br>
              <a:rPr lang="ru-RU" sz="2400" dirty="0" smtClean="0"/>
            </a:br>
            <a:r>
              <a:rPr lang="ru-RU" sz="2400" dirty="0" smtClean="0"/>
              <a:t>Никель не относится к токсичным веществам для человека. </a:t>
            </a:r>
          </a:p>
          <a:p>
            <a:pPr lvl="0"/>
            <a:r>
              <a:rPr lang="ru-RU" sz="2400" dirty="0" smtClean="0"/>
              <a:t>Для повышения декоративности покрытия по никелевому подслою наносят хром толщиной до 1 мкм.</a:t>
            </a:r>
          </a:p>
          <a:p>
            <a:r>
              <a:rPr lang="ru-RU" sz="2400" dirty="0" smtClean="0"/>
              <a:t>Увеличение коррозионной стойкости достигается сочетанием нескольких слоев никелевых покрытий с различными физико-химическими свойствами. При толщине 24 мкм защитные свойства двухслойного покрытия (без подслоя меди) в два раза, а трехслойного с заполнителем в три раза превосходят защитные свойства блестящих покрытий.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Применение и свойства покрытий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04656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4400" dirty="0" smtClean="0"/>
              <a:t>Удельное сопротивление при температуре 18°С — 7,23-10-1 Ом. м; </a:t>
            </a:r>
            <a:r>
              <a:rPr lang="ru-RU" sz="4400" dirty="0" err="1" smtClean="0"/>
              <a:t>микротвердость</a:t>
            </a:r>
            <a:r>
              <a:rPr lang="ru-RU" sz="4400" dirty="0" smtClean="0"/>
              <a:t>  — 4420-4900 МПа (450-500 кгс/мм²), полублестящего — 2940-3930 МПа (300-400 кгс/мм²); коэффициент отражения блестящего покрытия — 75%. Допустимая рабочая температура — 650°С.</a:t>
            </a:r>
          </a:p>
          <a:p>
            <a:pPr lvl="0"/>
            <a:r>
              <a:rPr lang="ru-RU" sz="4400" dirty="0" smtClean="0"/>
              <a:t>Покрытие обеспечивает хорошую </a:t>
            </a:r>
            <a:r>
              <a:rPr lang="ru-RU" sz="4400" dirty="0" err="1" smtClean="0"/>
              <a:t>растекаемость</a:t>
            </a:r>
            <a:r>
              <a:rPr lang="ru-RU" sz="4400" dirty="0" smtClean="0"/>
              <a:t> припоев и получение </a:t>
            </a:r>
            <a:r>
              <a:rPr lang="ru-RU" sz="4400" dirty="0" err="1" smtClean="0"/>
              <a:t>вакуумплотных</a:t>
            </a:r>
            <a:r>
              <a:rPr lang="ru-RU" sz="4400" dirty="0" smtClean="0"/>
              <a:t> соединений при высокотемпературной пайке в различных средах без применения флюсов, а также при аргонодуговой сварке (в последнем случае без медного подслоя). Никелевое покрытие толщиной до 6 мкм может подвергаться точечной сварке.</a:t>
            </a:r>
          </a:p>
          <a:p>
            <a:pPr lvl="0"/>
            <a:r>
              <a:rPr lang="ru-RU" sz="4400" dirty="0" smtClean="0"/>
              <a:t>Покрытие служит барьерным слоем под покрытия золотом, серебром, сплавом олово-свинец и другими металлами, предотвращая диффузию меди, цинка, железа и других металлов.</a:t>
            </a:r>
          </a:p>
          <a:p>
            <a:pPr lvl="0"/>
            <a:r>
              <a:rPr lang="ru-RU" sz="4400" dirty="0" smtClean="0"/>
              <a:t>Черное никелевое покрытие применяется для придания деталям специальных оптических и декоративных свойств. Коэффициент отражения черного никелевого покрытия — до 20%.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Технологическая линия для нанесения покрытий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http://img-fotki.yandex.ru/get/6517/98386080.0/0_8f620_f5b81d46_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54"/>
          <a:stretch>
            <a:fillRect/>
          </a:stretch>
        </p:blipFill>
        <p:spPr bwMode="auto">
          <a:xfrm>
            <a:off x="467544" y="836712"/>
            <a:ext cx="8424935" cy="576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Технологическая линия для нанесения покрытий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229600" cy="58326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400" dirty="0" smtClean="0"/>
              <a:t>1. Ванна электрохимического обезжиривания</a:t>
            </a:r>
          </a:p>
          <a:p>
            <a:pPr>
              <a:buNone/>
            </a:pPr>
            <a:r>
              <a:rPr lang="ru-RU" sz="3400" dirty="0" smtClean="0"/>
              <a:t>2. Ванна промывки в горячей воде</a:t>
            </a:r>
          </a:p>
          <a:p>
            <a:pPr>
              <a:buNone/>
            </a:pPr>
            <a:r>
              <a:rPr lang="ru-RU" sz="3400" dirty="0" smtClean="0"/>
              <a:t>3. Ванна промывки в холодной воде</a:t>
            </a:r>
          </a:p>
          <a:p>
            <a:pPr>
              <a:buNone/>
            </a:pPr>
            <a:r>
              <a:rPr lang="ru-RU" sz="3400" dirty="0" smtClean="0"/>
              <a:t>4. Ванна химического травления</a:t>
            </a:r>
          </a:p>
          <a:p>
            <a:pPr>
              <a:buNone/>
            </a:pPr>
            <a:r>
              <a:rPr lang="ru-RU" sz="3400" dirty="0" smtClean="0"/>
              <a:t>5. Ванна промывки в холодной воде</a:t>
            </a:r>
          </a:p>
          <a:p>
            <a:pPr>
              <a:buNone/>
            </a:pPr>
            <a:r>
              <a:rPr lang="ru-RU" sz="3400" dirty="0" smtClean="0"/>
              <a:t>6. Ванна никелирования (основная)</a:t>
            </a:r>
          </a:p>
          <a:p>
            <a:pPr>
              <a:buNone/>
            </a:pPr>
            <a:r>
              <a:rPr lang="ru-RU" sz="3400" dirty="0" smtClean="0"/>
              <a:t>7. Ванна никелирования (основная)</a:t>
            </a:r>
          </a:p>
          <a:p>
            <a:pPr>
              <a:buNone/>
            </a:pPr>
            <a:r>
              <a:rPr lang="ru-RU" sz="3400" dirty="0" smtClean="0"/>
              <a:t>8. Ванна никелирования (основная)</a:t>
            </a:r>
          </a:p>
          <a:p>
            <a:pPr>
              <a:buNone/>
            </a:pPr>
            <a:r>
              <a:rPr lang="ru-RU" sz="3400" dirty="0" smtClean="0"/>
              <a:t>9. Ванна промывки-улавливания в непроточной холодной воде</a:t>
            </a:r>
          </a:p>
          <a:p>
            <a:pPr>
              <a:buNone/>
            </a:pPr>
            <a:r>
              <a:rPr lang="ru-RU" sz="3400" dirty="0" smtClean="0"/>
              <a:t>10. Ванна 2-х каскадной промывки в холодной воде</a:t>
            </a:r>
          </a:p>
          <a:p>
            <a:pPr>
              <a:buNone/>
            </a:pPr>
            <a:r>
              <a:rPr lang="ru-RU" sz="3400" dirty="0" smtClean="0"/>
              <a:t>11. Ванна промывки в горячей воде</a:t>
            </a:r>
          </a:p>
          <a:p>
            <a:pPr>
              <a:buNone/>
            </a:pPr>
            <a:r>
              <a:rPr lang="ru-RU" sz="3400" dirty="0" smtClean="0"/>
              <a:t>12. Сушка</a:t>
            </a:r>
          </a:p>
          <a:p>
            <a:pPr>
              <a:buNone/>
            </a:pPr>
            <a:r>
              <a:rPr lang="ru-RU" sz="3400" dirty="0" smtClean="0"/>
              <a:t>13. Процесс загрузки-выгрузки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Оборудование гальванического цеха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http://freemarket.kiev.ua/images_message/381/75812/300952/13248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560840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Оборудование гальванического цеха</a:t>
            </a:r>
            <a:endParaRPr lang="ru-RU" sz="3200" dirty="0"/>
          </a:p>
        </p:txBody>
      </p:sp>
      <p:pic>
        <p:nvPicPr>
          <p:cNvPr id="4" name="Рисунок 3" descr="http://temp-mash.ru/images/redactor/24d95e6512b3d3ed27b44f6a5dda91d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8064895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927</Words>
  <Application>Microsoft Office PowerPoint</Application>
  <PresentationFormat>Экран (4:3)</PresentationFormat>
  <Paragraphs>268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Получение никеля</vt:lpstr>
      <vt:lpstr>Получение чистого никеля</vt:lpstr>
      <vt:lpstr>Анодные процессы</vt:lpstr>
      <vt:lpstr>Реакции на аноде</vt:lpstr>
      <vt:lpstr>Катодные процессы</vt:lpstr>
      <vt:lpstr>Условия проведения электролиза</vt:lpstr>
      <vt:lpstr>Конструкция ячейки</vt:lpstr>
      <vt:lpstr>Удаление примеси меди из электролита</vt:lpstr>
      <vt:lpstr>Показатели процесса электролиза</vt:lpstr>
      <vt:lpstr>Никелирование</vt:lpstr>
      <vt:lpstr>Методы нанесения покрытия из никеля</vt:lpstr>
      <vt:lpstr>Сернокислые электролиты никелирования </vt:lpstr>
      <vt:lpstr>Презентация PowerPoint</vt:lpstr>
      <vt:lpstr>Электролиты блестящего никелирования</vt:lpstr>
      <vt:lpstr>Презентация PowerPoint</vt:lpstr>
      <vt:lpstr>Черные никелевые покрытия </vt:lpstr>
      <vt:lpstr>Состав электролита для черного никелирования</vt:lpstr>
      <vt:lpstr>Применение и свойства покрытий</vt:lpstr>
      <vt:lpstr>Применение и свойства покрытий</vt:lpstr>
      <vt:lpstr>Технологическая линия для нанесения покрытий</vt:lpstr>
      <vt:lpstr>Технологическая линия для нанесения покрытий</vt:lpstr>
      <vt:lpstr>Оборудование гальванического цеха</vt:lpstr>
      <vt:lpstr>Оборудование гальванического цеха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101</cp:revision>
  <dcterms:created xsi:type="dcterms:W3CDTF">2007-04-28T14:24:51Z</dcterms:created>
  <dcterms:modified xsi:type="dcterms:W3CDTF">2016-06-11T08:28:06Z</dcterms:modified>
</cp:coreProperties>
</file>