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3" r:id="rId4"/>
    <p:sldId id="280" r:id="rId5"/>
    <p:sldId id="292" r:id="rId6"/>
    <p:sldId id="293" r:id="rId7"/>
    <p:sldId id="281" r:id="rId8"/>
    <p:sldId id="282" r:id="rId9"/>
    <p:sldId id="283" r:id="rId10"/>
    <p:sldId id="294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129614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Лекция 3</a:t>
            </a: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ГИДРОЭЛЕКТРОМЕТАЛЛУРГИЯ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748464" cy="597666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i="1" dirty="0" smtClean="0"/>
              <a:t>Начало 19 века </a:t>
            </a:r>
          </a:p>
          <a:p>
            <a:pPr marL="0" indent="0">
              <a:buNone/>
            </a:pPr>
            <a:r>
              <a:rPr lang="ru-RU" dirty="0" smtClean="0"/>
              <a:t>Профессор Петров с помощью медно-цинковых элементов произвел разложение водных растворов кислот и в это же время </a:t>
            </a:r>
            <a:r>
              <a:rPr lang="ru-RU" dirty="0" err="1" smtClean="0"/>
              <a:t>Крьюкшенк</a:t>
            </a:r>
            <a:r>
              <a:rPr lang="ru-RU" dirty="0" smtClean="0"/>
              <a:t> впервые осадил медь и некоторые другие металлы из водных растворов их солей.</a:t>
            </a:r>
          </a:p>
          <a:p>
            <a:pPr marL="0" indent="0">
              <a:buNone/>
            </a:pPr>
            <a:r>
              <a:rPr lang="ru-RU" i="1" dirty="0" smtClean="0"/>
              <a:t>1844</a:t>
            </a:r>
            <a:r>
              <a:rPr lang="ru-RU" dirty="0" smtClean="0"/>
              <a:t> академик Якоби начал делать барельефы для </a:t>
            </a:r>
            <a:r>
              <a:rPr lang="ru-RU" dirty="0" err="1" smtClean="0"/>
              <a:t>Исакиевского</a:t>
            </a:r>
            <a:r>
              <a:rPr lang="ru-RU" dirty="0" smtClean="0"/>
              <a:t> собора</a:t>
            </a:r>
          </a:p>
          <a:p>
            <a:pPr marL="0" indent="0">
              <a:buNone/>
            </a:pPr>
            <a:r>
              <a:rPr lang="ru-RU" i="1" dirty="0" smtClean="0"/>
              <a:t>1887 </a:t>
            </a:r>
            <a:r>
              <a:rPr lang="ru-RU" dirty="0" smtClean="0"/>
              <a:t>г русский инженер Федоровский получил</a:t>
            </a:r>
          </a:p>
          <a:p>
            <a:pPr marL="0" indent="0">
              <a:buNone/>
            </a:pPr>
            <a:r>
              <a:rPr lang="ru-RU" dirty="0" smtClean="0"/>
              <a:t>бесшовные медные трубы электролизом</a:t>
            </a:r>
          </a:p>
          <a:p>
            <a:pPr marL="0" indent="0">
              <a:buNone/>
            </a:pPr>
            <a:r>
              <a:rPr lang="ru-RU" i="1" dirty="0" smtClean="0"/>
              <a:t>1893</a:t>
            </a:r>
            <a:r>
              <a:rPr lang="ru-RU" dirty="0" smtClean="0"/>
              <a:t> г в России, на Алтае была построена первая установка электролитического рафинирования серебристой меди.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96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476672"/>
            <a:ext cx="8892480" cy="612068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ru-RU" sz="3400" i="1" dirty="0" smtClean="0"/>
              <a:t>В начале </a:t>
            </a:r>
            <a:r>
              <a:rPr lang="ru-RU" sz="3400" dirty="0" err="1" smtClean="0"/>
              <a:t>XXвека</a:t>
            </a:r>
            <a:r>
              <a:rPr lang="ru-RU" sz="3400" dirty="0" smtClean="0"/>
              <a:t> в Петербурге был построен цех электролитического рафинирования меди,  производительностью 10000 тонн в год. 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ru-RU" sz="3400" i="1" dirty="0" smtClean="0"/>
              <a:t>В 1900 </a:t>
            </a:r>
            <a:r>
              <a:rPr lang="ru-RU" sz="3400" dirty="0" smtClean="0"/>
              <a:t>г инженер </a:t>
            </a:r>
            <a:r>
              <a:rPr lang="ru-RU" sz="3400" dirty="0" err="1" smtClean="0"/>
              <a:t>Лащинский</a:t>
            </a:r>
            <a:r>
              <a:rPr lang="ru-RU" sz="3400" dirty="0" smtClean="0"/>
              <a:t> в г. </a:t>
            </a:r>
            <a:r>
              <a:rPr lang="ru-RU" sz="3400" dirty="0" err="1" smtClean="0"/>
              <a:t>Кельцы</a:t>
            </a:r>
            <a:r>
              <a:rPr lang="ru-RU" sz="3400" dirty="0" smtClean="0"/>
              <a:t> построил установку по выщелачиванию меди и цинка из руд серной кислотой с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ru-RU" sz="3400" dirty="0" smtClean="0"/>
              <a:t>последующим электролизом растворов с нерастворимыми анодами.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ru-RU" sz="3400" dirty="0" smtClean="0"/>
              <a:t> В</a:t>
            </a:r>
            <a:r>
              <a:rPr lang="ru-RU" sz="3400" i="1" dirty="0" smtClean="0"/>
              <a:t> 1910-1912 </a:t>
            </a:r>
            <a:r>
              <a:rPr lang="ru-RU" sz="3400" dirty="0" smtClean="0"/>
              <a:t>г.г. в Средней Азии были построены установки по получению меди из руд электролитическим способом. 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ru-RU" sz="3400" i="1" dirty="0" smtClean="0"/>
              <a:t>В настоящее время </a:t>
            </a:r>
            <a:r>
              <a:rPr lang="ru-RU" sz="3400" dirty="0" smtClean="0"/>
              <a:t>работают крупные </a:t>
            </a:r>
            <a:r>
              <a:rPr lang="ru-RU" sz="3400" dirty="0" err="1" smtClean="0"/>
              <a:t>медноэлектролитные</a:t>
            </a:r>
            <a:r>
              <a:rPr lang="ru-RU" sz="3400" dirty="0" smtClean="0"/>
              <a:t> заводы на Урале, в Московской области и на Севере, также создана мощная металлургия, построены и работают заводы электролитического получения цинка в Челябинске, Владикавказе и др.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051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Гидроэлектрометаллургические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процессы делятся :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/>
              <a:t>Электролитическое рафинирование</a:t>
            </a:r>
          </a:p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ru-RU" sz="2400" dirty="0" smtClean="0"/>
              <a:t>применяется как завершающая стадия при производстве металла по пирометаллургической схеме.  Сюда можно отнести получение таких металлов как медь и никель</a:t>
            </a:r>
          </a:p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endParaRPr lang="ru-RU" sz="2400" dirty="0" smtClean="0"/>
          </a:p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ru-RU" sz="2800" i="1" dirty="0" err="1" smtClean="0"/>
              <a:t>Электроэкстракция</a:t>
            </a:r>
            <a:r>
              <a:rPr lang="ru-RU" i="1" dirty="0" smtClean="0"/>
              <a:t> </a:t>
            </a:r>
            <a:r>
              <a:rPr lang="ru-RU" sz="2600" dirty="0" smtClean="0"/>
              <a:t>является  конечной  стадией  гидрометаллургического производства, при котором руда или концентрат подвергается растворению – выщелачиванию определенным реагентом.</a:t>
            </a:r>
          </a:p>
          <a:p>
            <a:endParaRPr lang="ru-RU" i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Теоретические основы электролиза меди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/>
              <a:t>Основные реакции на аноде</a:t>
            </a:r>
            <a:r>
              <a:rPr lang="ru-RU" sz="2400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Cu</a:t>
            </a:r>
            <a:r>
              <a:rPr lang="ru-RU" dirty="0"/>
              <a:t>º → </a:t>
            </a:r>
            <a:r>
              <a:rPr lang="ru-RU" dirty="0" err="1"/>
              <a:t>Cu</a:t>
            </a:r>
            <a:r>
              <a:rPr lang="ru-RU" dirty="0"/>
              <a:t>+ + e; Eº = +0,51 B; (2,1)</a:t>
            </a:r>
          </a:p>
          <a:p>
            <a:pPr marL="0" indent="0">
              <a:buNone/>
            </a:pPr>
            <a:r>
              <a:rPr lang="ru-RU" dirty="0" err="1"/>
              <a:t>Cu</a:t>
            </a:r>
            <a:r>
              <a:rPr lang="ru-RU" dirty="0"/>
              <a:t>º →Cu2++ 2e; Eº = +0,34 B (2,2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en-US" dirty="0"/>
              <a:t>Cu</a:t>
            </a:r>
            <a:r>
              <a:rPr lang="ru-RU" baseline="30000" dirty="0"/>
              <a:t>2+</a:t>
            </a:r>
            <a:r>
              <a:rPr lang="ru-RU" dirty="0"/>
              <a:t> + </a:t>
            </a:r>
            <a:r>
              <a:rPr lang="en-US" dirty="0"/>
              <a:t>Cu </a:t>
            </a:r>
            <a:r>
              <a:rPr lang="ru-RU" dirty="0"/>
              <a:t>↔ 2</a:t>
            </a:r>
            <a:r>
              <a:rPr lang="en-US" dirty="0"/>
              <a:t>Cu</a:t>
            </a:r>
            <a:r>
              <a:rPr lang="ru-RU" baseline="30000" dirty="0"/>
              <a:t>+</a:t>
            </a:r>
            <a:r>
              <a:rPr lang="ru-RU" dirty="0"/>
              <a:t> (2,3)</a:t>
            </a:r>
          </a:p>
          <a:p>
            <a:pPr marL="0" indent="0">
              <a:buNone/>
            </a:pPr>
            <a:r>
              <a:rPr lang="en-US" dirty="0"/>
              <a:t>K </a:t>
            </a:r>
            <a:r>
              <a:rPr lang="ru-RU" dirty="0"/>
              <a:t>= (</a:t>
            </a:r>
            <a:r>
              <a:rPr lang="en-US" dirty="0"/>
              <a:t>Cu</a:t>
            </a:r>
            <a:r>
              <a:rPr lang="ru-RU" baseline="30000" dirty="0"/>
              <a:t>+</a:t>
            </a:r>
            <a:r>
              <a:rPr lang="ru-RU" dirty="0"/>
              <a:t>)</a:t>
            </a:r>
            <a:r>
              <a:rPr lang="ru-RU" baseline="30000" dirty="0"/>
              <a:t>2</a:t>
            </a:r>
            <a:r>
              <a:rPr lang="ru-RU" dirty="0"/>
              <a:t> / (</a:t>
            </a:r>
            <a:r>
              <a:rPr lang="en-US" dirty="0"/>
              <a:t>Cu</a:t>
            </a:r>
            <a:r>
              <a:rPr lang="ru-RU" baseline="30000" dirty="0"/>
              <a:t>+2</a:t>
            </a:r>
            <a:r>
              <a:rPr lang="ru-RU" dirty="0"/>
              <a:t>) ≈ 1 ∙ 10</a:t>
            </a:r>
            <a:r>
              <a:rPr lang="ru-RU" baseline="30000" dirty="0"/>
              <a:t> –6</a:t>
            </a:r>
            <a:r>
              <a:rPr lang="ru-RU" dirty="0"/>
              <a:t>; (2,4)</a:t>
            </a:r>
          </a:p>
          <a:p>
            <a:pPr marL="0" indent="0">
              <a:buNone/>
            </a:pPr>
            <a:r>
              <a:rPr lang="ru-RU" dirty="0"/>
              <a:t>(</a:t>
            </a:r>
            <a:r>
              <a:rPr lang="en-US" dirty="0"/>
              <a:t>Cu</a:t>
            </a:r>
            <a:r>
              <a:rPr lang="ru-RU" baseline="30000" dirty="0"/>
              <a:t>+</a:t>
            </a:r>
            <a:r>
              <a:rPr lang="ru-RU" dirty="0"/>
              <a:t>) = √ (</a:t>
            </a:r>
            <a:r>
              <a:rPr lang="en-US" dirty="0"/>
              <a:t>Cu</a:t>
            </a:r>
            <a:r>
              <a:rPr lang="ru-RU" baseline="30000" dirty="0"/>
              <a:t>2+</a:t>
            </a:r>
            <a:r>
              <a:rPr lang="ru-RU" dirty="0"/>
              <a:t>) 1 ∙ 10</a:t>
            </a:r>
            <a:r>
              <a:rPr lang="ru-RU" baseline="30000" dirty="0"/>
              <a:t> –6</a:t>
            </a:r>
            <a:r>
              <a:rPr lang="ru-RU" dirty="0"/>
              <a:t> = 10</a:t>
            </a:r>
            <a:r>
              <a:rPr lang="ru-RU" baseline="30000" dirty="0"/>
              <a:t> –3</a:t>
            </a:r>
            <a:r>
              <a:rPr lang="ru-RU" dirty="0"/>
              <a:t> √ ( </a:t>
            </a:r>
            <a:r>
              <a:rPr lang="en-US" dirty="0"/>
              <a:t>Cu</a:t>
            </a:r>
            <a:r>
              <a:rPr lang="ru-RU" baseline="30000" dirty="0"/>
              <a:t>2+</a:t>
            </a:r>
            <a:r>
              <a:rPr lang="ru-RU" dirty="0"/>
              <a:t>) (2,5)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797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4">
                    <a:lumMod val="75000"/>
                  </a:schemeClr>
                </a:solidFill>
              </a:rPr>
              <a:t>Теоретические основы электролиза меди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196752"/>
            <a:ext cx="77768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Процесс электролитического рафинирования меди включает следующие основные элементарные стадии:</a:t>
            </a:r>
          </a:p>
          <a:p>
            <a:pPr lvl="0"/>
            <a:r>
              <a:rPr lang="ru-RU" dirty="0" smtClean="0"/>
              <a:t>1) электрохимическое </a:t>
            </a:r>
            <a:r>
              <a:rPr lang="ru-RU" dirty="0"/>
              <a:t>растворение меди и некоторых примесей на аноде с отрывом электронов и образованием катионов:</a:t>
            </a:r>
          </a:p>
          <a:p>
            <a:r>
              <a:rPr lang="ru-RU" dirty="0"/>
              <a:t> </a:t>
            </a:r>
          </a:p>
          <a:p>
            <a:r>
              <a:rPr lang="ru-RU" dirty="0" err="1"/>
              <a:t>Ме</a:t>
            </a:r>
            <a:r>
              <a:rPr lang="ru-RU" dirty="0"/>
              <a:t> – 2 е → Ме</a:t>
            </a:r>
            <a:r>
              <a:rPr lang="ru-RU" baseline="30000" dirty="0"/>
              <a:t>2+</a:t>
            </a:r>
            <a:r>
              <a:rPr lang="ru-RU" dirty="0"/>
              <a:t> ;</a:t>
            </a:r>
          </a:p>
          <a:p>
            <a:r>
              <a:rPr lang="ru-RU" dirty="0"/>
              <a:t> </a:t>
            </a:r>
          </a:p>
          <a:p>
            <a:pPr lvl="0"/>
            <a:r>
              <a:rPr lang="ru-RU" dirty="0" smtClean="0"/>
              <a:t>2) перенос </a:t>
            </a:r>
            <a:r>
              <a:rPr lang="ru-RU" dirty="0"/>
              <a:t>катионов Cu</a:t>
            </a:r>
            <a:r>
              <a:rPr lang="ru-RU" baseline="30000" dirty="0"/>
              <a:t>2+</a:t>
            </a:r>
            <a:r>
              <a:rPr lang="ru-RU" dirty="0"/>
              <a:t> через электролит к поверхности катода;</a:t>
            </a:r>
          </a:p>
          <a:p>
            <a:pPr lvl="0"/>
            <a:r>
              <a:rPr lang="ru-RU" dirty="0" smtClean="0"/>
              <a:t>3) электрохимическое </a:t>
            </a:r>
            <a:r>
              <a:rPr lang="ru-RU" dirty="0"/>
              <a:t>восстановление катионов Cu</a:t>
            </a:r>
            <a:r>
              <a:rPr lang="ru-RU" baseline="30000" dirty="0"/>
              <a:t>2+</a:t>
            </a:r>
            <a:r>
              <a:rPr lang="ru-RU" dirty="0"/>
              <a:t> на катоде с образованием элементарной меди:</a:t>
            </a:r>
          </a:p>
          <a:p>
            <a:r>
              <a:rPr lang="ru-RU" dirty="0"/>
              <a:t> </a:t>
            </a:r>
          </a:p>
          <a:p>
            <a:r>
              <a:rPr lang="en-US" dirty="0"/>
              <a:t>Cu</a:t>
            </a:r>
            <a:r>
              <a:rPr lang="en-US" baseline="30000" dirty="0"/>
              <a:t>2+</a:t>
            </a:r>
            <a:r>
              <a:rPr lang="en-US" dirty="0"/>
              <a:t> + 2 </a:t>
            </a:r>
            <a:r>
              <a:rPr lang="ru-RU" i="1" dirty="0"/>
              <a:t>е</a:t>
            </a:r>
            <a:r>
              <a:rPr lang="ru-RU" dirty="0"/>
              <a:t> </a:t>
            </a:r>
            <a:r>
              <a:rPr lang="en-US" dirty="0"/>
              <a:t>→ Cu°;</a:t>
            </a:r>
            <a:endParaRPr lang="ru-RU" dirty="0"/>
          </a:p>
          <a:p>
            <a:r>
              <a:rPr lang="ru-RU" dirty="0"/>
              <a:t> </a:t>
            </a:r>
          </a:p>
          <a:p>
            <a:pPr lvl="0"/>
            <a:r>
              <a:rPr lang="ru-RU" dirty="0" smtClean="0"/>
              <a:t>4) внедрение </a:t>
            </a:r>
            <a:r>
              <a:rPr lang="ru-RU" dirty="0"/>
              <a:t>образовавшихся атомов меди в кристаллическую решётку катодного металла (рост катодного осадка).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5805264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(F) : D = I / F А/м2.</a:t>
            </a:r>
          </a:p>
        </p:txBody>
      </p:sp>
    </p:spTree>
    <p:extLst>
      <p:ext uri="{BB962C8B-B14F-4D97-AF65-F5344CB8AC3E}">
        <p14:creationId xmlns:p14="http://schemas.microsoft.com/office/powerpoint/2010/main" val="2190330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Поляризационные кривые разряда основного металла и примесей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816435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9080"/>
            <a:ext cx="869098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16485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525963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dirty="0" smtClean="0"/>
              <a:t>На основании этого уравнения можно сказать, что содержание примеси в катодном осадке, в том случае, когда она разряжается на предельном токе, будет уменьшаться:</a:t>
            </a:r>
          </a:p>
          <a:p>
            <a:r>
              <a:rPr lang="ru-RU" dirty="0" smtClean="0"/>
              <a:t>− при снижении ее концентрации в электролите;</a:t>
            </a:r>
          </a:p>
          <a:p>
            <a:r>
              <a:rPr lang="ru-RU" dirty="0" smtClean="0"/>
              <a:t>− при уменьшении константы диффузии;</a:t>
            </a:r>
          </a:p>
          <a:p>
            <a:r>
              <a:rPr lang="ru-RU" dirty="0" smtClean="0"/>
              <a:t>− при увеличении плотности тока и выхода по току основного металла.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Все присутствующие в анодной меди примеси по их электрохимическому поведению можно разбить на </a:t>
            </a:r>
            <a:r>
              <a:rPr lang="ru-RU" sz="2400"/>
              <a:t>четыре </a:t>
            </a:r>
            <a:r>
              <a:rPr lang="ru-RU" sz="2400" smtClean="0"/>
              <a:t>группы: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Первая группа </a:t>
            </a:r>
            <a:r>
              <a:rPr lang="ru-RU" sz="2400" dirty="0" smtClean="0"/>
              <a:t>- наиболее </a:t>
            </a:r>
            <a:r>
              <a:rPr lang="ru-RU" sz="2400" dirty="0"/>
              <a:t>электроотрицательные по сравнению с медью примеси, которые практически полностью растворяются на аноде . Это </a:t>
            </a:r>
            <a:r>
              <a:rPr lang="ru-RU" sz="2400" i="1" dirty="0"/>
              <a:t>железо, никель, кобальт, цинк, олово и свинец</a:t>
            </a:r>
            <a:endParaRPr lang="ru-RU" sz="2400" i="1" dirty="0" smtClean="0"/>
          </a:p>
          <a:p>
            <a:r>
              <a:rPr lang="ru-RU" sz="2400" dirty="0" smtClean="0"/>
              <a:t>Вторая группа </a:t>
            </a:r>
            <a:r>
              <a:rPr lang="ru-RU" sz="2400" dirty="0"/>
              <a:t>- </a:t>
            </a:r>
            <a:r>
              <a:rPr lang="ru-RU" sz="2400" i="1" dirty="0"/>
              <a:t>мышьяк, сурьма и </a:t>
            </a:r>
            <a:r>
              <a:rPr lang="ru-RU" sz="2400" i="1" dirty="0" smtClean="0"/>
              <a:t>висмут</a:t>
            </a:r>
          </a:p>
          <a:p>
            <a:r>
              <a:rPr lang="ru-RU" sz="2400" dirty="0" smtClean="0"/>
              <a:t>Третья группа </a:t>
            </a:r>
            <a:r>
              <a:rPr lang="ru-RU" sz="2400" i="1" dirty="0"/>
              <a:t>- благородные </a:t>
            </a:r>
            <a:r>
              <a:rPr lang="ru-RU" sz="2400" i="1" dirty="0" smtClean="0"/>
              <a:t>металлы</a:t>
            </a:r>
          </a:p>
          <a:p>
            <a:r>
              <a:rPr lang="ru-RU" sz="2400" dirty="0" smtClean="0"/>
              <a:t>Четвертая группа </a:t>
            </a:r>
            <a:r>
              <a:rPr lang="ru-RU" sz="2400" i="1" dirty="0"/>
              <a:t>- </a:t>
            </a:r>
            <a:r>
              <a:rPr lang="ru-RU" sz="2400" i="1" dirty="0" smtClean="0"/>
              <a:t>химические соединения </a:t>
            </a:r>
            <a:r>
              <a:rPr lang="ru-RU" sz="2400" i="1" dirty="0"/>
              <a:t>типа Cu</a:t>
            </a:r>
            <a:r>
              <a:rPr lang="ru-RU" sz="1600" i="1" dirty="0"/>
              <a:t>2</a:t>
            </a:r>
            <a:r>
              <a:rPr lang="ru-RU" sz="2400" i="1" dirty="0"/>
              <a:t>S, Cu</a:t>
            </a:r>
            <a:r>
              <a:rPr lang="ru-RU" sz="1800" i="1" dirty="0"/>
              <a:t>2</a:t>
            </a:r>
            <a:r>
              <a:rPr lang="ru-RU" sz="2400" i="1" dirty="0"/>
              <a:t>Se, Cu</a:t>
            </a:r>
            <a:r>
              <a:rPr lang="ru-RU" sz="1800" i="1" dirty="0"/>
              <a:t>2</a:t>
            </a:r>
            <a:r>
              <a:rPr lang="ru-RU" sz="2400" i="1" dirty="0"/>
              <a:t>Te</a:t>
            </a:r>
          </a:p>
        </p:txBody>
      </p:sp>
    </p:spTree>
    <p:extLst>
      <p:ext uri="{BB962C8B-B14F-4D97-AF65-F5344CB8AC3E}">
        <p14:creationId xmlns:p14="http://schemas.microsoft.com/office/powerpoint/2010/main" val="122501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Анодное растворение металлов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качестве материала анода используют:</a:t>
            </a:r>
          </a:p>
          <a:p>
            <a:r>
              <a:rPr lang="ru-RU" dirty="0" smtClean="0"/>
              <a:t>− растворимые аноды;</a:t>
            </a:r>
          </a:p>
          <a:p>
            <a:r>
              <a:rPr lang="ru-RU" dirty="0" smtClean="0"/>
              <a:t>− нерастворимые аноды.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924944"/>
            <a:ext cx="3600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5" y="3717032"/>
            <a:ext cx="4328265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3568" y="3501008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Для кислых </a:t>
            </a:r>
          </a:p>
          <a:p>
            <a:r>
              <a:rPr lang="ru-RU" sz="2400" dirty="0" smtClean="0"/>
              <a:t>растворов</a:t>
            </a:r>
            <a:endParaRPr lang="ru-RU" sz="2400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5085184"/>
            <a:ext cx="460851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83568" y="5085184"/>
            <a:ext cx="18325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 щелочных </a:t>
            </a:r>
          </a:p>
          <a:p>
            <a:r>
              <a:rPr lang="ru-RU" sz="2400" dirty="0" smtClean="0"/>
              <a:t>растворах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37797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Поляризационная кривая пассивации анода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84783"/>
            <a:ext cx="6624736" cy="468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Влияние примесей на пассивацию анода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10000"/>
          </a:bodyPr>
          <a:lstStyle/>
          <a:p>
            <a:pPr mar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если компоненты находятся в разных фазах, то при прохождении тока потенциал анода будет определяться наиболее электроотрицательным компонентом – он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будет растворяться;</a:t>
            </a:r>
          </a:p>
          <a:p>
            <a:pPr mar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более положительные компоненты растворяться не будут, а по мере растворения анода будут терять с ним связь, и выпадать в шлам;</a:t>
            </a:r>
          </a:p>
          <a:p>
            <a:pPr mar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компоненты анода образуют твердый раствор, то потенциал электрода будет лежать между потенциалами наиболее  электроотрицательного и  наиболее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электроположительного металла. В раствор будет переходить либо один более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отрицательный компонент, либо оба сразу.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8496944" cy="51125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В настоящее время имеются два представления о механизме пассивации:</a:t>
            </a:r>
          </a:p>
          <a:p>
            <a:pPr marL="0"/>
            <a:r>
              <a:rPr lang="ru-RU" dirty="0" smtClean="0"/>
              <a:t>− одно объясняет торможение процесса растворения металла образованием</a:t>
            </a:r>
          </a:p>
          <a:p>
            <a:pPr marL="0">
              <a:buNone/>
            </a:pPr>
            <a:r>
              <a:rPr lang="ru-RU" dirty="0" smtClean="0"/>
              <a:t>на его поверхности фазовой окисной пленки,  защищающей металл от взаимодействия с электролитом; </a:t>
            </a:r>
          </a:p>
          <a:p>
            <a:pPr marL="0"/>
            <a:r>
              <a:rPr lang="ru-RU" dirty="0" smtClean="0"/>
              <a:t>− другое - образованием  на  металлической  поверхности адсорбированных</a:t>
            </a:r>
          </a:p>
          <a:p>
            <a:pPr marL="0">
              <a:buNone/>
            </a:pPr>
            <a:r>
              <a:rPr lang="ru-RU" dirty="0" smtClean="0"/>
              <a:t>слоев кислорода и его соединений.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Нерастворимые аноды. </a:t>
            </a:r>
            <a:b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Механизм разрушения анодов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3"/>
            <a:ext cx="8229600" cy="1152127"/>
          </a:xfrm>
        </p:spPr>
        <p:txBody>
          <a:bodyPr/>
          <a:lstStyle/>
          <a:p>
            <a:pPr marL="0">
              <a:buNone/>
            </a:pPr>
            <a:r>
              <a:rPr lang="ru-RU" sz="2400" dirty="0" smtClean="0"/>
              <a:t>В процессе эксплуатации свинцовые аноды постепенно разрушаются вследствие анодного окисления свинца:</a:t>
            </a:r>
          </a:p>
          <a:p>
            <a:pPr marL="0">
              <a:buNone/>
            </a:pP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348880"/>
            <a:ext cx="265875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068960"/>
            <a:ext cx="504056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3717032"/>
            <a:ext cx="37098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Диафрагмы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/>
            <a:r>
              <a:rPr lang="ru-RU" dirty="0" err="1" smtClean="0"/>
              <a:t>Материал:пористая</a:t>
            </a:r>
            <a:r>
              <a:rPr lang="ru-RU" dirty="0" smtClean="0"/>
              <a:t> </a:t>
            </a:r>
            <a:r>
              <a:rPr lang="ru-RU" dirty="0" err="1" smtClean="0"/>
              <a:t>керамика,плотные</a:t>
            </a:r>
            <a:r>
              <a:rPr lang="ru-RU" dirty="0" smtClean="0"/>
              <a:t> ткани из хлопка, джута, льна, капрона, перхлорвинила, </a:t>
            </a:r>
            <a:r>
              <a:rPr lang="ru-RU" dirty="0" err="1" smtClean="0"/>
              <a:t>куралона</a:t>
            </a:r>
            <a:r>
              <a:rPr lang="ru-RU" dirty="0" smtClean="0"/>
              <a:t>,  асбеста и др.</a:t>
            </a:r>
          </a:p>
          <a:p>
            <a:pPr marL="0"/>
            <a:r>
              <a:rPr lang="ru-RU" dirty="0" smtClean="0"/>
              <a:t>диафрагмы из ионитов (органических</a:t>
            </a:r>
          </a:p>
          <a:p>
            <a:pPr marL="0">
              <a:buNone/>
            </a:pPr>
            <a:r>
              <a:rPr lang="ru-RU" dirty="0" smtClean="0"/>
              <a:t>смол), анионитов, способных пропускать анионы и не пропускать катионы, и </a:t>
            </a:r>
            <a:r>
              <a:rPr lang="ru-RU" dirty="0" err="1" smtClean="0"/>
              <a:t>катио-нитов</a:t>
            </a:r>
            <a:r>
              <a:rPr lang="ru-RU" dirty="0" smtClean="0"/>
              <a:t>, способных пропускать катионы и не пропускать анионы.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Цементация металлов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Autofit/>
          </a:bodyPr>
          <a:lstStyle/>
          <a:p>
            <a:pPr marL="0">
              <a:lnSpc>
                <a:spcPct val="125000"/>
              </a:lnSpc>
              <a:buNone/>
            </a:pPr>
            <a:r>
              <a:rPr lang="ru-RU" sz="2000" dirty="0" smtClean="0"/>
              <a:t>− свойства цементирующего металла, который должен иметь более </a:t>
            </a:r>
            <a:r>
              <a:rPr lang="ru-RU" sz="2000" dirty="0" err="1" smtClean="0"/>
              <a:t>электротрицательный</a:t>
            </a:r>
            <a:r>
              <a:rPr lang="ru-RU" sz="2000" dirty="0" smtClean="0"/>
              <a:t> потенциал, чем потенциал, который нужно </a:t>
            </a:r>
            <a:r>
              <a:rPr lang="ru-RU" sz="2000" dirty="0" err="1" smtClean="0"/>
              <a:t>отцементировать</a:t>
            </a:r>
            <a:r>
              <a:rPr lang="ru-RU" sz="2000" dirty="0" smtClean="0"/>
              <a:t>. </a:t>
            </a:r>
          </a:p>
          <a:p>
            <a:pPr>
              <a:lnSpc>
                <a:spcPct val="125000"/>
              </a:lnSpc>
              <a:buNone/>
            </a:pPr>
            <a:r>
              <a:rPr lang="ru-RU" sz="2000" dirty="0" smtClean="0"/>
              <a:t>− свойства цементируемого металла, который должен разряжаться на катоде</a:t>
            </a:r>
          </a:p>
          <a:p>
            <a:pPr>
              <a:lnSpc>
                <a:spcPct val="125000"/>
              </a:lnSpc>
              <a:buNone/>
            </a:pPr>
            <a:r>
              <a:rPr lang="ru-RU" sz="2000" dirty="0" smtClean="0"/>
              <a:t>с небольшим перенапряжением.</a:t>
            </a:r>
          </a:p>
          <a:p>
            <a:pPr marL="0">
              <a:lnSpc>
                <a:spcPct val="125000"/>
              </a:lnSpc>
              <a:buNone/>
            </a:pPr>
            <a:r>
              <a:rPr lang="ru-RU" sz="2000" dirty="0" smtClean="0"/>
              <a:t>− температура влияет на процесс цементации различно. С одной стороны повышение температуры увеличивает скорость диффузии ионов, с другой стороны вызывает уменьшение перенапряжения цементирующего металла.</a:t>
            </a:r>
          </a:p>
          <a:p>
            <a:pPr marL="0">
              <a:lnSpc>
                <a:spcPct val="125000"/>
              </a:lnSpc>
              <a:buNone/>
            </a:pPr>
            <a:r>
              <a:rPr lang="ru-RU" sz="2000" dirty="0" smtClean="0"/>
              <a:t>− свойства растворителя. С понижение вязкости и увеличением электропроводности  (уменьшается  сопротивление  микроэлементов)  увеличивается  скорость цементации.</a:t>
            </a:r>
          </a:p>
          <a:p>
            <a:pPr>
              <a:lnSpc>
                <a:spcPct val="125000"/>
              </a:lnSpc>
              <a:buNone/>
            </a:pPr>
            <a:r>
              <a:rPr lang="ru-RU" sz="2000" dirty="0" smtClean="0"/>
              <a:t>− концентрация ионов цементирующего материала.</a:t>
            </a:r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800</Words>
  <Application>Microsoft Office PowerPoint</Application>
  <PresentationFormat>Экран (4:3)</PresentationFormat>
  <Paragraphs>82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Гидроэлектрометаллургические процессы делятся :</vt:lpstr>
      <vt:lpstr>Теоретические основы электролиза меди</vt:lpstr>
      <vt:lpstr>Теоретические основы электролиза меди</vt:lpstr>
      <vt:lpstr>Поляризационные кривые разряда основного металла и примесей </vt:lpstr>
      <vt:lpstr>Презентация PowerPoint</vt:lpstr>
      <vt:lpstr>Презентация PowerPoint</vt:lpstr>
      <vt:lpstr>Все присутствующие в анодной меди примеси по их электрохимическому поведению можно разбить на четыре группы:</vt:lpstr>
      <vt:lpstr>Анодное растворение металлов</vt:lpstr>
      <vt:lpstr>Презентация PowerPoint</vt:lpstr>
      <vt:lpstr>Поляризационная кривая пассивации анода</vt:lpstr>
      <vt:lpstr>Влияние примесей на пассивацию анода</vt:lpstr>
      <vt:lpstr>Презентация PowerPoint</vt:lpstr>
      <vt:lpstr>Нерастворимые аноды.  Механизм разрушения анодов</vt:lpstr>
      <vt:lpstr>Диафрагмы</vt:lpstr>
      <vt:lpstr>Цементация металлов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 </dc:title>
  <dc:creator>Fedor</dc:creator>
  <cp:lastModifiedBy>Fedor A. Voroshilov</cp:lastModifiedBy>
  <cp:revision>61</cp:revision>
  <dcterms:created xsi:type="dcterms:W3CDTF">2007-04-28T14:24:51Z</dcterms:created>
  <dcterms:modified xsi:type="dcterms:W3CDTF">2016-06-11T08:25:55Z</dcterms:modified>
</cp:coreProperties>
</file>