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3" r:id="rId4"/>
    <p:sldId id="265" r:id="rId5"/>
    <p:sldId id="266" r:id="rId6"/>
    <p:sldId id="267" r:id="rId7"/>
    <p:sldId id="259" r:id="rId8"/>
    <p:sldId id="268" r:id="rId9"/>
    <p:sldId id="260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90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772816"/>
            <a:ext cx="7772400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Электрохимические производства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86409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Лекция 2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4" descr="герб ТПУ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25" y="111125"/>
            <a:ext cx="184943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067944" y="4581128"/>
            <a:ext cx="1449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Гр 0411-0412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5085184"/>
            <a:ext cx="7639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Преподаватель: доцент, к.т.н.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Ворошилов Федор Анатольевич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3928" y="5949280"/>
            <a:ext cx="1279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Томск 2016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5"/>
            <a:ext cx="8229600" cy="237626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Окислительно-восстановительные реакции протекают самопроизвольно </a:t>
            </a:r>
            <a:r>
              <a:rPr lang="ru-RU" dirty="0" smtClean="0"/>
              <a:t>в том </a:t>
            </a:r>
            <a:r>
              <a:rPr lang="ru-RU" dirty="0"/>
              <a:t>случае, когда соблюдается неравенство</a:t>
            </a:r>
            <a:r>
              <a:rPr lang="ru-RU" dirty="0" smtClean="0"/>
              <a:t>: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60550"/>
            <a:ext cx="2008800" cy="48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10"/>
            <a:ext cx="4895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66110"/>
            <a:ext cx="51625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96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Схема устройства для электролиза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5795810" cy="3720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5589240"/>
            <a:ext cx="3864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1- Источник питания, 2- анод, 3 катод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051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На катоде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8755456" cy="2822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547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На аноде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7"/>
            <a:ext cx="8229600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Вещества, которые окисляются на аноде, являются восстановителями. </a:t>
            </a:r>
            <a:r>
              <a:rPr lang="ru-RU" sz="2400" dirty="0" smtClean="0"/>
              <a:t>Схема анодного </a:t>
            </a:r>
            <a:r>
              <a:rPr lang="ru-RU" sz="2400" dirty="0"/>
              <a:t>процесса может быть представлена в общем виде следующей схемой: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307" y="2454404"/>
            <a:ext cx="3241723" cy="821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5881" y="3573016"/>
            <a:ext cx="81505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Для того чтобы процесс на аноде протекал в указанном направлении, потенциал восстановителя (Е</a:t>
            </a:r>
            <a:r>
              <a:rPr lang="en-US" sz="2400" dirty="0"/>
              <a:t>Ox/Red</a:t>
            </a:r>
            <a:r>
              <a:rPr lang="en-US" sz="2400" dirty="0" smtClean="0"/>
              <a:t>)</a:t>
            </a:r>
            <a:r>
              <a:rPr lang="ru-RU" sz="2400" dirty="0" smtClean="0"/>
              <a:t> должен </a:t>
            </a:r>
            <a:r>
              <a:rPr lang="ru-RU" sz="2400" dirty="0"/>
              <a:t>быть меньше потенциала </a:t>
            </a:r>
            <a:r>
              <a:rPr lang="ru-RU" sz="2400" dirty="0" smtClean="0"/>
              <a:t>анода (</a:t>
            </a:r>
            <a:r>
              <a:rPr lang="ru-RU" sz="2400" dirty="0"/>
              <a:t>ЕА)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185" y="5229200"/>
            <a:ext cx="3220721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425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Пример: расплав свинца.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051" y="1196752"/>
            <a:ext cx="3558109" cy="62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149" y="2362818"/>
            <a:ext cx="2707911" cy="56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64879" y="1825351"/>
            <a:ext cx="1550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 катоде: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71056" y="3465621"/>
            <a:ext cx="1463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 аноде:</a:t>
            </a:r>
            <a:endParaRPr lang="ru-RU" sz="24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662" y="2970321"/>
            <a:ext cx="1905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37" y="3927286"/>
            <a:ext cx="20669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4509120"/>
            <a:ext cx="18097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427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Поляризация.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2730" y="5157192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Термин  поляризация  и  его  различные   производные,  такие,  как  </a:t>
            </a:r>
            <a:r>
              <a:rPr lang="ru-RU" sz="2400" i="1" dirty="0" smtClean="0"/>
              <a:t>поляризованный</a:t>
            </a:r>
            <a:r>
              <a:rPr lang="ru-RU" sz="2400" dirty="0" smtClean="0"/>
              <a:t>,  </a:t>
            </a:r>
            <a:r>
              <a:rPr lang="ru-RU" sz="2400" i="1" dirty="0" smtClean="0"/>
              <a:t>поляризуемый</a:t>
            </a:r>
            <a:r>
              <a:rPr lang="ru-RU" sz="2400" dirty="0" smtClean="0"/>
              <a:t>  и  </a:t>
            </a:r>
            <a:r>
              <a:rPr lang="ru-RU" sz="2400" i="1" dirty="0" err="1" smtClean="0"/>
              <a:t>неполяризуемый</a:t>
            </a:r>
            <a:r>
              <a:rPr lang="ru-RU" sz="2400" dirty="0" smtClean="0"/>
              <a:t>,  используются  всегда  независимо  от  того,  какая  причина  обусловливает отклонение Е от Е(0)</a:t>
            </a:r>
            <a:endParaRPr lang="ru-RU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18478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49358"/>
            <a:ext cx="23336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60" y="2708920"/>
            <a:ext cx="48482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0111" y="4191471"/>
            <a:ext cx="2735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Уравнение Нернста</a:t>
            </a:r>
            <a:endParaRPr lang="ru-RU" sz="2400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75446"/>
            <a:ext cx="3293498" cy="8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Поляризационная кривая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5555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374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Перенапряжение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Для </a:t>
            </a:r>
            <a:r>
              <a:rPr lang="ru-RU" sz="2400" i="1" dirty="0"/>
              <a:t>процесса катодного </a:t>
            </a:r>
            <a:r>
              <a:rPr lang="ru-RU" sz="2400" dirty="0"/>
              <a:t>осаждения металлов можно назвать </a:t>
            </a:r>
            <a:r>
              <a:rPr lang="ru-RU" sz="2400" dirty="0" smtClean="0"/>
              <a:t>следующие причины </a:t>
            </a:r>
            <a:r>
              <a:rPr lang="ru-RU" sz="2400" dirty="0"/>
              <a:t>катодной поляризации </a:t>
            </a:r>
            <a:r>
              <a:rPr lang="ru-RU" sz="2400" dirty="0" smtClean="0"/>
              <a:t>(перенапряжения</a:t>
            </a:r>
            <a:r>
              <a:rPr lang="ru-RU" sz="2400" dirty="0"/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132856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Замедленность </a:t>
            </a:r>
            <a:r>
              <a:rPr lang="ru-RU" sz="2400" dirty="0" smtClean="0"/>
              <a:t>катодной реакции восстановления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5830" y="2679303"/>
            <a:ext cx="7399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Замедленность транспортировки </a:t>
            </a:r>
            <a:r>
              <a:rPr lang="ru-RU" sz="2400" dirty="0" smtClean="0"/>
              <a:t>катионов (диффузии)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5830" y="3429000"/>
            <a:ext cx="7550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Причинами </a:t>
            </a:r>
            <a:r>
              <a:rPr lang="ru-RU" sz="2400" i="1" dirty="0"/>
              <a:t>анодного перенапряжения </a:t>
            </a:r>
            <a:r>
              <a:rPr lang="ru-RU" sz="2400" dirty="0"/>
              <a:t>могут быть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4005064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Замедленность реакции анодного окисления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725144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Замедленность диффузии и миграции </a:t>
            </a:r>
            <a:r>
              <a:rPr lang="ru-RU" sz="2400" dirty="0" smtClean="0"/>
              <a:t>продуктов окисления</a:t>
            </a:r>
            <a:r>
              <a:rPr lang="ru-RU" sz="2400" dirty="0"/>
              <a:t>, образующихся на аноде, от электрода в глубь </a:t>
            </a:r>
            <a:r>
              <a:rPr lang="ru-RU" sz="2400" dirty="0" smtClean="0"/>
              <a:t>электролита (анодная поляризация)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Концентрационная поляризация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28670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51735"/>
            <a:ext cx="25622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95936" y="2687627"/>
            <a:ext cx="1679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Закон </a:t>
            </a:r>
            <a:r>
              <a:rPr lang="ru-RU" sz="2400" dirty="0" err="1" smtClean="0"/>
              <a:t>Фика</a:t>
            </a:r>
            <a:endParaRPr lang="ru-RU" sz="24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9000"/>
            <a:ext cx="15525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03848" y="3693467"/>
            <a:ext cx="2152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Закон Фарадея</a:t>
            </a:r>
            <a:endParaRPr lang="ru-RU" sz="2400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522" y="4419600"/>
            <a:ext cx="26765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48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6839614" cy="5302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580526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Кривые потенциал–ток для концентрационной поляризации</a:t>
            </a:r>
          </a:p>
          <a:p>
            <a:r>
              <a:rPr lang="ru-RU" sz="2400" dirty="0"/>
              <a:t>при перемешивании (1) и без перемешивания (2) раствора</a:t>
            </a:r>
          </a:p>
        </p:txBody>
      </p:sp>
    </p:spTree>
    <p:extLst>
      <p:ext uri="{BB962C8B-B14F-4D97-AF65-F5344CB8AC3E}">
        <p14:creationId xmlns:p14="http://schemas.microsoft.com/office/powerpoint/2010/main" val="3203385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Концентрационная поляризация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При </a:t>
            </a:r>
            <a:r>
              <a:rPr lang="ru-RU" sz="2400" dirty="0" smtClean="0"/>
              <a:t>          с   скорость </a:t>
            </a:r>
            <a:r>
              <a:rPr lang="ru-RU" sz="2400" dirty="0"/>
              <a:t>реакции целиком определяется скоростью </a:t>
            </a:r>
            <a:r>
              <a:rPr lang="ru-RU" sz="2400" dirty="0" smtClean="0"/>
              <a:t>диффузии</a:t>
            </a:r>
            <a:r>
              <a:rPr lang="ru-RU" sz="2400" dirty="0"/>
              <a:t>, и предельный ток будет равен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9334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036" y="2691765"/>
            <a:ext cx="21336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86" y="3396615"/>
            <a:ext cx="25527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86" y="3939540"/>
            <a:ext cx="29718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138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4">
                    <a:lumMod val="75000"/>
                  </a:schemeClr>
                </a:solidFill>
              </a:rPr>
              <a:t>Электрохимическая поляризация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5396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Связь между электрохимическим перенапряжением (</a:t>
            </a:r>
            <a:r>
              <a:rPr lang="ru-RU" sz="2400" dirty="0" smtClean="0"/>
              <a:t>поляризацией</a:t>
            </a:r>
            <a:r>
              <a:rPr lang="ru-RU" sz="2400" dirty="0"/>
              <a:t>) и плотностью тока выражается уравнением </a:t>
            </a:r>
            <a:r>
              <a:rPr lang="ru-RU" sz="2400" dirty="0" err="1" smtClean="0"/>
              <a:t>Тафеля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840" y="1923668"/>
            <a:ext cx="3158621" cy="71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228" y="4639496"/>
            <a:ext cx="2502193" cy="51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640330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Причина высокого перенапряжения водорода связана с задержкой </a:t>
            </a:r>
            <a:r>
              <a:rPr lang="ru-RU" sz="2400" dirty="0" smtClean="0"/>
              <a:t>его выделения </a:t>
            </a:r>
            <a:r>
              <a:rPr lang="ru-RU" sz="2400" dirty="0"/>
              <a:t>на катоде. Термин </a:t>
            </a:r>
            <a:r>
              <a:rPr lang="ru-RU" sz="2400" i="1" dirty="0"/>
              <a:t>водородное перенапряжение </a:t>
            </a:r>
            <a:r>
              <a:rPr lang="ru-RU" sz="2400" dirty="0"/>
              <a:t>обычно означает </a:t>
            </a:r>
            <a:r>
              <a:rPr lang="ru-RU" sz="2400" dirty="0" smtClean="0"/>
              <a:t>катодную </a:t>
            </a:r>
            <a:r>
              <a:rPr lang="ru-RU" sz="2400" dirty="0"/>
              <a:t>поляризацию, сопровождающую разряд ионов водорода из </a:t>
            </a:r>
            <a:r>
              <a:rPr lang="ru-RU" sz="2400" dirty="0" smtClean="0"/>
              <a:t>кислого раствора</a:t>
            </a:r>
            <a:r>
              <a:rPr lang="ru-RU" sz="2400" dirty="0"/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406" y="5237256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или же электролиз нейтральных и щелочных растворов с выделением водорода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179" y="6093296"/>
            <a:ext cx="3444383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929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 </a:t>
            </a:r>
            <a:r>
              <a:rPr lang="ru-RU" sz="2400" dirty="0" smtClean="0"/>
              <a:t>настоящее </a:t>
            </a:r>
            <a:r>
              <a:rPr lang="ru-RU" sz="2400" dirty="0"/>
              <a:t>время различают три стадии при разряде ионов водорода.</a:t>
            </a:r>
          </a:p>
          <a:p>
            <a:pPr marL="0" indent="0">
              <a:buNone/>
            </a:pPr>
            <a:r>
              <a:rPr lang="ru-RU" sz="2400" dirty="0"/>
              <a:t>1. Собственно сама стадия разряда ионов водорода (</a:t>
            </a:r>
            <a:r>
              <a:rPr lang="ru-RU" sz="2400" dirty="0" err="1"/>
              <a:t>Фольмера</a:t>
            </a:r>
            <a:r>
              <a:rPr lang="ru-RU" sz="2400" dirty="0"/>
              <a:t>):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132856"/>
            <a:ext cx="3866517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7670" y="3059668"/>
            <a:ext cx="4692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2. Стадия рекомбинации (</a:t>
            </a:r>
            <a:r>
              <a:rPr lang="ru-RU" sz="2400" dirty="0" err="1"/>
              <a:t>Тафеля</a:t>
            </a:r>
            <a:r>
              <a:rPr lang="ru-RU" sz="2400" dirty="0"/>
              <a:t>):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11493"/>
            <a:ext cx="2546622" cy="73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9186" y="4346785"/>
            <a:ext cx="77432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3. Стадия электрохимической десорбции, когда стадия разряда и </a:t>
            </a:r>
            <a:r>
              <a:rPr lang="ru-RU" sz="2400" dirty="0" err="1" smtClean="0"/>
              <a:t>молизации</a:t>
            </a:r>
            <a:r>
              <a:rPr lang="ru-RU" sz="2400" dirty="0" smtClean="0"/>
              <a:t> совмещены (</a:t>
            </a:r>
            <a:r>
              <a:rPr lang="ru-RU" sz="2400" dirty="0" err="1" smtClean="0"/>
              <a:t>Гейровского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050" y="5445224"/>
            <a:ext cx="3760198" cy="72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267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Баланс напряжения на электролизере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36923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855740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733256"/>
            <a:ext cx="3441982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0402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498265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338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7636638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5661248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Поляризационные кривые катодного выделения водорода и цинка</a:t>
            </a:r>
          </a:p>
        </p:txBody>
      </p:sp>
    </p:spTree>
    <p:extLst>
      <p:ext uri="{BB962C8B-B14F-4D97-AF65-F5344CB8AC3E}">
        <p14:creationId xmlns:p14="http://schemas.microsoft.com/office/powerpoint/2010/main" val="481483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50949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5589240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Поляризационные кривые анодного выделения кислорода и хлора</a:t>
            </a:r>
          </a:p>
        </p:txBody>
      </p:sp>
    </p:spTree>
    <p:extLst>
      <p:ext uri="{BB962C8B-B14F-4D97-AF65-F5344CB8AC3E}">
        <p14:creationId xmlns:p14="http://schemas.microsoft.com/office/powerpoint/2010/main" val="1385125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692696"/>
            <a:ext cx="8654503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062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01" y="1340768"/>
            <a:ext cx="8788669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37" y="2863220"/>
            <a:ext cx="7509142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37" y="4509120"/>
            <a:ext cx="6155267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620688"/>
            <a:ext cx="6701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Электрохимический ряд напряжений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1845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353</Words>
  <Application>Microsoft Office PowerPoint</Application>
  <PresentationFormat>Экран (4:3)</PresentationFormat>
  <Paragraphs>45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Электрохимические производства </vt:lpstr>
      <vt:lpstr>Презентация PowerPoint</vt:lpstr>
      <vt:lpstr>Схема устройства для электролиза</vt:lpstr>
      <vt:lpstr>На катоде</vt:lpstr>
      <vt:lpstr>На аноде</vt:lpstr>
      <vt:lpstr>Пример: расплав свинца.</vt:lpstr>
      <vt:lpstr>Поляризация.</vt:lpstr>
      <vt:lpstr>Поляризационная кривая</vt:lpstr>
      <vt:lpstr>Перенапряжение.</vt:lpstr>
      <vt:lpstr>Концентрационная поляризация</vt:lpstr>
      <vt:lpstr>Презентация PowerPoint</vt:lpstr>
      <vt:lpstr>Концентрационная поляризация</vt:lpstr>
      <vt:lpstr>Электрохимическая поляризация</vt:lpstr>
      <vt:lpstr>Презентация PowerPoint</vt:lpstr>
      <vt:lpstr>Баланс напряжения на электролизере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 </dc:title>
  <dc:creator>Fedor</dc:creator>
  <cp:lastModifiedBy>Fedor A. Voroshilov</cp:lastModifiedBy>
  <cp:revision>45</cp:revision>
  <dcterms:created xsi:type="dcterms:W3CDTF">2007-04-28T14:24:51Z</dcterms:created>
  <dcterms:modified xsi:type="dcterms:W3CDTF">2016-02-12T07:19:49Z</dcterms:modified>
</cp:coreProperties>
</file>