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80" r:id="rId3"/>
    <p:sldId id="257" r:id="rId4"/>
    <p:sldId id="263" r:id="rId5"/>
    <p:sldId id="264" r:id="rId6"/>
    <p:sldId id="259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60" r:id="rId15"/>
    <p:sldId id="261" r:id="rId16"/>
    <p:sldId id="262" r:id="rId17"/>
    <p:sldId id="272" r:id="rId18"/>
    <p:sldId id="273" r:id="rId19"/>
    <p:sldId id="274" r:id="rId20"/>
    <p:sldId id="258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B9957-8C07-4634-A34D-E15AB4623598}" type="datetimeFigureOut">
              <a:rPr lang="ru-RU" smtClean="0"/>
              <a:t>12.04.2016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E003-2E8F-4A9B-80F3-555CBF837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509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983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56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56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87422-7399-4A15-82D7-C692604F9A4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56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0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990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9900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99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07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285728"/>
            <a:ext cx="8686800" cy="84124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8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325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193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dirty="0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 marL="0" indent="0">
              <a:buNone/>
              <a:defRPr sz="2400" b="1" i="1">
                <a:latin typeface="Times New Roman Cyr" pitchFamily="18" charset="-52"/>
              </a:defRPr>
            </a:lvl1pPr>
            <a:lvl2pPr marL="182563" indent="-182563">
              <a:buFont typeface="Arial" pitchFamily="34" charset="0"/>
              <a:buChar char="•"/>
              <a:defRPr sz="2000" b="1" i="0">
                <a:solidFill>
                  <a:srgbClr val="0070C0"/>
                </a:solidFill>
                <a:latin typeface="Times New Roman Cyr" pitchFamily="18" charset="-52"/>
              </a:defRPr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73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089422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117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82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12.04.2016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6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714752"/>
            <a:ext cx="8458200" cy="86518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Технология Циркония</a:t>
            </a:r>
            <a:endParaRPr lang="ru-RU" sz="2800" b="1" cap="none" dirty="0">
              <a:latin typeface="Miniature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97152"/>
            <a:ext cx="8458200" cy="6100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Электрохимические производства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work\УЧЕБНО-МЕТОДИЧЕСКАЯ РАБОТА\учебно-методический комплекс ХТРМ в АТ\Лекции\Zr, Hf\база рисунков\Zr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428736"/>
            <a:ext cx="2786082" cy="1835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E:\work\УЧЕБНО-МЕТОДИЧЕСКАЯ РАБОТА\учебно-методический комплекс ХТРМ в АТ\Лекции\Zr, Hf\база рисунков\Zr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788683"/>
            <a:ext cx="1885953" cy="1701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work\УЧЕБНО-МЕТОДИЧЕСКАЯ РАБОТА\учебно-методический комплекс ХТРМ в АТ\Лекции\Zr, Hf\база рисунков\Zr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86179" y="1142984"/>
            <a:ext cx="2071702" cy="1379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14282" y="142852"/>
            <a:ext cx="8786874" cy="78581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39700">
                    <a:srgbClr val="C3986D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"/>
              </a:rPr>
              <a:t>Национальный исследовательский 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39700">
                    <a:srgbClr val="C3986D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"/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39700">
                    <a:srgbClr val="C3986D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"/>
              </a:rPr>
              <a:t>Томский политехнический университет</a:t>
            </a:r>
            <a:endParaRPr lang="ru-RU" sz="2400" b="1" spc="50" dirty="0">
              <a:ln w="11430"/>
              <a:gradFill>
                <a:gsLst>
                  <a:gs pos="25000">
                    <a:srgbClr val="A5644E">
                      <a:satMod val="155000"/>
                    </a:srgbClr>
                  </a:gs>
                  <a:gs pos="100000">
                    <a:srgbClr val="A5644E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39700">
                  <a:srgbClr val="C3986D">
                    <a:satMod val="175000"/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00034" y="5572140"/>
            <a:ext cx="8458200" cy="809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b">
            <a:normAutofit/>
          </a:bodyPr>
          <a:lstStyle/>
          <a:p>
            <a:pPr algn="r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None/>
              <a:defRPr/>
            </a:pPr>
            <a:r>
              <a:rPr lang="ru-RU" sz="2000" b="1" dirty="0" smtClean="0">
                <a:solidFill>
                  <a:srgbClr val="FBEEC9">
                    <a:lumMod val="10000"/>
                  </a:srgbClr>
                </a:solidFill>
                <a:effectLst>
                  <a:glow rad="63500">
                    <a:srgbClr val="A5644E">
                      <a:satMod val="175000"/>
                      <a:alpha val="40000"/>
                    </a:srgbClr>
                  </a:glow>
                </a:effectLst>
                <a:latin typeface="Candara" pitchFamily="34" charset="0"/>
              </a:rPr>
              <a:t>Доцент кафедры химической технологии редких, рассеянных и радиоактивных элементов, к.т.н. Ворошилов Ф.А.</a:t>
            </a:r>
            <a:endParaRPr lang="ru-RU" sz="2000" b="1" dirty="0">
              <a:solidFill>
                <a:srgbClr val="FBEEC9">
                  <a:lumMod val="10000"/>
                </a:srgbClr>
              </a:solidFill>
              <a:effectLst>
                <a:glow rad="63500">
                  <a:srgbClr val="A5644E">
                    <a:satMod val="175000"/>
                    <a:alpha val="40000"/>
                  </a:srgbClr>
                </a:glo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41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Чепецкий завод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972469"/>
            <a:ext cx="6324600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734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4064"/>
          <a:stretch>
            <a:fillRect/>
          </a:stretch>
        </p:blipFill>
        <p:spPr bwMode="auto">
          <a:xfrm>
            <a:off x="636684" y="0"/>
            <a:ext cx="76558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Разложение чистого </a:t>
            </a:r>
            <a:r>
              <a:rPr lang="en-US" dirty="0" smtClean="0">
                <a:solidFill>
                  <a:srgbClr val="002060"/>
                </a:solidFill>
              </a:rPr>
              <a:t>K</a:t>
            </a:r>
            <a:r>
              <a:rPr lang="en-US" baseline="-25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ZrF</a:t>
            </a:r>
            <a:r>
              <a:rPr lang="en-US" baseline="-25000" dirty="0" smtClean="0">
                <a:solidFill>
                  <a:srgbClr val="002060"/>
                </a:solidFill>
              </a:rPr>
              <a:t>6</a:t>
            </a:r>
            <a:endParaRPr lang="ru-RU" baseline="-250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8676456" cy="3258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1196752"/>
            <a:ext cx="7357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При нагревании выше 465</a:t>
            </a:r>
            <a:r>
              <a:rPr lang="ru-RU" sz="2800" baseline="30000" dirty="0" smtClean="0"/>
              <a:t>о</a:t>
            </a:r>
            <a:r>
              <a:rPr lang="ru-RU" sz="2800" dirty="0" smtClean="0"/>
              <a:t>С соль разлагается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5865515"/>
          </a:xfrm>
        </p:spPr>
        <p:txBody>
          <a:bodyPr>
            <a:normAutofit fontScale="85000" lnSpcReduction="20000"/>
          </a:bodyPr>
          <a:lstStyle/>
          <a:p>
            <a:pPr marL="0" lvl="0">
              <a:lnSpc>
                <a:spcPct val="110000"/>
              </a:lnSpc>
              <a:buClr>
                <a:schemeClr val="accent1"/>
              </a:buClr>
              <a:buSzPct val="70000"/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Физико-механические и коррозионные свойства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его обрабатываемость сильно зависят от содержания в нем растворенных N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C.</a:t>
            </a:r>
          </a:p>
          <a:p>
            <a:pPr marL="0" lvl="0">
              <a:lnSpc>
                <a:spcPct val="110000"/>
              </a:lnSpc>
              <a:buClr>
                <a:schemeClr val="accent1"/>
              </a:buClr>
              <a:buSzPct val="70000"/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процессы получения металлических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проводят либо в вакууме, либо в атмосфере инертного газа.</a:t>
            </a:r>
          </a:p>
          <a:p>
            <a:pPr lvl="0">
              <a:lnSpc>
                <a:spcPct val="110000"/>
              </a:lnSpc>
              <a:buClr>
                <a:schemeClr val="accent1"/>
              </a:buClr>
              <a:buSzPct val="70000"/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 3 группы способов получения металлов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10000"/>
              </a:lnSpc>
              <a:buClr>
                <a:schemeClr val="accent1"/>
              </a:buClr>
              <a:buSzPct val="70000"/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Металлотермическое восстановление ZrCl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ZrF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ZrF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marL="457200" lvl="0" indent="-457200">
              <a:lnSpc>
                <a:spcPct val="110000"/>
              </a:lnSpc>
              <a:buClr>
                <a:schemeClr val="accent1"/>
              </a:buClr>
              <a:buSzPct val="70000"/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Электролиз расплава K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ZrF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10000"/>
              </a:lnSpc>
              <a:buClr>
                <a:schemeClr val="accent1"/>
              </a:buClr>
              <a:buSzPct val="70000"/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Термическая диссоциация ZrI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>
              <a:lnSpc>
                <a:spcPct val="110000"/>
              </a:lnSpc>
              <a:buClr>
                <a:schemeClr val="accent1"/>
              </a:buClr>
              <a:buSzPct val="70000"/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промышленные способы производства пластичного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магнийтермическое восстановление ZrCl</a:t>
            </a:r>
            <a:r>
              <a:rPr lang="ru-RU" baseline="-25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электролиз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Механизм разложения в системе </a:t>
            </a:r>
            <a:r>
              <a:rPr lang="en-US" sz="3200" dirty="0" smtClean="0">
                <a:solidFill>
                  <a:srgbClr val="002060"/>
                </a:solidFill>
              </a:rPr>
              <a:t>K</a:t>
            </a:r>
            <a:r>
              <a:rPr lang="en-US" sz="3200" baseline="-25000" dirty="0" smtClean="0">
                <a:solidFill>
                  <a:srgbClr val="002060"/>
                </a:solidFill>
              </a:rPr>
              <a:t>2</a:t>
            </a:r>
            <a:r>
              <a:rPr lang="en-US" sz="3200" dirty="0" smtClean="0">
                <a:solidFill>
                  <a:srgbClr val="002060"/>
                </a:solidFill>
              </a:rPr>
              <a:t>ZrF</a:t>
            </a:r>
            <a:r>
              <a:rPr lang="en-US" sz="3200" baseline="-25000" dirty="0" smtClean="0">
                <a:solidFill>
                  <a:srgbClr val="002060"/>
                </a:solidFill>
              </a:rPr>
              <a:t>6</a:t>
            </a:r>
            <a:r>
              <a:rPr lang="en-US" sz="3200" dirty="0" smtClean="0">
                <a:solidFill>
                  <a:srgbClr val="002060"/>
                </a:solidFill>
              </a:rPr>
              <a:t>*</a:t>
            </a:r>
            <a:r>
              <a:rPr lang="en-US" sz="3200" dirty="0" err="1" smtClean="0">
                <a:solidFill>
                  <a:srgbClr val="002060"/>
                </a:solidFill>
              </a:rPr>
              <a:t>KCl</a:t>
            </a:r>
            <a:r>
              <a:rPr lang="en-US" sz="3200" dirty="0" smtClean="0">
                <a:solidFill>
                  <a:srgbClr val="002060"/>
                </a:solidFill>
              </a:rPr>
              <a:t>*</a:t>
            </a:r>
            <a:r>
              <a:rPr lang="en-US" sz="3200" dirty="0" err="1" smtClean="0">
                <a:solidFill>
                  <a:srgbClr val="002060"/>
                </a:solidFill>
              </a:rPr>
              <a:t>NaCl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933056"/>
            <a:ext cx="8252591" cy="22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1196752"/>
            <a:ext cx="912236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 первоначальный момент времени на аноде выделяется </a:t>
            </a:r>
          </a:p>
          <a:p>
            <a:r>
              <a:rPr lang="ru-RU" sz="2800" dirty="0" smtClean="0"/>
              <a:t>хлор. Вследствие этого происходит накопление  </a:t>
            </a:r>
            <a:r>
              <a:rPr lang="en-US" sz="2800" dirty="0" smtClean="0"/>
              <a:t>KF </a:t>
            </a:r>
            <a:r>
              <a:rPr lang="ru-RU" sz="2800" dirty="0" smtClean="0"/>
              <a:t>и </a:t>
            </a:r>
            <a:r>
              <a:rPr lang="en-US" sz="2800" dirty="0" err="1" smtClean="0"/>
              <a:t>NaF</a:t>
            </a:r>
            <a:r>
              <a:rPr lang="ru-RU" sz="2800" dirty="0" smtClean="0"/>
              <a:t>. </a:t>
            </a:r>
          </a:p>
          <a:p>
            <a:r>
              <a:rPr lang="ru-RU" sz="2800" dirty="0" smtClean="0"/>
              <a:t>Эти фториды реагируют с </a:t>
            </a:r>
            <a:r>
              <a:rPr lang="en-US" sz="2800" dirty="0" smtClean="0"/>
              <a:t>K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ZrF</a:t>
            </a:r>
            <a:r>
              <a:rPr lang="en-US" sz="2800" baseline="-25000" dirty="0" smtClean="0"/>
              <a:t>6</a:t>
            </a:r>
            <a:r>
              <a:rPr lang="ru-RU" sz="2800" dirty="0" smtClean="0"/>
              <a:t>  с образованием  более</a:t>
            </a:r>
          </a:p>
          <a:p>
            <a:r>
              <a:rPr lang="ru-RU" sz="2800" dirty="0" smtClean="0"/>
              <a:t>устойчивого соединения </a:t>
            </a:r>
            <a:r>
              <a:rPr lang="en-US" sz="2800" dirty="0" smtClean="0"/>
              <a:t>K</a:t>
            </a:r>
            <a:r>
              <a:rPr lang="ru-RU" sz="2800" baseline="-25000" dirty="0" smtClean="0"/>
              <a:t>3</a:t>
            </a:r>
            <a:r>
              <a:rPr lang="en-US" sz="2800" dirty="0" err="1" smtClean="0"/>
              <a:t>ZrF</a:t>
            </a:r>
            <a:r>
              <a:rPr lang="ru-RU" sz="2800" baseline="-25000" dirty="0" smtClean="0"/>
              <a:t>7.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3284984"/>
            <a:ext cx="1381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 аноде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908720"/>
            <a:ext cx="2822443" cy="330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Работа Штейнберга, </a:t>
            </a:r>
            <a:r>
              <a:rPr lang="ru-RU" sz="3200" dirty="0" err="1" smtClean="0">
                <a:solidFill>
                  <a:srgbClr val="002060"/>
                </a:solidFill>
              </a:rPr>
              <a:t>Зиберта</a:t>
            </a:r>
            <a:r>
              <a:rPr lang="ru-RU" sz="3200" dirty="0" smtClean="0">
                <a:solidFill>
                  <a:srgbClr val="002060"/>
                </a:solidFill>
              </a:rPr>
              <a:t> и </a:t>
            </a:r>
            <a:r>
              <a:rPr lang="ru-RU" sz="3200" dirty="0" err="1" smtClean="0">
                <a:solidFill>
                  <a:srgbClr val="002060"/>
                </a:solidFill>
              </a:rPr>
              <a:t>Вайнера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7907"/>
          <a:stretch>
            <a:fillRect/>
          </a:stretch>
        </p:blipFill>
        <p:spPr bwMode="auto">
          <a:xfrm>
            <a:off x="0" y="1196752"/>
            <a:ext cx="3547354" cy="512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764704"/>
            <a:ext cx="2336088" cy="323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75736" y="6021288"/>
            <a:ext cx="6868264" cy="487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9063"/>
            <a:ext cx="4543219" cy="676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869047" y="0"/>
            <a:ext cx="42749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Усовершенствованный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вариант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0974" y="1225689"/>
            <a:ext cx="3793026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400" dirty="0" smtClean="0"/>
              <a:t>1- Вакуумный шлюз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2- Крышка электролизера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3- стержни для подвода 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переменного тока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4-разрезной графитовый 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нагреватель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5- термопары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6- графитовый тигель- анод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7- подвод постоянного тока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8- графитовый экран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9- корпус электролизера</a:t>
            </a:r>
          </a:p>
          <a:p>
            <a:pPr>
              <a:lnSpc>
                <a:spcPct val="125000"/>
              </a:lnSpc>
            </a:pPr>
            <a:r>
              <a:rPr lang="ru-RU" sz="2400" dirty="0" smtClean="0"/>
              <a:t>10- водяное охлаждение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9707"/>
            <a:ext cx="5581650" cy="631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76672"/>
            <a:ext cx="3487190" cy="301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Результаты процесса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871452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17232"/>
            <a:ext cx="892752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71600" y="5085184"/>
            <a:ext cx="6185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Гранулометрический состав катодного осадка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Исследования расплава </a:t>
            </a:r>
            <a:r>
              <a:rPr lang="en-US" sz="3200" dirty="0" err="1" smtClean="0">
                <a:solidFill>
                  <a:srgbClr val="002060"/>
                </a:solidFill>
              </a:rPr>
              <a:t>NaCl</a:t>
            </a:r>
            <a:r>
              <a:rPr lang="en-US" sz="3200" dirty="0" smtClean="0">
                <a:solidFill>
                  <a:srgbClr val="002060"/>
                </a:solidFill>
              </a:rPr>
              <a:t>*</a:t>
            </a:r>
            <a:r>
              <a:rPr lang="en-US" sz="3200" dirty="0" err="1" smtClean="0">
                <a:solidFill>
                  <a:srgbClr val="002060"/>
                </a:solidFill>
              </a:rPr>
              <a:t>KCl</a:t>
            </a:r>
            <a:r>
              <a:rPr lang="en-US" sz="3200" dirty="0" smtClean="0">
                <a:solidFill>
                  <a:srgbClr val="002060"/>
                </a:solidFill>
              </a:rPr>
              <a:t>*ZrCl</a:t>
            </a:r>
            <a:r>
              <a:rPr lang="en-US" sz="3200" baseline="-25000" dirty="0" smtClean="0">
                <a:solidFill>
                  <a:srgbClr val="002060"/>
                </a:solidFill>
              </a:rPr>
              <a:t>4</a:t>
            </a:r>
            <a:endParaRPr lang="ru-RU" sz="3200" baseline="-25000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3664991" cy="5544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880845"/>
            <a:ext cx="3168352" cy="5365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Получение циркония в электролизере с растворимыми анодами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36912"/>
            <a:ext cx="367774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769768"/>
            <a:ext cx="7283753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3568" y="3645024"/>
            <a:ext cx="3899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Расплав </a:t>
            </a:r>
            <a:r>
              <a:rPr lang="en-US" sz="2400" dirty="0" err="1" smtClean="0"/>
              <a:t>NaCl-KCl</a:t>
            </a:r>
            <a:r>
              <a:rPr lang="en-US" sz="2400" dirty="0" smtClean="0"/>
              <a:t> </a:t>
            </a:r>
            <a:r>
              <a:rPr lang="ru-RU" sz="2400" dirty="0" smtClean="0"/>
              <a:t>или </a:t>
            </a:r>
            <a:r>
              <a:rPr lang="en-US" sz="2400" dirty="0" err="1" smtClean="0"/>
              <a:t>KCl-LiCl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4149080"/>
            <a:ext cx="7541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Температура 700</a:t>
            </a:r>
            <a:r>
              <a:rPr lang="ru-RU" sz="2400" baseline="30000" dirty="0" smtClean="0"/>
              <a:t>о</a:t>
            </a:r>
            <a:r>
              <a:rPr lang="ru-RU" sz="2400" dirty="0" smtClean="0"/>
              <a:t>С и плотность тока на аноде 0,1  а/см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71600" y="1628800"/>
            <a:ext cx="6136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Приготовление композитных анодов с </a:t>
            </a:r>
          </a:p>
          <a:p>
            <a:r>
              <a:rPr lang="ru-RU" sz="2400" dirty="0" smtClean="0"/>
              <a:t>разным содержанием углерода</a:t>
            </a: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0" dirty="0" smtClean="0">
                <a:solidFill>
                  <a:srgbClr val="002060"/>
                </a:solidFill>
              </a:rPr>
              <a:t>Электролитический метод получения </a:t>
            </a:r>
            <a:r>
              <a:rPr lang="ru-RU" sz="3200" b="0" dirty="0" smtClean="0">
                <a:solidFill>
                  <a:srgbClr val="002060"/>
                </a:solidFill>
              </a:rPr>
              <a:t>циркония (промышленный)</a:t>
            </a:r>
            <a:endParaRPr lang="ru-RU" sz="3200" b="0" dirty="0">
              <a:solidFill>
                <a:srgbClr val="002060"/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51520" y="1196752"/>
            <a:ext cx="8712968" cy="5328592"/>
          </a:xfrm>
          <a:prstGeom prst="rect">
            <a:avLst/>
          </a:prstGeom>
          <a:effectLst/>
        </p:spPr>
        <p:txBody>
          <a:bodyPr/>
          <a:lstStyle/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практическое значение имеет </a:t>
            </a: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хлоридно-фторидный 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электролиз. </a:t>
            </a:r>
            <a:endParaRPr lang="ru-RU" sz="23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оптимальным составом является смесь </a:t>
            </a:r>
            <a:endParaRPr lang="ru-RU" sz="23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2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КCl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+ 30% K</a:t>
            </a:r>
            <a:r>
              <a:rPr lang="ru-RU" sz="23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ZrF</a:t>
            </a:r>
            <a:r>
              <a:rPr lang="ru-RU" sz="23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3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плавится при 730 </a:t>
            </a: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°С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позволяет проводить электролиз при сравнительно низкой температуре </a:t>
            </a: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750÷800 °С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Предполагается следующий механизм электролиза</a:t>
            </a: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ru-RU" sz="2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ru-RU" sz="23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аноде разряжаются ионы </a:t>
            </a:r>
            <a:r>
              <a:rPr lang="ru-RU" sz="2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ru-RU" sz="23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300" b="1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3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ru-RU" sz="2300" b="1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/Cl</a:t>
            </a:r>
            <a:r>
              <a:rPr lang="en-US" sz="2300" b="1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+3,39В, 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300" b="1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</a:t>
            </a:r>
            <a:r>
              <a:rPr lang="ru-RU" sz="2300" b="1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/F</a:t>
            </a:r>
            <a:r>
              <a:rPr lang="en-US" sz="2300" b="1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+3,5</a:t>
            </a:r>
            <a:endParaRPr lang="ru-RU" sz="2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ru-RU" sz="2300" b="1" i="1" baseline="-25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3933056"/>
            <a:ext cx="44005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2292" y="5949280"/>
            <a:ext cx="6020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4NaCl + K</a:t>
            </a:r>
            <a:r>
              <a:rPr lang="en-US" sz="2400" baseline="-25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ZrF</a:t>
            </a:r>
            <a:r>
              <a:rPr lang="en-US" sz="2400" baseline="-25000" dirty="0">
                <a:solidFill>
                  <a:srgbClr val="FF0000"/>
                </a:solidFill>
              </a:rPr>
              <a:t>6</a:t>
            </a:r>
            <a:r>
              <a:rPr lang="en-US" sz="2400" dirty="0">
                <a:solidFill>
                  <a:srgbClr val="FF0000"/>
                </a:solidFill>
              </a:rPr>
              <a:t> = </a:t>
            </a:r>
            <a:r>
              <a:rPr lang="en-US" sz="2400" dirty="0" err="1">
                <a:solidFill>
                  <a:srgbClr val="FF0000"/>
                </a:solidFill>
              </a:rPr>
              <a:t>Zr</a:t>
            </a:r>
            <a:r>
              <a:rPr lang="en-US" sz="2400" dirty="0">
                <a:solidFill>
                  <a:srgbClr val="FF0000"/>
                </a:solidFill>
              </a:rPr>
              <a:t> + 4NaCl + 2KF + 2Cl</a:t>
            </a:r>
            <a:r>
              <a:rPr lang="en-US" sz="2400" baseline="-25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 (</a:t>
            </a:r>
            <a:r>
              <a:rPr lang="ru-RU" sz="2400" dirty="0">
                <a:solidFill>
                  <a:srgbClr val="FF0000"/>
                </a:solidFill>
              </a:rPr>
              <a:t>газ)</a:t>
            </a:r>
          </a:p>
        </p:txBody>
      </p:sp>
    </p:spTree>
    <p:extLst>
      <p:ext uri="{BB962C8B-B14F-4D97-AF65-F5344CB8AC3E}">
        <p14:creationId xmlns:p14="http://schemas.microsoft.com/office/powerpoint/2010/main" val="734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251520" y="332656"/>
            <a:ext cx="8712968" cy="6048672"/>
          </a:xfrm>
          <a:prstGeom prst="rect">
            <a:avLst/>
          </a:prstGeom>
          <a:effectLst/>
        </p:spPr>
        <p:txBody>
          <a:bodyPr/>
          <a:lstStyle/>
          <a:p>
            <a:pPr lvl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накопления КF в электролите, электролит меняют.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разложения K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ZrF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840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°С составляет 1,226В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Напряжение разложения K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HfF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выше, чем у K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ZrF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Поэтому на катоде выделяется в первую очередь цирконий, а электролит обогащается гафнием. 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Hf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исходном материале 1,4% содержание его в электролите может увеличиваться до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2,6÷5,5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 а в порошке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снизится до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0,15÷0,45 %. </a:t>
            </a:r>
          </a:p>
          <a:p>
            <a:pPr lvl="0">
              <a:lnSpc>
                <a:spcPct val="125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Электролизом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расплава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КCl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содержащего 30% K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ZrF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напряжении на ванне 2,5В и катодной плотности тока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400÷500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А/дм</a:t>
            </a:r>
            <a:r>
              <a:rPr lang="ru-RU" sz="24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получены крупные и чистые кристаллы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более высокой плотности получаются кристаллы мельче.</a:t>
            </a:r>
          </a:p>
        </p:txBody>
      </p:sp>
    </p:spTree>
    <p:extLst>
      <p:ext uri="{BB962C8B-B14F-4D97-AF65-F5344CB8AC3E}">
        <p14:creationId xmlns:p14="http://schemas.microsoft.com/office/powerpoint/2010/main" val="24792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251520" y="260648"/>
            <a:ext cx="8712968" cy="6120680"/>
          </a:xfrm>
          <a:prstGeom prst="rect">
            <a:avLst/>
          </a:prstGeom>
          <a:effectLst/>
        </p:spPr>
        <p:txBody>
          <a:bodyPr/>
          <a:lstStyle/>
          <a:p>
            <a:pPr lvl="0">
              <a:lnSpc>
                <a:spcPct val="114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Предварительный электролиз расплава при напряжении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1,3÷1,5В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получить более чистые кристаллы. Катодный осадок содержит около 30% порошка циркония размером частиц до 200 мкм. Остальное – соли электролита.</a:t>
            </a:r>
          </a:p>
          <a:p>
            <a:pPr lvl="0">
              <a:lnSpc>
                <a:spcPct val="114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Электролиз проводят в электролизере из нержавеющей стали с двойными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стенками.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стенками подают холодную воду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воздух. Внутри ванны образуется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гарнисаж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Предварительный разогрев проводят переменным электрическим током, подаваемым на два специальных графитовых электрода. После расплавления электролита вводят 2 графитовых электрода, на которые подают постоянное напряжение для электролиза. На катоде нарастает «катодная» груша. После извлечения катодной груши, ее разрушают, промывают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водой и осторожно сушат.</a:t>
            </a:r>
          </a:p>
        </p:txBody>
      </p:sp>
    </p:spTree>
    <p:extLst>
      <p:ext uri="{BB962C8B-B14F-4D97-AF65-F5344CB8AC3E}">
        <p14:creationId xmlns:p14="http://schemas.microsoft.com/office/powerpoint/2010/main" val="317539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1400"/>
            <a:ext cx="8563235" cy="617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9361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Электролизер А.С.143231 (1961г.)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24" y="980728"/>
            <a:ext cx="8491565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645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4805"/>
            <a:ext cx="5976663" cy="643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575102"/>
            <a:ext cx="2606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Очистка </a:t>
            </a:r>
            <a:r>
              <a:rPr lang="en-US" sz="2800" dirty="0" err="1" smtClean="0">
                <a:solidFill>
                  <a:srgbClr val="0070C0"/>
                </a:solidFill>
              </a:rPr>
              <a:t>Zr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от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</a:rPr>
              <a:t>Hf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11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Электролизер для рафинирования циркония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http://img.poleznayamodel.ru/img_data/153/1534693.gif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7992888" cy="5544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Проект </a:t>
            </a:r>
            <a:r>
              <a:rPr lang="en-US" sz="3200" dirty="0" smtClean="0">
                <a:solidFill>
                  <a:srgbClr val="0070C0"/>
                </a:solidFill>
              </a:rPr>
              <a:t>Si-</a:t>
            </a:r>
            <a:r>
              <a:rPr lang="ru-RU" sz="3200" dirty="0" smtClean="0">
                <a:solidFill>
                  <a:srgbClr val="0070C0"/>
                </a:solidFill>
              </a:rPr>
              <a:t>поли Томск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8" y="1124744"/>
            <a:ext cx="8738510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33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Промышленный электролизер на 10 кА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32" y="836712"/>
            <a:ext cx="7642775" cy="5825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395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3203"/>
            <a:ext cx="6126163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89680" y="116632"/>
            <a:ext cx="6224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Промышленный электролизер на 10 кА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97263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525</Words>
  <Application>Microsoft Office PowerPoint</Application>
  <PresentationFormat>Экран (4:3)</PresentationFormat>
  <Paragraphs>69</Paragraphs>
  <Slides>22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Трек</vt:lpstr>
      <vt:lpstr>Технология Циркония</vt:lpstr>
      <vt:lpstr>Чепецкий завод</vt:lpstr>
      <vt:lpstr>Презентация PowerPoint</vt:lpstr>
      <vt:lpstr>Разложение чистого K2ZrF6</vt:lpstr>
      <vt:lpstr>Презентация PowerPoint</vt:lpstr>
      <vt:lpstr>Механизм разложения в системе K2ZrF6*KCl*NaCl</vt:lpstr>
      <vt:lpstr>Работа Штейнберга, Зиберта и Вайнера</vt:lpstr>
      <vt:lpstr>Презентация PowerPoint</vt:lpstr>
      <vt:lpstr>Презентация PowerPoint</vt:lpstr>
      <vt:lpstr>Результаты процесса</vt:lpstr>
      <vt:lpstr>Исследования расплава NaCl*KCl*ZrCl4</vt:lpstr>
      <vt:lpstr>Получение циркония в электролизере с растворимыми анодами</vt:lpstr>
      <vt:lpstr>Электролитический метод получения циркония (промышленный)</vt:lpstr>
      <vt:lpstr>Презентация PowerPoint</vt:lpstr>
      <vt:lpstr>Презентация PowerPoint</vt:lpstr>
      <vt:lpstr>Презентация PowerPoint</vt:lpstr>
      <vt:lpstr>Электролизер А.С.143231 (1961г.)</vt:lpstr>
      <vt:lpstr>Презентация PowerPoint</vt:lpstr>
      <vt:lpstr>Электролизер для рафинирования циркония</vt:lpstr>
      <vt:lpstr>Проект Si-поли Томск</vt:lpstr>
      <vt:lpstr>Промышленный электролизер на 10 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Fedor A. Voroshilov</dc:creator>
  <cp:lastModifiedBy>Fedor A. Voroshilov</cp:lastModifiedBy>
  <cp:revision>33</cp:revision>
  <dcterms:created xsi:type="dcterms:W3CDTF">2016-04-04T12:18:59Z</dcterms:created>
  <dcterms:modified xsi:type="dcterms:W3CDTF">2016-04-12T10:51:38Z</dcterms:modified>
</cp:coreProperties>
</file>