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4" r:id="rId5"/>
    <p:sldId id="259" r:id="rId6"/>
    <p:sldId id="265" r:id="rId7"/>
    <p:sldId id="266" r:id="rId8"/>
    <p:sldId id="262" r:id="rId9"/>
    <p:sldId id="261" r:id="rId10"/>
    <p:sldId id="263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B64F-E50C-4F94-943E-2115DFDCAD41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A8D4-699F-4F11-A9E1-8605B521F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42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B64F-E50C-4F94-943E-2115DFDCAD41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A8D4-699F-4F11-A9E1-8605B521F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685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B64F-E50C-4F94-943E-2115DFDCAD41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A8D4-699F-4F11-A9E1-8605B521F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190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B64F-E50C-4F94-943E-2115DFDCAD41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A8D4-699F-4F11-A9E1-8605B521F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004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B64F-E50C-4F94-943E-2115DFDCAD41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A8D4-699F-4F11-A9E1-8605B521F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004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B64F-E50C-4F94-943E-2115DFDCAD41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A8D4-699F-4F11-A9E1-8605B521F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13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B64F-E50C-4F94-943E-2115DFDCAD41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A8D4-699F-4F11-A9E1-8605B521F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326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B64F-E50C-4F94-943E-2115DFDCAD41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A8D4-699F-4F11-A9E1-8605B521F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041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B64F-E50C-4F94-943E-2115DFDCAD41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A8D4-699F-4F11-A9E1-8605B521F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775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B64F-E50C-4F94-943E-2115DFDCAD41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A8D4-699F-4F11-A9E1-8605B521F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934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B64F-E50C-4F94-943E-2115DFDCAD41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7A8D4-699F-4F11-A9E1-8605B521F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388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6B64F-E50C-4F94-943E-2115DFDCAD41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7A8D4-699F-4F11-A9E1-8605B521F3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914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492896"/>
            <a:ext cx="6400800" cy="187220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Лекция </a:t>
            </a:r>
            <a:r>
              <a:rPr lang="ru-RU" dirty="0" smtClean="0">
                <a:solidFill>
                  <a:srgbClr val="C00000"/>
                </a:solidFill>
              </a:rPr>
              <a:t>1</a:t>
            </a:r>
            <a:r>
              <a:rPr lang="en-US" dirty="0" smtClean="0">
                <a:solidFill>
                  <a:srgbClr val="C00000"/>
                </a:solidFill>
              </a:rPr>
              <a:t>4</a:t>
            </a:r>
            <a:endParaRPr lang="ru-RU" dirty="0" smtClean="0">
              <a:solidFill>
                <a:srgbClr val="C00000"/>
              </a:solidFill>
            </a:endParaRPr>
          </a:p>
          <a:p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Получение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урана, тория и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редкоземельных элементов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245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Задачи электролизного получения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Все </a:t>
            </a:r>
            <a:r>
              <a:rPr lang="ru-RU" dirty="0" err="1" smtClean="0"/>
              <a:t>актиноидные</a:t>
            </a:r>
            <a:r>
              <a:rPr lang="ru-RU" dirty="0" smtClean="0"/>
              <a:t> элементы в металлическом состоянии имеют большие отрицательные значения электродных потенциалов (около –2 В), что не позволяет выделить их электролизом водных растворов в виде металлов. Электролитическое определение их может быть основано либо на выделении, оксидов, либо на изменении валентного состояния их ионов в </a:t>
            </a:r>
            <a:r>
              <a:rPr lang="ru-RU" dirty="0" err="1" smtClean="0"/>
              <a:t>раствоpe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В настоящее время с помощью электролитических методов в химии </a:t>
            </a:r>
            <a:r>
              <a:rPr lang="ru-RU" dirty="0" err="1" smtClean="0"/>
              <a:t>актиноидных</a:t>
            </a:r>
            <a:r>
              <a:rPr lang="ru-RU" dirty="0" smtClean="0"/>
              <a:t> элементов (главным образом урана и плутония) решаются две задачи: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- отделение и определение примесей;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- выделение и определение самих </a:t>
            </a:r>
            <a:r>
              <a:rPr lang="ru-RU" dirty="0" err="1" smtClean="0"/>
              <a:t>актиноидных</a:t>
            </a:r>
            <a:r>
              <a:rPr lang="ru-RU" dirty="0" smtClean="0"/>
              <a:t> элементов.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6928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Электрохимический метод изменения валентности урана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74" y="1340768"/>
            <a:ext cx="7201141" cy="3470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25144"/>
            <a:ext cx="423068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229200"/>
            <a:ext cx="1622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661248"/>
            <a:ext cx="37734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6237312"/>
            <a:ext cx="377348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0635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Основы процесса электролиза урана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44824"/>
            <a:ext cx="3338242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608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Электролиз урана фирма </a:t>
            </a:r>
            <a:r>
              <a:rPr lang="ru-RU" sz="3200" dirty="0" err="1" smtClean="0">
                <a:solidFill>
                  <a:srgbClr val="0070C0"/>
                </a:solidFill>
              </a:rPr>
              <a:t>Вестингауз</a:t>
            </a:r>
            <a:r>
              <a:rPr lang="ru-RU" sz="3200" dirty="0" smtClean="0">
                <a:solidFill>
                  <a:srgbClr val="0070C0"/>
                </a:solidFill>
              </a:rPr>
              <a:t> (США) 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5000"/>
              </a:lnSpc>
            </a:pPr>
            <a:r>
              <a:rPr lang="ru-RU" sz="2800" dirty="0" smtClean="0"/>
              <a:t>Электролит 80% CaCl</a:t>
            </a:r>
            <a:r>
              <a:rPr lang="ru-RU" sz="2800" baseline="-25000" dirty="0" smtClean="0"/>
              <a:t>2</a:t>
            </a:r>
            <a:r>
              <a:rPr lang="ru-RU" sz="2800" dirty="0" smtClean="0"/>
              <a:t> и 20% </a:t>
            </a:r>
            <a:r>
              <a:rPr lang="ru-RU" sz="2800" dirty="0" err="1" smtClean="0"/>
              <a:t>NaCI</a:t>
            </a:r>
            <a:r>
              <a:rPr lang="ru-RU" sz="2800" dirty="0" smtClean="0"/>
              <a:t>, в которой растворен </a:t>
            </a:r>
            <a:r>
              <a:rPr lang="ru-RU" sz="2800" dirty="0" err="1" smtClean="0"/>
              <a:t>фтороуранат</a:t>
            </a:r>
            <a:r>
              <a:rPr lang="ru-RU" sz="2800" dirty="0" smtClean="0"/>
              <a:t> калия KUF</a:t>
            </a:r>
            <a:r>
              <a:rPr lang="ru-RU" sz="2800" baseline="-25000" dirty="0" smtClean="0"/>
              <a:t>5</a:t>
            </a:r>
            <a:r>
              <a:rPr lang="ru-RU" sz="2800" dirty="0" smtClean="0"/>
              <a:t> или UF</a:t>
            </a:r>
            <a:r>
              <a:rPr lang="ru-RU" sz="2800" baseline="-25000" dirty="0" smtClean="0"/>
              <a:t>4</a:t>
            </a:r>
            <a:r>
              <a:rPr lang="ru-RU" sz="2800" dirty="0" smtClean="0"/>
              <a:t>).</a:t>
            </a:r>
          </a:p>
          <a:p>
            <a:pPr>
              <a:lnSpc>
                <a:spcPct val="125000"/>
              </a:lnSpc>
            </a:pPr>
            <a:r>
              <a:rPr lang="ru-RU" sz="2800" dirty="0" smtClean="0"/>
              <a:t>Температура 900</a:t>
            </a:r>
            <a:r>
              <a:rPr lang="ru-RU" sz="2800" baseline="30000" dirty="0" smtClean="0"/>
              <a:t>О</a:t>
            </a:r>
            <a:r>
              <a:rPr lang="ru-RU" sz="2800" dirty="0" smtClean="0"/>
              <a:t>С и плотность тока 150 А/дм2. </a:t>
            </a:r>
          </a:p>
          <a:p>
            <a:pPr>
              <a:lnSpc>
                <a:spcPct val="125000"/>
              </a:lnSpc>
            </a:pPr>
            <a:r>
              <a:rPr lang="ru-RU" sz="2800" dirty="0" smtClean="0"/>
              <a:t>Анод – графитовый тигель, катод – </a:t>
            </a:r>
            <a:r>
              <a:rPr lang="en-US" sz="2800" dirty="0" smtClean="0"/>
              <a:t>Mo</a:t>
            </a:r>
            <a:r>
              <a:rPr lang="ru-RU" sz="2800" dirty="0" smtClean="0"/>
              <a:t> стержень.</a:t>
            </a:r>
          </a:p>
          <a:p>
            <a:pPr>
              <a:lnSpc>
                <a:spcPct val="125000"/>
              </a:lnSpc>
            </a:pPr>
            <a:r>
              <a:rPr lang="ru-RU" sz="2800" dirty="0" smtClean="0"/>
              <a:t>Чистота получаемого металла 99,9%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62297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5" y="692696"/>
            <a:ext cx="5417829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0"/>
            <a:ext cx="4845224" cy="114300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Схема ванны для </a:t>
            </a:r>
            <a:br>
              <a:rPr lang="ru-RU" sz="3200" dirty="0" smtClean="0">
                <a:solidFill>
                  <a:srgbClr val="0070C0"/>
                </a:solidFill>
              </a:rPr>
            </a:br>
            <a:r>
              <a:rPr lang="ru-RU" sz="3200" dirty="0" smtClean="0">
                <a:solidFill>
                  <a:srgbClr val="0070C0"/>
                </a:solidFill>
              </a:rPr>
              <a:t>получения урана электролизом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70046" y="2276872"/>
            <a:ext cx="21361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1- графитовый анод</a:t>
            </a:r>
          </a:p>
          <a:p>
            <a:r>
              <a:rPr lang="ru-RU" dirty="0" smtClean="0"/>
              <a:t>2- изоляция</a:t>
            </a:r>
          </a:p>
          <a:p>
            <a:r>
              <a:rPr lang="ru-RU" dirty="0" smtClean="0"/>
              <a:t>3-отвод газов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46367" y="3182693"/>
            <a:ext cx="309738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4- графитовый катод</a:t>
            </a:r>
          </a:p>
          <a:p>
            <a:r>
              <a:rPr lang="ru-RU" dirty="0" smtClean="0"/>
              <a:t>5- огнеупорный кирпич</a:t>
            </a:r>
          </a:p>
          <a:p>
            <a:r>
              <a:rPr lang="ru-RU" dirty="0" smtClean="0"/>
              <a:t>6- кирпич для теплоизоляции</a:t>
            </a:r>
          </a:p>
          <a:p>
            <a:r>
              <a:rPr lang="ru-RU" dirty="0" smtClean="0"/>
              <a:t>7-отверстие для выгрузки</a:t>
            </a:r>
          </a:p>
          <a:p>
            <a:r>
              <a:rPr lang="ru-RU" dirty="0" smtClean="0"/>
              <a:t>8-змеевик для нагрева</a:t>
            </a:r>
          </a:p>
          <a:p>
            <a:r>
              <a:rPr lang="ru-RU" dirty="0" smtClean="0"/>
              <a:t>9-кожух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7836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Параметры процесса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84" y="1196752"/>
            <a:ext cx="7388884" cy="469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0482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Основы процесса электролиза редкоземельных металлов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" y="2132856"/>
            <a:ext cx="864096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383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Получение </a:t>
            </a:r>
            <a:r>
              <a:rPr lang="ru-RU" sz="3200" dirty="0" err="1" smtClean="0">
                <a:solidFill>
                  <a:srgbClr val="0070C0"/>
                </a:solidFill>
              </a:rPr>
              <a:t>мишметалла</a:t>
            </a:r>
            <a:r>
              <a:rPr lang="ru-RU" sz="3200" dirty="0" smtClean="0">
                <a:solidFill>
                  <a:srgbClr val="0070C0"/>
                </a:solidFill>
              </a:rPr>
              <a:t> электролизом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4725144"/>
            <a:ext cx="262328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1- графитовый анод</a:t>
            </a:r>
          </a:p>
          <a:p>
            <a:r>
              <a:rPr lang="ru-RU" dirty="0" smtClean="0"/>
              <a:t>2-огнеупорная керамика</a:t>
            </a:r>
          </a:p>
          <a:p>
            <a:r>
              <a:rPr lang="ru-RU" dirty="0" smtClean="0"/>
              <a:t>3-железный кожух</a:t>
            </a:r>
          </a:p>
          <a:p>
            <a:r>
              <a:rPr lang="ru-RU" dirty="0" smtClean="0"/>
              <a:t>4- электролит</a:t>
            </a:r>
          </a:p>
          <a:p>
            <a:r>
              <a:rPr lang="ru-RU" dirty="0" smtClean="0"/>
              <a:t>5-жидкий </a:t>
            </a:r>
            <a:r>
              <a:rPr lang="ru-RU" dirty="0" err="1" smtClean="0"/>
              <a:t>мишметалл</a:t>
            </a:r>
            <a:endParaRPr lang="ru-RU" dirty="0" smtClean="0"/>
          </a:p>
          <a:p>
            <a:r>
              <a:rPr lang="ru-RU" dirty="0" smtClean="0"/>
              <a:t>6- железный катод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427984" y="4797152"/>
            <a:ext cx="32398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7- теплоизоляционная засыпка</a:t>
            </a:r>
          </a:p>
          <a:p>
            <a:r>
              <a:rPr lang="ru-RU" dirty="0" smtClean="0"/>
              <a:t>8- подовый канал</a:t>
            </a:r>
            <a:endParaRPr lang="ru-RU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836712"/>
            <a:ext cx="445770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608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2073"/>
            <a:ext cx="8229600" cy="896647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Ванна с вращающимся катодом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568" y="751420"/>
            <a:ext cx="4648648" cy="445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5373216"/>
            <a:ext cx="26289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 – молибденовый катод</a:t>
            </a:r>
          </a:p>
          <a:p>
            <a:r>
              <a:rPr lang="ru-RU" dirty="0" smtClean="0"/>
              <a:t>2-крышка ванны</a:t>
            </a:r>
          </a:p>
          <a:p>
            <a:r>
              <a:rPr lang="ru-RU" dirty="0" smtClean="0"/>
              <a:t>3- тигель приемник</a:t>
            </a:r>
          </a:p>
          <a:p>
            <a:r>
              <a:rPr lang="ru-RU" dirty="0" smtClean="0"/>
              <a:t>4-графитовы тигель анод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860032" y="4941168"/>
            <a:ext cx="289111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5- термопара</a:t>
            </a:r>
          </a:p>
          <a:p>
            <a:r>
              <a:rPr lang="ru-RU" dirty="0" smtClean="0"/>
              <a:t>6- нагревательный элемент</a:t>
            </a:r>
          </a:p>
          <a:p>
            <a:r>
              <a:rPr lang="ru-RU" dirty="0" smtClean="0"/>
              <a:t>7-защитный конус</a:t>
            </a:r>
          </a:p>
          <a:p>
            <a:r>
              <a:rPr lang="ru-RU" dirty="0" smtClean="0"/>
              <a:t>8-загрузочное отверстие</a:t>
            </a:r>
          </a:p>
          <a:p>
            <a:r>
              <a:rPr lang="ru-RU" dirty="0" smtClean="0"/>
              <a:t>9-подвед тока к аноду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0130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Электролизное получение тория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Виды электролитов</a:t>
            </a:r>
          </a:p>
          <a:p>
            <a:r>
              <a:rPr lang="ru-RU" dirty="0" smtClean="0"/>
              <a:t>Хлоридный</a:t>
            </a:r>
          </a:p>
          <a:p>
            <a:r>
              <a:rPr lang="ru-RU" dirty="0" smtClean="0"/>
              <a:t>Фторидно-хлоридный</a:t>
            </a:r>
          </a:p>
          <a:p>
            <a:r>
              <a:rPr lang="ru-RU" dirty="0" smtClean="0"/>
              <a:t>Хлоридно-оксидный</a:t>
            </a:r>
          </a:p>
          <a:p>
            <a:r>
              <a:rPr lang="ru-RU" dirty="0" smtClean="0"/>
              <a:t>Фторидно-оксидный</a:t>
            </a:r>
          </a:p>
          <a:p>
            <a:r>
              <a:rPr lang="ru-RU" dirty="0" smtClean="0"/>
              <a:t>Фторидный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5659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633"/>
            <a:ext cx="8229600" cy="797019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Полупромышленный электролизер с хлоридной ванной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52736"/>
            <a:ext cx="2886075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60032" y="1268760"/>
            <a:ext cx="35836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Температура процесса 780-850оС</a:t>
            </a:r>
          </a:p>
          <a:p>
            <a:r>
              <a:rPr lang="ru-RU" dirty="0" smtClean="0"/>
              <a:t>Катодная плотность 100-150А/дм2</a:t>
            </a:r>
          </a:p>
          <a:p>
            <a:r>
              <a:rPr lang="ru-RU" dirty="0" smtClean="0"/>
              <a:t>Рабочее напряжение 4-5 В</a:t>
            </a:r>
          </a:p>
          <a:p>
            <a:r>
              <a:rPr lang="ru-RU" dirty="0" smtClean="0"/>
              <a:t>Состав ванны </a:t>
            </a:r>
            <a:r>
              <a:rPr lang="en-US" dirty="0" err="1" smtClean="0"/>
              <a:t>ThCl</a:t>
            </a:r>
            <a:r>
              <a:rPr lang="en-US" dirty="0" smtClean="0"/>
              <a:t> 15%-NaCl-85%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932040" y="3068960"/>
            <a:ext cx="267919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Состав катодной груши:</a:t>
            </a:r>
          </a:p>
          <a:p>
            <a:r>
              <a:rPr lang="en-US" dirty="0" err="1" smtClean="0"/>
              <a:t>Th</a:t>
            </a:r>
            <a:r>
              <a:rPr lang="ru-RU" dirty="0" smtClean="0"/>
              <a:t> -20-50%</a:t>
            </a:r>
          </a:p>
          <a:p>
            <a:r>
              <a:rPr lang="ru-RU" dirty="0" smtClean="0"/>
              <a:t>Выход по току 70-80%</a:t>
            </a:r>
          </a:p>
          <a:p>
            <a:r>
              <a:rPr lang="ru-RU" dirty="0" smtClean="0"/>
              <a:t>Извлечение металла 90%</a:t>
            </a:r>
          </a:p>
          <a:p>
            <a:r>
              <a:rPr lang="ru-RU" dirty="0" smtClean="0"/>
              <a:t>Чистота 99%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4282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Фторидно-хлоридная ванна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3482699" cy="542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8064" y="1628800"/>
            <a:ext cx="28336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Состав ванны: </a:t>
            </a:r>
            <a:r>
              <a:rPr lang="en-US" dirty="0" err="1" smtClean="0"/>
              <a:t>ThF</a:t>
            </a:r>
            <a:r>
              <a:rPr lang="en-US" dirty="0" smtClean="0"/>
              <a:t>-NaCl-KCl</a:t>
            </a:r>
          </a:p>
          <a:p>
            <a:r>
              <a:rPr lang="ru-RU" dirty="0" smtClean="0"/>
              <a:t>Температура 680-700оС</a:t>
            </a:r>
          </a:p>
          <a:p>
            <a:r>
              <a:rPr lang="ru-RU" dirty="0" smtClean="0"/>
              <a:t>Плотность тока 3-4 А/см2</a:t>
            </a:r>
            <a:endParaRPr lang="ru-RU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725144"/>
            <a:ext cx="49149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432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182"/>
            <a:ext cx="8229600" cy="70609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Механизм получения тория</a:t>
            </a: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628800"/>
            <a:ext cx="3888432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501008"/>
            <a:ext cx="3249870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2636912"/>
            <a:ext cx="78439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Образующиеся фториды калия и натрия связывают фторид тория в комплекс,</a:t>
            </a:r>
          </a:p>
          <a:p>
            <a:r>
              <a:rPr lang="ru-RU" dirty="0"/>
              <a:t>к</a:t>
            </a:r>
            <a:r>
              <a:rPr lang="ru-RU" dirty="0" smtClean="0"/>
              <a:t>оторые затем переносятся к аноду: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801578"/>
            <a:ext cx="70962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Напряжение разложения фторида тория выше, чем у хлорида натрия:</a:t>
            </a:r>
          </a:p>
          <a:p>
            <a:r>
              <a:rPr lang="ru-RU" dirty="0" smtClean="0"/>
              <a:t>Т=900оС, </a:t>
            </a:r>
            <a:r>
              <a:rPr lang="en-US" dirty="0" smtClean="0"/>
              <a:t>U </a:t>
            </a:r>
            <a:r>
              <a:rPr lang="en-US" baseline="-25000" dirty="0" smtClean="0"/>
              <a:t>NaCl</a:t>
            </a:r>
            <a:r>
              <a:rPr lang="en-US" dirty="0" smtClean="0"/>
              <a:t>=3,2 </a:t>
            </a:r>
            <a:r>
              <a:rPr lang="ru-RU" dirty="0" smtClean="0"/>
              <a:t>В, </a:t>
            </a:r>
            <a:r>
              <a:rPr lang="en-US" dirty="0" smtClean="0"/>
              <a:t>U </a:t>
            </a:r>
            <a:r>
              <a:rPr lang="en-US" baseline="-25000" dirty="0" err="1" smtClean="0"/>
              <a:t>ThF</a:t>
            </a:r>
            <a:r>
              <a:rPr lang="en-US" dirty="0" smtClean="0"/>
              <a:t> </a:t>
            </a:r>
            <a:r>
              <a:rPr lang="ru-RU" dirty="0" smtClean="0"/>
              <a:t>= 4,25 </a:t>
            </a:r>
            <a:r>
              <a:rPr lang="ru-RU" dirty="0"/>
              <a:t>В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399" y="5445224"/>
            <a:ext cx="619765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3648" y="4725144"/>
            <a:ext cx="222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Суммарная реакция: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04415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353</Words>
  <Application>Microsoft Office PowerPoint</Application>
  <PresentationFormat>Экран (4:3)</PresentationFormat>
  <Paragraphs>74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Задачи электролизного получения</vt:lpstr>
      <vt:lpstr>Электрохимический метод изменения валентности урана</vt:lpstr>
      <vt:lpstr>Основы процесса электролиза урана</vt:lpstr>
      <vt:lpstr>Электролиз урана фирма Вестингауз (США) </vt:lpstr>
      <vt:lpstr>Схема ванны для  получения урана электролизом</vt:lpstr>
      <vt:lpstr>Параметры процесса</vt:lpstr>
      <vt:lpstr>Основы процесса электролиза редкоземельных металлов</vt:lpstr>
      <vt:lpstr>Получение мишметалла электролизом</vt:lpstr>
      <vt:lpstr>Ванна с вращающимся катодом</vt:lpstr>
      <vt:lpstr>Электролизное получение тория</vt:lpstr>
      <vt:lpstr>Полупромышленный электролизер с хлоридной ванной</vt:lpstr>
      <vt:lpstr>Фторидно-хлоридная ванна</vt:lpstr>
      <vt:lpstr>Механизм получения тория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Электрохимические производства</dc:title>
  <dc:creator>Fedor A. Voroshilov</dc:creator>
  <cp:lastModifiedBy>Fedor A. Voroshilov</cp:lastModifiedBy>
  <cp:revision>18</cp:revision>
  <dcterms:created xsi:type="dcterms:W3CDTF">2016-04-08T04:03:03Z</dcterms:created>
  <dcterms:modified xsi:type="dcterms:W3CDTF">2016-06-11T08:45:00Z</dcterms:modified>
</cp:coreProperties>
</file>