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7" r:id="rId2"/>
    <p:sldId id="284" r:id="rId3"/>
    <p:sldId id="283" r:id="rId4"/>
    <p:sldId id="285" r:id="rId5"/>
    <p:sldId id="286" r:id="rId6"/>
    <p:sldId id="271" r:id="rId7"/>
    <p:sldId id="272" r:id="rId8"/>
    <p:sldId id="273" r:id="rId9"/>
    <p:sldId id="274" r:id="rId10"/>
    <p:sldId id="275" r:id="rId11"/>
    <p:sldId id="263" r:id="rId12"/>
    <p:sldId id="264" r:id="rId13"/>
    <p:sldId id="265" r:id="rId14"/>
    <p:sldId id="266" r:id="rId15"/>
    <p:sldId id="268" r:id="rId16"/>
    <p:sldId id="269" r:id="rId17"/>
    <p:sldId id="267" r:id="rId18"/>
    <p:sldId id="260" r:id="rId19"/>
    <p:sldId id="258" r:id="rId20"/>
    <p:sldId id="259" r:id="rId21"/>
    <p:sldId id="270" r:id="rId22"/>
    <p:sldId id="262" r:id="rId23"/>
    <p:sldId id="279" r:id="rId24"/>
    <p:sldId id="280" r:id="rId25"/>
    <p:sldId id="281" r:id="rId26"/>
    <p:sldId id="282" r:id="rId27"/>
    <p:sldId id="261" r:id="rId28"/>
    <p:sldId id="277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2B01D8-F559-4A49-91D2-4E8C47E92838}" type="datetimeFigureOut">
              <a:rPr lang="ru-RU" smtClean="0"/>
              <a:t>11.06.2016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BAE6A9-A187-4949-98A6-3BDB2ED5C8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810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dirty="0" smtClean="0"/>
              <a:t>На</a:t>
            </a:r>
            <a:r>
              <a:rPr lang="ru-RU" baseline="0" dirty="0" smtClean="0"/>
              <a:t> кафедре ХТРЭ Томского политехнического университета сначала была предложена, затем разработана технологическая схема получения диоксида титана из ильменитовых песков </a:t>
            </a:r>
            <a:r>
              <a:rPr lang="ru-RU" baseline="0" dirty="0" err="1" smtClean="0"/>
              <a:t>Туганского</a:t>
            </a:r>
            <a:r>
              <a:rPr lang="ru-RU" baseline="0" dirty="0" smtClean="0"/>
              <a:t> месторождения.</a:t>
            </a:r>
          </a:p>
          <a:p>
            <a:r>
              <a:rPr lang="ru-RU" baseline="0" dirty="0" smtClean="0"/>
              <a:t>Были проведены успешно полупромышленные испытания. Одним из полупродуктов  фторидной схемы разложения ильменита является гексафторотитанат аммония. Чистота  которого после сублимационной очистки составляет не менее 99,5%.  Поэтому  его можно применять в качестве исходного соединения в технологии получения чистого металлического титана. </a:t>
            </a:r>
            <a:endParaRPr lang="ru-RU" dirty="0" smtClean="0"/>
          </a:p>
        </p:txBody>
      </p:sp>
      <p:sp>
        <p:nvSpPr>
          <p:cNvPr id="35844" name="Верхний колонтитул 1"/>
          <p:cNvSpPr>
            <a:spLocks noGrp="1"/>
          </p:cNvSpPr>
          <p:nvPr>
            <p:ph type="hdr" sz="quarter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endParaRPr lang="ru-RU" smtClean="0"/>
          </a:p>
        </p:txBody>
      </p:sp>
      <p:sp>
        <p:nvSpPr>
          <p:cNvPr id="35845" name="Дата 2"/>
          <p:cNvSpPr>
            <a:spLocks noGrp="1"/>
          </p:cNvSpPr>
          <p:nvPr>
            <p:ph type="dt" sz="quarter" idx="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400" dirty="0"/>
              <a:t>Исследование процесса получения соли трехвалентного титана проводили на лабораторном электролизере, с применением </a:t>
            </a:r>
            <a:r>
              <a:rPr lang="ru-RU" sz="1400" dirty="0" err="1"/>
              <a:t>анионобменной</a:t>
            </a:r>
            <a:r>
              <a:rPr lang="ru-RU" sz="1400" dirty="0"/>
              <a:t> мембраны. Условная схема движения ионов приведена на слайде. В качестве католита, для электролиза использовались  растворы с содержанием гексафторотитаната аммония 200 г/литр. Для </a:t>
            </a:r>
            <a:r>
              <a:rPr lang="ru-RU" sz="1400" dirty="0" err="1"/>
              <a:t>анолита</a:t>
            </a:r>
            <a:r>
              <a:rPr lang="ru-RU" sz="1400" dirty="0"/>
              <a:t> использовался </a:t>
            </a:r>
            <a:r>
              <a:rPr lang="ru-RU" sz="1400" dirty="0" err="1"/>
              <a:t>одномолярный</a:t>
            </a:r>
            <a:r>
              <a:rPr lang="ru-RU" sz="1400" dirty="0"/>
              <a:t> раствор соляной кислоты.</a:t>
            </a:r>
          </a:p>
          <a:p>
            <a:r>
              <a:rPr lang="ru-RU" sz="1400" dirty="0"/>
              <a:t>В результате восстановления образуется соединение </a:t>
            </a:r>
            <a:r>
              <a:rPr lang="en-US" sz="1400" dirty="0"/>
              <a:t>(NH</a:t>
            </a:r>
            <a:r>
              <a:rPr lang="en-US" sz="1400" baseline="-25000" dirty="0"/>
              <a:t>4</a:t>
            </a:r>
            <a:r>
              <a:rPr lang="en-US" sz="1400" dirty="0"/>
              <a:t>)</a:t>
            </a:r>
            <a:r>
              <a:rPr lang="en-US" sz="1400" baseline="-25000" dirty="0"/>
              <a:t>2</a:t>
            </a:r>
            <a:r>
              <a:rPr lang="en-US" sz="1400" dirty="0"/>
              <a:t>HTiF</a:t>
            </a:r>
            <a:r>
              <a:rPr lang="en-US" sz="1400" baseline="-25000" dirty="0"/>
              <a:t>6</a:t>
            </a:r>
            <a:r>
              <a:rPr lang="ru-RU" sz="1400" dirty="0"/>
              <a:t>.</a:t>
            </a:r>
            <a:r>
              <a:rPr lang="en-US" sz="1400" dirty="0"/>
              <a:t> </a:t>
            </a:r>
            <a:r>
              <a:rPr lang="ru-RU" sz="1400" dirty="0"/>
              <a:t>На катоде также возможно прохождение побочной реакции выделения водорода. </a:t>
            </a:r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Образовавшийся</a:t>
            </a:r>
            <a:r>
              <a:rPr lang="ru-RU" baseline="0" dirty="0" smtClean="0"/>
              <a:t> в процессе электролиза кислый </a:t>
            </a:r>
            <a:r>
              <a:rPr lang="ru-RU" baseline="0" dirty="0" err="1" smtClean="0"/>
              <a:t>гексафтортитанат</a:t>
            </a:r>
            <a:r>
              <a:rPr lang="ru-RU" baseline="0" dirty="0" smtClean="0"/>
              <a:t> аммония необходимо выделить из раствора. При </a:t>
            </a:r>
            <a:r>
              <a:rPr lang="ru-RU" baseline="0" dirty="0" err="1" smtClean="0"/>
              <a:t>приливании</a:t>
            </a:r>
            <a:r>
              <a:rPr lang="ru-RU" baseline="0" dirty="0" smtClean="0"/>
              <a:t> аммиака  образуется соединение (</a:t>
            </a:r>
            <a:r>
              <a:rPr lang="en-US" baseline="0" dirty="0" smtClean="0"/>
              <a:t>NH4)3TiF6</a:t>
            </a:r>
            <a:r>
              <a:rPr lang="ru-RU" baseline="0" dirty="0" smtClean="0"/>
              <a:t>, которое выпадает в осадок при </a:t>
            </a:r>
            <a:r>
              <a:rPr lang="ru-RU" baseline="0" dirty="0" err="1" smtClean="0"/>
              <a:t>при</a:t>
            </a:r>
            <a:r>
              <a:rPr lang="ru-RU" baseline="0" dirty="0" smtClean="0"/>
              <a:t> </a:t>
            </a:r>
            <a:r>
              <a:rPr lang="en-US" baseline="0" dirty="0" smtClean="0"/>
              <a:t>pH=6</a:t>
            </a:r>
            <a:r>
              <a:rPr lang="ru-RU" baseline="0" dirty="0" smtClean="0"/>
              <a:t>.</a:t>
            </a:r>
            <a:endParaRPr lang="en-US" baseline="0" dirty="0" smtClean="0"/>
          </a:p>
          <a:p>
            <a:r>
              <a:rPr lang="ru-RU" baseline="0" dirty="0" smtClean="0"/>
              <a:t>Таким образом, первая стадия рассматриваемого метода получения металлического титана состоит из следующих операций: Приготовление электролита (</a:t>
            </a:r>
            <a:r>
              <a:rPr lang="en-US" baseline="0" dirty="0" smtClean="0"/>
              <a:t>NH4)</a:t>
            </a:r>
            <a:r>
              <a:rPr lang="ru-RU" baseline="0" dirty="0" smtClean="0"/>
              <a:t>2</a:t>
            </a:r>
            <a:r>
              <a:rPr lang="en-US" baseline="0" dirty="0" smtClean="0"/>
              <a:t>TiF6</a:t>
            </a:r>
            <a:r>
              <a:rPr lang="ru-RU" baseline="0" dirty="0" smtClean="0"/>
              <a:t>, далее электролитическое восстановление, затем аммиачное осаждение, фильтрация и сушка. Полученный продукт (</a:t>
            </a:r>
            <a:r>
              <a:rPr lang="en-US" baseline="0" dirty="0" smtClean="0"/>
              <a:t>NH4)3TiF6</a:t>
            </a:r>
            <a:r>
              <a:rPr lang="ru-RU" baseline="0" dirty="0" smtClean="0"/>
              <a:t> можно отправлять на стадию электролиза расплава.</a:t>
            </a:r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Здесь приведены фотографии катодных осадков , полученные при различных плотностях катодного тока. Визуально видно, что при токе 1 а см кв. катодный осадок более плотный и содержит меньшее количество электролита.</a:t>
            </a:r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3140968"/>
            <a:ext cx="6400800" cy="864096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Получение титана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03848" y="2510385"/>
            <a:ext cx="1527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Лекция 13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83671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Отделение хлорирования</a:t>
            </a:r>
            <a:endParaRPr lang="ru-RU" sz="3200" dirty="0">
              <a:solidFill>
                <a:srgbClr val="0070C0"/>
              </a:solidFill>
            </a:endParaRPr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53247"/>
            <a:ext cx="7632848" cy="5800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1819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3671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Восстановление тетрахлорида магнием</a:t>
            </a:r>
            <a:endParaRPr lang="ru-RU" sz="3200" dirty="0">
              <a:solidFill>
                <a:srgbClr val="0070C0"/>
              </a:solidFill>
            </a:endParaRPr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190" y="836712"/>
            <a:ext cx="7716226" cy="5864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0346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073"/>
            <a:ext cx="8229600" cy="896647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Обработка блока титана губчатого</a:t>
            </a:r>
            <a:endParaRPr lang="ru-RU" sz="3200" dirty="0">
              <a:solidFill>
                <a:srgbClr val="0070C0"/>
              </a:solidFill>
            </a:endParaRPr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056" y="764704"/>
            <a:ext cx="7749352" cy="5889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8332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3671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Сортировка титана губчатого</a:t>
            </a:r>
            <a:endParaRPr lang="ru-RU" sz="3200" dirty="0">
              <a:solidFill>
                <a:srgbClr val="0070C0"/>
              </a:solidFill>
            </a:endParaRPr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804" y="836712"/>
            <a:ext cx="7726612" cy="5872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8374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Подготовка сырья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980728"/>
            <a:ext cx="7973250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827584" y="5301208"/>
            <a:ext cx="78676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1- стержневая мельница, 2- установка для обезжиривания</a:t>
            </a:r>
          </a:p>
          <a:p>
            <a:r>
              <a:rPr lang="ru-RU" sz="2400" dirty="0" smtClean="0"/>
              <a:t>3-сушильный шкаф, 4- загрузочный бункер, </a:t>
            </a:r>
          </a:p>
          <a:p>
            <a:r>
              <a:rPr lang="ru-RU" sz="2400" dirty="0" smtClean="0"/>
              <a:t>5- магнитный сепаратор, 6-рассеиватель</a:t>
            </a:r>
            <a:endParaRPr lang="ru-RU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555935" cy="3230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4293096"/>
            <a:ext cx="4029829" cy="708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483768" y="3717032"/>
            <a:ext cx="35451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Напряжение на ванне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5229200"/>
            <a:ext cx="4921297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6021288"/>
            <a:ext cx="4859100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0152" y="5373216"/>
            <a:ext cx="2235882" cy="406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96136" y="6021288"/>
            <a:ext cx="3124940" cy="397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Режим работы электролизера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268760"/>
            <a:ext cx="8405579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661248"/>
            <a:ext cx="9144000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563888" y="4941168"/>
            <a:ext cx="15568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</a:rPr>
              <a:t>Примеси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21107"/>
            <a:ext cx="6057443" cy="6536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932040" y="476672"/>
            <a:ext cx="38852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</a:rPr>
              <a:t>Дисковый электролизер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11" y="260648"/>
            <a:ext cx="6294923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524255" cy="641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Поведение примесей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96752"/>
            <a:ext cx="8353920" cy="1242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305886"/>
            <a:ext cx="6768752" cy="5114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692696"/>
            <a:ext cx="4029794" cy="5571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940011" y="260648"/>
            <a:ext cx="52039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Обработка катодного осадка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76056" y="1484784"/>
            <a:ext cx="3241657" cy="42131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ru-RU" sz="2400" dirty="0" smtClean="0"/>
              <a:t>1- корпус</a:t>
            </a:r>
          </a:p>
          <a:p>
            <a:pPr>
              <a:lnSpc>
                <a:spcPct val="125000"/>
              </a:lnSpc>
            </a:pPr>
            <a:r>
              <a:rPr lang="ru-RU" sz="2400" dirty="0" smtClean="0"/>
              <a:t>2-неподвижные ножи</a:t>
            </a:r>
          </a:p>
          <a:p>
            <a:pPr>
              <a:lnSpc>
                <a:spcPct val="125000"/>
              </a:lnSpc>
            </a:pPr>
            <a:r>
              <a:rPr lang="ru-RU" sz="2400" dirty="0" smtClean="0"/>
              <a:t>3- подвижные ножи</a:t>
            </a:r>
          </a:p>
          <a:p>
            <a:pPr>
              <a:lnSpc>
                <a:spcPct val="125000"/>
              </a:lnSpc>
            </a:pPr>
            <a:r>
              <a:rPr lang="ru-RU" sz="2400" dirty="0" smtClean="0"/>
              <a:t>4-держатели  ножей</a:t>
            </a:r>
          </a:p>
          <a:p>
            <a:pPr>
              <a:lnSpc>
                <a:spcPct val="125000"/>
              </a:lnSpc>
            </a:pPr>
            <a:r>
              <a:rPr lang="ru-RU" sz="2400" dirty="0" smtClean="0"/>
              <a:t>5-вал</a:t>
            </a:r>
          </a:p>
          <a:p>
            <a:pPr>
              <a:lnSpc>
                <a:spcPct val="125000"/>
              </a:lnSpc>
            </a:pPr>
            <a:r>
              <a:rPr lang="ru-RU" sz="2400" dirty="0" smtClean="0"/>
              <a:t>6-загрузочный бункер</a:t>
            </a:r>
          </a:p>
          <a:p>
            <a:pPr>
              <a:lnSpc>
                <a:spcPct val="125000"/>
              </a:lnSpc>
            </a:pPr>
            <a:r>
              <a:rPr lang="ru-RU" sz="2400" dirty="0" smtClean="0"/>
              <a:t>7-сетка</a:t>
            </a:r>
          </a:p>
          <a:p>
            <a:pPr>
              <a:lnSpc>
                <a:spcPct val="125000"/>
              </a:lnSpc>
            </a:pPr>
            <a:r>
              <a:rPr lang="ru-RU" sz="2400" dirty="0" smtClean="0"/>
              <a:t>8-разгрузочный бункер</a:t>
            </a:r>
          </a:p>
          <a:p>
            <a:pPr>
              <a:lnSpc>
                <a:spcPct val="125000"/>
              </a:lnSpc>
            </a:pPr>
            <a:r>
              <a:rPr lang="ru-RU" sz="2400" dirty="0" smtClean="0"/>
              <a:t>9-ввод аргона</a:t>
            </a:r>
            <a:endParaRPr lang="ru-RU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2060"/>
                </a:solidFill>
              </a:rPr>
              <a:t>QITI</a:t>
            </a:r>
            <a:r>
              <a:rPr lang="ru-RU" sz="3200" dirty="0" smtClean="0">
                <a:solidFill>
                  <a:srgbClr val="002060"/>
                </a:solidFill>
              </a:rPr>
              <a:t>- процесс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32203"/>
            <a:ext cx="5603503" cy="6025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508104" y="1412776"/>
            <a:ext cx="3467744" cy="46748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ru-RU" sz="2400" dirty="0" smtClean="0"/>
              <a:t>1- аноды</a:t>
            </a:r>
          </a:p>
          <a:p>
            <a:pPr>
              <a:lnSpc>
                <a:spcPct val="125000"/>
              </a:lnSpc>
            </a:pPr>
            <a:r>
              <a:rPr lang="ru-RU" sz="2400" dirty="0" smtClean="0"/>
              <a:t>2- </a:t>
            </a:r>
            <a:r>
              <a:rPr lang="ru-RU" sz="2400" dirty="0" err="1" smtClean="0"/>
              <a:t>водоохлаждаемый</a:t>
            </a:r>
            <a:r>
              <a:rPr lang="ru-RU" sz="2400" dirty="0" smtClean="0"/>
              <a:t> </a:t>
            </a:r>
          </a:p>
          <a:p>
            <a:pPr>
              <a:lnSpc>
                <a:spcPct val="125000"/>
              </a:lnSpc>
            </a:pPr>
            <a:r>
              <a:rPr lang="ru-RU" sz="2400" dirty="0" err="1" smtClean="0"/>
              <a:t>флянец</a:t>
            </a:r>
            <a:endParaRPr lang="ru-RU" sz="2400" dirty="0" smtClean="0"/>
          </a:p>
          <a:p>
            <a:pPr>
              <a:lnSpc>
                <a:spcPct val="125000"/>
              </a:lnSpc>
            </a:pPr>
            <a:r>
              <a:rPr lang="ru-RU" sz="2400" dirty="0" smtClean="0"/>
              <a:t>3- шлюзовая камера</a:t>
            </a:r>
          </a:p>
          <a:p>
            <a:pPr>
              <a:lnSpc>
                <a:spcPct val="125000"/>
              </a:lnSpc>
            </a:pPr>
            <a:r>
              <a:rPr lang="ru-RU" sz="2400" dirty="0" smtClean="0"/>
              <a:t>4- камера электролизера</a:t>
            </a:r>
          </a:p>
          <a:p>
            <a:pPr>
              <a:lnSpc>
                <a:spcPct val="125000"/>
              </a:lnSpc>
            </a:pPr>
            <a:r>
              <a:rPr lang="ru-RU" sz="2400" dirty="0" smtClean="0"/>
              <a:t>5- электролит</a:t>
            </a:r>
          </a:p>
          <a:p>
            <a:pPr>
              <a:lnSpc>
                <a:spcPct val="125000"/>
              </a:lnSpc>
            </a:pPr>
            <a:r>
              <a:rPr lang="ru-RU" sz="2400" dirty="0" smtClean="0"/>
              <a:t>6- расплавленный  катод</a:t>
            </a:r>
          </a:p>
          <a:p>
            <a:pPr>
              <a:lnSpc>
                <a:spcPct val="125000"/>
              </a:lnSpc>
            </a:pPr>
            <a:r>
              <a:rPr lang="ru-RU" sz="2400" dirty="0" smtClean="0"/>
              <a:t>7- слив металла</a:t>
            </a:r>
          </a:p>
          <a:p>
            <a:pPr>
              <a:lnSpc>
                <a:spcPct val="125000"/>
              </a:lnSpc>
            </a:pPr>
            <a:r>
              <a:rPr lang="ru-RU" sz="2400" dirty="0" smtClean="0"/>
              <a:t>8- корпус ванны</a:t>
            </a:r>
          </a:p>
          <a:p>
            <a:pPr>
              <a:lnSpc>
                <a:spcPct val="125000"/>
              </a:lnSpc>
            </a:pPr>
            <a:r>
              <a:rPr lang="ru-RU" sz="2400" dirty="0" smtClean="0"/>
              <a:t>9-жидкий металл</a:t>
            </a:r>
            <a:endParaRPr lang="ru-RU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Параметры процесса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72" y="2348880"/>
            <a:ext cx="884682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2060"/>
                </a:solidFill>
              </a:rPr>
              <a:t>FFC</a:t>
            </a:r>
            <a:r>
              <a:rPr lang="ru-RU" sz="3200" dirty="0" smtClean="0">
                <a:solidFill>
                  <a:srgbClr val="002060"/>
                </a:solidFill>
              </a:rPr>
              <a:t> -процесс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96752"/>
            <a:ext cx="8050070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4420" y="5805264"/>
            <a:ext cx="4139302" cy="598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23728"/>
            <a:ext cx="4968552" cy="653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7020272" y="692696"/>
            <a:ext cx="1437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FFC </a:t>
            </a:r>
            <a:r>
              <a:rPr lang="ru-RU" dirty="0" smtClean="0"/>
              <a:t>-процесс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Титановый порошок  фирмы </a:t>
            </a:r>
            <a:r>
              <a:rPr lang="en-US" sz="3200" dirty="0" err="1" smtClean="0">
                <a:solidFill>
                  <a:srgbClr val="002060"/>
                </a:solidFill>
              </a:rPr>
              <a:t>Metalysis</a:t>
            </a:r>
            <a:r>
              <a:rPr lang="ru-RU" sz="3200" dirty="0" smtClean="0">
                <a:solidFill>
                  <a:srgbClr val="002060"/>
                </a:solidFill>
              </a:rPr>
              <a:t> 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09850" y="1852376"/>
            <a:ext cx="5520644" cy="395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70C0"/>
                </a:solidFill>
              </a:rPr>
              <a:t>MER -</a:t>
            </a:r>
            <a:r>
              <a:rPr lang="ru-RU" sz="3200" dirty="0" smtClean="0">
                <a:solidFill>
                  <a:srgbClr val="0070C0"/>
                </a:solidFill>
              </a:rPr>
              <a:t>процесс</a:t>
            </a:r>
            <a:endParaRPr lang="ru-RU" sz="3200" dirty="0">
              <a:solidFill>
                <a:srgbClr val="0070C0"/>
              </a:solidFill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8" y="1038225"/>
            <a:ext cx="7439025" cy="478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5949280"/>
            <a:ext cx="83077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Процесс получил свое развитие в США. Проходит полупромышленные испытания.</a:t>
            </a:r>
          </a:p>
          <a:p>
            <a:r>
              <a:rPr lang="ru-RU" dirty="0" smtClean="0"/>
              <a:t>Опытная установка 227 кг/сутки.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91704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060848"/>
            <a:ext cx="8687588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Ginatta</a:t>
            </a:r>
            <a:r>
              <a:rPr lang="ru-RU" dirty="0" smtClean="0"/>
              <a:t>-процесс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71649" y="1781174"/>
            <a:ext cx="7083369" cy="416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20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357190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/>
              <a:t>Технологическая схема </a:t>
            </a:r>
            <a:r>
              <a:rPr lang="ru-RU" sz="1800" b="1" dirty="0" err="1" smtClean="0"/>
              <a:t>фтороаммонийной</a:t>
            </a:r>
            <a:r>
              <a:rPr lang="ru-RU" sz="1800" b="1" dirty="0" smtClean="0"/>
              <a:t> переработки ильменита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4103" name="Дата 1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ru-RU" sz="1200" dirty="0" smtClean="0">
                <a:solidFill>
                  <a:srgbClr val="00B0F0"/>
                </a:solidFill>
              </a:rPr>
              <a:t>Ворошилов  Федор Анатольевич</a:t>
            </a:r>
          </a:p>
        </p:txBody>
      </p:sp>
      <p:sp>
        <p:nvSpPr>
          <p:cNvPr id="409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8A8C0BC-9D56-4D72-9174-E67FC3F4F2B0}" type="slidenum">
              <a:rPr lang="ru-RU" smtClean="0"/>
              <a:pPr/>
              <a:t>23</a:t>
            </a:fld>
            <a:endParaRPr lang="ru-RU" smtClean="0"/>
          </a:p>
        </p:txBody>
      </p:sp>
      <p:sp>
        <p:nvSpPr>
          <p:cNvPr id="4099" name="Rectangle 6"/>
          <p:cNvSpPr txBox="1">
            <a:spLocks noGrp="1"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A9E94F3-7A1E-4A6F-941B-E99AB6499B20}" type="slidenum">
              <a:rPr lang="ru-RU" sz="1400"/>
              <a:pPr algn="r"/>
              <a:t>23</a:t>
            </a:fld>
            <a:endParaRPr lang="ru-RU" sz="1400"/>
          </a:p>
        </p:txBody>
      </p:sp>
      <p:pic>
        <p:nvPicPr>
          <p:cNvPr id="778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461963"/>
            <a:ext cx="4876800" cy="593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3000364" y="3786190"/>
            <a:ext cx="92869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643438" y="5857892"/>
            <a:ext cx="4139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 smtClean="0"/>
              <a:t>Чистота (</a:t>
            </a:r>
            <a:r>
              <a:rPr lang="en-US" sz="1800" dirty="0" smtClean="0"/>
              <a:t>NH</a:t>
            </a:r>
            <a:r>
              <a:rPr lang="en-US" sz="1800" baseline="-25000" dirty="0" smtClean="0"/>
              <a:t>4</a:t>
            </a:r>
            <a:r>
              <a:rPr lang="en-US" sz="1800" dirty="0" smtClean="0"/>
              <a:t>)</a:t>
            </a:r>
            <a:r>
              <a:rPr lang="en-US" sz="1800" baseline="-25000" dirty="0" smtClean="0"/>
              <a:t>2</a:t>
            </a:r>
            <a:r>
              <a:rPr lang="en-US" sz="1800" dirty="0" smtClean="0"/>
              <a:t>TiF</a:t>
            </a:r>
            <a:r>
              <a:rPr lang="en-US" sz="1800" baseline="-25000" dirty="0" smtClean="0"/>
              <a:t>6</a:t>
            </a:r>
            <a:r>
              <a:rPr lang="en-US" sz="1800" dirty="0" smtClean="0"/>
              <a:t> </a:t>
            </a:r>
            <a:r>
              <a:rPr lang="ru-RU" sz="1800" dirty="0" smtClean="0"/>
              <a:t>не менее 99,5 %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937472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88125" y="6237288"/>
            <a:ext cx="2133600" cy="476250"/>
          </a:xfrm>
          <a:noFill/>
        </p:spPr>
        <p:txBody>
          <a:bodyPr/>
          <a:lstStyle/>
          <a:p>
            <a:fld id="{08E24F8B-8735-4047-B215-B506BF40BC05}" type="slidenum">
              <a:rPr lang="ru-RU" smtClean="0"/>
              <a:pPr/>
              <a:t>24</a:t>
            </a:fld>
            <a:endParaRPr lang="ru-RU" smtClean="0"/>
          </a:p>
        </p:txBody>
      </p:sp>
      <p:sp>
        <p:nvSpPr>
          <p:cNvPr id="7171" name="TextBox 4"/>
          <p:cNvSpPr txBox="1">
            <a:spLocks noChangeArrowheads="1"/>
          </p:cNvSpPr>
          <p:nvPr/>
        </p:nvSpPr>
        <p:spPr bwMode="auto">
          <a:xfrm>
            <a:off x="900113" y="4365625"/>
            <a:ext cx="38877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baseline="-25000"/>
          </a:p>
          <a:p>
            <a:r>
              <a:rPr lang="ru-RU"/>
              <a:t> </a:t>
            </a:r>
          </a:p>
        </p:txBody>
      </p:sp>
      <p:sp>
        <p:nvSpPr>
          <p:cNvPr id="7172" name="TextBox 2"/>
          <p:cNvSpPr txBox="1">
            <a:spLocks noChangeArrowheads="1"/>
          </p:cNvSpPr>
          <p:nvPr/>
        </p:nvSpPr>
        <p:spPr bwMode="auto">
          <a:xfrm>
            <a:off x="3428992" y="5286388"/>
            <a:ext cx="5041900" cy="779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dirty="0"/>
              <a:t>Суммарная реакция электролиза</a:t>
            </a:r>
          </a:p>
          <a:p>
            <a:pPr>
              <a:lnSpc>
                <a:spcPct val="150000"/>
              </a:lnSpc>
            </a:pPr>
            <a:r>
              <a:rPr lang="ru-RU" sz="1800" dirty="0"/>
              <a:t>4(</a:t>
            </a:r>
            <a:r>
              <a:rPr lang="en-US" sz="1800" dirty="0" smtClean="0"/>
              <a:t>NH</a:t>
            </a:r>
            <a:r>
              <a:rPr lang="en-US" sz="1800" baseline="-25000" dirty="0" smtClean="0"/>
              <a:t>4</a:t>
            </a:r>
            <a:r>
              <a:rPr lang="en-US" sz="1800" dirty="0" smtClean="0"/>
              <a:t>)</a:t>
            </a:r>
            <a:r>
              <a:rPr lang="en-US" sz="1800" baseline="-25000" dirty="0" smtClean="0"/>
              <a:t>2</a:t>
            </a:r>
            <a:r>
              <a:rPr lang="en-US" sz="1800" dirty="0" smtClean="0"/>
              <a:t>TiF</a:t>
            </a:r>
            <a:r>
              <a:rPr lang="en-US" sz="1800" baseline="-25000" dirty="0" smtClean="0"/>
              <a:t>6</a:t>
            </a:r>
            <a:r>
              <a:rPr lang="en-US" sz="1800" dirty="0" smtClean="0"/>
              <a:t>+2H</a:t>
            </a:r>
            <a:r>
              <a:rPr lang="en-US" sz="1800" baseline="-25000" dirty="0" smtClean="0"/>
              <a:t>2</a:t>
            </a:r>
            <a:r>
              <a:rPr lang="en-US" sz="1800" dirty="0" smtClean="0"/>
              <a:t>O</a:t>
            </a:r>
            <a:r>
              <a:rPr lang="ru-RU" sz="1800" dirty="0" smtClean="0"/>
              <a:t> </a:t>
            </a:r>
            <a:r>
              <a:rPr lang="en-US" sz="1800" dirty="0" smtClean="0"/>
              <a:t>=</a:t>
            </a:r>
            <a:r>
              <a:rPr lang="ru-RU" sz="1800" dirty="0" smtClean="0"/>
              <a:t> </a:t>
            </a:r>
            <a:r>
              <a:rPr lang="en-US" sz="1800" dirty="0" smtClean="0"/>
              <a:t>4(NH</a:t>
            </a:r>
            <a:r>
              <a:rPr lang="en-US" sz="1800" baseline="-25000" dirty="0" smtClean="0"/>
              <a:t>4</a:t>
            </a:r>
            <a:r>
              <a:rPr lang="en-US" sz="1800" dirty="0" smtClean="0"/>
              <a:t>)</a:t>
            </a:r>
            <a:r>
              <a:rPr lang="ru-RU" sz="1800" baseline="-25000" dirty="0"/>
              <a:t>2</a:t>
            </a:r>
            <a:r>
              <a:rPr lang="en-US" sz="1800" dirty="0" smtClean="0"/>
              <a:t>HTiF</a:t>
            </a:r>
            <a:r>
              <a:rPr lang="en-US" sz="1800" baseline="-25000" dirty="0" smtClean="0"/>
              <a:t>6</a:t>
            </a:r>
            <a:r>
              <a:rPr lang="en-US" sz="1800" dirty="0" smtClean="0"/>
              <a:t>+O</a:t>
            </a:r>
            <a:r>
              <a:rPr lang="en-US" sz="1800" baseline="-25000" dirty="0" smtClean="0"/>
              <a:t>2</a:t>
            </a:r>
            <a:r>
              <a:rPr lang="en-US" sz="1800" dirty="0" smtClean="0"/>
              <a:t>↑</a:t>
            </a:r>
            <a:endParaRPr lang="ru-RU" sz="1800" dirty="0"/>
          </a:p>
        </p:txBody>
      </p:sp>
      <p:sp>
        <p:nvSpPr>
          <p:cNvPr id="7175" name="Прямоугольник 1"/>
          <p:cNvSpPr>
            <a:spLocks noChangeArrowheads="1"/>
          </p:cNvSpPr>
          <p:nvPr/>
        </p:nvSpPr>
        <p:spPr bwMode="auto">
          <a:xfrm>
            <a:off x="0" y="7938"/>
            <a:ext cx="7056438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400" b="1" u="sng" dirty="0">
                <a:solidFill>
                  <a:srgbClr val="FF0000"/>
                </a:solidFill>
              </a:rPr>
              <a:t>Задача </a:t>
            </a:r>
            <a:r>
              <a:rPr lang="ru-RU" sz="1400" b="1" dirty="0">
                <a:solidFill>
                  <a:srgbClr val="FF0000"/>
                </a:solidFill>
              </a:rPr>
              <a:t>2.  Исследование процесса восстановления </a:t>
            </a:r>
            <a:r>
              <a:rPr lang="en-US" sz="1400" b="1" dirty="0">
                <a:solidFill>
                  <a:srgbClr val="FF0000"/>
                </a:solidFill>
              </a:rPr>
              <a:t>Ti </a:t>
            </a:r>
            <a:r>
              <a:rPr lang="en-US" sz="1400" b="1" dirty="0" smtClean="0">
                <a:solidFill>
                  <a:srgbClr val="FF0000"/>
                </a:solidFill>
              </a:rPr>
              <a:t>(IV) </a:t>
            </a:r>
            <a:r>
              <a:rPr lang="ru-RU" sz="1400" b="1" dirty="0">
                <a:solidFill>
                  <a:srgbClr val="FF0000"/>
                </a:solidFill>
              </a:rPr>
              <a:t>до </a:t>
            </a:r>
            <a:r>
              <a:rPr lang="en-US" sz="1400" b="1" dirty="0">
                <a:solidFill>
                  <a:srgbClr val="FF0000"/>
                </a:solidFill>
              </a:rPr>
              <a:t>Ti </a:t>
            </a:r>
            <a:r>
              <a:rPr lang="en-US" sz="1400" b="1" dirty="0" smtClean="0">
                <a:solidFill>
                  <a:srgbClr val="FF0000"/>
                </a:solidFill>
              </a:rPr>
              <a:t>(III)</a:t>
            </a:r>
            <a:r>
              <a:rPr lang="ru-RU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7176" name="TextBox 2"/>
          <p:cNvSpPr txBox="1">
            <a:spLocks noChangeArrowheads="1"/>
          </p:cNvSpPr>
          <p:nvPr/>
        </p:nvSpPr>
        <p:spPr bwMode="auto">
          <a:xfrm>
            <a:off x="5715008" y="2285992"/>
            <a:ext cx="2848003" cy="2052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ru-RU" sz="1400" b="1" dirty="0">
                <a:solidFill>
                  <a:srgbClr val="C00000"/>
                </a:solidFill>
              </a:rPr>
              <a:t>Предотвратить перемещение ионов </a:t>
            </a:r>
            <a:r>
              <a:rPr lang="en-US" sz="1400" b="1" dirty="0">
                <a:solidFill>
                  <a:srgbClr val="C00000"/>
                </a:solidFill>
              </a:rPr>
              <a:t>TiF6</a:t>
            </a:r>
            <a:r>
              <a:rPr lang="en-US" sz="1400" b="1" baseline="30000" dirty="0">
                <a:solidFill>
                  <a:srgbClr val="C00000"/>
                </a:solidFill>
              </a:rPr>
              <a:t>3-</a:t>
            </a:r>
            <a:r>
              <a:rPr lang="en-US" sz="1400" b="1" dirty="0">
                <a:solidFill>
                  <a:srgbClr val="C00000"/>
                </a:solidFill>
              </a:rPr>
              <a:t> </a:t>
            </a:r>
            <a:r>
              <a:rPr lang="ru-RU" sz="1400" b="1" dirty="0">
                <a:solidFill>
                  <a:srgbClr val="C00000"/>
                </a:solidFill>
              </a:rPr>
              <a:t>и </a:t>
            </a:r>
            <a:r>
              <a:rPr lang="en-US" sz="1400" b="1" dirty="0">
                <a:solidFill>
                  <a:srgbClr val="C00000"/>
                </a:solidFill>
              </a:rPr>
              <a:t>TiF6</a:t>
            </a:r>
            <a:r>
              <a:rPr lang="ru-RU" sz="1400" b="1" baseline="30000" dirty="0">
                <a:solidFill>
                  <a:srgbClr val="C00000"/>
                </a:solidFill>
              </a:rPr>
              <a:t>2-</a:t>
            </a:r>
            <a:r>
              <a:rPr lang="ru-RU" sz="1400" b="1" dirty="0">
                <a:solidFill>
                  <a:srgbClr val="C00000"/>
                </a:solidFill>
              </a:rPr>
              <a:t> в анодную область позволило использование анионно- обменной </a:t>
            </a:r>
            <a:r>
              <a:rPr lang="ru-RU" sz="1400" b="1" dirty="0" smtClean="0">
                <a:solidFill>
                  <a:srgbClr val="C00000"/>
                </a:solidFill>
              </a:rPr>
              <a:t>мембраны МА-41, </a:t>
            </a:r>
            <a:r>
              <a:rPr lang="ru-RU" sz="1400" b="1" dirty="0">
                <a:solidFill>
                  <a:srgbClr val="C00000"/>
                </a:solidFill>
              </a:rPr>
              <a:t>изготовленной на основе ионообменных смол.</a:t>
            </a:r>
            <a:endParaRPr lang="ru-RU" sz="1400" b="1" baseline="-25000" dirty="0">
              <a:solidFill>
                <a:srgbClr val="C00000"/>
              </a:solidFill>
            </a:endParaRPr>
          </a:p>
        </p:txBody>
      </p:sp>
      <p:sp>
        <p:nvSpPr>
          <p:cNvPr id="7177" name="TextBox 1"/>
          <p:cNvSpPr txBox="1">
            <a:spLocks noChangeArrowheads="1"/>
          </p:cNvSpPr>
          <p:nvPr/>
        </p:nvSpPr>
        <p:spPr bwMode="auto">
          <a:xfrm>
            <a:off x="323528" y="476250"/>
            <a:ext cx="83521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1400" dirty="0"/>
              <a:t>Для проведения процесса использовали лабораторный электролизёр. На рисунке схематично представлено </a:t>
            </a:r>
            <a:r>
              <a:rPr lang="ru-RU" sz="1400" dirty="0" smtClean="0"/>
              <a:t>устройство электролизера </a:t>
            </a:r>
            <a:r>
              <a:rPr lang="ru-RU" sz="1400" dirty="0"/>
              <a:t>и распределение ионов в электродных пространствах. Основной проблемой при проведении электролиза </a:t>
            </a:r>
            <a:r>
              <a:rPr lang="ru-RU" sz="1400" dirty="0" smtClean="0"/>
              <a:t>было недопущение разряда </a:t>
            </a:r>
            <a:r>
              <a:rPr lang="ru-RU" sz="1400" dirty="0"/>
              <a:t>анионов </a:t>
            </a:r>
            <a:r>
              <a:rPr lang="en-US" sz="1400" dirty="0"/>
              <a:t>TiF</a:t>
            </a:r>
            <a:r>
              <a:rPr lang="en-US" sz="1400" baseline="-25000" dirty="0"/>
              <a:t>6</a:t>
            </a:r>
            <a:r>
              <a:rPr lang="en-US" sz="1400" dirty="0"/>
              <a:t> </a:t>
            </a:r>
            <a:r>
              <a:rPr lang="en-US" sz="1400" b="1" baseline="30000" dirty="0"/>
              <a:t>2-</a:t>
            </a:r>
            <a:r>
              <a:rPr lang="en-US" sz="1400" dirty="0"/>
              <a:t> </a:t>
            </a:r>
            <a:r>
              <a:rPr lang="ru-RU" sz="1400" dirty="0" smtClean="0"/>
              <a:t>и </a:t>
            </a:r>
            <a:r>
              <a:rPr lang="en-US" sz="1400" dirty="0" smtClean="0"/>
              <a:t>HTiF</a:t>
            </a:r>
            <a:r>
              <a:rPr lang="en-US" sz="1400" baseline="-25000" dirty="0" smtClean="0"/>
              <a:t>6</a:t>
            </a:r>
            <a:r>
              <a:rPr lang="en-US" sz="1400" dirty="0" smtClean="0"/>
              <a:t> </a:t>
            </a:r>
            <a:r>
              <a:rPr lang="ru-RU" sz="1400" b="1" baseline="30000" dirty="0" smtClean="0"/>
              <a:t>2</a:t>
            </a:r>
            <a:r>
              <a:rPr lang="en-US" sz="1400" b="1" baseline="30000" dirty="0" smtClean="0"/>
              <a:t>-</a:t>
            </a:r>
            <a:r>
              <a:rPr lang="en-US" sz="1400" b="1" dirty="0" smtClean="0"/>
              <a:t> </a:t>
            </a:r>
            <a:r>
              <a:rPr lang="ru-RU" sz="1400" b="1" dirty="0" smtClean="0"/>
              <a:t> </a:t>
            </a:r>
            <a:r>
              <a:rPr lang="ru-RU" sz="1400" dirty="0"/>
              <a:t>на аноде</a:t>
            </a:r>
            <a:r>
              <a:rPr lang="ru-RU" sz="1400" dirty="0" smtClean="0"/>
              <a:t>. В качестве </a:t>
            </a:r>
            <a:r>
              <a:rPr lang="ru-RU" sz="1400" dirty="0" err="1" smtClean="0"/>
              <a:t>анолита</a:t>
            </a:r>
            <a:r>
              <a:rPr lang="ru-RU" sz="1400" dirty="0" smtClean="0"/>
              <a:t>  использовался раствор соляной кислоты.</a:t>
            </a:r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1000101" y="3643314"/>
            <a:ext cx="2928958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dirty="0" smtClean="0"/>
              <a:t>Для кислых  растворов</a:t>
            </a:r>
            <a:r>
              <a:rPr lang="en-US" sz="1400" dirty="0" smtClean="0"/>
              <a:t>                                 </a:t>
            </a:r>
            <a:r>
              <a:rPr lang="ru-RU" sz="1400" dirty="0" smtClean="0"/>
              <a:t>2</a:t>
            </a:r>
            <a:r>
              <a:rPr lang="en-US" sz="1400" dirty="0" smtClean="0"/>
              <a:t>H</a:t>
            </a:r>
            <a:r>
              <a:rPr lang="en-US" sz="1400" baseline="-25000" dirty="0" smtClean="0"/>
              <a:t>2</a:t>
            </a:r>
            <a:r>
              <a:rPr lang="en-US" sz="1400" dirty="0" smtClean="0"/>
              <a:t>O</a:t>
            </a:r>
            <a:r>
              <a:rPr lang="ru-RU" sz="1400" dirty="0" smtClean="0"/>
              <a:t>  → </a:t>
            </a:r>
            <a:r>
              <a:rPr lang="en-US" sz="1400" dirty="0" smtClean="0"/>
              <a:t>H</a:t>
            </a:r>
            <a:r>
              <a:rPr lang="en-US" sz="1400" baseline="-25000" dirty="0" smtClean="0"/>
              <a:t>3</a:t>
            </a:r>
            <a:r>
              <a:rPr lang="en-US" sz="1400" dirty="0" smtClean="0"/>
              <a:t>O</a:t>
            </a:r>
            <a:r>
              <a:rPr lang="en-US" sz="1400" baseline="30000" dirty="0" smtClean="0"/>
              <a:t>+</a:t>
            </a:r>
            <a:r>
              <a:rPr lang="ru-RU" sz="1400" baseline="30000" dirty="0" smtClean="0"/>
              <a:t> </a:t>
            </a:r>
            <a:r>
              <a:rPr lang="en-US" sz="1400" dirty="0" smtClean="0"/>
              <a:t>+</a:t>
            </a:r>
            <a:r>
              <a:rPr lang="ru-RU" sz="1400" dirty="0" smtClean="0"/>
              <a:t> </a:t>
            </a:r>
            <a:r>
              <a:rPr lang="en-US" sz="1400" dirty="0" smtClean="0"/>
              <a:t>OH</a:t>
            </a:r>
            <a:r>
              <a:rPr lang="en-US" sz="1400" baseline="30000" dirty="0" smtClean="0"/>
              <a:t>-</a:t>
            </a:r>
            <a:r>
              <a:rPr lang="ru-RU" sz="1400" baseline="30000" dirty="0" smtClean="0"/>
              <a:t>  </a:t>
            </a:r>
            <a:endParaRPr lang="ru-RU" sz="1400" dirty="0" smtClean="0"/>
          </a:p>
          <a:p>
            <a:pPr>
              <a:lnSpc>
                <a:spcPct val="150000"/>
              </a:lnSpc>
            </a:pPr>
            <a:r>
              <a:rPr lang="ru-RU" sz="1400" dirty="0" smtClean="0"/>
              <a:t>Реакции на катоде:</a:t>
            </a:r>
          </a:p>
          <a:p>
            <a:pPr>
              <a:lnSpc>
                <a:spcPct val="150000"/>
              </a:lnSpc>
            </a:pPr>
            <a:r>
              <a:rPr lang="en-US" sz="1400" dirty="0" smtClean="0"/>
              <a:t>H</a:t>
            </a:r>
            <a:r>
              <a:rPr lang="en-US" sz="1400" baseline="-25000" dirty="0" smtClean="0"/>
              <a:t>3</a:t>
            </a:r>
            <a:r>
              <a:rPr lang="en-US" sz="1400" dirty="0" smtClean="0"/>
              <a:t>O</a:t>
            </a:r>
            <a:r>
              <a:rPr lang="en-US" sz="1400" baseline="30000" dirty="0" smtClean="0"/>
              <a:t>+</a:t>
            </a:r>
            <a:r>
              <a:rPr lang="ru-RU" sz="1400" baseline="30000" dirty="0" smtClean="0"/>
              <a:t> </a:t>
            </a:r>
            <a:r>
              <a:rPr lang="en-US" sz="1400" dirty="0" smtClean="0"/>
              <a:t>+</a:t>
            </a:r>
            <a:r>
              <a:rPr lang="ru-RU" sz="1400" dirty="0" smtClean="0"/>
              <a:t> </a:t>
            </a:r>
            <a:r>
              <a:rPr lang="en-US" sz="1400" dirty="0" smtClean="0"/>
              <a:t>e</a:t>
            </a:r>
            <a:r>
              <a:rPr lang="en-US" sz="1400" baseline="30000" dirty="0" smtClean="0"/>
              <a:t>- </a:t>
            </a:r>
            <a:r>
              <a:rPr lang="ru-RU" sz="1400" dirty="0" smtClean="0"/>
              <a:t>→  </a:t>
            </a:r>
            <a:r>
              <a:rPr lang="en-US" sz="1400" dirty="0" smtClean="0"/>
              <a:t>H</a:t>
            </a:r>
            <a:r>
              <a:rPr lang="ru-RU" sz="1400" baseline="-25000" dirty="0" smtClean="0"/>
              <a:t>ад </a:t>
            </a:r>
            <a:r>
              <a:rPr lang="en-US" sz="1400" dirty="0" smtClean="0"/>
              <a:t>+</a:t>
            </a:r>
            <a:r>
              <a:rPr lang="ru-RU" sz="1400" dirty="0" smtClean="0"/>
              <a:t> </a:t>
            </a:r>
            <a:r>
              <a:rPr lang="en-US" sz="1400" dirty="0" smtClean="0"/>
              <a:t>H</a:t>
            </a:r>
            <a:r>
              <a:rPr lang="en-US" sz="1400" baseline="-25000" dirty="0" smtClean="0"/>
              <a:t>2</a:t>
            </a:r>
            <a:r>
              <a:rPr lang="en-US" sz="1400" dirty="0" smtClean="0"/>
              <a:t>O</a:t>
            </a:r>
          </a:p>
          <a:p>
            <a:pPr>
              <a:lnSpc>
                <a:spcPct val="150000"/>
              </a:lnSpc>
            </a:pPr>
            <a:r>
              <a:rPr lang="en-US" sz="1400" dirty="0" smtClean="0"/>
              <a:t>H</a:t>
            </a:r>
            <a:r>
              <a:rPr lang="ru-RU" sz="1400" baseline="-25000" dirty="0" smtClean="0"/>
              <a:t>ад</a:t>
            </a:r>
            <a:r>
              <a:rPr lang="en-US" sz="1400" dirty="0" smtClean="0"/>
              <a:t> + TiF</a:t>
            </a:r>
            <a:r>
              <a:rPr lang="en-US" sz="1400" baseline="-25000" dirty="0" smtClean="0"/>
              <a:t>6</a:t>
            </a:r>
            <a:r>
              <a:rPr lang="en-US" sz="1400" baseline="30000" dirty="0" smtClean="0"/>
              <a:t>2- </a:t>
            </a:r>
            <a:r>
              <a:rPr lang="en-US" sz="1400" dirty="0" smtClean="0"/>
              <a:t>= HTiF</a:t>
            </a:r>
            <a:r>
              <a:rPr lang="en-US" sz="1400" baseline="-25000" dirty="0" smtClean="0"/>
              <a:t>6</a:t>
            </a:r>
            <a:r>
              <a:rPr lang="en-US" sz="1400" baseline="30000" dirty="0" smtClean="0"/>
              <a:t>2-</a:t>
            </a:r>
          </a:p>
          <a:p>
            <a:pPr>
              <a:lnSpc>
                <a:spcPct val="150000"/>
              </a:lnSpc>
            </a:pPr>
            <a:r>
              <a:rPr lang="ru-RU" sz="1400" dirty="0" smtClean="0"/>
              <a:t>Побочная реакция</a:t>
            </a:r>
          </a:p>
          <a:p>
            <a:pPr>
              <a:lnSpc>
                <a:spcPct val="150000"/>
              </a:lnSpc>
            </a:pPr>
            <a:r>
              <a:rPr lang="en-US" sz="1400" dirty="0" smtClean="0"/>
              <a:t>H</a:t>
            </a:r>
            <a:r>
              <a:rPr lang="ru-RU" sz="1400" baseline="-25000" dirty="0" smtClean="0"/>
              <a:t>ад</a:t>
            </a:r>
            <a:r>
              <a:rPr lang="ru-RU" sz="1400" dirty="0" smtClean="0"/>
              <a:t>+ </a:t>
            </a:r>
            <a:r>
              <a:rPr lang="en-US" sz="1400" dirty="0" smtClean="0"/>
              <a:t>H</a:t>
            </a:r>
            <a:r>
              <a:rPr lang="ru-RU" sz="1400" baseline="-25000" dirty="0" smtClean="0"/>
              <a:t>ад</a:t>
            </a:r>
            <a:r>
              <a:rPr lang="ru-RU" sz="1400" dirty="0" smtClean="0"/>
              <a:t> = </a:t>
            </a:r>
            <a:r>
              <a:rPr lang="en-US" sz="1400" dirty="0" smtClean="0"/>
              <a:t>H</a:t>
            </a:r>
            <a:r>
              <a:rPr lang="en-US" sz="1400" baseline="-25000" dirty="0" smtClean="0"/>
              <a:t>2</a:t>
            </a:r>
            <a:r>
              <a:rPr lang="ru-RU" sz="1400" dirty="0" smtClean="0"/>
              <a:t>↑</a:t>
            </a:r>
          </a:p>
          <a:p>
            <a:pPr>
              <a:lnSpc>
                <a:spcPct val="150000"/>
              </a:lnSpc>
            </a:pPr>
            <a:endParaRPr lang="ru-RU" dirty="0" smtClean="0"/>
          </a:p>
          <a:p>
            <a:endParaRPr lang="ru-RU" dirty="0"/>
          </a:p>
        </p:txBody>
      </p:sp>
      <p:pic>
        <p:nvPicPr>
          <p:cNvPr id="50177" name="Picture 1" descr="Электролизер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785926"/>
            <a:ext cx="4636398" cy="1905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5643570" y="4357694"/>
            <a:ext cx="25138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dirty="0" smtClean="0"/>
              <a:t>Реакция на  аноде :</a:t>
            </a:r>
          </a:p>
          <a:p>
            <a:pPr>
              <a:lnSpc>
                <a:spcPct val="150000"/>
              </a:lnSpc>
            </a:pPr>
            <a:r>
              <a:rPr lang="ru-RU" sz="1400" dirty="0" smtClean="0"/>
              <a:t>4OH¯  -  4e</a:t>
            </a:r>
            <a:r>
              <a:rPr lang="ru-RU" sz="1400" baseline="30000" dirty="0" smtClean="0"/>
              <a:t>-</a:t>
            </a:r>
            <a:r>
              <a:rPr lang="ru-RU" sz="1400" dirty="0" smtClean="0"/>
              <a:t> →   O</a:t>
            </a:r>
            <a:r>
              <a:rPr lang="ru-RU" sz="1400" baseline="-25000" dirty="0" smtClean="0"/>
              <a:t>2</a:t>
            </a:r>
            <a:r>
              <a:rPr lang="ru-RU" sz="1400" dirty="0" smtClean="0"/>
              <a:t>↑ +  2H</a:t>
            </a:r>
            <a:r>
              <a:rPr lang="ru-RU" sz="1400" baseline="-25000" dirty="0" smtClean="0"/>
              <a:t>2</a:t>
            </a:r>
            <a:r>
              <a:rPr lang="ru-RU" sz="1400" dirty="0" smtClean="0"/>
              <a:t>O</a:t>
            </a: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715008" y="1500174"/>
            <a:ext cx="1675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Катод – угольный</a:t>
            </a:r>
          </a:p>
          <a:p>
            <a:r>
              <a:rPr lang="ru-RU" sz="1400" dirty="0" smtClean="0"/>
              <a:t>Анод - свинцовый</a:t>
            </a:r>
            <a:endParaRPr lang="ru-RU" sz="1400" dirty="0"/>
          </a:p>
        </p:txBody>
      </p:sp>
      <p:sp>
        <p:nvSpPr>
          <p:cNvPr id="15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noFill/>
        </p:spPr>
        <p:txBody>
          <a:bodyPr/>
          <a:lstStyle/>
          <a:p>
            <a:r>
              <a:rPr lang="ru-RU" sz="1200" dirty="0" smtClean="0">
                <a:solidFill>
                  <a:srgbClr val="00B0F0"/>
                </a:solidFill>
              </a:rPr>
              <a:t>Ворошилов  Федор Анатольевич</a:t>
            </a:r>
          </a:p>
        </p:txBody>
      </p:sp>
    </p:spTree>
    <p:extLst>
      <p:ext uri="{BB962C8B-B14F-4D97-AF65-F5344CB8AC3E}">
        <p14:creationId xmlns:p14="http://schemas.microsoft.com/office/powerpoint/2010/main" val="2435789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3A1973-2779-4F82-B985-337049A2D778}" type="slidenum">
              <a:rPr lang="ru-RU" smtClean="0"/>
              <a:pPr>
                <a:defRPr/>
              </a:pPr>
              <a:t>25</a:t>
            </a:fld>
            <a:endParaRPr lang="ru-RU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99" y="1628800"/>
            <a:ext cx="2533216" cy="4229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Нижний колонтитул 4"/>
          <p:cNvSpPr txBox="1">
            <a:spLocks/>
          </p:cNvSpPr>
          <p:nvPr/>
        </p:nvSpPr>
        <p:spPr bwMode="auto">
          <a:xfrm>
            <a:off x="3071802" y="1500174"/>
            <a:ext cx="2895600" cy="382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ru-RU" sz="1600" dirty="0" smtClean="0"/>
              <a:t>Последовательность операций 1-й стадии:</a:t>
            </a:r>
            <a:endParaRPr lang="en-US" sz="1600" dirty="0" smtClean="0"/>
          </a:p>
          <a:p>
            <a:pPr algn="l">
              <a:lnSpc>
                <a:spcPct val="130000"/>
              </a:lnSpc>
              <a:defRPr/>
            </a:pPr>
            <a:r>
              <a:rPr lang="en-US" sz="1600" dirty="0" smtClean="0"/>
              <a:t>1) </a:t>
            </a:r>
            <a:r>
              <a:rPr lang="ru-RU" sz="1600" dirty="0" smtClean="0"/>
              <a:t>Растворение </a:t>
            </a:r>
            <a:r>
              <a:rPr lang="en-US" sz="1600" dirty="0"/>
              <a:t>(NH</a:t>
            </a:r>
            <a:r>
              <a:rPr lang="en-US" sz="1600" baseline="-25000" dirty="0"/>
              <a:t>4</a:t>
            </a:r>
            <a:r>
              <a:rPr lang="en-US" sz="1600" dirty="0"/>
              <a:t>)</a:t>
            </a:r>
            <a:r>
              <a:rPr lang="ru-RU" sz="1600" baseline="-25000" dirty="0" smtClean="0"/>
              <a:t>2</a:t>
            </a:r>
            <a:r>
              <a:rPr lang="en-US" sz="1600" dirty="0" smtClean="0"/>
              <a:t>TiF</a:t>
            </a:r>
            <a:r>
              <a:rPr lang="en-US" sz="1600" baseline="-25000" dirty="0" smtClean="0"/>
              <a:t>6</a:t>
            </a:r>
            <a:r>
              <a:rPr lang="en-US" sz="1600" dirty="0" smtClean="0"/>
              <a:t> </a:t>
            </a:r>
            <a:endParaRPr lang="ru-RU" sz="1600" dirty="0" smtClean="0"/>
          </a:p>
          <a:p>
            <a:pPr algn="l">
              <a:lnSpc>
                <a:spcPct val="130000"/>
              </a:lnSpc>
              <a:defRPr/>
            </a:pPr>
            <a:r>
              <a:rPr lang="ru-RU" sz="1600" dirty="0" smtClean="0"/>
              <a:t>2) Электролитическое восстановление и получение</a:t>
            </a:r>
            <a:r>
              <a:rPr lang="en-US" sz="1600" dirty="0" smtClean="0"/>
              <a:t>(NH</a:t>
            </a:r>
            <a:r>
              <a:rPr lang="en-US" sz="1600" baseline="-25000" dirty="0" smtClean="0"/>
              <a:t>4</a:t>
            </a:r>
            <a:r>
              <a:rPr lang="en-US" sz="1600" dirty="0" smtClean="0"/>
              <a:t>)</a:t>
            </a:r>
            <a:r>
              <a:rPr lang="ru-RU" sz="1600" baseline="-25000" dirty="0" smtClean="0"/>
              <a:t>2</a:t>
            </a:r>
            <a:r>
              <a:rPr lang="ru-RU" sz="1600" dirty="0" smtClean="0"/>
              <a:t>Н</a:t>
            </a:r>
            <a:r>
              <a:rPr lang="en-US" sz="1600" dirty="0" smtClean="0"/>
              <a:t>TiF</a:t>
            </a:r>
            <a:r>
              <a:rPr lang="en-US" sz="1600" baseline="-25000" dirty="0" smtClean="0"/>
              <a:t>6</a:t>
            </a:r>
            <a:r>
              <a:rPr lang="en-US" sz="1600" dirty="0" smtClean="0"/>
              <a:t> </a:t>
            </a:r>
            <a:endParaRPr lang="ru-RU" sz="1600" dirty="0" smtClean="0"/>
          </a:p>
          <a:p>
            <a:pPr algn="l">
              <a:lnSpc>
                <a:spcPct val="130000"/>
              </a:lnSpc>
              <a:defRPr/>
            </a:pPr>
            <a:r>
              <a:rPr lang="ru-RU" sz="1600" dirty="0" smtClean="0"/>
              <a:t>3) Осаждение из раствора твёрдого осадка;</a:t>
            </a:r>
          </a:p>
          <a:p>
            <a:pPr algn="l">
              <a:lnSpc>
                <a:spcPct val="130000"/>
              </a:lnSpc>
              <a:defRPr/>
            </a:pPr>
            <a:r>
              <a:rPr lang="ru-RU" sz="1600" dirty="0" smtClean="0"/>
              <a:t>4) Фильтрация;</a:t>
            </a:r>
          </a:p>
          <a:p>
            <a:pPr algn="l">
              <a:lnSpc>
                <a:spcPct val="130000"/>
              </a:lnSpc>
              <a:defRPr/>
            </a:pPr>
            <a:r>
              <a:rPr lang="ru-RU" sz="1600" dirty="0" smtClean="0"/>
              <a:t>5) Сушка.</a:t>
            </a:r>
            <a:endParaRPr lang="ru-RU" sz="1600" dirty="0"/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018" y="1700808"/>
            <a:ext cx="2758262" cy="4428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Нижний колонтитул 4"/>
          <p:cNvSpPr txBox="1">
            <a:spLocks/>
          </p:cNvSpPr>
          <p:nvPr/>
        </p:nvSpPr>
        <p:spPr bwMode="auto">
          <a:xfrm>
            <a:off x="5665887" y="1169169"/>
            <a:ext cx="2895600" cy="47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dirty="0" smtClean="0"/>
              <a:t>2-я стадия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643042" y="214290"/>
            <a:ext cx="50809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Схема получения промежуточного продукта    </a:t>
            </a:r>
            <a:r>
              <a:rPr lang="en-US" sz="1400" b="1" dirty="0" smtClean="0"/>
              <a:t>(</a:t>
            </a:r>
            <a:r>
              <a:rPr lang="en-US" sz="1400" b="1" dirty="0"/>
              <a:t>NH</a:t>
            </a:r>
            <a:r>
              <a:rPr lang="en-US" sz="1400" b="1" baseline="-25000" dirty="0"/>
              <a:t>4</a:t>
            </a:r>
            <a:r>
              <a:rPr lang="en-US" sz="1400" b="1" dirty="0"/>
              <a:t>)</a:t>
            </a:r>
            <a:r>
              <a:rPr lang="en-US" sz="1400" b="1" baseline="-25000" dirty="0"/>
              <a:t>3</a:t>
            </a:r>
            <a:r>
              <a:rPr lang="en-US" sz="1400" b="1" dirty="0"/>
              <a:t>TiF</a:t>
            </a:r>
            <a:r>
              <a:rPr lang="en-US" sz="1400" b="1" baseline="-25000" dirty="0"/>
              <a:t>6 </a:t>
            </a:r>
            <a:r>
              <a:rPr lang="ru-RU" sz="1400" b="1" dirty="0" smtClean="0"/>
              <a:t> </a:t>
            </a:r>
            <a:endParaRPr lang="ru-RU" sz="1400" b="1" dirty="0"/>
          </a:p>
        </p:txBody>
      </p:sp>
      <p:sp>
        <p:nvSpPr>
          <p:cNvPr id="11" name="Нижний колонтитул 4"/>
          <p:cNvSpPr txBox="1">
            <a:spLocks/>
          </p:cNvSpPr>
          <p:nvPr/>
        </p:nvSpPr>
        <p:spPr bwMode="auto">
          <a:xfrm>
            <a:off x="157981" y="1157363"/>
            <a:ext cx="2895600" cy="47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dirty="0"/>
              <a:t>1</a:t>
            </a:r>
            <a:r>
              <a:rPr lang="ru-RU" dirty="0" smtClean="0"/>
              <a:t>-я стадия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820623" y="714356"/>
            <a:ext cx="38977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(</a:t>
            </a:r>
            <a:r>
              <a:rPr lang="en-US" sz="1600" b="1" dirty="0" smtClean="0"/>
              <a:t>NH</a:t>
            </a:r>
            <a:r>
              <a:rPr lang="en-US" sz="1600" b="1" baseline="-25000" dirty="0" smtClean="0"/>
              <a:t>4</a:t>
            </a:r>
            <a:r>
              <a:rPr lang="en-US" sz="1600" b="1" dirty="0" smtClean="0"/>
              <a:t>)</a:t>
            </a:r>
            <a:r>
              <a:rPr lang="en-US" sz="1600" b="1" baseline="-25000" dirty="0" smtClean="0"/>
              <a:t>2</a:t>
            </a:r>
            <a:r>
              <a:rPr lang="en-US" sz="1600" b="1" dirty="0" smtClean="0"/>
              <a:t>HTiF</a:t>
            </a:r>
            <a:r>
              <a:rPr lang="en-US" sz="1600" b="1" baseline="-25000" dirty="0" smtClean="0"/>
              <a:t>6</a:t>
            </a:r>
            <a:r>
              <a:rPr lang="en-US" sz="1600" b="1" dirty="0" smtClean="0"/>
              <a:t>+ NH</a:t>
            </a:r>
            <a:r>
              <a:rPr lang="en-US" sz="1600" b="1" baseline="-25000" dirty="0" smtClean="0"/>
              <a:t>4</a:t>
            </a:r>
            <a:r>
              <a:rPr lang="en-US" sz="1600" b="1" dirty="0" smtClean="0"/>
              <a:t>OH =(NH</a:t>
            </a:r>
            <a:r>
              <a:rPr lang="en-US" sz="1600" b="1" baseline="-25000" dirty="0" smtClean="0"/>
              <a:t>4</a:t>
            </a:r>
            <a:r>
              <a:rPr lang="en-US" sz="1600" b="1" dirty="0" smtClean="0"/>
              <a:t>)</a:t>
            </a:r>
            <a:r>
              <a:rPr lang="en-US" sz="1600" b="1" baseline="-25000" dirty="0" smtClean="0"/>
              <a:t>3</a:t>
            </a:r>
            <a:r>
              <a:rPr lang="en-US" sz="1600" b="1" dirty="0" smtClean="0"/>
              <a:t>TiF</a:t>
            </a:r>
            <a:r>
              <a:rPr lang="en-US" sz="1600" b="1" baseline="-25000" dirty="0" smtClean="0"/>
              <a:t>6</a:t>
            </a:r>
            <a:r>
              <a:rPr lang="en-US" sz="1600" b="1" dirty="0" smtClean="0"/>
              <a:t>↓+H</a:t>
            </a:r>
            <a:r>
              <a:rPr lang="en-US" sz="1600" b="1" baseline="-25000" dirty="0" smtClean="0"/>
              <a:t>2</a:t>
            </a:r>
            <a:r>
              <a:rPr lang="en-US" sz="1600" b="1" dirty="0" smtClean="0"/>
              <a:t>O</a:t>
            </a:r>
            <a:endParaRPr lang="ru-RU" sz="1600" b="1" dirty="0"/>
          </a:p>
        </p:txBody>
      </p:sp>
      <p:sp>
        <p:nvSpPr>
          <p:cNvPr id="13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noFill/>
        </p:spPr>
        <p:txBody>
          <a:bodyPr/>
          <a:lstStyle/>
          <a:p>
            <a:r>
              <a:rPr lang="ru-RU" sz="1200" dirty="0" smtClean="0">
                <a:solidFill>
                  <a:srgbClr val="00B0F0"/>
                </a:solidFill>
              </a:rPr>
              <a:t>Ворошилов  Федор Анатольевич</a:t>
            </a:r>
          </a:p>
        </p:txBody>
      </p:sp>
    </p:spTree>
    <p:extLst>
      <p:ext uri="{BB962C8B-B14F-4D97-AF65-F5344CB8AC3E}">
        <p14:creationId xmlns:p14="http://schemas.microsoft.com/office/powerpoint/2010/main" val="2304849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2ED65FA-765C-4DC1-8C5D-A8F0BA1BF733}" type="slidenum">
              <a:rPr lang="ru-RU" smtClean="0"/>
              <a:pPr/>
              <a:t>26</a:t>
            </a:fld>
            <a:endParaRPr lang="ru-RU" smtClean="0"/>
          </a:p>
        </p:txBody>
      </p:sp>
      <p:pic>
        <p:nvPicPr>
          <p:cNvPr id="21507" name="Picture 3" descr="0,3А-1"/>
          <p:cNvPicPr>
            <a:picLocks noChangeAspect="1" noChangeArrowheads="1"/>
          </p:cNvPicPr>
          <p:nvPr/>
        </p:nvPicPr>
        <p:blipFill>
          <a:blip r:embed="rId3"/>
          <a:srcRect l="25873" t="39110" r="13286" b="35638"/>
          <a:stretch>
            <a:fillRect/>
          </a:stretch>
        </p:blipFill>
        <p:spPr bwMode="auto">
          <a:xfrm>
            <a:off x="684213" y="476250"/>
            <a:ext cx="4319587" cy="134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2" descr="0,6А-3"/>
          <p:cNvPicPr>
            <a:picLocks noChangeAspect="1" noChangeArrowheads="1"/>
          </p:cNvPicPr>
          <p:nvPr/>
        </p:nvPicPr>
        <p:blipFill>
          <a:blip r:embed="rId4" cstate="print"/>
          <a:srcRect l="23981" t="47072" r="13841" b="27676"/>
          <a:stretch>
            <a:fillRect/>
          </a:stretch>
        </p:blipFill>
        <p:spPr bwMode="auto">
          <a:xfrm>
            <a:off x="684213" y="3241675"/>
            <a:ext cx="4319587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1" descr="0,5А-3"/>
          <p:cNvPicPr>
            <a:picLocks noChangeAspect="1" noChangeArrowheads="1"/>
          </p:cNvPicPr>
          <p:nvPr/>
        </p:nvPicPr>
        <p:blipFill>
          <a:blip r:embed="rId5"/>
          <a:srcRect l="26517" t="40338" r="13841" b="32727"/>
          <a:stretch>
            <a:fillRect/>
          </a:stretch>
        </p:blipFill>
        <p:spPr bwMode="auto">
          <a:xfrm>
            <a:off x="684213" y="1773238"/>
            <a:ext cx="4319587" cy="146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800">
              <a:latin typeface="Calibri" pitchFamily="34" charset="0"/>
            </a:endParaRPr>
          </a:p>
        </p:txBody>
      </p:sp>
      <p:sp>
        <p:nvSpPr>
          <p:cNvPr id="21511" name="Rectangle 5"/>
          <p:cNvSpPr>
            <a:spLocks noChangeArrowheads="1"/>
          </p:cNvSpPr>
          <p:nvPr/>
        </p:nvSpPr>
        <p:spPr bwMode="auto">
          <a:xfrm>
            <a:off x="5003800" y="817563"/>
            <a:ext cx="2374900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400">
                <a:ea typeface="Times New Roman" pitchFamily="18" charset="0"/>
                <a:cs typeface="Arial" charset="0"/>
              </a:rPr>
              <a:t>Ток 0,3 А, время 240 мин</a:t>
            </a:r>
          </a:p>
          <a:p>
            <a:pPr eaLnBrk="0" hangingPunct="0"/>
            <a:r>
              <a:rPr lang="ru-RU">
                <a:ea typeface="Times New Roman" pitchFamily="18" charset="0"/>
                <a:cs typeface="Arial" charset="0"/>
              </a:rPr>
              <a:t/>
            </a:r>
            <a:br>
              <a:rPr lang="ru-RU">
                <a:ea typeface="Times New Roman" pitchFamily="18" charset="0"/>
                <a:cs typeface="Arial" charset="0"/>
              </a:rPr>
            </a:br>
            <a:endParaRPr lang="ru-RU" sz="600">
              <a:ea typeface="Times New Roman" pitchFamily="18" charset="0"/>
              <a:cs typeface="Arial" charset="0"/>
            </a:endParaRPr>
          </a:p>
          <a:p>
            <a:pPr eaLnBrk="0" hangingPunct="0"/>
            <a:endParaRPr lang="ru-RU" sz="1800">
              <a:ea typeface="Times New Roman" pitchFamily="18" charset="0"/>
              <a:cs typeface="Arial" charset="0"/>
            </a:endParaRPr>
          </a:p>
        </p:txBody>
      </p:sp>
      <p:sp>
        <p:nvSpPr>
          <p:cNvPr id="21512" name="Rectangle 6"/>
          <p:cNvSpPr>
            <a:spLocks noChangeArrowheads="1"/>
          </p:cNvSpPr>
          <p:nvPr/>
        </p:nvSpPr>
        <p:spPr bwMode="auto">
          <a:xfrm>
            <a:off x="5003800" y="3565525"/>
            <a:ext cx="2843213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1400">
                <a:ea typeface="Times New Roman" pitchFamily="18" charset="0"/>
                <a:cs typeface="Arial" charset="0"/>
              </a:rPr>
              <a:t>Ток 0,6 А, время 130 мин</a:t>
            </a:r>
            <a:br>
              <a:rPr lang="ru-RU" sz="1400">
                <a:ea typeface="Times New Roman" pitchFamily="18" charset="0"/>
                <a:cs typeface="Arial" charset="0"/>
              </a:rPr>
            </a:br>
            <a:endParaRPr lang="ru-RU" sz="1400">
              <a:ea typeface="Times New Roman" pitchFamily="18" charset="0"/>
              <a:cs typeface="Arial" charset="0"/>
            </a:endParaRPr>
          </a:p>
          <a:p>
            <a:pPr eaLnBrk="0" hangingPunct="0"/>
            <a:endParaRPr lang="ru-RU" sz="1800">
              <a:ea typeface="Times New Roman" pitchFamily="18" charset="0"/>
              <a:cs typeface="Arial" charset="0"/>
            </a:endParaRPr>
          </a:p>
        </p:txBody>
      </p:sp>
      <p:sp>
        <p:nvSpPr>
          <p:cNvPr id="21513" name="Rectangle 7"/>
          <p:cNvSpPr>
            <a:spLocks noChangeArrowheads="1"/>
          </p:cNvSpPr>
          <p:nvPr/>
        </p:nvSpPr>
        <p:spPr bwMode="auto">
          <a:xfrm>
            <a:off x="5003800" y="2289175"/>
            <a:ext cx="23764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1400">
                <a:ea typeface="Times New Roman" pitchFamily="18" charset="0"/>
                <a:cs typeface="Arial" charset="0"/>
              </a:rPr>
              <a:t>Ток 0,4 А, время 180 мин</a:t>
            </a:r>
            <a:br>
              <a:rPr lang="ru-RU" sz="1400">
                <a:ea typeface="Times New Roman" pitchFamily="18" charset="0"/>
                <a:cs typeface="Arial" charset="0"/>
              </a:rPr>
            </a:br>
            <a:endParaRPr lang="ru-RU" sz="1400">
              <a:ea typeface="Times New Roman" pitchFamily="18" charset="0"/>
              <a:cs typeface="Arial" charset="0"/>
            </a:endParaRPr>
          </a:p>
        </p:txBody>
      </p:sp>
      <p:sp>
        <p:nvSpPr>
          <p:cNvPr id="21514" name="Rectangle 5"/>
          <p:cNvSpPr>
            <a:spLocks noChangeArrowheads="1"/>
          </p:cNvSpPr>
          <p:nvPr/>
        </p:nvSpPr>
        <p:spPr bwMode="auto">
          <a:xfrm>
            <a:off x="250825" y="5964238"/>
            <a:ext cx="84978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dirty="0" smtClean="0">
                <a:cs typeface="Arial" charset="0"/>
              </a:rPr>
              <a:t>Рис.15. </a:t>
            </a:r>
            <a:r>
              <a:rPr lang="ru-RU" dirty="0">
                <a:ea typeface="Times New Roman" pitchFamily="18" charset="0"/>
                <a:cs typeface="Arial" charset="0"/>
              </a:rPr>
              <a:t>Фотографии катод</a:t>
            </a:r>
            <a:r>
              <a:rPr lang="ru-RU" dirty="0">
                <a:cs typeface="Arial" charset="0"/>
              </a:rPr>
              <a:t>ных осадков металлического титана при различных плотностях катодного тока.</a:t>
            </a:r>
            <a:endParaRPr lang="ru-RU" dirty="0">
              <a:cs typeface="Times New Roman" pitchFamily="18" charset="0"/>
            </a:endParaRPr>
          </a:p>
        </p:txBody>
      </p:sp>
      <p:pic>
        <p:nvPicPr>
          <p:cNvPr id="21515" name="Picture 12" descr="2А-8"/>
          <p:cNvPicPr>
            <a:picLocks noChangeAspect="1" noChangeArrowheads="1"/>
          </p:cNvPicPr>
          <p:nvPr/>
        </p:nvPicPr>
        <p:blipFill>
          <a:blip r:embed="rId6"/>
          <a:srcRect l="20761" t="44292" r="2768" b="22145"/>
          <a:stretch>
            <a:fillRect/>
          </a:stretch>
        </p:blipFill>
        <p:spPr bwMode="auto">
          <a:xfrm>
            <a:off x="684213" y="4365625"/>
            <a:ext cx="4319587" cy="142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6" name="Text Box 13"/>
          <p:cNvSpPr txBox="1">
            <a:spLocks noChangeArrowheads="1"/>
          </p:cNvSpPr>
          <p:nvPr/>
        </p:nvSpPr>
        <p:spPr bwMode="auto">
          <a:xfrm>
            <a:off x="5019675" y="4930775"/>
            <a:ext cx="22891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>
                <a:cs typeface="Arial" charset="0"/>
              </a:rPr>
              <a:t>Ток  1,0</a:t>
            </a:r>
            <a:r>
              <a:rPr lang="en-US" sz="1400">
                <a:cs typeface="Arial" charset="0"/>
              </a:rPr>
              <a:t> A</a:t>
            </a:r>
            <a:r>
              <a:rPr lang="ru-RU" sz="1400">
                <a:cs typeface="Arial" charset="0"/>
              </a:rPr>
              <a:t>,</a:t>
            </a:r>
            <a:r>
              <a:rPr lang="en-US" sz="1400">
                <a:cs typeface="Arial" charset="0"/>
              </a:rPr>
              <a:t> </a:t>
            </a:r>
            <a:r>
              <a:rPr lang="ru-RU" sz="1400">
                <a:cs typeface="Arial" charset="0"/>
              </a:rPr>
              <a:t>время 90 мин</a:t>
            </a:r>
          </a:p>
        </p:txBody>
      </p:sp>
      <p:sp>
        <p:nvSpPr>
          <p:cNvPr id="21518" name="Дата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ru-RU" sz="1200" smtClean="0">
                <a:solidFill>
                  <a:srgbClr val="00B0F0"/>
                </a:solidFill>
              </a:rPr>
              <a:t>Ворошилов  Федор Анатольевич</a:t>
            </a:r>
          </a:p>
        </p:txBody>
      </p:sp>
      <p:sp>
        <p:nvSpPr>
          <p:cNvPr id="15" name="TextBox 1"/>
          <p:cNvSpPr txBox="1">
            <a:spLocks noChangeArrowheads="1"/>
          </p:cNvSpPr>
          <p:nvPr/>
        </p:nvSpPr>
        <p:spPr bwMode="auto">
          <a:xfrm>
            <a:off x="1588" y="0"/>
            <a:ext cx="90217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rgbClr val="FF0000"/>
                </a:solidFill>
              </a:rPr>
              <a:t>Задача </a:t>
            </a:r>
            <a:r>
              <a:rPr lang="ru-RU" b="1" dirty="0">
                <a:solidFill>
                  <a:srgbClr val="FF0000"/>
                </a:solidFill>
              </a:rPr>
              <a:t>5. определение оптимальных условий получения металлического титана из (NH</a:t>
            </a:r>
            <a:r>
              <a:rPr lang="ru-RU" b="1" baseline="-25000" dirty="0">
                <a:solidFill>
                  <a:srgbClr val="FF0000"/>
                </a:solidFill>
              </a:rPr>
              <a:t>4</a:t>
            </a:r>
            <a:r>
              <a:rPr lang="ru-RU" b="1" dirty="0">
                <a:solidFill>
                  <a:srgbClr val="FF0000"/>
                </a:solidFill>
              </a:rPr>
              <a:t>)</a:t>
            </a:r>
            <a:r>
              <a:rPr lang="ru-RU" b="1" baseline="-25000" dirty="0">
                <a:solidFill>
                  <a:srgbClr val="FF0000"/>
                </a:solidFill>
              </a:rPr>
              <a:t>3</a:t>
            </a:r>
            <a:r>
              <a:rPr lang="ru-RU" b="1" dirty="0">
                <a:solidFill>
                  <a:srgbClr val="FF0000"/>
                </a:solidFill>
              </a:rPr>
              <a:t>TiF</a:t>
            </a:r>
            <a:r>
              <a:rPr lang="ru-RU" b="1" baseline="-25000" dirty="0">
                <a:solidFill>
                  <a:srgbClr val="FF0000"/>
                </a:solidFill>
              </a:rPr>
              <a:t>6</a:t>
            </a:r>
            <a:r>
              <a:rPr lang="ru-RU" b="1" dirty="0">
                <a:solidFill>
                  <a:srgbClr val="FF0000"/>
                </a:solidFill>
              </a:rPr>
              <a:t> в расплаве FLINAK</a:t>
            </a:r>
            <a:r>
              <a:rPr lang="ru-RU" b="1" dirty="0"/>
              <a:t>.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21403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7365"/>
            <a:ext cx="8229600" cy="617339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Диаграмма состояния тройной системы</a:t>
            </a:r>
            <a:endParaRPr lang="ru-RU" sz="3200" dirty="0">
              <a:solidFill>
                <a:srgbClr val="0070C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358" y="764704"/>
            <a:ext cx="6327824" cy="554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6891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1835696" y="45981"/>
          <a:ext cx="4806404" cy="68139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2" name="Visio" r:id="rId3" imgW="5251925" imgH="7427700" progId="Visio.Drawing.11">
                  <p:embed/>
                </p:oleObj>
              </mc:Choice>
              <mc:Fallback>
                <p:oleObj name="Visio" r:id="rId3" imgW="5251925" imgH="7427700" progId="Visio.Drawing.11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45981"/>
                        <a:ext cx="4806404" cy="681395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666</Words>
  <Application>Microsoft Office PowerPoint</Application>
  <PresentationFormat>Экран (4:3)</PresentationFormat>
  <Paragraphs>97</Paragraphs>
  <Slides>28</Slides>
  <Notes>4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0" baseType="lpstr">
      <vt:lpstr>Тема Office</vt:lpstr>
      <vt:lpstr>Visio</vt:lpstr>
      <vt:lpstr>Презентация PowerPoint</vt:lpstr>
      <vt:lpstr>Отделение хлорирования</vt:lpstr>
      <vt:lpstr>Восстановление тетрахлорида магнием</vt:lpstr>
      <vt:lpstr>Обработка блока титана губчатого</vt:lpstr>
      <vt:lpstr>Сортировка титана губчатого</vt:lpstr>
      <vt:lpstr>Подготовка сырья</vt:lpstr>
      <vt:lpstr>Презентация PowerPoint</vt:lpstr>
      <vt:lpstr>Режим работы электролизера</vt:lpstr>
      <vt:lpstr>Презентация PowerPoint</vt:lpstr>
      <vt:lpstr>Презентация PowerPoint</vt:lpstr>
      <vt:lpstr>Презентация PowerPoint</vt:lpstr>
      <vt:lpstr>Поведение примесей</vt:lpstr>
      <vt:lpstr>Презентация PowerPoint</vt:lpstr>
      <vt:lpstr>Презентация PowerPoint</vt:lpstr>
      <vt:lpstr>QITI- процесс</vt:lpstr>
      <vt:lpstr>Параметры процесса</vt:lpstr>
      <vt:lpstr>FFC -процесс</vt:lpstr>
      <vt:lpstr>Презентация PowerPoint</vt:lpstr>
      <vt:lpstr>Титановый порошок  фирмы Metalysis </vt:lpstr>
      <vt:lpstr>MER -процесс</vt:lpstr>
      <vt:lpstr>Презентация PowerPoint</vt:lpstr>
      <vt:lpstr>Ginatta-процесс</vt:lpstr>
      <vt:lpstr>Технологическая схема фтороаммонийной переработки ильменита </vt:lpstr>
      <vt:lpstr>Презентация PowerPoint</vt:lpstr>
      <vt:lpstr>Презентация PowerPoint</vt:lpstr>
      <vt:lpstr>Презентация PowerPoint</vt:lpstr>
      <vt:lpstr>Диаграмма состояния тройной системы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Электрохимические производства </dc:title>
  <dc:creator>Fedor</dc:creator>
  <cp:lastModifiedBy>Fedor A. Voroshilov</cp:lastModifiedBy>
  <cp:revision>28</cp:revision>
  <dcterms:created xsi:type="dcterms:W3CDTF">2007-06-23T02:27:07Z</dcterms:created>
  <dcterms:modified xsi:type="dcterms:W3CDTF">2016-06-11T08:44:32Z</dcterms:modified>
</cp:coreProperties>
</file>