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8" r:id="rId3"/>
    <p:sldId id="257" r:id="rId4"/>
    <p:sldId id="275" r:id="rId5"/>
    <p:sldId id="259" r:id="rId6"/>
    <p:sldId id="273" r:id="rId7"/>
    <p:sldId id="272" r:id="rId8"/>
    <p:sldId id="274" r:id="rId9"/>
    <p:sldId id="276" r:id="rId10"/>
    <p:sldId id="260" r:id="rId11"/>
    <p:sldId id="277" r:id="rId12"/>
    <p:sldId id="261" r:id="rId13"/>
    <p:sldId id="262" r:id="rId14"/>
    <p:sldId id="263" r:id="rId15"/>
    <p:sldId id="264" r:id="rId16"/>
    <p:sldId id="265" r:id="rId17"/>
    <p:sldId id="267" r:id="rId18"/>
    <p:sldId id="268" r:id="rId19"/>
    <p:sldId id="269" r:id="rId20"/>
    <p:sldId id="270" r:id="rId21"/>
    <p:sldId id="278" r:id="rId22"/>
    <p:sldId id="279" r:id="rId23"/>
    <p:sldId id="280" r:id="rId24"/>
    <p:sldId id="26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</a:t>
            </a:r>
            <a:r>
              <a:rPr lang="en-US" dirty="0" smtClean="0">
                <a:solidFill>
                  <a:srgbClr val="C00000"/>
                </a:solidFill>
              </a:rPr>
              <a:t>10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Производство магния</a:t>
            </a:r>
          </a:p>
        </p:txBody>
      </p:sp>
    </p:spTree>
    <p:extLst>
      <p:ext uri="{BB962C8B-B14F-4D97-AF65-F5344CB8AC3E}">
        <p14:creationId xmlns:p14="http://schemas.microsoft.com/office/powerpoint/2010/main" val="161626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Нахождение в природе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62500" lnSpcReduction="20000"/>
          </a:bodyPr>
          <a:lstStyle/>
          <a:p>
            <a:pPr marL="0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3800" b="1" dirty="0" smtClean="0"/>
              <a:t>Основные  руды  магния:</a:t>
            </a:r>
            <a:r>
              <a:rPr lang="ru-RU" sz="3800" dirty="0" smtClean="0"/>
              <a:t>    магнезит-  MgCO</a:t>
            </a:r>
            <a:r>
              <a:rPr lang="ru-RU" sz="3800" baseline="-25000" dirty="0" smtClean="0"/>
              <a:t>3</a:t>
            </a:r>
            <a:r>
              <a:rPr lang="ru-RU" sz="3800" dirty="0" smtClean="0"/>
              <a:t>,    доломит-  MgCO</a:t>
            </a:r>
            <a:r>
              <a:rPr lang="ru-RU" sz="3800" baseline="-25000" dirty="0" smtClean="0"/>
              <a:t>3</a:t>
            </a:r>
            <a:r>
              <a:rPr lang="ru-RU" sz="3800" dirty="0" smtClean="0"/>
              <a:t>•CaCO</a:t>
            </a:r>
            <a:r>
              <a:rPr lang="ru-RU" sz="3800" baseline="-25000" dirty="0" smtClean="0"/>
              <a:t>3</a:t>
            </a:r>
            <a:r>
              <a:rPr lang="ru-RU" sz="3800" dirty="0" smtClean="0"/>
              <a:t>, карналлит–  MgCl</a:t>
            </a:r>
            <a:r>
              <a:rPr lang="ru-RU" sz="3800" baseline="-25000" dirty="0" smtClean="0"/>
              <a:t>2</a:t>
            </a:r>
            <a:r>
              <a:rPr lang="ru-RU" sz="3800" dirty="0" smtClean="0"/>
              <a:t>•</a:t>
            </a:r>
            <a:r>
              <a:rPr lang="ru-RU" sz="3800" dirty="0" err="1" smtClean="0"/>
              <a:t>KCl</a:t>
            </a:r>
            <a:r>
              <a:rPr lang="ru-RU" sz="3800" dirty="0" smtClean="0"/>
              <a:t>• 6H</a:t>
            </a:r>
            <a:r>
              <a:rPr lang="ru-RU" sz="3800" baseline="-25000" dirty="0" smtClean="0"/>
              <a:t>2</a:t>
            </a:r>
            <a:r>
              <a:rPr lang="ru-RU" sz="3800" dirty="0" smtClean="0"/>
              <a:t>O,   </a:t>
            </a:r>
            <a:r>
              <a:rPr lang="ru-RU" sz="3800" dirty="0" err="1" smtClean="0"/>
              <a:t>бишофит</a:t>
            </a:r>
            <a:r>
              <a:rPr lang="ru-RU" sz="3800" dirty="0" smtClean="0"/>
              <a:t>- MgCl</a:t>
            </a:r>
            <a:r>
              <a:rPr lang="ru-RU" sz="3800" baseline="-25000" dirty="0" smtClean="0"/>
              <a:t>2</a:t>
            </a:r>
            <a:r>
              <a:rPr lang="ru-RU" sz="3800" dirty="0" smtClean="0"/>
              <a:t>• 6H</a:t>
            </a:r>
            <a:r>
              <a:rPr lang="ru-RU" sz="3800" baseline="-25000" dirty="0" smtClean="0"/>
              <a:t>2</a:t>
            </a:r>
            <a:r>
              <a:rPr lang="ru-RU" sz="3800" dirty="0" smtClean="0"/>
              <a:t>O, а в морской воде магния содержится до 4кг/м</a:t>
            </a:r>
            <a:r>
              <a:rPr lang="ru-RU" sz="3800" baseline="30000" dirty="0" smtClean="0"/>
              <a:t>3</a:t>
            </a:r>
            <a:r>
              <a:rPr lang="ru-RU" sz="3800" dirty="0" smtClean="0"/>
              <a:t>. </a:t>
            </a:r>
          </a:p>
          <a:p>
            <a:pPr marL="0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3800" b="1" dirty="0" smtClean="0"/>
              <a:t>Источником  получения  </a:t>
            </a:r>
            <a:r>
              <a:rPr lang="ru-RU" sz="3800" dirty="0" smtClean="0"/>
              <a:t>магния  в  настоящее  время  являются  магнезит (содержание магния 28,6%), доломит (12÷13%), рассолы соляных озер (4÷5%), морская вода (0,13%) и карналлит (8,8%). </a:t>
            </a:r>
          </a:p>
          <a:p>
            <a:pPr marL="0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3800" dirty="0" smtClean="0"/>
              <a:t>В последнее время в качестве сырья для производства магния используются серпентиниты - отходы обогащения асбестовых руд. Содержание магния в серпентинитах достигает 24%.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980728"/>
            <a:ext cx="9243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 долю  магния  в  земной  коре  приходится 2,4% от  общей  массы.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Наиболее крупные компании, производящие магний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2392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7492"/>
            <a:ext cx="8064895" cy="579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99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" y="278302"/>
            <a:ext cx="8948799" cy="58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82" y="764704"/>
            <a:ext cx="8144350" cy="592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515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Способы получения магния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Электролитический способ получения</a:t>
            </a:r>
          </a:p>
          <a:p>
            <a:r>
              <a:rPr lang="ru-RU" dirty="0" smtClean="0"/>
              <a:t>Термический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2MgO + Si + 2</a:t>
            </a:r>
            <a:r>
              <a:rPr lang="ru-RU" dirty="0" err="1">
                <a:solidFill>
                  <a:srgbClr val="FF0000"/>
                </a:solidFill>
              </a:rPr>
              <a:t>СаО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= </a:t>
            </a:r>
            <a:r>
              <a:rPr lang="ru-RU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Mg + 2</a:t>
            </a:r>
            <a:r>
              <a:rPr lang="ru-RU" dirty="0" err="1">
                <a:solidFill>
                  <a:srgbClr val="FF0000"/>
                </a:solidFill>
              </a:rPr>
              <a:t>СаО</a:t>
            </a:r>
            <a:r>
              <a:rPr lang="ru-RU" dirty="0">
                <a:solidFill>
                  <a:srgbClr val="FF0000"/>
                </a:solidFill>
              </a:rPr>
              <a:t> • </a:t>
            </a:r>
            <a:r>
              <a:rPr lang="en-US" dirty="0">
                <a:solidFill>
                  <a:srgbClr val="FF0000"/>
                </a:solidFill>
              </a:rPr>
              <a:t>SiO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000" dirty="0"/>
              <a:t>Взаимодействие </a:t>
            </a:r>
            <a:r>
              <a:rPr lang="ru-RU" sz="2000" dirty="0" err="1"/>
              <a:t>MgO</a:t>
            </a:r>
            <a:r>
              <a:rPr lang="ru-RU" sz="2000" dirty="0"/>
              <a:t> с кремнием в присутствии </a:t>
            </a:r>
            <a:r>
              <a:rPr lang="ru-RU" sz="2000" dirty="0" err="1"/>
              <a:t>CaO</a:t>
            </a:r>
            <a:r>
              <a:rPr lang="ru-RU" sz="2000" dirty="0"/>
              <a:t> при атмосферном давлении идет в сторону образования магния уже при 1700 °С, а в вакууме при остаточном давлении около 13 Па - при 1150 ... 1200 °С.</a:t>
            </a:r>
            <a:endParaRPr lang="ru-RU" sz="2000" dirty="0" smtClean="0"/>
          </a:p>
          <a:p>
            <a:r>
              <a:rPr lang="ru-RU" dirty="0" smtClean="0"/>
              <a:t>Химический</a:t>
            </a:r>
          </a:p>
          <a:p>
            <a:pPr marL="0" indent="0">
              <a:buNone/>
            </a:pPr>
            <a:r>
              <a:rPr lang="ru-RU" sz="2400" dirty="0" smtClean="0"/>
              <a:t>Восстановление хлорида магния металлическим натрием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6898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Электролиз магния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Преобладающим способом получения магния является электролиз хлористого магния. В этом способе основные производственные операции связаны с получением безводного хлорида магния.</a:t>
            </a:r>
          </a:p>
          <a:p>
            <a:pPr marL="0" indent="0">
              <a:buNone/>
            </a:pPr>
            <a:r>
              <a:rPr lang="ru-RU" sz="2800" dirty="0" smtClean="0"/>
              <a:t>Способы питания электролизеров:</a:t>
            </a:r>
          </a:p>
          <a:p>
            <a:pPr marL="0" indent="0">
              <a:buNone/>
            </a:pPr>
            <a:r>
              <a:rPr lang="ru-RU" sz="2800" dirty="0" err="1" smtClean="0"/>
              <a:t>Карналлитовый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Хлормагниевый</a:t>
            </a:r>
          </a:p>
          <a:p>
            <a:pPr marL="0" indent="0">
              <a:buNone/>
            </a:pPr>
            <a:r>
              <a:rPr lang="ru-RU" sz="2800" dirty="0" smtClean="0"/>
              <a:t>Смешанный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7443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73"/>
            <a:ext cx="4760144" cy="667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9992" y="3861048"/>
            <a:ext cx="45068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Состав </a:t>
            </a:r>
            <a:r>
              <a:rPr lang="ru-RU" sz="2400" dirty="0" err="1" smtClean="0"/>
              <a:t>искуственного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карналита</a:t>
            </a:r>
            <a:r>
              <a:rPr lang="ru-RU" sz="2400" dirty="0" smtClean="0"/>
              <a:t>:</a:t>
            </a:r>
          </a:p>
          <a:p>
            <a:r>
              <a:rPr lang="en-US" sz="2400" dirty="0" smtClean="0"/>
              <a:t>MgCl</a:t>
            </a:r>
            <a:r>
              <a:rPr lang="en-US" sz="2400" baseline="-25000" dirty="0" smtClean="0"/>
              <a:t>2</a:t>
            </a:r>
            <a:r>
              <a:rPr lang="ru-RU" sz="2400" baseline="-25000" dirty="0" smtClean="0"/>
              <a:t>                                      </a:t>
            </a:r>
            <a:r>
              <a:rPr lang="en-US" sz="2400" dirty="0" smtClean="0"/>
              <a:t>-31-32%</a:t>
            </a:r>
          </a:p>
          <a:p>
            <a:r>
              <a:rPr lang="en-US" sz="2400" dirty="0" smtClean="0"/>
              <a:t>KCl</a:t>
            </a:r>
            <a:r>
              <a:rPr lang="ru-RU" sz="2400" dirty="0" smtClean="0"/>
              <a:t>                               </a:t>
            </a:r>
            <a:r>
              <a:rPr lang="en-US" sz="2400" dirty="0" smtClean="0"/>
              <a:t>-25-26%</a:t>
            </a:r>
          </a:p>
          <a:p>
            <a:r>
              <a:rPr lang="en-US" sz="2400" dirty="0" smtClean="0"/>
              <a:t>NaCl</a:t>
            </a:r>
            <a:r>
              <a:rPr lang="ru-RU" sz="2400" dirty="0" smtClean="0"/>
              <a:t>                             </a:t>
            </a:r>
            <a:r>
              <a:rPr lang="en-US" sz="2400" dirty="0" smtClean="0"/>
              <a:t>-5-6%</a:t>
            </a:r>
          </a:p>
          <a:p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</a:t>
            </a:r>
            <a:r>
              <a:rPr lang="ru-RU" sz="2400" dirty="0" err="1" smtClean="0"/>
              <a:t>крист</a:t>
            </a:r>
            <a:r>
              <a:rPr lang="ru-RU" sz="2400" dirty="0" smtClean="0"/>
              <a:t>                   -34-35%</a:t>
            </a:r>
          </a:p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 </a:t>
            </a:r>
            <a:r>
              <a:rPr lang="ru-RU" sz="2400" dirty="0" err="1" smtClean="0"/>
              <a:t>гигр</a:t>
            </a:r>
            <a:r>
              <a:rPr lang="ru-RU" sz="2400" dirty="0" smtClean="0"/>
              <a:t>                      -3%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930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40560" cy="651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204864"/>
            <a:ext cx="259228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3454" y="2276872"/>
            <a:ext cx="131054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4048" y="692696"/>
            <a:ext cx="3846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Температуры превращения </a:t>
            </a:r>
          </a:p>
          <a:p>
            <a:r>
              <a:rPr lang="ru-RU" sz="2400" dirty="0" smtClean="0"/>
              <a:t>различных гидратов магния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4653136"/>
            <a:ext cx="3137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Диаграмма состояния </a:t>
            </a:r>
          </a:p>
          <a:p>
            <a:r>
              <a:rPr lang="en-US" sz="2400" dirty="0" smtClean="0"/>
              <a:t>c</a:t>
            </a:r>
            <a:r>
              <a:rPr lang="ru-RU" sz="2400" dirty="0" err="1" smtClean="0"/>
              <a:t>истемы</a:t>
            </a:r>
            <a:r>
              <a:rPr lang="ru-RU" sz="2400" dirty="0" smtClean="0"/>
              <a:t> </a:t>
            </a:r>
            <a:r>
              <a:rPr lang="en-US" sz="2400" dirty="0" smtClean="0"/>
              <a:t>MgCl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--H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Стадийность процесса обезвоживания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7662844" cy="2107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81128"/>
            <a:ext cx="718279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378904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Обезвоживание карналлита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3215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Обезвоживание карналлита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0" y="1484784"/>
            <a:ext cx="3942169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6376738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04248" y="4869160"/>
            <a:ext cx="1944216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Система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MgCl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-KCl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7"/>
            <a:ext cx="7636121" cy="5419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6093296"/>
            <a:ext cx="6664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Диаграмма плавкости системы </a:t>
            </a:r>
            <a:r>
              <a:rPr lang="en-US" sz="2800" dirty="0" smtClean="0"/>
              <a:t>MgCl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-NaCl</a:t>
            </a:r>
            <a:endParaRPr lang="ru-R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Напряжение разложения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87484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09120"/>
            <a:ext cx="6336704" cy="211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Перенос ионов в электролите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4593722" cy="166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3140968"/>
            <a:ext cx="7831491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Вакуум-ковш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3321" y="1052736"/>
            <a:ext cx="6443879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Ввод анода в ванну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7" y="1124744"/>
            <a:ext cx="860322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Электролизер с боковым вводом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50" y="980728"/>
            <a:ext cx="8511098" cy="547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7007"/>
            <a:ext cx="6336703" cy="651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19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Циркуляция электролита в диафрагменном электролизере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0" y="1052736"/>
            <a:ext cx="4174572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1628800"/>
            <a:ext cx="325602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1-графитовый анод</a:t>
            </a:r>
          </a:p>
          <a:p>
            <a:r>
              <a:rPr lang="ru-RU" dirty="0" smtClean="0"/>
              <a:t>2-лист катода Ст-0</a:t>
            </a:r>
          </a:p>
          <a:p>
            <a:r>
              <a:rPr lang="ru-RU" dirty="0" smtClean="0"/>
              <a:t>3- перекрытие анодной ячейки</a:t>
            </a:r>
          </a:p>
          <a:p>
            <a:r>
              <a:rPr lang="ru-RU" dirty="0" smtClean="0"/>
              <a:t>4-шамотная диафрагма</a:t>
            </a:r>
          </a:p>
          <a:p>
            <a:r>
              <a:rPr lang="ru-RU" dirty="0" smtClean="0"/>
              <a:t>5-катодные штанги Ст-1</a:t>
            </a:r>
          </a:p>
          <a:p>
            <a:r>
              <a:rPr lang="ru-RU" dirty="0" smtClean="0"/>
              <a:t>6- подина электролизера</a:t>
            </a:r>
          </a:p>
          <a:p>
            <a:r>
              <a:rPr lang="ru-RU" dirty="0" smtClean="0"/>
              <a:t>7 уровень электролита</a:t>
            </a:r>
          </a:p>
          <a:p>
            <a:r>
              <a:rPr lang="ru-RU" dirty="0" smtClean="0"/>
              <a:t>8- уровень расплава с мах.</a:t>
            </a:r>
          </a:p>
          <a:p>
            <a:r>
              <a:rPr lang="ru-RU" dirty="0" smtClean="0"/>
              <a:t> содержанием газа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458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Циркуляция электролита в </a:t>
            </a:r>
            <a:r>
              <a:rPr lang="ru-RU" dirty="0" err="1" smtClean="0">
                <a:solidFill>
                  <a:srgbClr val="0070C0"/>
                </a:solidFill>
              </a:rPr>
              <a:t>бездиафрагменном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электролизере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83" y="1628800"/>
            <a:ext cx="5432017" cy="5196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032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Выход по току от содержания хлорида магния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12776"/>
            <a:ext cx="827713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573015"/>
            <a:ext cx="68287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Поэтому начальная концентрация хлорида магния</a:t>
            </a:r>
          </a:p>
          <a:p>
            <a:r>
              <a:rPr lang="ru-RU" sz="2400" dirty="0" smtClean="0"/>
              <a:t>не должна быть больше  15-18%</a:t>
            </a:r>
          </a:p>
          <a:p>
            <a:r>
              <a:rPr lang="ru-RU" sz="2400" dirty="0" smtClean="0"/>
              <a:t>Конечная не менее 5%.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09610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088271" cy="362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338</Words>
  <Application>Microsoft Office PowerPoint</Application>
  <PresentationFormat>Экран (4:3)</PresentationFormat>
  <Paragraphs>57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Нахождение в природе</vt:lpstr>
      <vt:lpstr>Наиболее крупные компании, производящие магний</vt:lpstr>
      <vt:lpstr>Презентация PowerPoint</vt:lpstr>
      <vt:lpstr>Презентация PowerPoint</vt:lpstr>
      <vt:lpstr>Презентация PowerPoint</vt:lpstr>
      <vt:lpstr>Способы получения магния</vt:lpstr>
      <vt:lpstr>Электролиз магния</vt:lpstr>
      <vt:lpstr>Презентация PowerPoint</vt:lpstr>
      <vt:lpstr>Презентация PowerPoint</vt:lpstr>
      <vt:lpstr>Стадийность процесса обезвоживания</vt:lpstr>
      <vt:lpstr>Обезвоживание карналлита</vt:lpstr>
      <vt:lpstr>Презентация PowerPoint</vt:lpstr>
      <vt:lpstr>Презентация PowerPoint</vt:lpstr>
      <vt:lpstr>Напряжение разложения</vt:lpstr>
      <vt:lpstr>Перенос ионов в электролите</vt:lpstr>
      <vt:lpstr>Вакуум-ковш</vt:lpstr>
      <vt:lpstr>Ввод анода в ванну</vt:lpstr>
      <vt:lpstr>Электролизер с боковым вводом</vt:lpstr>
      <vt:lpstr>Презентация PowerPoint</vt:lpstr>
      <vt:lpstr>Циркуляция электролита в диафрагменном электролизере</vt:lpstr>
      <vt:lpstr>Циркуляция электролита в бездиафрагменном электролизере</vt:lpstr>
      <vt:lpstr>Выход по току от содержания хлорида магния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Fedor</dc:creator>
  <cp:lastModifiedBy>Fedor A. Voroshilov</cp:lastModifiedBy>
  <cp:revision>28</cp:revision>
  <dcterms:created xsi:type="dcterms:W3CDTF">2007-06-20T02:35:24Z</dcterms:created>
  <dcterms:modified xsi:type="dcterms:W3CDTF">2016-06-11T08:43:27Z</dcterms:modified>
</cp:coreProperties>
</file>