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70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10" autoAdjust="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6CF55-37CD-43F0-9D93-EE91B19AC06E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42517-D4D6-4D2B-93A6-B2146DD61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1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0823-C792-4720-A76B-5463F4A007CA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7414F-CEBE-4E22-BA8E-3A35F290F577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4430-7454-4182-B88C-ED2312A62281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31A3-020F-4A56-8E8E-FC721D3079BC}" type="datetime1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E07D-4BBB-43E2-8D8C-7250A236E2D3}" type="datetime1">
              <a:rPr lang="ru-RU" smtClean="0"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03C-555A-4064-A927-7092EA5DD4C1}" type="datetime1">
              <a:rPr lang="ru-RU" smtClean="0"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8A77-9CF5-49C1-B88A-D3DEAE82A291}" type="datetime1">
              <a:rPr lang="ru-RU" smtClean="0"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A9BA0-16BC-4E7A-8E7E-A0D0F2D82EAE}" type="datetime1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DF83A-9C6B-4530-B7D1-85B9EF3BF239}" type="datetime1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557D-C24B-4925-9DE1-39EAA2A126B3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8D7C-8B85-4F0C-94D1-FD754E2392F7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F192-6CD9-4E3B-A489-A63401DC557F}" type="datetime1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10 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лития</a:t>
            </a:r>
            <a:r>
              <a:rPr lang="en-US" smtClean="0">
                <a:solidFill>
                  <a:srgbClr val="C00000"/>
                </a:solidFill>
              </a:rPr>
              <a:t> 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4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Физические свойства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 smtClean="0"/>
              <a:t>Из всех щелочных металлов литий  характеризуется самыми высокими температурами плавления и кипения (180,54 и 1340° С, соответственно), у него самая низкая плотность при комнатной температуре среди всех металлов (0,533 г/см3).</a:t>
            </a:r>
          </a:p>
          <a:p>
            <a:r>
              <a:rPr lang="ru-RU" sz="2800" dirty="0" smtClean="0"/>
              <a:t>Потенциал восстановления для лития (–3,045 В)</a:t>
            </a:r>
          </a:p>
          <a:p>
            <a:r>
              <a:rPr lang="ru-RU" sz="2800" dirty="0" smtClean="0"/>
              <a:t>Литий — химический элемент первой группы периодической системы Д. И. Менделеева, легчайший из всех металлов: его плотность (при 20° С) 0,531 г/см3. Температура плавления лития 180,5° С, температура кипения 1327° С. При температуре выше 600—625° С в сухом воздухе чистый (рафинированный) литий загорается. При наличии примесей в литии резко снижается температура его воспламенения. При низкой температуре литий медленно реагирует с воздухом, образуя нитрид и окись лития, а также карбонат лития.</a:t>
            </a:r>
          </a:p>
          <a:p>
            <a:r>
              <a:rPr lang="ru-RU" sz="2800" dirty="0" smtClean="0"/>
              <a:t>Эффективный диаметр захвата нейтронов для </a:t>
            </a:r>
            <a:r>
              <a:rPr lang="en-US" sz="2800" dirty="0" smtClean="0"/>
              <a:t>Li</a:t>
            </a:r>
            <a:r>
              <a:rPr lang="en-US" sz="2800" baseline="30000" dirty="0" smtClean="0"/>
              <a:t>6</a:t>
            </a:r>
            <a:r>
              <a:rPr lang="en-US" sz="2800" dirty="0" smtClean="0"/>
              <a:t>- 912*10</a:t>
            </a:r>
            <a:r>
              <a:rPr lang="en-US" sz="2800" baseline="30000" dirty="0" smtClean="0"/>
              <a:t>-28</a:t>
            </a:r>
            <a:r>
              <a:rPr lang="ru-RU" sz="2800" dirty="0" smtClean="0"/>
              <a:t>м</a:t>
            </a:r>
            <a:r>
              <a:rPr lang="ru-RU" sz="2800" baseline="30000" dirty="0" smtClean="0"/>
              <a:t>2</a:t>
            </a:r>
            <a:r>
              <a:rPr lang="ru-RU" sz="2800" dirty="0" smtClean="0"/>
              <a:t>, для</a:t>
            </a:r>
            <a:r>
              <a:rPr lang="ru-RU" sz="2800" baseline="30000" dirty="0" smtClean="0"/>
              <a:t>  </a:t>
            </a:r>
            <a:r>
              <a:rPr lang="en-US" sz="2800" dirty="0" smtClean="0"/>
              <a:t>Li</a:t>
            </a:r>
            <a:r>
              <a:rPr lang="en-US" sz="2800" baseline="30000" dirty="0" smtClean="0"/>
              <a:t>7 </a:t>
            </a:r>
            <a:r>
              <a:rPr lang="en-US" sz="2800" dirty="0" smtClean="0"/>
              <a:t>-0</a:t>
            </a:r>
            <a:r>
              <a:rPr lang="ru-RU" sz="2800" dirty="0" smtClean="0"/>
              <a:t>,0033*10</a:t>
            </a:r>
            <a:r>
              <a:rPr lang="ru-RU" sz="2800" baseline="30000" dirty="0" smtClean="0"/>
              <a:t>-28</a:t>
            </a:r>
            <a:r>
              <a:rPr lang="ru-RU" sz="2800" dirty="0" smtClean="0"/>
              <a:t> м</a:t>
            </a:r>
            <a:r>
              <a:rPr lang="ru-RU" sz="2800" baseline="30000" dirty="0" smtClean="0"/>
              <a:t>2</a:t>
            </a:r>
          </a:p>
          <a:p>
            <a:r>
              <a:rPr lang="ru-RU" sz="2800" dirty="0" smtClean="0"/>
              <a:t>Пластичность лития позволяет прокатывать его в проволоку или пластины. Температура его рекристаллизации ниже 20</a:t>
            </a:r>
            <a:r>
              <a:rPr lang="ru-RU" sz="2800" baseline="30000" dirty="0" smtClean="0"/>
              <a:t>о</a:t>
            </a:r>
            <a:r>
              <a:rPr lang="ru-RU" sz="2800" dirty="0" smtClean="0"/>
              <a:t>С.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/>
          <a:lstStyle/>
          <a:p>
            <a:r>
              <a:rPr lang="ru-RU" sz="3200" dirty="0" smtClean="0">
                <a:solidFill>
                  <a:srgbClr val="002060"/>
                </a:solidFill>
              </a:rPr>
              <a:t>Области применения лития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568952" cy="583264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4000"/>
              </a:lnSpc>
            </a:pPr>
            <a:r>
              <a:rPr lang="ru-RU" sz="2800" i="1" dirty="0" smtClean="0"/>
              <a:t>Электролиз алюминия</a:t>
            </a:r>
            <a:r>
              <a:rPr lang="ru-RU" sz="2800" dirty="0" smtClean="0"/>
              <a:t>. Добавка 1-3% в </a:t>
            </a:r>
            <a:r>
              <a:rPr lang="ru-RU" sz="2800" dirty="0" err="1" smtClean="0"/>
              <a:t>криолитный</a:t>
            </a:r>
            <a:r>
              <a:rPr lang="ru-RU" sz="2800" dirty="0" smtClean="0"/>
              <a:t> расплав позволяет снизить температуру процесса на 10-20</a:t>
            </a:r>
            <a:r>
              <a:rPr lang="ru-RU" sz="2800" baseline="30000" dirty="0" smtClean="0"/>
              <a:t>о</a:t>
            </a:r>
            <a:r>
              <a:rPr lang="ru-RU" sz="2800" dirty="0" smtClean="0"/>
              <a:t>С. При </a:t>
            </a:r>
            <a:r>
              <a:rPr lang="ru-RU" sz="2800" dirty="0" err="1" smtClean="0"/>
              <a:t>этои</a:t>
            </a:r>
            <a:r>
              <a:rPr lang="ru-RU" sz="2800" dirty="0" smtClean="0"/>
              <a:t> снижается  выбросы фтора в атмосферу на 20-30%.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Производство стекла, керамики и керамических изделий. </a:t>
            </a:r>
            <a:r>
              <a:rPr lang="ru-RU" sz="2800" dirty="0" smtClean="0"/>
              <a:t>Позволяет снизить температуру спекания керамики. Снижает температурный коэффициент линейного расширения.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Органический синтез и производство смазочных материалов</a:t>
            </a:r>
            <a:r>
              <a:rPr lang="ru-RU" sz="2800" dirty="0" smtClean="0"/>
              <a:t>.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Производство легких сплавов</a:t>
            </a:r>
            <a:r>
              <a:rPr lang="ru-RU" sz="2800" dirty="0" smtClean="0"/>
              <a:t>. При содержании лития 2-3%, плотность сплавов снижается на 10%.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Химические источники тока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Ядерная энергетика.</a:t>
            </a:r>
          </a:p>
          <a:p>
            <a:pPr>
              <a:lnSpc>
                <a:spcPct val="124000"/>
              </a:lnSpc>
            </a:pPr>
            <a:r>
              <a:rPr lang="ru-RU" sz="2800" i="1" dirty="0" smtClean="0"/>
              <a:t>Термоядерные установки.</a:t>
            </a:r>
            <a:endParaRPr lang="ru-RU" sz="28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Требования к металлическому литию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918" y="1052736"/>
            <a:ext cx="8633397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8182831" cy="553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445224"/>
            <a:ext cx="7056784" cy="118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Способы получения металлического лития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820472" cy="4525963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Основной способ промышленного</a:t>
            </a:r>
            <a:r>
              <a:rPr lang="ru-RU" i="1" dirty="0" smtClean="0"/>
              <a:t> получения металлического лития— электролиз расплавленных хлоридов.</a:t>
            </a:r>
          </a:p>
          <a:p>
            <a:r>
              <a:rPr lang="ru-RU" i="1" dirty="0" smtClean="0"/>
              <a:t>Металлотермическое восстановление с последующей отгонкой лития из оксида лития, </a:t>
            </a:r>
            <a:r>
              <a:rPr lang="ru-RU" i="1" dirty="0" err="1" smtClean="0"/>
              <a:t>моноалюмината</a:t>
            </a:r>
            <a:r>
              <a:rPr lang="ru-RU" i="1" dirty="0" smtClean="0"/>
              <a:t> (</a:t>
            </a:r>
            <a:r>
              <a:rPr lang="en-US" i="1" dirty="0" smtClean="0"/>
              <a:t>Li</a:t>
            </a:r>
            <a:r>
              <a:rPr lang="ru-RU" i="1" baseline="-25000" dirty="0" smtClean="0"/>
              <a:t>2</a:t>
            </a:r>
            <a:r>
              <a:rPr lang="ru-RU" i="1" dirty="0" smtClean="0"/>
              <a:t>0 *А1</a:t>
            </a:r>
            <a:r>
              <a:rPr lang="ru-RU" i="1" baseline="-25000" dirty="0" smtClean="0"/>
              <a:t>2</a:t>
            </a:r>
            <a:r>
              <a:rPr lang="ru-RU" i="1" dirty="0" smtClean="0"/>
              <a:t>0</a:t>
            </a:r>
            <a:r>
              <a:rPr lang="ru-RU" i="1" baseline="-25000" dirty="0" smtClean="0"/>
              <a:t>3</a:t>
            </a:r>
            <a:r>
              <a:rPr lang="ru-RU" i="1" dirty="0" smtClean="0"/>
              <a:t>), а также непосредственно из сподумена.</a:t>
            </a:r>
          </a:p>
          <a:p>
            <a:pPr>
              <a:buNone/>
            </a:pPr>
            <a:r>
              <a:rPr lang="ru-RU" i="1" dirty="0" smtClean="0"/>
              <a:t>(алюмосиликат лития, </a:t>
            </a:r>
            <a:r>
              <a:rPr lang="en-US" i="1" dirty="0" err="1" smtClean="0"/>
              <a:t>LiO</a:t>
            </a:r>
            <a:r>
              <a:rPr lang="ru-RU" i="1" baseline="-25000" dirty="0" smtClean="0"/>
              <a:t>2</a:t>
            </a:r>
            <a:r>
              <a:rPr lang="ru-RU" i="1" dirty="0" smtClean="0"/>
              <a:t> • А1</a:t>
            </a:r>
            <a:r>
              <a:rPr lang="ru-RU" i="1" baseline="-25000" dirty="0" smtClean="0"/>
              <a:t>2</a:t>
            </a:r>
            <a:r>
              <a:rPr lang="en-US" i="1" dirty="0" smtClean="0"/>
              <a:t>O</a:t>
            </a:r>
            <a:r>
              <a:rPr lang="ru-RU" i="1" baseline="-25000" dirty="0" smtClean="0"/>
              <a:t>3</a:t>
            </a:r>
            <a:r>
              <a:rPr lang="ru-RU" i="1" dirty="0" smtClean="0"/>
              <a:t> • 4</a:t>
            </a:r>
            <a:r>
              <a:rPr lang="en-US" i="1" dirty="0" err="1" smtClean="0"/>
              <a:t>SiO</a:t>
            </a:r>
            <a:r>
              <a:rPr lang="ru-RU" i="1" baseline="-25000" dirty="0" smtClean="0"/>
              <a:t>2</a:t>
            </a:r>
            <a:r>
              <a:rPr lang="ru-RU" i="1" dirty="0" smtClean="0"/>
              <a:t>)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58924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2004 году количество произведенного металла лития </a:t>
            </a:r>
          </a:p>
          <a:p>
            <a:r>
              <a:rPr lang="ru-RU" sz="2400" dirty="0" smtClean="0"/>
              <a:t>в мире составили 17100 т.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Диаграмма плавкости системы </a:t>
            </a:r>
            <a:r>
              <a:rPr lang="en-US" sz="3200" dirty="0" err="1" smtClean="0">
                <a:solidFill>
                  <a:srgbClr val="002060"/>
                </a:solidFill>
              </a:rPr>
              <a:t>KCl-LiCl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2280"/>
            <a:ext cx="5544616" cy="56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33"/>
            <a:ext cx="8229600" cy="105446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Электролизер фирмы «</a:t>
            </a:r>
            <a:r>
              <a:rPr lang="ru-RU" sz="3200" dirty="0" err="1" smtClean="0">
                <a:solidFill>
                  <a:srgbClr val="0070C0"/>
                </a:solidFill>
              </a:rPr>
              <a:t>Дегусса</a:t>
            </a:r>
            <a:r>
              <a:rPr lang="ru-RU" sz="3200" dirty="0" smtClean="0">
                <a:solidFill>
                  <a:srgbClr val="0070C0"/>
                </a:solidFill>
              </a:rPr>
              <a:t>», Германия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5884687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61348" y="3796315"/>
            <a:ext cx="36170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1- футеровка ванны, </a:t>
            </a:r>
          </a:p>
          <a:p>
            <a:r>
              <a:rPr lang="ru-RU" sz="2400" dirty="0" smtClean="0"/>
              <a:t>2- анод</a:t>
            </a:r>
          </a:p>
          <a:p>
            <a:r>
              <a:rPr lang="ru-RU" sz="2400" dirty="0" smtClean="0"/>
              <a:t>3- отверстие для загрузки </a:t>
            </a:r>
          </a:p>
          <a:p>
            <a:r>
              <a:rPr lang="ru-RU" sz="2400" dirty="0" smtClean="0"/>
              <a:t>солей</a:t>
            </a:r>
          </a:p>
          <a:p>
            <a:r>
              <a:rPr lang="ru-RU" sz="2400" dirty="0" smtClean="0"/>
              <a:t>4-жидкий металл,</a:t>
            </a:r>
          </a:p>
          <a:p>
            <a:r>
              <a:rPr lang="ru-RU" sz="2400" dirty="0" smtClean="0"/>
              <a:t>5- катод, </a:t>
            </a:r>
          </a:p>
          <a:p>
            <a:r>
              <a:rPr lang="ru-RU" sz="2400" dirty="0" smtClean="0"/>
              <a:t>6- диафрагма</a:t>
            </a:r>
          </a:p>
          <a:p>
            <a:r>
              <a:rPr lang="ru-RU" sz="2400" dirty="0" smtClean="0"/>
              <a:t>7- корпус ванны.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5258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002060"/>
                </a:solidFill>
              </a:rPr>
              <a:t>Бездиафрагменный</a:t>
            </a:r>
            <a:r>
              <a:rPr lang="ru-RU" sz="3200" dirty="0" smtClean="0">
                <a:solidFill>
                  <a:srgbClr val="002060"/>
                </a:solidFill>
              </a:rPr>
              <a:t> электролизер (США)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5236815" cy="5398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948830" y="1700808"/>
            <a:ext cx="319517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1- графитовый анод</a:t>
            </a:r>
          </a:p>
          <a:p>
            <a:r>
              <a:rPr lang="ru-RU" sz="2400" dirty="0" smtClean="0"/>
              <a:t>2- стальной трубчатый </a:t>
            </a:r>
          </a:p>
          <a:p>
            <a:r>
              <a:rPr lang="ru-RU" sz="2400" dirty="0" smtClean="0"/>
              <a:t>катод,</a:t>
            </a:r>
          </a:p>
          <a:p>
            <a:r>
              <a:rPr lang="ru-RU" sz="2400" dirty="0" smtClean="0"/>
              <a:t>3- расплав </a:t>
            </a:r>
            <a:r>
              <a:rPr lang="en-US" sz="2400" dirty="0" err="1" smtClean="0"/>
              <a:t>LiCl-KCl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4- люк для удаления </a:t>
            </a:r>
          </a:p>
          <a:p>
            <a:r>
              <a:rPr lang="ru-RU" sz="2400" dirty="0" smtClean="0"/>
              <a:t>жидкого лития,</a:t>
            </a:r>
          </a:p>
          <a:p>
            <a:r>
              <a:rPr lang="ru-RU" sz="2400" dirty="0" smtClean="0"/>
              <a:t>5- литий, </a:t>
            </a:r>
          </a:p>
          <a:p>
            <a:r>
              <a:rPr lang="ru-RU" sz="2400" dirty="0" smtClean="0"/>
              <a:t>6-топочные газы, </a:t>
            </a:r>
          </a:p>
          <a:p>
            <a:r>
              <a:rPr lang="ru-RU" sz="2400" dirty="0" smtClean="0"/>
              <a:t>7-теплоизоляция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Вариант диафрагменного электролизера для получения лития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60232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5060921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31207" y="1268760"/>
            <a:ext cx="4112793" cy="4370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1- стальной кожух,</a:t>
            </a:r>
          </a:p>
          <a:p>
            <a:r>
              <a:rPr lang="ru-RU" sz="2000" dirty="0" smtClean="0"/>
              <a:t>2- камера для разогрева ванны,</a:t>
            </a:r>
          </a:p>
          <a:p>
            <a:r>
              <a:rPr lang="ru-RU" sz="2000" dirty="0" smtClean="0"/>
              <a:t>3- газовая или </a:t>
            </a:r>
            <a:r>
              <a:rPr lang="ru-RU" sz="2000" dirty="0" err="1" smtClean="0"/>
              <a:t>нефтянная</a:t>
            </a:r>
            <a:r>
              <a:rPr lang="ru-RU" sz="2000" dirty="0" smtClean="0"/>
              <a:t> форсунка,</a:t>
            </a:r>
          </a:p>
          <a:p>
            <a:r>
              <a:rPr lang="ru-RU" sz="2000" dirty="0" smtClean="0"/>
              <a:t>4- футеровка,</a:t>
            </a:r>
          </a:p>
          <a:p>
            <a:r>
              <a:rPr lang="ru-RU" sz="2000" dirty="0" smtClean="0"/>
              <a:t>5-графитовый анод,</a:t>
            </a:r>
          </a:p>
          <a:p>
            <a:r>
              <a:rPr lang="ru-RU" sz="2000" dirty="0" smtClean="0"/>
              <a:t>6- стальные катоды, </a:t>
            </a:r>
          </a:p>
          <a:p>
            <a:r>
              <a:rPr lang="ru-RU" sz="2000" dirty="0" smtClean="0"/>
              <a:t>7- диафрагма из железной сетки,</a:t>
            </a:r>
          </a:p>
          <a:p>
            <a:r>
              <a:rPr lang="ru-RU" sz="2000" dirty="0" smtClean="0"/>
              <a:t>8-диафрагма из химически </a:t>
            </a:r>
          </a:p>
          <a:p>
            <a:r>
              <a:rPr lang="ru-RU" sz="2000" dirty="0" smtClean="0"/>
              <a:t>стойкого материала,</a:t>
            </a:r>
          </a:p>
          <a:p>
            <a:r>
              <a:rPr lang="ru-RU" sz="2000" dirty="0" smtClean="0"/>
              <a:t>9- жидкий литий,</a:t>
            </a:r>
          </a:p>
          <a:p>
            <a:r>
              <a:rPr lang="ru-RU" sz="2000" dirty="0" smtClean="0"/>
              <a:t>10-бункер для загрузки солей, </a:t>
            </a:r>
          </a:p>
          <a:p>
            <a:r>
              <a:rPr lang="ru-RU" sz="2000" dirty="0" smtClean="0"/>
              <a:t>11-отверстие для удаления </a:t>
            </a:r>
          </a:p>
          <a:p>
            <a:r>
              <a:rPr lang="ru-RU" sz="2000" dirty="0" smtClean="0"/>
              <a:t>жидкого лития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731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Сравнение типов электролизеров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764704"/>
            <a:ext cx="9144000" cy="270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3501008"/>
            <a:ext cx="84970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dirty="0" smtClean="0"/>
              <a:t>Данные по ХМЗ: выход по току 83%, удельный расход электроэнергии 144 кВт*ч/час</a:t>
            </a:r>
          </a:p>
          <a:p>
            <a:pPr>
              <a:lnSpc>
                <a:spcPct val="125000"/>
              </a:lnSpc>
            </a:pPr>
            <a:r>
              <a:rPr lang="ru-RU" dirty="0"/>
              <a:t>Хлорид лития, используемый для электролиза, содержит 94 -98% </a:t>
            </a:r>
            <a:r>
              <a:rPr lang="ru-RU" dirty="0" err="1"/>
              <a:t>LiCl</a:t>
            </a:r>
            <a:r>
              <a:rPr lang="ru-RU" dirty="0" smtClean="0"/>
              <a:t>,</a:t>
            </a:r>
          </a:p>
          <a:p>
            <a:pPr>
              <a:lnSpc>
                <a:spcPct val="125000"/>
              </a:lnSpc>
            </a:pPr>
            <a:r>
              <a:rPr lang="ru-RU" dirty="0"/>
              <a:t>2,5% - 1,5% KCl, 0,05% Fe2O3. В сутки каждая ванна дает 4 -5 кг металла, </a:t>
            </a:r>
            <a:endParaRPr lang="ru-RU" dirty="0" smtClean="0"/>
          </a:p>
          <a:p>
            <a:pPr>
              <a:lnSpc>
                <a:spcPct val="125000"/>
              </a:lnSpc>
            </a:pPr>
            <a:r>
              <a:rPr lang="ru-RU" dirty="0"/>
              <a:t>содержащего после переплавки 97% лития (главные примеси - натрий и калий). </a:t>
            </a:r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776657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Переработка электролита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4136" y="764704"/>
            <a:ext cx="5398144" cy="586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8" y="332656"/>
            <a:ext cx="5780744" cy="612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65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Рафинирование лития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6048672"/>
          </a:xfrm>
        </p:spPr>
        <p:txBody>
          <a:bodyPr>
            <a:normAutofit fontScale="92500" lnSpcReduction="20000"/>
          </a:bodyPr>
          <a:lstStyle/>
          <a:p>
            <a:r>
              <a:rPr lang="ru-RU" sz="2400" i="1" dirty="0"/>
              <a:t>Для очистки лития от механических примесей </a:t>
            </a:r>
            <a:r>
              <a:rPr lang="ru-RU" sz="2400" dirty="0"/>
              <a:t>используют переплавку и отстаивание под слоем вазелинового или парафинового масла, а также фильтрование жидкого лития через сетчатые или проволочные фильтры из железа, титана или молибдена. Порошкообразные или губчатые титан и цирконий, уран могут служить поглотителями кислорода и азота из расплавленного лития. Эти металлы практически нерастворимы в литии</a:t>
            </a:r>
            <a:r>
              <a:rPr lang="ru-RU" sz="2400" dirty="0" smtClean="0"/>
              <a:t>.</a:t>
            </a:r>
          </a:p>
          <a:p>
            <a:r>
              <a:rPr lang="ru-RU" sz="2400" i="1" dirty="0"/>
              <a:t>Очистку от других щелочных металлов </a:t>
            </a:r>
            <a:r>
              <a:rPr lang="ru-RU" sz="2400" dirty="0"/>
              <a:t>ведут, используя различие в термической устойчивости гидридов. Давление диссоциации гидридов </a:t>
            </a:r>
            <a:r>
              <a:rPr lang="ru-RU" sz="2400" dirty="0" err="1"/>
              <a:t>LiH</a:t>
            </a:r>
            <a:r>
              <a:rPr lang="ru-RU" sz="2400" dirty="0"/>
              <a:t>, КН и </a:t>
            </a:r>
            <a:r>
              <a:rPr lang="ru-RU" sz="2400" dirty="0" err="1"/>
              <a:t>NaH</a:t>
            </a:r>
            <a:r>
              <a:rPr lang="ru-RU" sz="2400" dirty="0"/>
              <a:t> достигает 0,1 МПа (1 </a:t>
            </a:r>
            <a:r>
              <a:rPr lang="ru-RU" sz="2400" dirty="0" err="1"/>
              <a:t>ат</a:t>
            </a:r>
            <a:r>
              <a:rPr lang="ru-RU" sz="2400" dirty="0"/>
              <a:t>.) при 850, 427 и 420 °С соответственно. Температура плавления гидрида лития 688 °С. При нагревании лития в водороде при 700 - 800 °С калий и натрий испаряются и остается </a:t>
            </a:r>
            <a:r>
              <a:rPr lang="ru-RU" sz="2400" dirty="0" err="1"/>
              <a:t>LiH</a:t>
            </a:r>
            <a:r>
              <a:rPr lang="ru-RU" sz="2400" dirty="0"/>
              <a:t>, который затем разлагается нагреванием в вакууме</a:t>
            </a:r>
            <a:r>
              <a:rPr lang="ru-RU" sz="2400" dirty="0" smtClean="0"/>
              <a:t>.</a:t>
            </a:r>
          </a:p>
          <a:p>
            <a:r>
              <a:rPr lang="ru-RU" sz="2400" i="1" dirty="0"/>
              <a:t>Эффективен метод рафинирования лития дистилляцией </a:t>
            </a:r>
            <a:r>
              <a:rPr lang="ru-RU" sz="2400" dirty="0"/>
              <a:t>в вакууме. Сначала при 450 °С отгоняют основное количество примесей щелочных металлов (калия, натрия). Литий затем испаряют при 600 - 800 °С под давлением 1,3 • 10-3 Па (~10÷5мм рт. ст.), поддерживая температуру в конденсаторе 340 - 420 °С. </a:t>
            </a:r>
            <a:endParaRPr lang="ru-RU" sz="2400" dirty="0" smtClean="0"/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46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Меры безопасности при работе с литием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76064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При плавке и разливке лития на воздухе возможно его загорание. </a:t>
            </a:r>
            <a:endParaRPr lang="ru-RU" dirty="0" smtClean="0"/>
          </a:p>
          <a:p>
            <a:r>
              <a:rPr lang="ru-RU" dirty="0"/>
              <a:t>Загоревшийся металл рекомендуется засыпать сухим хлористым натрием, хлористым литием, </a:t>
            </a:r>
            <a:r>
              <a:rPr lang="ru-RU" dirty="0" smtClean="0"/>
              <a:t>содой.</a:t>
            </a:r>
          </a:p>
          <a:p>
            <a:r>
              <a:rPr lang="ru-RU" dirty="0"/>
              <a:t>Хранят литий в герметичной железной таре под слоем пастообразной массы из парафина и минерального масла. Перед применением лития минеральное масло смывают </a:t>
            </a:r>
            <a:r>
              <a:rPr lang="ru-RU" dirty="0" err="1"/>
              <a:t>петролейным</a:t>
            </a:r>
            <a:r>
              <a:rPr lang="ru-RU" dirty="0"/>
              <a:t> эфиром или бензолом, которые затем испаряют в вакууме.</a:t>
            </a:r>
            <a:endParaRPr lang="ru-RU" dirty="0" smtClean="0"/>
          </a:p>
          <a:p>
            <a:r>
              <a:rPr lang="ru-RU" dirty="0"/>
              <a:t>Удобно хранить литий, запрессовывая его в герметичные тонкостенные трубчатые алюминиевые или медные оболочки, от которых затем можно отрезать нужные куски лития.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13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196"/>
            <a:ext cx="8229600" cy="8335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Получение сплавов электролизом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ru-RU" sz="2800" dirty="0" smtClean="0"/>
              <a:t>Получение сплавов с легкоплавкими тяжелыми компонентами(свинец, цинк, алюминий, и некоторые другие)</a:t>
            </a:r>
          </a:p>
          <a:p>
            <a:pPr>
              <a:lnSpc>
                <a:spcPct val="125000"/>
              </a:lnSpc>
            </a:pPr>
            <a:r>
              <a:rPr lang="ru-RU" sz="2800" dirty="0" smtClean="0"/>
              <a:t>Получение сплавов с легкоплавкими легкими компонентами( магний, кальций, натрий и др.)</a:t>
            </a:r>
          </a:p>
          <a:p>
            <a:pPr>
              <a:lnSpc>
                <a:spcPct val="125000"/>
              </a:lnSpc>
            </a:pPr>
            <a:r>
              <a:rPr lang="ru-RU" sz="2800" dirty="0" smtClean="0"/>
              <a:t>Получение сплавов с тугоплавкими тяжелыми компонентами( медь, железо, никель и др.).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68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Схема лабораторной электролизной ванны для получения литиевых сплавов.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723209" cy="507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8064" y="2187866"/>
            <a:ext cx="373320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1- графитовый анод</a:t>
            </a:r>
          </a:p>
          <a:p>
            <a:r>
              <a:rPr lang="ru-RU" sz="2800" dirty="0" smtClean="0"/>
              <a:t>2- железный тигель</a:t>
            </a:r>
          </a:p>
          <a:p>
            <a:r>
              <a:rPr lang="ru-RU" sz="2800" dirty="0" smtClean="0"/>
              <a:t>3- нагревательная печь</a:t>
            </a:r>
          </a:p>
          <a:p>
            <a:r>
              <a:rPr lang="ru-RU" sz="2800" dirty="0" smtClean="0"/>
              <a:t>4-электролит </a:t>
            </a:r>
            <a:r>
              <a:rPr lang="en-US" sz="2800" dirty="0" err="1" smtClean="0"/>
              <a:t>LiCl</a:t>
            </a:r>
            <a:r>
              <a:rPr lang="en-US" sz="2800" dirty="0" smtClean="0"/>
              <a:t>-KCl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80800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274638"/>
            <a:ext cx="8856984" cy="1143000"/>
          </a:xfrm>
        </p:spPr>
        <p:txBody>
          <a:bodyPr>
            <a:noAutofit/>
          </a:bodyPr>
          <a:lstStyle/>
          <a:p>
            <a:r>
              <a:rPr lang="ru-RU" sz="3100" dirty="0" smtClean="0">
                <a:solidFill>
                  <a:srgbClr val="0070C0"/>
                </a:solidFill>
              </a:rPr>
              <a:t>Схема электролизной ванны с растворимыми анодами для получения сплавов лития </a:t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dirty="0" smtClean="0">
                <a:solidFill>
                  <a:srgbClr val="0070C0"/>
                </a:solidFill>
              </a:rPr>
              <a:t>(по </a:t>
            </a:r>
            <a:r>
              <a:rPr lang="ru-RU" sz="3100" dirty="0" err="1" smtClean="0">
                <a:solidFill>
                  <a:srgbClr val="0070C0"/>
                </a:solidFill>
              </a:rPr>
              <a:t>Осборгу</a:t>
            </a:r>
            <a:r>
              <a:rPr lang="ru-RU" sz="3100" dirty="0" smtClean="0">
                <a:solidFill>
                  <a:srgbClr val="0070C0"/>
                </a:solidFill>
              </a:rPr>
              <a:t>)</a:t>
            </a:r>
            <a:endParaRPr lang="ru-RU" sz="31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5508307" cy="458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1246" y="3555613"/>
            <a:ext cx="3236207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dirty="0" smtClean="0"/>
              <a:t>1- железный катод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2- растворимый анод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3- литиевый сплав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4- шунт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5-амперметр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6-футеровка ванны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7-нерастворимый анод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5890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900</Words>
  <Application>Microsoft Office PowerPoint</Application>
  <PresentationFormat>Экран (4:3)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Физические свойства</vt:lpstr>
      <vt:lpstr>Области применения лития</vt:lpstr>
      <vt:lpstr>Требования к металлическому литию</vt:lpstr>
      <vt:lpstr>Презентация PowerPoint</vt:lpstr>
      <vt:lpstr>Способы получения металлического лития</vt:lpstr>
      <vt:lpstr>Диаграмма плавкости системы KCl-LiCl</vt:lpstr>
      <vt:lpstr>Электролизер фирмы «Дегусса», Германия</vt:lpstr>
      <vt:lpstr>Бездиафрагменный электролизер (США)</vt:lpstr>
      <vt:lpstr>Вариант диафрагменного электролизера для получения лития</vt:lpstr>
      <vt:lpstr>Сравнение типов электролизеров</vt:lpstr>
      <vt:lpstr>Переработка электролита</vt:lpstr>
      <vt:lpstr>Презентация PowerPoint</vt:lpstr>
      <vt:lpstr>Рафинирование лития </vt:lpstr>
      <vt:lpstr>Меры безопасности при работе с литием</vt:lpstr>
      <vt:lpstr>Получение сплавов электролизом</vt:lpstr>
      <vt:lpstr>Схема лабораторной электролизной ванны для получения литиевых сплавов.</vt:lpstr>
      <vt:lpstr>Схема электролизной ванны с растворимыми анодами для получения сплавов лития  (по Осборгу)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32</cp:revision>
  <dcterms:created xsi:type="dcterms:W3CDTF">2007-06-17T01:32:58Z</dcterms:created>
  <dcterms:modified xsi:type="dcterms:W3CDTF">2016-06-11T08:38:30Z</dcterms:modified>
</cp:coreProperties>
</file>