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</p:sldMasterIdLst>
  <p:notesMasterIdLst>
    <p:notesMasterId r:id="rId59"/>
  </p:notesMasterIdLst>
  <p:sldIdLst>
    <p:sldId id="343" r:id="rId3"/>
    <p:sldId id="327" r:id="rId4"/>
    <p:sldId id="292" r:id="rId5"/>
    <p:sldId id="280" r:id="rId6"/>
    <p:sldId id="289" r:id="rId7"/>
    <p:sldId id="324" r:id="rId8"/>
    <p:sldId id="281" r:id="rId9"/>
    <p:sldId id="325" r:id="rId10"/>
    <p:sldId id="326" r:id="rId11"/>
    <p:sldId id="335" r:id="rId12"/>
    <p:sldId id="336" r:id="rId13"/>
    <p:sldId id="337" r:id="rId14"/>
    <p:sldId id="290" r:id="rId15"/>
    <p:sldId id="291" r:id="rId16"/>
    <p:sldId id="262" r:id="rId17"/>
    <p:sldId id="328" r:id="rId18"/>
    <p:sldId id="318" r:id="rId19"/>
    <p:sldId id="297" r:id="rId20"/>
    <p:sldId id="330" r:id="rId21"/>
    <p:sldId id="313" r:id="rId22"/>
    <p:sldId id="322" r:id="rId23"/>
    <p:sldId id="314" r:id="rId24"/>
    <p:sldId id="320" r:id="rId25"/>
    <p:sldId id="321" r:id="rId26"/>
    <p:sldId id="315" r:id="rId27"/>
    <p:sldId id="339" r:id="rId28"/>
    <p:sldId id="331" r:id="rId29"/>
    <p:sldId id="344" r:id="rId30"/>
    <p:sldId id="316" r:id="rId31"/>
    <p:sldId id="317" r:id="rId32"/>
    <p:sldId id="319" r:id="rId33"/>
    <p:sldId id="329" r:id="rId34"/>
    <p:sldId id="294" r:id="rId35"/>
    <p:sldId id="295" r:id="rId36"/>
    <p:sldId id="287" r:id="rId37"/>
    <p:sldId id="296" r:id="rId38"/>
    <p:sldId id="271" r:id="rId39"/>
    <p:sldId id="284" r:id="rId40"/>
    <p:sldId id="298" r:id="rId41"/>
    <p:sldId id="274" r:id="rId42"/>
    <p:sldId id="275" r:id="rId43"/>
    <p:sldId id="276" r:id="rId44"/>
    <p:sldId id="285" r:id="rId45"/>
    <p:sldId id="288" r:id="rId46"/>
    <p:sldId id="273" r:id="rId47"/>
    <p:sldId id="286" r:id="rId48"/>
    <p:sldId id="332" r:id="rId49"/>
    <p:sldId id="299" r:id="rId50"/>
    <p:sldId id="312" r:id="rId51"/>
    <p:sldId id="300" r:id="rId52"/>
    <p:sldId id="311" r:id="rId53"/>
    <p:sldId id="340" r:id="rId54"/>
    <p:sldId id="338" r:id="rId55"/>
    <p:sldId id="341" r:id="rId56"/>
    <p:sldId id="310" r:id="rId57"/>
    <p:sldId id="309" r:id="rId5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53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5" Type="http://schemas.openxmlformats.org/officeDocument/2006/relationships/slide" Target="slides/slide3.xml"/><Relationship Id="rId61" Type="http://schemas.openxmlformats.org/officeDocument/2006/relationships/viewProps" Target="viewProp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6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0EAF93-9CF5-4482-9458-FAB58EFCBB8E}" type="datetimeFigureOut">
              <a:rPr lang="ru-RU" smtClean="0"/>
              <a:pPr/>
              <a:t>29.05.2024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C756C4-26AE-4522-98D6-D461F85D8E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5117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C756C4-26AE-4522-98D6-D461F85D8E1B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78173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426D1-7F45-49C7-B46D-60C494FE682F}" type="datetime1">
              <a:rPr lang="ru-RU" smtClean="0"/>
              <a:t>29.05.2024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EA621-94C9-49F2-BBF3-90EC486DE883}" type="datetime1">
              <a:rPr lang="ru-RU" smtClean="0"/>
              <a:t>29.05.2024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F2A8E-5FDA-4AE0-8C0F-717C54FF4C81}" type="datetime1">
              <a:rPr lang="ru-RU" smtClean="0"/>
              <a:t>29.05.2024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BD3E6-BAFA-41E2-9443-6804CEB9A431}" type="datetime1">
              <a:rPr lang="ru-RU" smtClean="0"/>
              <a:t>29.05.2024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8BC80-B5DC-4B3B-AE4C-6502EA7E86DE}" type="datetime1">
              <a:rPr lang="ru-RU" smtClean="0"/>
              <a:t>29.05.2024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40E06-7AEF-4D64-BB2E-3D9DE5B250A1}" type="datetime1">
              <a:rPr lang="ru-RU" smtClean="0"/>
              <a:t>29.05.2024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32D34-480B-44F0-AA43-01DBF000544A}" type="datetime1">
              <a:rPr lang="ru-RU" smtClean="0"/>
              <a:t>29.05.2024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B6BD4-3350-4DD5-96AF-B4DFC1AA4D90}" type="datetime1">
              <a:rPr lang="ru-RU" smtClean="0"/>
              <a:t>29.05.2024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5A2A5-61A4-4EBA-8AEB-129B1EEFCD89}" type="datetime1">
              <a:rPr lang="ru-RU" smtClean="0"/>
              <a:t>29.05.2024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25FDE-571B-4FDC-B480-43DCC5AF3EFB}" type="datetime1">
              <a:rPr lang="ru-RU" smtClean="0"/>
              <a:t>29.05.2024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11F16-A458-474A-A188-B172B149E0AC}" type="datetime1">
              <a:rPr lang="ru-RU" smtClean="0"/>
              <a:t>29.05.2024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AE73F-1ED9-4F5A-B199-3D0E213D148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29.05.2024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5866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0FCF8-5732-4F5C-850E-6EFBB2D9B9B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29.05.2024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85285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9E3EE-3ED6-4986-BC61-D6DD2FE943D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29.05.2024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2503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FFF37-3ED0-4292-820D-CE30BEF5751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29.05.2024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7847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ED2A2-A5A4-4E28-BCC0-8AEA4B78A4F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29.05.2024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3364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7D07C-D13A-4886-AE6F-44B6E8C7D1F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29.05.2024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64251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04056-A33A-43C5-AC40-68DF8A3C24B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29.05.2024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8943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0170A-355A-4AEB-881D-5C46C529F64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29.05.2024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44615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F4E1B-DAE1-4B0F-BAB8-DD44D32AD00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29.05.2024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9574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3EDD2-5569-4F2C-9219-79D1BB4BDA1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29.05.2024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63285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C6906-A19E-4782-B1F4-B80439E364D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29.05.2024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2817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3D310F-B9FB-4E5C-95E4-70A608637617}" type="datetime1">
              <a:rPr lang="ru-RU" smtClean="0"/>
              <a:t>29.05.2024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DD68B4-6B78-436C-841E-5F6B25B68F9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29.05.2024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1040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6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2075052" y="2708920"/>
            <a:ext cx="6745420" cy="20568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3600" dirty="0" smtClean="0">
                <a:solidFill>
                  <a:prstClr val="black"/>
                </a:solidFill>
              </a:rPr>
              <a:t> </a:t>
            </a:r>
            <a:r>
              <a:rPr lang="ru-RU" sz="3600" dirty="0">
                <a:solidFill>
                  <a:prstClr val="black"/>
                </a:solidFill>
              </a:rPr>
              <a:t>Электроснабжение химического предприятия</a:t>
            </a:r>
            <a:endParaRPr lang="ru-RU" sz="3600" dirty="0" smtClean="0">
              <a:solidFill>
                <a:prstClr val="black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" y="0"/>
            <a:ext cx="1884363" cy="6858000"/>
          </a:xfrm>
          <a:prstGeom prst="rect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EDF2C6"/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135697" y="242887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dirty="0" smtClean="0">
                <a:solidFill>
                  <a:srgbClr val="000000"/>
                </a:solidFill>
              </a:rPr>
              <a:t>Эксплуатация и ремонт</a:t>
            </a:r>
            <a:br>
              <a:rPr lang="ru-RU" sz="4000" dirty="0" smtClean="0">
                <a:solidFill>
                  <a:srgbClr val="000000"/>
                </a:solidFill>
              </a:rPr>
            </a:br>
            <a:r>
              <a:rPr lang="ru-RU" sz="4000" dirty="0" smtClean="0">
                <a:solidFill>
                  <a:srgbClr val="000000"/>
                </a:solidFill>
              </a:rPr>
              <a:t>  оборудования предприятий </a:t>
            </a:r>
            <a:br>
              <a:rPr lang="ru-RU" sz="4000" dirty="0" smtClean="0">
                <a:solidFill>
                  <a:srgbClr val="000000"/>
                </a:solidFill>
              </a:rPr>
            </a:br>
            <a:r>
              <a:rPr lang="ru-RU" sz="4000" dirty="0" smtClean="0">
                <a:solidFill>
                  <a:srgbClr val="000000"/>
                </a:solidFill>
              </a:rPr>
              <a:t> атомной промышленности</a:t>
            </a:r>
            <a:r>
              <a:rPr lang="ru-RU" dirty="0" smtClean="0">
                <a:solidFill>
                  <a:srgbClr val="000000"/>
                </a:solidFill>
              </a:rPr>
              <a:t/>
            </a:r>
            <a:br>
              <a:rPr lang="ru-RU" dirty="0" smtClean="0">
                <a:solidFill>
                  <a:srgbClr val="000000"/>
                </a:solidFill>
              </a:rPr>
            </a:b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1331640" y="3645024"/>
            <a:ext cx="6400800" cy="864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9" name="Picture 4" descr="герб ТПУ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925" y="111125"/>
            <a:ext cx="1849438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4142980" y="5075892"/>
            <a:ext cx="1449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</a:rPr>
              <a:t>Гр </a:t>
            </a:r>
            <a:r>
              <a:rPr lang="ru-RU" dirty="0" smtClean="0">
                <a:solidFill>
                  <a:srgbClr val="000000"/>
                </a:solidFill>
              </a:rPr>
              <a:t>04</a:t>
            </a:r>
            <a:r>
              <a:rPr lang="ru-RU" dirty="0" smtClean="0">
                <a:solidFill>
                  <a:srgbClr val="000000"/>
                </a:solidFill>
              </a:rPr>
              <a:t>9</a:t>
            </a:r>
            <a:r>
              <a:rPr lang="ru-RU" dirty="0" smtClean="0">
                <a:solidFill>
                  <a:srgbClr val="000000"/>
                </a:solidFill>
              </a:rPr>
              <a:t>1-04</a:t>
            </a:r>
            <a:r>
              <a:rPr lang="ru-RU" dirty="0">
                <a:solidFill>
                  <a:srgbClr val="000000"/>
                </a:solidFill>
              </a:rPr>
              <a:t>9</a:t>
            </a:r>
            <a:r>
              <a:rPr lang="ru-RU" dirty="0" smtClean="0">
                <a:solidFill>
                  <a:srgbClr val="000000"/>
                </a:solidFill>
              </a:rPr>
              <a:t>2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91814" y="5445224"/>
            <a:ext cx="76394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Преподаватель: доцент, к.т.н. </a:t>
            </a: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Ворошилов Федор Анатольевич</a:t>
            </a:r>
            <a:endParaRPr lang="ru-RU" sz="2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11399" y="6093296"/>
            <a:ext cx="12793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</a:rPr>
              <a:t>Томск 202</a:t>
            </a:r>
            <a:r>
              <a:rPr lang="en-US" dirty="0" smtClean="0">
                <a:solidFill>
                  <a:srgbClr val="000000"/>
                </a:solidFill>
              </a:rPr>
              <a:t>3</a:t>
            </a:r>
            <a:endParaRPr lang="ru-RU" dirty="0" smtClean="0">
              <a:solidFill>
                <a:srgbClr val="000000"/>
              </a:solidFill>
            </a:endParaRPr>
          </a:p>
          <a:p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79044" y="1911563"/>
            <a:ext cx="22028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rgbClr val="002060"/>
                </a:solidFill>
              </a:rPr>
              <a:t>Лекция </a:t>
            </a:r>
            <a:r>
              <a:rPr lang="en-US" sz="3600" dirty="0" smtClean="0">
                <a:solidFill>
                  <a:srgbClr val="002060"/>
                </a:solidFill>
              </a:rPr>
              <a:t>19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889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08720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002060"/>
                </a:solidFill>
              </a:rPr>
              <a:t>Надежность (бесперебойность) питания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09816" y="1196752"/>
            <a:ext cx="8424936" cy="5093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ru-RU" sz="2000" b="1" i="1" dirty="0" smtClean="0"/>
              <a:t>Особая </a:t>
            </a:r>
            <a:r>
              <a:rPr lang="ru-RU" sz="2000" b="1" i="1" dirty="0"/>
              <a:t>категория</a:t>
            </a:r>
            <a:r>
              <a:rPr lang="ru-RU" sz="2000" dirty="0"/>
              <a:t> — приемники, перерыв в электроснабже­нии которых недопустим.</a:t>
            </a:r>
          </a:p>
          <a:p>
            <a:pPr>
              <a:lnSpc>
                <a:spcPct val="125000"/>
              </a:lnSpc>
            </a:pPr>
            <a:r>
              <a:rPr lang="ru-RU" sz="2000" b="1" i="1" dirty="0"/>
              <a:t>1-я категория</a:t>
            </a:r>
            <a:r>
              <a:rPr lang="ru-RU" sz="2000" dirty="0"/>
              <a:t> — приемники, перерыв в электроснабже­нии которых может повлечь за собой опасность для жизни людей или значительный материальный ущерб, связанный с повреждением обо­рудования, массовым браком продукции или длительным расстрой­ством сложного технологического процесса производства.</a:t>
            </a:r>
          </a:p>
          <a:p>
            <a:pPr>
              <a:lnSpc>
                <a:spcPct val="125000"/>
              </a:lnSpc>
            </a:pPr>
            <a:r>
              <a:rPr lang="ru-RU" sz="2000" b="1" i="1" dirty="0"/>
              <a:t>2-я категория</a:t>
            </a:r>
            <a:r>
              <a:rPr lang="ru-RU" sz="2000" dirty="0"/>
              <a:t> — приемники, перерыв в электроснабже­нии которых связан с существенным </a:t>
            </a:r>
            <a:r>
              <a:rPr lang="ru-RU" sz="2000" dirty="0" err="1"/>
              <a:t>недоотпуском</a:t>
            </a:r>
            <a:r>
              <a:rPr lang="ru-RU" sz="2000" dirty="0"/>
              <a:t> продукция, про­стоем людей, механизмов, промышленного транспорта.</a:t>
            </a:r>
          </a:p>
          <a:p>
            <a:pPr>
              <a:lnSpc>
                <a:spcPct val="125000"/>
              </a:lnSpc>
            </a:pPr>
            <a:r>
              <a:rPr lang="ru-RU" sz="2000" b="1" i="1" dirty="0"/>
              <a:t>3-я категория</a:t>
            </a:r>
            <a:r>
              <a:rPr lang="ru-RU" sz="2000" dirty="0"/>
              <a:t> — приемники, не подходящие под опреде­ления 1-й и 2-й категорий (например, приемники второстепенных цехов, не определяющих технологический процесс основного про­изводства).</a:t>
            </a:r>
          </a:p>
        </p:txBody>
      </p:sp>
    </p:spTree>
    <p:extLst>
      <p:ext uri="{BB962C8B-B14F-4D97-AF65-F5344CB8AC3E}">
        <p14:creationId xmlns:p14="http://schemas.microsoft.com/office/powerpoint/2010/main" val="19900116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90872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Деление потребителей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764704"/>
            <a:ext cx="8496944" cy="5616624"/>
          </a:xfrm>
        </p:spPr>
        <p:txBody>
          <a:bodyPr>
            <a:normAutofit/>
          </a:bodyPr>
          <a:lstStyle/>
          <a:p>
            <a:pPr>
              <a:lnSpc>
                <a:spcPct val="125000"/>
              </a:lnSpc>
              <a:buNone/>
            </a:pPr>
            <a:r>
              <a:rPr lang="ru-RU" sz="2400" dirty="0" smtClean="0"/>
              <a:t>Электроустановки  разделяются:</a:t>
            </a:r>
          </a:p>
          <a:p>
            <a:pPr>
              <a:lnSpc>
                <a:spcPct val="125000"/>
              </a:lnSpc>
            </a:pPr>
            <a:r>
              <a:rPr lang="ru-RU" sz="2400" dirty="0" smtClean="0"/>
              <a:t>на  электроустановки  </a:t>
            </a:r>
            <a:r>
              <a:rPr lang="ru-RU" sz="2400" i="1" dirty="0" smtClean="0">
                <a:solidFill>
                  <a:srgbClr val="FF0000"/>
                </a:solidFill>
              </a:rPr>
              <a:t>выше 1000  В  </a:t>
            </a:r>
            <a:r>
              <a:rPr lang="ru-RU" sz="2400" dirty="0" err="1" smtClean="0"/>
              <a:t>в</a:t>
            </a:r>
            <a:r>
              <a:rPr lang="ru-RU" sz="2400" dirty="0" smtClean="0"/>
              <a:t>  сетях 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с  эффективно  заземлённой 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</a:rPr>
              <a:t>нейтралью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400" dirty="0" smtClean="0"/>
              <a:t>(с  большими  токами  замыкания  на  землю); </a:t>
            </a:r>
          </a:p>
          <a:p>
            <a:pPr>
              <a:lnSpc>
                <a:spcPct val="125000"/>
              </a:lnSpc>
            </a:pPr>
            <a:r>
              <a:rPr lang="ru-RU" sz="2400" dirty="0" smtClean="0"/>
              <a:t> электроустановки  напряжением </a:t>
            </a:r>
            <a:r>
              <a:rPr lang="ru-RU" sz="2400" i="1" dirty="0" smtClean="0">
                <a:solidFill>
                  <a:srgbClr val="FF0000"/>
                </a:solidFill>
              </a:rPr>
              <a:t>выше 1000  В  </a:t>
            </a:r>
            <a:r>
              <a:rPr lang="ru-RU" sz="2400" dirty="0" err="1" smtClean="0"/>
              <a:t>в</a:t>
            </a:r>
            <a:r>
              <a:rPr lang="ru-RU" sz="2400" dirty="0" smtClean="0"/>
              <a:t>  сетях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 с  изолированной 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</a:rPr>
              <a:t>нейтралью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400" dirty="0" smtClean="0"/>
              <a:t>(с  малыми  токами на  землю);  </a:t>
            </a:r>
          </a:p>
          <a:p>
            <a:pPr>
              <a:lnSpc>
                <a:spcPct val="125000"/>
              </a:lnSpc>
            </a:pPr>
            <a:r>
              <a:rPr lang="ru-RU" sz="2400" dirty="0" smtClean="0"/>
              <a:t>электроустановки  напряжением  </a:t>
            </a:r>
            <a:r>
              <a:rPr lang="ru-RU" sz="2400" i="1" dirty="0" smtClean="0">
                <a:solidFill>
                  <a:srgbClr val="FF0000"/>
                </a:solidFill>
              </a:rPr>
              <a:t>до 1000  В</a:t>
            </a:r>
            <a:r>
              <a:rPr lang="ru-RU" sz="2400" dirty="0" smtClean="0"/>
              <a:t> 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с  заземлённой 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</a:rPr>
              <a:t>нейтралью</a:t>
            </a:r>
            <a:r>
              <a:rPr lang="ru-RU" sz="2400" dirty="0" smtClean="0"/>
              <a:t>;  </a:t>
            </a:r>
          </a:p>
          <a:p>
            <a:pPr>
              <a:lnSpc>
                <a:spcPct val="125000"/>
              </a:lnSpc>
            </a:pPr>
            <a:r>
              <a:rPr lang="ru-RU" sz="2400" dirty="0" smtClean="0"/>
              <a:t>электроустановки  напряжением  </a:t>
            </a:r>
            <a:r>
              <a:rPr lang="ru-RU" sz="2400" i="1" dirty="0" smtClean="0">
                <a:solidFill>
                  <a:srgbClr val="FF0000"/>
                </a:solidFill>
              </a:rPr>
              <a:t>до 1000  В 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с изолированной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</a:rPr>
              <a:t>нейтралью</a:t>
            </a:r>
            <a:endParaRPr lang="ru-RU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5661248"/>
            <a:ext cx="86409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Выбор  схемы  сети  и  режима  </a:t>
            </a:r>
            <a:r>
              <a:rPr lang="ru-RU" sz="2400" dirty="0" err="1" smtClean="0"/>
              <a:t>нейтрали</a:t>
            </a:r>
            <a:r>
              <a:rPr lang="ru-RU" sz="2400" dirty="0" smtClean="0"/>
              <a:t>  источника  тока  определяется  технологическими  требованиями  и  условиями  безопасности.</a:t>
            </a:r>
            <a:endParaRPr lang="ru-RU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solidFill>
                  <a:srgbClr val="002060"/>
                </a:solidFill>
              </a:rPr>
              <a:t>НАПРЯЖЕНИЯ ПИТАЮЩИХ И РАСПРЕДЕЛИТЕЛЬНЫХ СЕТЕЙ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В </a:t>
            </a:r>
            <a:r>
              <a:rPr lang="ru-RU" dirty="0"/>
              <a:t>ГОСТ приняты следующие номинальные напряжения: </a:t>
            </a:r>
          </a:p>
          <a:p>
            <a:pPr>
              <a:lnSpc>
                <a:spcPct val="150000"/>
              </a:lnSpc>
            </a:pPr>
            <a:r>
              <a:rPr lang="ru-RU" dirty="0"/>
              <a:t>в сетях до </a:t>
            </a:r>
            <a:r>
              <a:rPr lang="ru-RU" dirty="0">
                <a:solidFill>
                  <a:srgbClr val="002060"/>
                </a:solidFill>
              </a:rPr>
              <a:t>1000</a:t>
            </a:r>
            <a:r>
              <a:rPr lang="ru-RU" dirty="0"/>
              <a:t> В: </a:t>
            </a:r>
            <a:r>
              <a:rPr lang="ru-RU" dirty="0" smtClean="0"/>
              <a:t>  </a:t>
            </a:r>
            <a:r>
              <a:rPr lang="ru-RU" dirty="0" smtClean="0">
                <a:solidFill>
                  <a:srgbClr val="FF0000"/>
                </a:solidFill>
              </a:rPr>
              <a:t>36</a:t>
            </a:r>
            <a:r>
              <a:rPr lang="ru-RU" dirty="0">
                <a:solidFill>
                  <a:srgbClr val="FF0000"/>
                </a:solidFill>
              </a:rPr>
              <a:t>; </a:t>
            </a:r>
            <a:r>
              <a:rPr lang="ru-RU" dirty="0" smtClean="0">
                <a:solidFill>
                  <a:srgbClr val="FF0000"/>
                </a:solidFill>
              </a:rPr>
              <a:t> 220/127</a:t>
            </a:r>
            <a:r>
              <a:rPr lang="ru-RU" dirty="0">
                <a:solidFill>
                  <a:srgbClr val="FF0000"/>
                </a:solidFill>
              </a:rPr>
              <a:t>; </a:t>
            </a:r>
            <a:r>
              <a:rPr lang="ru-RU" dirty="0" smtClean="0">
                <a:solidFill>
                  <a:srgbClr val="FF0000"/>
                </a:solidFill>
              </a:rPr>
              <a:t>       380/220</a:t>
            </a:r>
            <a:r>
              <a:rPr lang="ru-RU" dirty="0">
                <a:solidFill>
                  <a:srgbClr val="FF0000"/>
                </a:solidFill>
              </a:rPr>
              <a:t>; </a:t>
            </a:r>
            <a:r>
              <a:rPr lang="ru-RU" dirty="0" smtClean="0">
                <a:solidFill>
                  <a:srgbClr val="FF0000"/>
                </a:solidFill>
              </a:rPr>
              <a:t>      660/380 </a:t>
            </a:r>
            <a:r>
              <a:rPr lang="ru-RU" dirty="0">
                <a:solidFill>
                  <a:srgbClr val="FF0000"/>
                </a:solidFill>
              </a:rPr>
              <a:t>В; </a:t>
            </a:r>
          </a:p>
          <a:p>
            <a:pPr>
              <a:lnSpc>
                <a:spcPct val="150000"/>
              </a:lnSpc>
            </a:pPr>
            <a:r>
              <a:rPr lang="ru-RU" dirty="0"/>
              <a:t>в сетях выше </a:t>
            </a:r>
            <a:r>
              <a:rPr lang="ru-RU" dirty="0">
                <a:solidFill>
                  <a:srgbClr val="002060"/>
                </a:solidFill>
              </a:rPr>
              <a:t>1000</a:t>
            </a:r>
            <a:r>
              <a:rPr lang="ru-RU" dirty="0"/>
              <a:t> В: </a:t>
            </a:r>
            <a:r>
              <a:rPr lang="ru-RU" dirty="0">
                <a:solidFill>
                  <a:srgbClr val="FF0000"/>
                </a:solidFill>
              </a:rPr>
              <a:t>(3); </a:t>
            </a:r>
            <a:r>
              <a:rPr lang="ru-RU" dirty="0" smtClean="0">
                <a:solidFill>
                  <a:srgbClr val="FF0000"/>
                </a:solidFill>
              </a:rPr>
              <a:t>  6</a:t>
            </a:r>
            <a:r>
              <a:rPr lang="ru-RU" dirty="0">
                <a:solidFill>
                  <a:srgbClr val="FF0000"/>
                </a:solidFill>
              </a:rPr>
              <a:t>; </a:t>
            </a:r>
            <a:r>
              <a:rPr lang="ru-RU" dirty="0" smtClean="0">
                <a:solidFill>
                  <a:srgbClr val="FF0000"/>
                </a:solidFill>
              </a:rPr>
              <a:t> 10</a:t>
            </a:r>
            <a:r>
              <a:rPr lang="ru-RU" dirty="0">
                <a:solidFill>
                  <a:srgbClr val="FF0000"/>
                </a:solidFill>
              </a:rPr>
              <a:t>; </a:t>
            </a:r>
            <a:r>
              <a:rPr lang="ru-RU" dirty="0" smtClean="0">
                <a:solidFill>
                  <a:srgbClr val="FF0000"/>
                </a:solidFill>
              </a:rPr>
              <a:t>  20</a:t>
            </a:r>
            <a:r>
              <a:rPr lang="ru-RU" dirty="0">
                <a:solidFill>
                  <a:srgbClr val="FF0000"/>
                </a:solidFill>
              </a:rPr>
              <a:t>; 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smtClean="0">
                <a:solidFill>
                  <a:srgbClr val="FF0000"/>
                </a:solidFill>
              </a:rPr>
              <a:t>35 </a:t>
            </a:r>
            <a:r>
              <a:rPr lang="ru-RU" dirty="0" err="1" smtClean="0">
                <a:solidFill>
                  <a:srgbClr val="FF0000"/>
                </a:solidFill>
              </a:rPr>
              <a:t>кВ</a:t>
            </a:r>
            <a:r>
              <a:rPr lang="ru-RU" dirty="0" smtClean="0">
                <a:solidFill>
                  <a:srgbClr val="FF0000"/>
                </a:solidFill>
              </a:rPr>
              <a:t>;</a:t>
            </a:r>
            <a:endParaRPr lang="ru-RU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smtClean="0">
                <a:solidFill>
                  <a:srgbClr val="002060"/>
                </a:solidFill>
              </a:rPr>
              <a:t>ПО: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>
                <a:solidFill>
                  <a:srgbClr val="FF0000"/>
                </a:solidFill>
              </a:rPr>
              <a:t>150; 220; 330; 500; 750 </a:t>
            </a:r>
            <a:r>
              <a:rPr lang="ru-RU" dirty="0" err="1">
                <a:solidFill>
                  <a:srgbClr val="FF0000"/>
                </a:solidFill>
              </a:rPr>
              <a:t>кВ</a:t>
            </a:r>
            <a:r>
              <a:rPr lang="ru-RU" dirty="0" err="1"/>
              <a:t>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31173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82005" y="5521796"/>
            <a:ext cx="5400600" cy="1143000"/>
          </a:xfrm>
        </p:spPr>
        <p:txBody>
          <a:bodyPr>
            <a:noAutofit/>
          </a:bodyPr>
          <a:lstStyle/>
          <a:p>
            <a:r>
              <a:rPr lang="ru-RU" sz="2000" dirty="0">
                <a:solidFill>
                  <a:srgbClr val="002060"/>
                </a:solidFill>
              </a:rPr>
              <a:t>Структурная схема электроснабжения промышленного предприятия средней мощности с главной понизительной </a:t>
            </a:r>
            <a:r>
              <a:rPr lang="ru-RU" sz="2000" dirty="0" smtClean="0">
                <a:solidFill>
                  <a:srgbClr val="002060"/>
                </a:solidFill>
              </a:rPr>
              <a:t>подстанцией</a:t>
            </a:r>
            <a:r>
              <a:rPr lang="en-US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smtClean="0">
                <a:solidFill>
                  <a:srgbClr val="002060"/>
                </a:solidFill>
              </a:rPr>
              <a:t>(ГПП)</a:t>
            </a: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671900" y="116743"/>
            <a:ext cx="1008112" cy="5760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chemeClr val="tx1"/>
                </a:solidFill>
              </a:rPr>
              <a:t>ИП</a:t>
            </a:r>
            <a:endParaRPr lang="ru-RU" sz="3600" dirty="0">
              <a:solidFill>
                <a:schemeClr val="tx1"/>
              </a:solidFill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flipH="1">
            <a:off x="3849470" y="714696"/>
            <a:ext cx="2450" cy="37404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4355976" y="695420"/>
            <a:ext cx="0" cy="36530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707904" y="1082615"/>
            <a:ext cx="936104" cy="51990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ГПП</a:t>
            </a:r>
            <a:endParaRPr lang="ru-RU" sz="2800" dirty="0">
              <a:solidFill>
                <a:schemeClr val="tx1"/>
              </a:solidFill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4442230" y="1605134"/>
            <a:ext cx="0" cy="3600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4283968" y="1602521"/>
            <a:ext cx="0" cy="60234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4139952" y="1600224"/>
            <a:ext cx="0" cy="6046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3923928" y="1600224"/>
            <a:ext cx="0" cy="3600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4644008" y="1602521"/>
            <a:ext cx="0" cy="17772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3707904" y="1600224"/>
            <a:ext cx="0" cy="18002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4644008" y="1780244"/>
            <a:ext cx="2592288" cy="491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7233774" y="1780244"/>
            <a:ext cx="1892" cy="42462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рямоугольник 30"/>
          <p:cNvSpPr/>
          <p:nvPr/>
        </p:nvSpPr>
        <p:spPr>
          <a:xfrm>
            <a:off x="6683896" y="2204864"/>
            <a:ext cx="936104" cy="51990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РП4</a:t>
            </a:r>
            <a:endParaRPr lang="ru-RU" sz="2800" dirty="0">
              <a:solidFill>
                <a:schemeClr val="tx1"/>
              </a:solidFill>
            </a:endParaRPr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>
            <a:off x="4442230" y="1970440"/>
            <a:ext cx="2601442" cy="160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6804248" y="2724770"/>
            <a:ext cx="615" cy="2446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>
            <a:off x="7151948" y="2734961"/>
            <a:ext cx="615" cy="2446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7499648" y="2724770"/>
            <a:ext cx="615" cy="2446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7499648" y="2977690"/>
            <a:ext cx="672752" cy="374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7146958" y="2962296"/>
            <a:ext cx="615" cy="2446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6140633" y="2973948"/>
            <a:ext cx="672752" cy="374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>
            <a:off x="8172400" y="2991358"/>
            <a:ext cx="615" cy="2446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>
            <a:off x="6136258" y="2960792"/>
            <a:ext cx="615" cy="2446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Прямоугольник 49"/>
          <p:cNvSpPr/>
          <p:nvPr/>
        </p:nvSpPr>
        <p:spPr>
          <a:xfrm>
            <a:off x="6798918" y="3214792"/>
            <a:ext cx="777459" cy="4388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ТП5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5747528" y="3218548"/>
            <a:ext cx="777459" cy="4388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ТП4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7783670" y="3223300"/>
            <a:ext cx="777459" cy="4388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Д1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3707904" y="2202567"/>
            <a:ext cx="936104" cy="51990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РП3</a:t>
            </a:r>
            <a:endParaRPr lang="ru-RU" sz="2800" dirty="0">
              <a:solidFill>
                <a:schemeClr val="tx1"/>
              </a:solidFill>
            </a:endParaRPr>
          </a:p>
        </p:txBody>
      </p:sp>
      <p:cxnSp>
        <p:nvCxnSpPr>
          <p:cNvPr id="58" name="Прямая со стрелкой 57"/>
          <p:cNvCxnSpPr/>
          <p:nvPr/>
        </p:nvCxnSpPr>
        <p:spPr>
          <a:xfrm>
            <a:off x="4283968" y="2734960"/>
            <a:ext cx="0" cy="32940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 flipV="1">
            <a:off x="1393170" y="1966131"/>
            <a:ext cx="2530758" cy="861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>
            <a:off x="1129418" y="1786180"/>
            <a:ext cx="2592288" cy="491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/>
          <p:nvPr/>
        </p:nvCxnSpPr>
        <p:spPr>
          <a:xfrm>
            <a:off x="2555776" y="1780244"/>
            <a:ext cx="0" cy="42232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>
            <a:off x="2771800" y="1991405"/>
            <a:ext cx="0" cy="21116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Прямоугольник 67"/>
          <p:cNvSpPr/>
          <p:nvPr/>
        </p:nvSpPr>
        <p:spPr>
          <a:xfrm>
            <a:off x="2195737" y="2202567"/>
            <a:ext cx="936104" cy="51990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РП2</a:t>
            </a:r>
            <a:endParaRPr lang="ru-RU" sz="2800" dirty="0">
              <a:solidFill>
                <a:schemeClr val="tx1"/>
              </a:solidFill>
            </a:endParaRPr>
          </a:p>
        </p:txBody>
      </p:sp>
      <p:cxnSp>
        <p:nvCxnSpPr>
          <p:cNvPr id="71" name="Прямая соединительная линия 70"/>
          <p:cNvCxnSpPr/>
          <p:nvPr/>
        </p:nvCxnSpPr>
        <p:spPr>
          <a:xfrm>
            <a:off x="1393170" y="1970440"/>
            <a:ext cx="0" cy="23212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Прямоугольник 72"/>
          <p:cNvSpPr/>
          <p:nvPr/>
        </p:nvSpPr>
        <p:spPr>
          <a:xfrm>
            <a:off x="925118" y="2202567"/>
            <a:ext cx="936104" cy="51990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РП2</a:t>
            </a:r>
            <a:endParaRPr lang="ru-RU" sz="2800" dirty="0">
              <a:solidFill>
                <a:schemeClr val="tx1"/>
              </a:solidFill>
            </a:endParaRPr>
          </a:p>
        </p:txBody>
      </p:sp>
      <p:cxnSp>
        <p:nvCxnSpPr>
          <p:cNvPr id="74" name="Прямая со стрелкой 73"/>
          <p:cNvCxnSpPr/>
          <p:nvPr/>
        </p:nvCxnSpPr>
        <p:spPr>
          <a:xfrm>
            <a:off x="1393170" y="2734961"/>
            <a:ext cx="0" cy="22583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единительная линия 80"/>
          <p:cNvCxnSpPr/>
          <p:nvPr/>
        </p:nvCxnSpPr>
        <p:spPr>
          <a:xfrm>
            <a:off x="7031996" y="1974749"/>
            <a:ext cx="4405" cy="23850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единительная линия 82"/>
          <p:cNvCxnSpPr/>
          <p:nvPr/>
        </p:nvCxnSpPr>
        <p:spPr>
          <a:xfrm>
            <a:off x="1129418" y="1790932"/>
            <a:ext cx="0" cy="42232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я соединительная линия 83"/>
          <p:cNvCxnSpPr>
            <a:endCxn id="88" idx="0"/>
          </p:cNvCxnSpPr>
          <p:nvPr/>
        </p:nvCxnSpPr>
        <p:spPr>
          <a:xfrm>
            <a:off x="1129418" y="2734960"/>
            <a:ext cx="616" cy="47767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единительная линия 86"/>
          <p:cNvCxnSpPr/>
          <p:nvPr/>
        </p:nvCxnSpPr>
        <p:spPr>
          <a:xfrm>
            <a:off x="1124982" y="3093098"/>
            <a:ext cx="2596724" cy="180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Прямоугольник 87"/>
          <p:cNvSpPr/>
          <p:nvPr/>
        </p:nvSpPr>
        <p:spPr>
          <a:xfrm>
            <a:off x="741304" y="3212636"/>
            <a:ext cx="777459" cy="4388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ТП1</a:t>
            </a:r>
            <a:endParaRPr lang="ru-RU" sz="2800" dirty="0">
              <a:solidFill>
                <a:schemeClr val="tx1"/>
              </a:solidFill>
            </a:endParaRPr>
          </a:p>
        </p:txBody>
      </p:sp>
      <p:cxnSp>
        <p:nvCxnSpPr>
          <p:cNvPr id="91" name="Прямая соединительная линия 90"/>
          <p:cNvCxnSpPr/>
          <p:nvPr/>
        </p:nvCxnSpPr>
        <p:spPr>
          <a:xfrm>
            <a:off x="2429726" y="3088906"/>
            <a:ext cx="616" cy="11648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Прямоугольник 92"/>
          <p:cNvSpPr/>
          <p:nvPr/>
        </p:nvSpPr>
        <p:spPr>
          <a:xfrm>
            <a:off x="2040997" y="3220716"/>
            <a:ext cx="777459" cy="4388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ТП2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3340692" y="3229540"/>
            <a:ext cx="777459" cy="4388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ТП2</a:t>
            </a:r>
            <a:endParaRPr lang="ru-RU" sz="2800" dirty="0">
              <a:solidFill>
                <a:schemeClr val="tx1"/>
              </a:solidFill>
            </a:endParaRPr>
          </a:p>
        </p:txBody>
      </p:sp>
      <p:cxnSp>
        <p:nvCxnSpPr>
          <p:cNvPr id="96" name="Прямая соединительная линия 95"/>
          <p:cNvCxnSpPr>
            <a:endCxn id="94" idx="0"/>
          </p:cNvCxnSpPr>
          <p:nvPr/>
        </p:nvCxnSpPr>
        <p:spPr>
          <a:xfrm>
            <a:off x="3729421" y="3094901"/>
            <a:ext cx="1" cy="13463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Прямая со стрелкой 104"/>
          <p:cNvCxnSpPr/>
          <p:nvPr/>
        </p:nvCxnSpPr>
        <p:spPr>
          <a:xfrm>
            <a:off x="2438596" y="3668418"/>
            <a:ext cx="0" cy="22583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Прямая со стрелкой 105"/>
          <p:cNvCxnSpPr/>
          <p:nvPr/>
        </p:nvCxnSpPr>
        <p:spPr>
          <a:xfrm>
            <a:off x="7187647" y="3668417"/>
            <a:ext cx="0" cy="22583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Прямая со стрелкой 106"/>
          <p:cNvCxnSpPr/>
          <p:nvPr/>
        </p:nvCxnSpPr>
        <p:spPr>
          <a:xfrm>
            <a:off x="3731941" y="3651514"/>
            <a:ext cx="0" cy="22583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Прямая со стрелкой 107"/>
          <p:cNvCxnSpPr/>
          <p:nvPr/>
        </p:nvCxnSpPr>
        <p:spPr>
          <a:xfrm>
            <a:off x="6136257" y="3652443"/>
            <a:ext cx="0" cy="22583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Прямая соединительная линия 108"/>
          <p:cNvCxnSpPr/>
          <p:nvPr/>
        </p:nvCxnSpPr>
        <p:spPr>
          <a:xfrm>
            <a:off x="1242647" y="3638507"/>
            <a:ext cx="616" cy="47767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Прямая соединительная линия 109"/>
          <p:cNvCxnSpPr/>
          <p:nvPr/>
        </p:nvCxnSpPr>
        <p:spPr>
          <a:xfrm flipV="1">
            <a:off x="1242647" y="4123204"/>
            <a:ext cx="3583743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Прямая соединительная линия 111"/>
          <p:cNvCxnSpPr/>
          <p:nvPr/>
        </p:nvCxnSpPr>
        <p:spPr>
          <a:xfrm>
            <a:off x="884451" y="4330985"/>
            <a:ext cx="267943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Прямая соединительная линия 112"/>
          <p:cNvCxnSpPr/>
          <p:nvPr/>
        </p:nvCxnSpPr>
        <p:spPr>
          <a:xfrm>
            <a:off x="884451" y="3668417"/>
            <a:ext cx="0" cy="87373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Прямоугольник 115"/>
          <p:cNvSpPr/>
          <p:nvPr/>
        </p:nvSpPr>
        <p:spPr>
          <a:xfrm>
            <a:off x="2714109" y="5559410"/>
            <a:ext cx="705763" cy="533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solidFill>
                <a:schemeClr val="tx1"/>
              </a:solidFill>
            </a:endParaRPr>
          </a:p>
        </p:txBody>
      </p:sp>
      <p:cxnSp>
        <p:nvCxnSpPr>
          <p:cNvPr id="117" name="Прямая соединительная линия 116"/>
          <p:cNvCxnSpPr/>
          <p:nvPr/>
        </p:nvCxnSpPr>
        <p:spPr>
          <a:xfrm flipH="1">
            <a:off x="4826390" y="4123204"/>
            <a:ext cx="4569" cy="2580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Прямая соединительная линия 120"/>
          <p:cNvCxnSpPr/>
          <p:nvPr/>
        </p:nvCxnSpPr>
        <p:spPr>
          <a:xfrm>
            <a:off x="2180083" y="4330985"/>
            <a:ext cx="0" cy="21116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Прямая соединительная линия 121"/>
          <p:cNvCxnSpPr/>
          <p:nvPr/>
        </p:nvCxnSpPr>
        <p:spPr>
          <a:xfrm>
            <a:off x="3563888" y="4330985"/>
            <a:ext cx="0" cy="21116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Прямоугольник 123"/>
          <p:cNvSpPr/>
          <p:nvPr/>
        </p:nvSpPr>
        <p:spPr>
          <a:xfrm>
            <a:off x="1791353" y="4543042"/>
            <a:ext cx="980447" cy="4388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НКУ2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125" name="Прямоугольник 124"/>
          <p:cNvSpPr/>
          <p:nvPr/>
        </p:nvSpPr>
        <p:spPr>
          <a:xfrm>
            <a:off x="507734" y="4543042"/>
            <a:ext cx="980447" cy="4388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НКУ1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127" name="Прямоугольник 126"/>
          <p:cNvSpPr/>
          <p:nvPr/>
        </p:nvSpPr>
        <p:spPr>
          <a:xfrm>
            <a:off x="3073664" y="4543042"/>
            <a:ext cx="980447" cy="4388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НКУ3</a:t>
            </a:r>
            <a:endParaRPr lang="ru-RU" sz="2800" dirty="0">
              <a:solidFill>
                <a:schemeClr val="tx1"/>
              </a:solidFill>
            </a:endParaRPr>
          </a:p>
        </p:txBody>
      </p:sp>
      <p:cxnSp>
        <p:nvCxnSpPr>
          <p:cNvPr id="128" name="Прямая со стрелкой 127"/>
          <p:cNvCxnSpPr/>
          <p:nvPr/>
        </p:nvCxnSpPr>
        <p:spPr>
          <a:xfrm>
            <a:off x="3563887" y="4981920"/>
            <a:ext cx="0" cy="22583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Прямая со стрелкой 128"/>
          <p:cNvCxnSpPr/>
          <p:nvPr/>
        </p:nvCxnSpPr>
        <p:spPr>
          <a:xfrm>
            <a:off x="2281576" y="4981920"/>
            <a:ext cx="0" cy="22583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Прямая соединительная линия 129"/>
          <p:cNvCxnSpPr>
            <a:endCxn id="144" idx="0"/>
          </p:cNvCxnSpPr>
          <p:nvPr/>
        </p:nvCxnSpPr>
        <p:spPr>
          <a:xfrm flipH="1">
            <a:off x="617014" y="4993554"/>
            <a:ext cx="2901" cy="59050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Прямая соединительная линия 130"/>
          <p:cNvCxnSpPr/>
          <p:nvPr/>
        </p:nvCxnSpPr>
        <p:spPr>
          <a:xfrm>
            <a:off x="877152" y="4993554"/>
            <a:ext cx="616" cy="47767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Прямая соединительная линия 131"/>
          <p:cNvCxnSpPr/>
          <p:nvPr/>
        </p:nvCxnSpPr>
        <p:spPr>
          <a:xfrm>
            <a:off x="1185434" y="4978866"/>
            <a:ext cx="616" cy="32234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Прямая соединительная линия 133"/>
          <p:cNvCxnSpPr/>
          <p:nvPr/>
        </p:nvCxnSpPr>
        <p:spPr>
          <a:xfrm>
            <a:off x="1185434" y="5301208"/>
            <a:ext cx="188805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Прямоугольник 136"/>
          <p:cNvSpPr/>
          <p:nvPr/>
        </p:nvSpPr>
        <p:spPr>
          <a:xfrm>
            <a:off x="4594630" y="4545115"/>
            <a:ext cx="777459" cy="4388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Д2</a:t>
            </a:r>
            <a:endParaRPr lang="ru-RU" sz="2800" dirty="0">
              <a:solidFill>
                <a:schemeClr val="tx1"/>
              </a:solidFill>
            </a:endParaRPr>
          </a:p>
        </p:txBody>
      </p:sp>
      <p:cxnSp>
        <p:nvCxnSpPr>
          <p:cNvPr id="138" name="Прямая соединительная линия 137"/>
          <p:cNvCxnSpPr/>
          <p:nvPr/>
        </p:nvCxnSpPr>
        <p:spPr>
          <a:xfrm flipH="1">
            <a:off x="3073489" y="5301208"/>
            <a:ext cx="175" cy="263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Прямоугольник 141"/>
          <p:cNvSpPr/>
          <p:nvPr/>
        </p:nvSpPr>
        <p:spPr>
          <a:xfrm>
            <a:off x="1639654" y="5584062"/>
            <a:ext cx="705763" cy="533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solidFill>
                <a:schemeClr val="tx1"/>
              </a:solidFill>
            </a:endParaRPr>
          </a:p>
        </p:txBody>
      </p:sp>
      <p:cxnSp>
        <p:nvCxnSpPr>
          <p:cNvPr id="143" name="Прямая соединительная линия 142"/>
          <p:cNvCxnSpPr>
            <a:endCxn id="142" idx="0"/>
          </p:cNvCxnSpPr>
          <p:nvPr/>
        </p:nvCxnSpPr>
        <p:spPr>
          <a:xfrm>
            <a:off x="1992535" y="5471230"/>
            <a:ext cx="1" cy="11283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" name="Прямоугольник 143"/>
          <p:cNvSpPr/>
          <p:nvPr/>
        </p:nvSpPr>
        <p:spPr>
          <a:xfrm>
            <a:off x="264132" y="5584062"/>
            <a:ext cx="705763" cy="533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solidFill>
                <a:schemeClr val="tx1"/>
              </a:solidFill>
            </a:endParaRPr>
          </a:p>
        </p:txBody>
      </p:sp>
      <p:cxnSp>
        <p:nvCxnSpPr>
          <p:cNvPr id="147" name="Прямая соединительная линия 146"/>
          <p:cNvCxnSpPr/>
          <p:nvPr/>
        </p:nvCxnSpPr>
        <p:spPr>
          <a:xfrm>
            <a:off x="883745" y="5471230"/>
            <a:ext cx="110879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TextBox 156"/>
          <p:cNvSpPr txBox="1"/>
          <p:nvPr/>
        </p:nvSpPr>
        <p:spPr>
          <a:xfrm>
            <a:off x="272594" y="6120216"/>
            <a:ext cx="28008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Электроприемники</a:t>
            </a:r>
            <a:r>
              <a:rPr lang="ru-RU" dirty="0" smtClean="0"/>
              <a:t> до 1кВ</a:t>
            </a:r>
            <a:endParaRPr lang="ru-RU" dirty="0"/>
          </a:p>
        </p:txBody>
      </p:sp>
      <p:sp>
        <p:nvSpPr>
          <p:cNvPr id="158" name="TextBox 157"/>
          <p:cNvSpPr txBox="1"/>
          <p:nvPr/>
        </p:nvSpPr>
        <p:spPr>
          <a:xfrm>
            <a:off x="4788023" y="1396165"/>
            <a:ext cx="3703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Первая ступень распределения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5" name="TextBox 164"/>
              <p:cNvSpPr txBox="1"/>
              <p:nvPr/>
            </p:nvSpPr>
            <p:spPr>
              <a:xfrm>
                <a:off x="4447326" y="726810"/>
                <a:ext cx="184165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35</a:t>
                </a:r>
                <a14:m>
                  <m:oMath xmlns:m="http://schemas.openxmlformats.org/officeDocument/2006/math">
                    <m:r>
                      <a:rPr lang="ru-RU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𝑈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&lt;220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𝑘𝐵</m:t>
                    </m:r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165" name="TextBox 1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7326" y="726810"/>
                <a:ext cx="1841658" cy="369332"/>
              </a:xfrm>
              <a:prstGeom prst="rect">
                <a:avLst/>
              </a:prstGeom>
              <a:blipFill>
                <a:blip r:embed="rId2" cstate="print"/>
                <a:stretch>
                  <a:fillRect l="-2980" t="-8197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6" name="Прямоугольник 165"/>
              <p:cNvSpPr/>
              <p:nvPr/>
            </p:nvSpPr>
            <p:spPr>
              <a:xfrm>
                <a:off x="1979707" y="1405093"/>
                <a:ext cx="151086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𝑈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=10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e>
                    </m:d>
                  </m:oMath>
                </a14:m>
                <a:r>
                  <a:rPr lang="ru-RU" dirty="0" smtClean="0"/>
                  <a:t> кВ</a:t>
                </a:r>
                <a:endParaRPr lang="ru-RU" dirty="0"/>
              </a:p>
            </p:txBody>
          </p:sp>
        </mc:Choice>
        <mc:Fallback xmlns="">
          <p:sp>
            <p:nvSpPr>
              <p:cNvPr id="166" name="Прямоугольник 1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9707" y="1405093"/>
                <a:ext cx="1510863" cy="369332"/>
              </a:xfrm>
              <a:prstGeom prst="rect">
                <a:avLst/>
              </a:prstGeom>
              <a:blipFill>
                <a:blip r:embed="rId3" cstate="print"/>
                <a:stretch>
                  <a:fillRect t="-8197" r="-2823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7" name="TextBox 166"/>
          <p:cNvSpPr txBox="1"/>
          <p:nvPr/>
        </p:nvSpPr>
        <p:spPr>
          <a:xfrm>
            <a:off x="1709905" y="2722283"/>
            <a:ext cx="1672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Вторая ступень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8" name="Прямоугольник 167"/>
              <p:cNvSpPr/>
              <p:nvPr/>
            </p:nvSpPr>
            <p:spPr>
              <a:xfrm>
                <a:off x="3822757" y="3772497"/>
                <a:ext cx="116679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𝑈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&lt;1 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𝑘𝐵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68" name="Прямоугольник 1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2757" y="3772497"/>
                <a:ext cx="1166794" cy="369332"/>
              </a:xfrm>
              <a:prstGeom prst="rect">
                <a:avLst/>
              </a:prstGeom>
              <a:blipFill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49436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936104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Пункты приема электроэнергии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124744"/>
            <a:ext cx="8229600" cy="452596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</a:pPr>
            <a:r>
              <a:rPr lang="ru-RU" sz="2800" dirty="0"/>
              <a:t> узловые распределительные подстанции (УРП), </a:t>
            </a:r>
            <a:endParaRPr lang="ru-RU" sz="2800" dirty="0" smtClean="0"/>
          </a:p>
          <a:p>
            <a:pPr>
              <a:lnSpc>
                <a:spcPct val="120000"/>
              </a:lnSpc>
            </a:pPr>
            <a:r>
              <a:rPr lang="ru-RU" sz="2800" dirty="0" smtClean="0"/>
              <a:t>главные </a:t>
            </a:r>
            <a:r>
              <a:rPr lang="ru-RU" sz="2800" dirty="0"/>
              <a:t>понизительные подстанции (ГПП), </a:t>
            </a:r>
            <a:endParaRPr lang="ru-RU" sz="2800" dirty="0" smtClean="0"/>
          </a:p>
          <a:p>
            <a:pPr>
              <a:lnSpc>
                <a:spcPct val="120000"/>
              </a:lnSpc>
            </a:pPr>
            <a:r>
              <a:rPr lang="ru-RU" sz="2800" dirty="0" smtClean="0"/>
              <a:t>центральные </a:t>
            </a:r>
            <a:r>
              <a:rPr lang="ru-RU" sz="2800" dirty="0"/>
              <a:t>распределительные пункты и распределительные пункты (ЦРП и РП</a:t>
            </a:r>
            <a:r>
              <a:rPr lang="ru-RU" sz="2800" dirty="0" smtClean="0"/>
              <a:t>),</a:t>
            </a:r>
          </a:p>
          <a:p>
            <a:pPr>
              <a:lnSpc>
                <a:spcPct val="120000"/>
              </a:lnSpc>
            </a:pPr>
            <a:r>
              <a:rPr lang="ru-RU" sz="2800" dirty="0" smtClean="0"/>
              <a:t> </a:t>
            </a:r>
            <a:r>
              <a:rPr lang="ru-RU" sz="2800" dirty="0"/>
              <a:t>подстанции глубокого ввода (ПГВ), </a:t>
            </a:r>
            <a:endParaRPr lang="ru-RU" sz="2800" dirty="0" smtClean="0"/>
          </a:p>
          <a:p>
            <a:pPr>
              <a:lnSpc>
                <a:spcPct val="120000"/>
              </a:lnSpc>
            </a:pPr>
            <a:r>
              <a:rPr lang="ru-RU" sz="2800" dirty="0" smtClean="0"/>
              <a:t>трансформаторные </a:t>
            </a:r>
            <a:r>
              <a:rPr lang="ru-RU" sz="2800" dirty="0"/>
              <a:t>подстанции (ТП), совмещенные или </a:t>
            </a:r>
            <a:r>
              <a:rPr lang="ru-RU" sz="2800" dirty="0" err="1"/>
              <a:t>несовмещенные</a:t>
            </a:r>
            <a:r>
              <a:rPr lang="ru-RU" sz="2800" dirty="0"/>
              <a:t> с РП</a:t>
            </a:r>
            <a:r>
              <a:rPr lang="ru-RU" sz="2800" dirty="0" smtClean="0"/>
              <a:t>,</a:t>
            </a:r>
          </a:p>
          <a:p>
            <a:pPr>
              <a:lnSpc>
                <a:spcPct val="120000"/>
              </a:lnSpc>
            </a:pPr>
            <a:r>
              <a:rPr lang="ru-RU" sz="2800" dirty="0"/>
              <a:t>н</a:t>
            </a:r>
            <a:r>
              <a:rPr lang="ru-RU" sz="2800" dirty="0" smtClean="0"/>
              <a:t>изковольтное комплектное  устройство (НКУ) </a:t>
            </a:r>
          </a:p>
          <a:p>
            <a:pPr>
              <a:lnSpc>
                <a:spcPct val="120000"/>
              </a:lnSpc>
            </a:pPr>
            <a:r>
              <a:rPr lang="ru-RU" sz="2800" dirty="0" smtClean="0"/>
              <a:t> щиты 380/220 </a:t>
            </a:r>
            <a:r>
              <a:rPr lang="ru-RU" sz="2800" dirty="0"/>
              <a:t>В.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39273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936104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Главная понизительная подстанция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143"/>
          <a:stretch/>
        </p:blipFill>
        <p:spPr bwMode="auto">
          <a:xfrm>
            <a:off x="-2" y="1124744"/>
            <a:ext cx="9084514" cy="525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01460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836712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Распределительная подстанция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/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783835"/>
            <a:ext cx="7848872" cy="5884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67176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836712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Трансформаторная подстанция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/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836712"/>
            <a:ext cx="6979704" cy="4653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9552" y="5877272"/>
            <a:ext cx="59021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Назначение: понижение напряжения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2401019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92696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70C0"/>
                </a:solidFill>
              </a:rPr>
              <a:t>Виды медных кабелей</a:t>
            </a:r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28523" y="5288340"/>
            <a:ext cx="903490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Кабеля: </a:t>
            </a:r>
            <a:r>
              <a:rPr lang="ru-RU" sz="2400" dirty="0" err="1" smtClean="0"/>
              <a:t>ВББШв</a:t>
            </a:r>
            <a:r>
              <a:rPr lang="ru-RU" sz="2400" dirty="0" smtClean="0"/>
              <a:t>- бронированный силовой кабель с медными одно- </a:t>
            </a:r>
          </a:p>
          <a:p>
            <a:r>
              <a:rPr lang="ru-RU" sz="2400" dirty="0" err="1" smtClean="0"/>
              <a:t>проволочнными</a:t>
            </a:r>
            <a:r>
              <a:rPr lang="ru-RU" sz="2400" dirty="0" smtClean="0"/>
              <a:t> или многопроволочными жилами. Сечение </a:t>
            </a:r>
          </a:p>
          <a:p>
            <a:r>
              <a:rPr lang="ru-RU" sz="2400" dirty="0" smtClean="0"/>
              <a:t>жилы от 1,5 до 240 мм</a:t>
            </a:r>
            <a:r>
              <a:rPr lang="ru-RU" sz="2400" baseline="30000" dirty="0" smtClean="0"/>
              <a:t>2</a:t>
            </a:r>
          </a:p>
          <a:p>
            <a:r>
              <a:rPr lang="ru-RU" sz="2400" dirty="0" smtClean="0"/>
              <a:t>КГХЛ –кабель гибкий  в резиновой оболочке</a:t>
            </a:r>
            <a:endParaRPr lang="ru-RU" sz="2400" dirty="0"/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686016"/>
            <a:ext cx="5832648" cy="4602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79917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08720"/>
          </a:xfrm>
        </p:spPr>
        <p:txBody>
          <a:bodyPr/>
          <a:lstStyle/>
          <a:p>
            <a:r>
              <a:rPr lang="ru-RU" dirty="0" smtClean="0"/>
              <a:t>Допустимые токовые нагрузки</a:t>
            </a:r>
            <a:endParaRPr lang="ru-RU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1196752"/>
            <a:ext cx="9057232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42611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36712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Виды проводов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12</a:t>
            </a:fld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659068"/>
            <a:ext cx="5400599" cy="6161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835240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0872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Виды аппаратов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052736"/>
            <a:ext cx="9036496" cy="4525963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ru-RU" sz="2400" i="1" dirty="0" smtClean="0">
                <a:solidFill>
                  <a:srgbClr val="FF0000"/>
                </a:solidFill>
              </a:rPr>
              <a:t>Аппараты  антистатические  </a:t>
            </a:r>
            <a:r>
              <a:rPr lang="ru-RU" sz="2400" dirty="0" smtClean="0"/>
              <a:t>–  аппараты,  в  которых  поверхности, имеющие контакт с перерабатываемыми веществами, изготовлены из  материалов  с  удельным  объёмным электрическим  сопротивлением не более 10</a:t>
            </a:r>
            <a:r>
              <a:rPr lang="ru-RU" sz="2400" baseline="30000" dirty="0" smtClean="0"/>
              <a:t>8</a:t>
            </a:r>
            <a:r>
              <a:rPr lang="ru-RU" sz="2400" dirty="0" smtClean="0"/>
              <a:t> Ом·м. </a:t>
            </a:r>
          </a:p>
          <a:p>
            <a:pPr>
              <a:lnSpc>
                <a:spcPct val="110000"/>
              </a:lnSpc>
            </a:pPr>
            <a:r>
              <a:rPr lang="ru-RU" sz="2400" i="1" dirty="0" smtClean="0">
                <a:solidFill>
                  <a:srgbClr val="FF0000"/>
                </a:solidFill>
              </a:rPr>
              <a:t>Аппараты диэлектрические </a:t>
            </a:r>
            <a:r>
              <a:rPr lang="ru-RU" sz="2400" dirty="0" smtClean="0"/>
              <a:t>– аппараты, в которых поверхности, имеющие  контакт  с  перерабатываемыми  веществами,  изготовлены  из материалов  с  удельным  объёмным  электрическим  сопротивлением более 10</a:t>
            </a:r>
            <a:r>
              <a:rPr lang="ru-RU" sz="2400" baseline="30000" dirty="0" smtClean="0"/>
              <a:t>8</a:t>
            </a:r>
            <a:r>
              <a:rPr lang="ru-RU" sz="2400" dirty="0" smtClean="0"/>
              <a:t> Ом·м. </a:t>
            </a:r>
          </a:p>
          <a:p>
            <a:pPr>
              <a:lnSpc>
                <a:spcPct val="110000"/>
              </a:lnSpc>
            </a:pPr>
            <a:r>
              <a:rPr lang="ru-RU" sz="2400" i="1" dirty="0" smtClean="0">
                <a:solidFill>
                  <a:srgbClr val="FF0000"/>
                </a:solidFill>
              </a:rPr>
              <a:t>Аппараты  электропроводные  </a:t>
            </a:r>
            <a:r>
              <a:rPr lang="ru-RU" sz="2400" dirty="0" smtClean="0"/>
              <a:t>–  аппараты,  поверхности  которых имеют  контакт  с  перерабатываемыми  веществами  и  изготовлены  из материалов  с  удельным  объёмным  электрическим  сопротивлением  не более 10</a:t>
            </a:r>
            <a:r>
              <a:rPr lang="ru-RU" sz="2400" baseline="30000" dirty="0" smtClean="0"/>
              <a:t>6</a:t>
            </a:r>
            <a:r>
              <a:rPr lang="ru-RU" sz="2400" dirty="0" smtClean="0"/>
              <a:t> Ом·м. </a:t>
            </a: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908720"/>
            <a:ext cx="8229600" cy="5472608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45000"/>
              </a:lnSpc>
              <a:spcBef>
                <a:spcPts val="0"/>
              </a:spcBef>
            </a:pPr>
            <a:r>
              <a:rPr lang="ru-RU" i="1" dirty="0" smtClean="0">
                <a:solidFill>
                  <a:srgbClr val="FF0000"/>
                </a:solidFill>
              </a:rPr>
              <a:t>Электробезопасность </a:t>
            </a:r>
            <a:r>
              <a:rPr lang="ru-RU" dirty="0" smtClean="0"/>
              <a:t> –  система  организационных  и  технических  мероприятий  и  средств,  обеспечивающих  защиту  людей  от  вредного и опасного воздействия электрического тока, электрической дуги, </a:t>
            </a:r>
            <a:r>
              <a:rPr lang="ru-RU" dirty="0"/>
              <a:t>статического </a:t>
            </a:r>
            <a:r>
              <a:rPr lang="ru-RU" dirty="0" smtClean="0"/>
              <a:t>электричества и электромагнитного поля. </a:t>
            </a:r>
          </a:p>
          <a:p>
            <a:pPr>
              <a:lnSpc>
                <a:spcPct val="145000"/>
              </a:lnSpc>
              <a:spcBef>
                <a:spcPts val="0"/>
              </a:spcBef>
            </a:pPr>
            <a:r>
              <a:rPr lang="ru-RU" i="1" dirty="0" smtClean="0">
                <a:solidFill>
                  <a:srgbClr val="FF0000"/>
                </a:solidFill>
              </a:rPr>
              <a:t>Электроустановки</a:t>
            </a:r>
            <a:r>
              <a:rPr lang="ru-RU" dirty="0" smtClean="0"/>
              <a:t>– это  совокупность  машин,  аппаратов,  линий и  вспомогательного  оборудования,  предназначенных  для  производства,  трансформации,  передачи,  распределения  электрической  энергии  и преобразования её в другой вид энергии.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4426" y="260648"/>
            <a:ext cx="4371610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47635" y="116632"/>
            <a:ext cx="4896544" cy="1124744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Схемы питания электрооборудования</a:t>
            </a:r>
            <a:endParaRPr lang="ru-RU" sz="3200" dirty="0">
              <a:solidFill>
                <a:srgbClr val="002060"/>
              </a:solidFill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717032"/>
            <a:ext cx="4615850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9992" y="1412776"/>
            <a:ext cx="4221700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5576" y="3068960"/>
            <a:ext cx="3042338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87623" y="6453336"/>
            <a:ext cx="3043785" cy="404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76056" y="3933056"/>
            <a:ext cx="3456384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724039" y="4509120"/>
            <a:ext cx="4392488" cy="559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>
          <a:xfrm>
            <a:off x="6782274" y="6375807"/>
            <a:ext cx="2133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0872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Прокладка кабелей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16</a:t>
            </a:fld>
            <a:endParaRPr lang="ru-RU"/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875" y="880474"/>
            <a:ext cx="4262130" cy="3196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853010"/>
            <a:ext cx="4294345" cy="3224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420" y="4077071"/>
            <a:ext cx="3553425" cy="2665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98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4818" y="4146930"/>
            <a:ext cx="4736497" cy="2665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57616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0872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Виды исполнения оборудования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17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764704"/>
            <a:ext cx="8568952" cy="57597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ru-RU" sz="2400" i="1" dirty="0" smtClean="0">
                <a:solidFill>
                  <a:srgbClr val="FF0000"/>
                </a:solidFill>
              </a:rPr>
              <a:t>В  зависимости  от  условий  эксплуатации </a:t>
            </a:r>
            <a:r>
              <a:rPr lang="ru-RU" sz="2400" dirty="0" smtClean="0"/>
              <a:t>электрооборудование, устанавливаемое  на  аппаратах  химических  и  нефтехимических  производств,  может  иметь 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взрывозащищённое </a:t>
            </a:r>
            <a:r>
              <a:rPr lang="ru-RU" sz="2400" dirty="0" smtClean="0"/>
              <a:t> или  </a:t>
            </a:r>
            <a:r>
              <a:rPr lang="ru-RU" sz="2400" dirty="0" smtClean="0">
                <a:solidFill>
                  <a:srgbClr val="00B050"/>
                </a:solidFill>
              </a:rPr>
              <a:t>общепромышленное </a:t>
            </a:r>
            <a:r>
              <a:rPr lang="ru-RU" sz="2400" dirty="0" smtClean="0"/>
              <a:t>исполнение. </a:t>
            </a:r>
          </a:p>
          <a:p>
            <a:pPr algn="just">
              <a:lnSpc>
                <a:spcPct val="110000"/>
              </a:lnSpc>
            </a:pPr>
            <a:r>
              <a:rPr lang="ru-RU" sz="2400" dirty="0" smtClean="0"/>
              <a:t>Электрооборудование  общепромышленного  исполнения  может иметь  различные  степени  защиты  от соприкосновения  персонала  с вращающимися  частями,  от  попадания  внутрь  электрооборудования твёрдых частиц и воды. </a:t>
            </a:r>
          </a:p>
          <a:p>
            <a:pPr algn="just">
              <a:lnSpc>
                <a:spcPct val="110000"/>
              </a:lnSpc>
            </a:pPr>
            <a:r>
              <a:rPr lang="ru-RU" sz="2400" dirty="0" smtClean="0"/>
              <a:t>Степени  защиты  электрооборудования, обеспечиваемые  оболочками,  регламентируются  ГОСТ 14254–96  (Код IP).  IP  (</a:t>
            </a:r>
            <a:r>
              <a:rPr lang="ru-RU" sz="2400" dirty="0" err="1" smtClean="0"/>
              <a:t>Ingress</a:t>
            </a:r>
            <a:r>
              <a:rPr lang="ru-RU" sz="2400" dirty="0" smtClean="0"/>
              <a:t> </a:t>
            </a:r>
            <a:r>
              <a:rPr lang="ru-RU" sz="2400" dirty="0" err="1" smtClean="0"/>
              <a:t>Protection</a:t>
            </a:r>
            <a:r>
              <a:rPr lang="ru-RU" sz="2400" dirty="0" smtClean="0"/>
              <a:t>)  определяет  рейтинг  для  электрических  устройств.</a:t>
            </a:r>
          </a:p>
          <a:p>
            <a:pPr algn="just">
              <a:lnSpc>
                <a:spcPct val="110000"/>
              </a:lnSpc>
            </a:pPr>
            <a:r>
              <a:rPr lang="ru-RU" sz="2400" dirty="0" smtClean="0"/>
              <a:t>IP-рейтинг  состоит  из  двух  цифр (например,  IP-66).  Первая  означает защиту  от  твёрдых  тел,  вторая– от  жидкости.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6385097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90872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Мощность приемников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64704"/>
            <a:ext cx="8568952" cy="4525963"/>
          </a:xfrm>
        </p:spPr>
        <p:txBody>
          <a:bodyPr/>
          <a:lstStyle/>
          <a:p>
            <a:pPr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Электродвигатели</a:t>
            </a:r>
            <a:r>
              <a:rPr lang="ru-RU" sz="2400" dirty="0" smtClean="0"/>
              <a:t> рассчитаны на работу в сети с частотой 50 Гц</a:t>
            </a:r>
            <a:r>
              <a:rPr lang="ru-RU" dirty="0" smtClean="0"/>
              <a:t>: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18</a:t>
            </a:fld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043608" y="1412776"/>
          <a:ext cx="6096000" cy="2743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220 В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1,2-550 Вт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220/380 В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0,01 – 110 кВт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380/660 В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0,6 – 500 кВт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3 000 В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160 -1 250 кВт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6 000 В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200-12 500 кВт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10 000 В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630 – 20 000 кВт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23528" y="4149080"/>
            <a:ext cx="8419421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ru-RU" sz="2400" dirty="0" smtClean="0">
                <a:solidFill>
                  <a:srgbClr val="FF0000"/>
                </a:solidFill>
              </a:rPr>
              <a:t>Электротермические установки</a:t>
            </a:r>
            <a:r>
              <a:rPr lang="ru-RU" sz="2400" dirty="0" smtClean="0"/>
              <a:t>: для плавки цветных металлов</a:t>
            </a:r>
          </a:p>
          <a:p>
            <a:pPr>
              <a:lnSpc>
                <a:spcPct val="125000"/>
              </a:lnSpc>
            </a:pPr>
            <a:r>
              <a:rPr lang="ru-RU" sz="2400" dirty="0" smtClean="0"/>
              <a:t>50-600 кВт, для термообработки 200-10 000 кВт, печи для варки стекла до 4,0 Мвт,  электропечи для плавки стали (200 т) около 45 МВт</a:t>
            </a:r>
          </a:p>
          <a:p>
            <a:pPr>
              <a:lnSpc>
                <a:spcPct val="125000"/>
              </a:lnSpc>
            </a:pPr>
            <a:r>
              <a:rPr lang="ru-RU" sz="2400" dirty="0" smtClean="0">
                <a:solidFill>
                  <a:srgbClr val="FF0000"/>
                </a:solidFill>
              </a:rPr>
              <a:t>Электролизные установки </a:t>
            </a:r>
            <a:r>
              <a:rPr lang="ru-RU" sz="2400" dirty="0" smtClean="0"/>
              <a:t>для плавки алюминия 100-150 кВт</a:t>
            </a:r>
            <a:endParaRPr lang="ru-RU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35896" y="0"/>
            <a:ext cx="4989240" cy="908720"/>
          </a:xfrm>
        </p:spPr>
        <p:txBody>
          <a:bodyPr>
            <a:normAutofit fontScale="90000"/>
          </a:bodyPr>
          <a:lstStyle/>
          <a:p>
            <a:r>
              <a:rPr lang="ru-RU" sz="3200" dirty="0" err="1" smtClean="0">
                <a:solidFill>
                  <a:srgbClr val="002060"/>
                </a:solidFill>
              </a:rPr>
              <a:t>Распредшкафы</a:t>
            </a:r>
            <a:r>
              <a:rPr lang="ru-RU" sz="3200" dirty="0" smtClean="0">
                <a:solidFill>
                  <a:srgbClr val="002060"/>
                </a:solidFill>
              </a:rPr>
              <a:t/>
            </a:r>
            <a:br>
              <a:rPr lang="ru-RU" sz="3200" dirty="0" smtClean="0">
                <a:solidFill>
                  <a:srgbClr val="002060"/>
                </a:solidFill>
              </a:rPr>
            </a:b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19</a:t>
            </a:fld>
            <a:endParaRPr lang="ru-RU"/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02" y="260648"/>
            <a:ext cx="3167640" cy="32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578582"/>
            <a:ext cx="5403052" cy="4132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06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532" y="3645024"/>
            <a:ext cx="1623600" cy="28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21723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70C0"/>
                </a:solidFill>
              </a:rPr>
              <a:t>Синхронный двигатель</a:t>
            </a:r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20</a:t>
            </a:fld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24744"/>
            <a:ext cx="8382147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18822" y="6045912"/>
            <a:ext cx="84734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Посторонний запуск, стабильная частота вращения (не зависит от нагрузки)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164496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792088"/>
          </a:xfrm>
        </p:spPr>
        <p:txBody>
          <a:bodyPr>
            <a:normAutofit/>
          </a:bodyPr>
          <a:lstStyle/>
          <a:p>
            <a:r>
              <a:rPr lang="ru-RU" sz="3200" dirty="0" err="1" smtClean="0">
                <a:solidFill>
                  <a:srgbClr val="0070C0"/>
                </a:solidFill>
              </a:rPr>
              <a:t>Шильдик</a:t>
            </a:r>
            <a:r>
              <a:rPr lang="ru-RU" sz="3200" dirty="0" smtClean="0">
                <a:solidFill>
                  <a:srgbClr val="0070C0"/>
                </a:solidFill>
              </a:rPr>
              <a:t> синхронного двигателя</a:t>
            </a:r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21</a:t>
            </a:fld>
            <a:endParaRPr lang="ru-RU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055" y="764704"/>
            <a:ext cx="6628800" cy="49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98648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92696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Асинхронный двигатель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22</a:t>
            </a:fld>
            <a:endParaRPr lang="ru-RU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5" t="5460" r="6825" b="4234"/>
          <a:stretch/>
        </p:blipFill>
        <p:spPr bwMode="auto">
          <a:xfrm>
            <a:off x="1187624" y="692696"/>
            <a:ext cx="5917476" cy="4728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15616" y="5479664"/>
            <a:ext cx="5873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Самостоятельный запуск, обороты плавают под нагрузкой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7504" y="5907893"/>
            <a:ext cx="88569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5А250М-4 — асинхронный двигатель 5 серии; 250 — высота оси вращения, мм; М — длина средняя корпуса по установочным размерам; 4 — число полюсов (1500 </a:t>
            </a:r>
            <a:r>
              <a:rPr lang="ru-RU" dirty="0" smtClean="0"/>
              <a:t>об/мин)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93011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64704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Асинхронный двигатель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23</a:t>
            </a:fld>
            <a:endParaRPr lang="ru-RU"/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803" y="836712"/>
            <a:ext cx="4124325" cy="429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836712"/>
            <a:ext cx="3888432" cy="4226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115616" y="5805264"/>
            <a:ext cx="47475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Тип </a:t>
            </a:r>
            <a:r>
              <a:rPr lang="ru-RU" sz="2000" dirty="0"/>
              <a:t>двигателя </a:t>
            </a:r>
            <a:r>
              <a:rPr lang="ru-RU" sz="2000" dirty="0" smtClean="0"/>
              <a:t> АИР63В4У3</a:t>
            </a:r>
            <a:r>
              <a:rPr lang="ru-RU" sz="2000" dirty="0"/>
              <a:t>; </a:t>
            </a:r>
            <a:r>
              <a:rPr lang="ru-RU" sz="2000" dirty="0" smtClean="0"/>
              <a:t>   A </a:t>
            </a:r>
            <a:r>
              <a:rPr lang="ru-RU" sz="2000" dirty="0"/>
              <a:t>160 M 2 У2</a:t>
            </a:r>
          </a:p>
        </p:txBody>
      </p:sp>
    </p:spTree>
    <p:extLst>
      <p:ext uri="{BB962C8B-B14F-4D97-AF65-F5344CB8AC3E}">
        <p14:creationId xmlns:p14="http://schemas.microsoft.com/office/powerpoint/2010/main" val="13903002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64704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Сравнение схем подключения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24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531057" y="278963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6996451"/>
              </p:ext>
            </p:extLst>
          </p:nvPr>
        </p:nvGraphicFramePr>
        <p:xfrm>
          <a:off x="395536" y="909320"/>
          <a:ext cx="8352928" cy="54945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64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64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6310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Звезда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Треугольник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01682"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Преимущества: </a:t>
                      </a:r>
                    </a:p>
                    <a:p>
                      <a:r>
                        <a:rPr lang="ru-RU" sz="2000" dirty="0" smtClean="0"/>
                        <a:t>устойчивый и длительный режим безостановочной работы двигателя; повышенная надежность и долговечность, за счет снижения мощности оборудования; </a:t>
                      </a:r>
                    </a:p>
                    <a:p>
                      <a:r>
                        <a:rPr lang="ru-RU" sz="2000" dirty="0" smtClean="0"/>
                        <a:t>максимальная плавность пуска электрического привода; </a:t>
                      </a:r>
                    </a:p>
                    <a:p>
                      <a:r>
                        <a:rPr lang="ru-RU" sz="2000" dirty="0" smtClean="0"/>
                        <a:t>возможность воздействия кратковременной перегрузки; </a:t>
                      </a:r>
                    </a:p>
                    <a:p>
                      <a:r>
                        <a:rPr lang="ru-RU" sz="2000" dirty="0" smtClean="0"/>
                        <a:t>в процессе эксплуатации корпус оборудования не перегревается.</a:t>
                      </a:r>
                    </a:p>
                    <a:p>
                      <a:r>
                        <a:rPr lang="ru-RU" sz="2000" b="1" dirty="0" smtClean="0">
                          <a:solidFill>
                            <a:srgbClr val="FF0000"/>
                          </a:solidFill>
                        </a:rPr>
                        <a:t>Особое внимание </a:t>
                      </a:r>
                      <a:r>
                        <a:rPr lang="ru-RU" sz="2000" dirty="0" smtClean="0"/>
                        <a:t>уделяют отсутствию «перекоса фаза»,</a:t>
                      </a:r>
                    </a:p>
                    <a:p>
                      <a:r>
                        <a:rPr lang="ru-RU" sz="2000" dirty="0" smtClean="0"/>
                        <a:t>иначе оборудование может выйти из строя.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Преимущества</a:t>
                      </a:r>
                      <a:r>
                        <a:rPr lang="ru-RU" sz="2000" dirty="0" smtClean="0"/>
                        <a:t>: </a:t>
                      </a:r>
                    </a:p>
                    <a:p>
                      <a:r>
                        <a:rPr lang="ru-RU" sz="2000" dirty="0" smtClean="0"/>
                        <a:t>увеличение до максимального значения мощности электрооборудования; Использование пускового реостата; Повышенный вращающийся момент; </a:t>
                      </a:r>
                    </a:p>
                    <a:p>
                      <a:r>
                        <a:rPr lang="ru-RU" sz="2000" dirty="0" smtClean="0"/>
                        <a:t>Большие тяговые усилия. </a:t>
                      </a:r>
                    </a:p>
                    <a:p>
                      <a:r>
                        <a:rPr lang="ru-RU" sz="2000" b="1" dirty="0" smtClean="0">
                          <a:solidFill>
                            <a:srgbClr val="FF0000"/>
                          </a:solidFill>
                        </a:rPr>
                        <a:t>Недостатки</a:t>
                      </a:r>
                      <a:r>
                        <a:rPr lang="ru-RU" sz="2000" dirty="0" smtClean="0"/>
                        <a:t>: </a:t>
                      </a:r>
                    </a:p>
                    <a:p>
                      <a:r>
                        <a:rPr lang="ru-RU" sz="2000" dirty="0" smtClean="0"/>
                        <a:t>Повышенный ток пуска; </a:t>
                      </a:r>
                    </a:p>
                    <a:p>
                      <a:r>
                        <a:rPr lang="ru-RU" sz="2000" dirty="0" smtClean="0"/>
                        <a:t>При длительной работе двигатель сильно греется.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85715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64704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Асинхронный двигатель на 400 Гц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25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51520" y="6048176"/>
            <a:ext cx="857209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dirty="0" smtClean="0"/>
              <a:t>Более высокая частота вращения, меньший вес. Питание от </a:t>
            </a:r>
            <a:r>
              <a:rPr lang="ru-RU" sz="2200" dirty="0" err="1" smtClean="0"/>
              <a:t>спец.сети</a:t>
            </a:r>
            <a:endParaRPr lang="ru-RU" sz="2200" dirty="0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75" t="12096" r="5826"/>
          <a:stretch/>
        </p:blipFill>
        <p:spPr bwMode="auto">
          <a:xfrm>
            <a:off x="1664611" y="836712"/>
            <a:ext cx="4775733" cy="453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02515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26</a:t>
            </a:fld>
            <a:endParaRPr lang="ru-RU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40968"/>
            <a:ext cx="8740968" cy="3600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88640"/>
            <a:ext cx="5614987" cy="297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64391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64704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Правила монтаж электродвигателей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27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59056" y="764704"/>
            <a:ext cx="8489408" cy="5093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ru-RU" sz="2000" dirty="0"/>
              <a:t>При установке электродвигателей должны выдерживаться </a:t>
            </a:r>
            <a:r>
              <a:rPr lang="ru-RU" sz="2000" dirty="0" smtClean="0"/>
              <a:t>следующие </a:t>
            </a:r>
            <a:r>
              <a:rPr lang="ru-RU" sz="2000" dirty="0"/>
              <a:t>расстояния:</a:t>
            </a:r>
          </a:p>
          <a:p>
            <a:pPr>
              <a:lnSpc>
                <a:spcPct val="125000"/>
              </a:lnSpc>
            </a:pPr>
            <a:r>
              <a:rPr lang="ru-RU" sz="2000" dirty="0"/>
              <a:t>а) между необслуживаемыми сторонами электродвигателей, </a:t>
            </a:r>
            <a:r>
              <a:rPr lang="ru-RU" sz="2000" dirty="0" smtClean="0"/>
              <a:t>а также </a:t>
            </a:r>
            <a:r>
              <a:rPr lang="ru-RU" sz="2000" dirty="0"/>
              <a:t>между электродвигателем и стеной или колонной здания – </a:t>
            </a:r>
            <a:r>
              <a:rPr lang="ru-RU" sz="2000" dirty="0" smtClean="0"/>
              <a:t>не менее </a:t>
            </a:r>
            <a:r>
              <a:rPr lang="ru-RU" sz="2000" dirty="0"/>
              <a:t>0,3 м при высоте его расположения до 1 м от уровня пола и </a:t>
            </a:r>
            <a:r>
              <a:rPr lang="ru-RU" sz="2000" dirty="0" smtClean="0"/>
              <a:t>не менее </a:t>
            </a:r>
            <a:r>
              <a:rPr lang="ru-RU" sz="2000" dirty="0"/>
              <a:t>0,6 м при высоте расположения электродвигателя более 1 м;</a:t>
            </a:r>
          </a:p>
          <a:p>
            <a:pPr>
              <a:lnSpc>
                <a:spcPct val="125000"/>
              </a:lnSpc>
            </a:pPr>
            <a:r>
              <a:rPr lang="ru-RU" sz="2000" dirty="0"/>
              <a:t>б) при наличии прохода между электродвигателями, а также </a:t>
            </a:r>
            <a:r>
              <a:rPr lang="ru-RU" sz="2000" dirty="0" smtClean="0"/>
              <a:t>между </a:t>
            </a:r>
            <a:r>
              <a:rPr lang="ru-RU" sz="2000" dirty="0"/>
              <a:t>электродвигателем и стеной здания – не менее 1 м.</a:t>
            </a:r>
          </a:p>
          <a:p>
            <a:pPr>
              <a:lnSpc>
                <a:spcPct val="125000"/>
              </a:lnSpc>
            </a:pPr>
            <a:r>
              <a:rPr lang="ru-RU" sz="2000" dirty="0"/>
              <a:t>Допускаются местные сужения проходов между выступающими</a:t>
            </a:r>
          </a:p>
          <a:p>
            <a:pPr>
              <a:lnSpc>
                <a:spcPct val="125000"/>
              </a:lnSpc>
            </a:pPr>
            <a:r>
              <a:rPr lang="ru-RU" sz="2000" dirty="0"/>
              <a:t>частями электродвигателей и строительными конструкциями до 0,6 м</a:t>
            </a:r>
          </a:p>
          <a:p>
            <a:pPr>
              <a:lnSpc>
                <a:spcPct val="125000"/>
              </a:lnSpc>
            </a:pPr>
            <a:r>
              <a:rPr lang="ru-RU" sz="2000" dirty="0"/>
              <a:t>на длине не более 0,5 м.</a:t>
            </a:r>
          </a:p>
          <a:p>
            <a:pPr>
              <a:lnSpc>
                <a:spcPct val="125000"/>
              </a:lnSpc>
            </a:pPr>
            <a:r>
              <a:rPr lang="ru-RU" sz="2000" dirty="0"/>
              <a:t>Установка на аппаратах электродвигателей и другого </a:t>
            </a:r>
            <a:r>
              <a:rPr lang="ru-RU" sz="2000" dirty="0" smtClean="0"/>
              <a:t>электрооборудования </a:t>
            </a:r>
            <a:r>
              <a:rPr lang="ru-RU" sz="2000" dirty="0"/>
              <a:t>должна обеспечивать возможность их периодического </a:t>
            </a:r>
            <a:r>
              <a:rPr lang="ru-RU" sz="2000" dirty="0" smtClean="0"/>
              <a:t>осмотра </a:t>
            </a:r>
            <a:r>
              <a:rPr lang="ru-RU" sz="2000" dirty="0"/>
              <a:t>и ремонта.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9056" y="5805264"/>
            <a:ext cx="81293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Расчетный срок службы подшипников качения в среднем не превосходит </a:t>
            </a:r>
            <a:r>
              <a:rPr lang="ru-RU" sz="2400" b="1" dirty="0"/>
              <a:t>8 000 – 10 000 ч</a:t>
            </a:r>
            <a:r>
              <a:rPr lang="ru-RU" sz="2400" dirty="0"/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27727666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64704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Нормы обслуживания электродвигателей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28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59056" y="764704"/>
            <a:ext cx="8489408" cy="4485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ru-RU" sz="2000" dirty="0" smtClean="0"/>
              <a:t>.</a:t>
            </a:r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9056" y="5805264"/>
            <a:ext cx="81293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Расчетный срок службы подшипников качения в среднем не превосходит </a:t>
            </a:r>
            <a:r>
              <a:rPr lang="ru-RU" sz="2400" b="1" dirty="0"/>
              <a:t>8 000 – 10 000 ч</a:t>
            </a:r>
            <a:r>
              <a:rPr lang="ru-RU" sz="2400" dirty="0"/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9538670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50904" y="116632"/>
            <a:ext cx="3693096" cy="836712"/>
          </a:xfrm>
        </p:spPr>
        <p:txBody>
          <a:bodyPr/>
          <a:lstStyle/>
          <a:p>
            <a:r>
              <a:rPr lang="ru-RU" dirty="0" smtClean="0"/>
              <a:t>Нагреватели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29</a:t>
            </a:fld>
            <a:endParaRPr lang="ru-RU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27" y="3975172"/>
            <a:ext cx="4428753" cy="2725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27" y="116632"/>
            <a:ext cx="5505450" cy="189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796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" t="34571" b="27943"/>
          <a:stretch/>
        </p:blipFill>
        <p:spPr bwMode="auto">
          <a:xfrm>
            <a:off x="58527" y="2036772"/>
            <a:ext cx="4975448" cy="19031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871977" y="1364016"/>
            <a:ext cx="28732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Диаметр трубки 9-16 мм</a:t>
            </a:r>
          </a:p>
          <a:p>
            <a:r>
              <a:rPr lang="ru-RU" sz="2000" dirty="0" smtClean="0"/>
              <a:t>Стенка 0,8 – 1,5 мм</a:t>
            </a:r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759624" y="2347139"/>
            <a:ext cx="33843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сплав </a:t>
            </a:r>
            <a:r>
              <a:rPr lang="ru-RU" sz="2000" dirty="0"/>
              <a:t>Х20 Н80 и Х15 Н60 </a:t>
            </a:r>
            <a:endParaRPr lang="ru-RU" sz="2000" dirty="0" smtClean="0"/>
          </a:p>
          <a:p>
            <a:r>
              <a:rPr lang="ru-RU" sz="2000" dirty="0" smtClean="0"/>
              <a:t>диаметром </a:t>
            </a:r>
            <a:r>
              <a:rPr lang="ru-RU" sz="2000" dirty="0"/>
              <a:t>0,2—1,6 мм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727080" y="3212976"/>
            <a:ext cx="3253072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Пример обозначения </a:t>
            </a:r>
            <a:r>
              <a:rPr lang="ru-RU" sz="2000" dirty="0" err="1"/>
              <a:t>ТЭНа</a:t>
            </a:r>
            <a:r>
              <a:rPr lang="ru-RU" sz="2000" dirty="0"/>
              <a:t>: </a:t>
            </a:r>
            <a:endParaRPr lang="ru-RU" sz="2000" dirty="0" smtClean="0"/>
          </a:p>
          <a:p>
            <a:r>
              <a:rPr lang="ru-RU" sz="2000" dirty="0" smtClean="0"/>
              <a:t>ТЭН </a:t>
            </a:r>
            <a:r>
              <a:rPr lang="ru-RU" sz="2000" dirty="0"/>
              <a:t>170 С 13/0,4 S 220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94441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30</a:t>
            </a:fld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1000706"/>
              </p:ext>
            </p:extLst>
          </p:nvPr>
        </p:nvGraphicFramePr>
        <p:xfrm>
          <a:off x="251520" y="188641"/>
          <a:ext cx="8640960" cy="6498099"/>
        </p:xfrm>
        <a:graphic>
          <a:graphicData uri="http://schemas.openxmlformats.org/drawingml/2006/table">
            <a:tbl>
              <a:tblPr/>
              <a:tblGrid>
                <a:gridCol w="530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73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835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27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01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4524"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 dirty="0" smtClean="0">
                          <a:effectLst/>
                        </a:rPr>
                        <a:t>Буква</a:t>
                      </a:r>
                      <a:endParaRPr lang="ru-RU" sz="1200" dirty="0">
                        <a:effectLst/>
                      </a:endParaRPr>
                    </a:p>
                  </a:txBody>
                  <a:tcPr marL="6632" marR="6632" marT="6632" marB="6632">
                    <a:lnL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>
                          <a:effectLst/>
                        </a:rPr>
                        <a:t>Нагреваемая среда</a:t>
                      </a:r>
                    </a:p>
                  </a:txBody>
                  <a:tcPr marL="6632" marR="6632" marT="6632" marB="6632">
                    <a:lnL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 dirty="0">
                          <a:effectLst/>
                        </a:rPr>
                        <a:t>Характер нагрева</a:t>
                      </a:r>
                    </a:p>
                  </a:txBody>
                  <a:tcPr marL="6632" marR="6632" marT="6632" marB="6632">
                    <a:lnL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>
                          <a:effectLst/>
                        </a:rPr>
                        <a:t>Удельная мощность, Вт/см</a:t>
                      </a:r>
                      <a:r>
                        <a:rPr lang="ru-RU" sz="1200" baseline="30000">
                          <a:effectLst/>
                        </a:rPr>
                        <a:t>2</a:t>
                      </a:r>
                      <a:r>
                        <a:rPr lang="ru-RU" sz="1200">
                          <a:effectLst/>
                        </a:rPr>
                        <a:t>, не более</a:t>
                      </a:r>
                    </a:p>
                  </a:txBody>
                  <a:tcPr marL="6632" marR="6632" marT="6632" marB="6632">
                    <a:lnL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>
                          <a:effectLst/>
                        </a:rPr>
                        <a:t>Материал оболочки ТЭНа</a:t>
                      </a:r>
                    </a:p>
                  </a:txBody>
                  <a:tcPr marL="6632" marR="6632" marT="6632" marB="6632">
                    <a:lnL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1407"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 dirty="0">
                          <a:effectLst/>
                        </a:rPr>
                        <a:t>Х</a:t>
                      </a:r>
                    </a:p>
                  </a:txBody>
                  <a:tcPr marL="6632" marR="6632" marT="6632" marB="6632">
                    <a:lnL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>
                          <a:effectLst/>
                        </a:rPr>
                        <a:t>вода, слабый раствор щелочей и кислот (рН от 5 до 9)</a:t>
                      </a:r>
                    </a:p>
                  </a:txBody>
                  <a:tcPr marL="6632" marR="6632" marT="6632" marB="6632">
                    <a:lnL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>
                          <a:effectLst/>
                        </a:rPr>
                        <a:t>Нагревание, кипячение с максимальной температурой на оболочке 100 °C</a:t>
                      </a:r>
                    </a:p>
                  </a:txBody>
                  <a:tcPr marL="6632" marR="6632" marT="6632" marB="6632">
                    <a:lnL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>
                          <a:effectLst/>
                        </a:rPr>
                        <a:t>9,0</a:t>
                      </a:r>
                    </a:p>
                  </a:txBody>
                  <a:tcPr marL="6632" marR="6632" marT="6632" marB="6632">
                    <a:lnL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>
                          <a:effectLst/>
                        </a:rPr>
                        <a:t>Медь, латунь (с покрытиями)</a:t>
                      </a:r>
                    </a:p>
                  </a:txBody>
                  <a:tcPr marL="6632" marR="6632" marT="6632" marB="6632">
                    <a:lnL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1407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200" dirty="0">
                          <a:effectLst/>
                        </a:rPr>
                        <a:t>J</a:t>
                      </a:r>
                    </a:p>
                  </a:txBody>
                  <a:tcPr marL="6632" marR="6632" marT="6632" marB="6632">
                    <a:lnL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 dirty="0">
                          <a:effectLst/>
                        </a:rPr>
                        <a:t>вода, слабый раствор кислот (рН от 5 до 7)</a:t>
                      </a:r>
                    </a:p>
                  </a:txBody>
                  <a:tcPr marL="6632" marR="6632" marT="6632" marB="6632">
                    <a:lnL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>
                          <a:effectLst/>
                        </a:rPr>
                        <a:t>Нагревание, кипячение с максимальной температурой на оболочке 100 °C</a:t>
                      </a:r>
                    </a:p>
                  </a:txBody>
                  <a:tcPr marL="6632" marR="6632" marT="6632" marB="6632">
                    <a:lnL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>
                          <a:effectLst/>
                        </a:rPr>
                        <a:t>15,0</a:t>
                      </a:r>
                    </a:p>
                  </a:txBody>
                  <a:tcPr marL="6632" marR="6632" marT="6632" marB="6632">
                    <a:lnL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>
                          <a:effectLst/>
                        </a:rPr>
                        <a:t>Нержавеющая сталь</a:t>
                      </a:r>
                    </a:p>
                  </a:txBody>
                  <a:tcPr marL="6632" marR="6632" marT="6632" marB="6632">
                    <a:lnL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1407"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>
                          <a:effectLst/>
                        </a:rPr>
                        <a:t>Р</a:t>
                      </a:r>
                    </a:p>
                  </a:txBody>
                  <a:tcPr marL="6632" marR="6632" marT="6632" marB="6632">
                    <a:lnL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>
                          <a:effectLst/>
                        </a:rPr>
                        <a:t>вода, слабый раствор щелочей (рН от 7 до 9)</a:t>
                      </a:r>
                    </a:p>
                  </a:txBody>
                  <a:tcPr marL="6632" marR="6632" marT="6632" marB="6632">
                    <a:lnL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>
                          <a:effectLst/>
                        </a:rPr>
                        <a:t>Нагревание, кипячение с максимальной температурой на оболочке 100 °C</a:t>
                      </a:r>
                    </a:p>
                  </a:txBody>
                  <a:tcPr marL="6632" marR="6632" marT="6632" marB="6632">
                    <a:lnL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>
                          <a:effectLst/>
                        </a:rPr>
                        <a:t>15,0</a:t>
                      </a:r>
                    </a:p>
                  </a:txBody>
                  <a:tcPr marL="6632" marR="6632" marT="6632" marB="6632">
                    <a:lnL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>
                          <a:effectLst/>
                        </a:rPr>
                        <a:t>Углеродистая сталь</a:t>
                      </a:r>
                    </a:p>
                  </a:txBody>
                  <a:tcPr marL="6632" marR="6632" marT="6632" marB="6632">
                    <a:lnL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1407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200">
                          <a:effectLst/>
                        </a:rPr>
                        <a:t>S</a:t>
                      </a:r>
                    </a:p>
                  </a:txBody>
                  <a:tcPr marL="6632" marR="6632" marT="6632" marB="6632">
                    <a:lnL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>
                          <a:effectLst/>
                        </a:rPr>
                        <a:t>Воздух и прочие газы и смеси газов</a:t>
                      </a:r>
                    </a:p>
                  </a:txBody>
                  <a:tcPr marL="6632" marR="6632" marT="6632" marB="6632">
                    <a:lnL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>
                          <a:effectLst/>
                        </a:rPr>
                        <a:t>Нагрев в спокойной, газовой среде до температуры на оболочке ТЭНа до 450 °C</a:t>
                      </a:r>
                    </a:p>
                  </a:txBody>
                  <a:tcPr marL="6632" marR="6632" marT="6632" marB="6632">
                    <a:lnL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>
                          <a:effectLst/>
                        </a:rPr>
                        <a:t>2,0</a:t>
                      </a:r>
                    </a:p>
                  </a:txBody>
                  <a:tcPr marL="6632" marR="6632" marT="6632" marB="6632">
                    <a:lnL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>
                          <a:effectLst/>
                        </a:rPr>
                        <a:t>Углеродистая сталь</a:t>
                      </a:r>
                    </a:p>
                  </a:txBody>
                  <a:tcPr marL="6632" marR="6632" marT="6632" marB="6632">
                    <a:lnL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4349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200">
                          <a:effectLst/>
                        </a:rPr>
                        <a:t>T</a:t>
                      </a:r>
                    </a:p>
                  </a:txBody>
                  <a:tcPr marL="6632" marR="6632" marT="6632" marB="6632">
                    <a:lnL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 dirty="0">
                          <a:effectLst/>
                        </a:rPr>
                        <a:t>Воздух и прочие газы и смеси газов</a:t>
                      </a:r>
                    </a:p>
                  </a:txBody>
                  <a:tcPr marL="6632" marR="6632" marT="6632" marB="6632">
                    <a:lnL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 dirty="0">
                          <a:effectLst/>
                        </a:rPr>
                        <a:t>Нагрев в спокойной, газовой среде с температурой на оболочке </a:t>
                      </a:r>
                      <a:r>
                        <a:rPr lang="ru-RU" sz="1200" dirty="0" err="1">
                          <a:effectLst/>
                        </a:rPr>
                        <a:t>ТЭНа</a:t>
                      </a:r>
                      <a:r>
                        <a:rPr lang="ru-RU" sz="1200" dirty="0">
                          <a:effectLst/>
                        </a:rPr>
                        <a:t> свыше 450 °C</a:t>
                      </a:r>
                    </a:p>
                  </a:txBody>
                  <a:tcPr marL="6632" marR="6632" marT="6632" marB="6632">
                    <a:lnL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 dirty="0">
                          <a:effectLst/>
                        </a:rPr>
                        <a:t>5,0</a:t>
                      </a:r>
                    </a:p>
                  </a:txBody>
                  <a:tcPr marL="6632" marR="6632" marT="6632" marB="6632">
                    <a:lnL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>
                          <a:effectLst/>
                        </a:rPr>
                        <a:t>Нержавеющая жаропрочная сталь</a:t>
                      </a:r>
                    </a:p>
                  </a:txBody>
                  <a:tcPr marL="6632" marR="6632" marT="6632" marB="6632">
                    <a:lnL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07290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200">
                          <a:effectLst/>
                        </a:rPr>
                        <a:t>O</a:t>
                      </a:r>
                    </a:p>
                  </a:txBody>
                  <a:tcPr marL="6632" marR="6632" marT="6632" marB="6632">
                    <a:lnL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>
                          <a:effectLst/>
                        </a:rPr>
                        <a:t>Воздух и прочие газы и смеси газов</a:t>
                      </a:r>
                    </a:p>
                  </a:txBody>
                  <a:tcPr marL="6632" marR="6632" marT="6632" marB="6632">
                    <a:lnL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 dirty="0">
                          <a:effectLst/>
                        </a:rPr>
                        <a:t>Нагрев в среде с движущимся со скоростью не менее 6 м/с воздухом, до рабочей температуры на оболочке </a:t>
                      </a:r>
                      <a:r>
                        <a:rPr lang="ru-RU" sz="1200" dirty="0" err="1">
                          <a:effectLst/>
                        </a:rPr>
                        <a:t>ТЭНа</a:t>
                      </a:r>
                      <a:r>
                        <a:rPr lang="ru-RU" sz="1200" dirty="0">
                          <a:effectLst/>
                        </a:rPr>
                        <a:t> до 450 °C</a:t>
                      </a:r>
                    </a:p>
                  </a:txBody>
                  <a:tcPr marL="6632" marR="6632" marT="6632" marB="6632">
                    <a:lnL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 dirty="0">
                          <a:effectLst/>
                        </a:rPr>
                        <a:t>5,5</a:t>
                      </a:r>
                    </a:p>
                  </a:txBody>
                  <a:tcPr marL="6632" marR="6632" marT="6632" marB="6632">
                    <a:lnL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>
                          <a:effectLst/>
                        </a:rPr>
                        <a:t>Углеродистая сталь</a:t>
                      </a:r>
                    </a:p>
                  </a:txBody>
                  <a:tcPr marL="6632" marR="6632" marT="6632" marB="6632">
                    <a:lnL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40231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200">
                          <a:effectLst/>
                        </a:rPr>
                        <a:t>K</a:t>
                      </a:r>
                    </a:p>
                  </a:txBody>
                  <a:tcPr marL="6632" marR="6632" marT="6632" marB="6632">
                    <a:lnL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>
                          <a:effectLst/>
                        </a:rPr>
                        <a:t>Воздух и прочие газы и смеси газов</a:t>
                      </a:r>
                    </a:p>
                  </a:txBody>
                  <a:tcPr marL="6632" marR="6632" marT="6632" marB="6632">
                    <a:lnL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>
                          <a:effectLst/>
                        </a:rPr>
                        <a:t>Нагрев в среде с движущимся со скоростью не менее 6 м/с воздухом, с рабочей температурой на оболочке ТЭНа свыше 450 °C</a:t>
                      </a:r>
                    </a:p>
                  </a:txBody>
                  <a:tcPr marL="6632" marR="6632" marT="6632" marB="6632">
                    <a:lnL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 dirty="0">
                          <a:effectLst/>
                        </a:rPr>
                        <a:t>6,5</a:t>
                      </a:r>
                    </a:p>
                  </a:txBody>
                  <a:tcPr marL="6632" marR="6632" marT="6632" marB="6632">
                    <a:lnL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 dirty="0">
                          <a:effectLst/>
                        </a:rPr>
                        <a:t>Нержавеющая жаропрочная сталь</a:t>
                      </a:r>
                    </a:p>
                  </a:txBody>
                  <a:tcPr marL="6632" marR="6632" marT="6632" marB="6632">
                    <a:lnL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5525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200">
                          <a:effectLst/>
                        </a:rPr>
                        <a:t>Z</a:t>
                      </a:r>
                    </a:p>
                  </a:txBody>
                  <a:tcPr marL="6632" marR="6632" marT="6632" marB="6632">
                    <a:lnL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>
                          <a:effectLst/>
                        </a:rPr>
                        <a:t>Жиры, масла</a:t>
                      </a:r>
                    </a:p>
                  </a:txBody>
                  <a:tcPr marL="6632" marR="6632" marT="6632" marB="6632">
                    <a:lnL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>
                          <a:effectLst/>
                        </a:rPr>
                        <a:t>Нагрев в ваннах и др. емкостях</a:t>
                      </a:r>
                    </a:p>
                  </a:txBody>
                  <a:tcPr marL="6632" marR="6632" marT="6632" marB="6632">
                    <a:lnL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>
                          <a:effectLst/>
                        </a:rPr>
                        <a:t>3,0</a:t>
                      </a:r>
                    </a:p>
                  </a:txBody>
                  <a:tcPr marL="6632" marR="6632" marT="6632" marB="6632">
                    <a:lnL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 dirty="0">
                          <a:effectLst/>
                        </a:rPr>
                        <a:t>Углеродистая сталь</a:t>
                      </a:r>
                    </a:p>
                  </a:txBody>
                  <a:tcPr marL="6632" marR="6632" marT="6632" marB="6632">
                    <a:lnL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073172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200">
                          <a:effectLst/>
                        </a:rPr>
                        <a:t>L</a:t>
                      </a:r>
                    </a:p>
                  </a:txBody>
                  <a:tcPr marL="6632" marR="6632" marT="6632" marB="6632">
                    <a:lnL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>
                          <a:effectLst/>
                        </a:rPr>
                        <a:t>Литейные формы, пресс-формы</a:t>
                      </a:r>
                    </a:p>
                  </a:txBody>
                  <a:tcPr marL="6632" marR="6632" marT="6632" marB="6632">
                    <a:lnL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>
                          <a:effectLst/>
                        </a:rPr>
                        <a:t>ТЭН вставленный в отверстия имеется гарантированный контакт с нагреваемым металлом. Нагрев с рабочей температурой на оболочке ТЭНа до 450 °C</a:t>
                      </a:r>
                    </a:p>
                  </a:txBody>
                  <a:tcPr marL="6632" marR="6632" marT="6632" marB="6632">
                    <a:lnL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 dirty="0">
                          <a:effectLst/>
                        </a:rPr>
                        <a:t>5,0</a:t>
                      </a:r>
                    </a:p>
                  </a:txBody>
                  <a:tcPr marL="6632" marR="6632" marT="6632" marB="6632">
                    <a:lnL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 dirty="0">
                          <a:effectLst/>
                        </a:rPr>
                        <a:t>Углеродистая сталь</a:t>
                      </a:r>
                    </a:p>
                  </a:txBody>
                  <a:tcPr marL="6632" marR="6632" marT="6632" marB="6632">
                    <a:lnL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26393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20688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Нагрев свыше 800 </a:t>
            </a:r>
            <a:r>
              <a:rPr lang="ru-RU" sz="3200" baseline="30000" dirty="0" err="1" smtClean="0"/>
              <a:t>о</a:t>
            </a:r>
            <a:r>
              <a:rPr lang="ru-RU" sz="3200" dirty="0" err="1" smtClean="0"/>
              <a:t>С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620688"/>
            <a:ext cx="8229600" cy="6055869"/>
          </a:xfrm>
        </p:spPr>
        <p:txBody>
          <a:bodyPr>
            <a:normAutofit/>
          </a:bodyPr>
          <a:lstStyle/>
          <a:p>
            <a:r>
              <a:rPr lang="en-US" sz="2400" dirty="0" err="1"/>
              <a:t>SiC</a:t>
            </a:r>
            <a:r>
              <a:rPr lang="en-US" sz="2400" dirty="0"/>
              <a:t> - </a:t>
            </a:r>
            <a:r>
              <a:rPr lang="ru-RU" sz="2400" dirty="0" err="1"/>
              <a:t>Карбидкремниевые</a:t>
            </a:r>
            <a:r>
              <a:rPr lang="ru-RU" sz="2400" dirty="0"/>
              <a:t> </a:t>
            </a:r>
            <a:r>
              <a:rPr lang="ru-RU" sz="2400" dirty="0" smtClean="0"/>
              <a:t>нагреватели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r>
              <a:rPr lang="en-US" sz="2400" dirty="0" smtClean="0"/>
              <a:t>MoSi2 </a:t>
            </a:r>
            <a:r>
              <a:rPr lang="en-US" sz="2400" dirty="0"/>
              <a:t>- </a:t>
            </a:r>
            <a:r>
              <a:rPr lang="ru-RU" sz="2400" dirty="0" err="1"/>
              <a:t>дисилицид</a:t>
            </a:r>
            <a:r>
              <a:rPr lang="ru-RU" sz="2400" dirty="0"/>
              <a:t> молибденовые </a:t>
            </a:r>
            <a:r>
              <a:rPr lang="ru-RU" sz="2400" dirty="0" smtClean="0"/>
              <a:t>нагреватели</a:t>
            </a:r>
          </a:p>
          <a:p>
            <a:endParaRPr lang="ru-RU" sz="2400" dirty="0"/>
          </a:p>
          <a:p>
            <a:endParaRPr lang="ru-RU" sz="2400" dirty="0" smtClean="0"/>
          </a:p>
          <a:p>
            <a:endParaRPr lang="ru-RU" sz="2400" dirty="0" smtClean="0"/>
          </a:p>
          <a:p>
            <a:endParaRPr lang="ru-RU" sz="2400" dirty="0"/>
          </a:p>
          <a:p>
            <a:endParaRPr lang="ru-RU" sz="2400" dirty="0" smtClean="0"/>
          </a:p>
          <a:p>
            <a:endParaRPr lang="ru-RU" sz="2400" dirty="0" smtClean="0"/>
          </a:p>
          <a:p>
            <a:r>
              <a:rPr lang="ru-RU" sz="2400" dirty="0" smtClean="0"/>
              <a:t>Хромит лантана </a:t>
            </a:r>
            <a:r>
              <a:rPr lang="en-US" sz="2400" dirty="0" smtClean="0"/>
              <a:t>(</a:t>
            </a:r>
            <a:r>
              <a:rPr lang="en-US" sz="2400" dirty="0"/>
              <a:t>LaCrO3</a:t>
            </a:r>
            <a:r>
              <a:rPr lang="en-US" sz="2400" dirty="0" smtClean="0"/>
              <a:t>)</a:t>
            </a: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31</a:t>
            </a:fld>
            <a:endParaRPr lang="ru-RU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96752"/>
            <a:ext cx="7019925" cy="170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5" y="3356992"/>
            <a:ext cx="4752528" cy="2384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20422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20688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Индукционные печи</a:t>
            </a:r>
            <a:endParaRPr lang="ru-RU" sz="3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32</a:t>
            </a:fld>
            <a:endParaRPr lang="ru-RU"/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972" y="836712"/>
            <a:ext cx="8312864" cy="554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89974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496944" cy="90872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Безопасность при эксплуатации оборудования</a:t>
            </a:r>
            <a:endParaRPr lang="ru-RU" sz="3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33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908720"/>
            <a:ext cx="8496944" cy="57597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ru-RU" sz="2400" dirty="0" smtClean="0"/>
              <a:t>В  технологических  процессах,  сопровождающихся  трением,  измельчением,  разбрызгиванием,  распылением,  фильтрованием  и  просеиванием  веществ,  на  самих  материалах  и  на  оборудовании  образуется электрический потенциал в тысячи и десятки тысяч вольт. Приобретение телами избыточного заряда связано с явлением контактной электризации. Для  воздуха  величина  пробоя составляет 30 кВ/м.  Бензол  и  пары  бензина  воспламеняются  от искры  при  разности  потенциалов – 300  В,  бензин – 1000  В,  почти  все горючие  газы – 3000  В.  Большинство  горючих  пылей  воспламеняется от  искры  при  разности  потенциалов  в 5000 В.  Анализ  причин  пожаров и  взрывов  на таких производствах, показал,  что 60 %  всех  взрывов  происходит  по причине возникновения статического электричества.</a:t>
            </a:r>
            <a:endParaRPr lang="ru-RU" sz="24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686800" cy="836712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Безопасность при эксплуатации оборудования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34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980728"/>
            <a:ext cx="8640960" cy="56877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400" dirty="0" smtClean="0"/>
              <a:t>Защита  от  статического  электричества  производится  по  двум  направлениям:  </a:t>
            </a:r>
          </a:p>
          <a:p>
            <a:pPr>
              <a:lnSpc>
                <a:spcPct val="120000"/>
              </a:lnSpc>
            </a:pPr>
            <a:r>
              <a:rPr lang="ru-RU" sz="2400" i="1" dirty="0" smtClean="0">
                <a:solidFill>
                  <a:srgbClr val="FF0000"/>
                </a:solidFill>
              </a:rPr>
              <a:t>уменьшение  </a:t>
            </a:r>
            <a:r>
              <a:rPr lang="ru-RU" sz="2400" dirty="0" smtClean="0">
                <a:solidFill>
                  <a:srgbClr val="FF0000"/>
                </a:solidFill>
              </a:rPr>
              <a:t>интенсивности</a:t>
            </a:r>
            <a:r>
              <a:rPr lang="ru-RU" sz="2400" dirty="0" smtClean="0"/>
              <a:t>  генерации  электрических зарядов </a:t>
            </a:r>
            <a:r>
              <a:rPr lang="ru-RU" sz="2400" i="1" dirty="0" smtClean="0">
                <a:solidFill>
                  <a:srgbClr val="FF0000"/>
                </a:solidFill>
              </a:rPr>
              <a:t>и устранение </a:t>
            </a:r>
            <a:r>
              <a:rPr lang="ru-RU" sz="2400" dirty="0" smtClean="0"/>
              <a:t>образовавшихся зарядов.</a:t>
            </a:r>
          </a:p>
          <a:p>
            <a:pPr>
              <a:lnSpc>
                <a:spcPct val="120000"/>
              </a:lnSpc>
            </a:pPr>
            <a:r>
              <a:rPr lang="ru-RU" sz="2400" dirty="0" smtClean="0"/>
              <a:t>Заряды  статического  электричества  могут  возникать  при  перемешивании,  фильтрации,  сливе,  разбрызгивании,  кристаллизации  и  испарении  жидкостей,  при  деформации  или  дроблении  твёрдых  тел,  а  также  при  относительном  перемещении  двух  находящихся  в  контакте твёрдых  тел.  Способность  веществ  и  материалов  образовывать  заряды статического  электричества  зависит  в  основном  от  их  удельного  электрического сопротивления </a:t>
            </a:r>
            <a:r>
              <a:rPr lang="ru-RU" sz="2400" dirty="0" err="1" smtClean="0"/>
              <a:t>ρ</a:t>
            </a:r>
            <a:r>
              <a:rPr lang="ru-RU" sz="2400" baseline="-25000" dirty="0" err="1" smtClean="0"/>
              <a:t>v</a:t>
            </a:r>
            <a:r>
              <a:rPr lang="ru-RU" sz="2400" baseline="-25000" dirty="0"/>
              <a:t> </a:t>
            </a:r>
            <a:r>
              <a:rPr lang="ru-RU" sz="2400" dirty="0" smtClean="0"/>
              <a:t>.</a:t>
            </a:r>
            <a:endParaRPr lang="ru-RU" sz="2400" baseline="-25000" dirty="0" smtClean="0"/>
          </a:p>
          <a:p>
            <a:r>
              <a:rPr lang="ru-RU" dirty="0" smtClean="0"/>
              <a:t>. </a:t>
            </a:r>
            <a:endParaRPr lang="ru-RU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36712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Понятия о заземлении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5616624"/>
          </a:xfrm>
        </p:spPr>
        <p:txBody>
          <a:bodyPr>
            <a:normAutofit/>
          </a:bodyPr>
          <a:lstStyle/>
          <a:p>
            <a:r>
              <a:rPr lang="ru-RU" sz="2400" i="1" dirty="0" smtClean="0">
                <a:solidFill>
                  <a:srgbClr val="FF0000"/>
                </a:solidFill>
              </a:rPr>
              <a:t>Замыкание на землю. </a:t>
            </a:r>
            <a:r>
              <a:rPr lang="ru-RU" sz="2400" dirty="0" smtClean="0"/>
              <a:t>Случайное электрическое соединение находящихся под напряжением частями, не изолированными от земли</a:t>
            </a:r>
          </a:p>
          <a:p>
            <a:r>
              <a:rPr lang="ru-RU" sz="2400" i="1" dirty="0" smtClean="0">
                <a:solidFill>
                  <a:srgbClr val="FF0000"/>
                </a:solidFill>
              </a:rPr>
              <a:t>Заземляющее устройство- </a:t>
            </a:r>
            <a:r>
              <a:rPr lang="ru-RU" sz="2400" dirty="0" smtClean="0"/>
              <a:t>это совокупность </a:t>
            </a:r>
            <a:r>
              <a:rPr lang="ru-RU" sz="2400" dirty="0" err="1" smtClean="0"/>
              <a:t>заземлителя</a:t>
            </a:r>
            <a:r>
              <a:rPr lang="ru-RU" sz="2400" dirty="0" smtClean="0"/>
              <a:t> и заземляющих устройств</a:t>
            </a:r>
          </a:p>
          <a:p>
            <a:r>
              <a:rPr lang="ru-RU" sz="2400" i="1" dirty="0" err="1" smtClean="0">
                <a:solidFill>
                  <a:srgbClr val="FF0000"/>
                </a:solidFill>
              </a:rPr>
              <a:t>Заземлитель</a:t>
            </a:r>
            <a:r>
              <a:rPr lang="ru-RU" sz="2400" i="1" dirty="0" smtClean="0">
                <a:solidFill>
                  <a:srgbClr val="FF0000"/>
                </a:solidFill>
              </a:rPr>
              <a:t> </a:t>
            </a:r>
            <a:r>
              <a:rPr lang="ru-RU" sz="2400" dirty="0" smtClean="0"/>
              <a:t>– металлический проводник, находящийся в непосредственном соприкосновении с землей</a:t>
            </a:r>
          </a:p>
          <a:p>
            <a:r>
              <a:rPr lang="ru-RU" sz="2400" i="1" dirty="0" smtClean="0">
                <a:solidFill>
                  <a:srgbClr val="FF0000"/>
                </a:solidFill>
              </a:rPr>
              <a:t>Заземляющий проводник </a:t>
            </a:r>
            <a:r>
              <a:rPr lang="ru-RU" sz="2400" dirty="0" smtClean="0"/>
              <a:t>– металлический проводник, соединяющий части электроустановки с </a:t>
            </a:r>
            <a:r>
              <a:rPr lang="ru-RU" sz="2400" dirty="0" err="1" smtClean="0"/>
              <a:t>заземлителем</a:t>
            </a:r>
            <a:endParaRPr lang="ru-RU" sz="2400" dirty="0" smtClean="0"/>
          </a:p>
          <a:p>
            <a:r>
              <a:rPr lang="ru-RU" sz="2400" i="1" dirty="0" smtClean="0">
                <a:solidFill>
                  <a:srgbClr val="FF0000"/>
                </a:solidFill>
              </a:rPr>
              <a:t>Заземление </a:t>
            </a:r>
            <a:r>
              <a:rPr lang="ru-RU" sz="2400" dirty="0" smtClean="0"/>
              <a:t>– преднамеренное электрическое соединение какой-либо части электроустановки с заземляющим устройством</a:t>
            </a:r>
          </a:p>
          <a:p>
            <a:r>
              <a:rPr lang="ru-RU" sz="2400" dirty="0" smtClean="0"/>
              <a:t>Напряжение относительно земли – напряжение этой точки корпуса относительно точки земли вне зоны токов в земле, но не ближе 20 метров.</a:t>
            </a:r>
          </a:p>
          <a:p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35</a:t>
            </a:fld>
            <a:endParaRPr lang="ru-RU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850106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Схема организации заземления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36</a:t>
            </a:fld>
            <a:endParaRPr lang="ru-RU"/>
          </a:p>
        </p:txBody>
      </p:sp>
      <p:pic>
        <p:nvPicPr>
          <p:cNvPr id="286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124744"/>
            <a:ext cx="8751484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539552" y="5373216"/>
            <a:ext cx="80741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1- приемник, 2- контур заземления в цехе, 3- заземляющий проводник, </a:t>
            </a:r>
          </a:p>
          <a:p>
            <a:r>
              <a:rPr lang="ru-RU" sz="2000" dirty="0" smtClean="0"/>
              <a:t>4- заземляющее устройство, 5- заземлитель</a:t>
            </a:r>
            <a:endParaRPr lang="ru-RU" sz="20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Устройства ручного управления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Рубильник</a:t>
            </a:r>
          </a:p>
          <a:p>
            <a:r>
              <a:rPr lang="ru-RU" dirty="0" smtClean="0"/>
              <a:t>Переключатель</a:t>
            </a:r>
          </a:p>
          <a:p>
            <a:r>
              <a:rPr lang="ru-RU" dirty="0" smtClean="0"/>
              <a:t>Предохранитель</a:t>
            </a:r>
          </a:p>
          <a:p>
            <a:r>
              <a:rPr lang="ru-RU" dirty="0" smtClean="0"/>
              <a:t>Универсальный переключатель</a:t>
            </a:r>
          </a:p>
          <a:p>
            <a:r>
              <a:rPr lang="ru-RU" dirty="0" smtClean="0"/>
              <a:t>Контроллер</a:t>
            </a:r>
          </a:p>
          <a:p>
            <a:r>
              <a:rPr lang="ru-RU" dirty="0" smtClean="0"/>
              <a:t>Пакетный выключатель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37</a:t>
            </a:fld>
            <a:endParaRPr lang="ru-RU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38</a:t>
            </a:fld>
            <a:endParaRPr lang="ru-RU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76672"/>
            <a:ext cx="2788012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594233"/>
            <a:ext cx="3333750" cy="312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4238836"/>
            <a:ext cx="3240360" cy="2430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0723" y="34764"/>
            <a:ext cx="4032448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994" y="1338638"/>
            <a:ext cx="2641102" cy="2900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2921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Контроллер для управления двигателем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39</a:t>
            </a:fld>
            <a:endParaRPr lang="ru-RU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9058" y="1412776"/>
            <a:ext cx="7651429" cy="4536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0872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Дистанционное управление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Контактор</a:t>
            </a:r>
          </a:p>
          <a:p>
            <a:r>
              <a:rPr lang="ru-RU" dirty="0" smtClean="0"/>
              <a:t>Магнитный пускатель</a:t>
            </a:r>
          </a:p>
          <a:p>
            <a:r>
              <a:rPr lang="ru-RU" dirty="0" smtClean="0"/>
              <a:t>Автоматический выключатель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40</a:t>
            </a:fld>
            <a:endParaRPr lang="ru-RU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36712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Контактор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41</a:t>
            </a:fld>
            <a:endParaRPr lang="ru-RU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764704"/>
            <a:ext cx="5342064" cy="482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645024"/>
            <a:ext cx="3497647" cy="2623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36712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Магнитный пускатель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42</a:t>
            </a:fld>
            <a:endParaRPr lang="ru-RU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908720"/>
            <a:ext cx="5492849" cy="4536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908720"/>
            <a:ext cx="2880320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041678"/>
            <a:ext cx="3212194" cy="2652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70C0"/>
                </a:solidFill>
              </a:rPr>
              <a:t>Автоматический выключатель</a:t>
            </a:r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43</a:t>
            </a:fld>
            <a:endParaRPr lang="ru-RU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44824"/>
            <a:ext cx="8553200" cy="2881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1520" y="4878937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/>
              <a:t>класс «</a:t>
            </a:r>
            <a:r>
              <a:rPr lang="en-US" sz="2000" dirty="0"/>
              <a:t>B»: </a:t>
            </a:r>
            <a:r>
              <a:rPr lang="en-US" sz="2000" dirty="0" err="1"/>
              <a:t>Ia</a:t>
            </a:r>
            <a:r>
              <a:rPr lang="en-US" sz="2000" dirty="0"/>
              <a:t> = (3 * In .. 5 * In]; </a:t>
            </a:r>
            <a:endParaRPr lang="ru-RU" sz="2000" dirty="0" smtClean="0"/>
          </a:p>
          <a:p>
            <a:r>
              <a:rPr lang="ru-RU" sz="2000" dirty="0" smtClean="0"/>
              <a:t>класс </a:t>
            </a:r>
            <a:r>
              <a:rPr lang="ru-RU" sz="2000" dirty="0"/>
              <a:t>«</a:t>
            </a:r>
            <a:r>
              <a:rPr lang="en-US" sz="2000" dirty="0"/>
              <a:t>C»: </a:t>
            </a:r>
            <a:r>
              <a:rPr lang="en-US" sz="2000" dirty="0" err="1"/>
              <a:t>Ia</a:t>
            </a:r>
            <a:r>
              <a:rPr lang="en-US" sz="2000" dirty="0"/>
              <a:t> = (5 * In .. 10 * In]; </a:t>
            </a:r>
            <a:endParaRPr lang="ru-RU" sz="2000" dirty="0" smtClean="0"/>
          </a:p>
          <a:p>
            <a:r>
              <a:rPr lang="ru-RU" sz="2000" dirty="0" smtClean="0"/>
              <a:t>класс </a:t>
            </a:r>
            <a:r>
              <a:rPr lang="ru-RU" sz="2000" dirty="0"/>
              <a:t>«</a:t>
            </a:r>
            <a:r>
              <a:rPr lang="en-US" sz="2000" dirty="0"/>
              <a:t>D»: </a:t>
            </a:r>
            <a:r>
              <a:rPr lang="en-US" sz="2000" dirty="0" err="1"/>
              <a:t>Ia</a:t>
            </a:r>
            <a:r>
              <a:rPr lang="en-US" sz="2000" dirty="0"/>
              <a:t> = (10 * In .. 20 * In</a:t>
            </a:r>
            <a:r>
              <a:rPr lang="en-US" sz="2000" dirty="0" smtClean="0"/>
              <a:t>].</a:t>
            </a:r>
            <a:endParaRPr lang="en-US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211960" y="4886196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 smtClean="0"/>
              <a:t>Стандартная линейка тока:</a:t>
            </a:r>
          </a:p>
          <a:p>
            <a:r>
              <a:rPr lang="ru-RU" sz="2000" dirty="0" smtClean="0"/>
              <a:t>6</a:t>
            </a:r>
            <a:r>
              <a:rPr lang="ru-RU" sz="2000" dirty="0"/>
              <a:t>, 8, 10, 16, 20, 25, 32, 40, 50 и 63 </a:t>
            </a:r>
            <a:r>
              <a:rPr lang="ru-RU" sz="2000" dirty="0" smtClean="0"/>
              <a:t>A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34429851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Внутреннее устройство автоматического выключателя 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44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632" y="1700808"/>
            <a:ext cx="4234778" cy="4568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700808"/>
            <a:ext cx="4176464" cy="4568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998806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Виды плавких предохранителей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45</a:t>
            </a:fld>
            <a:endParaRPr lang="ru-RU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935" y="1412776"/>
            <a:ext cx="8827407" cy="4723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46</a:t>
            </a:fld>
            <a:endParaRPr lang="ru-RU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400" y="740298"/>
            <a:ext cx="7632848" cy="4193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55576" y="188640"/>
            <a:ext cx="76056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Внутренне устройство предохранителя (вставки)</a:t>
            </a:r>
            <a:endParaRPr lang="ru-RU" sz="2800" dirty="0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98" t="13060" r="5233" b="15798"/>
          <a:stretch/>
        </p:blipFill>
        <p:spPr bwMode="auto">
          <a:xfrm>
            <a:off x="755575" y="5079731"/>
            <a:ext cx="2434397" cy="1692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5079730"/>
            <a:ext cx="1682483" cy="1682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3" y="5088043"/>
            <a:ext cx="1674169" cy="1674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0687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47</a:t>
            </a:fld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755576" y="188640"/>
            <a:ext cx="21549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Светильники</a:t>
            </a:r>
            <a:endParaRPr lang="ru-RU" sz="2800" dirty="0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5592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18963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0872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Способы включения ламп освещения</a:t>
            </a:r>
            <a:endParaRPr lang="ru-RU" sz="3200" dirty="0">
              <a:solidFill>
                <a:srgbClr val="002060"/>
              </a:soli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2039" y="980728"/>
            <a:ext cx="8094417" cy="5847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48</a:t>
            </a:fld>
            <a:endParaRPr lang="ru-RU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64704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002060"/>
                </a:solidFill>
              </a:rPr>
              <a:t>Классификация светильников по способу рассеяния</a:t>
            </a:r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92696"/>
            <a:ext cx="8774394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49</a:t>
            </a:fld>
            <a:endParaRPr lang="ru-RU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335" y="4221088"/>
            <a:ext cx="7383774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64704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Цветопередача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50</a:t>
            </a:fld>
            <a:endParaRPr lang="ru-RU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" y="764703"/>
            <a:ext cx="8970411" cy="5493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36712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Освещение</a:t>
            </a:r>
            <a:endParaRPr lang="ru-RU" sz="3200" dirty="0">
              <a:solidFill>
                <a:srgbClr val="00206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989" y="1268760"/>
            <a:ext cx="8648889" cy="5083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51</a:t>
            </a:fld>
            <a:endParaRPr lang="ru-RU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64704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Основные виды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52</a:t>
            </a:fld>
            <a:endParaRPr lang="ru-RU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052736"/>
            <a:ext cx="5933243" cy="3960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891445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64704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Сравнительный анализ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53</a:t>
            </a:fld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4682259"/>
              </p:ext>
            </p:extLst>
          </p:nvPr>
        </p:nvGraphicFramePr>
        <p:xfrm>
          <a:off x="467544" y="1124744"/>
          <a:ext cx="8496945" cy="554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283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283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4883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Лампы накаливания</a:t>
                      </a:r>
                    </a:p>
                    <a:p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Низкая стоимость</a:t>
                      </a:r>
                    </a:p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 Мгновенное загорание при включении</a:t>
                      </a:r>
                    </a:p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 Не создают радиопомехи в процессе работы</a:t>
                      </a:r>
                    </a:p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Высокий индекс светопередачи, </a:t>
                      </a:r>
                      <a:r>
                        <a:rPr lang="ru-RU" sz="1600" dirty="0" err="1" smtClean="0">
                          <a:solidFill>
                            <a:schemeClr val="tx1"/>
                          </a:solidFill>
                        </a:rPr>
                        <a:t>Ra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 100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Низкая </a:t>
                      </a:r>
                      <a:r>
                        <a:rPr lang="ru-RU" sz="1600" dirty="0" err="1" smtClean="0">
                          <a:solidFill>
                            <a:schemeClr val="tx1"/>
                          </a:solidFill>
                        </a:rPr>
                        <a:t>энергоэффективность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 из-за преобразования 95% энергии в тепло</a:t>
                      </a:r>
                    </a:p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Небольшой ресурс эксплуатации (в пределах 1000 ч)</a:t>
                      </a:r>
                    </a:p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Ограниченное использование в условиях высокой влажности, запыленности</a:t>
                      </a:r>
                    </a:p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Прямая зависимость срока службы от перепадов напряжения</a:t>
                      </a:r>
                    </a:p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Существует запрет на использования в странах ЕС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418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ДРЛ</a:t>
                      </a:r>
                    </a:p>
                    <a:p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Относительно высокий уровень светоотдачи</a:t>
                      </a:r>
                    </a:p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Более длительный срок службы (12000 ч) в сравнении с лампами накаливания</a:t>
                      </a:r>
                    </a:p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 Небольшие габариты</a:t>
                      </a:r>
                    </a:p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 Невысокая цена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Длительный процесс зажигания (особенно при повторном включении)</a:t>
                      </a:r>
                    </a:p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Выход на максимальную мощность в течение 10-15 минут</a:t>
                      </a:r>
                    </a:p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Невозможность использовать умные системы управления (сенсоры движения, датчики освещения и т.д.)</a:t>
                      </a:r>
                    </a:p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Сложный процесс утилизации из-за наличия ртути</a:t>
                      </a:r>
                    </a:p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Повышенный шум при работе лампы и акустические помехи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282679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64704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Сравнительный анализ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54</a:t>
            </a:fld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8609936"/>
              </p:ext>
            </p:extLst>
          </p:nvPr>
        </p:nvGraphicFramePr>
        <p:xfrm>
          <a:off x="179512" y="1124744"/>
          <a:ext cx="8784977" cy="530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89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55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604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4883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Лампы ДНАТ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Относительно длительный срок эксплуатации (до 25 000 ч.)</a:t>
                      </a:r>
                    </a:p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Высокий уровень светоотдачи </a:t>
                      </a:r>
                    </a:p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(до 130 </a:t>
                      </a:r>
                      <a:r>
                        <a:rPr lang="ru-RU" sz="1600" dirty="0" err="1" smtClean="0">
                          <a:solidFill>
                            <a:schemeClr val="tx1"/>
                          </a:solidFill>
                        </a:rPr>
                        <a:t>лМ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/Вт)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Относительно высокая стоимость</a:t>
                      </a:r>
                    </a:p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Длительный процесс зажигания</a:t>
                      </a:r>
                    </a:p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Создают эффект мерцания, негативно сказывающийся на глаза</a:t>
                      </a:r>
                    </a:p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Содержит смесь натрия с ртутью — требует осторожности при эксплуатации и особых требований при утилизации</a:t>
                      </a:r>
                    </a:p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Низкое качество цветопередачи (25-28%), преобладает ярко-желтое свечение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418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Люминесцентные лампы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Незначительная стоимость</a:t>
                      </a:r>
                    </a:p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Низкая температура (до 50 °С)</a:t>
                      </a:r>
                    </a:p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Большой уровень светоотдачи</a:t>
                      </a:r>
                    </a:p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Длительный срок эксплуатации (2000 – 20000 часов)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Химическая опасность (содержание ртути в количестве от 10 мг до 1 г), как следствие необходимость специальной утилизации</a:t>
                      </a:r>
                    </a:p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Неравномерный, линейчатый спектр, неприятный для глаз и вызывающий искажения цвета</a:t>
                      </a:r>
                    </a:p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Понижение качества люминофора со временем приводит к уменьшению светоотдачи и как следствие понижение КПД</a:t>
                      </a:r>
                    </a:p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Мерцание, неприятное для человеческого глаза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647791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64704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Нормы освещенности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55</a:t>
            </a:fld>
            <a:endParaRPr lang="ru-RU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2655280"/>
              </p:ext>
            </p:extLst>
          </p:nvPr>
        </p:nvGraphicFramePr>
        <p:xfrm>
          <a:off x="899592" y="789076"/>
          <a:ext cx="7006158" cy="56950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4" name="Image" r:id="rId3" imgW="8825397" imgH="7174603" progId="">
                  <p:embed/>
                </p:oleObj>
              </mc:Choice>
              <mc:Fallback>
                <p:oleObj name="Image" r:id="rId3" imgW="8825397" imgH="7174603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789076"/>
                        <a:ext cx="7006158" cy="569500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0872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Нормы времени на осмотр</a:t>
            </a:r>
            <a:endParaRPr lang="ru-RU" sz="3200" dirty="0">
              <a:solidFill>
                <a:srgbClr val="002060"/>
              </a:solidFill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928" y="1196752"/>
            <a:ext cx="8370734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56</a:t>
            </a:fld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3">
      <a:dk1>
        <a:srgbClr val="000000"/>
      </a:dk1>
      <a:lt1>
        <a:srgbClr val="EDF2C6"/>
      </a:lt1>
      <a:dk2>
        <a:srgbClr val="565349"/>
      </a:dk2>
      <a:lt2>
        <a:srgbClr val="EDF2C6"/>
      </a:lt2>
      <a:accent1>
        <a:srgbClr val="E1EAA0"/>
      </a:accent1>
      <a:accent2>
        <a:srgbClr val="DF5327"/>
      </a:accent2>
      <a:accent3>
        <a:srgbClr val="FE9E00"/>
      </a:accent3>
      <a:accent4>
        <a:srgbClr val="418AB3"/>
      </a:accent4>
      <a:accent5>
        <a:srgbClr val="E1EAA0"/>
      </a:accent5>
      <a:accent6>
        <a:srgbClr val="818183"/>
      </a:accent6>
      <a:hlink>
        <a:srgbClr val="F59E00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997</TotalTime>
  <Words>2061</Words>
  <Application>Microsoft Office PowerPoint</Application>
  <PresentationFormat>Экран (4:3)</PresentationFormat>
  <Paragraphs>350</Paragraphs>
  <Slides>56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56</vt:i4>
      </vt:variant>
    </vt:vector>
  </HeadingPairs>
  <TitlesOfParts>
    <vt:vector size="63" baseType="lpstr">
      <vt:lpstr>Arial</vt:lpstr>
      <vt:lpstr>Calibri</vt:lpstr>
      <vt:lpstr>Cambria Math</vt:lpstr>
      <vt:lpstr>Times New Roman</vt:lpstr>
      <vt:lpstr>Тема Office</vt:lpstr>
      <vt:lpstr>1_Тема Office</vt:lpstr>
      <vt:lpstr>Image</vt:lpstr>
      <vt:lpstr>Презентация PowerPoint</vt:lpstr>
      <vt:lpstr>Надежность (бесперебойность) питания</vt:lpstr>
      <vt:lpstr>Деление потребителей</vt:lpstr>
      <vt:lpstr>НАПРЯЖЕНИЯ ПИТАЮЩИХ И РАСПРЕДЕЛИТЕЛЬНЫХ СЕТЕЙ</vt:lpstr>
      <vt:lpstr>Структурная схема электроснабжения промышленного предприятия средней мощности с главной понизительной подстанцией (ГПП)</vt:lpstr>
      <vt:lpstr>Пункты приема электроэнергии</vt:lpstr>
      <vt:lpstr>Главная понизительная подстанция</vt:lpstr>
      <vt:lpstr>Распределительная подстанция</vt:lpstr>
      <vt:lpstr>Трансформаторная подстанция</vt:lpstr>
      <vt:lpstr>Виды медных кабелей</vt:lpstr>
      <vt:lpstr>Допустимые токовые нагрузки</vt:lpstr>
      <vt:lpstr>Виды проводов</vt:lpstr>
      <vt:lpstr>Виды аппаратов</vt:lpstr>
      <vt:lpstr>Презентация PowerPoint</vt:lpstr>
      <vt:lpstr>Схемы питания электрооборудования</vt:lpstr>
      <vt:lpstr>Прокладка кабелей</vt:lpstr>
      <vt:lpstr>Виды исполнения оборудования</vt:lpstr>
      <vt:lpstr>Мощность приемников</vt:lpstr>
      <vt:lpstr>Распредшкафы </vt:lpstr>
      <vt:lpstr>Синхронный двигатель</vt:lpstr>
      <vt:lpstr>Шильдик синхронного двигателя</vt:lpstr>
      <vt:lpstr>Асинхронный двигатель</vt:lpstr>
      <vt:lpstr>Асинхронный двигатель</vt:lpstr>
      <vt:lpstr>Сравнение схем подключения</vt:lpstr>
      <vt:lpstr>Асинхронный двигатель на 400 Гц</vt:lpstr>
      <vt:lpstr>Презентация PowerPoint</vt:lpstr>
      <vt:lpstr>Правила монтаж электродвигателей</vt:lpstr>
      <vt:lpstr>Нормы обслуживания электродвигателей</vt:lpstr>
      <vt:lpstr>Нагреватели</vt:lpstr>
      <vt:lpstr>Презентация PowerPoint</vt:lpstr>
      <vt:lpstr>Нагрев свыше 800 оС</vt:lpstr>
      <vt:lpstr>Индукционные печи</vt:lpstr>
      <vt:lpstr>Безопасность при эксплуатации оборудования</vt:lpstr>
      <vt:lpstr>Безопасность при эксплуатации оборудования</vt:lpstr>
      <vt:lpstr>Понятия о заземлении</vt:lpstr>
      <vt:lpstr>Схема организации заземления</vt:lpstr>
      <vt:lpstr>Устройства ручного управления</vt:lpstr>
      <vt:lpstr>Презентация PowerPoint</vt:lpstr>
      <vt:lpstr>Контроллер для управления двигателем</vt:lpstr>
      <vt:lpstr>Дистанционное управление</vt:lpstr>
      <vt:lpstr>Контактор</vt:lpstr>
      <vt:lpstr>Магнитный пускатель</vt:lpstr>
      <vt:lpstr>Автоматический выключатель</vt:lpstr>
      <vt:lpstr>Внутреннее устройство автоматического выключателя </vt:lpstr>
      <vt:lpstr>Виды плавких предохранителей</vt:lpstr>
      <vt:lpstr>Презентация PowerPoint</vt:lpstr>
      <vt:lpstr>Презентация PowerPoint</vt:lpstr>
      <vt:lpstr>Способы включения ламп освещения</vt:lpstr>
      <vt:lpstr>Классификация светильников по способу рассеяния</vt:lpstr>
      <vt:lpstr>Цветопередача</vt:lpstr>
      <vt:lpstr>Освещение</vt:lpstr>
      <vt:lpstr>Основные виды</vt:lpstr>
      <vt:lpstr>Сравнительный анализ</vt:lpstr>
      <vt:lpstr>Сравнительный анализ</vt:lpstr>
      <vt:lpstr>Нормы освещенности</vt:lpstr>
      <vt:lpstr>Нормы времени на осмотр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Fedor</dc:creator>
  <cp:lastModifiedBy>Хозяин</cp:lastModifiedBy>
  <cp:revision>104</cp:revision>
  <dcterms:created xsi:type="dcterms:W3CDTF">2007-06-16T03:45:53Z</dcterms:created>
  <dcterms:modified xsi:type="dcterms:W3CDTF">2024-05-29T16:07:44Z</dcterms:modified>
</cp:coreProperties>
</file>