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95" r:id="rId3"/>
    <p:sldId id="282" r:id="rId4"/>
    <p:sldId id="294" r:id="rId5"/>
    <p:sldId id="296" r:id="rId6"/>
    <p:sldId id="281" r:id="rId7"/>
    <p:sldId id="280" r:id="rId8"/>
    <p:sldId id="283" r:id="rId9"/>
    <p:sldId id="284" r:id="rId10"/>
    <p:sldId id="275" r:id="rId11"/>
    <p:sldId id="277" r:id="rId12"/>
    <p:sldId id="276" r:id="rId13"/>
    <p:sldId id="278" r:id="rId14"/>
    <p:sldId id="291" r:id="rId15"/>
    <p:sldId id="292" r:id="rId16"/>
    <p:sldId id="293" r:id="rId17"/>
    <p:sldId id="289" r:id="rId18"/>
    <p:sldId id="290" r:id="rId19"/>
    <p:sldId id="273" r:id="rId20"/>
    <p:sldId id="274" r:id="rId21"/>
    <p:sldId id="279" r:id="rId22"/>
    <p:sldId id="287" r:id="rId23"/>
    <p:sldId id="288" r:id="rId24"/>
    <p:sldId id="285" r:id="rId25"/>
    <p:sldId id="286" r:id="rId26"/>
    <p:sldId id="27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>
        <p:scale>
          <a:sx n="50" d="100"/>
          <a:sy n="50" d="100"/>
        </p:scale>
        <p:origin x="-1908" y="-1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4DE7E-20E4-4392-94B7-E951911023B2}" type="datetimeFigureOut">
              <a:rPr lang="ru-RU" smtClean="0"/>
              <a:t>21.05.2015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3A04A-BA4C-4E09-B018-ABB638112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8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64FA-A47B-43BA-9F9F-FF62E9BD95BD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C98A0-4AE9-40C5-9245-888B46023858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950EB-96F6-4A74-829C-56F6C741079A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A48C-96EE-4B04-8CC7-9635382DDFBF}" type="datetime1">
              <a:rPr lang="ru-RU" smtClean="0"/>
              <a:t>21.05.2015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646BF-DB86-4481-A0B3-4BE648FCB191}" type="datetime1">
              <a:rPr lang="ru-RU" smtClean="0"/>
              <a:t>21.05.2015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65AFC-503D-4DEC-B6F8-15D9BE69515C}" type="datetime1">
              <a:rPr lang="ru-RU" smtClean="0"/>
              <a:t>21.05.2015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B0D65-1107-45B5-B034-A1BC01AB91D7}" type="datetime1">
              <a:rPr lang="ru-RU" smtClean="0"/>
              <a:t>21.05.2015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C21C-3167-43C2-8D3A-CEF6C67CE754}" type="datetime1">
              <a:rPr lang="ru-RU" smtClean="0"/>
              <a:t>21.05.2015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78E-5408-4085-BAFA-BA5F14938F5C}" type="datetime1">
              <a:rPr lang="ru-RU" smtClean="0"/>
              <a:t>21.05.2015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9432-45A3-43C2-8B89-8BC1DDBE352D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6CF8-2C99-4C52-B292-002F7E0F1464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10AB8-DA50-45F6-8030-79824EAF3A65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Лекция </a:t>
            </a:r>
            <a:r>
              <a:rPr lang="ru-RU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Сосуды</a:t>
            </a:r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Основной документ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dirty="0"/>
              <a:t>ФЕДЕРАЛЬНАЯ СЛУЖБА ПО ЭКОЛОГИЧЕСКОМУ,</a:t>
            </a:r>
          </a:p>
          <a:p>
            <a:pPr marL="0" indent="0" algn="ctr">
              <a:buNone/>
            </a:pPr>
            <a:r>
              <a:rPr lang="ru-RU" dirty="0"/>
              <a:t>ТЕХНОЛОГИЧЕСКОМУ И АТОМНОМУ НАДЗОРУ</a:t>
            </a:r>
          </a:p>
          <a:p>
            <a:pPr marL="0" indent="0" algn="ctr">
              <a:buNone/>
            </a:pPr>
            <a:r>
              <a:rPr lang="ru-RU" dirty="0"/>
              <a:t>СЕРИЯ 03</a:t>
            </a:r>
          </a:p>
          <a:p>
            <a:pPr marL="0" indent="0" algn="ctr">
              <a:buNone/>
            </a:pPr>
            <a:r>
              <a:rPr lang="ru-RU" dirty="0"/>
              <a:t>ДОКУМЕНТЫ МЕЖОТРАСЛЕВОГО ПРИМЕНЕНИЯ</a:t>
            </a:r>
          </a:p>
          <a:p>
            <a:pPr marL="0" indent="0" algn="ctr">
              <a:buNone/>
            </a:pPr>
            <a:r>
              <a:rPr lang="ru-RU" dirty="0"/>
              <a:t>ПО ВОПРОСАМ ПРОМЫШЛЕННОЙ БЕЗОПАСНОСТИ</a:t>
            </a:r>
          </a:p>
          <a:p>
            <a:pPr marL="0" indent="0" algn="ctr">
              <a:buNone/>
            </a:pPr>
            <a:r>
              <a:rPr lang="ru-RU" dirty="0"/>
              <a:t>И ОХРАНЫ НЕДР</a:t>
            </a:r>
          </a:p>
          <a:p>
            <a:pPr marL="0" indent="0" algn="ctr">
              <a:buNone/>
            </a:pPr>
            <a:r>
              <a:rPr lang="ru-RU" dirty="0"/>
              <a:t>ВЫПУСК 24</a:t>
            </a:r>
          </a:p>
          <a:p>
            <a:pPr marL="0" indent="0" algn="ctr">
              <a:buNone/>
            </a:pPr>
            <a:r>
              <a:rPr lang="ru-RU" sz="4600" dirty="0"/>
              <a:t>ПРАВИЛА УСТРОЙСТВА</a:t>
            </a:r>
          </a:p>
          <a:p>
            <a:pPr marL="0" indent="0" algn="ctr">
              <a:buNone/>
            </a:pPr>
            <a:r>
              <a:rPr lang="ru-RU" sz="4600" dirty="0"/>
              <a:t>И БЕЗОПАСНОЙ ЭКСПЛУАТАЦИИ СОСУДОВ,</a:t>
            </a:r>
          </a:p>
          <a:p>
            <a:pPr marL="0" indent="0" algn="ctr">
              <a:buNone/>
            </a:pPr>
            <a:r>
              <a:rPr lang="ru-RU" sz="4600" dirty="0"/>
              <a:t>РАБОТАЮЩИХ ПОД ДАВЛЕНИЕМ</a:t>
            </a:r>
          </a:p>
          <a:p>
            <a:pPr marL="0" indent="0" algn="ctr">
              <a:buNone/>
            </a:pPr>
            <a:r>
              <a:rPr lang="ru-RU" dirty="0"/>
              <a:t>ПБ 03-576-03</a:t>
            </a:r>
          </a:p>
          <a:p>
            <a:pPr marL="0" indent="0" algn="ctr">
              <a:buNone/>
            </a:pPr>
            <a:r>
              <a:rPr lang="ru-RU" sz="4000" dirty="0"/>
              <a:t>2008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05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Общий вид аппарата Г1-1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3" y="1533525"/>
            <a:ext cx="6238875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26" y="1149114"/>
            <a:ext cx="8018277" cy="4872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23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Общий вид аппарата В 1-1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936300"/>
            <a:ext cx="4680520" cy="559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731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3"/>
            <a:ext cx="9086621" cy="447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33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Деление ТА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700808"/>
            <a:ext cx="792088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По принципу управления </a:t>
            </a:r>
            <a:r>
              <a:rPr lang="ru-RU" sz="3200" dirty="0"/>
              <a:t>и действия ТА подразделяется на </a:t>
            </a:r>
            <a:r>
              <a:rPr lang="ru-RU" sz="3200" dirty="0" smtClean="0"/>
              <a:t>следующие </a:t>
            </a:r>
            <a:r>
              <a:rPr lang="ru-RU" sz="3200" dirty="0"/>
              <a:t>группы:</a:t>
            </a:r>
          </a:p>
          <a:p>
            <a:r>
              <a:rPr lang="ru-RU" sz="3600" dirty="0"/>
              <a:t>• управляемая</a:t>
            </a:r>
          </a:p>
          <a:p>
            <a:r>
              <a:rPr lang="ru-RU" sz="3600" dirty="0"/>
              <a:t>а) с ручным приводом</a:t>
            </a:r>
          </a:p>
          <a:p>
            <a:r>
              <a:rPr lang="ru-RU" sz="3600" dirty="0"/>
              <a:t>б) с механическим приводом</a:t>
            </a:r>
          </a:p>
          <a:p>
            <a:r>
              <a:rPr lang="ru-RU" sz="3600" dirty="0"/>
              <a:t>в) </a:t>
            </a:r>
            <a:r>
              <a:rPr lang="ru-RU" sz="3600" dirty="0" smtClean="0"/>
              <a:t>дистанционно </a:t>
            </a:r>
            <a:r>
              <a:rPr lang="ru-RU" sz="3600" dirty="0"/>
              <a:t>расположенный привод</a:t>
            </a:r>
          </a:p>
          <a:p>
            <a:r>
              <a:rPr lang="ru-RU" sz="3600" dirty="0"/>
              <a:t>• автоматически действующая (автономная)</a:t>
            </a:r>
          </a:p>
        </p:txBody>
      </p:sp>
    </p:spTree>
    <p:extLst>
      <p:ext uri="{BB962C8B-B14F-4D97-AF65-F5344CB8AC3E}">
        <p14:creationId xmlns:p14="http://schemas.microsoft.com/office/powerpoint/2010/main" val="1219191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Деление ТА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1776" y="1556792"/>
            <a:ext cx="770485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По функциональному назначению </a:t>
            </a:r>
            <a:r>
              <a:rPr lang="ru-RU" sz="2800" dirty="0"/>
              <a:t>ТА подразделяется на </a:t>
            </a:r>
            <a:r>
              <a:rPr lang="ru-RU" sz="2800" dirty="0" smtClean="0"/>
              <a:t>следующие </a:t>
            </a:r>
            <a:r>
              <a:rPr lang="ru-RU" sz="2800" dirty="0"/>
              <a:t>основные классы:</a:t>
            </a:r>
          </a:p>
          <a:p>
            <a:r>
              <a:rPr lang="ru-RU" sz="4000" dirty="0"/>
              <a:t>• запорная</a:t>
            </a:r>
          </a:p>
          <a:p>
            <a:r>
              <a:rPr lang="ru-RU" sz="4000" dirty="0"/>
              <a:t>• регулирующая</a:t>
            </a:r>
          </a:p>
          <a:p>
            <a:r>
              <a:rPr lang="ru-RU" sz="4000" dirty="0"/>
              <a:t>• распределительная</a:t>
            </a:r>
          </a:p>
          <a:p>
            <a:r>
              <a:rPr lang="ru-RU" sz="4000" dirty="0"/>
              <a:t>• предохранительная</a:t>
            </a:r>
          </a:p>
          <a:p>
            <a:r>
              <a:rPr lang="ru-RU" sz="4000" dirty="0"/>
              <a:t>• защитная (отсечная)</a:t>
            </a:r>
          </a:p>
          <a:p>
            <a:r>
              <a:rPr lang="ru-RU" sz="4000" dirty="0"/>
              <a:t>• </a:t>
            </a:r>
            <a:r>
              <a:rPr lang="ru-RU" sz="4000" dirty="0" err="1"/>
              <a:t>фазоразделительная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45144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752"/>
            <a:ext cx="8229600" cy="92697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Деление ТА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7056" y="908720"/>
            <a:ext cx="84969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/>
              <a:t>По материалу корпуса </a:t>
            </a:r>
            <a:r>
              <a:rPr lang="ru-RU" sz="3000" dirty="0"/>
              <a:t>ТА подразделяется на следующие основные </a:t>
            </a:r>
            <a:r>
              <a:rPr lang="ru-RU" sz="3000" dirty="0" smtClean="0"/>
              <a:t>группы</a:t>
            </a:r>
            <a:r>
              <a:rPr lang="ru-RU" sz="3000" dirty="0"/>
              <a:t>:</a:t>
            </a:r>
          </a:p>
          <a:p>
            <a:r>
              <a:rPr lang="ru-RU" sz="3200" dirty="0"/>
              <a:t>• стальная (из углеродистой стали)</a:t>
            </a:r>
          </a:p>
          <a:p>
            <a:r>
              <a:rPr lang="ru-RU" sz="3200" dirty="0"/>
              <a:t>• из коррозионностойкой стали</a:t>
            </a:r>
          </a:p>
          <a:p>
            <a:r>
              <a:rPr lang="ru-RU" sz="3200" dirty="0"/>
              <a:t>• из титана</a:t>
            </a:r>
          </a:p>
          <a:p>
            <a:r>
              <a:rPr lang="ru-RU" sz="3200" dirty="0"/>
              <a:t>• чугунная (из серого чугуна)</a:t>
            </a:r>
          </a:p>
          <a:p>
            <a:r>
              <a:rPr lang="ru-RU" sz="3200" dirty="0"/>
              <a:t>• из ковкого чугуна</a:t>
            </a:r>
          </a:p>
          <a:p>
            <a:r>
              <a:rPr lang="ru-RU" sz="3200" dirty="0"/>
              <a:t>• из цветных металлов</a:t>
            </a:r>
          </a:p>
          <a:p>
            <a:r>
              <a:rPr lang="ru-RU" sz="3200" dirty="0"/>
              <a:t>• из пластмасс</a:t>
            </a:r>
          </a:p>
          <a:p>
            <a:r>
              <a:rPr lang="ru-RU" sz="3200" dirty="0"/>
              <a:t>• из керамики (фарфор)</a:t>
            </a:r>
          </a:p>
          <a:p>
            <a:r>
              <a:rPr lang="ru-RU" sz="3200" dirty="0"/>
              <a:t>• чугунная с защитным покрытием (резина, пластмасса, эмаль ).</a:t>
            </a:r>
          </a:p>
        </p:txBody>
      </p:sp>
    </p:spTree>
    <p:extLst>
      <p:ext uri="{BB962C8B-B14F-4D97-AF65-F5344CB8AC3E}">
        <p14:creationId xmlns:p14="http://schemas.microsoft.com/office/powerpoint/2010/main" val="3344085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Деление ТА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886922"/>
            <a:ext cx="808213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По конструкции </a:t>
            </a:r>
            <a:r>
              <a:rPr lang="ru-RU" sz="3200" dirty="0"/>
              <a:t>присоединительных патрубков ТА подразделяется на следующие основные группы:</a:t>
            </a:r>
          </a:p>
          <a:p>
            <a:r>
              <a:rPr lang="ru-RU" sz="3600" dirty="0"/>
              <a:t>• муфтовая</a:t>
            </a:r>
          </a:p>
          <a:p>
            <a:r>
              <a:rPr lang="ru-RU" sz="3600" dirty="0"/>
              <a:t>• фланцевая</a:t>
            </a:r>
          </a:p>
          <a:p>
            <a:r>
              <a:rPr lang="ru-RU" sz="3600" dirty="0"/>
              <a:t>• </a:t>
            </a:r>
            <a:r>
              <a:rPr lang="ru-RU" sz="3600" dirty="0" err="1" smtClean="0"/>
              <a:t>цапковая</a:t>
            </a:r>
            <a:r>
              <a:rPr lang="ru-RU" sz="3600" dirty="0" smtClean="0"/>
              <a:t> или </a:t>
            </a:r>
            <a:r>
              <a:rPr lang="ru-RU" sz="3600" dirty="0" err="1" smtClean="0"/>
              <a:t>байонетная</a:t>
            </a:r>
            <a:endParaRPr lang="ru-RU" sz="3600" dirty="0"/>
          </a:p>
          <a:p>
            <a:r>
              <a:rPr lang="ru-RU" sz="3600" dirty="0"/>
              <a:t>• штуцерная</a:t>
            </a:r>
          </a:p>
          <a:p>
            <a:r>
              <a:rPr lang="ru-RU" sz="3600" dirty="0"/>
              <a:t>• под приварку</a:t>
            </a:r>
          </a:p>
        </p:txBody>
      </p:sp>
    </p:spTree>
    <p:extLst>
      <p:ext uri="{BB962C8B-B14F-4D97-AF65-F5344CB8AC3E}">
        <p14:creationId xmlns:p14="http://schemas.microsoft.com/office/powerpoint/2010/main" val="571467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7" t="37222" r="34583" b="26296"/>
          <a:stretch/>
        </p:blipFill>
        <p:spPr bwMode="auto">
          <a:xfrm>
            <a:off x="251520" y="836713"/>
            <a:ext cx="8752810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7016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8" t="51296" r="35938" b="20370"/>
          <a:stretch/>
        </p:blipFill>
        <p:spPr bwMode="auto">
          <a:xfrm>
            <a:off x="306114" y="836712"/>
            <a:ext cx="8536036" cy="47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496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0" t="8333" r="35625" b="45833"/>
          <a:stretch/>
        </p:blipFill>
        <p:spPr bwMode="auto">
          <a:xfrm>
            <a:off x="1187624" y="365174"/>
            <a:ext cx="7272808" cy="612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22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0" t="41852" r="39166" b="16296"/>
          <a:stretch/>
        </p:blipFill>
        <p:spPr bwMode="auto">
          <a:xfrm>
            <a:off x="1475656" y="188640"/>
            <a:ext cx="6120680" cy="6524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743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Байонетное</a:t>
            </a:r>
            <a:r>
              <a:rPr lang="ru-RU" dirty="0" smtClean="0"/>
              <a:t> соединение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4" t="17014" r="23139" b="24118"/>
          <a:stretch/>
        </p:blipFill>
        <p:spPr bwMode="auto">
          <a:xfrm>
            <a:off x="1605868" y="1045919"/>
            <a:ext cx="5414404" cy="554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182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Штуцерное соединение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2667000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3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260648"/>
            <a:ext cx="3845818" cy="404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73646"/>
            <a:ext cx="3888432" cy="39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945" y="3707744"/>
            <a:ext cx="2532112" cy="31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575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9" t="43519" r="34167" b="26481"/>
          <a:stretch/>
        </p:blipFill>
        <p:spPr bwMode="auto">
          <a:xfrm>
            <a:off x="-23614" y="1233631"/>
            <a:ext cx="8916094" cy="461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574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58" t="45926" r="30729" b="27037"/>
          <a:stretch/>
        </p:blipFill>
        <p:spPr bwMode="auto">
          <a:xfrm>
            <a:off x="2451" y="2492896"/>
            <a:ext cx="9003793" cy="36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111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Арматура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13314" name="Picture 2" descr="http://www.techgidravlika.ru/files/trubopr_arm/klapa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10" y="1340768"/>
            <a:ext cx="845909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202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14338" name="Picture 2" descr="http://www.techgidravlika.ru/files/trubopr_arm/zolotni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24" y="338394"/>
            <a:ext cx="6480720" cy="651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66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6" t="37593" r="39167" b="16296"/>
          <a:stretch/>
        </p:blipFill>
        <p:spPr bwMode="auto">
          <a:xfrm>
            <a:off x="1466424" y="80484"/>
            <a:ext cx="5697864" cy="666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061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22530" name="Picture 2" descr="http://www.stk-penza.ru/catalog_photo/truboprovuslov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" y="2276872"/>
            <a:ext cx="907174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146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46736"/>
            <a:ext cx="8829481" cy="429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020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9" t="27338" r="43241" b="18416"/>
          <a:stretch/>
        </p:blipFill>
        <p:spPr bwMode="auto">
          <a:xfrm>
            <a:off x="899592" y="0"/>
            <a:ext cx="6717010" cy="6928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463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9" t="16667" r="42917" b="21296"/>
          <a:stretch/>
        </p:blipFill>
        <p:spPr bwMode="auto">
          <a:xfrm>
            <a:off x="1547664" y="110580"/>
            <a:ext cx="5832648" cy="664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8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http://ximik.biz/images/stories/%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8614603" cy="4709317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2817</TotalTime>
  <Words>235</Words>
  <Application>Microsoft Office PowerPoint</Application>
  <PresentationFormat>Экран (4:3)</PresentationFormat>
  <Paragraphs>80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Лекция 15</vt:lpstr>
      <vt:lpstr>Основной документ</vt:lpstr>
      <vt:lpstr>Общий вид аппарата Г1-1</vt:lpstr>
      <vt:lpstr>Общий вид аппарата В 1-1</vt:lpstr>
      <vt:lpstr>Презентация PowerPoint</vt:lpstr>
      <vt:lpstr>Деление ТА</vt:lpstr>
      <vt:lpstr>Деление ТА</vt:lpstr>
      <vt:lpstr>Деление ТА</vt:lpstr>
      <vt:lpstr>Деление ТА</vt:lpstr>
      <vt:lpstr>Презентация PowerPoint</vt:lpstr>
      <vt:lpstr>Презентация PowerPoint</vt:lpstr>
      <vt:lpstr>Презентация PowerPoint</vt:lpstr>
      <vt:lpstr>Презентация PowerPoint</vt:lpstr>
      <vt:lpstr>Байонетное соединение</vt:lpstr>
      <vt:lpstr>Штуцерное соединение</vt:lpstr>
      <vt:lpstr>Презентация PowerPoint</vt:lpstr>
      <vt:lpstr>Презентация PowerPoint</vt:lpstr>
      <vt:lpstr>Презентация PowerPoint</vt:lpstr>
      <vt:lpstr>Арматура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</dc:title>
  <dc:creator>Федор</dc:creator>
  <cp:lastModifiedBy>Fedor A. Voroshilov</cp:lastModifiedBy>
  <cp:revision>143</cp:revision>
  <dcterms:created xsi:type="dcterms:W3CDTF">2014-02-10T06:43:23Z</dcterms:created>
  <dcterms:modified xsi:type="dcterms:W3CDTF">2015-05-21T08:15:22Z</dcterms:modified>
</cp:coreProperties>
</file>