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03" r:id="rId12"/>
    <p:sldId id="296" r:id="rId13"/>
    <p:sldId id="292" r:id="rId14"/>
    <p:sldId id="293" r:id="rId15"/>
    <p:sldId id="298" r:id="rId16"/>
    <p:sldId id="273" r:id="rId17"/>
    <p:sldId id="304" r:id="rId18"/>
    <p:sldId id="290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>
      <p:cViewPr varScale="1">
        <p:scale>
          <a:sx n="103" d="100"/>
          <a:sy n="103" d="100"/>
        </p:scale>
        <p:origin x="-112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4DE7E-20E4-4392-94B7-E951911023B2}" type="datetimeFigureOut">
              <a:rPr lang="ru-RU" smtClean="0"/>
              <a:t>10.06.2016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3A04A-BA4C-4E09-B018-ABB638112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583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64FA-A47B-43BA-9F9F-FF62E9BD95BD}" type="datetime1">
              <a:rPr lang="ru-RU" smtClean="0"/>
              <a:t>10.06.2016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C98A0-4AE9-40C5-9245-888B46023858}" type="datetime1">
              <a:rPr lang="ru-RU" smtClean="0"/>
              <a:t>10.06.2016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950EB-96F6-4A74-829C-56F6C741079A}" type="datetime1">
              <a:rPr lang="ru-RU" smtClean="0"/>
              <a:t>10.06.2016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A48C-96EE-4B04-8CC7-9635382DDFBF}" type="datetime1">
              <a:rPr lang="ru-RU" smtClean="0"/>
              <a:t>10.06.2016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646BF-DB86-4481-A0B3-4BE648FCB191}" type="datetime1">
              <a:rPr lang="ru-RU" smtClean="0"/>
              <a:t>10.06.2016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65AFC-503D-4DEC-B6F8-15D9BE69515C}" type="datetime1">
              <a:rPr lang="ru-RU" smtClean="0"/>
              <a:t>10.06.2016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B0D65-1107-45B5-B034-A1BC01AB91D7}" type="datetime1">
              <a:rPr lang="ru-RU" smtClean="0"/>
              <a:t>10.06.2016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C21C-3167-43C2-8D3A-CEF6C67CE754}" type="datetime1">
              <a:rPr lang="ru-RU" smtClean="0"/>
              <a:t>10.06.2016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78E-5408-4085-BAFA-BA5F14938F5C}" type="datetime1">
              <a:rPr lang="ru-RU" smtClean="0"/>
              <a:t>10.06.2016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9432-45A3-43C2-8B89-8BC1DDBE352D}" type="datetime1">
              <a:rPr lang="ru-RU" smtClean="0"/>
              <a:t>10.06.2016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CF8-2C99-4C52-B292-002F7E0F1464}" type="datetime1">
              <a:rPr lang="ru-RU" smtClean="0"/>
              <a:t>10.06.2016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10AB8-DA50-45F6-8030-79824EAF3A65}" type="datetime1">
              <a:rPr lang="ru-RU" smtClean="0"/>
              <a:t>10.06.2016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Лекция 10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Колонная </a:t>
            </a:r>
            <a:r>
              <a:rPr lang="ru-RU" sz="4000" dirty="0" smtClean="0"/>
              <a:t>аппаратура</a:t>
            </a:r>
            <a:endParaRPr lang="en-US" sz="4000" dirty="0" smtClean="0"/>
          </a:p>
          <a:p>
            <a:r>
              <a:rPr lang="ru-RU" sz="4000" dirty="0" smtClean="0"/>
              <a:t>Эксплуатация</a:t>
            </a:r>
          </a:p>
          <a:p>
            <a:r>
              <a:rPr lang="ru-RU" sz="4000" dirty="0" smtClean="0"/>
              <a:t>Ремонт</a:t>
            </a:r>
            <a:endParaRPr lang="ru-RU" sz="40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1" t="32398" r="11300" b="17716"/>
          <a:stretch/>
        </p:blipFill>
        <p:spPr bwMode="auto">
          <a:xfrm>
            <a:off x="104503" y="1412777"/>
            <a:ext cx="8921932" cy="4282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891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6" t="20597" r="2625" b="25566"/>
          <a:stretch/>
        </p:blipFill>
        <p:spPr bwMode="auto">
          <a:xfrm>
            <a:off x="1" y="1625388"/>
            <a:ext cx="9144000" cy="4102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3642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Классификация тарелок по способу организации движения пара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8" t="28836" r="15750" b="43072"/>
          <a:stretch/>
        </p:blipFill>
        <p:spPr bwMode="auto">
          <a:xfrm>
            <a:off x="132081" y="1988840"/>
            <a:ext cx="8336561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3718" y="5517232"/>
            <a:ext cx="7914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а- противоточные, б- прямоточные, в – перекрестного тока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41580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Пленочные аппараты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5" t="13970" r="31008" b="30888"/>
          <a:stretch/>
        </p:blipFill>
        <p:spPr bwMode="auto">
          <a:xfrm>
            <a:off x="827584" y="620688"/>
            <a:ext cx="7272808" cy="5050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5671392"/>
            <a:ext cx="6120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а- </a:t>
            </a:r>
            <a:r>
              <a:rPr lang="ru-RU" dirty="0"/>
              <a:t>трубчатый аппарат, б— аппарат с </a:t>
            </a:r>
            <a:r>
              <a:rPr lang="ru-RU" dirty="0" smtClean="0"/>
              <a:t>листовой насадкой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1 </a:t>
            </a:r>
            <a:r>
              <a:rPr lang="ru-RU" dirty="0"/>
              <a:t>— трубы, 2 - трубные решетки, 3 — пластины, </a:t>
            </a:r>
            <a:endParaRPr lang="ru-RU" dirty="0" smtClean="0"/>
          </a:p>
          <a:p>
            <a:r>
              <a:rPr lang="ru-RU" dirty="0" smtClean="0"/>
              <a:t>4 </a:t>
            </a:r>
            <a:r>
              <a:rPr lang="ru-RU" dirty="0"/>
              <a:t>— </a:t>
            </a:r>
            <a:r>
              <a:rPr lang="ru-RU" dirty="0" smtClean="0"/>
              <a:t>распределительное устройство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221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11430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Устройства для подачи жидкости к стенкам трубы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0" t="37254" r="21857" b="29867"/>
          <a:stretch/>
        </p:blipFill>
        <p:spPr bwMode="auto">
          <a:xfrm>
            <a:off x="964442" y="1700808"/>
            <a:ext cx="7449389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43608" y="5805264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а– щелевое; б– </a:t>
            </a:r>
            <a:r>
              <a:rPr lang="ru-RU" sz="2000" dirty="0" smtClean="0"/>
              <a:t>типа трубы </a:t>
            </a:r>
            <a:r>
              <a:rPr lang="ru-RU" sz="2000" dirty="0" err="1"/>
              <a:t>Вентури</a:t>
            </a:r>
            <a:r>
              <a:rPr lang="ru-RU" sz="2000" dirty="0"/>
              <a:t>; в– с зубчатым венцом; </a:t>
            </a:r>
            <a:endParaRPr lang="ru-RU" sz="2000" dirty="0" smtClean="0"/>
          </a:p>
          <a:p>
            <a:r>
              <a:rPr lang="ru-RU" sz="2000" dirty="0" smtClean="0"/>
              <a:t>г</a:t>
            </a:r>
            <a:r>
              <a:rPr lang="ru-RU" sz="2000" dirty="0"/>
              <a:t>– с пружиной вставкой. </a:t>
            </a:r>
          </a:p>
        </p:txBody>
      </p:sp>
    </p:spTree>
    <p:extLst>
      <p:ext uri="{BB962C8B-B14F-4D97-AF65-F5344CB8AC3E}">
        <p14:creationId xmlns:p14="http://schemas.microsoft.com/office/powerpoint/2010/main" val="2344767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Распределители  орошения  в аппаратах с листовой  насадкой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9" t="29731" r="25589" b="36607"/>
          <a:stretch/>
        </p:blipFill>
        <p:spPr bwMode="auto">
          <a:xfrm>
            <a:off x="1331640" y="1340767"/>
            <a:ext cx="6615220" cy="388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1103" y="5517232"/>
            <a:ext cx="82006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а—стержневой, б—колосниковый; </a:t>
            </a:r>
            <a:endParaRPr lang="ru-RU" sz="2000" dirty="0" smtClean="0"/>
          </a:p>
          <a:p>
            <a:r>
              <a:rPr lang="ru-RU" sz="2000" dirty="0" smtClean="0"/>
              <a:t>1 </a:t>
            </a:r>
            <a:r>
              <a:rPr lang="ru-RU" sz="2000" dirty="0"/>
              <a:t>— пластины насадки, 2- плита, 3 - стержни, </a:t>
            </a:r>
            <a:r>
              <a:rPr lang="ru-RU" sz="2000" dirty="0" smtClean="0"/>
              <a:t>4—колосниковые </a:t>
            </a:r>
            <a:r>
              <a:rPr lang="ru-RU" sz="2000" dirty="0"/>
              <a:t>решетки, </a:t>
            </a:r>
            <a:endParaRPr lang="ru-RU" sz="2000" dirty="0" smtClean="0"/>
          </a:p>
          <a:p>
            <a:r>
              <a:rPr lang="ru-RU" sz="2000" dirty="0" smtClean="0"/>
              <a:t>5 </a:t>
            </a:r>
            <a:r>
              <a:rPr lang="ru-RU" sz="2000" dirty="0"/>
              <a:t>- ниппели, 6 - патрубки для прохода газа, 7 - зубья питателя.</a:t>
            </a:r>
          </a:p>
        </p:txBody>
      </p:sp>
    </p:spTree>
    <p:extLst>
      <p:ext uri="{BB962C8B-B14F-4D97-AF65-F5344CB8AC3E}">
        <p14:creationId xmlns:p14="http://schemas.microsoft.com/office/powerpoint/2010/main" val="2755224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405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Аппарат  с восходящим движением пленки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2" t="29015" r="20496" b="21943"/>
          <a:stretch/>
        </p:blipFill>
        <p:spPr bwMode="auto">
          <a:xfrm>
            <a:off x="613166" y="692696"/>
            <a:ext cx="7815368" cy="4962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1507" y="5655151"/>
            <a:ext cx="80697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а- одноступенчатый,  </a:t>
            </a:r>
            <a:r>
              <a:rPr lang="ru-RU" sz="2000" dirty="0" smtClean="0"/>
              <a:t>б–двухступенчатый</a:t>
            </a:r>
            <a:r>
              <a:rPr lang="ru-RU" sz="2000" dirty="0"/>
              <a:t>; </a:t>
            </a:r>
            <a:endParaRPr lang="ru-RU" sz="2000" dirty="0" smtClean="0"/>
          </a:p>
          <a:p>
            <a:r>
              <a:rPr lang="ru-RU" sz="2000" dirty="0" smtClean="0"/>
              <a:t>1 </a:t>
            </a:r>
            <a:r>
              <a:rPr lang="ru-RU" sz="2000" dirty="0"/>
              <a:t>— трубы, 2 — трубные решетки, 3 — камера, 4 — патрубки, 5 — щели.</a:t>
            </a:r>
          </a:p>
        </p:txBody>
      </p:sp>
    </p:spTree>
    <p:extLst>
      <p:ext uri="{BB962C8B-B14F-4D97-AF65-F5344CB8AC3E}">
        <p14:creationId xmlns:p14="http://schemas.microsoft.com/office/powerpoint/2010/main" val="2082305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Полые </a:t>
            </a:r>
            <a:r>
              <a:rPr lang="ru-RU" sz="3200" dirty="0" err="1" smtClean="0">
                <a:solidFill>
                  <a:srgbClr val="FF0000"/>
                </a:solidFill>
              </a:rPr>
              <a:t>распыливающие</a:t>
            </a:r>
            <a:r>
              <a:rPr lang="ru-RU" sz="3200" dirty="0" smtClean="0">
                <a:solidFill>
                  <a:srgbClr val="FF0000"/>
                </a:solidFill>
              </a:rPr>
              <a:t>  </a:t>
            </a:r>
            <a:r>
              <a:rPr lang="ru-RU" sz="3200" dirty="0">
                <a:solidFill>
                  <a:srgbClr val="FF0000"/>
                </a:solidFill>
              </a:rPr>
              <a:t>аппараты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9" t="36896" r="26680" b="29612"/>
          <a:stretch/>
        </p:blipFill>
        <p:spPr bwMode="auto">
          <a:xfrm>
            <a:off x="1187623" y="620688"/>
            <a:ext cx="7048179" cy="477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5373216"/>
            <a:ext cx="89599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 а— факел распыла направлен вниз, </a:t>
            </a:r>
            <a:endParaRPr lang="ru-RU" sz="2000" dirty="0" smtClean="0"/>
          </a:p>
          <a:p>
            <a:r>
              <a:rPr lang="ru-RU" sz="2000" dirty="0" smtClean="0"/>
              <a:t>б—факел распыла направлен под углом (двухрядное расположение форсунок), </a:t>
            </a:r>
          </a:p>
          <a:p>
            <a:r>
              <a:rPr lang="ru-RU" sz="2000" dirty="0" smtClean="0"/>
              <a:t>в- с пережимом </a:t>
            </a:r>
            <a:r>
              <a:rPr lang="ru-RU" sz="2000" dirty="0"/>
              <a:t>в нижней части</a:t>
            </a:r>
          </a:p>
        </p:txBody>
      </p:sp>
    </p:spTree>
    <p:extLst>
      <p:ext uri="{BB962C8B-B14F-4D97-AF65-F5344CB8AC3E}">
        <p14:creationId xmlns:p14="http://schemas.microsoft.com/office/powerpoint/2010/main" val="1700037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92696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Насадочные  </a:t>
            </a:r>
            <a:r>
              <a:rPr lang="ru-RU" sz="3200" dirty="0" smtClean="0">
                <a:solidFill>
                  <a:srgbClr val="FF0000"/>
                </a:solidFill>
              </a:rPr>
              <a:t>колонны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5" t="39045" r="30522" b="20369"/>
          <a:stretch/>
        </p:blipFill>
        <p:spPr bwMode="auto">
          <a:xfrm>
            <a:off x="2339752" y="692696"/>
            <a:ext cx="571864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5445224"/>
            <a:ext cx="81153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а- </a:t>
            </a:r>
            <a:r>
              <a:rPr lang="ru-RU" sz="2000" dirty="0" err="1"/>
              <a:t>сo</a:t>
            </a:r>
            <a:r>
              <a:rPr lang="ru-RU" sz="2000" dirty="0"/>
              <a:t> сплошной загрузкой насадки; б- </a:t>
            </a:r>
            <a:r>
              <a:rPr lang="ru-RU" sz="2000" dirty="0" smtClean="0"/>
              <a:t>с послойной </a:t>
            </a:r>
            <a:r>
              <a:rPr lang="ru-RU" sz="2000" dirty="0"/>
              <a:t>загрузкой насадки; </a:t>
            </a:r>
            <a:endParaRPr lang="ru-RU" sz="2000" dirty="0" smtClean="0"/>
          </a:p>
          <a:p>
            <a:r>
              <a:rPr lang="ru-RU" sz="2000" dirty="0" smtClean="0"/>
              <a:t>1 </a:t>
            </a:r>
            <a:r>
              <a:rPr lang="ru-RU" sz="2000" dirty="0"/>
              <a:t>— поддерживающие решетки, 2 —насадка, </a:t>
            </a:r>
            <a:endParaRPr lang="ru-RU" sz="2000" dirty="0" smtClean="0"/>
          </a:p>
          <a:p>
            <a:r>
              <a:rPr lang="ru-RU" sz="2000" dirty="0" smtClean="0"/>
              <a:t>3 —устройство </a:t>
            </a:r>
            <a:r>
              <a:rPr lang="ru-RU" sz="2000" dirty="0"/>
              <a:t>для распределения жидкости, 4 — </a:t>
            </a:r>
            <a:r>
              <a:rPr lang="ru-RU" sz="2000" dirty="0" err="1"/>
              <a:t>перераспределитель</a:t>
            </a:r>
            <a:r>
              <a:rPr lang="ru-RU" sz="2000" dirty="0"/>
              <a:t>, </a:t>
            </a:r>
            <a:endParaRPr lang="ru-RU" sz="2000" dirty="0" smtClean="0"/>
          </a:p>
          <a:p>
            <a:r>
              <a:rPr lang="ru-RU" sz="2000" dirty="0" smtClean="0"/>
              <a:t>5 </a:t>
            </a:r>
            <a:r>
              <a:rPr lang="ru-RU" sz="2000" dirty="0"/>
              <a:t>— труба.</a:t>
            </a:r>
          </a:p>
        </p:txBody>
      </p:sp>
    </p:spTree>
    <p:extLst>
      <p:ext uri="{BB962C8B-B14F-4D97-AF65-F5344CB8AC3E}">
        <p14:creationId xmlns:p14="http://schemas.microsoft.com/office/powerpoint/2010/main" val="344448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067944" y="692696"/>
            <a:ext cx="4036682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 – люк - лаз юбки; </a:t>
            </a:r>
            <a:endParaRPr lang="ru-RU" dirty="0" smtClean="0"/>
          </a:p>
          <a:p>
            <a:r>
              <a:rPr lang="ru-RU" dirty="0" smtClean="0"/>
              <a:t>2 </a:t>
            </a:r>
            <a:r>
              <a:rPr lang="ru-RU" dirty="0"/>
              <a:t>– выход продукта; </a:t>
            </a:r>
            <a:endParaRPr lang="ru-RU" dirty="0" smtClean="0"/>
          </a:p>
          <a:p>
            <a:r>
              <a:rPr lang="ru-RU" dirty="0" smtClean="0"/>
              <a:t>3 </a:t>
            </a:r>
            <a:r>
              <a:rPr lang="ru-RU" dirty="0"/>
              <a:t>– выход водяного пара; </a:t>
            </a:r>
            <a:endParaRPr lang="ru-RU" dirty="0" smtClean="0"/>
          </a:p>
          <a:p>
            <a:r>
              <a:rPr lang="ru-RU" dirty="0" smtClean="0"/>
              <a:t>4 </a:t>
            </a:r>
            <a:r>
              <a:rPr lang="ru-RU" dirty="0"/>
              <a:t>– люк – лаз;</a:t>
            </a:r>
          </a:p>
          <a:p>
            <a:r>
              <a:rPr lang="ru-RU" dirty="0"/>
              <a:t>5, 6, 7, 8 – уровень; </a:t>
            </a:r>
            <a:endParaRPr lang="ru-RU" dirty="0" smtClean="0"/>
          </a:p>
          <a:p>
            <a:r>
              <a:rPr lang="ru-RU" dirty="0" smtClean="0"/>
              <a:t>9 </a:t>
            </a:r>
            <a:r>
              <a:rPr lang="ru-RU" dirty="0"/>
              <a:t>–штуцер для подвода тепла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10 </a:t>
            </a:r>
            <a:r>
              <a:rPr lang="ru-RU" dirty="0"/>
              <a:t>– температурный индикатор;</a:t>
            </a:r>
          </a:p>
          <a:p>
            <a:r>
              <a:rPr lang="ru-RU" dirty="0"/>
              <a:t>11 – люк – лаз</a:t>
            </a:r>
            <a:r>
              <a:rPr lang="ru-RU" dirty="0" smtClean="0"/>
              <a:t>;</a:t>
            </a:r>
          </a:p>
          <a:p>
            <a:r>
              <a:rPr lang="ru-RU" dirty="0" smtClean="0"/>
              <a:t>12 </a:t>
            </a:r>
            <a:r>
              <a:rPr lang="ru-RU" dirty="0"/>
              <a:t>– вход нестабильного </a:t>
            </a:r>
            <a:r>
              <a:rPr lang="ru-RU" dirty="0" err="1"/>
              <a:t>изомеризата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13 </a:t>
            </a:r>
            <a:r>
              <a:rPr lang="ru-RU" dirty="0"/>
              <a:t>– отдушина; </a:t>
            </a:r>
            <a:endParaRPr lang="ru-RU" dirty="0" smtClean="0"/>
          </a:p>
          <a:p>
            <a:r>
              <a:rPr lang="ru-RU" dirty="0" smtClean="0"/>
              <a:t>14 </a:t>
            </a:r>
            <a:r>
              <a:rPr lang="ru-RU" dirty="0"/>
              <a:t>– выход углеводородного газа; </a:t>
            </a:r>
            <a:endParaRPr lang="ru-RU" dirty="0" smtClean="0"/>
          </a:p>
          <a:p>
            <a:r>
              <a:rPr lang="ru-RU" dirty="0" smtClean="0"/>
              <a:t>15 </a:t>
            </a:r>
            <a:r>
              <a:rPr lang="ru-RU" dirty="0"/>
              <a:t>– люк - лаз; </a:t>
            </a:r>
            <a:endParaRPr lang="ru-RU" dirty="0" smtClean="0"/>
          </a:p>
          <a:p>
            <a:r>
              <a:rPr lang="ru-RU" dirty="0" smtClean="0"/>
              <a:t>16 </a:t>
            </a:r>
            <a:r>
              <a:rPr lang="ru-RU" dirty="0"/>
              <a:t>– штуцер для орошения колонны; </a:t>
            </a:r>
          </a:p>
          <a:p>
            <a:r>
              <a:rPr lang="ru-RU" dirty="0"/>
              <a:t>17 – шлюпбалка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18 </a:t>
            </a:r>
            <a:r>
              <a:rPr lang="ru-RU" dirty="0"/>
              <a:t>– щиток; </a:t>
            </a:r>
            <a:endParaRPr lang="ru-RU" dirty="0" smtClean="0"/>
          </a:p>
          <a:p>
            <a:r>
              <a:rPr lang="ru-RU" dirty="0" smtClean="0"/>
              <a:t>19 </a:t>
            </a:r>
            <a:r>
              <a:rPr lang="ru-RU" dirty="0"/>
              <a:t>– юбка; </a:t>
            </a:r>
            <a:endParaRPr lang="ru-RU" dirty="0" smtClean="0"/>
          </a:p>
          <a:p>
            <a:r>
              <a:rPr lang="ru-RU" dirty="0" smtClean="0"/>
              <a:t>20 </a:t>
            </a:r>
            <a:r>
              <a:rPr lang="ru-RU" dirty="0"/>
              <a:t>– </a:t>
            </a:r>
            <a:r>
              <a:rPr lang="ru-RU" dirty="0" err="1"/>
              <a:t>ситчатые</a:t>
            </a:r>
            <a:r>
              <a:rPr lang="ru-RU" dirty="0"/>
              <a:t> тарелки; </a:t>
            </a:r>
            <a:endParaRPr lang="ru-RU" dirty="0" smtClean="0"/>
          </a:p>
          <a:p>
            <a:r>
              <a:rPr lang="ru-RU" dirty="0" smtClean="0"/>
              <a:t>21 </a:t>
            </a:r>
            <a:r>
              <a:rPr lang="ru-RU" dirty="0"/>
              <a:t>– обечайка; </a:t>
            </a:r>
            <a:endParaRPr lang="ru-RU" dirty="0" smtClean="0"/>
          </a:p>
          <a:p>
            <a:r>
              <a:rPr lang="ru-RU" dirty="0" smtClean="0"/>
              <a:t>22 </a:t>
            </a:r>
            <a:r>
              <a:rPr lang="ru-RU" dirty="0"/>
              <a:t>– крышка; </a:t>
            </a:r>
            <a:endParaRPr lang="ru-RU" dirty="0" smtClean="0"/>
          </a:p>
          <a:p>
            <a:r>
              <a:rPr lang="ru-RU" dirty="0" smtClean="0"/>
              <a:t>23 </a:t>
            </a:r>
            <a:r>
              <a:rPr lang="ru-RU" dirty="0"/>
              <a:t>– днище; </a:t>
            </a:r>
            <a:endParaRPr lang="ru-RU" dirty="0" smtClean="0"/>
          </a:p>
          <a:p>
            <a:r>
              <a:rPr lang="ru-RU" dirty="0" smtClean="0"/>
              <a:t>24 </a:t>
            </a:r>
            <a:r>
              <a:rPr lang="ru-RU" dirty="0"/>
              <a:t>– распределительное устройство;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1960" y="188640"/>
            <a:ext cx="3196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Колонна стабилизации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29" y="116632"/>
            <a:ext cx="2448272" cy="6613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6124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Исходные данные для составления графика ППР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90" y="1742546"/>
            <a:ext cx="7439678" cy="4467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9280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95" b="4178"/>
          <a:stretch/>
        </p:blipFill>
        <p:spPr bwMode="auto">
          <a:xfrm>
            <a:off x="1143040" y="188640"/>
            <a:ext cx="571568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02"/>
          <a:stretch/>
        </p:blipFill>
        <p:spPr bwMode="auto">
          <a:xfrm>
            <a:off x="1127381" y="4365104"/>
            <a:ext cx="5301168" cy="221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852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36" y="1196752"/>
            <a:ext cx="8161988" cy="4192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292006"/>
            <a:ext cx="8371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Сетевой график капитального ремонта колонны стабилизации</a:t>
            </a:r>
          </a:p>
        </p:txBody>
      </p:sp>
    </p:spTree>
    <p:extLst>
      <p:ext uri="{BB962C8B-B14F-4D97-AF65-F5344CB8AC3E}">
        <p14:creationId xmlns:p14="http://schemas.microsoft.com/office/powerpoint/2010/main" val="3504772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641" y="116632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Перечень наиболее часто встречающихся или возможных неисправностей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82"/>
          <a:stretch/>
        </p:blipFill>
        <p:spPr bwMode="auto">
          <a:xfrm>
            <a:off x="157180" y="1193113"/>
            <a:ext cx="8807307" cy="5461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8188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69" t="13253" r="4543" b="13534"/>
          <a:stretch/>
        </p:blipFill>
        <p:spPr bwMode="auto">
          <a:xfrm>
            <a:off x="1187624" y="260647"/>
            <a:ext cx="3041335" cy="6416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flipH="1">
            <a:off x="5538609" y="2780928"/>
            <a:ext cx="3045656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dirty="0" smtClean="0"/>
              <a:t>1- кран-укосина</a:t>
            </a:r>
          </a:p>
          <a:p>
            <a:pPr>
              <a:spcAft>
                <a:spcPts val="1000"/>
              </a:spcAft>
            </a:pPr>
            <a:r>
              <a:rPr lang="ru-RU" sz="2400" dirty="0" smtClean="0"/>
              <a:t>2- обслуживающая площадка</a:t>
            </a:r>
          </a:p>
          <a:p>
            <a:pPr>
              <a:spcAft>
                <a:spcPts val="1000"/>
              </a:spcAft>
            </a:pPr>
            <a:r>
              <a:rPr lang="ru-RU" sz="2400" dirty="0" smtClean="0"/>
              <a:t>3- детали разобранных тарелок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436096" y="476672"/>
            <a:ext cx="314817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Ремонт </a:t>
            </a:r>
          </a:p>
          <a:p>
            <a:r>
              <a:rPr lang="ru-RU" sz="2800" dirty="0">
                <a:solidFill>
                  <a:srgbClr val="FF0000"/>
                </a:solidFill>
              </a:rPr>
              <a:t>р</a:t>
            </a:r>
            <a:r>
              <a:rPr lang="ru-RU" sz="2800" dirty="0" smtClean="0">
                <a:solidFill>
                  <a:srgbClr val="FF0000"/>
                </a:solidFill>
              </a:rPr>
              <a:t>ектификационной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колонны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Виды трещин, требующие установки заплат на корпусе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" t="40993" r="11937" b="27271"/>
          <a:stretch/>
        </p:blipFill>
        <p:spPr bwMode="auto">
          <a:xfrm>
            <a:off x="467544" y="1412776"/>
            <a:ext cx="7876843" cy="429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1159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93" t="33955" r="12190" b="11418"/>
          <a:stretch/>
        </p:blipFill>
        <p:spPr bwMode="auto">
          <a:xfrm>
            <a:off x="1078173" y="570971"/>
            <a:ext cx="7094227" cy="468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99792" y="201639"/>
            <a:ext cx="4774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Выверка тарелок и колпачков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5373216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  <a:r>
              <a:rPr lang="ru-RU" dirty="0" smtClean="0"/>
              <a:t>) стенд для выверки тарелок, б) выверка прямоугольных колпачков</a:t>
            </a:r>
          </a:p>
          <a:p>
            <a:r>
              <a:rPr lang="ru-RU" dirty="0"/>
              <a:t>в</a:t>
            </a:r>
            <a:r>
              <a:rPr lang="ru-RU" dirty="0" smtClean="0"/>
              <a:t>) выверка круглых колпачков.</a:t>
            </a:r>
          </a:p>
          <a:p>
            <a:r>
              <a:rPr lang="ru-RU" dirty="0" smtClean="0"/>
              <a:t>1- регулировочный винт стенда, 2- колпачок, 3- шаблон, 4- стакан, </a:t>
            </a:r>
          </a:p>
          <a:p>
            <a:r>
              <a:rPr lang="ru-RU" dirty="0" smtClean="0"/>
              <a:t>5- регулировочный винт колпачка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8237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Спасибо за внимание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2" descr="http://ximik.biz/images/stories/%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8614603" cy="4709317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2238</TotalTime>
  <Words>439</Words>
  <Application>Microsoft Office PowerPoint</Application>
  <PresentationFormat>Экран (4:3)</PresentationFormat>
  <Paragraphs>85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Лекция 10</vt:lpstr>
      <vt:lpstr>Презентация PowerPoint</vt:lpstr>
      <vt:lpstr>Презентация PowerPoint</vt:lpstr>
      <vt:lpstr>Классификация тарелок по способу организации движения пара</vt:lpstr>
      <vt:lpstr>Пленочные аппараты</vt:lpstr>
      <vt:lpstr>Устройства для подачи жидкости к стенкам трубы</vt:lpstr>
      <vt:lpstr>Распределители  орошения  в аппаратах с листовой  насадкой</vt:lpstr>
      <vt:lpstr>Аппарат  с восходящим движением пленки</vt:lpstr>
      <vt:lpstr>Полые распыливающие  аппараты</vt:lpstr>
      <vt:lpstr>Насадочные  колонны</vt:lpstr>
      <vt:lpstr>Презентация PowerPoint</vt:lpstr>
      <vt:lpstr>Исходные данные для составления графика ППР</vt:lpstr>
      <vt:lpstr>Презентация PowerPoint</vt:lpstr>
      <vt:lpstr>Презентация PowerPoint</vt:lpstr>
      <vt:lpstr>Перечень наиболее часто встречающихся или возможных неисправностей</vt:lpstr>
      <vt:lpstr>Презентация PowerPoint</vt:lpstr>
      <vt:lpstr>Виды трещин, требующие установки заплат на корпусе</vt:lpstr>
      <vt:lpstr>Презентация PowerPoint</vt:lpstr>
      <vt:lpstr>Спасибо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2</dc:title>
  <dc:creator>Федор</dc:creator>
  <cp:lastModifiedBy>Fedor A. Voroshilov</cp:lastModifiedBy>
  <cp:revision>121</cp:revision>
  <dcterms:created xsi:type="dcterms:W3CDTF">2014-02-10T06:43:23Z</dcterms:created>
  <dcterms:modified xsi:type="dcterms:W3CDTF">2016-06-10T08:11:42Z</dcterms:modified>
</cp:coreProperties>
</file>