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85"/>
  </p:notesMasterIdLst>
  <p:sldIdLst>
    <p:sldId id="345" r:id="rId2"/>
    <p:sldId id="353" r:id="rId3"/>
    <p:sldId id="354" r:id="rId4"/>
    <p:sldId id="355" r:id="rId5"/>
    <p:sldId id="356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74" r:id="rId16"/>
    <p:sldId id="376" r:id="rId17"/>
    <p:sldId id="377" r:id="rId18"/>
    <p:sldId id="378" r:id="rId19"/>
    <p:sldId id="379" r:id="rId20"/>
    <p:sldId id="380" r:id="rId21"/>
    <p:sldId id="405" r:id="rId22"/>
    <p:sldId id="406" r:id="rId23"/>
    <p:sldId id="407" r:id="rId24"/>
    <p:sldId id="408" r:id="rId25"/>
    <p:sldId id="409" r:id="rId26"/>
    <p:sldId id="410" r:id="rId27"/>
    <p:sldId id="411" r:id="rId28"/>
    <p:sldId id="412" r:id="rId29"/>
    <p:sldId id="413" r:id="rId30"/>
    <p:sldId id="414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  <p:sldId id="389" r:id="rId40"/>
    <p:sldId id="390" r:id="rId41"/>
    <p:sldId id="391" r:id="rId42"/>
    <p:sldId id="415" r:id="rId43"/>
    <p:sldId id="416" r:id="rId44"/>
    <p:sldId id="417" r:id="rId45"/>
    <p:sldId id="418" r:id="rId46"/>
    <p:sldId id="419" r:id="rId47"/>
    <p:sldId id="420" r:id="rId48"/>
    <p:sldId id="421" r:id="rId49"/>
    <p:sldId id="422" r:id="rId50"/>
    <p:sldId id="423" r:id="rId51"/>
    <p:sldId id="424" r:id="rId52"/>
    <p:sldId id="425" r:id="rId53"/>
    <p:sldId id="426" r:id="rId54"/>
    <p:sldId id="427" r:id="rId55"/>
    <p:sldId id="428" r:id="rId56"/>
    <p:sldId id="429" r:id="rId57"/>
    <p:sldId id="430" r:id="rId58"/>
    <p:sldId id="431" r:id="rId59"/>
    <p:sldId id="432" r:id="rId60"/>
    <p:sldId id="433" r:id="rId61"/>
    <p:sldId id="434" r:id="rId62"/>
    <p:sldId id="435" r:id="rId63"/>
    <p:sldId id="436" r:id="rId64"/>
    <p:sldId id="437" r:id="rId65"/>
    <p:sldId id="438" r:id="rId66"/>
    <p:sldId id="439" r:id="rId67"/>
    <p:sldId id="440" r:id="rId68"/>
    <p:sldId id="441" r:id="rId69"/>
    <p:sldId id="442" r:id="rId70"/>
    <p:sldId id="443" r:id="rId71"/>
    <p:sldId id="444" r:id="rId72"/>
    <p:sldId id="445" r:id="rId73"/>
    <p:sldId id="446" r:id="rId74"/>
    <p:sldId id="447" r:id="rId75"/>
    <p:sldId id="448" r:id="rId76"/>
    <p:sldId id="449" r:id="rId77"/>
    <p:sldId id="450" r:id="rId78"/>
    <p:sldId id="451" r:id="rId79"/>
    <p:sldId id="452" r:id="rId80"/>
    <p:sldId id="453" r:id="rId81"/>
    <p:sldId id="454" r:id="rId82"/>
    <p:sldId id="455" r:id="rId83"/>
    <p:sldId id="456" r:id="rId8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000" u="sng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  <a:srgbClr val="FFCCCC"/>
    <a:srgbClr val="9CB29C"/>
    <a:srgbClr val="000000"/>
    <a:srgbClr val="003366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3005" autoAdjust="0"/>
  </p:normalViewPr>
  <p:slideViewPr>
    <p:cSldViewPr>
      <p:cViewPr varScale="1">
        <p:scale>
          <a:sx n="101" d="100"/>
          <a:sy n="101" d="100"/>
        </p:scale>
        <p:origin x="126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Relationship Id="rId9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11" Type="http://schemas.openxmlformats.org/officeDocument/2006/relationships/image" Target="../media/image51.wmf"/><Relationship Id="rId5" Type="http://schemas.openxmlformats.org/officeDocument/2006/relationships/image" Target="../media/image45.wmf"/><Relationship Id="rId10" Type="http://schemas.openxmlformats.org/officeDocument/2006/relationships/image" Target="../media/image50.wmf"/><Relationship Id="rId4" Type="http://schemas.openxmlformats.org/officeDocument/2006/relationships/image" Target="../media/image44.wmf"/><Relationship Id="rId9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Relationship Id="rId9" Type="http://schemas.openxmlformats.org/officeDocument/2006/relationships/image" Target="../media/image7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6" Type="http://schemas.openxmlformats.org/officeDocument/2006/relationships/image" Target="../media/image84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5" Type="http://schemas.openxmlformats.org/officeDocument/2006/relationships/image" Target="../media/image106.wmf"/><Relationship Id="rId4" Type="http://schemas.openxmlformats.org/officeDocument/2006/relationships/image" Target="../media/image10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Relationship Id="rId5" Type="http://schemas.openxmlformats.org/officeDocument/2006/relationships/image" Target="../media/image116.wmf"/><Relationship Id="rId4" Type="http://schemas.openxmlformats.org/officeDocument/2006/relationships/image" Target="../media/image11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Relationship Id="rId4" Type="http://schemas.openxmlformats.org/officeDocument/2006/relationships/image" Target="../media/image123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3" Type="http://schemas.openxmlformats.org/officeDocument/2006/relationships/image" Target="../media/image130.wmf"/><Relationship Id="rId7" Type="http://schemas.openxmlformats.org/officeDocument/2006/relationships/image" Target="../media/image134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6" Type="http://schemas.openxmlformats.org/officeDocument/2006/relationships/image" Target="../media/image133.wmf"/><Relationship Id="rId11" Type="http://schemas.openxmlformats.org/officeDocument/2006/relationships/image" Target="../media/image138.wmf"/><Relationship Id="rId5" Type="http://schemas.openxmlformats.org/officeDocument/2006/relationships/image" Target="../media/image132.wmf"/><Relationship Id="rId10" Type="http://schemas.openxmlformats.org/officeDocument/2006/relationships/image" Target="../media/image137.wmf"/><Relationship Id="rId4" Type="http://schemas.openxmlformats.org/officeDocument/2006/relationships/image" Target="../media/image131.wmf"/><Relationship Id="rId9" Type="http://schemas.openxmlformats.org/officeDocument/2006/relationships/image" Target="../media/image13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wmf"/><Relationship Id="rId2" Type="http://schemas.openxmlformats.org/officeDocument/2006/relationships/image" Target="../media/image140.wmf"/><Relationship Id="rId1" Type="http://schemas.openxmlformats.org/officeDocument/2006/relationships/image" Target="../media/image139.wmf"/><Relationship Id="rId6" Type="http://schemas.openxmlformats.org/officeDocument/2006/relationships/image" Target="../media/image144.wmf"/><Relationship Id="rId5" Type="http://schemas.openxmlformats.org/officeDocument/2006/relationships/image" Target="../media/image143.wmf"/><Relationship Id="rId4" Type="http://schemas.openxmlformats.org/officeDocument/2006/relationships/image" Target="../media/image142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Relationship Id="rId6" Type="http://schemas.openxmlformats.org/officeDocument/2006/relationships/image" Target="../media/image150.wmf"/><Relationship Id="rId5" Type="http://schemas.openxmlformats.org/officeDocument/2006/relationships/image" Target="../media/image149.wmf"/><Relationship Id="rId4" Type="http://schemas.openxmlformats.org/officeDocument/2006/relationships/image" Target="../media/image148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wmf"/><Relationship Id="rId3" Type="http://schemas.openxmlformats.org/officeDocument/2006/relationships/image" Target="../media/image153.wmf"/><Relationship Id="rId7" Type="http://schemas.openxmlformats.org/officeDocument/2006/relationships/image" Target="../media/image157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Relationship Id="rId6" Type="http://schemas.openxmlformats.org/officeDocument/2006/relationships/image" Target="../media/image156.wmf"/><Relationship Id="rId5" Type="http://schemas.openxmlformats.org/officeDocument/2006/relationships/image" Target="../media/image155.wmf"/><Relationship Id="rId10" Type="http://schemas.openxmlformats.org/officeDocument/2006/relationships/image" Target="../media/image160.wmf"/><Relationship Id="rId4" Type="http://schemas.openxmlformats.org/officeDocument/2006/relationships/image" Target="../media/image154.wmf"/><Relationship Id="rId9" Type="http://schemas.openxmlformats.org/officeDocument/2006/relationships/image" Target="../media/image159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wmf"/><Relationship Id="rId13" Type="http://schemas.openxmlformats.org/officeDocument/2006/relationships/image" Target="../media/image173.wmf"/><Relationship Id="rId3" Type="http://schemas.openxmlformats.org/officeDocument/2006/relationships/image" Target="../media/image163.wmf"/><Relationship Id="rId7" Type="http://schemas.openxmlformats.org/officeDocument/2006/relationships/image" Target="../media/image167.wmf"/><Relationship Id="rId12" Type="http://schemas.openxmlformats.org/officeDocument/2006/relationships/image" Target="../media/image172.wmf"/><Relationship Id="rId2" Type="http://schemas.openxmlformats.org/officeDocument/2006/relationships/image" Target="../media/image162.wmf"/><Relationship Id="rId1" Type="http://schemas.openxmlformats.org/officeDocument/2006/relationships/image" Target="../media/image161.wmf"/><Relationship Id="rId6" Type="http://schemas.openxmlformats.org/officeDocument/2006/relationships/image" Target="../media/image166.wmf"/><Relationship Id="rId11" Type="http://schemas.openxmlformats.org/officeDocument/2006/relationships/image" Target="../media/image171.wmf"/><Relationship Id="rId5" Type="http://schemas.openxmlformats.org/officeDocument/2006/relationships/image" Target="../media/image165.wmf"/><Relationship Id="rId10" Type="http://schemas.openxmlformats.org/officeDocument/2006/relationships/image" Target="../media/image170.wmf"/><Relationship Id="rId4" Type="http://schemas.openxmlformats.org/officeDocument/2006/relationships/image" Target="../media/image164.wmf"/><Relationship Id="rId9" Type="http://schemas.openxmlformats.org/officeDocument/2006/relationships/image" Target="../media/image169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Relationship Id="rId4" Type="http://schemas.openxmlformats.org/officeDocument/2006/relationships/image" Target="../media/image17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wmf"/><Relationship Id="rId2" Type="http://schemas.openxmlformats.org/officeDocument/2006/relationships/image" Target="../media/image179.wmf"/><Relationship Id="rId1" Type="http://schemas.openxmlformats.org/officeDocument/2006/relationships/image" Target="../media/image178.wmf"/><Relationship Id="rId6" Type="http://schemas.openxmlformats.org/officeDocument/2006/relationships/image" Target="../media/image183.wmf"/><Relationship Id="rId5" Type="http://schemas.openxmlformats.org/officeDocument/2006/relationships/image" Target="../media/image182.wmf"/><Relationship Id="rId4" Type="http://schemas.openxmlformats.org/officeDocument/2006/relationships/image" Target="../media/image181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wmf"/><Relationship Id="rId2" Type="http://schemas.openxmlformats.org/officeDocument/2006/relationships/image" Target="../media/image185.wmf"/><Relationship Id="rId1" Type="http://schemas.openxmlformats.org/officeDocument/2006/relationships/image" Target="../media/image184.wmf"/><Relationship Id="rId4" Type="http://schemas.openxmlformats.org/officeDocument/2006/relationships/image" Target="../media/image187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wmf"/><Relationship Id="rId1" Type="http://schemas.openxmlformats.org/officeDocument/2006/relationships/image" Target="../media/image188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wmf"/><Relationship Id="rId7" Type="http://schemas.openxmlformats.org/officeDocument/2006/relationships/image" Target="../media/image196.wmf"/><Relationship Id="rId2" Type="http://schemas.openxmlformats.org/officeDocument/2006/relationships/image" Target="../media/image191.wmf"/><Relationship Id="rId1" Type="http://schemas.openxmlformats.org/officeDocument/2006/relationships/image" Target="../media/image190.wmf"/><Relationship Id="rId6" Type="http://schemas.openxmlformats.org/officeDocument/2006/relationships/image" Target="../media/image195.wmf"/><Relationship Id="rId5" Type="http://schemas.openxmlformats.org/officeDocument/2006/relationships/image" Target="../media/image194.wmf"/><Relationship Id="rId4" Type="http://schemas.openxmlformats.org/officeDocument/2006/relationships/image" Target="../media/image193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wmf"/><Relationship Id="rId2" Type="http://schemas.openxmlformats.org/officeDocument/2006/relationships/image" Target="../media/image199.wmf"/><Relationship Id="rId1" Type="http://schemas.openxmlformats.org/officeDocument/2006/relationships/image" Target="../media/image198.wmf"/><Relationship Id="rId5" Type="http://schemas.openxmlformats.org/officeDocument/2006/relationships/image" Target="../media/image202.wmf"/><Relationship Id="rId4" Type="http://schemas.openxmlformats.org/officeDocument/2006/relationships/image" Target="../media/image201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4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206.wmf"/><Relationship Id="rId1" Type="http://schemas.openxmlformats.org/officeDocument/2006/relationships/image" Target="../media/image205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7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wmf"/><Relationship Id="rId2" Type="http://schemas.openxmlformats.org/officeDocument/2006/relationships/image" Target="../media/image209.wmf"/><Relationship Id="rId1" Type="http://schemas.openxmlformats.org/officeDocument/2006/relationships/image" Target="../media/image208.wmf"/><Relationship Id="rId4" Type="http://schemas.openxmlformats.org/officeDocument/2006/relationships/image" Target="../media/image211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2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3.w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wmf"/><Relationship Id="rId1" Type="http://schemas.openxmlformats.org/officeDocument/2006/relationships/image" Target="../media/image214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6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7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8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9.wmf"/></Relationships>
</file>

<file path=ppt/drawings/_rels/vmlDrawing4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wmf"/><Relationship Id="rId3" Type="http://schemas.openxmlformats.org/officeDocument/2006/relationships/image" Target="../media/image222.wmf"/><Relationship Id="rId7" Type="http://schemas.openxmlformats.org/officeDocument/2006/relationships/image" Target="../media/image226.wmf"/><Relationship Id="rId12" Type="http://schemas.openxmlformats.org/officeDocument/2006/relationships/image" Target="../media/image231.wmf"/><Relationship Id="rId2" Type="http://schemas.openxmlformats.org/officeDocument/2006/relationships/image" Target="../media/image221.wmf"/><Relationship Id="rId1" Type="http://schemas.openxmlformats.org/officeDocument/2006/relationships/image" Target="../media/image220.wmf"/><Relationship Id="rId6" Type="http://schemas.openxmlformats.org/officeDocument/2006/relationships/image" Target="../media/image225.wmf"/><Relationship Id="rId11" Type="http://schemas.openxmlformats.org/officeDocument/2006/relationships/image" Target="../media/image230.wmf"/><Relationship Id="rId5" Type="http://schemas.openxmlformats.org/officeDocument/2006/relationships/image" Target="../media/image224.wmf"/><Relationship Id="rId10" Type="http://schemas.openxmlformats.org/officeDocument/2006/relationships/image" Target="../media/image229.wmf"/><Relationship Id="rId4" Type="http://schemas.openxmlformats.org/officeDocument/2006/relationships/image" Target="../media/image223.wmf"/><Relationship Id="rId9" Type="http://schemas.openxmlformats.org/officeDocument/2006/relationships/image" Target="../media/image228.wmf"/></Relationships>
</file>

<file path=ppt/drawings/_rels/vmlDrawing5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wmf"/><Relationship Id="rId3" Type="http://schemas.openxmlformats.org/officeDocument/2006/relationships/image" Target="../media/image234.wmf"/><Relationship Id="rId7" Type="http://schemas.openxmlformats.org/officeDocument/2006/relationships/image" Target="../media/image238.wmf"/><Relationship Id="rId2" Type="http://schemas.openxmlformats.org/officeDocument/2006/relationships/image" Target="../media/image233.wmf"/><Relationship Id="rId1" Type="http://schemas.openxmlformats.org/officeDocument/2006/relationships/image" Target="../media/image232.wmf"/><Relationship Id="rId6" Type="http://schemas.openxmlformats.org/officeDocument/2006/relationships/image" Target="../media/image237.wmf"/><Relationship Id="rId11" Type="http://schemas.openxmlformats.org/officeDocument/2006/relationships/image" Target="../media/image242.wmf"/><Relationship Id="rId5" Type="http://schemas.openxmlformats.org/officeDocument/2006/relationships/image" Target="../media/image236.wmf"/><Relationship Id="rId10" Type="http://schemas.openxmlformats.org/officeDocument/2006/relationships/image" Target="../media/image241.wmf"/><Relationship Id="rId4" Type="http://schemas.openxmlformats.org/officeDocument/2006/relationships/image" Target="../media/image235.wmf"/><Relationship Id="rId9" Type="http://schemas.openxmlformats.org/officeDocument/2006/relationships/image" Target="../media/image240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wmf"/><Relationship Id="rId2" Type="http://schemas.openxmlformats.org/officeDocument/2006/relationships/image" Target="../media/image244.wmf"/><Relationship Id="rId1" Type="http://schemas.openxmlformats.org/officeDocument/2006/relationships/image" Target="../media/image243.w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wmf"/><Relationship Id="rId1" Type="http://schemas.openxmlformats.org/officeDocument/2006/relationships/image" Target="../media/image246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8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wmf"/><Relationship Id="rId2" Type="http://schemas.openxmlformats.org/officeDocument/2006/relationships/image" Target="../media/image250.wmf"/><Relationship Id="rId1" Type="http://schemas.openxmlformats.org/officeDocument/2006/relationships/image" Target="../media/image249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wmf"/><Relationship Id="rId1" Type="http://schemas.openxmlformats.org/officeDocument/2006/relationships/image" Target="../media/image252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wmf"/><Relationship Id="rId1" Type="http://schemas.openxmlformats.org/officeDocument/2006/relationships/image" Target="../media/image254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6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wmf"/><Relationship Id="rId2" Type="http://schemas.openxmlformats.org/officeDocument/2006/relationships/image" Target="../media/image214.wmf"/><Relationship Id="rId1" Type="http://schemas.openxmlformats.org/officeDocument/2006/relationships/image" Target="../media/image257.wmf"/></Relationships>
</file>

<file path=ppt/drawings/_rels/vmlDrawing5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wmf"/><Relationship Id="rId3" Type="http://schemas.openxmlformats.org/officeDocument/2006/relationships/image" Target="../media/image262.wmf"/><Relationship Id="rId7" Type="http://schemas.openxmlformats.org/officeDocument/2006/relationships/image" Target="../media/image266.wmf"/><Relationship Id="rId12" Type="http://schemas.openxmlformats.org/officeDocument/2006/relationships/image" Target="../media/image271.wmf"/><Relationship Id="rId2" Type="http://schemas.openxmlformats.org/officeDocument/2006/relationships/image" Target="../media/image261.wmf"/><Relationship Id="rId1" Type="http://schemas.openxmlformats.org/officeDocument/2006/relationships/image" Target="../media/image260.wmf"/><Relationship Id="rId6" Type="http://schemas.openxmlformats.org/officeDocument/2006/relationships/image" Target="../media/image265.wmf"/><Relationship Id="rId11" Type="http://schemas.openxmlformats.org/officeDocument/2006/relationships/image" Target="../media/image270.wmf"/><Relationship Id="rId5" Type="http://schemas.openxmlformats.org/officeDocument/2006/relationships/image" Target="../media/image264.wmf"/><Relationship Id="rId10" Type="http://schemas.openxmlformats.org/officeDocument/2006/relationships/image" Target="../media/image269.wmf"/><Relationship Id="rId4" Type="http://schemas.openxmlformats.org/officeDocument/2006/relationships/image" Target="../media/image263.wmf"/><Relationship Id="rId9" Type="http://schemas.openxmlformats.org/officeDocument/2006/relationships/image" Target="../media/image268.w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wmf"/><Relationship Id="rId2" Type="http://schemas.openxmlformats.org/officeDocument/2006/relationships/image" Target="../media/image273.wmf"/><Relationship Id="rId1" Type="http://schemas.openxmlformats.org/officeDocument/2006/relationships/image" Target="../media/image272.wmf"/><Relationship Id="rId6" Type="http://schemas.openxmlformats.org/officeDocument/2006/relationships/image" Target="../media/image277.wmf"/><Relationship Id="rId5" Type="http://schemas.openxmlformats.org/officeDocument/2006/relationships/image" Target="../media/image276.wmf"/><Relationship Id="rId4" Type="http://schemas.openxmlformats.org/officeDocument/2006/relationships/image" Target="../media/image275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wmf"/><Relationship Id="rId2" Type="http://schemas.openxmlformats.org/officeDocument/2006/relationships/image" Target="../media/image280.wmf"/><Relationship Id="rId1" Type="http://schemas.openxmlformats.org/officeDocument/2006/relationships/image" Target="../media/image279.wmf"/></Relationships>
</file>

<file path=ppt/drawings/_rels/vmlDrawing6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wmf"/><Relationship Id="rId1" Type="http://schemas.openxmlformats.org/officeDocument/2006/relationships/image" Target="../media/image282.w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wmf"/><Relationship Id="rId2" Type="http://schemas.openxmlformats.org/officeDocument/2006/relationships/image" Target="../media/image285.wmf"/><Relationship Id="rId1" Type="http://schemas.openxmlformats.org/officeDocument/2006/relationships/image" Target="../media/image284.wmf"/><Relationship Id="rId4" Type="http://schemas.openxmlformats.org/officeDocument/2006/relationships/image" Target="../media/image287.wmf"/></Relationships>
</file>

<file path=ppt/drawings/_rels/vmlDrawing6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wmf"/><Relationship Id="rId2" Type="http://schemas.openxmlformats.org/officeDocument/2006/relationships/image" Target="../media/image289.wmf"/><Relationship Id="rId1" Type="http://schemas.openxmlformats.org/officeDocument/2006/relationships/image" Target="../media/image288.w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1.w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wmf"/><Relationship Id="rId2" Type="http://schemas.openxmlformats.org/officeDocument/2006/relationships/image" Target="../media/image301.wmf"/><Relationship Id="rId1" Type="http://schemas.openxmlformats.org/officeDocument/2006/relationships/image" Target="../media/image300.wmf"/><Relationship Id="rId6" Type="http://schemas.openxmlformats.org/officeDocument/2006/relationships/image" Target="../media/image305.wmf"/><Relationship Id="rId5" Type="http://schemas.openxmlformats.org/officeDocument/2006/relationships/image" Target="../media/image304.wmf"/><Relationship Id="rId4" Type="http://schemas.openxmlformats.org/officeDocument/2006/relationships/image" Target="../media/image303.w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wmf"/><Relationship Id="rId7" Type="http://schemas.openxmlformats.org/officeDocument/2006/relationships/image" Target="../media/image310.wmf"/><Relationship Id="rId2" Type="http://schemas.openxmlformats.org/officeDocument/2006/relationships/image" Target="../media/image301.wmf"/><Relationship Id="rId1" Type="http://schemas.openxmlformats.org/officeDocument/2006/relationships/image" Target="../media/image307.wmf"/><Relationship Id="rId6" Type="http://schemas.openxmlformats.org/officeDocument/2006/relationships/image" Target="../media/image309.wmf"/><Relationship Id="rId5" Type="http://schemas.openxmlformats.org/officeDocument/2006/relationships/image" Target="../media/image304.wmf"/><Relationship Id="rId4" Type="http://schemas.openxmlformats.org/officeDocument/2006/relationships/image" Target="../media/image308.w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0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89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9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A20905E4-AF40-4802-8CA7-4E98D8E157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157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1" hangingPunct="1"/>
            <a:fld id="{D9E67323-E4E2-494D-BC2B-C77195B61692}" type="slidenum">
              <a:rPr lang="ru-RU" sz="1200" u="none">
                <a:latin typeface="Arial" charset="0"/>
              </a:rPr>
              <a:pPr algn="r" eaLnBrk="1" hangingPunct="1"/>
              <a:t>1</a:t>
            </a:fld>
            <a:endParaRPr lang="ru-RU" sz="1200" u="none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A8A8A1-CB15-4590-B06D-BEFB8A000A99}" type="slidenum">
              <a:rPr lang="ru-RU" altLang="ru-RU" smtClean="0"/>
              <a:pPr>
                <a:spcBef>
                  <a:spcPct val="0"/>
                </a:spcBef>
              </a:pPr>
              <a:t>69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0598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0DB47-0E56-4C3C-8215-C8DC607724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50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E787B-0328-4B0D-8355-00FE09F9A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69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B36D9-4636-4C6F-8C05-4CD449111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84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D530B-28F0-42E6-BD23-83C09D9CB4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47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313AD-481C-441E-B509-A6343B5BA7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04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98689-92FE-4B4B-AAFE-DF375B6F4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9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F7342-6574-469B-B73C-AB12F88A8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505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1016C-C125-45DB-BFC0-BB39462EEC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29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3BAA8-196C-47AC-ABBC-20651094A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29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B9E9D-4181-4871-89CE-47407A4813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50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6AB2B-B2A0-436C-97B5-8F8B3D690C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5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0D50F-5088-4BD4-A45F-D03EBE1F3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488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E25AF-D47D-45AD-8BA5-DEC27B823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83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AD1BB-4A3C-4038-A101-D4711D6A1F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057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u="none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u="none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u="none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2B27D89E-BED0-40F9-9190-A9EFAF86D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11.bin"/><Relationship Id="rId18" Type="http://schemas.openxmlformats.org/officeDocument/2006/relationships/oleObject" Target="../embeddings/oleObject14.bin"/><Relationship Id="rId3" Type="http://schemas.openxmlformats.org/officeDocument/2006/relationships/oleObject" Target="../embeddings/oleObject6.bin"/><Relationship Id="rId21" Type="http://schemas.openxmlformats.org/officeDocument/2006/relationships/image" Target="../media/image14.wmf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2.wmf"/><Relationship Id="rId20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23" Type="http://schemas.openxmlformats.org/officeDocument/2006/relationships/image" Target="../media/image15.wmf"/><Relationship Id="rId10" Type="http://schemas.openxmlformats.org/officeDocument/2006/relationships/image" Target="../media/image9.wmf"/><Relationship Id="rId19" Type="http://schemas.openxmlformats.org/officeDocument/2006/relationships/image" Target="../media/image13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1.wmf"/><Relationship Id="rId22" Type="http://schemas.openxmlformats.org/officeDocument/2006/relationships/oleObject" Target="../embeddings/oleObject1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23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0.wmf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20" Type="http://schemas.openxmlformats.org/officeDocument/2006/relationships/image" Target="../media/image24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19.w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16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3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7.wmf"/><Relationship Id="rId11" Type="http://schemas.openxmlformats.org/officeDocument/2006/relationships/image" Target="../media/image39.wmf"/><Relationship Id="rId5" Type="http://schemas.openxmlformats.org/officeDocument/2006/relationships/oleObject" Target="../embeddings/oleObject38.bin"/><Relationship Id="rId10" Type="http://schemas.openxmlformats.org/officeDocument/2006/relationships/oleObject" Target="../embeddings/oleObject40.bin"/><Relationship Id="rId4" Type="http://schemas.openxmlformats.org/officeDocument/2006/relationships/image" Target="../media/image36.wmf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44.wmf"/><Relationship Id="rId18" Type="http://schemas.openxmlformats.org/officeDocument/2006/relationships/oleObject" Target="../embeddings/oleObject49.bin"/><Relationship Id="rId26" Type="http://schemas.openxmlformats.org/officeDocument/2006/relationships/oleObject" Target="../embeddings/oleObject53.bin"/><Relationship Id="rId3" Type="http://schemas.openxmlformats.org/officeDocument/2006/relationships/oleObject" Target="../embeddings/oleObject41.bin"/><Relationship Id="rId21" Type="http://schemas.openxmlformats.org/officeDocument/2006/relationships/image" Target="../media/image48.wmf"/><Relationship Id="rId7" Type="http://schemas.openxmlformats.org/officeDocument/2006/relationships/image" Target="../media/image40.png"/><Relationship Id="rId12" Type="http://schemas.openxmlformats.org/officeDocument/2006/relationships/oleObject" Target="../embeddings/oleObject46.bin"/><Relationship Id="rId17" Type="http://schemas.openxmlformats.org/officeDocument/2006/relationships/image" Target="../media/image46.wmf"/><Relationship Id="rId25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8.bin"/><Relationship Id="rId20" Type="http://schemas.openxmlformats.org/officeDocument/2006/relationships/oleObject" Target="../embeddings/oleObject50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3.wmf"/><Relationship Id="rId24" Type="http://schemas.openxmlformats.org/officeDocument/2006/relationships/oleObject" Target="../embeddings/oleObject52.bin"/><Relationship Id="rId5" Type="http://schemas.openxmlformats.org/officeDocument/2006/relationships/oleObject" Target="../embeddings/oleObject42.bin"/><Relationship Id="rId15" Type="http://schemas.openxmlformats.org/officeDocument/2006/relationships/image" Target="../media/image45.wmf"/><Relationship Id="rId23" Type="http://schemas.openxmlformats.org/officeDocument/2006/relationships/image" Target="../media/image49.wmf"/><Relationship Id="rId10" Type="http://schemas.openxmlformats.org/officeDocument/2006/relationships/oleObject" Target="../embeddings/oleObject45.bin"/><Relationship Id="rId19" Type="http://schemas.openxmlformats.org/officeDocument/2006/relationships/image" Target="../media/image47.wmf"/><Relationship Id="rId4" Type="http://schemas.openxmlformats.org/officeDocument/2006/relationships/image" Target="../media/image41.wmf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47.bin"/><Relationship Id="rId22" Type="http://schemas.openxmlformats.org/officeDocument/2006/relationships/oleObject" Target="../embeddings/oleObject51.bin"/><Relationship Id="rId27" Type="http://schemas.openxmlformats.org/officeDocument/2006/relationships/image" Target="../media/image5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oleObject" Target="../embeddings/oleObject54.bin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40.png"/><Relationship Id="rId4" Type="http://schemas.openxmlformats.org/officeDocument/2006/relationships/image" Target="../media/image52.wmf"/><Relationship Id="rId9" Type="http://schemas.openxmlformats.org/officeDocument/2006/relationships/image" Target="../media/image5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5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6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6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13" Type="http://schemas.openxmlformats.org/officeDocument/2006/relationships/image" Target="../media/image71.wmf"/><Relationship Id="rId18" Type="http://schemas.openxmlformats.org/officeDocument/2006/relationships/oleObject" Target="../embeddings/oleObject77.bin"/><Relationship Id="rId3" Type="http://schemas.openxmlformats.org/officeDocument/2006/relationships/oleObject" Target="../embeddings/oleObject69.bin"/><Relationship Id="rId21" Type="http://schemas.openxmlformats.org/officeDocument/2006/relationships/image" Target="../media/image75.wmf"/><Relationship Id="rId7" Type="http://schemas.openxmlformats.org/officeDocument/2006/relationships/oleObject" Target="../embeddings/oleObject71.bin"/><Relationship Id="rId12" Type="http://schemas.openxmlformats.org/officeDocument/2006/relationships/oleObject" Target="../embeddings/oleObject74.bin"/><Relationship Id="rId17" Type="http://schemas.openxmlformats.org/officeDocument/2006/relationships/image" Target="../media/image73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76.bin"/><Relationship Id="rId20" Type="http://schemas.openxmlformats.org/officeDocument/2006/relationships/oleObject" Target="../embeddings/oleObject78.bin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8.wmf"/><Relationship Id="rId11" Type="http://schemas.openxmlformats.org/officeDocument/2006/relationships/image" Target="../media/image70.wmf"/><Relationship Id="rId5" Type="http://schemas.openxmlformats.org/officeDocument/2006/relationships/oleObject" Target="../embeddings/oleObject70.bin"/><Relationship Id="rId15" Type="http://schemas.openxmlformats.org/officeDocument/2006/relationships/image" Target="../media/image72.wmf"/><Relationship Id="rId10" Type="http://schemas.openxmlformats.org/officeDocument/2006/relationships/oleObject" Target="../embeddings/oleObject73.bin"/><Relationship Id="rId19" Type="http://schemas.openxmlformats.org/officeDocument/2006/relationships/image" Target="../media/image74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72.bin"/><Relationship Id="rId14" Type="http://schemas.openxmlformats.org/officeDocument/2006/relationships/oleObject" Target="../embeddings/oleObject7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7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6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13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8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80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82.wmf"/><Relationship Id="rId4" Type="http://schemas.openxmlformats.org/officeDocument/2006/relationships/image" Target="../media/image79.w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8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6.w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8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13" Type="http://schemas.openxmlformats.org/officeDocument/2006/relationships/image" Target="../media/image92.wmf"/><Relationship Id="rId3" Type="http://schemas.openxmlformats.org/officeDocument/2006/relationships/oleObject" Target="../embeddings/oleObject90.bin"/><Relationship Id="rId7" Type="http://schemas.openxmlformats.org/officeDocument/2006/relationships/image" Target="../media/image89.wmf"/><Relationship Id="rId12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91.bin"/><Relationship Id="rId11" Type="http://schemas.openxmlformats.org/officeDocument/2006/relationships/image" Target="../media/image91.wmf"/><Relationship Id="rId5" Type="http://schemas.openxmlformats.org/officeDocument/2006/relationships/image" Target="../media/image78.png"/><Relationship Id="rId15" Type="http://schemas.openxmlformats.org/officeDocument/2006/relationships/image" Target="../media/image93.wmf"/><Relationship Id="rId10" Type="http://schemas.openxmlformats.org/officeDocument/2006/relationships/oleObject" Target="../embeddings/oleObject93.bin"/><Relationship Id="rId4" Type="http://schemas.openxmlformats.org/officeDocument/2006/relationships/image" Target="../media/image88.wmf"/><Relationship Id="rId9" Type="http://schemas.openxmlformats.org/officeDocument/2006/relationships/image" Target="../media/image90.wmf"/><Relationship Id="rId14" Type="http://schemas.openxmlformats.org/officeDocument/2006/relationships/oleObject" Target="../embeddings/oleObject9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oleObject" Target="../embeddings/oleObject101.bin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98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0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10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9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0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oleObject" Target="../embeddings/oleObject104.bin"/><Relationship Id="rId7" Type="http://schemas.openxmlformats.org/officeDocument/2006/relationships/oleObject" Target="../embeddings/oleObject106.bin"/><Relationship Id="rId12" Type="http://schemas.openxmlformats.org/officeDocument/2006/relationships/image" Target="../media/image10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03.wmf"/><Relationship Id="rId11" Type="http://schemas.openxmlformats.org/officeDocument/2006/relationships/oleObject" Target="../embeddings/oleObject108.bin"/><Relationship Id="rId5" Type="http://schemas.openxmlformats.org/officeDocument/2006/relationships/oleObject" Target="../embeddings/oleObject105.bin"/><Relationship Id="rId10" Type="http://schemas.openxmlformats.org/officeDocument/2006/relationships/image" Target="../media/image105.wmf"/><Relationship Id="rId4" Type="http://schemas.openxmlformats.org/officeDocument/2006/relationships/image" Target="../media/image102.wmf"/><Relationship Id="rId9" Type="http://schemas.openxmlformats.org/officeDocument/2006/relationships/oleObject" Target="../embeddings/oleObject107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0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09.w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0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110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3" Type="http://schemas.openxmlformats.org/officeDocument/2006/relationships/oleObject" Target="../embeddings/oleObject114.bin"/><Relationship Id="rId7" Type="http://schemas.openxmlformats.org/officeDocument/2006/relationships/oleObject" Target="../embeddings/oleObject116.bin"/><Relationship Id="rId12" Type="http://schemas.openxmlformats.org/officeDocument/2006/relationships/image" Target="../media/image116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13.wmf"/><Relationship Id="rId11" Type="http://schemas.openxmlformats.org/officeDocument/2006/relationships/oleObject" Target="../embeddings/oleObject118.bin"/><Relationship Id="rId5" Type="http://schemas.openxmlformats.org/officeDocument/2006/relationships/oleObject" Target="../embeddings/oleObject115.bin"/><Relationship Id="rId10" Type="http://schemas.openxmlformats.org/officeDocument/2006/relationships/image" Target="../media/image115.wmf"/><Relationship Id="rId4" Type="http://schemas.openxmlformats.org/officeDocument/2006/relationships/image" Target="../media/image112.wmf"/><Relationship Id="rId9" Type="http://schemas.openxmlformats.org/officeDocument/2006/relationships/oleObject" Target="../embeddings/oleObject117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18.wmf"/><Relationship Id="rId5" Type="http://schemas.openxmlformats.org/officeDocument/2006/relationships/oleObject" Target="../embeddings/oleObject120.bin"/><Relationship Id="rId4" Type="http://schemas.openxmlformats.org/officeDocument/2006/relationships/image" Target="../media/image117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oleObject" Target="../embeddings/oleObject122.bin"/><Relationship Id="rId7" Type="http://schemas.openxmlformats.org/officeDocument/2006/relationships/oleObject" Target="../embeddings/oleObject12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123.bin"/><Relationship Id="rId10" Type="http://schemas.openxmlformats.org/officeDocument/2006/relationships/image" Target="../media/image123.wmf"/><Relationship Id="rId4" Type="http://schemas.openxmlformats.org/officeDocument/2006/relationships/image" Target="../media/image120.wmf"/><Relationship Id="rId9" Type="http://schemas.openxmlformats.org/officeDocument/2006/relationships/oleObject" Target="../embeddings/oleObject125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6.bin"/><Relationship Id="rId7" Type="http://schemas.openxmlformats.org/officeDocument/2006/relationships/oleObject" Target="../embeddings/oleObject12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27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29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13" Type="http://schemas.openxmlformats.org/officeDocument/2006/relationships/oleObject" Target="../embeddings/oleObject135.bin"/><Relationship Id="rId18" Type="http://schemas.openxmlformats.org/officeDocument/2006/relationships/image" Target="../media/image135.wmf"/><Relationship Id="rId3" Type="http://schemas.openxmlformats.org/officeDocument/2006/relationships/oleObject" Target="../embeddings/oleObject130.bin"/><Relationship Id="rId21" Type="http://schemas.openxmlformats.org/officeDocument/2006/relationships/oleObject" Target="../embeddings/oleObject139.bin"/><Relationship Id="rId7" Type="http://schemas.openxmlformats.org/officeDocument/2006/relationships/oleObject" Target="../embeddings/oleObject132.bin"/><Relationship Id="rId12" Type="http://schemas.openxmlformats.org/officeDocument/2006/relationships/image" Target="../media/image132.wmf"/><Relationship Id="rId17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4.wmf"/><Relationship Id="rId20" Type="http://schemas.openxmlformats.org/officeDocument/2006/relationships/image" Target="../media/image136.wmf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29.wmf"/><Relationship Id="rId11" Type="http://schemas.openxmlformats.org/officeDocument/2006/relationships/oleObject" Target="../embeddings/oleObject134.bin"/><Relationship Id="rId24" Type="http://schemas.openxmlformats.org/officeDocument/2006/relationships/image" Target="../media/image138.wmf"/><Relationship Id="rId5" Type="http://schemas.openxmlformats.org/officeDocument/2006/relationships/oleObject" Target="../embeddings/oleObject131.bin"/><Relationship Id="rId15" Type="http://schemas.openxmlformats.org/officeDocument/2006/relationships/oleObject" Target="../embeddings/oleObject136.bin"/><Relationship Id="rId23" Type="http://schemas.openxmlformats.org/officeDocument/2006/relationships/oleObject" Target="../embeddings/oleObject140.bin"/><Relationship Id="rId10" Type="http://schemas.openxmlformats.org/officeDocument/2006/relationships/image" Target="../media/image131.wmf"/><Relationship Id="rId19" Type="http://schemas.openxmlformats.org/officeDocument/2006/relationships/oleObject" Target="../embeddings/oleObject138.bin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3.bin"/><Relationship Id="rId14" Type="http://schemas.openxmlformats.org/officeDocument/2006/relationships/image" Target="../media/image133.wmf"/><Relationship Id="rId22" Type="http://schemas.openxmlformats.org/officeDocument/2006/relationships/image" Target="../media/image137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wmf"/><Relationship Id="rId13" Type="http://schemas.openxmlformats.org/officeDocument/2006/relationships/oleObject" Target="../embeddings/oleObject146.bin"/><Relationship Id="rId3" Type="http://schemas.openxmlformats.org/officeDocument/2006/relationships/oleObject" Target="../embeddings/oleObject141.bin"/><Relationship Id="rId7" Type="http://schemas.openxmlformats.org/officeDocument/2006/relationships/oleObject" Target="../embeddings/oleObject143.bin"/><Relationship Id="rId12" Type="http://schemas.openxmlformats.org/officeDocument/2006/relationships/image" Target="../media/image1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40.wmf"/><Relationship Id="rId11" Type="http://schemas.openxmlformats.org/officeDocument/2006/relationships/oleObject" Target="../embeddings/oleObject145.bin"/><Relationship Id="rId5" Type="http://schemas.openxmlformats.org/officeDocument/2006/relationships/oleObject" Target="../embeddings/oleObject142.bin"/><Relationship Id="rId10" Type="http://schemas.openxmlformats.org/officeDocument/2006/relationships/image" Target="../media/image142.wmf"/><Relationship Id="rId4" Type="http://schemas.openxmlformats.org/officeDocument/2006/relationships/image" Target="../media/image139.wmf"/><Relationship Id="rId9" Type="http://schemas.openxmlformats.org/officeDocument/2006/relationships/oleObject" Target="../embeddings/oleObject144.bin"/><Relationship Id="rId14" Type="http://schemas.openxmlformats.org/officeDocument/2006/relationships/image" Target="../media/image144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13" Type="http://schemas.openxmlformats.org/officeDocument/2006/relationships/oleObject" Target="../embeddings/oleObject152.bin"/><Relationship Id="rId3" Type="http://schemas.openxmlformats.org/officeDocument/2006/relationships/oleObject" Target="../embeddings/oleObject147.bin"/><Relationship Id="rId7" Type="http://schemas.openxmlformats.org/officeDocument/2006/relationships/oleObject" Target="../embeddings/oleObject149.bin"/><Relationship Id="rId12" Type="http://schemas.openxmlformats.org/officeDocument/2006/relationships/image" Target="../media/image1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46.wmf"/><Relationship Id="rId11" Type="http://schemas.openxmlformats.org/officeDocument/2006/relationships/oleObject" Target="../embeddings/oleObject151.bin"/><Relationship Id="rId5" Type="http://schemas.openxmlformats.org/officeDocument/2006/relationships/oleObject" Target="../embeddings/oleObject148.bin"/><Relationship Id="rId10" Type="http://schemas.openxmlformats.org/officeDocument/2006/relationships/image" Target="../media/image148.wmf"/><Relationship Id="rId4" Type="http://schemas.openxmlformats.org/officeDocument/2006/relationships/image" Target="../media/image145.wmf"/><Relationship Id="rId9" Type="http://schemas.openxmlformats.org/officeDocument/2006/relationships/oleObject" Target="../embeddings/oleObject150.bin"/><Relationship Id="rId14" Type="http://schemas.openxmlformats.org/officeDocument/2006/relationships/image" Target="../media/image150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wmf"/><Relationship Id="rId13" Type="http://schemas.openxmlformats.org/officeDocument/2006/relationships/oleObject" Target="../embeddings/oleObject158.bin"/><Relationship Id="rId18" Type="http://schemas.openxmlformats.org/officeDocument/2006/relationships/image" Target="../media/image158.wmf"/><Relationship Id="rId3" Type="http://schemas.openxmlformats.org/officeDocument/2006/relationships/oleObject" Target="../embeddings/oleObject153.bin"/><Relationship Id="rId21" Type="http://schemas.openxmlformats.org/officeDocument/2006/relationships/oleObject" Target="../embeddings/oleObject162.bin"/><Relationship Id="rId7" Type="http://schemas.openxmlformats.org/officeDocument/2006/relationships/oleObject" Target="../embeddings/oleObject155.bin"/><Relationship Id="rId12" Type="http://schemas.openxmlformats.org/officeDocument/2006/relationships/image" Target="../media/image155.wmf"/><Relationship Id="rId17" Type="http://schemas.openxmlformats.org/officeDocument/2006/relationships/oleObject" Target="../embeddings/oleObject160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57.wmf"/><Relationship Id="rId20" Type="http://schemas.openxmlformats.org/officeDocument/2006/relationships/image" Target="../media/image159.wmf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52.wmf"/><Relationship Id="rId11" Type="http://schemas.openxmlformats.org/officeDocument/2006/relationships/oleObject" Target="../embeddings/oleObject157.bin"/><Relationship Id="rId5" Type="http://schemas.openxmlformats.org/officeDocument/2006/relationships/oleObject" Target="../embeddings/oleObject154.bin"/><Relationship Id="rId15" Type="http://schemas.openxmlformats.org/officeDocument/2006/relationships/oleObject" Target="../embeddings/oleObject159.bin"/><Relationship Id="rId10" Type="http://schemas.openxmlformats.org/officeDocument/2006/relationships/image" Target="../media/image154.wmf"/><Relationship Id="rId19" Type="http://schemas.openxmlformats.org/officeDocument/2006/relationships/oleObject" Target="../embeddings/oleObject161.bin"/><Relationship Id="rId4" Type="http://schemas.openxmlformats.org/officeDocument/2006/relationships/image" Target="../media/image151.wmf"/><Relationship Id="rId9" Type="http://schemas.openxmlformats.org/officeDocument/2006/relationships/oleObject" Target="../embeddings/oleObject156.bin"/><Relationship Id="rId14" Type="http://schemas.openxmlformats.org/officeDocument/2006/relationships/image" Target="../media/image156.wmf"/><Relationship Id="rId22" Type="http://schemas.openxmlformats.org/officeDocument/2006/relationships/image" Target="../media/image160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wmf"/><Relationship Id="rId13" Type="http://schemas.openxmlformats.org/officeDocument/2006/relationships/oleObject" Target="../embeddings/oleObject168.bin"/><Relationship Id="rId18" Type="http://schemas.openxmlformats.org/officeDocument/2006/relationships/image" Target="../media/image168.wmf"/><Relationship Id="rId26" Type="http://schemas.openxmlformats.org/officeDocument/2006/relationships/image" Target="../media/image172.wmf"/><Relationship Id="rId3" Type="http://schemas.openxmlformats.org/officeDocument/2006/relationships/oleObject" Target="../embeddings/oleObject163.bin"/><Relationship Id="rId21" Type="http://schemas.openxmlformats.org/officeDocument/2006/relationships/oleObject" Target="../embeddings/oleObject172.bin"/><Relationship Id="rId7" Type="http://schemas.openxmlformats.org/officeDocument/2006/relationships/oleObject" Target="../embeddings/oleObject165.bin"/><Relationship Id="rId12" Type="http://schemas.openxmlformats.org/officeDocument/2006/relationships/image" Target="../media/image165.wmf"/><Relationship Id="rId17" Type="http://schemas.openxmlformats.org/officeDocument/2006/relationships/oleObject" Target="../embeddings/oleObject170.bin"/><Relationship Id="rId25" Type="http://schemas.openxmlformats.org/officeDocument/2006/relationships/oleObject" Target="../embeddings/oleObject17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7.wmf"/><Relationship Id="rId20" Type="http://schemas.openxmlformats.org/officeDocument/2006/relationships/image" Target="../media/image169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62.wmf"/><Relationship Id="rId11" Type="http://schemas.openxmlformats.org/officeDocument/2006/relationships/oleObject" Target="../embeddings/oleObject167.bin"/><Relationship Id="rId24" Type="http://schemas.openxmlformats.org/officeDocument/2006/relationships/image" Target="../media/image171.wmf"/><Relationship Id="rId5" Type="http://schemas.openxmlformats.org/officeDocument/2006/relationships/oleObject" Target="../embeddings/oleObject164.bin"/><Relationship Id="rId15" Type="http://schemas.openxmlformats.org/officeDocument/2006/relationships/oleObject" Target="../embeddings/oleObject169.bin"/><Relationship Id="rId23" Type="http://schemas.openxmlformats.org/officeDocument/2006/relationships/oleObject" Target="../embeddings/oleObject173.bin"/><Relationship Id="rId28" Type="http://schemas.openxmlformats.org/officeDocument/2006/relationships/image" Target="../media/image173.wmf"/><Relationship Id="rId10" Type="http://schemas.openxmlformats.org/officeDocument/2006/relationships/image" Target="../media/image164.wmf"/><Relationship Id="rId19" Type="http://schemas.openxmlformats.org/officeDocument/2006/relationships/oleObject" Target="../embeddings/oleObject171.bin"/><Relationship Id="rId4" Type="http://schemas.openxmlformats.org/officeDocument/2006/relationships/image" Target="../media/image161.wmf"/><Relationship Id="rId9" Type="http://schemas.openxmlformats.org/officeDocument/2006/relationships/oleObject" Target="../embeddings/oleObject166.bin"/><Relationship Id="rId14" Type="http://schemas.openxmlformats.org/officeDocument/2006/relationships/image" Target="../media/image166.wmf"/><Relationship Id="rId22" Type="http://schemas.openxmlformats.org/officeDocument/2006/relationships/image" Target="../media/image170.wmf"/><Relationship Id="rId27" Type="http://schemas.openxmlformats.org/officeDocument/2006/relationships/oleObject" Target="../embeddings/oleObject175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wmf"/><Relationship Id="rId3" Type="http://schemas.openxmlformats.org/officeDocument/2006/relationships/oleObject" Target="../embeddings/oleObject176.bin"/><Relationship Id="rId7" Type="http://schemas.openxmlformats.org/officeDocument/2006/relationships/oleObject" Target="../embeddings/oleObject1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75.wmf"/><Relationship Id="rId5" Type="http://schemas.openxmlformats.org/officeDocument/2006/relationships/oleObject" Target="../embeddings/oleObject177.bin"/><Relationship Id="rId10" Type="http://schemas.openxmlformats.org/officeDocument/2006/relationships/image" Target="../media/image177.wmf"/><Relationship Id="rId4" Type="http://schemas.openxmlformats.org/officeDocument/2006/relationships/image" Target="../media/image174.wmf"/><Relationship Id="rId9" Type="http://schemas.openxmlformats.org/officeDocument/2006/relationships/oleObject" Target="../embeddings/oleObject179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wmf"/><Relationship Id="rId13" Type="http://schemas.openxmlformats.org/officeDocument/2006/relationships/oleObject" Target="../embeddings/oleObject185.bin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12" Type="http://schemas.openxmlformats.org/officeDocument/2006/relationships/image" Target="../media/image18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79.wmf"/><Relationship Id="rId11" Type="http://schemas.openxmlformats.org/officeDocument/2006/relationships/oleObject" Target="../embeddings/oleObject184.bin"/><Relationship Id="rId5" Type="http://schemas.openxmlformats.org/officeDocument/2006/relationships/oleObject" Target="../embeddings/oleObject181.bin"/><Relationship Id="rId10" Type="http://schemas.openxmlformats.org/officeDocument/2006/relationships/image" Target="../media/image181.wmf"/><Relationship Id="rId4" Type="http://schemas.openxmlformats.org/officeDocument/2006/relationships/image" Target="../media/image178.wmf"/><Relationship Id="rId9" Type="http://schemas.openxmlformats.org/officeDocument/2006/relationships/oleObject" Target="../embeddings/oleObject183.bin"/><Relationship Id="rId14" Type="http://schemas.openxmlformats.org/officeDocument/2006/relationships/image" Target="../media/image183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wmf"/><Relationship Id="rId3" Type="http://schemas.openxmlformats.org/officeDocument/2006/relationships/oleObject" Target="../embeddings/oleObject186.bin"/><Relationship Id="rId7" Type="http://schemas.openxmlformats.org/officeDocument/2006/relationships/oleObject" Target="../embeddings/oleObject1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85.wmf"/><Relationship Id="rId5" Type="http://schemas.openxmlformats.org/officeDocument/2006/relationships/oleObject" Target="../embeddings/oleObject187.bin"/><Relationship Id="rId10" Type="http://schemas.openxmlformats.org/officeDocument/2006/relationships/image" Target="../media/image187.wmf"/><Relationship Id="rId4" Type="http://schemas.openxmlformats.org/officeDocument/2006/relationships/image" Target="../media/image184.wmf"/><Relationship Id="rId9" Type="http://schemas.openxmlformats.org/officeDocument/2006/relationships/oleObject" Target="../embeddings/oleObject189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89.wmf"/><Relationship Id="rId5" Type="http://schemas.openxmlformats.org/officeDocument/2006/relationships/oleObject" Target="../embeddings/oleObject191.bin"/><Relationship Id="rId4" Type="http://schemas.openxmlformats.org/officeDocument/2006/relationships/image" Target="../media/image188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wmf"/><Relationship Id="rId13" Type="http://schemas.openxmlformats.org/officeDocument/2006/relationships/oleObject" Target="../embeddings/oleObject197.bin"/><Relationship Id="rId3" Type="http://schemas.openxmlformats.org/officeDocument/2006/relationships/oleObject" Target="../embeddings/oleObject192.bin"/><Relationship Id="rId7" Type="http://schemas.openxmlformats.org/officeDocument/2006/relationships/oleObject" Target="../embeddings/oleObject194.bin"/><Relationship Id="rId12" Type="http://schemas.openxmlformats.org/officeDocument/2006/relationships/image" Target="../media/image194.wmf"/><Relationship Id="rId17" Type="http://schemas.openxmlformats.org/officeDocument/2006/relationships/image" Target="../media/image19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6.wmf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91.wmf"/><Relationship Id="rId11" Type="http://schemas.openxmlformats.org/officeDocument/2006/relationships/oleObject" Target="../embeddings/oleObject196.bin"/><Relationship Id="rId5" Type="http://schemas.openxmlformats.org/officeDocument/2006/relationships/oleObject" Target="../embeddings/oleObject193.bin"/><Relationship Id="rId15" Type="http://schemas.openxmlformats.org/officeDocument/2006/relationships/oleObject" Target="../embeddings/oleObject198.bin"/><Relationship Id="rId10" Type="http://schemas.openxmlformats.org/officeDocument/2006/relationships/image" Target="../media/image193.wmf"/><Relationship Id="rId4" Type="http://schemas.openxmlformats.org/officeDocument/2006/relationships/image" Target="../media/image190.wmf"/><Relationship Id="rId9" Type="http://schemas.openxmlformats.org/officeDocument/2006/relationships/oleObject" Target="../embeddings/oleObject195.bin"/><Relationship Id="rId14" Type="http://schemas.openxmlformats.org/officeDocument/2006/relationships/image" Target="../media/image195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wmf"/><Relationship Id="rId13" Type="http://schemas.openxmlformats.org/officeDocument/2006/relationships/image" Target="../media/image203.png"/><Relationship Id="rId3" Type="http://schemas.openxmlformats.org/officeDocument/2006/relationships/oleObject" Target="../embeddings/oleObject199.bin"/><Relationship Id="rId7" Type="http://schemas.openxmlformats.org/officeDocument/2006/relationships/oleObject" Target="../embeddings/oleObject201.bin"/><Relationship Id="rId12" Type="http://schemas.openxmlformats.org/officeDocument/2006/relationships/image" Target="../media/image20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99.wmf"/><Relationship Id="rId11" Type="http://schemas.openxmlformats.org/officeDocument/2006/relationships/oleObject" Target="../embeddings/oleObject203.bin"/><Relationship Id="rId5" Type="http://schemas.openxmlformats.org/officeDocument/2006/relationships/oleObject" Target="../embeddings/oleObject200.bin"/><Relationship Id="rId10" Type="http://schemas.openxmlformats.org/officeDocument/2006/relationships/image" Target="../media/image201.wmf"/><Relationship Id="rId4" Type="http://schemas.openxmlformats.org/officeDocument/2006/relationships/image" Target="../media/image198.wmf"/><Relationship Id="rId9" Type="http://schemas.openxmlformats.org/officeDocument/2006/relationships/oleObject" Target="../embeddings/oleObject202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204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oleObject" Target="../embeddings/oleObject205.bin"/><Relationship Id="rId7" Type="http://schemas.openxmlformats.org/officeDocument/2006/relationships/oleObject" Target="../embeddings/oleObject20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06.w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205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207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wmf"/><Relationship Id="rId3" Type="http://schemas.openxmlformats.org/officeDocument/2006/relationships/oleObject" Target="../embeddings/oleObject209.bin"/><Relationship Id="rId7" Type="http://schemas.openxmlformats.org/officeDocument/2006/relationships/oleObject" Target="../embeddings/oleObject21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09.wmf"/><Relationship Id="rId5" Type="http://schemas.openxmlformats.org/officeDocument/2006/relationships/oleObject" Target="../embeddings/oleObject210.bin"/><Relationship Id="rId10" Type="http://schemas.openxmlformats.org/officeDocument/2006/relationships/image" Target="../media/image211.wmf"/><Relationship Id="rId4" Type="http://schemas.openxmlformats.org/officeDocument/2006/relationships/image" Target="../media/image208.wmf"/><Relationship Id="rId9" Type="http://schemas.openxmlformats.org/officeDocument/2006/relationships/oleObject" Target="../embeddings/oleObject212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212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213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215.wmf"/><Relationship Id="rId5" Type="http://schemas.openxmlformats.org/officeDocument/2006/relationships/oleObject" Target="../embeddings/oleObject216.bin"/><Relationship Id="rId4" Type="http://schemas.openxmlformats.org/officeDocument/2006/relationships/image" Target="../media/image214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216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217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218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219.w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13" Type="http://schemas.openxmlformats.org/officeDocument/2006/relationships/oleObject" Target="../embeddings/oleObject226.bin"/><Relationship Id="rId18" Type="http://schemas.openxmlformats.org/officeDocument/2006/relationships/oleObject" Target="../embeddings/oleObject229.bin"/><Relationship Id="rId26" Type="http://schemas.openxmlformats.org/officeDocument/2006/relationships/oleObject" Target="../embeddings/oleObject233.bin"/><Relationship Id="rId3" Type="http://schemas.openxmlformats.org/officeDocument/2006/relationships/oleObject" Target="../embeddings/oleObject221.bin"/><Relationship Id="rId21" Type="http://schemas.openxmlformats.org/officeDocument/2006/relationships/image" Target="../media/image228.wmf"/><Relationship Id="rId7" Type="http://schemas.openxmlformats.org/officeDocument/2006/relationships/oleObject" Target="../embeddings/oleObject223.bin"/><Relationship Id="rId12" Type="http://schemas.openxmlformats.org/officeDocument/2006/relationships/image" Target="../media/image224.wmf"/><Relationship Id="rId17" Type="http://schemas.openxmlformats.org/officeDocument/2006/relationships/oleObject" Target="../embeddings/oleObject228.bin"/><Relationship Id="rId25" Type="http://schemas.openxmlformats.org/officeDocument/2006/relationships/image" Target="../media/image230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26.wmf"/><Relationship Id="rId20" Type="http://schemas.openxmlformats.org/officeDocument/2006/relationships/oleObject" Target="../embeddings/oleObject230.bin"/><Relationship Id="rId1" Type="http://schemas.openxmlformats.org/officeDocument/2006/relationships/vmlDrawing" Target="../drawings/vmlDrawing49.vml"/><Relationship Id="rId6" Type="http://schemas.openxmlformats.org/officeDocument/2006/relationships/image" Target="../media/image221.wmf"/><Relationship Id="rId11" Type="http://schemas.openxmlformats.org/officeDocument/2006/relationships/oleObject" Target="../embeddings/oleObject225.bin"/><Relationship Id="rId24" Type="http://schemas.openxmlformats.org/officeDocument/2006/relationships/oleObject" Target="../embeddings/oleObject232.bin"/><Relationship Id="rId5" Type="http://schemas.openxmlformats.org/officeDocument/2006/relationships/oleObject" Target="../embeddings/oleObject222.bin"/><Relationship Id="rId15" Type="http://schemas.openxmlformats.org/officeDocument/2006/relationships/oleObject" Target="../embeddings/oleObject227.bin"/><Relationship Id="rId23" Type="http://schemas.openxmlformats.org/officeDocument/2006/relationships/image" Target="../media/image229.wmf"/><Relationship Id="rId10" Type="http://schemas.openxmlformats.org/officeDocument/2006/relationships/image" Target="../media/image223.wmf"/><Relationship Id="rId19" Type="http://schemas.openxmlformats.org/officeDocument/2006/relationships/image" Target="../media/image227.wmf"/><Relationship Id="rId4" Type="http://schemas.openxmlformats.org/officeDocument/2006/relationships/image" Target="../media/image220.wmf"/><Relationship Id="rId9" Type="http://schemas.openxmlformats.org/officeDocument/2006/relationships/oleObject" Target="../embeddings/oleObject224.bin"/><Relationship Id="rId14" Type="http://schemas.openxmlformats.org/officeDocument/2006/relationships/image" Target="../media/image225.wmf"/><Relationship Id="rId22" Type="http://schemas.openxmlformats.org/officeDocument/2006/relationships/oleObject" Target="../embeddings/oleObject231.bin"/><Relationship Id="rId27" Type="http://schemas.openxmlformats.org/officeDocument/2006/relationships/image" Target="../media/image231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wmf"/><Relationship Id="rId13" Type="http://schemas.openxmlformats.org/officeDocument/2006/relationships/oleObject" Target="../embeddings/oleObject239.bin"/><Relationship Id="rId18" Type="http://schemas.openxmlformats.org/officeDocument/2006/relationships/image" Target="../media/image239.wmf"/><Relationship Id="rId3" Type="http://schemas.openxmlformats.org/officeDocument/2006/relationships/oleObject" Target="../embeddings/oleObject234.bin"/><Relationship Id="rId21" Type="http://schemas.openxmlformats.org/officeDocument/2006/relationships/oleObject" Target="../embeddings/oleObject243.bin"/><Relationship Id="rId7" Type="http://schemas.openxmlformats.org/officeDocument/2006/relationships/oleObject" Target="../embeddings/oleObject236.bin"/><Relationship Id="rId12" Type="http://schemas.openxmlformats.org/officeDocument/2006/relationships/image" Target="../media/image236.wmf"/><Relationship Id="rId17" Type="http://schemas.openxmlformats.org/officeDocument/2006/relationships/oleObject" Target="../embeddings/oleObject241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38.wmf"/><Relationship Id="rId20" Type="http://schemas.openxmlformats.org/officeDocument/2006/relationships/image" Target="../media/image240.wmf"/><Relationship Id="rId1" Type="http://schemas.openxmlformats.org/officeDocument/2006/relationships/vmlDrawing" Target="../drawings/vmlDrawing50.vml"/><Relationship Id="rId6" Type="http://schemas.openxmlformats.org/officeDocument/2006/relationships/image" Target="../media/image233.wmf"/><Relationship Id="rId11" Type="http://schemas.openxmlformats.org/officeDocument/2006/relationships/oleObject" Target="../embeddings/oleObject238.bin"/><Relationship Id="rId24" Type="http://schemas.openxmlformats.org/officeDocument/2006/relationships/image" Target="../media/image242.wmf"/><Relationship Id="rId5" Type="http://schemas.openxmlformats.org/officeDocument/2006/relationships/oleObject" Target="../embeddings/oleObject235.bin"/><Relationship Id="rId15" Type="http://schemas.openxmlformats.org/officeDocument/2006/relationships/oleObject" Target="../embeddings/oleObject240.bin"/><Relationship Id="rId23" Type="http://schemas.openxmlformats.org/officeDocument/2006/relationships/oleObject" Target="../embeddings/oleObject244.bin"/><Relationship Id="rId10" Type="http://schemas.openxmlformats.org/officeDocument/2006/relationships/image" Target="../media/image235.wmf"/><Relationship Id="rId19" Type="http://schemas.openxmlformats.org/officeDocument/2006/relationships/oleObject" Target="../embeddings/oleObject242.bin"/><Relationship Id="rId4" Type="http://schemas.openxmlformats.org/officeDocument/2006/relationships/image" Target="../media/image232.wmf"/><Relationship Id="rId9" Type="http://schemas.openxmlformats.org/officeDocument/2006/relationships/oleObject" Target="../embeddings/oleObject237.bin"/><Relationship Id="rId14" Type="http://schemas.openxmlformats.org/officeDocument/2006/relationships/image" Target="../media/image237.wmf"/><Relationship Id="rId22" Type="http://schemas.openxmlformats.org/officeDocument/2006/relationships/image" Target="../media/image241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wmf"/><Relationship Id="rId3" Type="http://schemas.openxmlformats.org/officeDocument/2006/relationships/oleObject" Target="../embeddings/oleObject245.bin"/><Relationship Id="rId7" Type="http://schemas.openxmlformats.org/officeDocument/2006/relationships/oleObject" Target="../embeddings/oleObject24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244.wmf"/><Relationship Id="rId5" Type="http://schemas.openxmlformats.org/officeDocument/2006/relationships/oleObject" Target="../embeddings/oleObject246.bin"/><Relationship Id="rId4" Type="http://schemas.openxmlformats.org/officeDocument/2006/relationships/image" Target="../media/image243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247.wmf"/><Relationship Id="rId5" Type="http://schemas.openxmlformats.org/officeDocument/2006/relationships/oleObject" Target="../embeddings/oleObject249.bin"/><Relationship Id="rId4" Type="http://schemas.openxmlformats.org/officeDocument/2006/relationships/image" Target="../media/image246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3.vml"/><Relationship Id="rId4" Type="http://schemas.openxmlformats.org/officeDocument/2006/relationships/image" Target="../media/image248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wmf"/><Relationship Id="rId3" Type="http://schemas.openxmlformats.org/officeDocument/2006/relationships/oleObject" Target="../embeddings/oleObject251.bin"/><Relationship Id="rId7" Type="http://schemas.openxmlformats.org/officeDocument/2006/relationships/oleObject" Target="../embeddings/oleObject25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250.wmf"/><Relationship Id="rId5" Type="http://schemas.openxmlformats.org/officeDocument/2006/relationships/oleObject" Target="../embeddings/oleObject252.bin"/><Relationship Id="rId4" Type="http://schemas.openxmlformats.org/officeDocument/2006/relationships/image" Target="../media/image249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253.wmf"/><Relationship Id="rId5" Type="http://schemas.openxmlformats.org/officeDocument/2006/relationships/oleObject" Target="../embeddings/oleObject255.bin"/><Relationship Id="rId4" Type="http://schemas.openxmlformats.org/officeDocument/2006/relationships/image" Target="../media/image252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255.wmf"/><Relationship Id="rId5" Type="http://schemas.openxmlformats.org/officeDocument/2006/relationships/oleObject" Target="../embeddings/oleObject257.bin"/><Relationship Id="rId4" Type="http://schemas.openxmlformats.org/officeDocument/2006/relationships/image" Target="../media/image254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7.vml"/><Relationship Id="rId4" Type="http://schemas.openxmlformats.org/officeDocument/2006/relationships/image" Target="../media/image256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wmf"/><Relationship Id="rId3" Type="http://schemas.openxmlformats.org/officeDocument/2006/relationships/oleObject" Target="../embeddings/oleObject259.bin"/><Relationship Id="rId7" Type="http://schemas.openxmlformats.org/officeDocument/2006/relationships/oleObject" Target="../embeddings/oleObject2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214.wmf"/><Relationship Id="rId5" Type="http://schemas.openxmlformats.org/officeDocument/2006/relationships/oleObject" Target="../embeddings/oleObject260.bin"/><Relationship Id="rId4" Type="http://schemas.openxmlformats.org/officeDocument/2006/relationships/image" Target="../media/image257.wmf"/><Relationship Id="rId9" Type="http://schemas.openxmlformats.org/officeDocument/2006/relationships/image" Target="../media/image25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4.bin"/><Relationship Id="rId13" Type="http://schemas.openxmlformats.org/officeDocument/2006/relationships/image" Target="../media/image264.wmf"/><Relationship Id="rId18" Type="http://schemas.openxmlformats.org/officeDocument/2006/relationships/oleObject" Target="../embeddings/oleObject269.bin"/><Relationship Id="rId26" Type="http://schemas.openxmlformats.org/officeDocument/2006/relationships/oleObject" Target="../embeddings/oleObject273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268.wmf"/><Relationship Id="rId7" Type="http://schemas.openxmlformats.org/officeDocument/2006/relationships/image" Target="../media/image261.wmf"/><Relationship Id="rId12" Type="http://schemas.openxmlformats.org/officeDocument/2006/relationships/oleObject" Target="../embeddings/oleObject266.bin"/><Relationship Id="rId17" Type="http://schemas.openxmlformats.org/officeDocument/2006/relationships/image" Target="../media/image266.wmf"/><Relationship Id="rId25" Type="http://schemas.openxmlformats.org/officeDocument/2006/relationships/image" Target="../media/image27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68.bin"/><Relationship Id="rId20" Type="http://schemas.openxmlformats.org/officeDocument/2006/relationships/oleObject" Target="../embeddings/oleObject270.bin"/><Relationship Id="rId1" Type="http://schemas.openxmlformats.org/officeDocument/2006/relationships/vmlDrawing" Target="../drawings/vmlDrawing59.vml"/><Relationship Id="rId6" Type="http://schemas.openxmlformats.org/officeDocument/2006/relationships/oleObject" Target="../embeddings/oleObject263.bin"/><Relationship Id="rId11" Type="http://schemas.openxmlformats.org/officeDocument/2006/relationships/image" Target="../media/image263.wmf"/><Relationship Id="rId24" Type="http://schemas.openxmlformats.org/officeDocument/2006/relationships/oleObject" Target="../embeddings/oleObject272.bin"/><Relationship Id="rId5" Type="http://schemas.openxmlformats.org/officeDocument/2006/relationships/image" Target="../media/image260.wmf"/><Relationship Id="rId15" Type="http://schemas.openxmlformats.org/officeDocument/2006/relationships/image" Target="../media/image265.wmf"/><Relationship Id="rId23" Type="http://schemas.openxmlformats.org/officeDocument/2006/relationships/image" Target="../media/image269.wmf"/><Relationship Id="rId10" Type="http://schemas.openxmlformats.org/officeDocument/2006/relationships/oleObject" Target="../embeddings/oleObject265.bin"/><Relationship Id="rId19" Type="http://schemas.openxmlformats.org/officeDocument/2006/relationships/image" Target="../media/image267.wmf"/><Relationship Id="rId4" Type="http://schemas.openxmlformats.org/officeDocument/2006/relationships/oleObject" Target="../embeddings/oleObject262.bin"/><Relationship Id="rId9" Type="http://schemas.openxmlformats.org/officeDocument/2006/relationships/image" Target="../media/image262.wmf"/><Relationship Id="rId14" Type="http://schemas.openxmlformats.org/officeDocument/2006/relationships/oleObject" Target="../embeddings/oleObject267.bin"/><Relationship Id="rId22" Type="http://schemas.openxmlformats.org/officeDocument/2006/relationships/oleObject" Target="../embeddings/oleObject271.bin"/><Relationship Id="rId27" Type="http://schemas.openxmlformats.org/officeDocument/2006/relationships/image" Target="../media/image271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6.bin"/><Relationship Id="rId13" Type="http://schemas.openxmlformats.org/officeDocument/2006/relationships/image" Target="../media/image276.wmf"/><Relationship Id="rId3" Type="http://schemas.openxmlformats.org/officeDocument/2006/relationships/oleObject" Target="../embeddings/oleObject274.bin"/><Relationship Id="rId7" Type="http://schemas.openxmlformats.org/officeDocument/2006/relationships/image" Target="../media/image273.wmf"/><Relationship Id="rId12" Type="http://schemas.openxmlformats.org/officeDocument/2006/relationships/oleObject" Target="../embeddings/oleObject2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0.vml"/><Relationship Id="rId6" Type="http://schemas.openxmlformats.org/officeDocument/2006/relationships/oleObject" Target="../embeddings/oleObject275.bin"/><Relationship Id="rId11" Type="http://schemas.openxmlformats.org/officeDocument/2006/relationships/image" Target="../media/image275.wmf"/><Relationship Id="rId5" Type="http://schemas.openxmlformats.org/officeDocument/2006/relationships/image" Target="../media/image278.png"/><Relationship Id="rId15" Type="http://schemas.openxmlformats.org/officeDocument/2006/relationships/image" Target="../media/image277.wmf"/><Relationship Id="rId10" Type="http://schemas.openxmlformats.org/officeDocument/2006/relationships/oleObject" Target="../embeddings/oleObject277.bin"/><Relationship Id="rId4" Type="http://schemas.openxmlformats.org/officeDocument/2006/relationships/image" Target="../media/image272.wmf"/><Relationship Id="rId9" Type="http://schemas.openxmlformats.org/officeDocument/2006/relationships/image" Target="../media/image274.wmf"/><Relationship Id="rId14" Type="http://schemas.openxmlformats.org/officeDocument/2006/relationships/oleObject" Target="../embeddings/oleObject279.bin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wmf"/><Relationship Id="rId3" Type="http://schemas.openxmlformats.org/officeDocument/2006/relationships/oleObject" Target="../embeddings/oleObject280.bin"/><Relationship Id="rId7" Type="http://schemas.openxmlformats.org/officeDocument/2006/relationships/oleObject" Target="../embeddings/oleObject28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280.wmf"/><Relationship Id="rId5" Type="http://schemas.openxmlformats.org/officeDocument/2006/relationships/oleObject" Target="../embeddings/oleObject281.bin"/><Relationship Id="rId4" Type="http://schemas.openxmlformats.org/officeDocument/2006/relationships/image" Target="../media/image279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283.wmf"/><Relationship Id="rId5" Type="http://schemas.openxmlformats.org/officeDocument/2006/relationships/oleObject" Target="../embeddings/oleObject284.bin"/><Relationship Id="rId4" Type="http://schemas.openxmlformats.org/officeDocument/2006/relationships/image" Target="../media/image282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wmf"/><Relationship Id="rId3" Type="http://schemas.openxmlformats.org/officeDocument/2006/relationships/oleObject" Target="../embeddings/oleObject285.bin"/><Relationship Id="rId7" Type="http://schemas.openxmlformats.org/officeDocument/2006/relationships/oleObject" Target="../embeddings/oleObject28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85.wmf"/><Relationship Id="rId5" Type="http://schemas.openxmlformats.org/officeDocument/2006/relationships/oleObject" Target="../embeddings/oleObject286.bin"/><Relationship Id="rId10" Type="http://schemas.openxmlformats.org/officeDocument/2006/relationships/image" Target="../media/image287.wmf"/><Relationship Id="rId4" Type="http://schemas.openxmlformats.org/officeDocument/2006/relationships/image" Target="../media/image284.wmf"/><Relationship Id="rId9" Type="http://schemas.openxmlformats.org/officeDocument/2006/relationships/oleObject" Target="../embeddings/oleObject288.bin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wmf"/><Relationship Id="rId3" Type="http://schemas.openxmlformats.org/officeDocument/2006/relationships/oleObject" Target="../embeddings/oleObject289.bin"/><Relationship Id="rId7" Type="http://schemas.openxmlformats.org/officeDocument/2006/relationships/oleObject" Target="../embeddings/oleObject29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289.wmf"/><Relationship Id="rId5" Type="http://schemas.openxmlformats.org/officeDocument/2006/relationships/oleObject" Target="../embeddings/oleObject290.bin"/><Relationship Id="rId4" Type="http://schemas.openxmlformats.org/officeDocument/2006/relationships/image" Target="../media/image288.w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5.vml"/><Relationship Id="rId4" Type="http://schemas.openxmlformats.org/officeDocument/2006/relationships/image" Target="../media/image291.w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7" Type="http://schemas.openxmlformats.org/officeDocument/2006/relationships/image" Target="../media/image299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8.png"/><Relationship Id="rId5" Type="http://schemas.openxmlformats.org/officeDocument/2006/relationships/image" Target="../media/image297.png"/><Relationship Id="rId4" Type="http://schemas.openxmlformats.org/officeDocument/2006/relationships/image" Target="../media/image296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5.bin"/><Relationship Id="rId13" Type="http://schemas.openxmlformats.org/officeDocument/2006/relationships/oleObject" Target="../embeddings/oleObject298.bin"/><Relationship Id="rId3" Type="http://schemas.openxmlformats.org/officeDocument/2006/relationships/oleObject" Target="../embeddings/oleObject293.bin"/><Relationship Id="rId7" Type="http://schemas.openxmlformats.org/officeDocument/2006/relationships/image" Target="../media/image301.wmf"/><Relationship Id="rId12" Type="http://schemas.openxmlformats.org/officeDocument/2006/relationships/image" Target="../media/image303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05.wmf"/><Relationship Id="rId1" Type="http://schemas.openxmlformats.org/officeDocument/2006/relationships/vmlDrawing" Target="../drawings/vmlDrawing66.vml"/><Relationship Id="rId6" Type="http://schemas.openxmlformats.org/officeDocument/2006/relationships/oleObject" Target="../embeddings/oleObject294.bin"/><Relationship Id="rId11" Type="http://schemas.openxmlformats.org/officeDocument/2006/relationships/oleObject" Target="../embeddings/oleObject297.bin"/><Relationship Id="rId5" Type="http://schemas.openxmlformats.org/officeDocument/2006/relationships/image" Target="../media/image306.png"/><Relationship Id="rId15" Type="http://schemas.openxmlformats.org/officeDocument/2006/relationships/oleObject" Target="../embeddings/oleObject299.bin"/><Relationship Id="rId10" Type="http://schemas.openxmlformats.org/officeDocument/2006/relationships/oleObject" Target="../embeddings/oleObject296.bin"/><Relationship Id="rId4" Type="http://schemas.openxmlformats.org/officeDocument/2006/relationships/image" Target="../media/image300.wmf"/><Relationship Id="rId9" Type="http://schemas.openxmlformats.org/officeDocument/2006/relationships/image" Target="../media/image302.wmf"/><Relationship Id="rId14" Type="http://schemas.openxmlformats.org/officeDocument/2006/relationships/image" Target="../media/image304.wm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wmf"/><Relationship Id="rId13" Type="http://schemas.openxmlformats.org/officeDocument/2006/relationships/oleObject" Target="../embeddings/oleObject305.bin"/><Relationship Id="rId3" Type="http://schemas.openxmlformats.org/officeDocument/2006/relationships/oleObject" Target="../embeddings/oleObject300.bin"/><Relationship Id="rId7" Type="http://schemas.openxmlformats.org/officeDocument/2006/relationships/oleObject" Target="../embeddings/oleObject302.bin"/><Relationship Id="rId12" Type="http://schemas.openxmlformats.org/officeDocument/2006/relationships/image" Target="../media/image304.wmf"/><Relationship Id="rId17" Type="http://schemas.openxmlformats.org/officeDocument/2006/relationships/image" Target="../media/image31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6.bin"/><Relationship Id="rId1" Type="http://schemas.openxmlformats.org/officeDocument/2006/relationships/vmlDrawing" Target="../drawings/vmlDrawing67.vml"/><Relationship Id="rId6" Type="http://schemas.openxmlformats.org/officeDocument/2006/relationships/image" Target="../media/image301.wmf"/><Relationship Id="rId11" Type="http://schemas.openxmlformats.org/officeDocument/2006/relationships/oleObject" Target="../embeddings/oleObject304.bin"/><Relationship Id="rId5" Type="http://schemas.openxmlformats.org/officeDocument/2006/relationships/oleObject" Target="../embeddings/oleObject301.bin"/><Relationship Id="rId15" Type="http://schemas.openxmlformats.org/officeDocument/2006/relationships/image" Target="../media/image311.png"/><Relationship Id="rId10" Type="http://schemas.openxmlformats.org/officeDocument/2006/relationships/image" Target="../media/image308.wmf"/><Relationship Id="rId4" Type="http://schemas.openxmlformats.org/officeDocument/2006/relationships/image" Target="../media/image307.wmf"/><Relationship Id="rId9" Type="http://schemas.openxmlformats.org/officeDocument/2006/relationships/oleObject" Target="../embeddings/oleObject303.bin"/><Relationship Id="rId14" Type="http://schemas.openxmlformats.org/officeDocument/2006/relationships/image" Target="../media/image309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8.vml"/><Relationship Id="rId4" Type="http://schemas.openxmlformats.org/officeDocument/2006/relationships/image" Target="../media/image290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9.vml"/><Relationship Id="rId4" Type="http://schemas.openxmlformats.org/officeDocument/2006/relationships/image" Target="../media/image291.w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3850" y="4005263"/>
            <a:ext cx="8569325" cy="2160587"/>
          </a:xfrm>
          <a:gradFill rotWithShape="1">
            <a:gsLst>
              <a:gs pos="0">
                <a:srgbClr val="F2EF75">
                  <a:gamma/>
                  <a:shade val="46275"/>
                  <a:invGamma/>
                </a:srgbClr>
              </a:gs>
              <a:gs pos="50000">
                <a:srgbClr val="F2EF75"/>
              </a:gs>
              <a:gs pos="100000">
                <a:srgbClr val="F2EF75">
                  <a:gamma/>
                  <a:shade val="46275"/>
                  <a:invGamma/>
                </a:srgbClr>
              </a:gs>
            </a:gsLst>
            <a:lin ang="5400000" scaled="1"/>
          </a:gradFill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ru-RU" sz="2800" dirty="0" smtClean="0"/>
              <a:t>Преподаватель: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Филипенко Николай Максимович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sz="2000" dirty="0" smtClean="0"/>
              <a:t>Доцент ОММФ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sz="2000" dirty="0" smtClean="0"/>
              <a:t>ТПУ</a:t>
            </a:r>
          </a:p>
        </p:txBody>
      </p:sp>
      <p:sp>
        <p:nvSpPr>
          <p:cNvPr id="98307" name="WordArt 3"/>
          <p:cNvSpPr>
            <a:spLocks noChangeArrowheads="1" noChangeShapeType="1" noTextEdit="1"/>
          </p:cNvSpPr>
          <p:nvPr/>
        </p:nvSpPr>
        <p:spPr bwMode="auto">
          <a:xfrm>
            <a:off x="1763713" y="692150"/>
            <a:ext cx="5362575" cy="1279525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>
              <a:defRPr/>
            </a:pPr>
            <a:r>
              <a:rPr lang="ru-RU" sz="9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Математика</a:t>
            </a:r>
            <a:r>
              <a:rPr lang="en-US" sz="9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</a:t>
            </a:r>
            <a:r>
              <a:rPr lang="ru-RU" sz="9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3.1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323850" y="2636838"/>
            <a:ext cx="8496300" cy="461962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u="none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ru-RU" sz="2400" u="none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Тема </a:t>
            </a:r>
            <a:r>
              <a:rPr lang="en-US" sz="2400" u="none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III</a:t>
            </a:r>
            <a:r>
              <a:rPr lang="ru-RU" sz="2400" u="none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ru-RU" sz="2400" u="none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Теория функций комплексного переменного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60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sz="3600" u="sng" dirty="0" smtClean="0">
                <a:solidFill>
                  <a:srgbClr val="FF0000"/>
                </a:solidFill>
                <a:effectLst/>
              </a:rPr>
              <a:t>Глава </a:t>
            </a:r>
            <a:r>
              <a:rPr lang="en-US" sz="3600" u="sng" dirty="0" smtClean="0">
                <a:solidFill>
                  <a:srgbClr val="FF0000"/>
                </a:solidFill>
                <a:effectLst/>
              </a:rPr>
              <a:t>I</a:t>
            </a:r>
            <a:r>
              <a:rPr lang="ru-RU" sz="3600" u="sng" dirty="0" smtClean="0">
                <a:solidFill>
                  <a:srgbClr val="FF0000"/>
                </a:solidFill>
                <a:effectLst/>
              </a:rPr>
              <a:t>. Введение в ТФКП.</a:t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ru-RU" altLang="ru-RU" sz="3600" b="1" dirty="0">
                <a:solidFill>
                  <a:srgbClr val="000000"/>
                </a:solidFill>
                <a:cs typeface="Times New Roman" panose="02020603050405020304" pitchFamily="18" charset="0"/>
              </a:rPr>
              <a:t>§ </a:t>
            </a:r>
            <a:r>
              <a:rPr lang="ru-RU" altLang="ru-RU" sz="36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r>
              <a:rPr lang="en-US" sz="3600" i="1" dirty="0" smtClean="0">
                <a:solidFill>
                  <a:schemeClr val="folHlink"/>
                </a:solidFill>
                <a:effectLst/>
              </a:rPr>
              <a:t>. </a:t>
            </a:r>
            <a:r>
              <a:rPr lang="ru-RU" sz="3600" i="1" dirty="0" smtClean="0">
                <a:solidFill>
                  <a:schemeClr val="folHlink"/>
                </a:solidFill>
                <a:effectLst/>
              </a:rPr>
              <a:t>Комплексные числа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827088" y="1512888"/>
            <a:ext cx="4456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2400" u="none">
                <a:solidFill>
                  <a:srgbClr val="990000"/>
                </a:solidFill>
              </a:rPr>
              <a:t>Понятие комплексного числа.</a:t>
            </a:r>
            <a:r>
              <a:rPr lang="ru-RU" sz="1800" b="1" u="none"/>
              <a:t> 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68313" y="2060575"/>
            <a:ext cx="7345362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 множестве действительных чисел действие извлечения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корня четной степени из отрицательного числа невыполнимо.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Выражения</a:t>
            </a:r>
            <a:r>
              <a:rPr lang="ru-RU" sz="1800" b="1" u="none"/>
              <a:t> 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2268538" y="2636838"/>
          <a:ext cx="21605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Формула" r:id="rId3" imgW="1396394" imgH="266584" progId="Equation.3">
                  <p:embed/>
                </p:oleObj>
              </mc:Choice>
              <mc:Fallback>
                <p:oleObj name="Формула" r:id="rId3" imgW="1396394" imgH="26658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636838"/>
                        <a:ext cx="2160587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552950" y="2708275"/>
            <a:ext cx="4591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не имеют смысла и, поэтому, уравнения</a:t>
            </a:r>
            <a:r>
              <a:rPr lang="ru-RU" sz="1800" b="1" u="none"/>
              <a:t>  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2124075" y="3141663"/>
          <a:ext cx="439261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Формула" r:id="rId5" imgW="2933700" imgH="266700" progId="Equation.3">
                  <p:embed/>
                </p:oleObj>
              </mc:Choice>
              <mc:Fallback>
                <p:oleObj name="Формула" r:id="rId5" imgW="2933700" imgH="266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141663"/>
                        <a:ext cx="4392613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971550" y="3644900"/>
            <a:ext cx="4406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на этом множестве решений не имеют.</a:t>
            </a:r>
            <a:r>
              <a:rPr lang="ru-RU" sz="1800" b="1" u="none"/>
              <a:t> </a:t>
            </a: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68313" y="4149725"/>
            <a:ext cx="78359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Для того, чтобы сделать возможным извлечение корня четной степени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из отрицательного числа множество действительных чисел было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расширено добавлением к нему множества мнимых чисел.</a:t>
            </a: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755650" y="5300663"/>
            <a:ext cx="6235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 п р е д е л е н и е  1.  </a:t>
            </a:r>
            <a:r>
              <a:rPr lang="ru-RU" sz="1800" i="1" u="none"/>
              <a:t> Число, квадрат которого равен</a:t>
            </a:r>
            <a:r>
              <a:rPr lang="ru-RU" sz="1800" b="1" u="none"/>
              <a:t> </a:t>
            </a: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6" name="Object 14"/>
          <p:cNvGraphicFramePr>
            <a:graphicFrameLocks noChangeAspect="1"/>
          </p:cNvGraphicFramePr>
          <p:nvPr/>
        </p:nvGraphicFramePr>
        <p:xfrm>
          <a:off x="7019925" y="5300663"/>
          <a:ext cx="5048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Формула" r:id="rId7" imgW="291847" imgH="215713" progId="Equation.3">
                  <p:embed/>
                </p:oleObj>
              </mc:Choice>
              <mc:Fallback>
                <p:oleObj name="Формула" r:id="rId7" imgW="291847" imgH="215713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5300663"/>
                        <a:ext cx="504825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827088" y="5734050"/>
            <a:ext cx="5908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называется мнимой единицей и обозначается буквой</a:t>
            </a:r>
            <a:r>
              <a:rPr lang="ru-RU" sz="1800" b="1" u="none"/>
              <a:t> </a:t>
            </a: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6732588" y="5734050"/>
          <a:ext cx="2460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Формула" r:id="rId9" imgW="126725" imgH="177415" progId="Equation.3">
                  <p:embed/>
                </p:oleObj>
              </mc:Choice>
              <mc:Fallback>
                <p:oleObj name="Формула" r:id="rId9" imgW="126725" imgH="177415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5734050"/>
                        <a:ext cx="246062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91" name="Object 19"/>
          <p:cNvGraphicFramePr>
            <a:graphicFrameLocks noChangeAspect="1"/>
          </p:cNvGraphicFramePr>
          <p:nvPr/>
        </p:nvGraphicFramePr>
        <p:xfrm>
          <a:off x="3419475" y="6165850"/>
          <a:ext cx="144462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Формула" r:id="rId11" imgW="545626" imgH="203024" progId="Equation.3">
                  <p:embed/>
                </p:oleObj>
              </mc:Choice>
              <mc:Fallback>
                <p:oleObj name="Формула" r:id="rId11" imgW="545626" imgH="203024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6165850"/>
                        <a:ext cx="1444625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5288" y="404813"/>
            <a:ext cx="4194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 п р е д е л е н и е  2.  </a:t>
            </a:r>
            <a:r>
              <a:rPr lang="ru-RU" sz="1800" i="1" u="none"/>
              <a:t> Число вида</a:t>
            </a:r>
            <a:r>
              <a:rPr lang="ru-RU" sz="1800" b="1" u="none"/>
              <a:t>  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4643438" y="333375"/>
          <a:ext cx="16573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" name="Формула" r:id="rId3" imgW="761669" imgH="215806" progId="Equation.3">
                  <p:embed/>
                </p:oleObj>
              </mc:Choice>
              <mc:Fallback>
                <p:oleObj name="Формула" r:id="rId3" imgW="761669" imgH="21580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33375"/>
                        <a:ext cx="16573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6516688" y="404813"/>
            <a:ext cx="593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где</a:t>
            </a:r>
            <a:r>
              <a:rPr lang="ru-RU" sz="1800" b="1" u="none"/>
              <a:t> 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684213" y="908050"/>
          <a:ext cx="8636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" name="Формула" r:id="rId5" imgW="431613" imgH="190417" progId="Equation.3">
                  <p:embed/>
                </p:oleObj>
              </mc:Choice>
              <mc:Fallback>
                <p:oleObj name="Формула" r:id="rId5" imgW="431613" imgH="19041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908050"/>
                        <a:ext cx="86360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1692275" y="836613"/>
            <a:ext cx="290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действительные числа, а</a:t>
            </a:r>
            <a:r>
              <a:rPr lang="ru-RU" sz="1800" b="1" u="none"/>
              <a:t> 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4643438" y="765175"/>
          <a:ext cx="503237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3" name="Формула" r:id="rId7" imgW="228402" imgH="177646" progId="Equation.3">
                  <p:embed/>
                </p:oleObj>
              </mc:Choice>
              <mc:Fallback>
                <p:oleObj name="Формула" r:id="rId7" imgW="228402" imgH="17764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765175"/>
                        <a:ext cx="503237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5148263" y="765175"/>
            <a:ext cx="20716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i="1" u="none"/>
              <a:t>мнимая единица, 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39750" y="1196975"/>
            <a:ext cx="6934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i="1" u="none"/>
              <a:t>называется </a:t>
            </a:r>
            <a:r>
              <a:rPr lang="ru-RU" sz="1800" i="1" u="none">
                <a:solidFill>
                  <a:srgbClr val="990000"/>
                </a:solidFill>
              </a:rPr>
              <a:t>комплексным числом (упорядоченная пара чисел).</a:t>
            </a:r>
            <a:endParaRPr lang="ru-RU" sz="1800" b="1" u="none">
              <a:solidFill>
                <a:srgbClr val="990000"/>
              </a:solidFill>
            </a:endParaRP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611188" y="1557338"/>
            <a:ext cx="8810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Число</a:t>
            </a:r>
            <a:r>
              <a:rPr lang="ru-RU" sz="1800" b="1" u="none"/>
              <a:t> 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11" name="Object 15"/>
          <p:cNvGraphicFramePr>
            <a:graphicFrameLocks noChangeAspect="1"/>
          </p:cNvGraphicFramePr>
          <p:nvPr/>
        </p:nvGraphicFramePr>
        <p:xfrm>
          <a:off x="1476375" y="1557338"/>
          <a:ext cx="33813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" name="Формула" r:id="rId9" imgW="139639" imgH="152334" progId="Equation.3">
                  <p:embed/>
                </p:oleObj>
              </mc:Choice>
              <mc:Fallback>
                <p:oleObj name="Формула" r:id="rId9" imgW="139639" imgH="152334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557338"/>
                        <a:ext cx="338138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979613" y="1557338"/>
            <a:ext cx="6162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называется </a:t>
            </a:r>
            <a:r>
              <a:rPr lang="ru-RU" sz="1800" i="1" u="none">
                <a:solidFill>
                  <a:srgbClr val="990000"/>
                </a:solidFill>
              </a:rPr>
              <a:t>действительной частью</a:t>
            </a:r>
            <a:r>
              <a:rPr lang="ru-RU" sz="1800" i="1" u="none"/>
              <a:t> комплексного числа</a:t>
            </a:r>
            <a:endParaRPr lang="ru-RU" sz="1800" b="1" u="none"/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611188" y="1916113"/>
            <a:ext cx="18081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i="1" u="none"/>
              <a:t>и обозначается</a:t>
            </a: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15" name="Object 19"/>
          <p:cNvGraphicFramePr>
            <a:graphicFrameLocks noChangeAspect="1"/>
          </p:cNvGraphicFramePr>
          <p:nvPr/>
        </p:nvGraphicFramePr>
        <p:xfrm>
          <a:off x="2555875" y="1916113"/>
          <a:ext cx="252095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" name="Формула" r:id="rId11" imgW="1524000" imgH="228600" progId="Equation.3">
                  <p:embed/>
                </p:oleObj>
              </mc:Choice>
              <mc:Fallback>
                <p:oleObj name="Формула" r:id="rId11" imgW="152400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1916113"/>
                        <a:ext cx="2520950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611188" y="2420938"/>
            <a:ext cx="8810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Число</a:t>
            </a:r>
            <a:r>
              <a:rPr lang="ru-RU" sz="1800" b="1" u="none"/>
              <a:t> </a:t>
            </a:r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18" name="Object 22"/>
          <p:cNvGraphicFramePr>
            <a:graphicFrameLocks noChangeAspect="1"/>
          </p:cNvGraphicFramePr>
          <p:nvPr/>
        </p:nvGraphicFramePr>
        <p:xfrm>
          <a:off x="1547813" y="2420938"/>
          <a:ext cx="7207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" name="Формула" r:id="rId13" imgW="330057" imgH="190417" progId="Equation.3">
                  <p:embed/>
                </p:oleObj>
              </mc:Choice>
              <mc:Fallback>
                <p:oleObj name="Формула" r:id="rId13" imgW="330057" imgH="190417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420938"/>
                        <a:ext cx="7207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9" name="Rectangle 23"/>
          <p:cNvSpPr>
            <a:spLocks noChangeArrowheads="1"/>
          </p:cNvSpPr>
          <p:nvPr/>
        </p:nvSpPr>
        <p:spPr bwMode="auto">
          <a:xfrm>
            <a:off x="2268538" y="2420938"/>
            <a:ext cx="5518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называется </a:t>
            </a:r>
            <a:r>
              <a:rPr lang="ru-RU" sz="1800" i="1" u="none">
                <a:solidFill>
                  <a:srgbClr val="990000"/>
                </a:solidFill>
              </a:rPr>
              <a:t>мнимой частью</a:t>
            </a:r>
            <a:r>
              <a:rPr lang="ru-RU" sz="1800" i="1" u="none"/>
              <a:t> числа и обозначается</a:t>
            </a:r>
            <a:r>
              <a:rPr lang="ru-RU" sz="1800" b="1" u="none"/>
              <a:t> </a:t>
            </a:r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21" name="Object 25"/>
          <p:cNvGraphicFramePr>
            <a:graphicFrameLocks noChangeAspect="1"/>
          </p:cNvGraphicFramePr>
          <p:nvPr/>
        </p:nvGraphicFramePr>
        <p:xfrm>
          <a:off x="2627313" y="2924175"/>
          <a:ext cx="266382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7" name="Формула" r:id="rId15" imgW="1498600" imgH="228600" progId="Equation.3">
                  <p:embed/>
                </p:oleObj>
              </mc:Choice>
              <mc:Fallback>
                <p:oleObj name="Формула" r:id="rId15" imgW="1498600" imgH="2286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924175"/>
                        <a:ext cx="2663825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539750" y="3284538"/>
            <a:ext cx="41957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Запись комплексного числа в виде</a:t>
            </a:r>
            <a:r>
              <a:rPr lang="ru-RU" sz="1800" b="1" u="none"/>
              <a:t>     </a:t>
            </a:r>
          </a:p>
        </p:txBody>
      </p:sp>
      <p:graphicFrame>
        <p:nvGraphicFramePr>
          <p:cNvPr id="4123" name="Object 27"/>
          <p:cNvGraphicFramePr>
            <a:graphicFrameLocks noGrp="1" noChangeAspect="1"/>
          </p:cNvGraphicFramePr>
          <p:nvPr>
            <p:ph/>
          </p:nvPr>
        </p:nvGraphicFramePr>
        <p:xfrm>
          <a:off x="4427538" y="3284538"/>
          <a:ext cx="165576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" name="Формула" r:id="rId17" imgW="761669" imgH="215806" progId="Equation.3">
                  <p:embed/>
                </p:oleObj>
              </mc:Choice>
              <mc:Fallback>
                <p:oleObj name="Формула" r:id="rId17" imgW="761669" imgH="215806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284538"/>
                        <a:ext cx="1655762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4" name="Rectangle 28"/>
          <p:cNvSpPr>
            <a:spLocks noChangeArrowheads="1"/>
          </p:cNvSpPr>
          <p:nvPr/>
        </p:nvSpPr>
        <p:spPr bwMode="auto">
          <a:xfrm>
            <a:off x="684213" y="3644900"/>
            <a:ext cx="76215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называется </a:t>
            </a:r>
            <a:r>
              <a:rPr lang="ru-RU" sz="1800" i="1" u="none"/>
              <a:t> </a:t>
            </a:r>
            <a:r>
              <a:rPr lang="ru-RU" sz="1800" i="1" u="none">
                <a:solidFill>
                  <a:srgbClr val="990000"/>
                </a:solidFill>
              </a:rPr>
              <a:t>алгебраической формой</a:t>
            </a:r>
            <a:r>
              <a:rPr lang="ru-RU" sz="1800" i="1" u="none"/>
              <a:t> записи</a:t>
            </a:r>
            <a:r>
              <a:rPr lang="ru-RU" sz="1800" u="none"/>
              <a:t> комплексного числа.</a:t>
            </a: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395288" y="4941888"/>
            <a:ext cx="856773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 п р е д е л е н и е  3.  </a:t>
            </a:r>
            <a:r>
              <a:rPr lang="ru-RU" sz="1800" i="1" u="none"/>
              <a:t> Комплексное число, имеющее ту же действительную </a:t>
            </a:r>
          </a:p>
          <a:p>
            <a:r>
              <a:rPr lang="ru-RU" sz="1800" i="1" u="none"/>
              <a:t>и противоположную по знаку мнимую часть, называется </a:t>
            </a:r>
          </a:p>
          <a:p>
            <a:r>
              <a:rPr lang="ru-RU" sz="1800" i="1" u="none"/>
              <a:t>комплексно-сопряженным с числом</a:t>
            </a:r>
            <a:r>
              <a:rPr lang="ru-RU" sz="1800" b="1" u="none"/>
              <a:t>  </a:t>
            </a: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27" name="Object 31"/>
          <p:cNvGraphicFramePr>
            <a:graphicFrameLocks noChangeAspect="1"/>
          </p:cNvGraphicFramePr>
          <p:nvPr/>
        </p:nvGraphicFramePr>
        <p:xfrm>
          <a:off x="4500563" y="5516563"/>
          <a:ext cx="1150937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" name="Формула" r:id="rId18" imgW="723586" imgH="215806" progId="Equation.3">
                  <p:embed/>
                </p:oleObj>
              </mc:Choice>
              <mc:Fallback>
                <p:oleObj name="Формула" r:id="rId18" imgW="723586" imgH="215806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5516563"/>
                        <a:ext cx="1150937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8" name="Rectangle 32"/>
          <p:cNvSpPr>
            <a:spLocks noChangeArrowheads="1"/>
          </p:cNvSpPr>
          <p:nvPr/>
        </p:nvSpPr>
        <p:spPr bwMode="auto">
          <a:xfrm>
            <a:off x="5867400" y="5516563"/>
            <a:ext cx="2074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и обозначается</a:t>
            </a:r>
            <a:r>
              <a:rPr lang="ru-RU" sz="1800" b="1" u="none"/>
              <a:t>    </a:t>
            </a:r>
          </a:p>
        </p:txBody>
      </p:sp>
      <p:sp>
        <p:nvSpPr>
          <p:cNvPr id="4129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30" name="Object 34"/>
          <p:cNvGraphicFramePr>
            <a:graphicFrameLocks noChangeAspect="1"/>
          </p:cNvGraphicFramePr>
          <p:nvPr/>
        </p:nvGraphicFramePr>
        <p:xfrm>
          <a:off x="3059113" y="5949950"/>
          <a:ext cx="27368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" name="Формула" r:id="rId20" imgW="1332921" imgH="266584" progId="Equation.3">
                  <p:embed/>
                </p:oleObj>
              </mc:Choice>
              <mc:Fallback>
                <p:oleObj name="Формула" r:id="rId20" imgW="1332921" imgH="266584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5949950"/>
                        <a:ext cx="27368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1" name="Rectangle 35"/>
          <p:cNvSpPr>
            <a:spLocks noChangeArrowheads="1"/>
          </p:cNvSpPr>
          <p:nvPr/>
        </p:nvSpPr>
        <p:spPr bwMode="auto">
          <a:xfrm>
            <a:off x="684213" y="4005263"/>
            <a:ext cx="66024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Число</a:t>
            </a:r>
            <a:r>
              <a:rPr lang="ru-RU" sz="1800" b="1" u="none"/>
              <a:t>                       , </a:t>
            </a:r>
            <a:r>
              <a:rPr lang="ru-RU" sz="1800" u="none"/>
              <a:t>не содержащее действительной части,</a:t>
            </a:r>
          </a:p>
          <a:p>
            <a:r>
              <a:rPr lang="ru-RU" sz="1800" u="none"/>
              <a:t> </a:t>
            </a:r>
          </a:p>
          <a:p>
            <a:r>
              <a:rPr lang="ru-RU" sz="1800" u="none"/>
              <a:t>называется </a:t>
            </a:r>
            <a:r>
              <a:rPr lang="ru-RU" sz="1800" u="none">
                <a:solidFill>
                  <a:srgbClr val="990000"/>
                </a:solidFill>
              </a:rPr>
              <a:t>чисто мнимым</a:t>
            </a:r>
            <a:r>
              <a:rPr lang="ru-RU" sz="1800" u="none"/>
              <a:t> числом</a:t>
            </a:r>
            <a:r>
              <a:rPr lang="ru-RU" sz="1800" b="1" u="none"/>
              <a:t>.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33" name="Object 37"/>
          <p:cNvGraphicFramePr>
            <a:graphicFrameLocks noChangeAspect="1"/>
          </p:cNvGraphicFramePr>
          <p:nvPr/>
        </p:nvGraphicFramePr>
        <p:xfrm>
          <a:off x="1692275" y="4005263"/>
          <a:ext cx="1008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" name="Формула" r:id="rId22" imgW="393529" imgH="190417" progId="Equation.3">
                  <p:embed/>
                </p:oleObj>
              </mc:Choice>
              <mc:Fallback>
                <p:oleObj name="Формула" r:id="rId22" imgW="393529" imgH="190417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005263"/>
                        <a:ext cx="1008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95288" y="404813"/>
            <a:ext cx="3559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 п р е д е л е н и е  4.  </a:t>
            </a:r>
            <a:r>
              <a:rPr lang="ru-RU" sz="1800" i="1" u="none"/>
              <a:t> Число</a:t>
            </a:r>
            <a:r>
              <a:rPr lang="ru-RU" sz="1800" b="1" u="none"/>
              <a:t> 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67175" y="260350"/>
          <a:ext cx="12239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name="Формула" r:id="rId3" imgW="710891" imgH="330057" progId="Equation.3">
                  <p:embed/>
                </p:oleObj>
              </mc:Choice>
              <mc:Fallback>
                <p:oleObj name="Формула" r:id="rId3" imgW="710891" imgH="33005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260350"/>
                        <a:ext cx="12239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508625" y="404813"/>
            <a:ext cx="31765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называется </a:t>
            </a:r>
            <a:r>
              <a:rPr lang="ru-RU" sz="1800" i="1" u="none">
                <a:solidFill>
                  <a:srgbClr val="990000"/>
                </a:solidFill>
              </a:rPr>
              <a:t>модулем </a:t>
            </a:r>
            <a:r>
              <a:rPr lang="ru-RU" sz="1800" i="1" u="none"/>
              <a:t>числа</a:t>
            </a:r>
            <a:r>
              <a:rPr lang="ru-RU" sz="1800" b="1" u="none"/>
              <a:t>  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539750" y="836613"/>
          <a:ext cx="13684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3" name="Формула" r:id="rId5" imgW="698197" imgH="215806" progId="Equation.3">
                  <p:embed/>
                </p:oleObj>
              </mc:Choice>
              <mc:Fallback>
                <p:oleObj name="Формула" r:id="rId5" imgW="698197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836613"/>
                        <a:ext cx="13684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051050" y="836613"/>
            <a:ext cx="1874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и обозначается</a:t>
            </a:r>
            <a:r>
              <a:rPr lang="ru-RU" sz="1800" b="1" u="none"/>
              <a:t> 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3995738" y="836613"/>
          <a:ext cx="5048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4" name="Формула" r:id="rId7" imgW="291847" imgH="215713" progId="Equation.3">
                  <p:embed/>
                </p:oleObj>
              </mc:Choice>
              <mc:Fallback>
                <p:oleObj name="Формула" r:id="rId7" imgW="291847" imgH="215713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836613"/>
                        <a:ext cx="504825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4643438" y="836613"/>
            <a:ext cx="635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или</a:t>
            </a:r>
            <a:r>
              <a:rPr lang="ru-RU" sz="1800" b="1" u="none"/>
              <a:t> 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33" name="Object 13"/>
          <p:cNvGraphicFramePr>
            <a:graphicFrameLocks noChangeAspect="1"/>
          </p:cNvGraphicFramePr>
          <p:nvPr/>
        </p:nvGraphicFramePr>
        <p:xfrm>
          <a:off x="5364163" y="836613"/>
          <a:ext cx="43180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5" name="Формула" r:id="rId9" imgW="190417" imgH="152334" progId="Equation.3">
                  <p:embed/>
                </p:oleObj>
              </mc:Choice>
              <mc:Fallback>
                <p:oleObj name="Формула" r:id="rId9" imgW="190417" imgH="152334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836613"/>
                        <a:ext cx="431800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35" name="Object 15"/>
          <p:cNvGraphicFramePr>
            <a:graphicFrameLocks noChangeAspect="1"/>
          </p:cNvGraphicFramePr>
          <p:nvPr/>
        </p:nvGraphicFramePr>
        <p:xfrm>
          <a:off x="2843213" y="1412875"/>
          <a:ext cx="244951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6" name="Формула" r:id="rId11" imgW="1333500" imgH="330200" progId="Equation.3">
                  <p:embed/>
                </p:oleObj>
              </mc:Choice>
              <mc:Fallback>
                <p:oleObj name="Формула" r:id="rId11" imgW="1333500" imgH="330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412875"/>
                        <a:ext cx="2449512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611188" y="2205038"/>
            <a:ext cx="1781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Очевидно, что</a:t>
            </a:r>
            <a:r>
              <a:rPr lang="ru-RU" sz="1800" b="1" u="none"/>
              <a:t> </a:t>
            </a: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38" name="Object 18"/>
          <p:cNvGraphicFramePr>
            <a:graphicFrameLocks noChangeAspect="1"/>
          </p:cNvGraphicFramePr>
          <p:nvPr/>
        </p:nvGraphicFramePr>
        <p:xfrm>
          <a:off x="2484438" y="2205038"/>
          <a:ext cx="719137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7" name="Формула" r:id="rId13" imgW="469696" imgH="215806" progId="Equation.3">
                  <p:embed/>
                </p:oleObj>
              </mc:Choice>
              <mc:Fallback>
                <p:oleObj name="Формула" r:id="rId13" imgW="469696" imgH="215806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205038"/>
                        <a:ext cx="719137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684213" y="2781300"/>
            <a:ext cx="78501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b="1" u="none">
                <a:solidFill>
                  <a:srgbClr val="990000"/>
                </a:solidFill>
              </a:rPr>
              <a:t>Действия над комплексными числами в алгебраической форме</a:t>
            </a: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684213" y="3414713"/>
            <a:ext cx="7847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i="1" u="none"/>
              <a:t>1. Условие равенства комплексных чисел</a:t>
            </a:r>
            <a:r>
              <a:rPr lang="ru-RU" sz="1800" i="1" u="none"/>
              <a:t>:  </a:t>
            </a:r>
            <a:r>
              <a:rPr lang="ru-RU" sz="1800" u="none"/>
              <a:t>два комплексных числа</a:t>
            </a:r>
            <a:r>
              <a:rPr lang="ru-RU" sz="1800" b="1" u="none"/>
              <a:t> </a:t>
            </a:r>
          </a:p>
        </p:txBody>
      </p:sp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42" name="Object 22"/>
          <p:cNvGraphicFramePr>
            <a:graphicFrameLocks noChangeAspect="1"/>
          </p:cNvGraphicFramePr>
          <p:nvPr/>
        </p:nvGraphicFramePr>
        <p:xfrm>
          <a:off x="2124075" y="3789363"/>
          <a:ext cx="136842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8" name="Формула" r:id="rId15" imgW="863225" imgH="241195" progId="Equation.3">
                  <p:embed/>
                </p:oleObj>
              </mc:Choice>
              <mc:Fallback>
                <p:oleObj name="Формула" r:id="rId15" imgW="863225" imgH="241195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789363"/>
                        <a:ext cx="136842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3995738" y="3789363"/>
            <a:ext cx="3794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и</a:t>
            </a:r>
            <a:r>
              <a:rPr lang="ru-RU" sz="1800" b="1" u="none"/>
              <a:t> </a:t>
            </a: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45" name="Object 25"/>
          <p:cNvGraphicFramePr>
            <a:graphicFrameLocks noChangeAspect="1"/>
          </p:cNvGraphicFramePr>
          <p:nvPr/>
        </p:nvGraphicFramePr>
        <p:xfrm>
          <a:off x="4787900" y="3789363"/>
          <a:ext cx="143986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9" name="Формула" r:id="rId17" imgW="927100" imgH="241300" progId="Equation.3">
                  <p:embed/>
                </p:oleObj>
              </mc:Choice>
              <mc:Fallback>
                <p:oleObj name="Формула" r:id="rId17" imgW="927100" imgH="2413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789363"/>
                        <a:ext cx="1439863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250825" y="4292600"/>
            <a:ext cx="8626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равны тогда и только тогда, когда равны их действительные и мнимые части   </a:t>
            </a:r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48" name="Object 28"/>
          <p:cNvGraphicFramePr>
            <a:graphicFrameLocks noChangeAspect="1"/>
          </p:cNvGraphicFramePr>
          <p:nvPr/>
        </p:nvGraphicFramePr>
        <p:xfrm>
          <a:off x="2339975" y="4868863"/>
          <a:ext cx="39592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0" name="Формула" r:id="rId19" imgW="2184400" imgH="241300" progId="Equation.3">
                  <p:embed/>
                </p:oleObj>
              </mc:Choice>
              <mc:Fallback>
                <p:oleObj name="Формула" r:id="rId19" imgW="2184400" imgH="2413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868863"/>
                        <a:ext cx="39592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i="1" u="none"/>
              <a:t>2. Сложение и вычитание комплексных чисел:</a:t>
            </a:r>
            <a:r>
              <a:rPr lang="ru-RU" u="none"/>
              <a:t> </a:t>
            </a:r>
          </a:p>
          <a:p>
            <a:pPr eaLnBrk="1" hangingPunct="1"/>
            <a:r>
              <a:rPr lang="ru-RU" sz="1800" u="none"/>
              <a:t>при сложении и вычитании комплексных чисел складываются и </a:t>
            </a:r>
          </a:p>
          <a:p>
            <a:pPr eaLnBrk="1" hangingPunct="1"/>
            <a:r>
              <a:rPr lang="ru-RU" sz="1800" u="none"/>
              <a:t>вычитаются их действительные и мнимые части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971550" y="908050"/>
          <a:ext cx="56880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Формула" r:id="rId3" imgW="2768600" imgH="431800" progId="Equation.3">
                  <p:embed/>
                </p:oleObj>
              </mc:Choice>
              <mc:Fallback>
                <p:oleObj name="Формула" r:id="rId3" imgW="27686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908050"/>
                        <a:ext cx="568801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126841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i="1" u="none"/>
              <a:t>3. Умножение  комплексных чисел на постоянное число:</a:t>
            </a:r>
            <a:r>
              <a:rPr lang="ru-RU" u="none"/>
              <a:t> </a:t>
            </a:r>
          </a:p>
          <a:p>
            <a:pPr eaLnBrk="1" hangingPunct="1"/>
            <a:r>
              <a:rPr lang="ru-RU" sz="1800" u="none"/>
              <a:t>при умножении  комплексных чисел на постоянное число нужно умножить </a:t>
            </a:r>
          </a:p>
          <a:p>
            <a:pPr eaLnBrk="1" hangingPunct="1"/>
            <a:r>
              <a:rPr lang="ru-RU" sz="1800" u="none"/>
              <a:t>на это число его действительную и мнимую части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2757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0" y="2757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2" name="Object 10"/>
          <p:cNvGraphicFramePr>
            <a:graphicFrameLocks noChangeAspect="1"/>
          </p:cNvGraphicFramePr>
          <p:nvPr/>
        </p:nvGraphicFramePr>
        <p:xfrm>
          <a:off x="1187450" y="2205038"/>
          <a:ext cx="5943600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4" name="Формула" r:id="rId5" imgW="2946400" imgH="215900" progId="Equation.3">
                  <p:embed/>
                </p:oleObj>
              </mc:Choice>
              <mc:Fallback>
                <p:oleObj name="Формула" r:id="rId5" imgW="2946400" imgH="215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205038"/>
                        <a:ext cx="5943600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Rectangle 32"/>
          <p:cNvSpPr>
            <a:spLocks noChangeArrowheads="1"/>
          </p:cNvSpPr>
          <p:nvPr/>
        </p:nvSpPr>
        <p:spPr bwMode="auto">
          <a:xfrm>
            <a:off x="0" y="2636838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i="1" u="none"/>
              <a:t>4. Умножение  комплексных чисел :</a:t>
            </a:r>
            <a:r>
              <a:rPr lang="ru-RU" u="none"/>
              <a:t> </a:t>
            </a:r>
          </a:p>
          <a:p>
            <a:r>
              <a:rPr lang="ru-RU" u="none"/>
              <a:t>при умножении двух комплексных чисел нужно умножить их как обычные </a:t>
            </a:r>
          </a:p>
          <a:p>
            <a:r>
              <a:rPr lang="ru-RU" u="none"/>
              <a:t>многочлены, учесть, что                     и привести подобные</a:t>
            </a:r>
          </a:p>
        </p:txBody>
      </p:sp>
      <p:graphicFrame>
        <p:nvGraphicFramePr>
          <p:cNvPr id="6154" name="Object 3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203575" y="3305175"/>
          <a:ext cx="136842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5" name="Формула" r:id="rId7" imgW="571252" imgH="203112" progId="Equation.3">
                  <p:embed/>
                </p:oleObj>
              </mc:Choice>
              <mc:Fallback>
                <p:oleObj name="Формула" r:id="rId7" imgW="571252" imgH="203112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3305175"/>
                        <a:ext cx="136842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5" name="Object 4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16013" y="3644900"/>
          <a:ext cx="6408737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6" name="Формула" r:id="rId9" imgW="3454400" imgH="228600" progId="Equation.3">
                  <p:embed/>
                </p:oleObj>
              </mc:Choice>
              <mc:Fallback>
                <p:oleObj name="Формула" r:id="rId9" imgW="3454400" imgH="2286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644900"/>
                        <a:ext cx="6408737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5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50825" y="4506913"/>
          <a:ext cx="58340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" name="Формула" r:id="rId11" imgW="3810000" imgH="279400" progId="Equation.3">
                  <p:embed/>
                </p:oleObj>
              </mc:Choice>
              <mc:Fallback>
                <p:oleObj name="Формула" r:id="rId11" imgW="3810000" imgH="27940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506913"/>
                        <a:ext cx="583406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Rectangle 49"/>
          <p:cNvSpPr>
            <a:spLocks noChangeArrowheads="1"/>
          </p:cNvSpPr>
          <p:nvPr/>
        </p:nvSpPr>
        <p:spPr bwMode="auto">
          <a:xfrm>
            <a:off x="0" y="4076700"/>
            <a:ext cx="7265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u="none"/>
              <a:t>Найдем произведение двух комплексно-сопряженных чисел</a:t>
            </a:r>
          </a:p>
        </p:txBody>
      </p:sp>
      <p:sp>
        <p:nvSpPr>
          <p:cNvPr id="6158" name="Rectangle 53"/>
          <p:cNvSpPr>
            <a:spLocks noChangeArrowheads="1"/>
          </p:cNvSpPr>
          <p:nvPr/>
        </p:nvSpPr>
        <p:spPr bwMode="auto">
          <a:xfrm>
            <a:off x="0" y="5013325"/>
            <a:ext cx="2528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u="none"/>
              <a:t>Итак, произведение</a:t>
            </a:r>
          </a:p>
        </p:txBody>
      </p:sp>
      <p:graphicFrame>
        <p:nvGraphicFramePr>
          <p:cNvPr id="6159" name="Object 5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2987675" y="4978400"/>
          <a:ext cx="24479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8" name="Формула" r:id="rId13" imgW="1511300" imgH="279400" progId="Equation.3">
                  <p:embed/>
                </p:oleObj>
              </mc:Choice>
              <mc:Fallback>
                <p:oleObj name="Формула" r:id="rId13" imgW="1511300" imgH="27940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978400"/>
                        <a:ext cx="24479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0" name="Rectangle 57"/>
          <p:cNvSpPr>
            <a:spLocks noChangeArrowheads="1"/>
          </p:cNvSpPr>
          <p:nvPr/>
        </p:nvSpPr>
        <p:spPr bwMode="auto">
          <a:xfrm>
            <a:off x="0" y="5516563"/>
            <a:ext cx="91440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800" u="none"/>
              <a:t>есть действительное число, равное сумме квадратов действительной и </a:t>
            </a:r>
          </a:p>
          <a:p>
            <a:r>
              <a:rPr lang="ru-RU" sz="1800" u="none"/>
              <a:t>мнимой части комплексного числа. Или:  произведение двух </a:t>
            </a:r>
          </a:p>
          <a:p>
            <a:r>
              <a:rPr lang="ru-RU" sz="1800" u="none"/>
              <a:t>комплексно-сопряженных чисел равно квадрату модуля комплексного числа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468313" y="2565400"/>
            <a:ext cx="8135937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i="1" u="none"/>
              <a:t>5. Деление  комплексных чисел :</a:t>
            </a:r>
            <a:r>
              <a:rPr lang="ru-RU" u="none"/>
              <a:t> </a:t>
            </a:r>
          </a:p>
          <a:p>
            <a:pPr eaLnBrk="1" hangingPunct="1"/>
            <a:r>
              <a:rPr lang="ru-RU" sz="1800" u="none"/>
              <a:t>при делении двух комплексных чисел нужно умножить числитель и знаменатель дроби на сопряженное знаменателю выражение, провести умножение в числителе и упростить с учетом, что в знаменателе будет произведение сопряженных чисел, т.е. действительное число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68313" y="123825"/>
            <a:ext cx="70802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З а м е ч а н и е.  Используя результат произведения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комплексно- сопряженных чисел, можно проводить разложение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на множители суммы квадратов действительных чисел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611188" y="1125538"/>
          <a:ext cx="3097212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7" name="Формула" r:id="rId3" imgW="1955800" imgH="279400" progId="Equation.3">
                  <p:embed/>
                </p:oleObj>
              </mc:Choice>
              <mc:Fallback>
                <p:oleObj name="Формула" r:id="rId3" imgW="1955800" imgH="279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125538"/>
                        <a:ext cx="3097212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611188" y="1628775"/>
          <a:ext cx="3097212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Формула" r:id="rId5" imgW="2044700" imgH="279400" progId="Equation.3">
                  <p:embed/>
                </p:oleObj>
              </mc:Choice>
              <mc:Fallback>
                <p:oleObj name="Формула" r:id="rId5" imgW="2044700" imgH="279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628775"/>
                        <a:ext cx="3097212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611188" y="2060575"/>
          <a:ext cx="7848600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Формула" r:id="rId7" imgW="4686300" imgH="279400" progId="Equation.3">
                  <p:embed/>
                </p:oleObj>
              </mc:Choice>
              <mc:Fallback>
                <p:oleObj name="Формула" r:id="rId7" imgW="4686300" imgH="279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060575"/>
                        <a:ext cx="7848600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2565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9" name="Object 11"/>
          <p:cNvGraphicFramePr>
            <a:graphicFrameLocks noChangeAspect="1"/>
          </p:cNvGraphicFramePr>
          <p:nvPr/>
        </p:nvGraphicFramePr>
        <p:xfrm>
          <a:off x="971550" y="3933825"/>
          <a:ext cx="6553200" cy="223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Формула" r:id="rId9" imgW="4572000" imgH="1562100" progId="Equation.3">
                  <p:embed/>
                </p:oleObj>
              </mc:Choice>
              <mc:Fallback>
                <p:oleObj name="Формула" r:id="rId9" imgW="4572000" imgH="1562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933825"/>
                        <a:ext cx="6553200" cy="223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1" name="Object 13"/>
          <p:cNvGraphicFramePr>
            <a:graphicFrameLocks noChangeAspect="1"/>
          </p:cNvGraphicFramePr>
          <p:nvPr/>
        </p:nvGraphicFramePr>
        <p:xfrm>
          <a:off x="971550" y="6081713"/>
          <a:ext cx="424815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1" name="Формула" r:id="rId11" imgW="2311400" imgH="419100" progId="Equation.3">
                  <p:embed/>
                </p:oleObj>
              </mc:Choice>
              <mc:Fallback>
                <p:oleObj name="Формула" r:id="rId11" imgW="2311400" imgH="419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6081713"/>
                        <a:ext cx="424815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84213" y="390525"/>
            <a:ext cx="6832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b="1" u="none">
                <a:solidFill>
                  <a:srgbClr val="990000"/>
                </a:solidFill>
              </a:rPr>
              <a:t>Построение  комплексных чисел на плоскости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879475" y="995363"/>
            <a:ext cx="794067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В декартовой системе координат на плоскости на оси </a:t>
            </a:r>
            <a:r>
              <a:rPr lang="en-US" sz="1800" u="none"/>
              <a:t>OX </a:t>
            </a:r>
            <a:r>
              <a:rPr lang="ru-RU" sz="1800" u="none"/>
              <a:t>откладывается действительная часть комплексного числа, и ось </a:t>
            </a:r>
            <a:r>
              <a:rPr lang="en-US" sz="1800" u="none"/>
              <a:t>OX </a:t>
            </a:r>
            <a:r>
              <a:rPr lang="ru-RU" sz="1800" u="none"/>
              <a:t>называется действительной осью, а на оси </a:t>
            </a:r>
            <a:r>
              <a:rPr lang="en-US" sz="1800" u="none"/>
              <a:t>OY </a:t>
            </a:r>
            <a:r>
              <a:rPr lang="ru-RU" sz="1800" u="none"/>
              <a:t>откладывается мнимая часть комплексного числа, и ось </a:t>
            </a:r>
            <a:r>
              <a:rPr lang="en-US" sz="1800" u="none"/>
              <a:t>OY </a:t>
            </a:r>
            <a:r>
              <a:rPr lang="ru-RU" sz="1800" u="none"/>
              <a:t>называется мнимой осью комплексной плоскости </a:t>
            </a:r>
            <a:r>
              <a:rPr lang="en-US" sz="1800" u="none"/>
              <a:t>XOY.</a:t>
            </a:r>
            <a:endParaRPr lang="ru-RU" sz="1800" u="none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54050" y="2565400"/>
            <a:ext cx="848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Тогда комплексное число изображается точкой на плоскости с координатами 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755650" y="2924175"/>
          <a:ext cx="33813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Формула" r:id="rId3" imgW="139639" imgH="152334" progId="Equation.3">
                  <p:embed/>
                </p:oleObj>
              </mc:Choice>
              <mc:Fallback>
                <p:oleObj name="Формула" r:id="rId3" imgW="139639" imgH="15233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924175"/>
                        <a:ext cx="338138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116013" y="2924175"/>
            <a:ext cx="384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и 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1558925" y="2921000"/>
          <a:ext cx="420688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Формула" r:id="rId5" imgW="164885" imgH="164885" progId="Equation.3">
                  <p:embed/>
                </p:oleObj>
              </mc:Choice>
              <mc:Fallback>
                <p:oleObj name="Формула" r:id="rId5" imgW="164885" imgH="16488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925" y="2921000"/>
                        <a:ext cx="420688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979613" y="2924175"/>
            <a:ext cx="41417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а также радиус-вектором этой точки 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6156325" y="2852738"/>
          <a:ext cx="151130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Формула" r:id="rId7" imgW="952087" imgH="291973" progId="Equation.3">
                  <p:embed/>
                </p:oleObj>
              </mc:Choice>
              <mc:Fallback>
                <p:oleObj name="Формула" r:id="rId7" imgW="952087" imgH="291973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2852738"/>
                        <a:ext cx="1511300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5" name="Picture 13" descr="13-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16338"/>
            <a:ext cx="4103688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07" name="Object 15"/>
          <p:cNvGraphicFramePr>
            <a:graphicFrameLocks noChangeAspect="1"/>
          </p:cNvGraphicFramePr>
          <p:nvPr/>
        </p:nvGraphicFramePr>
        <p:xfrm>
          <a:off x="5435600" y="4076700"/>
          <a:ext cx="2568575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Формула" r:id="rId10" imgW="1511300" imgH="393700" progId="Equation.3">
                  <p:embed/>
                </p:oleObj>
              </mc:Choice>
              <mc:Fallback>
                <p:oleObj name="Формула" r:id="rId10" imgW="1511300" imgH="3937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4076700"/>
                        <a:ext cx="2568575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827088" y="3357563"/>
            <a:ext cx="7097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Длина радиуса-вектора точки есть модуль комплексного числа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392488" y="2967038"/>
          <a:ext cx="104775" cy="10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6" name="Формула" r:id="rId3" imgW="101512" imgH="101512" progId="Equation.3">
                  <p:embed/>
                </p:oleObj>
              </mc:Choice>
              <mc:Fallback>
                <p:oleObj name="Формула" r:id="rId3" imgW="101512" imgH="101512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488" y="2967038"/>
                        <a:ext cx="104775" cy="10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3392488" y="3376613"/>
          <a:ext cx="104775" cy="10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7" name="Формула" r:id="rId5" imgW="101512" imgH="101512" progId="Equation.3">
                  <p:embed/>
                </p:oleObj>
              </mc:Choice>
              <mc:Fallback>
                <p:oleObj name="Формула" r:id="rId5" imgW="101512" imgH="1015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488" y="3376613"/>
                        <a:ext cx="104775" cy="10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392488" y="3786188"/>
          <a:ext cx="104775" cy="10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8" name="Формула" r:id="rId6" imgW="101512" imgH="101512" progId="Equation.3">
                  <p:embed/>
                </p:oleObj>
              </mc:Choice>
              <mc:Fallback>
                <p:oleObj name="Формула" r:id="rId6" imgW="101512" imgH="1015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488" y="3786188"/>
                        <a:ext cx="104775" cy="10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23850" y="404813"/>
            <a:ext cx="73199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i="1" u="none">
                <a:solidFill>
                  <a:srgbClr val="990000"/>
                </a:solidFill>
              </a:rPr>
              <a:t>Тригонометрическая форма записи  комплексного числа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140200" y="981075"/>
            <a:ext cx="2117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Положение точки </a:t>
            </a:r>
          </a:p>
        </p:txBody>
      </p:sp>
      <p:pic>
        <p:nvPicPr>
          <p:cNvPr id="9223" name="Picture 7" descr="13-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08050"/>
            <a:ext cx="3240087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6516688" y="981075"/>
          <a:ext cx="1223962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9" name="Формула" r:id="rId8" imgW="698197" imgH="215806" progId="Equation.3">
                  <p:embed/>
                </p:oleObj>
              </mc:Choice>
              <mc:Fallback>
                <p:oleObj name="Формула" r:id="rId8" imgW="698197" imgH="2158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981075"/>
                        <a:ext cx="1223962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067175" y="1347788"/>
            <a:ext cx="42687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комплексной плоскости определяется </a:t>
            </a:r>
          </a:p>
          <a:p>
            <a:r>
              <a:rPr lang="ru-RU" sz="1800" u="none"/>
              <a:t>не только декартовыми  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6958013" y="1720850"/>
          <a:ext cx="69850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0" name="Формула" r:id="rId10" imgW="406048" imgH="203024" progId="Equation.3">
                  <p:embed/>
                </p:oleObj>
              </mc:Choice>
              <mc:Fallback>
                <p:oleObj name="Формула" r:id="rId10" imgW="406048" imgH="203024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8013" y="1720850"/>
                        <a:ext cx="69850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4211638" y="2060575"/>
            <a:ext cx="360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но и полярными координатами  </a:t>
            </a: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31" name="Object 15"/>
          <p:cNvGraphicFramePr>
            <a:graphicFrameLocks noChangeAspect="1"/>
          </p:cNvGraphicFramePr>
          <p:nvPr/>
        </p:nvGraphicFramePr>
        <p:xfrm>
          <a:off x="7885113" y="2060575"/>
          <a:ext cx="7191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1" name="Формула" r:id="rId12" imgW="406224" imgH="228501" progId="Equation.3">
                  <p:embed/>
                </p:oleObj>
              </mc:Choice>
              <mc:Fallback>
                <p:oleObj name="Формула" r:id="rId12" imgW="406224" imgH="228501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2060575"/>
                        <a:ext cx="7191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4284663" y="2565400"/>
            <a:ext cx="5984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где 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34" name="Object 18"/>
          <p:cNvGraphicFramePr>
            <a:graphicFrameLocks noChangeAspect="1"/>
          </p:cNvGraphicFramePr>
          <p:nvPr/>
        </p:nvGraphicFramePr>
        <p:xfrm>
          <a:off x="5003800" y="2636838"/>
          <a:ext cx="504825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2" name="Формула" r:id="rId14" imgW="253890" imgH="139639" progId="Equation.3">
                  <p:embed/>
                </p:oleObj>
              </mc:Choice>
              <mc:Fallback>
                <p:oleObj name="Формула" r:id="rId14" imgW="253890" imgH="139639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2636838"/>
                        <a:ext cx="504825" cy="280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5580063" y="2363788"/>
            <a:ext cx="337978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расстояние от точки до </a:t>
            </a:r>
          </a:p>
          <a:p>
            <a:r>
              <a:rPr lang="ru-RU" sz="1800" u="none"/>
              <a:t>начала координат, т.е. длина </a:t>
            </a:r>
          </a:p>
          <a:p>
            <a:r>
              <a:rPr lang="ru-RU" sz="1800" u="none"/>
              <a:t>или </a:t>
            </a:r>
            <a:r>
              <a:rPr lang="ru-RU" sz="1800" u="none">
                <a:solidFill>
                  <a:srgbClr val="990000"/>
                </a:solidFill>
              </a:rPr>
              <a:t>модуль</a:t>
            </a:r>
            <a:r>
              <a:rPr lang="ru-RU" sz="1800" u="none"/>
              <a:t> радиус-вектора, </a:t>
            </a:r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37" name="Object 21"/>
          <p:cNvGraphicFramePr>
            <a:graphicFrameLocks noChangeAspect="1"/>
          </p:cNvGraphicFramePr>
          <p:nvPr/>
        </p:nvGraphicFramePr>
        <p:xfrm>
          <a:off x="684213" y="3573463"/>
          <a:ext cx="50323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3" name="Формула" r:id="rId16" imgW="279158" imgH="177646" progId="Equation.3">
                  <p:embed/>
                </p:oleObj>
              </mc:Choice>
              <mc:Fallback>
                <p:oleObj name="Формула" r:id="rId16" imgW="279158" imgH="177646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573463"/>
                        <a:ext cx="503237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1331913" y="3436938"/>
            <a:ext cx="6937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угол между положительным направлением действительной оси</a:t>
            </a:r>
          </a:p>
          <a:p>
            <a:r>
              <a:rPr lang="ru-RU" sz="1800" u="none"/>
              <a:t> и радиусом-вектором. </a:t>
            </a:r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3995738" y="3716338"/>
            <a:ext cx="26812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Этот угол называется   </a:t>
            </a:r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auto">
          <a:xfrm>
            <a:off x="539750" y="4149725"/>
            <a:ext cx="7848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1800" i="1" u="none">
                <a:solidFill>
                  <a:srgbClr val="990000"/>
                </a:solidFill>
              </a:rPr>
              <a:t>аргументом</a:t>
            </a:r>
            <a:r>
              <a:rPr lang="ru-RU" sz="1800" u="none"/>
              <a:t>     комплексного числа и определяется  с точностью до </a:t>
            </a:r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42" name="Object 26"/>
          <p:cNvGraphicFramePr>
            <a:graphicFrameLocks noChangeAspect="1"/>
          </p:cNvGraphicFramePr>
          <p:nvPr/>
        </p:nvGraphicFramePr>
        <p:xfrm>
          <a:off x="7019925" y="4508500"/>
          <a:ext cx="187166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4" name="Формула" r:id="rId18" imgW="1218671" imgH="215806" progId="Equation.3">
                  <p:embed/>
                </p:oleObj>
              </mc:Choice>
              <mc:Fallback>
                <p:oleObj name="Формула" r:id="rId18" imgW="1218671" imgH="215806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4508500"/>
                        <a:ext cx="187166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539750" y="4797425"/>
            <a:ext cx="5037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Множество всех значений угла обозначается </a:t>
            </a:r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45" name="Object 29"/>
          <p:cNvGraphicFramePr>
            <a:graphicFrameLocks noChangeAspect="1"/>
          </p:cNvGraphicFramePr>
          <p:nvPr/>
        </p:nvGraphicFramePr>
        <p:xfrm>
          <a:off x="5435600" y="4724400"/>
          <a:ext cx="93503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5" name="Формула" r:id="rId20" imgW="431613" imgH="228501" progId="Equation.3">
                  <p:embed/>
                </p:oleObj>
              </mc:Choice>
              <mc:Fallback>
                <p:oleObj name="Формула" r:id="rId20" imgW="431613" imgH="228501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4724400"/>
                        <a:ext cx="935038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611188" y="5157788"/>
            <a:ext cx="69389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При работе с комплексными числами обычно используется так </a:t>
            </a:r>
          </a:p>
          <a:p>
            <a:r>
              <a:rPr lang="ru-RU" sz="1800" u="none"/>
              <a:t>называемое </a:t>
            </a:r>
            <a:r>
              <a:rPr lang="ru-RU" sz="1800" i="1" u="none"/>
              <a:t> </a:t>
            </a:r>
            <a:r>
              <a:rPr lang="ru-RU" sz="1800" i="1" u="none">
                <a:solidFill>
                  <a:srgbClr val="990000"/>
                </a:solidFill>
              </a:rPr>
              <a:t>главное значение</a:t>
            </a:r>
            <a:r>
              <a:rPr lang="ru-RU" sz="1800" u="none"/>
              <a:t>   аргумента                    , </a:t>
            </a:r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48" name="Object 32"/>
          <p:cNvGraphicFramePr>
            <a:graphicFrameLocks noChangeAspect="1"/>
          </p:cNvGraphicFramePr>
          <p:nvPr/>
        </p:nvGraphicFramePr>
        <p:xfrm>
          <a:off x="5364163" y="5516563"/>
          <a:ext cx="11525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6" name="Формула" r:id="rId22" imgW="660113" imgH="190417" progId="Equation.3">
                  <p:embed/>
                </p:oleObj>
              </mc:Choice>
              <mc:Fallback>
                <p:oleObj name="Формула" r:id="rId22" imgW="660113" imgH="190417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5516563"/>
                        <a:ext cx="11525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9" name="Rectangle 33"/>
          <p:cNvSpPr>
            <a:spLocks noChangeArrowheads="1"/>
          </p:cNvSpPr>
          <p:nvPr/>
        </p:nvSpPr>
        <p:spPr bwMode="auto">
          <a:xfrm>
            <a:off x="684213" y="5805488"/>
            <a:ext cx="38338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которое удовлетворяет условию   </a:t>
            </a:r>
          </a:p>
        </p:txBody>
      </p:sp>
      <p:sp>
        <p:nvSpPr>
          <p:cNvPr id="9250" name="Rectangle 34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51" name="Object 35"/>
          <p:cNvGraphicFramePr>
            <a:graphicFrameLocks noChangeAspect="1"/>
          </p:cNvGraphicFramePr>
          <p:nvPr/>
        </p:nvGraphicFramePr>
        <p:xfrm>
          <a:off x="4356100" y="5805488"/>
          <a:ext cx="194310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7" name="Формула" r:id="rId24" imgW="1091726" imgH="215806" progId="Equation.3">
                  <p:embed/>
                </p:oleObj>
              </mc:Choice>
              <mc:Fallback>
                <p:oleObj name="Формула" r:id="rId24" imgW="1091726" imgH="215806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5805488"/>
                        <a:ext cx="1943100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2" name="Rectangle 36"/>
          <p:cNvSpPr>
            <a:spLocks noChangeArrowheads="1"/>
          </p:cNvSpPr>
          <p:nvPr/>
        </p:nvSpPr>
        <p:spPr bwMode="auto">
          <a:xfrm>
            <a:off x="684213" y="6237288"/>
            <a:ext cx="191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Таким образом, </a:t>
            </a:r>
          </a:p>
        </p:txBody>
      </p:sp>
      <p:sp>
        <p:nvSpPr>
          <p:cNvPr id="9253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54" name="Object 38"/>
          <p:cNvGraphicFramePr>
            <a:graphicFrameLocks noChangeAspect="1"/>
          </p:cNvGraphicFramePr>
          <p:nvPr/>
        </p:nvGraphicFramePr>
        <p:xfrm>
          <a:off x="2884488" y="6243638"/>
          <a:ext cx="262413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8" name="Формула" r:id="rId26" imgW="1218671" imgH="203112" progId="Equation.3">
                  <p:embed/>
                </p:oleObj>
              </mc:Choice>
              <mc:Fallback>
                <p:oleObj name="Формула" r:id="rId26" imgW="1218671" imgH="203112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4488" y="6243638"/>
                        <a:ext cx="2624137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4500563" y="692150"/>
          <a:ext cx="4319587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Формула" r:id="rId3" imgW="1790700" imgH="355600" progId="Equation.3">
                  <p:embed/>
                </p:oleObj>
              </mc:Choice>
              <mc:Fallback>
                <p:oleObj name="Формула" r:id="rId3" imgW="1790700" imgH="355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692150"/>
                        <a:ext cx="4319587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11188" y="404813"/>
            <a:ext cx="26177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Из рисунка видно, что </a:t>
            </a:r>
          </a:p>
        </p:txBody>
      </p:sp>
      <p:pic>
        <p:nvPicPr>
          <p:cNvPr id="10245" name="Picture 5" descr="13-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981075"/>
            <a:ext cx="3240087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500563" y="1773238"/>
            <a:ext cx="3230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и любое комплексное число 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572000" y="2133600"/>
            <a:ext cx="3009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можно представить в виде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4572000" y="2781300"/>
          <a:ext cx="388937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Формула" r:id="rId6" imgW="1473200" imgH="228600" progId="Equation.3">
                  <p:embed/>
                </p:oleObj>
              </mc:Choice>
              <mc:Fallback>
                <p:oleObj name="Формула" r:id="rId6" imgW="14732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781300"/>
                        <a:ext cx="388937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395288" y="3500438"/>
            <a:ext cx="75469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Подобная запись называется </a:t>
            </a:r>
            <a:r>
              <a:rPr lang="ru-RU" sz="1800" i="1" u="none"/>
              <a:t> </a:t>
            </a:r>
            <a:r>
              <a:rPr lang="ru-RU" sz="1800" i="1" u="none">
                <a:solidFill>
                  <a:srgbClr val="990000"/>
                </a:solidFill>
              </a:rPr>
              <a:t>тригонометрической формой</a:t>
            </a:r>
            <a:r>
              <a:rPr lang="ru-RU" sz="1800" u="none"/>
              <a:t>    записи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комплексного числа.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Число, комплексно-сопряженное к данному, запишется в виде 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52" name="Object 12"/>
          <p:cNvGraphicFramePr>
            <a:graphicFrameLocks noChangeAspect="1"/>
          </p:cNvGraphicFramePr>
          <p:nvPr/>
        </p:nvGraphicFramePr>
        <p:xfrm>
          <a:off x="3203575" y="4508500"/>
          <a:ext cx="28082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Формула" r:id="rId8" imgW="1473200" imgH="228600" progId="Equation.3">
                  <p:embed/>
                </p:oleObj>
              </mc:Choice>
              <mc:Fallback>
                <p:oleObj name="Формула" r:id="rId8" imgW="14732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4508500"/>
                        <a:ext cx="28082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250825" y="5084763"/>
            <a:ext cx="86741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Любое число можно перевести из тригонометрической формы записи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 алгебраическую и обратно. Кроме того, из тригонометрической формы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записи можно получить еще показательную форму записи комплексного числа.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468313" y="196850"/>
            <a:ext cx="72628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Принято определять аргумент числа в зависимости от знаков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действительной и мнимой частей числа следующим образом: 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547813" y="981075"/>
          <a:ext cx="5184775" cy="279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name="Формула" r:id="rId3" imgW="2781300" imgH="1498600" progId="Equation.3">
                  <p:embed/>
                </p:oleObj>
              </mc:Choice>
              <mc:Fallback>
                <p:oleObj name="Формула" r:id="rId3" imgW="2781300" imgH="149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981075"/>
                        <a:ext cx="5184775" cy="279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39750" y="4005263"/>
            <a:ext cx="6127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Приведем значения арктангенсов некоторых углов 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1619250" y="4508500"/>
          <a:ext cx="6407150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Формула" r:id="rId5" imgW="3797300" imgH="1028700" progId="Equation.3">
                  <p:embed/>
                </p:oleObj>
              </mc:Choice>
              <mc:Fallback>
                <p:oleObj name="Формула" r:id="rId5" imgW="3797300" imgH="1028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508500"/>
                        <a:ext cx="6407150" cy="173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835150" y="404813"/>
            <a:ext cx="5553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b="1" u="none">
                <a:solidFill>
                  <a:srgbClr val="990000"/>
                </a:solidFill>
              </a:rPr>
              <a:t>Комплексное число в показательной форме</a:t>
            </a:r>
            <a:r>
              <a:rPr lang="ru-RU" sz="1800" u="none"/>
              <a:t> 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755650" y="981075"/>
            <a:ext cx="718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Пусть комплексное число записано в тригонометрической форме 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2771775" y="1412875"/>
          <a:ext cx="302418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Формула" r:id="rId3" imgW="1473200" imgH="228600" progId="Equation.3">
                  <p:embed/>
                </p:oleObj>
              </mc:Choice>
              <mc:Fallback>
                <p:oleObj name="Формула" r:id="rId3" imgW="14732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412875"/>
                        <a:ext cx="3024188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55650" y="1844675"/>
            <a:ext cx="424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Воспользуемся формулой Эйлера 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3059113" y="2349500"/>
          <a:ext cx="25908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4" name="Формула" r:id="rId5" imgW="1371600" imgH="266700" progId="Equation.3">
                  <p:embed/>
                </p:oleObj>
              </mc:Choice>
              <mc:Fallback>
                <p:oleObj name="Формула" r:id="rId5" imgW="1371600" imgH="266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349500"/>
                        <a:ext cx="2590800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755650" y="2997200"/>
            <a:ext cx="21764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 Тогда получим     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2843213" y="2924175"/>
          <a:ext cx="31686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5" name="Формула" r:id="rId7" imgW="1917700" imgH="279400" progId="Equation.3">
                  <p:embed/>
                </p:oleObj>
              </mc:Choice>
              <mc:Fallback>
                <p:oleObj name="Формула" r:id="rId7" imgW="1917700" imgH="279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924175"/>
                        <a:ext cx="31686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539750" y="3860800"/>
            <a:ext cx="1919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Выражение </a:t>
            </a: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02" name="Object 14"/>
          <p:cNvGraphicFramePr>
            <a:graphicFrameLocks noChangeAspect="1"/>
          </p:cNvGraphicFramePr>
          <p:nvPr/>
        </p:nvGraphicFramePr>
        <p:xfrm>
          <a:off x="2700338" y="3644900"/>
          <a:ext cx="136842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name="Формула" r:id="rId9" imgW="571252" imgH="241195" progId="Equation.3">
                  <p:embed/>
                </p:oleObj>
              </mc:Choice>
              <mc:Fallback>
                <p:oleObj name="Формула" r:id="rId9" imgW="571252" imgH="241195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3644900"/>
                        <a:ext cx="1368425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4356100" y="3860800"/>
            <a:ext cx="4613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-   </a:t>
            </a:r>
            <a:r>
              <a:rPr lang="ru-RU" sz="1800" i="1" u="none">
                <a:solidFill>
                  <a:srgbClr val="990000"/>
                </a:solidFill>
              </a:rPr>
              <a:t>показательная форма   </a:t>
            </a:r>
            <a:r>
              <a:rPr lang="ru-RU" sz="1800" u="none"/>
              <a:t> записи числа .</a:t>
            </a: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468313" y="4229100"/>
            <a:ext cx="74088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Отметим, что комплексно-сопряженное число в показательной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форме будет иметь вид </a:t>
            </a:r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06" name="Object 18"/>
          <p:cNvGraphicFramePr>
            <a:graphicFrameLocks noChangeAspect="1"/>
          </p:cNvGraphicFramePr>
          <p:nvPr/>
        </p:nvGraphicFramePr>
        <p:xfrm>
          <a:off x="3132138" y="4868863"/>
          <a:ext cx="1439862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7" name="Формула" r:id="rId11" imgW="685800" imgH="241300" progId="Equation.3">
                  <p:embed/>
                </p:oleObj>
              </mc:Choice>
              <mc:Fallback>
                <p:oleObj name="Формула" r:id="rId11" imgW="685800" imgH="2413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868863"/>
                        <a:ext cx="1439862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395288" y="5445125"/>
            <a:ext cx="82057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Показательная и тригонометрическая формы записи  комплексного числа </a:t>
            </a:r>
          </a:p>
          <a:p>
            <a:r>
              <a:rPr lang="ru-RU" sz="1800" u="none"/>
              <a:t>применяется для выполнения операций умножения, деления комплексных </a:t>
            </a:r>
          </a:p>
          <a:p>
            <a:r>
              <a:rPr lang="ru-RU" sz="1800" u="none"/>
              <a:t>чисел, а также для возведения в целую положительную степень и </a:t>
            </a:r>
          </a:p>
          <a:p>
            <a:r>
              <a:rPr lang="ru-RU" sz="1800" u="none"/>
              <a:t>извлечения корня.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900113" y="333375"/>
            <a:ext cx="71278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sz="1800" b="1" u="none">
                <a:solidFill>
                  <a:srgbClr val="990000"/>
                </a:solidFill>
              </a:rPr>
              <a:t>Действия над комплексными числами в показательной и </a:t>
            </a:r>
          </a:p>
          <a:p>
            <a:pPr algn="ctr"/>
            <a:r>
              <a:rPr lang="ru-RU" sz="1800" b="1" u="none">
                <a:solidFill>
                  <a:srgbClr val="990000"/>
                </a:solidFill>
              </a:rPr>
              <a:t>тригонометрической формах</a:t>
            </a:r>
            <a:r>
              <a:rPr lang="ru-RU" sz="1800" u="none"/>
              <a:t>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042988" y="1268413"/>
            <a:ext cx="8493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Пусть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2268538" y="1125538"/>
          <a:ext cx="28797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2" name="Формула" r:id="rId3" imgW="1637589" imgH="317362" progId="Equation.3">
                  <p:embed/>
                </p:oleObj>
              </mc:Choice>
              <mc:Fallback>
                <p:oleObj name="Формула" r:id="rId3" imgW="1637589" imgH="31736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125538"/>
                        <a:ext cx="287972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2928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2268538" y="1700213"/>
          <a:ext cx="4103687" cy="173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3" name="Формула" r:id="rId5" imgW="2374900" imgH="1003300" progId="Equation.3">
                  <p:embed/>
                </p:oleObj>
              </mc:Choice>
              <mc:Fallback>
                <p:oleObj name="Формула" r:id="rId5" imgW="2374900" imgH="1003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700213"/>
                        <a:ext cx="4103687" cy="173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54013" y="3357563"/>
            <a:ext cx="7373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342900" indent="-342900" algn="just">
              <a:buFontTx/>
              <a:buAutoNum type="alphaLcParenR"/>
              <a:tabLst>
                <a:tab pos="3048000" algn="ctr"/>
                <a:tab pos="6032500" algn="r"/>
              </a:tabLst>
            </a:pPr>
            <a:r>
              <a:rPr lang="ru-RU" sz="1800" u="none"/>
              <a:t>При умножении комплексных чисел их модули перемножаются, </a:t>
            </a:r>
          </a:p>
          <a:p>
            <a:pPr marL="342900" indent="-342900" algn="just">
              <a:tabLst>
                <a:tab pos="3048000" algn="ctr"/>
                <a:tab pos="6032500" algn="r"/>
              </a:tabLst>
            </a:pPr>
            <a:r>
              <a:rPr lang="ru-RU" sz="1800" u="none"/>
              <a:t>     а аргументы складываются.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215900" y="4149725"/>
            <a:ext cx="8928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b) При делении комплексных чисел их модули делятся, а аргументы вычитаются.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1331913" y="4581525"/>
          <a:ext cx="56181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4" name="Формула" r:id="rId7" imgW="3111500" imgH="279400" progId="Equation.3">
                  <p:embed/>
                </p:oleObj>
              </mc:Choice>
              <mc:Fallback>
                <p:oleObj name="Формула" r:id="rId7" imgW="3111500" imgH="279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581525"/>
                        <a:ext cx="56181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25" name="Object 13"/>
          <p:cNvGraphicFramePr>
            <a:graphicFrameLocks noChangeAspect="1"/>
          </p:cNvGraphicFramePr>
          <p:nvPr/>
        </p:nvGraphicFramePr>
        <p:xfrm>
          <a:off x="1331913" y="5157788"/>
          <a:ext cx="5688012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5" name="Формула" r:id="rId9" imgW="2984500" imgH="279400" progId="Equation.3">
                  <p:embed/>
                </p:oleObj>
              </mc:Choice>
              <mc:Fallback>
                <p:oleObj name="Формула" r:id="rId9" imgW="2984500" imgH="279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157788"/>
                        <a:ext cx="5688012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1331913" y="5805488"/>
          <a:ext cx="396081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6" name="Формула" r:id="rId11" imgW="2413000" imgH="546100" progId="Equation.3">
                  <p:embed/>
                </p:oleObj>
              </mc:Choice>
              <mc:Fallback>
                <p:oleObj name="Формула" r:id="rId11" imgW="2413000" imgH="5461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805488"/>
                        <a:ext cx="396081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23850" y="333375"/>
            <a:ext cx="4283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Отметим ряд интересных результатов 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68313" y="908050"/>
            <a:ext cx="885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Число 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1403350" y="908050"/>
          <a:ext cx="2492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" name="Формула" r:id="rId3" imgW="101468" imgH="177569" progId="Equation.3">
                  <p:embed/>
                </p:oleObj>
              </mc:Choice>
              <mc:Fallback>
                <p:oleObj name="Формула" r:id="rId3" imgW="101468" imgH="17756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908050"/>
                        <a:ext cx="24923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835150" y="908050"/>
            <a:ext cx="4813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имеет модуль равный единице, и аргумент 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6588125" y="765175"/>
          <a:ext cx="331788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5" name="Формула" r:id="rId5" imgW="228501" imgH="444307" progId="Equation.3">
                  <p:embed/>
                </p:oleObj>
              </mc:Choice>
              <mc:Fallback>
                <p:oleObj name="Формула" r:id="rId5" imgW="228501" imgH="44430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765175"/>
                        <a:ext cx="331788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7092950" y="908050"/>
            <a:ext cx="622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т.е. </a:t>
            </a: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7" name="Object 11"/>
          <p:cNvGraphicFramePr>
            <a:graphicFrameLocks noChangeAspect="1"/>
          </p:cNvGraphicFramePr>
          <p:nvPr/>
        </p:nvGraphicFramePr>
        <p:xfrm>
          <a:off x="7596188" y="765175"/>
          <a:ext cx="1331912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6" name="Формула" r:id="rId7" imgW="596900" imgH="241300" progId="Equation.3">
                  <p:embed/>
                </p:oleObj>
              </mc:Choice>
              <mc:Fallback>
                <p:oleObj name="Формула" r:id="rId7" imgW="5969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188" y="765175"/>
                        <a:ext cx="1331912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539750" y="1557338"/>
            <a:ext cx="3914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Поэтому, при умножении на число </a:t>
            </a:r>
          </a:p>
        </p:txBody>
      </p:sp>
      <p:graphicFrame>
        <p:nvGraphicFramePr>
          <p:cNvPr id="14349" name="Object 13"/>
          <p:cNvGraphicFramePr>
            <a:graphicFrameLocks noGrp="1" noChangeAspect="1"/>
          </p:cNvGraphicFramePr>
          <p:nvPr>
            <p:ph/>
          </p:nvPr>
        </p:nvGraphicFramePr>
        <p:xfrm>
          <a:off x="4500563" y="1628775"/>
          <a:ext cx="163512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7" name="Формула" r:id="rId9" imgW="101468" imgH="177569" progId="Equation.3">
                  <p:embed/>
                </p:oleObj>
              </mc:Choice>
              <mc:Fallback>
                <p:oleObj name="Формула" r:id="rId9" imgW="101468" imgH="177569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1628775"/>
                        <a:ext cx="163512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4859338" y="1557338"/>
            <a:ext cx="21193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некоторого числа </a:t>
            </a:r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52" name="Object 16"/>
          <p:cNvGraphicFramePr>
            <a:graphicFrameLocks noChangeAspect="1"/>
          </p:cNvGraphicFramePr>
          <p:nvPr/>
        </p:nvGraphicFramePr>
        <p:xfrm>
          <a:off x="7092950" y="1500188"/>
          <a:ext cx="122396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8" name="Формула" r:id="rId10" imgW="622030" imgH="279279" progId="Equation.3">
                  <p:embed/>
                </p:oleObj>
              </mc:Choice>
              <mc:Fallback>
                <p:oleObj name="Формула" r:id="rId10" imgW="622030" imgH="279279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1500188"/>
                        <a:ext cx="1223963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539750" y="2060575"/>
            <a:ext cx="2797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к аргументу прибавится </a:t>
            </a: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55" name="Object 19"/>
          <p:cNvGraphicFramePr>
            <a:graphicFrameLocks noChangeAspect="1"/>
          </p:cNvGraphicFramePr>
          <p:nvPr/>
        </p:nvGraphicFramePr>
        <p:xfrm>
          <a:off x="3348038" y="1916113"/>
          <a:ext cx="404812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9" name="Формула" r:id="rId12" imgW="228501" imgH="444307" progId="Equation.3">
                  <p:embed/>
                </p:oleObj>
              </mc:Choice>
              <mc:Fallback>
                <p:oleObj name="Формула" r:id="rId12" imgW="228501" imgH="444307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1916113"/>
                        <a:ext cx="404812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3851275" y="2060575"/>
            <a:ext cx="3860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что приведет к повороту вектора, </a:t>
            </a:r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592138" y="2868613"/>
            <a:ext cx="2647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изображающего число </a:t>
            </a:r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59" name="Object 23"/>
          <p:cNvGraphicFramePr>
            <a:graphicFrameLocks noChangeAspect="1"/>
          </p:cNvGraphicFramePr>
          <p:nvPr/>
        </p:nvGraphicFramePr>
        <p:xfrm>
          <a:off x="3276600" y="2924175"/>
          <a:ext cx="358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" name="Формула" r:id="rId14" imgW="177492" imgH="177492" progId="Equation.3">
                  <p:embed/>
                </p:oleObj>
              </mc:Choice>
              <mc:Fallback>
                <p:oleObj name="Формула" r:id="rId14" imgW="177492" imgH="177492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924175"/>
                        <a:ext cx="358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0" name="Rectangle 24"/>
          <p:cNvSpPr>
            <a:spLocks noChangeArrowheads="1"/>
          </p:cNvSpPr>
          <p:nvPr/>
        </p:nvSpPr>
        <p:spPr bwMode="auto">
          <a:xfrm>
            <a:off x="3708400" y="2852738"/>
            <a:ext cx="504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на </a:t>
            </a:r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62" name="Object 26"/>
          <p:cNvGraphicFramePr>
            <a:graphicFrameLocks noChangeAspect="1"/>
          </p:cNvGraphicFramePr>
          <p:nvPr/>
        </p:nvGraphicFramePr>
        <p:xfrm>
          <a:off x="4211638" y="2781300"/>
          <a:ext cx="57467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1" name="Формула" r:id="rId16" imgW="291973" imgH="241195" progId="Equation.3">
                  <p:embed/>
                </p:oleObj>
              </mc:Choice>
              <mc:Fallback>
                <p:oleObj name="Формула" r:id="rId16" imgW="291973" imgH="241195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2781300"/>
                        <a:ext cx="574675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4932363" y="2852738"/>
            <a:ext cx="3492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 положительном направлении</a:t>
            </a:r>
          </a:p>
        </p:txBody>
      </p:sp>
      <p:sp>
        <p:nvSpPr>
          <p:cNvPr id="14364" name="Text Box 28"/>
          <p:cNvSpPr txBox="1">
            <a:spLocks noChangeArrowheads="1"/>
          </p:cNvSpPr>
          <p:nvPr/>
        </p:nvSpPr>
        <p:spPr bwMode="auto">
          <a:xfrm>
            <a:off x="663575" y="3227388"/>
            <a:ext cx="30019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без изменения длины.</a:t>
            </a:r>
          </a:p>
        </p:txBody>
      </p:sp>
      <p:sp>
        <p:nvSpPr>
          <p:cNvPr id="14365" name="Text Box 29"/>
          <p:cNvSpPr txBox="1">
            <a:spLocks noChangeArrowheads="1"/>
          </p:cNvSpPr>
          <p:nvPr/>
        </p:nvSpPr>
        <p:spPr bwMode="auto">
          <a:xfrm>
            <a:off x="1403350" y="3716338"/>
            <a:ext cx="5937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i="1" u="none">
                <a:solidFill>
                  <a:srgbClr val="990000"/>
                </a:solidFill>
              </a:rPr>
              <a:t>Перевод числа из одной формы записи в другую</a:t>
            </a:r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554038" y="4286250"/>
            <a:ext cx="8121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7200" algn="ctr">
              <a:tabLst>
                <a:tab pos="3048000" algn="ctr"/>
                <a:tab pos="6032500" algn="r"/>
              </a:tabLst>
            </a:pPr>
            <a:r>
              <a:rPr lang="ru-RU" sz="1800" u="none"/>
              <a:t> 1.   </a:t>
            </a:r>
            <a:r>
              <a:rPr lang="ru-RU" sz="1800" i="1" u="none"/>
              <a:t>От алгебраической к тригонометрической и</a:t>
            </a:r>
            <a:r>
              <a:rPr lang="ru-RU" sz="1800" u="none"/>
              <a:t>  </a:t>
            </a:r>
            <a:r>
              <a:rPr lang="ru-RU" sz="1800" i="1" u="none"/>
              <a:t>показательной</a:t>
            </a:r>
          </a:p>
        </p:txBody>
      </p:sp>
      <p:sp>
        <p:nvSpPr>
          <p:cNvPr id="14367" name="Rectangle 31"/>
          <p:cNvSpPr>
            <a:spLocks noChangeArrowheads="1"/>
          </p:cNvSpPr>
          <p:nvPr/>
        </p:nvSpPr>
        <p:spPr bwMode="auto">
          <a:xfrm>
            <a:off x="468313" y="4660900"/>
            <a:ext cx="67421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Для перехода к тригонометрической и показательной форме </a:t>
            </a:r>
          </a:p>
          <a:p>
            <a:r>
              <a:rPr lang="ru-RU" sz="1800" u="none"/>
              <a:t>представления комплексного числа находим: </a:t>
            </a:r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900113" y="5373688"/>
            <a:ext cx="35099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1)  модуль числа по формуле   </a:t>
            </a:r>
          </a:p>
        </p:txBody>
      </p:sp>
      <p:sp>
        <p:nvSpPr>
          <p:cNvPr id="14369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70" name="Object 34"/>
          <p:cNvGraphicFramePr>
            <a:graphicFrameLocks noChangeAspect="1"/>
          </p:cNvGraphicFramePr>
          <p:nvPr/>
        </p:nvGraphicFramePr>
        <p:xfrm>
          <a:off x="4716463" y="5210175"/>
          <a:ext cx="251936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2" name="Формула" r:id="rId18" imgW="1320227" imgH="330057" progId="Equation.3">
                  <p:embed/>
                </p:oleObj>
              </mc:Choice>
              <mc:Fallback>
                <p:oleObj name="Формула" r:id="rId18" imgW="1320227" imgH="330057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5210175"/>
                        <a:ext cx="251936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71" name="Rectangle 35"/>
          <p:cNvSpPr>
            <a:spLocks noChangeArrowheads="1"/>
          </p:cNvSpPr>
          <p:nvPr/>
        </p:nvSpPr>
        <p:spPr bwMode="auto">
          <a:xfrm>
            <a:off x="900113" y="6092825"/>
            <a:ext cx="231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2)  аргумент числа  </a:t>
            </a:r>
          </a:p>
        </p:txBody>
      </p:sp>
      <p:sp>
        <p:nvSpPr>
          <p:cNvPr id="14372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73" name="Object 37"/>
          <p:cNvGraphicFramePr>
            <a:graphicFrameLocks noChangeAspect="1"/>
          </p:cNvGraphicFramePr>
          <p:nvPr/>
        </p:nvGraphicFramePr>
        <p:xfrm>
          <a:off x="3132138" y="6092825"/>
          <a:ext cx="13684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3" name="Формула" r:id="rId20" imgW="660113" imgH="190417" progId="Equation.3">
                  <p:embed/>
                </p:oleObj>
              </mc:Choice>
              <mc:Fallback>
                <p:oleObj name="Формула" r:id="rId20" imgW="660113" imgH="190417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6092825"/>
                        <a:ext cx="136842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755650" y="333375"/>
          <a:ext cx="734377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Формула" r:id="rId3" imgW="2946400" imgH="228600" progId="Equation.3">
                  <p:embed/>
                </p:oleObj>
              </mc:Choice>
              <mc:Fallback>
                <p:oleObj name="Формула" r:id="rId3" imgW="29464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33375"/>
                        <a:ext cx="7343775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4098925" y="1498600"/>
          <a:ext cx="4543425" cy="710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2" name="Формула" r:id="rId5" imgW="2476500" imgH="4114800" progId="Equation.3">
                  <p:embed/>
                </p:oleObj>
              </mc:Choice>
              <mc:Fallback>
                <p:oleObj name="Формула" r:id="rId5" imgW="2476500" imgH="411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925" y="1498600"/>
                        <a:ext cx="4543425" cy="710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6" name="Picture 6" descr="13-0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81075"/>
            <a:ext cx="3384550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684213" y="549275"/>
            <a:ext cx="5175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 2.    </a:t>
            </a:r>
            <a:r>
              <a:rPr lang="ru-RU" sz="1800" b="1" i="1" u="none"/>
              <a:t>От показательной к алгебраической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755650" y="1125538"/>
            <a:ext cx="6337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Пусть комплексное число задано в показательной форме 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7164388" y="1052513"/>
          <a:ext cx="9366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8" name="Формула" r:id="rId3" imgW="583947" imgH="279279" progId="Equation.3">
                  <p:embed/>
                </p:oleObj>
              </mc:Choice>
              <mc:Fallback>
                <p:oleObj name="Формула" r:id="rId3" imgW="583947" imgH="27927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1052513"/>
                        <a:ext cx="936625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84213" y="1557338"/>
            <a:ext cx="4878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Для перехода к алгебраической форме: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39750" y="2060575"/>
            <a:ext cx="7613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1)  сначала переходим к тригонометрическому представлению числа 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1258888" y="2492375"/>
          <a:ext cx="669607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9" name="Формула" r:id="rId5" imgW="3225800" imgH="279400" progId="Equation.3">
                  <p:embed/>
                </p:oleObj>
              </mc:Choice>
              <mc:Fallback>
                <p:oleObj name="Формула" r:id="rId5" imgW="3225800" imgH="279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492375"/>
                        <a:ext cx="6696075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539750" y="3213100"/>
            <a:ext cx="1776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2)  Вычисляем 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2484438" y="3213100"/>
          <a:ext cx="1582737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0" name="Формула" r:id="rId7" imgW="875920" imgH="215806" progId="Equation.3">
                  <p:embed/>
                </p:oleObj>
              </mc:Choice>
              <mc:Fallback>
                <p:oleObj name="Формула" r:id="rId7" imgW="875920" imgH="21580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213100"/>
                        <a:ext cx="1582737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468313" y="3933825"/>
            <a:ext cx="3389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3)   Находим действительную </a:t>
            </a: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4067175" y="4005263"/>
          <a:ext cx="144145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1" name="Формула" r:id="rId9" imgW="774028" imgH="177646" progId="Equation.3">
                  <p:embed/>
                </p:oleObj>
              </mc:Choice>
              <mc:Fallback>
                <p:oleObj name="Формула" r:id="rId9" imgW="774028" imgH="17764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4005263"/>
                        <a:ext cx="1441450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5580063" y="3933825"/>
            <a:ext cx="12938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и мнимую </a:t>
            </a:r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402" name="Object 18"/>
          <p:cNvGraphicFramePr>
            <a:graphicFrameLocks noChangeAspect="1"/>
          </p:cNvGraphicFramePr>
          <p:nvPr/>
        </p:nvGraphicFramePr>
        <p:xfrm>
          <a:off x="6948488" y="3933825"/>
          <a:ext cx="1223962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2" name="Формула" r:id="rId11" imgW="787400" imgH="228600" progId="Equation.3">
                  <p:embed/>
                </p:oleObj>
              </mc:Choice>
              <mc:Fallback>
                <p:oleObj name="Формула" r:id="rId11" imgW="78740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3933825"/>
                        <a:ext cx="1223962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468313" y="4581525"/>
            <a:ext cx="79549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части числа и записываем окончательно число в алгебраической форме </a:t>
            </a: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611188" y="5013325"/>
          <a:ext cx="11525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3" name="Формула" r:id="rId13" imgW="698197" imgH="215806" progId="Equation.3">
                  <p:embed/>
                </p:oleObj>
              </mc:Choice>
              <mc:Fallback>
                <p:oleObj name="Формула" r:id="rId13" imgW="698197" imgH="215806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5013325"/>
                        <a:ext cx="115252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68313" y="404813"/>
            <a:ext cx="53546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b="1" u="none"/>
              <a:t>Возведение в степень и извлечение корня</a:t>
            </a:r>
            <a:r>
              <a:rPr lang="ru-RU" sz="1800" u="none"/>
              <a:t> 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827088" y="1628775"/>
          <a:ext cx="7993062" cy="227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0" name="Формула" r:id="rId3" imgW="3975100" imgH="1130300" progId="Equation.3">
                  <p:embed/>
                </p:oleObj>
              </mc:Choice>
              <mc:Fallback>
                <p:oleObj name="Формула" r:id="rId3" imgW="3975100" imgH="1130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628775"/>
                        <a:ext cx="7993062" cy="227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39750" y="4005263"/>
            <a:ext cx="7721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Соответствующие формулы в тригонометрической форме называются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формулами Муавра 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2987675" y="4652963"/>
          <a:ext cx="388937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1" name="Формула" r:id="rId5" imgW="1828800" imgH="279400" progId="Equation.3">
                  <p:embed/>
                </p:oleObj>
              </mc:Choice>
              <mc:Fallback>
                <p:oleObj name="Формула" r:id="rId5" imgW="1828800" imgH="279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652963"/>
                        <a:ext cx="388937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1258888" y="5516563"/>
          <a:ext cx="7343775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2" name="Формула" r:id="rId7" imgW="4064000" imgH="495300" progId="Equation.3">
                  <p:embed/>
                </p:oleObj>
              </mc:Choice>
              <mc:Fallback>
                <p:oleObj name="Формула" r:id="rId7" imgW="4064000" imgH="495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516563"/>
                        <a:ext cx="7343775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68313" y="692150"/>
            <a:ext cx="787558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Показательная и тригонометрическая форма записи комплексных чисел</a:t>
            </a:r>
          </a:p>
          <a:p>
            <a:pPr eaLnBrk="1" hangingPunct="1"/>
            <a:r>
              <a:rPr lang="ru-RU" sz="1800" u="none"/>
              <a:t>Удобна для выполнения действий возведения в большую степень </a:t>
            </a:r>
          </a:p>
          <a:p>
            <a:pPr eaLnBrk="1" hangingPunct="1"/>
            <a:r>
              <a:rPr lang="ru-RU" sz="1800" u="none"/>
              <a:t>и извлечения корня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50825" y="196850"/>
            <a:ext cx="68119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b="1" u="none"/>
              <a:t>Задача.</a:t>
            </a:r>
            <a:r>
              <a:rPr lang="ru-RU" sz="1800" u="none"/>
              <a:t> Выполнить действия с комплексными числами в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тригонометрической и показательной формах.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1187450" y="836613"/>
          <a:ext cx="252095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4" name="Формула" r:id="rId3" imgW="1206500" imgH="241300" progId="Equation.3">
                  <p:embed/>
                </p:oleObj>
              </mc:Choice>
              <mc:Fallback>
                <p:oleObj name="Формула" r:id="rId3" imgW="12065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836613"/>
                        <a:ext cx="2520950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39750" y="1268413"/>
            <a:ext cx="7080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Перейдем к показательной форме записи. Изобразим число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на комплексной плоскости. Оно находится в 3-ей четверти.</a:t>
            </a:r>
          </a:p>
        </p:txBody>
      </p:sp>
      <p:pic>
        <p:nvPicPr>
          <p:cNvPr id="18438" name="Picture 6" descr="13-0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113"/>
            <a:ext cx="3954462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4787900" y="1987550"/>
            <a:ext cx="3227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1)  Находим модуль числа </a:t>
            </a:r>
            <a:r>
              <a:rPr lang="en-US" sz="1800" u="none"/>
              <a:t>z</a:t>
            </a:r>
            <a:r>
              <a:rPr lang="ru-RU" sz="1800" u="none"/>
              <a:t> 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4643438" y="2420938"/>
          <a:ext cx="421798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5" name="Формула" r:id="rId6" imgW="2082800" imgH="241300" progId="Equation.3">
                  <p:embed/>
                </p:oleObj>
              </mc:Choice>
              <mc:Fallback>
                <p:oleObj name="Формула" r:id="rId6" imgW="2082800" imgH="24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2420938"/>
                        <a:ext cx="4217987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4592638" y="2995613"/>
            <a:ext cx="2824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2)  Находим аргумент  </a:t>
            </a:r>
            <a:r>
              <a:rPr lang="en-US" sz="1800" u="none"/>
              <a:t>z</a:t>
            </a:r>
            <a:r>
              <a:rPr lang="ru-RU" sz="1800" u="none"/>
              <a:t> 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4572000" y="3357563"/>
          <a:ext cx="4321175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6" name="Формула" r:id="rId8" imgW="2235200" imgH="787400" progId="Equation.3">
                  <p:embed/>
                </p:oleObj>
              </mc:Choice>
              <mc:Fallback>
                <p:oleObj name="Формула" r:id="rId8" imgW="2235200" imgH="787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357563"/>
                        <a:ext cx="4321175" cy="153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4572000" y="4868863"/>
            <a:ext cx="2562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3)  Записываем число </a:t>
            </a:r>
          </a:p>
        </p:txBody>
      </p:sp>
      <p:graphicFrame>
        <p:nvGraphicFramePr>
          <p:cNvPr id="18446" name="Object 14"/>
          <p:cNvGraphicFramePr>
            <a:graphicFrameLocks noChangeAspect="1"/>
          </p:cNvGraphicFramePr>
          <p:nvPr/>
        </p:nvGraphicFramePr>
        <p:xfrm>
          <a:off x="7092950" y="4797425"/>
          <a:ext cx="1784350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7" name="Формула" r:id="rId10" imgW="736600" imgH="228600" progId="Equation.3">
                  <p:embed/>
                </p:oleObj>
              </mc:Choice>
              <mc:Fallback>
                <p:oleObj name="Формула" r:id="rId10" imgW="7366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797425"/>
                        <a:ext cx="178435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179388" y="5084763"/>
            <a:ext cx="3165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4)   Возводим в степень</a:t>
            </a: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49" name="Object 17"/>
          <p:cNvGraphicFramePr>
            <a:graphicFrameLocks noChangeAspect="1"/>
          </p:cNvGraphicFramePr>
          <p:nvPr/>
        </p:nvGraphicFramePr>
        <p:xfrm>
          <a:off x="539750" y="5494338"/>
          <a:ext cx="5976938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8" name="Формула" r:id="rId12" imgW="2438400" imgH="266700" progId="Equation.3">
                  <p:embed/>
                </p:oleObj>
              </mc:Choice>
              <mc:Fallback>
                <p:oleObj name="Формула" r:id="rId12" imgW="2438400" imgH="2667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494338"/>
                        <a:ext cx="5976938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51" name="Object 19"/>
          <p:cNvGraphicFramePr>
            <a:graphicFrameLocks noChangeAspect="1"/>
          </p:cNvGraphicFramePr>
          <p:nvPr/>
        </p:nvGraphicFramePr>
        <p:xfrm>
          <a:off x="611188" y="6092825"/>
          <a:ext cx="76676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9" name="Формула" r:id="rId14" imgW="3111500" imgH="228600" progId="Equation.3">
                  <p:embed/>
                </p:oleObj>
              </mc:Choice>
              <mc:Fallback>
                <p:oleObj name="Формула" r:id="rId14" imgW="311150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6092825"/>
                        <a:ext cx="7667625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38113" y="260350"/>
          <a:ext cx="3497262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5" name="Формула" r:id="rId3" imgW="1574800" imgH="228600" progId="Equation.3">
                  <p:embed/>
                </p:oleObj>
              </mc:Choice>
              <mc:Fallback>
                <p:oleObj name="Формула" r:id="rId3" imgW="1574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3" y="260350"/>
                        <a:ext cx="3497262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95288" y="906463"/>
            <a:ext cx="5095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Записываем число</a:t>
            </a:r>
            <a:r>
              <a:rPr lang="en-US" sz="1800" u="none"/>
              <a:t> z</a:t>
            </a:r>
            <a:r>
              <a:rPr lang="ru-RU" sz="1800" u="none"/>
              <a:t> в показательной форме</a:t>
            </a:r>
            <a:r>
              <a:rPr lang="en-US" sz="1800" u="none"/>
              <a:t>:</a:t>
            </a:r>
            <a:r>
              <a:rPr lang="ru-RU" sz="1800" u="none"/>
              <a:t> 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900113" y="1382713"/>
          <a:ext cx="31670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6" name="Формула" r:id="rId5" imgW="1435100" imgH="241300" progId="Equation.3">
                  <p:embed/>
                </p:oleObj>
              </mc:Choice>
              <mc:Fallback>
                <p:oleObj name="Формула" r:id="rId5" imgW="14351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382713"/>
                        <a:ext cx="3167062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Rectangle 8"/>
          <p:cNvSpPr>
            <a:spLocks noChangeArrowheads="1"/>
          </p:cNvSpPr>
          <p:nvPr/>
        </p:nvSpPr>
        <p:spPr bwMode="auto">
          <a:xfrm>
            <a:off x="468313" y="2332038"/>
            <a:ext cx="826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При извлечении корня 3-ей степени получим 3 значения корня.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Записываем выражение для вычисления всех корней </a:t>
            </a:r>
          </a:p>
        </p:txBody>
      </p:sp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65" name="Object 10"/>
          <p:cNvGraphicFramePr>
            <a:graphicFrameLocks noChangeAspect="1"/>
          </p:cNvGraphicFramePr>
          <p:nvPr/>
        </p:nvGraphicFramePr>
        <p:xfrm>
          <a:off x="325438" y="3157538"/>
          <a:ext cx="6421437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Формула" r:id="rId7" imgW="2870200" imgH="469900" progId="Equation.3">
                  <p:embed/>
                </p:oleObj>
              </mc:Choice>
              <mc:Fallback>
                <p:oleObj name="Формула" r:id="rId7" imgW="28702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3157538"/>
                        <a:ext cx="6421437" cy="99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Rectangle 11"/>
          <p:cNvSpPr>
            <a:spLocks noChangeArrowheads="1"/>
          </p:cNvSpPr>
          <p:nvPr/>
        </p:nvSpPr>
        <p:spPr bwMode="auto">
          <a:xfrm>
            <a:off x="3635375" y="4365625"/>
            <a:ext cx="2768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и перебираем значения </a:t>
            </a:r>
          </a:p>
        </p:txBody>
      </p:sp>
      <p:sp>
        <p:nvSpPr>
          <p:cNvPr id="1946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68" name="Object 13"/>
          <p:cNvGraphicFramePr>
            <a:graphicFrameLocks noChangeAspect="1"/>
          </p:cNvGraphicFramePr>
          <p:nvPr/>
        </p:nvGraphicFramePr>
        <p:xfrm>
          <a:off x="6516688" y="4365625"/>
          <a:ext cx="2698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8" name="Формула" r:id="rId9" imgW="139639" imgH="190417" progId="Equation.3">
                  <p:embed/>
                </p:oleObj>
              </mc:Choice>
              <mc:Fallback>
                <p:oleObj name="Формула" r:id="rId9" imgW="139639" imgH="19041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4365625"/>
                        <a:ext cx="269875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9" name="Rectangle 14"/>
          <p:cNvSpPr>
            <a:spLocks noChangeArrowheads="1"/>
          </p:cNvSpPr>
          <p:nvPr/>
        </p:nvSpPr>
        <p:spPr bwMode="auto">
          <a:xfrm>
            <a:off x="6948488" y="4365625"/>
            <a:ext cx="485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от </a:t>
            </a:r>
          </a:p>
        </p:txBody>
      </p:sp>
      <p:sp>
        <p:nvSpPr>
          <p:cNvPr id="1947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71" name="Object 16"/>
          <p:cNvGraphicFramePr>
            <a:graphicFrameLocks noChangeAspect="1"/>
          </p:cNvGraphicFramePr>
          <p:nvPr/>
        </p:nvGraphicFramePr>
        <p:xfrm>
          <a:off x="7596188" y="4365625"/>
          <a:ext cx="72072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9" name="Формула" r:id="rId11" imgW="406224" imgH="190417" progId="Equation.3">
                  <p:embed/>
                </p:oleObj>
              </mc:Choice>
              <mc:Fallback>
                <p:oleObj name="Формула" r:id="rId11" imgW="406224" imgH="190417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188" y="4365625"/>
                        <a:ext cx="720725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2" name="Rectangle 17"/>
          <p:cNvSpPr>
            <a:spLocks noChangeArrowheads="1"/>
          </p:cNvSpPr>
          <p:nvPr/>
        </p:nvSpPr>
        <p:spPr bwMode="auto">
          <a:xfrm>
            <a:off x="3779838" y="4797425"/>
            <a:ext cx="5064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до </a:t>
            </a:r>
          </a:p>
        </p:txBody>
      </p:sp>
      <p:sp>
        <p:nvSpPr>
          <p:cNvPr id="19473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74" name="Object 19"/>
          <p:cNvGraphicFramePr>
            <a:graphicFrameLocks noChangeAspect="1"/>
          </p:cNvGraphicFramePr>
          <p:nvPr/>
        </p:nvGraphicFramePr>
        <p:xfrm>
          <a:off x="4356100" y="4868863"/>
          <a:ext cx="230346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0" name="Формула" r:id="rId13" imgW="1549400" imgH="228600" progId="Equation.3">
                  <p:embed/>
                </p:oleObj>
              </mc:Choice>
              <mc:Fallback>
                <p:oleObj name="Формула" r:id="rId13" imgW="154940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4868863"/>
                        <a:ext cx="2303463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5" name="Object 20"/>
          <p:cNvGraphicFramePr>
            <a:graphicFrameLocks noGrp="1" noChangeAspect="1"/>
          </p:cNvGraphicFramePr>
          <p:nvPr>
            <p:ph/>
          </p:nvPr>
        </p:nvGraphicFramePr>
        <p:xfrm>
          <a:off x="5508625" y="765175"/>
          <a:ext cx="27844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1" name="Формула" r:id="rId15" imgW="1459866" imgH="241195" progId="Equation.3">
                  <p:embed/>
                </p:oleObj>
              </mc:Choice>
              <mc:Fallback>
                <p:oleObj name="Формула" r:id="rId15" imgW="1459866" imgH="241195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765175"/>
                        <a:ext cx="27844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1038225" y="1085850"/>
          <a:ext cx="7031038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Формула" r:id="rId3" imgW="3746500" imgH="2413000" progId="Equation.3">
                  <p:embed/>
                </p:oleObj>
              </mc:Choice>
              <mc:Fallback>
                <p:oleObj name="Формула" r:id="rId3" imgW="3746500" imgH="2413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1085850"/>
                        <a:ext cx="7031038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539750" y="476250"/>
          <a:ext cx="10636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4" name="Формула" r:id="rId3" imgW="469696" imgH="177723" progId="Equation.3">
                  <p:embed/>
                </p:oleObj>
              </mc:Choice>
              <mc:Fallback>
                <p:oleObj name="Формула" r:id="rId3" imgW="469696" imgH="177723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76250"/>
                        <a:ext cx="10636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4932363" y="404813"/>
          <a:ext cx="3744912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5" name="Формула" r:id="rId5" imgW="1562100" imgH="215900" progId="Equation.3">
                  <p:embed/>
                </p:oleObj>
              </mc:Choice>
              <mc:Fallback>
                <p:oleObj name="Формула" r:id="rId5" imgW="1562100" imgH="215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404813"/>
                        <a:ext cx="3744912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Grp="1" noChangeAspect="1"/>
          </p:cNvGraphicFramePr>
          <p:nvPr>
            <p:ph/>
          </p:nvPr>
        </p:nvGraphicFramePr>
        <p:xfrm>
          <a:off x="2484438" y="188913"/>
          <a:ext cx="187325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6" name="Формула" r:id="rId7" imgW="774364" imgH="431613" progId="Equation.3">
                  <p:embed/>
                </p:oleObj>
              </mc:Choice>
              <mc:Fallback>
                <p:oleObj name="Формула" r:id="rId7" imgW="774364" imgH="431613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188913"/>
                        <a:ext cx="1873250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187450" y="476250"/>
            <a:ext cx="1311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Вычислить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192588" y="492125"/>
            <a:ext cx="665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если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684213" y="1484313"/>
            <a:ext cx="7642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Выполним сложение и умножение чисел в алгебраической форме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1701800" y="1827213"/>
          <a:ext cx="5722938" cy="20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7" name="Формула" r:id="rId9" imgW="2451100" imgH="863600" progId="Equation.3">
                  <p:embed/>
                </p:oleObj>
              </mc:Choice>
              <mc:Fallback>
                <p:oleObj name="Формула" r:id="rId9" imgW="2451100" imgH="863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1827213"/>
                        <a:ext cx="5722938" cy="202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395288" y="3789363"/>
            <a:ext cx="199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а затем деление </a:t>
            </a: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18" name="Объект 1"/>
          <p:cNvGraphicFramePr>
            <a:graphicFrameLocks noChangeAspect="1"/>
          </p:cNvGraphicFramePr>
          <p:nvPr/>
        </p:nvGraphicFramePr>
        <p:xfrm>
          <a:off x="484188" y="4213225"/>
          <a:ext cx="8031162" cy="181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8" name="Формула" r:id="rId11" imgW="3835400" imgH="863600" progId="Equation.3">
                  <p:embed/>
                </p:oleObj>
              </mc:Choice>
              <mc:Fallback>
                <p:oleObj name="Формула" r:id="rId11" imgW="3835400" imgH="863600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88" y="4213225"/>
                        <a:ext cx="8031162" cy="181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492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§2. Последовательность комплексных чисел</a:t>
            </a:r>
            <a:r>
              <a:rPr lang="ru-RU" altLang="ru-RU" sz="2800" dirty="0" smtClean="0"/>
              <a:t> и её предел.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836613"/>
            <a:ext cx="8637588" cy="5721350"/>
          </a:xfrm>
        </p:spPr>
        <p:txBody>
          <a:bodyPr/>
          <a:lstStyle/>
          <a:p>
            <a:pPr marL="263525" indent="-263525"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 u="sng" dirty="0" smtClean="0">
                <a:solidFill>
                  <a:srgbClr val="000066"/>
                </a:solidFill>
                <a:cs typeface="Times New Roman" panose="02020603050405020304" pitchFamily="18" charset="0"/>
              </a:rPr>
              <a:t>1. Определения и основные утверждения</a:t>
            </a:r>
          </a:p>
          <a:p>
            <a:pPr marL="263525" indent="-263525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 1.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Последовательностью </a:t>
            </a:r>
            <a:r>
              <a:rPr lang="ru-RU" altLang="ru-RU" sz="2400" i="1" dirty="0" err="1" smtClean="0">
                <a:solidFill>
                  <a:srgbClr val="000000"/>
                </a:solidFill>
              </a:rPr>
              <a:t>к.ч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.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называется перенумерованное множество комплексных чисел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marL="263525" indent="-2635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 2.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Последовательностью </a:t>
            </a:r>
            <a:r>
              <a:rPr lang="ru-RU" altLang="ru-RU" sz="2400" i="1" dirty="0" err="1" smtClean="0">
                <a:solidFill>
                  <a:srgbClr val="000000"/>
                </a:solidFill>
              </a:rPr>
              <a:t>к.ч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.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называется функция, заданная на множестве натуральных чисел и имеющая множеством значений некоторое множество комплексных чисел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.</a:t>
            </a:r>
          </a:p>
          <a:p>
            <a:pPr marL="263525" indent="-2635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Принято обозначать</a:t>
            </a:r>
            <a:r>
              <a:rPr lang="ru-RU" altLang="ru-RU" sz="2400" dirty="0" smtClean="0">
                <a:solidFill>
                  <a:srgbClr val="000000"/>
                </a:solidFill>
              </a:rPr>
              <a:t>:</a:t>
            </a:r>
          </a:p>
          <a:p>
            <a:pPr marL="263525" indent="-2635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</a:rPr>
              <a:t>	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(или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k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</a:rPr>
              <a:t> –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аргумент последовательности</a:t>
            </a:r>
          </a:p>
          <a:p>
            <a:pPr marL="263525" indent="-2635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</a:rPr>
              <a:t>	   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w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  –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значения функции</a:t>
            </a:r>
          </a:p>
          <a:p>
            <a:pPr marL="263525" indent="-2635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Записывают последовательность:</a:t>
            </a:r>
          </a:p>
          <a:p>
            <a:pPr marL="263525" indent="-263525" algn="ctr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…,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…} – развернутая запись;</a:t>
            </a:r>
          </a:p>
          <a:p>
            <a:pPr marL="263525" indent="-263525" algn="ctr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</a:rPr>
              <a:t>         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– короткая запись (где  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 – общий член)</a:t>
            </a:r>
          </a:p>
        </p:txBody>
      </p:sp>
    </p:spTree>
    <p:extLst>
      <p:ext uri="{BB962C8B-B14F-4D97-AF65-F5344CB8AC3E}">
        <p14:creationId xmlns:p14="http://schemas.microsoft.com/office/powerpoint/2010/main" val="139354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271463"/>
            <a:ext cx="8637588" cy="62468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 задана последовательность  {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i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ОПРЕДЕЛЕНИЕ.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Число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i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smtClean="0">
                <a:solidFill>
                  <a:srgbClr val="000000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ℂ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называется </a:t>
            </a:r>
            <a:r>
              <a:rPr lang="ru-RU" altLang="ru-RU" sz="2400" b="1" i="1" smtClean="0">
                <a:solidFill>
                  <a:srgbClr val="CC0000"/>
                </a:solidFill>
                <a:cs typeface="Times New Roman" panose="02020603050405020304" pitchFamily="18" charset="0"/>
              </a:rPr>
              <a:t>пределом последовательности</a:t>
            </a:r>
            <a:r>
              <a:rPr lang="ru-RU" altLang="ru-RU" sz="2400" smtClean="0">
                <a:solidFill>
                  <a:srgbClr val="CC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smtClean="0">
                <a:solidFill>
                  <a:srgbClr val="CC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smtClean="0">
                <a:solidFill>
                  <a:srgbClr val="CC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smtClean="0">
                <a:solidFill>
                  <a:srgbClr val="CC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CC0000"/>
                </a:solidFill>
                <a:cs typeface="Times New Roman" panose="02020603050405020304" pitchFamily="18" charset="0"/>
              </a:rPr>
              <a:t>}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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&gt;0 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smtClean="0">
                <a:solidFill>
                  <a:srgbClr val="000000"/>
                </a:solidFill>
                <a:latin typeface="Lucida Sans Unicode" panose="020B0602030504020204" pitchFamily="34" charset="0"/>
                <a:cs typeface="Times New Roman" panose="02020603050405020304" pitchFamily="18" charset="0"/>
              </a:rPr>
              <a:t>ℕ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такое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что</a:t>
            </a:r>
            <a:endParaRPr lang="ru-RU" altLang="ru-RU" sz="2400" i="1" smtClean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 |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–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&lt;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 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&gt;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Записывают:  </a:t>
            </a:r>
            <a:endParaRPr lang="ru-RU" altLang="ru-RU" sz="2400" smtClean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Говорят: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 последовательность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}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сходится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(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стремиться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к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.  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Последовательность, имеющую предел, называют </a:t>
            </a:r>
            <a:r>
              <a:rPr lang="ru-RU" altLang="ru-RU" sz="2400" b="1" i="1" smtClean="0">
                <a:solidFill>
                  <a:srgbClr val="CC0000"/>
                </a:solidFill>
                <a:cs typeface="Times New Roman" panose="02020603050405020304" pitchFamily="18" charset="0"/>
              </a:rPr>
              <a:t>сходящейся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(сходящейся к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Последовательность, не имеющую предела, называют </a:t>
            </a:r>
            <a:r>
              <a:rPr lang="ru-RU" altLang="ru-RU" sz="2400" b="1" i="1" smtClean="0">
                <a:solidFill>
                  <a:srgbClr val="CC0000"/>
                </a:solidFill>
                <a:cs typeface="Times New Roman" panose="02020603050405020304" pitchFamily="18" charset="0"/>
              </a:rPr>
              <a:t>расходящейся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ru-RU" altLang="ru-RU" sz="2400" smtClean="0"/>
              <a:t> 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>
            <p:extLst/>
          </p:nvPr>
        </p:nvGraphicFramePr>
        <p:xfrm>
          <a:off x="2627784" y="2420888"/>
          <a:ext cx="33178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name="Формула" r:id="rId3" imgW="1841500" imgH="342900" progId="Equation.3">
                  <p:embed/>
                </p:oleObj>
              </mc:Choice>
              <mc:Fallback>
                <p:oleObj name="Формула" r:id="rId3" imgW="1841500" imgH="342900" progId="Equation.3">
                  <p:embed/>
                  <p:pic>
                    <p:nvPicPr>
                      <p:cNvPr id="225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420888"/>
                        <a:ext cx="331787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59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5275"/>
            <a:ext cx="7772400" cy="893763"/>
          </a:xfrm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000000"/>
                </a:solidFill>
                <a:cs typeface="Times New Roman" panose="02020603050405020304" pitchFamily="18" charset="0"/>
              </a:rPr>
              <a:t>ГЕОМЕТРИЧЕСКАЯ </a:t>
            </a:r>
            <a:r>
              <a:rPr lang="ru-RU" altLang="ru-RU" sz="2800" smtClean="0">
                <a:solidFill>
                  <a:srgbClr val="000000"/>
                </a:solidFill>
              </a:rPr>
              <a:t> </a:t>
            </a:r>
            <a:r>
              <a:rPr lang="ru-RU" altLang="ru-RU" sz="2800" smtClean="0">
                <a:solidFill>
                  <a:srgbClr val="000000"/>
                </a:solidFill>
                <a:cs typeface="Times New Roman" panose="02020603050405020304" pitchFamily="18" charset="0"/>
              </a:rPr>
              <a:t>ИНТЕРПРЕТАЦИЯ ПРЕДЕЛА </a:t>
            </a:r>
            <a:r>
              <a:rPr lang="ru-RU" altLang="ru-RU" sz="2800" smtClean="0">
                <a:solidFill>
                  <a:srgbClr val="000000"/>
                </a:solidFill>
              </a:rPr>
              <a:t> </a:t>
            </a:r>
            <a:r>
              <a:rPr lang="ru-RU" altLang="ru-RU" sz="2800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ПОСЛЕДОВАТЕЛЬНОСТИ</a:t>
            </a:r>
            <a:r>
              <a:rPr lang="ru-RU" altLang="ru-RU" sz="2800" smtClean="0"/>
              <a:t> К.Ч.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476375"/>
            <a:ext cx="8637588" cy="51419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Имеем: 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i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  ↔  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endParaRPr lang="en-US" altLang="ru-RU" sz="2400" smtClean="0">
              <a:solidFill>
                <a:srgbClr val="000000"/>
              </a:solidFill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-</a:t>
            </a:r>
            <a:r>
              <a:rPr lang="ru-RU" altLang="ru-RU" sz="2400" b="1" i="1" smtClean="0">
                <a:solidFill>
                  <a:srgbClr val="CC0000"/>
                </a:solidFill>
                <a:cs typeface="Times New Roman" panose="02020603050405020304" pitchFamily="18" charset="0"/>
              </a:rPr>
              <a:t>окресностью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b="1" i="1" smtClean="0">
                <a:solidFill>
                  <a:srgbClr val="CC0000"/>
                </a:solidFill>
                <a:cs typeface="Times New Roman" panose="02020603050405020304" pitchFamily="18" charset="0"/>
              </a:rPr>
              <a:t>числа</a:t>
            </a:r>
            <a:r>
              <a:rPr lang="ru-RU" altLang="ru-RU" sz="2400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CC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называют открытый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/>
            </a:r>
            <a:b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круг с центром в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 и радиуса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Обозначают: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U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endParaRPr lang="ru-RU" altLang="ru-RU" sz="2400" smtClean="0">
              <a:solidFill>
                <a:srgbClr val="000000"/>
              </a:solidFill>
              <a:latin typeface="Lucida Sans Unicode" panose="020B0602030504020204" pitchFamily="34" charset="0"/>
              <a:ea typeface="Times New Roman" panose="02020603050405020304" pitchFamily="18" charset="0"/>
              <a:cs typeface="Lucida Sans Unicode" panose="020B060203050402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  <a:sym typeface="Symbol" panose="05050102010706020507" pitchFamily="18" charset="2"/>
              </a:rPr>
              <a:t>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если 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i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U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), то  |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&lt;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(где 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 )</a:t>
            </a:r>
            <a:r>
              <a:rPr lang="ru-RU" altLang="ru-RU" sz="2400" smtClean="0"/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  <a:sym typeface="Symbol" panose="05050102010706020507" pitchFamily="18" charset="2"/>
              </a:rPr>
              <a:t>                                     </a:t>
            </a:r>
            <a:r>
              <a:rPr lang="en-US" altLang="ru-RU" sz="2400" smtClean="0">
                <a:solidFill>
                  <a:srgbClr val="000000"/>
                </a:solidFill>
                <a:latin typeface="Lucida Sans Unicode" panose="020B0602030504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</a:rPr>
              <a:t> 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|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–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 &lt; 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 </a:t>
            </a:r>
            <a:endParaRPr lang="ru-RU" altLang="ru-RU" sz="240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Таким образом 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U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smtClean="0">
                <a:solidFill>
                  <a:srgbClr val="000000"/>
                </a:solidFill>
                <a:latin typeface="Lucida Sans Unicode" panose="020B0602030504020204" pitchFamily="34" charset="0"/>
                <a:cs typeface="Times New Roman" panose="02020603050405020304" pitchFamily="18" charset="0"/>
              </a:rPr>
              <a:t>ℂ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–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&lt;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(алгебраическое определение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-окрестности точки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endParaRPr lang="ru-RU" altLang="ru-RU" sz="2400" smtClean="0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956050" y="4513263"/>
          <a:ext cx="4030663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Формула" r:id="rId3" imgW="2234230" imgH="317362" progId="Equation.3">
                  <p:embed/>
                </p:oleObj>
              </mc:Choice>
              <mc:Fallback>
                <p:oleObj name="Формула" r:id="rId3" imgW="2234230" imgH="317362" progId="Equation.3">
                  <p:embed/>
                  <p:pic>
                    <p:nvPicPr>
                      <p:cNvPr id="92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6050" y="4513263"/>
                        <a:ext cx="4030663" cy="56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6242050" y="1401763"/>
          <a:ext cx="2608263" cy="231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Рисунок" r:id="rId5" imgW="1447800" imgH="1283208" progId="Word.Picture.8">
                  <p:embed/>
                </p:oleObj>
              </mc:Choice>
              <mc:Fallback>
                <p:oleObj name="Рисунок" r:id="rId5" imgW="1447800" imgH="1283208" progId="Word.Picture.8">
                  <p:embed/>
                  <p:pic>
                    <p:nvPicPr>
                      <p:cNvPr id="92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2050" y="1401763"/>
                        <a:ext cx="2608263" cy="231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684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5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284163"/>
            <a:ext cx="8637588" cy="63722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 </a:t>
            </a:r>
            <a:r>
              <a:rPr lang="ru-RU" altLang="ru-RU" sz="2400" dirty="0" smtClean="0">
                <a:solidFill>
                  <a:srgbClr val="000000"/>
                </a:solidFill>
              </a:rPr>
              <a:t>                   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то с геометрической точки зрения это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означает, что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 любой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-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окрестности точки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находятся все члены последовательности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за исключением может быть конечного их числа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 (Геометрическая интерпретация предела последовательности комплексных чисел).</a:t>
            </a:r>
            <a:endParaRPr lang="ru-RU" altLang="ru-RU" sz="2400" dirty="0" smtClean="0">
              <a:solidFill>
                <a:srgbClr val="000000"/>
              </a:solidFill>
              <a:latin typeface="Lucida Sans Unicode" panose="020B0602030504020204" pitchFamily="34" charset="0"/>
              <a:ea typeface="Times New Roman" panose="02020603050405020304" pitchFamily="18" charset="0"/>
              <a:cs typeface="Lucida Sans Unicode" panose="020B0602030504020204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– точка «сгущения» последовательности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}.Пусть задана последовательность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ru-RU" altLang="ru-RU" sz="2400" dirty="0" smtClean="0">
                <a:solidFill>
                  <a:srgbClr val="000000"/>
                </a:solidFill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Имеем: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↔ 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ТЕОРЕМА 1 (о связи сходимости последовательностей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},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Последовательность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 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сходится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к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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сходятся последовательности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причем</a:t>
            </a:r>
            <a:r>
              <a:rPr lang="ru-RU" altLang="ru-RU" sz="2400" dirty="0" smtClean="0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ct val="250000"/>
              </a:spcBef>
              <a:buFontTx/>
              <a:buNone/>
            </a:pPr>
            <a:r>
              <a:rPr lang="ru-RU" altLang="ru-RU" sz="2400" dirty="0" smtClean="0"/>
              <a:t> 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03313" y="296863"/>
          <a:ext cx="152876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Формула" r:id="rId3" imgW="850531" imgH="342751" progId="Equation.3">
                  <p:embed/>
                </p:oleObj>
              </mc:Choice>
              <mc:Fallback>
                <p:oleObj name="Формула" r:id="rId3" imgW="850531" imgH="342751" progId="Equation.3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313" y="296863"/>
                        <a:ext cx="1528762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>
            <p:extLst/>
          </p:nvPr>
        </p:nvGraphicFramePr>
        <p:xfrm>
          <a:off x="2411760" y="5805264"/>
          <a:ext cx="390525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Формула" r:id="rId5" imgW="2159000" imgH="342900" progId="Equation.3">
                  <p:embed/>
                </p:oleObj>
              </mc:Choice>
              <mc:Fallback>
                <p:oleObj name="Формула" r:id="rId5" imgW="2159000" imgH="342900" progId="Equation.3">
                  <p:embed/>
                  <p:pic>
                    <p:nvPicPr>
                      <p:cNvPr id="102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5805264"/>
                        <a:ext cx="3905250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17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38138"/>
            <a:ext cx="8637588" cy="617537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Из теоремы 1 следует, что часть свойств последовательностей действительных чисел остаются справедливыми для последовательностей к.ч.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А именно, справедливы следующие утверждения: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1)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Отбрасывание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(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добавление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конечного числа членов последовательности не влияет на ее сходимость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2)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Последовательность может иметь не более одного предела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3)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 {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} 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 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то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 {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} 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|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 z</a:t>
            </a:r>
            <a:r>
              <a:rPr lang="ru-RU" altLang="ru-RU" sz="2400" baseline="-3000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4)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Сходящаяся последовательность ограничена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ru-RU" altLang="ru-RU" sz="2400" smtClean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59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39725"/>
            <a:ext cx="8637588" cy="61658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5)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{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w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–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сходящиеся последовательности и</a:t>
            </a:r>
            <a:endParaRPr lang="en-US" altLang="ru-RU" sz="2400" i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Тогда их сумма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разность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произведение и частное тоже являются сходящимися последовательностями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причем</a:t>
            </a:r>
            <a:endParaRPr lang="en-US" altLang="ru-RU" sz="2400" i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700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6)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сходится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к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то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c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dirty="0" smtClean="0">
                <a:solidFill>
                  <a:srgbClr val="000000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ℂ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последовательность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cz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тоже сходится, причем</a:t>
            </a:r>
            <a:endParaRPr lang="en-US" altLang="ru-RU" sz="2400" i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r" eaLnBrk="1" hangingPunct="1">
              <a:lnSpc>
                <a:spcPct val="90000"/>
              </a:lnSpc>
              <a:spcBef>
                <a:spcPct val="200000"/>
              </a:spcBef>
              <a:buFontTx/>
              <a:buNone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 (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Следствие свойства 5(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b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849563" y="788988"/>
          <a:ext cx="348138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4" name="Формула" r:id="rId3" imgW="1930400" imgH="342900" progId="Equation.3">
                  <p:embed/>
                </p:oleObj>
              </mc:Choice>
              <mc:Fallback>
                <p:oleObj name="Формула" r:id="rId3" imgW="1930400" imgH="342900" progId="Equation.3">
                  <p:embed/>
                  <p:pic>
                    <p:nvPicPr>
                      <p:cNvPr id="12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9563" y="788988"/>
                        <a:ext cx="3481387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>
            <p:extLst/>
          </p:nvPr>
        </p:nvGraphicFramePr>
        <p:xfrm>
          <a:off x="2748756" y="2612492"/>
          <a:ext cx="35274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Формула" r:id="rId5" imgW="1955800" imgH="342900" progId="Equation.3">
                  <p:embed/>
                </p:oleObj>
              </mc:Choice>
              <mc:Fallback>
                <p:oleObj name="Формула" r:id="rId5" imgW="1955800" imgH="342900" progId="Equation.3">
                  <p:embed/>
                  <p:pic>
                    <p:nvPicPr>
                      <p:cNvPr id="1229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8756" y="2612492"/>
                        <a:ext cx="35274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ChangeAspect="1"/>
          </p:cNvGraphicFramePr>
          <p:nvPr>
            <p:extLst/>
          </p:nvPr>
        </p:nvGraphicFramePr>
        <p:xfrm>
          <a:off x="2772795" y="3232411"/>
          <a:ext cx="32385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name="Формула" r:id="rId7" imgW="1803400" imgH="342900" progId="Equation.3">
                  <p:embed/>
                </p:oleObj>
              </mc:Choice>
              <mc:Fallback>
                <p:oleObj name="Формула" r:id="rId7" imgW="1803400" imgH="342900" progId="Equation.3">
                  <p:embed/>
                  <p:pic>
                    <p:nvPicPr>
                      <p:cNvPr id="1229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2795" y="3232411"/>
                        <a:ext cx="3238500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0"/>
          <p:cNvGraphicFramePr>
            <a:graphicFrameLocks noChangeAspect="1"/>
          </p:cNvGraphicFramePr>
          <p:nvPr>
            <p:extLst/>
          </p:nvPr>
        </p:nvGraphicFramePr>
        <p:xfrm>
          <a:off x="2772795" y="3849948"/>
          <a:ext cx="3852862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7" name="Формула" r:id="rId9" imgW="2120900" imgH="546100" progId="Equation.3">
                  <p:embed/>
                </p:oleObj>
              </mc:Choice>
              <mc:Fallback>
                <p:oleObj name="Формула" r:id="rId9" imgW="2120900" imgH="546100" progId="Equation.3">
                  <p:embed/>
                  <p:pic>
                    <p:nvPicPr>
                      <p:cNvPr id="1229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2795" y="3849948"/>
                        <a:ext cx="3852862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2"/>
          <p:cNvGraphicFramePr>
            <a:graphicFrameLocks noChangeAspect="1"/>
          </p:cNvGraphicFramePr>
          <p:nvPr>
            <p:extLst/>
          </p:nvPr>
        </p:nvGraphicFramePr>
        <p:xfrm>
          <a:off x="2849563" y="5673452"/>
          <a:ext cx="343376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name="Формула" r:id="rId11" imgW="1905000" imgH="342900" progId="Equation.3">
                  <p:embed/>
                </p:oleObj>
              </mc:Choice>
              <mc:Fallback>
                <p:oleObj name="Формула" r:id="rId11" imgW="1905000" imgH="342900" progId="Equation.3">
                  <p:embed/>
                  <p:pic>
                    <p:nvPicPr>
                      <p:cNvPr id="1230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9563" y="5673452"/>
                        <a:ext cx="3433762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775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25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255588"/>
            <a:ext cx="8637588" cy="61928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 задана последовательность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cos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sin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.</a:t>
            </a:r>
            <a:endParaRPr lang="ru-RU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Имеем: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↔ 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{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ru-RU" sz="2400" i="1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ТЕОРЕМА 2 (достаточное условие сходимости последовательности </a:t>
            </a:r>
            <a:r>
              <a:rPr lang="ru-RU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к.ч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.).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Пусть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  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Тогда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последовательность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}={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cos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sin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)} –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сходится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причем</a:t>
            </a:r>
          </a:p>
          <a:p>
            <a:pPr algn="ctr" eaLnBrk="1" hangingPunct="1">
              <a:lnSpc>
                <a:spcPct val="90000"/>
              </a:lnSpc>
              <a:spcBef>
                <a:spcPct val="200000"/>
              </a:spcBef>
              <a:buFontTx/>
              <a:buNone/>
            </a:pPr>
            <a:endParaRPr lang="ru-RU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>
            <p:extLst/>
          </p:nvPr>
        </p:nvGraphicFramePr>
        <p:xfrm>
          <a:off x="2032694" y="2412556"/>
          <a:ext cx="149701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Формула" r:id="rId3" imgW="825500" imgH="342900" progId="Equation.3">
                  <p:embed/>
                </p:oleObj>
              </mc:Choice>
              <mc:Fallback>
                <p:oleObj name="Формула" r:id="rId3" imgW="825500" imgH="342900" progId="Equation.3">
                  <p:embed/>
                  <p:pic>
                    <p:nvPicPr>
                      <p:cNvPr id="13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694" y="2412556"/>
                        <a:ext cx="1497012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>
            <p:extLst/>
          </p:nvPr>
        </p:nvGraphicFramePr>
        <p:xfrm>
          <a:off x="3834606" y="2413704"/>
          <a:ext cx="15081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Формула" r:id="rId5" imgW="837836" imgH="342751" progId="Equation.3">
                  <p:embed/>
                </p:oleObj>
              </mc:Choice>
              <mc:Fallback>
                <p:oleObj name="Формула" r:id="rId5" imgW="837836" imgH="342751" progId="Equation.3">
                  <p:embed/>
                  <p:pic>
                    <p:nvPicPr>
                      <p:cNvPr id="13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4606" y="2413704"/>
                        <a:ext cx="15081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8"/>
          <p:cNvGraphicFramePr>
            <a:graphicFrameLocks noChangeAspect="1"/>
          </p:cNvGraphicFramePr>
          <p:nvPr>
            <p:extLst/>
          </p:nvPr>
        </p:nvGraphicFramePr>
        <p:xfrm>
          <a:off x="2882899" y="3838734"/>
          <a:ext cx="34115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Формула" r:id="rId7" imgW="1892300" imgH="342900" progId="Equation.3">
                  <p:embed/>
                </p:oleObj>
              </mc:Choice>
              <mc:Fallback>
                <p:oleObj name="Формула" r:id="rId7" imgW="1892300" imgH="342900" progId="Equation.3">
                  <p:embed/>
                  <p:pic>
                    <p:nvPicPr>
                      <p:cNvPr id="133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899" y="3838734"/>
                        <a:ext cx="3411538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794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1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1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2413"/>
            <a:ext cx="7772400" cy="477837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/>
            </a:r>
            <a:b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</a:t>
            </a:r>
            <a:r>
              <a:rPr lang="ru-RU" altLang="ru-RU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3. </a:t>
            </a:r>
            <a:r>
              <a:rPr lang="ru-RU" sz="2800" i="1" dirty="0">
                <a:solidFill>
                  <a:schemeClr val="folHlink"/>
                </a:solidFill>
              </a:rPr>
              <a:t>Расширенная плоскость комплексного переменного.</a:t>
            </a:r>
            <a:br>
              <a:rPr lang="ru-RU" sz="2800" i="1" dirty="0">
                <a:solidFill>
                  <a:schemeClr val="folHlink"/>
                </a:solidFill>
              </a:rPr>
            </a:br>
            <a:r>
              <a:rPr lang="ru-RU" altLang="ru-RU" sz="2800" dirty="0" smtClean="0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000125"/>
            <a:ext cx="8637588" cy="555466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 задана последовательность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 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ОПРЕДЕЛЕНИЕ.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Последовательность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называют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 smtClean="0">
                <a:solidFill>
                  <a:srgbClr val="CC0000"/>
                </a:solidFill>
                <a:cs typeface="Times New Roman" panose="02020603050405020304" pitchFamily="18" charset="0"/>
              </a:rPr>
              <a:t>беско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-</a:t>
            </a:r>
            <a:r>
              <a:rPr lang="ru-RU" altLang="ru-RU" sz="2400" b="1" i="1" dirty="0" err="1" smtClean="0">
                <a:solidFill>
                  <a:srgbClr val="CC0000"/>
                </a:solidFill>
                <a:cs typeface="Times New Roman" panose="02020603050405020304" pitchFamily="18" charset="0"/>
              </a:rPr>
              <a:t>нечно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большой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&gt;0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dirty="0" smtClean="0">
                <a:solidFill>
                  <a:srgbClr val="000000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ℕ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такое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что</a:t>
            </a:r>
            <a:endParaRPr lang="ru-RU" altLang="ru-RU" sz="2400" i="1" dirty="0" smtClean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|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&gt;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</a:t>
            </a:r>
            <a:r>
              <a:rPr lang="ru-RU" altLang="ru-RU" sz="2400" dirty="0" smtClean="0">
                <a:solidFill>
                  <a:srgbClr val="000000"/>
                </a:solidFill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&gt;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ГЕОМЕТРИЧЕСКАЯ ИНТЕРПРЕТАЦИЯ Б.Б. ПОСЛЕДОВАТЕЛЬНОСТИ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Дополним множество </a:t>
            </a:r>
            <a:r>
              <a:rPr lang="ru-RU" altLang="ru-RU" sz="2400" dirty="0" smtClean="0">
                <a:solidFill>
                  <a:srgbClr val="000000"/>
                </a:solidFill>
                <a:latin typeface="Lucida Sans Unicode" panose="020B0602030504020204" pitchFamily="34" charset="0"/>
                <a:cs typeface="Times New Roman" panose="02020603050405020304" pitchFamily="18" charset="0"/>
              </a:rPr>
              <a:t>ℂ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элементом, обозначаемым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.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называют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бесконечно удаленной точкой комплексной плоскости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и полагают:</a:t>
            </a:r>
          </a:p>
          <a:p>
            <a:pPr algn="just" eaLnBrk="1" hangingPunct="1">
              <a:lnSpc>
                <a:spcPct val="90000"/>
              </a:lnSpc>
              <a:spcBef>
                <a:spcPct val="150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 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                                                                                         </a:t>
            </a:r>
            <a:endParaRPr lang="ru-RU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Выражения    </a:t>
            </a:r>
            <a:r>
              <a:rPr lang="ru-RU" altLang="ru-RU" sz="2400" dirty="0" smtClean="0">
                <a:solidFill>
                  <a:srgbClr val="000000"/>
                </a:solidFill>
              </a:rPr>
              <a:t>                                  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не определены.</a:t>
            </a:r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>
            <p:extLst/>
          </p:nvPr>
        </p:nvGraphicFramePr>
        <p:xfrm>
          <a:off x="6438901" y="4299788"/>
          <a:ext cx="246856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0" name="Формула" r:id="rId3" imgW="1371600" imgH="444500" progId="Equation.3">
                  <p:embed/>
                </p:oleObj>
              </mc:Choice>
              <mc:Fallback>
                <p:oleObj name="Формула" r:id="rId3" imgW="1371600" imgH="444500" progId="Equation.3">
                  <p:embed/>
                  <p:pic>
                    <p:nvPicPr>
                      <p:cNvPr id="204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8901" y="4299788"/>
                        <a:ext cx="246856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>
            <p:extLst/>
          </p:nvPr>
        </p:nvGraphicFramePr>
        <p:xfrm>
          <a:off x="672632" y="5132389"/>
          <a:ext cx="234950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Формула" r:id="rId5" imgW="1308100" imgH="228600" progId="Equation.3">
                  <p:embed/>
                </p:oleObj>
              </mc:Choice>
              <mc:Fallback>
                <p:oleObj name="Формула" r:id="rId5" imgW="1308100" imgH="228600" progId="Equation.3">
                  <p:embed/>
                  <p:pic>
                    <p:nvPicPr>
                      <p:cNvPr id="204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632" y="5132389"/>
                        <a:ext cx="2349500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>
            <p:extLst/>
          </p:nvPr>
        </p:nvGraphicFramePr>
        <p:xfrm>
          <a:off x="3460750" y="5143501"/>
          <a:ext cx="142081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name="Формула" r:id="rId7" imgW="787058" imgH="215806" progId="Equation.3">
                  <p:embed/>
                </p:oleObj>
              </mc:Choice>
              <mc:Fallback>
                <p:oleObj name="Формула" r:id="rId7" imgW="787058" imgH="215806" progId="Equation.3">
                  <p:embed/>
                  <p:pic>
                    <p:nvPicPr>
                      <p:cNvPr id="204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0" y="5143501"/>
                        <a:ext cx="1420813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rgbClr val="000066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2217738" y="5678488"/>
          <a:ext cx="248602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name="Формула" r:id="rId9" imgW="1384300" imgH="444500" progId="Equation.3">
                  <p:embed/>
                </p:oleObj>
              </mc:Choice>
              <mc:Fallback>
                <p:oleObj name="Формула" r:id="rId9" imgW="1384300" imgH="444500" progId="Equation.3">
                  <p:embed/>
                  <p:pic>
                    <p:nvPicPr>
                      <p:cNvPr id="2049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738" y="5678488"/>
                        <a:ext cx="2486025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41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81000"/>
            <a:ext cx="8637588" cy="60690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Комплексную плоскость, дополненную символом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, называют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расширенной комплексной плоскостью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обозначают   </a:t>
            </a:r>
            <a:r>
              <a:rPr lang="ru-RU" altLang="ru-RU" sz="2400" dirty="0" smtClean="0">
                <a:solidFill>
                  <a:srgbClr val="000000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ℂ̅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.</a:t>
            </a:r>
            <a:r>
              <a:rPr lang="ru-RU" altLang="ru-RU" sz="2400" dirty="0" smtClean="0"/>
              <a:t>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u-RU" sz="2400" dirty="0" smtClean="0">
                <a:solidFill>
                  <a:srgbClr val="CC0000"/>
                </a:solidFill>
                <a:sym typeface="Symbol" panose="05050102010706020507" pitchFamily="18" charset="2"/>
              </a:rPr>
              <a:t></a:t>
            </a:r>
            <a:r>
              <a:rPr lang="ru-RU" altLang="ru-RU" sz="2400" dirty="0" smtClean="0">
                <a:solidFill>
                  <a:srgbClr val="CC0000"/>
                </a:solidFill>
              </a:rPr>
              <a:t>-</a:t>
            </a:r>
            <a:r>
              <a:rPr lang="ru-RU" altLang="ru-RU" sz="2400" dirty="0" err="1" smtClean="0">
                <a:solidFill>
                  <a:srgbClr val="CC0000"/>
                </a:solidFill>
              </a:rPr>
              <a:t>окресностью</a:t>
            </a:r>
            <a:r>
              <a:rPr lang="ru-RU" altLang="ru-RU" sz="2400" dirty="0" smtClean="0">
                <a:solidFill>
                  <a:srgbClr val="CC0000"/>
                </a:solidFill>
              </a:rPr>
              <a:t> точки </a:t>
            </a:r>
            <a:r>
              <a:rPr lang="en-US" altLang="ru-RU" sz="2400" dirty="0" smtClean="0">
                <a:solidFill>
                  <a:srgbClr val="CC0000"/>
                </a:solidFill>
                <a:sym typeface="Symbol" panose="05050102010706020507" pitchFamily="18" charset="2"/>
              </a:rPr>
              <a:t></a:t>
            </a:r>
            <a:r>
              <a:rPr lang="ru-RU" altLang="ru-RU" sz="2400" dirty="0" smtClean="0"/>
              <a:t> называют множество точек  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>
                <a:sym typeface="Symbol" panose="05050102010706020507" pitchFamily="18" charset="2"/>
              </a:rPr>
              <a:t></a:t>
            </a:r>
            <a:r>
              <a:rPr lang="ru-RU" altLang="ru-RU" sz="2400" dirty="0" smtClean="0"/>
              <a:t>ℂ , для которых </a:t>
            </a:r>
          </a:p>
          <a:p>
            <a:pPr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dirty="0" smtClean="0"/>
              <a:t>	т.е. </a:t>
            </a:r>
            <a:r>
              <a:rPr lang="en-US" altLang="ru-RU" sz="2400" dirty="0" smtClean="0">
                <a:sym typeface="Symbol" panose="05050102010706020507" pitchFamily="18" charset="2"/>
              </a:rPr>
              <a:t></a:t>
            </a:r>
            <a:r>
              <a:rPr lang="ru-RU" altLang="ru-RU" sz="2400" dirty="0" smtClean="0"/>
              <a:t>-</a:t>
            </a:r>
            <a:r>
              <a:rPr lang="ru-RU" altLang="ru-RU" sz="2400" dirty="0" err="1" smtClean="0"/>
              <a:t>окресность</a:t>
            </a:r>
            <a:r>
              <a:rPr lang="ru-RU" altLang="ru-RU" sz="2400" dirty="0" smtClean="0"/>
              <a:t> точки </a:t>
            </a:r>
            <a:r>
              <a:rPr lang="en-US" altLang="ru-RU" sz="2400" dirty="0" smtClean="0">
                <a:sym typeface="Symbol" panose="05050102010706020507" pitchFamily="18" charset="2"/>
              </a:rPr>
              <a:t></a:t>
            </a:r>
            <a:r>
              <a:rPr lang="ru-RU" altLang="ru-RU" sz="2400" dirty="0" smtClean="0"/>
              <a:t> – область,</a:t>
            </a:r>
            <a:br>
              <a:rPr lang="ru-RU" altLang="ru-RU" sz="2400" dirty="0" smtClean="0"/>
            </a:br>
            <a:r>
              <a:rPr lang="ru-RU" altLang="ru-RU" sz="2400" dirty="0" smtClean="0"/>
              <a:t>вне 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круга</a:t>
            </a:r>
            <a:r>
              <a:rPr lang="en-US" altLang="ru-RU" sz="2400" dirty="0" smtClean="0"/>
              <a:t>  </a:t>
            </a:r>
            <a:r>
              <a:rPr lang="ru-RU" altLang="ru-RU" sz="2400" dirty="0" smtClean="0"/>
              <a:t>с 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центром 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в 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точке </a:t>
            </a:r>
            <a:r>
              <a:rPr lang="en-US" altLang="ru-RU" sz="2400" dirty="0" smtClean="0"/>
              <a:t> </a:t>
            </a:r>
            <a:r>
              <a:rPr lang="en-US" altLang="ru-RU" sz="2400" i="1" dirty="0" smtClean="0"/>
              <a:t>O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и</a:t>
            </a:r>
            <a:br>
              <a:rPr lang="ru-RU" altLang="ru-RU" sz="2400" dirty="0" smtClean="0"/>
            </a:br>
            <a:r>
              <a:rPr lang="ru-RU" altLang="ru-RU" sz="2400" dirty="0" smtClean="0"/>
              <a:t>радиуса </a:t>
            </a:r>
          </a:p>
          <a:p>
            <a:pPr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Обозначают: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U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</a:p>
          <a:p>
            <a:pPr algn="just" eaLnBrk="1" hangingPunct="1">
              <a:lnSpc>
                <a:spcPct val="90000"/>
              </a:lnSpc>
              <a:spcBef>
                <a:spcPct val="125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– </a:t>
            </a:r>
            <a:r>
              <a:rPr lang="ru-RU" altLang="ru-RU" sz="2400" dirty="0" err="1" smtClean="0">
                <a:solidFill>
                  <a:srgbClr val="000000"/>
                </a:solidFill>
              </a:rPr>
              <a:t>б.б</a:t>
            </a:r>
            <a:r>
              <a:rPr lang="ru-RU" altLang="ru-RU" sz="2400" dirty="0" smtClean="0">
                <a:solidFill>
                  <a:srgbClr val="000000"/>
                </a:solidFill>
              </a:rPr>
              <a:t>.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последовательность, то с геометрической точки зрения это означает, что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 любой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-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окрестности точки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находятся все члены последовательности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за исключением может быть конечного их числа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(Геометрическая интерпретация </a:t>
            </a:r>
            <a:r>
              <a:rPr lang="ru-RU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б.б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 последовательности).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Записывают:</a:t>
            </a:r>
            <a:r>
              <a:rPr lang="ru-RU" altLang="ru-RU" sz="2400" dirty="0" smtClean="0"/>
              <a:t>  </a:t>
            </a: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>
            <p:extLst/>
          </p:nvPr>
        </p:nvGraphicFramePr>
        <p:xfrm>
          <a:off x="3275856" y="1704861"/>
          <a:ext cx="985837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4" name="Формула" r:id="rId3" imgW="545863" imgH="444307" progId="Equation.3">
                  <p:embed/>
                </p:oleObj>
              </mc:Choice>
              <mc:Fallback>
                <p:oleObj name="Формула" r:id="rId3" imgW="545863" imgH="444307" progId="Equation.3">
                  <p:embed/>
                  <p:pic>
                    <p:nvPicPr>
                      <p:cNvPr id="245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704861"/>
                        <a:ext cx="985837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>
            <p:extLst/>
          </p:nvPr>
        </p:nvGraphicFramePr>
        <p:xfrm>
          <a:off x="2137568" y="3140968"/>
          <a:ext cx="544513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Формула" r:id="rId5" imgW="304668" imgH="241195" progId="Equation.3">
                  <p:embed/>
                </p:oleObj>
              </mc:Choice>
              <mc:Fallback>
                <p:oleObj name="Формула" r:id="rId5" imgW="304668" imgH="241195" progId="Equation.3">
                  <p:embed/>
                  <p:pic>
                    <p:nvPicPr>
                      <p:cNvPr id="2458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7568" y="3140968"/>
                        <a:ext cx="544513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5703888" y="1679575"/>
          <a:ext cx="2933700" cy="231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name="Рисунок" r:id="rId7" imgW="1627632" imgH="1283208" progId="Word.Picture.8">
                  <p:embed/>
                </p:oleObj>
              </mc:Choice>
              <mc:Fallback>
                <p:oleObj name="Рисунок" r:id="rId7" imgW="1627632" imgH="1283208" progId="Word.Picture.8">
                  <p:embed/>
                  <p:pic>
                    <p:nvPicPr>
                      <p:cNvPr id="2458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888" y="1679575"/>
                        <a:ext cx="2933700" cy="231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Object 9"/>
          <p:cNvGraphicFramePr>
            <a:graphicFrameLocks noChangeAspect="1"/>
          </p:cNvGraphicFramePr>
          <p:nvPr>
            <p:extLst/>
          </p:nvPr>
        </p:nvGraphicFramePr>
        <p:xfrm>
          <a:off x="2497138" y="6240463"/>
          <a:ext cx="320675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7" name="Формула" r:id="rId9" imgW="1777229" imgH="342751" progId="Equation.3">
                  <p:embed/>
                </p:oleObj>
              </mc:Choice>
              <mc:Fallback>
                <p:oleObj name="Формула" r:id="rId9" imgW="1777229" imgH="342751" progId="Equation.3">
                  <p:embed/>
                  <p:pic>
                    <p:nvPicPr>
                      <p:cNvPr id="2458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7138" y="6240463"/>
                        <a:ext cx="3206750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067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5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51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901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81000"/>
            <a:ext cx="8637588" cy="6096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 задана последовательность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endParaRPr lang="ru-RU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Имеем: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↔ 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ТЕОРЕМА 3 (о связи </a:t>
            </a:r>
            <a:r>
              <a:rPr lang="ru-RU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б.б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 последовательностей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},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},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},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– </a:t>
            </a:r>
            <a:r>
              <a:rPr lang="ru-RU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б.б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 последовательности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то последовательность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 {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тоже является </a:t>
            </a:r>
            <a:r>
              <a:rPr lang="ru-RU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б.б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297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44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2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§4. </a:t>
            </a:r>
            <a:r>
              <a:rPr lang="ru-RU" sz="3200" dirty="0" smtClean="0">
                <a:solidFill>
                  <a:schemeClr val="folHlink"/>
                </a:solidFill>
                <a:effectLst/>
              </a:rPr>
              <a:t>Функции комплексного переменного</a:t>
            </a:r>
            <a:r>
              <a:rPr lang="ru-RU" sz="4000" dirty="0" smtClean="0">
                <a:effectLst/>
              </a:rPr>
              <a:t> 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95288" y="1196975"/>
            <a:ext cx="8016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 п р е д е л е н и е.  </a:t>
            </a:r>
            <a:r>
              <a:rPr lang="ru-RU" sz="1800" i="1" u="none"/>
              <a:t> Если каждому значению комплексной переменной</a:t>
            </a:r>
            <a:r>
              <a:rPr lang="ru-RU" sz="1800" u="none"/>
              <a:t> 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468313" y="1628775"/>
          <a:ext cx="1223962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0" name="Формула" r:id="rId3" imgW="723586" imgH="215806" progId="Equation.3">
                  <p:embed/>
                </p:oleObj>
              </mc:Choice>
              <mc:Fallback>
                <p:oleObj name="Формула" r:id="rId3" imgW="723586" imgH="21580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628775"/>
                        <a:ext cx="1223962" cy="36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1835150" y="1557338"/>
            <a:ext cx="7127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соответствует определенное значение комплексной переменной</a:t>
            </a:r>
            <a:r>
              <a:rPr lang="ru-RU" sz="1800" u="none"/>
              <a:t> 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539750" y="1989138"/>
          <a:ext cx="136842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1" name="Формула" r:id="rId5" imgW="736280" imgH="215806" progId="Equation.3">
                  <p:embed/>
                </p:oleObj>
              </mc:Choice>
              <mc:Fallback>
                <p:oleObj name="Формула" r:id="rId5" imgW="736280" imgH="21580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989138"/>
                        <a:ext cx="136842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835150" y="1989138"/>
            <a:ext cx="3416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,  то говорят, что переменная</a:t>
            </a:r>
            <a:r>
              <a:rPr lang="ru-RU" sz="1800" u="none"/>
              <a:t> 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7" name="Object 11"/>
          <p:cNvGraphicFramePr>
            <a:graphicFrameLocks noChangeAspect="1"/>
          </p:cNvGraphicFramePr>
          <p:nvPr/>
        </p:nvGraphicFramePr>
        <p:xfrm>
          <a:off x="5219700" y="2060575"/>
          <a:ext cx="28892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2" name="Формула" r:id="rId7" imgW="164957" imgH="152268" progId="Equation.3">
                  <p:embed/>
                </p:oleObj>
              </mc:Choice>
              <mc:Fallback>
                <p:oleObj name="Формула" r:id="rId7" imgW="164957" imgH="15226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2060575"/>
                        <a:ext cx="28892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5651500" y="1989138"/>
            <a:ext cx="16113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есть функция</a:t>
            </a:r>
            <a:endParaRPr lang="ru-RU" sz="1800" u="none"/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539750" y="2349500"/>
            <a:ext cx="28844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i="1" u="none"/>
              <a:t>независимой переменной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3492500" y="2420938"/>
          <a:ext cx="2508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3" name="Формула" r:id="rId9" imgW="126835" imgH="139518" progId="Equation.3">
                  <p:embed/>
                </p:oleObj>
              </mc:Choice>
              <mc:Fallback>
                <p:oleObj name="Формула" r:id="rId9" imgW="126835" imgH="139518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420938"/>
                        <a:ext cx="2508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3851275" y="2327275"/>
            <a:ext cx="1111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и пишут</a:t>
            </a:r>
            <a:r>
              <a:rPr lang="ru-RU" sz="1800" u="none"/>
              <a:t> </a:t>
            </a: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94" name="Object 18"/>
          <p:cNvGraphicFramePr>
            <a:graphicFrameLocks noChangeAspect="1"/>
          </p:cNvGraphicFramePr>
          <p:nvPr/>
        </p:nvGraphicFramePr>
        <p:xfrm>
          <a:off x="5148263" y="2349500"/>
          <a:ext cx="136842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4" name="Формула" r:id="rId11" imgW="685800" imgH="228600" progId="Equation.3">
                  <p:embed/>
                </p:oleObj>
              </mc:Choice>
              <mc:Fallback>
                <p:oleObj name="Формула" r:id="rId11" imgW="68580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2349500"/>
                        <a:ext cx="1368425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611188" y="2852738"/>
            <a:ext cx="80724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Аналогично тому, что задание комплексного числа равносильно заданию</a:t>
            </a:r>
          </a:p>
          <a:p>
            <a:r>
              <a:rPr lang="ru-RU" sz="1800" u="none"/>
              <a:t> пары действительных чисел, задание функции комплексной переменной </a:t>
            </a: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97" name="Object 21"/>
          <p:cNvGraphicFramePr>
            <a:graphicFrameLocks noChangeAspect="1"/>
          </p:cNvGraphicFramePr>
          <p:nvPr/>
        </p:nvGraphicFramePr>
        <p:xfrm>
          <a:off x="755650" y="3500438"/>
          <a:ext cx="2508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5" name="Формула" r:id="rId13" imgW="126835" imgH="139518" progId="Equation.3">
                  <p:embed/>
                </p:oleObj>
              </mc:Choice>
              <mc:Fallback>
                <p:oleObj name="Формула" r:id="rId13" imgW="126835" imgH="139518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500438"/>
                        <a:ext cx="2508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1116013" y="3500438"/>
            <a:ext cx="7861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равносильно заданию двух функций пары действительных переменных </a:t>
            </a: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600" name="Object 24"/>
          <p:cNvGraphicFramePr>
            <a:graphicFrameLocks noChangeAspect="1"/>
          </p:cNvGraphicFramePr>
          <p:nvPr/>
        </p:nvGraphicFramePr>
        <p:xfrm>
          <a:off x="827088" y="3933825"/>
          <a:ext cx="27146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6" name="Формула" r:id="rId15" imgW="139639" imgH="152334" progId="Equation.3">
                  <p:embed/>
                </p:oleObj>
              </mc:Choice>
              <mc:Fallback>
                <p:oleObj name="Формула" r:id="rId15" imgW="139639" imgH="152334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933825"/>
                        <a:ext cx="271462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1258888" y="3860800"/>
            <a:ext cx="384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и </a:t>
            </a: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603" name="Object 27"/>
          <p:cNvGraphicFramePr>
            <a:graphicFrameLocks noChangeAspect="1"/>
          </p:cNvGraphicFramePr>
          <p:nvPr/>
        </p:nvGraphicFramePr>
        <p:xfrm>
          <a:off x="1619250" y="3933825"/>
          <a:ext cx="2889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7" name="Формула" r:id="rId17" imgW="152334" imgH="190417" progId="Equation.3">
                  <p:embed/>
                </p:oleObj>
              </mc:Choice>
              <mc:Fallback>
                <p:oleObj name="Формула" r:id="rId17" imgW="152334" imgH="190417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933825"/>
                        <a:ext cx="288925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4" name="Rectangle 28"/>
          <p:cNvSpPr>
            <a:spLocks noChangeArrowheads="1"/>
          </p:cNvSpPr>
          <p:nvPr/>
        </p:nvSpPr>
        <p:spPr bwMode="auto">
          <a:xfrm>
            <a:off x="827088" y="4292600"/>
            <a:ext cx="1320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А именно: </a:t>
            </a: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606" name="Object 30"/>
          <p:cNvGraphicFramePr>
            <a:graphicFrameLocks noChangeAspect="1"/>
          </p:cNvGraphicFramePr>
          <p:nvPr/>
        </p:nvGraphicFramePr>
        <p:xfrm>
          <a:off x="2268538" y="4221163"/>
          <a:ext cx="3887787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8" name="Формула" r:id="rId19" imgW="2006600" imgH="228600" progId="Equation.3">
                  <p:embed/>
                </p:oleObj>
              </mc:Choice>
              <mc:Fallback>
                <p:oleObj name="Формула" r:id="rId19" imgW="2006600" imgH="2286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221163"/>
                        <a:ext cx="3887787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7" name="Rectangle 31"/>
          <p:cNvSpPr>
            <a:spLocks noChangeArrowheads="1"/>
          </p:cNvSpPr>
          <p:nvPr/>
        </p:nvSpPr>
        <p:spPr bwMode="auto">
          <a:xfrm>
            <a:off x="395288" y="5373688"/>
            <a:ext cx="7291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Преобразования, целью которых служит нахождение функций</a:t>
            </a:r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609" name="Object 33"/>
          <p:cNvGraphicFramePr>
            <a:graphicFrameLocks noChangeAspect="1"/>
          </p:cNvGraphicFramePr>
          <p:nvPr/>
        </p:nvGraphicFramePr>
        <p:xfrm>
          <a:off x="755650" y="5734050"/>
          <a:ext cx="20161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9" name="Формула" r:id="rId21" imgW="1130300" imgH="228600" progId="Equation.3">
                  <p:embed/>
                </p:oleObj>
              </mc:Choice>
              <mc:Fallback>
                <p:oleObj name="Формула" r:id="rId21" imgW="1130300" imgH="2286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5734050"/>
                        <a:ext cx="201612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2843213" y="5805488"/>
            <a:ext cx="5591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называется выделением действительной и мнимой</a:t>
            </a:r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>
            <a:off x="611188" y="6237288"/>
            <a:ext cx="49768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частей функции комплексного переменного. </a:t>
            </a:r>
          </a:p>
        </p:txBody>
      </p:sp>
      <p:graphicFrame>
        <p:nvGraphicFramePr>
          <p:cNvPr id="24612" name="Object 36"/>
          <p:cNvGraphicFramePr>
            <a:graphicFrameLocks noGrp="1" noChangeAspect="1"/>
          </p:cNvGraphicFramePr>
          <p:nvPr>
            <p:ph idx="1"/>
          </p:nvPr>
        </p:nvGraphicFramePr>
        <p:xfrm>
          <a:off x="1763713" y="4652963"/>
          <a:ext cx="5689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0" name="Формула" r:id="rId23" imgW="2438400" imgH="203200" progId="Equation.3">
                  <p:embed/>
                </p:oleObj>
              </mc:Choice>
              <mc:Fallback>
                <p:oleObj name="Формула" r:id="rId23" imgW="2438400" imgH="2032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652963"/>
                        <a:ext cx="5689600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95288" y="476250"/>
          <a:ext cx="49688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6" name="Формула" r:id="rId3" imgW="2743200" imgH="279400" progId="Equation.3">
                  <p:embed/>
                </p:oleObj>
              </mc:Choice>
              <mc:Fallback>
                <p:oleObj name="Формула" r:id="rId3" imgW="27432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76250"/>
                        <a:ext cx="4968875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468313" y="1052513"/>
          <a:ext cx="831691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7" name="Формула" r:id="rId5" imgW="4914900" imgH="279400" progId="Equation.3">
                  <p:embed/>
                </p:oleObj>
              </mc:Choice>
              <mc:Fallback>
                <p:oleObj name="Формула" r:id="rId5" imgW="4914900" imgH="279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052513"/>
                        <a:ext cx="8316912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468313" y="1844675"/>
          <a:ext cx="22320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8" name="Формула" r:id="rId7" imgW="1104900" imgH="457200" progId="Equation.3">
                  <p:embed/>
                </p:oleObj>
              </mc:Choice>
              <mc:Fallback>
                <p:oleObj name="Формула" r:id="rId7" imgW="11049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844675"/>
                        <a:ext cx="2232025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1116013" y="2924175"/>
          <a:ext cx="6408737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9" name="Формула" r:id="rId9" imgW="4127500" imgH="495300" progId="Equation.3">
                  <p:embed/>
                </p:oleObj>
              </mc:Choice>
              <mc:Fallback>
                <p:oleObj name="Формула" r:id="rId9" imgW="4127500" imgH="495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924175"/>
                        <a:ext cx="6408737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684213" y="3860800"/>
          <a:ext cx="7850187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0" name="Формула" r:id="rId11" imgW="4699000" imgH="533400" progId="Equation.3">
                  <p:embed/>
                </p:oleObj>
              </mc:Choice>
              <mc:Fallback>
                <p:oleObj name="Формула" r:id="rId11" imgW="4699000" imgH="533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860800"/>
                        <a:ext cx="7850187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13" name="Object 13"/>
          <p:cNvGraphicFramePr>
            <a:graphicFrameLocks noChangeAspect="1"/>
          </p:cNvGraphicFramePr>
          <p:nvPr/>
        </p:nvGraphicFramePr>
        <p:xfrm>
          <a:off x="2195513" y="5229225"/>
          <a:ext cx="43211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1" name="Формула" r:id="rId13" imgW="2667000" imgH="533400" progId="Equation.3">
                  <p:embed/>
                </p:oleObj>
              </mc:Choice>
              <mc:Fallback>
                <p:oleObj name="Формула" r:id="rId13" imgW="2667000" imgH="533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5229225"/>
                        <a:ext cx="432117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745949" y="331758"/>
            <a:ext cx="52822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altLang="ru-RU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§5.</a:t>
            </a:r>
            <a:r>
              <a:rPr lang="en-US" b="1" u="none" dirty="0" smtClean="0">
                <a:solidFill>
                  <a:srgbClr val="990000"/>
                </a:solidFill>
              </a:rPr>
              <a:t> </a:t>
            </a:r>
            <a:r>
              <a:rPr lang="ru-RU" b="1" u="none" dirty="0">
                <a:solidFill>
                  <a:srgbClr val="990000"/>
                </a:solidFill>
              </a:rPr>
              <a:t>Основные элементарные функции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11188" y="908050"/>
            <a:ext cx="3495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b="1" u="none"/>
              <a:t>1.   Степенная функция</a:t>
            </a:r>
            <a:r>
              <a:rPr lang="ru-RU" sz="1800" u="none"/>
              <a:t>       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3851275" y="765175"/>
          <a:ext cx="12255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6" name="Формула" r:id="rId3" imgW="495085" imgH="241195" progId="Equation.3">
                  <p:embed/>
                </p:oleObj>
              </mc:Choice>
              <mc:Fallback>
                <p:oleObj name="Формула" r:id="rId3" imgW="495085" imgH="24119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765175"/>
                        <a:ext cx="122555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1619250" y="1773238"/>
          <a:ext cx="62658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7" name="Формула" r:id="rId5" imgW="3632200" imgH="279400" progId="Equation.3">
                  <p:embed/>
                </p:oleObj>
              </mc:Choice>
              <mc:Fallback>
                <p:oleObj name="Формула" r:id="rId5" imgW="3632200" imgH="279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773238"/>
                        <a:ext cx="626586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33" name="Object 9"/>
          <p:cNvGraphicFramePr>
            <a:graphicFrameLocks noChangeAspect="1"/>
          </p:cNvGraphicFramePr>
          <p:nvPr/>
        </p:nvGraphicFramePr>
        <p:xfrm>
          <a:off x="2051050" y="2349500"/>
          <a:ext cx="417671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8" name="Формула" r:id="rId7" imgW="2032000" imgH="279400" progId="Equation.3">
                  <p:embed/>
                </p:oleObj>
              </mc:Choice>
              <mc:Fallback>
                <p:oleObj name="Формула" r:id="rId7" imgW="2032000" imgH="279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349500"/>
                        <a:ext cx="4176713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35" name="Object 11"/>
          <p:cNvGraphicFramePr>
            <a:graphicFrameLocks noChangeAspect="1"/>
          </p:cNvGraphicFramePr>
          <p:nvPr/>
        </p:nvGraphicFramePr>
        <p:xfrm>
          <a:off x="1763713" y="3213100"/>
          <a:ext cx="6048375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9" name="Формула" r:id="rId9" imgW="3873500" imgH="279400" progId="Equation.3">
                  <p:embed/>
                </p:oleObj>
              </mc:Choice>
              <mc:Fallback>
                <p:oleObj name="Формула" r:id="rId9" imgW="3873500" imgH="279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213100"/>
                        <a:ext cx="6048375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37" name="Object 13"/>
          <p:cNvGraphicFramePr>
            <a:graphicFrameLocks noChangeAspect="1"/>
          </p:cNvGraphicFramePr>
          <p:nvPr/>
        </p:nvGraphicFramePr>
        <p:xfrm>
          <a:off x="1619250" y="3933825"/>
          <a:ext cx="630078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0" name="Формула" r:id="rId11" imgW="2895600" imgH="279400" progId="Equation.3">
                  <p:embed/>
                </p:oleObj>
              </mc:Choice>
              <mc:Fallback>
                <p:oleObj name="Формула" r:id="rId11" imgW="2895600" imgH="279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933825"/>
                        <a:ext cx="6300788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611188" y="4652963"/>
            <a:ext cx="2122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Отметим, что при 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40" name="Object 16"/>
          <p:cNvGraphicFramePr>
            <a:graphicFrameLocks noChangeAspect="1"/>
          </p:cNvGraphicFramePr>
          <p:nvPr/>
        </p:nvGraphicFramePr>
        <p:xfrm>
          <a:off x="2771775" y="4652963"/>
          <a:ext cx="71913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1" name="Формула" r:id="rId13" imgW="380835" imgH="190417" progId="Equation.3">
                  <p:embed/>
                </p:oleObj>
              </mc:Choice>
              <mc:Fallback>
                <p:oleObj name="Формула" r:id="rId13" imgW="380835" imgH="190417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4652963"/>
                        <a:ext cx="719138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3924300" y="4652963"/>
            <a:ext cx="4129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можно пользоваться алгебраическим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611188" y="5013325"/>
            <a:ext cx="6969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представлением комплексного числа, а при больших значениях</a:t>
            </a:r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684213" y="5445125"/>
            <a:ext cx="7072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показателя степени -- тригонометрическим или показательным.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68313" y="476250"/>
            <a:ext cx="3824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b="1" u="none"/>
              <a:t>2.   Показательная функция</a:t>
            </a:r>
            <a:r>
              <a:rPr lang="ru-RU" sz="1800" u="none"/>
              <a:t>    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4140200" y="333375"/>
          <a:ext cx="10795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3" name="Формула" r:id="rId3" imgW="482391" imgH="241195" progId="Equation.3">
                  <p:embed/>
                </p:oleObj>
              </mc:Choice>
              <mc:Fallback>
                <p:oleObj name="Формула" r:id="rId3" imgW="482391" imgH="24119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333375"/>
                        <a:ext cx="10795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1116013" y="908050"/>
          <a:ext cx="6840537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4" name="Формула" r:id="rId5" imgW="3175000" imgH="279400" progId="Equation.3">
                  <p:embed/>
                </p:oleObj>
              </mc:Choice>
              <mc:Fallback>
                <p:oleObj name="Формула" r:id="rId5" imgW="31750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908050"/>
                        <a:ext cx="6840537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2051050" y="1844675"/>
          <a:ext cx="4897438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5" name="Формула" r:id="rId7" imgW="2362200" imgH="279400" progId="Equation.3">
                  <p:embed/>
                </p:oleObj>
              </mc:Choice>
              <mc:Fallback>
                <p:oleObj name="Формула" r:id="rId7" imgW="2362200" imgH="279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844675"/>
                        <a:ext cx="4897438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539750" y="2349500"/>
            <a:ext cx="4475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а также находим модуль и аргумент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611188" y="1412875"/>
            <a:ext cx="6245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Выделяем действительную и мнимую части функции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60" name="Object 12"/>
          <p:cNvGraphicFramePr>
            <a:graphicFrameLocks noChangeAspect="1"/>
          </p:cNvGraphicFramePr>
          <p:nvPr/>
        </p:nvGraphicFramePr>
        <p:xfrm>
          <a:off x="2843213" y="2708275"/>
          <a:ext cx="2808287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6" name="Формула" r:id="rId9" imgW="1600200" imgH="279400" progId="Equation.3">
                  <p:embed/>
                </p:oleObj>
              </mc:Choice>
              <mc:Fallback>
                <p:oleObj name="Формула" r:id="rId9" imgW="1600200" imgH="279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708275"/>
                        <a:ext cx="2808287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62" name="Object 14"/>
          <p:cNvGraphicFramePr>
            <a:graphicFrameLocks noChangeAspect="1"/>
          </p:cNvGraphicFramePr>
          <p:nvPr/>
        </p:nvGraphicFramePr>
        <p:xfrm>
          <a:off x="900113" y="3716338"/>
          <a:ext cx="2160587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7" name="Формула" r:id="rId11" imgW="1066800" imgH="279400" progId="Equation.3">
                  <p:embed/>
                </p:oleObj>
              </mc:Choice>
              <mc:Fallback>
                <p:oleObj name="Формула" r:id="rId11" imgW="1066800" imgH="279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716338"/>
                        <a:ext cx="2160587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3" name="Object 15"/>
          <p:cNvGraphicFramePr>
            <a:graphicFrameLocks noChangeAspect="1"/>
          </p:cNvGraphicFramePr>
          <p:nvPr/>
        </p:nvGraphicFramePr>
        <p:xfrm>
          <a:off x="3563938" y="3500438"/>
          <a:ext cx="22320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8" name="Формула" r:id="rId13" imgW="863225" imgH="457002" progId="Equation.3">
                  <p:embed/>
                </p:oleObj>
              </mc:Choice>
              <mc:Fallback>
                <p:oleObj name="Формула" r:id="rId13" imgW="863225" imgH="457002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3500438"/>
                        <a:ext cx="2232025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1042988" y="3213100"/>
            <a:ext cx="2176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Основные правила</a:t>
            </a:r>
          </a:p>
        </p:txBody>
      </p:sp>
      <p:graphicFrame>
        <p:nvGraphicFramePr>
          <p:cNvPr id="27665" name="Object 17"/>
          <p:cNvGraphicFramePr>
            <a:graphicFrameLocks noGrp="1" noChangeAspect="1"/>
          </p:cNvGraphicFramePr>
          <p:nvPr>
            <p:ph/>
          </p:nvPr>
        </p:nvGraphicFramePr>
        <p:xfrm>
          <a:off x="5940425" y="3644900"/>
          <a:ext cx="236696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9" name="Формула" r:id="rId15" imgW="812447" imgH="266584" progId="Equation.3">
                  <p:embed/>
                </p:oleObj>
              </mc:Choice>
              <mc:Fallback>
                <p:oleObj name="Формула" r:id="rId15" imgW="812447" imgH="266584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3644900"/>
                        <a:ext cx="2366963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395288" y="4724400"/>
            <a:ext cx="59547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Вычислим значения функции в некоторых точках </a:t>
            </a: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68" name="Object 20"/>
          <p:cNvGraphicFramePr>
            <a:graphicFrameLocks noChangeAspect="1"/>
          </p:cNvGraphicFramePr>
          <p:nvPr/>
        </p:nvGraphicFramePr>
        <p:xfrm>
          <a:off x="900113" y="5157788"/>
          <a:ext cx="395922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0" name="Формула" r:id="rId17" imgW="2286000" imgH="241300" progId="Equation.3">
                  <p:embed/>
                </p:oleObj>
              </mc:Choice>
              <mc:Fallback>
                <p:oleObj name="Формула" r:id="rId17" imgW="2286000" imgH="2413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157788"/>
                        <a:ext cx="3959225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70" name="Object 22"/>
          <p:cNvGraphicFramePr>
            <a:graphicFrameLocks noChangeAspect="1"/>
          </p:cNvGraphicFramePr>
          <p:nvPr/>
        </p:nvGraphicFramePr>
        <p:xfrm>
          <a:off x="900113" y="5661025"/>
          <a:ext cx="44640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1" name="Формула" r:id="rId19" imgW="2654300" imgH="279400" progId="Equation.3">
                  <p:embed/>
                </p:oleObj>
              </mc:Choice>
              <mc:Fallback>
                <p:oleObj name="Формула" r:id="rId19" imgW="2654300" imgH="2794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661025"/>
                        <a:ext cx="4464050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72" name="Object 24"/>
          <p:cNvGraphicFramePr>
            <a:graphicFrameLocks noChangeAspect="1"/>
          </p:cNvGraphicFramePr>
          <p:nvPr/>
        </p:nvGraphicFramePr>
        <p:xfrm>
          <a:off x="900113" y="6237288"/>
          <a:ext cx="7129462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2" name="Формула" r:id="rId21" imgW="4533900" imgH="279400" progId="Equation.3">
                  <p:embed/>
                </p:oleObj>
              </mc:Choice>
              <mc:Fallback>
                <p:oleObj name="Формула" r:id="rId21" imgW="4533900" imgH="2794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6237288"/>
                        <a:ext cx="7129462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68313" y="333375"/>
            <a:ext cx="4149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b="1" u="none"/>
              <a:t>3.    Логарифмическая функции</a:t>
            </a:r>
            <a:r>
              <a:rPr lang="ru-RU" sz="1800" u="none"/>
              <a:t>  </a:t>
            </a:r>
          </a:p>
        </p:txBody>
      </p:sp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4572000" y="333375"/>
          <a:ext cx="115252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4" name="Формула" r:id="rId3" imgW="583947" imgH="190417" progId="Equation.3">
                  <p:embed/>
                </p:oleObj>
              </mc:Choice>
              <mc:Fallback>
                <p:oleObj name="Формула" r:id="rId3" imgW="583947" imgH="19041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33375"/>
                        <a:ext cx="1152525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6011863" y="333375"/>
            <a:ext cx="384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и 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81" name="Object 9"/>
          <p:cNvGraphicFramePr>
            <a:graphicFrameLocks noChangeAspect="1"/>
          </p:cNvGraphicFramePr>
          <p:nvPr/>
        </p:nvGraphicFramePr>
        <p:xfrm>
          <a:off x="6516688" y="260350"/>
          <a:ext cx="1296987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5" name="Формула" r:id="rId5" imgW="634725" imgH="228501" progId="Equation.3">
                  <p:embed/>
                </p:oleObj>
              </mc:Choice>
              <mc:Fallback>
                <p:oleObj name="Формула" r:id="rId5" imgW="634725" imgH="228501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260350"/>
                        <a:ext cx="1296987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900113" y="981075"/>
            <a:ext cx="3594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Если комплексную переменную 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84" name="Object 12"/>
          <p:cNvGraphicFramePr>
            <a:graphicFrameLocks noChangeAspect="1"/>
          </p:cNvGraphicFramePr>
          <p:nvPr/>
        </p:nvGraphicFramePr>
        <p:xfrm>
          <a:off x="4572000" y="981075"/>
          <a:ext cx="1439863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6" name="Формула" r:id="rId7" imgW="723586" imgH="215806" progId="Equation.3">
                  <p:embed/>
                </p:oleObj>
              </mc:Choice>
              <mc:Fallback>
                <p:oleObj name="Формула" r:id="rId7" imgW="723586" imgH="21580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981075"/>
                        <a:ext cx="1439863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6156325" y="981075"/>
            <a:ext cx="1489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представить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950913" y="1355725"/>
            <a:ext cx="27003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в показательной форме</a:t>
            </a:r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88" name="Object 16"/>
          <p:cNvGraphicFramePr>
            <a:graphicFrameLocks noChangeAspect="1"/>
          </p:cNvGraphicFramePr>
          <p:nvPr/>
        </p:nvGraphicFramePr>
        <p:xfrm>
          <a:off x="1258888" y="1989138"/>
          <a:ext cx="32416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7" name="Формула" r:id="rId9" imgW="1904174" imgH="266584" progId="Equation.3">
                  <p:embed/>
                </p:oleObj>
              </mc:Choice>
              <mc:Fallback>
                <p:oleObj name="Формула" r:id="rId9" imgW="1904174" imgH="266584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989138"/>
                        <a:ext cx="3241675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90" name="Object 18"/>
          <p:cNvGraphicFramePr>
            <a:graphicFrameLocks noChangeAspect="1"/>
          </p:cNvGraphicFramePr>
          <p:nvPr/>
        </p:nvGraphicFramePr>
        <p:xfrm>
          <a:off x="5580063" y="1916113"/>
          <a:ext cx="165576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8" name="Формула" r:id="rId11" imgW="1091726" imgH="330057" progId="Equation.3">
                  <p:embed/>
                </p:oleObj>
              </mc:Choice>
              <mc:Fallback>
                <p:oleObj name="Формула" r:id="rId11" imgW="1091726" imgH="330057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1916113"/>
                        <a:ext cx="1655762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4479925" y="2003425"/>
            <a:ext cx="668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, где</a:t>
            </a: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93" name="Object 21"/>
          <p:cNvGraphicFramePr>
            <a:graphicFrameLocks noChangeAspect="1"/>
          </p:cNvGraphicFramePr>
          <p:nvPr/>
        </p:nvGraphicFramePr>
        <p:xfrm>
          <a:off x="5292725" y="2492375"/>
          <a:ext cx="1439863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9" name="Формула" r:id="rId13" imgW="799753" imgH="190417" progId="Equation.3">
                  <p:embed/>
                </p:oleObj>
              </mc:Choice>
              <mc:Fallback>
                <p:oleObj name="Формула" r:id="rId13" imgW="799753" imgH="190417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2492375"/>
                        <a:ext cx="1439863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7288213" y="2003425"/>
            <a:ext cx="936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модуль</a:t>
            </a:r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6732588" y="2420938"/>
            <a:ext cx="1819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аргумент числа</a:t>
            </a:r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97" name="Object 25"/>
          <p:cNvGraphicFramePr>
            <a:graphicFrameLocks noChangeAspect="1"/>
          </p:cNvGraphicFramePr>
          <p:nvPr/>
        </p:nvGraphicFramePr>
        <p:xfrm>
          <a:off x="1116013" y="3213100"/>
          <a:ext cx="6840537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0" name="Формула" r:id="rId15" imgW="4356100" imgH="279400" progId="Equation.3">
                  <p:embed/>
                </p:oleObj>
              </mc:Choice>
              <mc:Fallback>
                <p:oleObj name="Формула" r:id="rId15" imgW="4356100" imgH="279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213100"/>
                        <a:ext cx="6840537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8" name="Rectangle 26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99" name="Object 27"/>
          <p:cNvGraphicFramePr>
            <a:graphicFrameLocks noChangeAspect="1"/>
          </p:cNvGraphicFramePr>
          <p:nvPr/>
        </p:nvGraphicFramePr>
        <p:xfrm>
          <a:off x="1331913" y="3789363"/>
          <a:ext cx="69850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1" name="Формула" r:id="rId17" imgW="3568700" imgH="279400" progId="Equation.3">
                  <p:embed/>
                </p:oleObj>
              </mc:Choice>
              <mc:Fallback>
                <p:oleObj name="Формула" r:id="rId17" imgW="3568700" imgH="2794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789363"/>
                        <a:ext cx="69850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0" name="Rectangle 2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01" name="Object 29"/>
          <p:cNvGraphicFramePr>
            <a:graphicFrameLocks noChangeAspect="1"/>
          </p:cNvGraphicFramePr>
          <p:nvPr/>
        </p:nvGraphicFramePr>
        <p:xfrm>
          <a:off x="1547813" y="4581525"/>
          <a:ext cx="6119812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2" name="Формула" r:id="rId19" imgW="3619500" imgH="228600" progId="Equation.3">
                  <p:embed/>
                </p:oleObj>
              </mc:Choice>
              <mc:Fallback>
                <p:oleObj name="Формула" r:id="rId19" imgW="3619500" imgH="2286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581525"/>
                        <a:ext cx="6119812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2" name="Rectangle 30"/>
          <p:cNvSpPr>
            <a:spLocks noChangeArrowheads="1"/>
          </p:cNvSpPr>
          <p:nvPr/>
        </p:nvSpPr>
        <p:spPr bwMode="auto">
          <a:xfrm>
            <a:off x="468313" y="5229225"/>
            <a:ext cx="35893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Действительная часть функции </a:t>
            </a:r>
          </a:p>
        </p:txBody>
      </p:sp>
      <p:sp>
        <p:nvSpPr>
          <p:cNvPr id="2870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04" name="Object 32"/>
          <p:cNvGraphicFramePr>
            <a:graphicFrameLocks noChangeAspect="1"/>
          </p:cNvGraphicFramePr>
          <p:nvPr/>
        </p:nvGraphicFramePr>
        <p:xfrm>
          <a:off x="4211638" y="5229225"/>
          <a:ext cx="18732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3" name="Формула" r:id="rId21" imgW="1117600" imgH="228600" progId="Equation.3">
                  <p:embed/>
                </p:oleObj>
              </mc:Choice>
              <mc:Fallback>
                <p:oleObj name="Формула" r:id="rId21" imgW="1117600" imgH="2286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5229225"/>
                        <a:ext cx="18732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539750" y="5734050"/>
            <a:ext cx="1282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мнимая -- </a:t>
            </a:r>
          </a:p>
        </p:txBody>
      </p:sp>
      <p:sp>
        <p:nvSpPr>
          <p:cNvPr id="28706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07" name="Object 35"/>
          <p:cNvGraphicFramePr>
            <a:graphicFrameLocks noChangeAspect="1"/>
          </p:cNvGraphicFramePr>
          <p:nvPr/>
        </p:nvGraphicFramePr>
        <p:xfrm>
          <a:off x="1835150" y="5734050"/>
          <a:ext cx="1728788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4" name="Формула" r:id="rId23" imgW="1066800" imgH="228600" progId="Equation.3">
                  <p:embed/>
                </p:oleObj>
              </mc:Choice>
              <mc:Fallback>
                <p:oleObj name="Формула" r:id="rId23" imgW="1066800" imgH="2286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734050"/>
                        <a:ext cx="1728788" cy="36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8" name="Rectangle 36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09" name="Object 37"/>
          <p:cNvGraphicFramePr>
            <a:graphicFrameLocks noChangeAspect="1"/>
          </p:cNvGraphicFramePr>
          <p:nvPr/>
        </p:nvGraphicFramePr>
        <p:xfrm>
          <a:off x="827088" y="6237288"/>
          <a:ext cx="136842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5" name="Формула" r:id="rId25" imgW="583947" imgH="190417" progId="Equation.3">
                  <p:embed/>
                </p:oleObj>
              </mc:Choice>
              <mc:Fallback>
                <p:oleObj name="Формула" r:id="rId25" imgW="583947" imgH="190417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6237288"/>
                        <a:ext cx="136842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10" name="Rectangle 38"/>
          <p:cNvSpPr>
            <a:spLocks noChangeArrowheads="1"/>
          </p:cNvSpPr>
          <p:nvPr/>
        </p:nvSpPr>
        <p:spPr bwMode="auto">
          <a:xfrm>
            <a:off x="2411413" y="6308725"/>
            <a:ext cx="40655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i="1" u="none"/>
              <a:t>-- главное значение логарифма</a:t>
            </a:r>
            <a:r>
              <a:rPr lang="ru-RU" sz="1800" u="none"/>
              <a:t>  при</a:t>
            </a:r>
          </a:p>
        </p:txBody>
      </p:sp>
      <p:sp>
        <p:nvSpPr>
          <p:cNvPr id="28711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12" name="Object 40"/>
          <p:cNvGraphicFramePr>
            <a:graphicFrameLocks noChangeAspect="1"/>
          </p:cNvGraphicFramePr>
          <p:nvPr/>
        </p:nvGraphicFramePr>
        <p:xfrm>
          <a:off x="6659563" y="6308725"/>
          <a:ext cx="79216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6" name="Формула" r:id="rId27" imgW="406224" imgH="190417" progId="Equation.3">
                  <p:embed/>
                </p:oleObj>
              </mc:Choice>
              <mc:Fallback>
                <p:oleObj name="Формула" r:id="rId27" imgW="406224" imgH="190417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6308725"/>
                        <a:ext cx="792162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404813"/>
            <a:ext cx="2655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Свойства логарифмов: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971550" y="981075"/>
          <a:ext cx="705643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6" name="Формула" r:id="rId3" imgW="4305300" imgH="279400" progId="Equation.3">
                  <p:embed/>
                </p:oleObj>
              </mc:Choice>
              <mc:Fallback>
                <p:oleObj name="Формула" r:id="rId3" imgW="4305300" imgH="279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981075"/>
                        <a:ext cx="7056438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11188" y="1844675"/>
            <a:ext cx="4775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b="1" u="none"/>
              <a:t>Задача.</a:t>
            </a:r>
            <a:r>
              <a:rPr lang="ru-RU" sz="1800" u="none"/>
              <a:t> Вычислить значения логарифмов 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1403350" y="2565400"/>
          <a:ext cx="482441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7" name="Формула" r:id="rId5" imgW="3276600" imgH="546100" progId="Equation.3">
                  <p:embed/>
                </p:oleObj>
              </mc:Choice>
              <mc:Fallback>
                <p:oleObj name="Формула" r:id="rId5" imgW="3276600" imgH="546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565400"/>
                        <a:ext cx="482441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1042988" y="3573463"/>
          <a:ext cx="73437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8" name="Формула" r:id="rId7" imgW="4572000" imgH="228600" progId="Equation.3">
                  <p:embed/>
                </p:oleObj>
              </mc:Choice>
              <mc:Fallback>
                <p:oleObj name="Формула" r:id="rId7" imgW="45720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573463"/>
                        <a:ext cx="734377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1116013" y="4149725"/>
          <a:ext cx="62452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9" name="Формула" r:id="rId9" imgW="3200400" imgH="431800" progId="Equation.3">
                  <p:embed/>
                </p:oleObj>
              </mc:Choice>
              <mc:Fallback>
                <p:oleObj name="Формула" r:id="rId9" imgW="3200400" imgH="431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149725"/>
                        <a:ext cx="62452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23850" y="404813"/>
            <a:ext cx="4640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4.  </a:t>
            </a:r>
            <a:r>
              <a:rPr lang="ru-RU" sz="1800" b="1" u="none"/>
              <a:t>Тригонометрические функции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619250" y="908050"/>
          <a:ext cx="5256213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3" name="Формула" r:id="rId3" imgW="2832100" imgH="228600" progId="Equation.3">
                  <p:embed/>
                </p:oleObj>
              </mc:Choice>
              <mc:Fallback>
                <p:oleObj name="Формула" r:id="rId3" imgW="28321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908050"/>
                        <a:ext cx="5256213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187450" y="1484313"/>
            <a:ext cx="4892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Эти функции определяются через функцию 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6084888" y="1412875"/>
          <a:ext cx="8636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" name="Формула" r:id="rId5" imgW="482391" imgH="241195" progId="Equation.3">
                  <p:embed/>
                </p:oleObj>
              </mc:Choice>
              <mc:Fallback>
                <p:oleObj name="Формула" r:id="rId5" imgW="482391" imgH="24119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1412875"/>
                        <a:ext cx="863600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1258888" y="1916113"/>
            <a:ext cx="248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по формулам Эйлера 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2124075" y="2492375"/>
          <a:ext cx="468153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5" name="Формула" r:id="rId7" imgW="2730500" imgH="495300" progId="Equation.3">
                  <p:embed/>
                </p:oleObj>
              </mc:Choice>
              <mc:Fallback>
                <p:oleObj name="Формула" r:id="rId7" imgW="2730500" imgH="495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492375"/>
                        <a:ext cx="468153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1258888" y="3789363"/>
          <a:ext cx="6769100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6" name="Формула" r:id="rId9" imgW="3860800" imgH="495300" progId="Equation.3">
                  <p:embed/>
                </p:oleObj>
              </mc:Choice>
              <mc:Fallback>
                <p:oleObj name="Формула" r:id="rId9" imgW="3860800" imgH="495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789363"/>
                        <a:ext cx="6769100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755650" y="5013325"/>
            <a:ext cx="12430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Функции  </a:t>
            </a: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1979613" y="5013325"/>
          <a:ext cx="11509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7" name="Формула" r:id="rId11" imgW="660113" imgH="190417" progId="Equation.3">
                  <p:embed/>
                </p:oleObj>
              </mc:Choice>
              <mc:Fallback>
                <p:oleObj name="Формула" r:id="rId11" imgW="660113" imgH="190417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013325"/>
                        <a:ext cx="1150937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3184525" y="5027613"/>
            <a:ext cx="3127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и</a:t>
            </a: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38" name="Object 18"/>
          <p:cNvGraphicFramePr>
            <a:graphicFrameLocks noChangeAspect="1"/>
          </p:cNvGraphicFramePr>
          <p:nvPr/>
        </p:nvGraphicFramePr>
        <p:xfrm>
          <a:off x="3779838" y="5084763"/>
          <a:ext cx="1296987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8" name="Формула" r:id="rId13" imgW="685800" imgH="152400" progId="Equation.3">
                  <p:embed/>
                </p:oleObj>
              </mc:Choice>
              <mc:Fallback>
                <p:oleObj name="Формула" r:id="rId13" imgW="685800" imgH="152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084763"/>
                        <a:ext cx="1296987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5219700" y="5013325"/>
            <a:ext cx="32305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не являются ограниченными</a:t>
            </a: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323850" y="5373688"/>
            <a:ext cx="86090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и в этом их самое существенное отличие от обычных тригонометрических </a:t>
            </a:r>
          </a:p>
          <a:p>
            <a:pPr eaLnBrk="1" hangingPunct="1"/>
            <a:r>
              <a:rPr lang="ru-RU" sz="1800" u="none"/>
              <a:t>функций.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23850" y="404813"/>
            <a:ext cx="6038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Вычислим значения тригонометрических функций.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11188" y="908050"/>
          <a:ext cx="7723187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4" name="Формула" r:id="rId3" imgW="3987800" imgH="419100" progId="Equation.3">
                  <p:embed/>
                </p:oleObj>
              </mc:Choice>
              <mc:Fallback>
                <p:oleObj name="Формула" r:id="rId3" imgW="39878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908050"/>
                        <a:ext cx="7723187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-1033463" y="3186113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684213" y="1916113"/>
          <a:ext cx="7488237" cy="169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5" name="Формула" r:id="rId5" imgW="3378200" imgH="762000" progId="Equation.3">
                  <p:embed/>
                </p:oleObj>
              </mc:Choice>
              <mc:Fallback>
                <p:oleObj name="Формула" r:id="rId5" imgW="3378200" imgH="762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916113"/>
                        <a:ext cx="7488237" cy="169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755650" y="4221163"/>
            <a:ext cx="4306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b="1" u="none"/>
              <a:t>5.   Гиперболические функции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1692275" y="4724400"/>
          <a:ext cx="525621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6" name="Формула" r:id="rId7" imgW="2743200" imgH="228600" progId="Equation.3">
                  <p:embed/>
                </p:oleObj>
              </mc:Choice>
              <mc:Fallback>
                <p:oleObj name="Формула" r:id="rId7" imgW="27432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724400"/>
                        <a:ext cx="525621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1116013" y="5229225"/>
          <a:ext cx="71278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7" name="Формула" r:id="rId9" imgW="4102100" imgH="533400" progId="Equation.3">
                  <p:embed/>
                </p:oleObj>
              </mc:Choice>
              <mc:Fallback>
                <p:oleObj name="Формула" r:id="rId9" imgW="4102100" imgH="533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5229225"/>
                        <a:ext cx="71278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27765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979613" y="1125538"/>
          <a:ext cx="4560887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1" name="Формула" r:id="rId3" imgW="2908300" imgH="1308100" progId="Equation.3">
                  <p:embed/>
                </p:oleObj>
              </mc:Choice>
              <mc:Fallback>
                <p:oleObj name="Формула" r:id="rId3" imgW="2908300" imgH="1308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125538"/>
                        <a:ext cx="4560887" cy="204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755650" y="620713"/>
            <a:ext cx="4400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Справедливы следующие соотношения 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539750" y="3284538"/>
            <a:ext cx="76565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С помощью гиперболических функций можно записать формулы 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1692275" y="3716338"/>
          <a:ext cx="5976938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2" name="Формула" r:id="rId5" imgW="3073400" imgH="774700" progId="Equation.3">
                  <p:embed/>
                </p:oleObj>
              </mc:Choice>
              <mc:Fallback>
                <p:oleObj name="Формула" r:id="rId5" imgW="3073400" imgH="774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716338"/>
                        <a:ext cx="5976938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519113" y="5461000"/>
            <a:ext cx="7372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Эти формулы применяются для вычислений тригонометрических и </a:t>
            </a:r>
          </a:p>
          <a:p>
            <a:pPr eaLnBrk="1" hangingPunct="1"/>
            <a:r>
              <a:rPr lang="ru-RU" sz="1800" u="none"/>
              <a:t>гиперболических функций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87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sz="2800" smtClean="0">
                <a:effectLst/>
              </a:rPr>
              <a:t>Линии и области на комплексной плоскости</a:t>
            </a:r>
            <a:r>
              <a:rPr lang="ru-RU" smtClean="0">
                <a:effectLst/>
              </a:rPr>
              <a:t> 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84213" y="1420813"/>
            <a:ext cx="41957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b="1" u="none"/>
              <a:t>Задача.</a:t>
            </a:r>
            <a:r>
              <a:rPr lang="ru-RU" sz="1800" u="none"/>
              <a:t> Построить линии, заданные </a:t>
            </a:r>
          </a:p>
          <a:p>
            <a:r>
              <a:rPr lang="ru-RU" sz="1800" u="none"/>
              <a:t>соотношениями 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827088" y="2133600"/>
          <a:ext cx="23050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2" name="Формула" r:id="rId3" imgW="1130300" imgH="457200" progId="Equation.3">
                  <p:embed/>
                </p:oleObj>
              </mc:Choice>
              <mc:Fallback>
                <p:oleObj name="Формула" r:id="rId3" imgW="11303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133600"/>
                        <a:ext cx="2305050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900113" y="3068638"/>
          <a:ext cx="309562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3" name="Формула" r:id="rId5" imgW="2108200" imgH="457200" progId="Equation.3">
                  <p:embed/>
                </p:oleObj>
              </mc:Choice>
              <mc:Fallback>
                <p:oleObj name="Формула" r:id="rId5" imgW="21082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068638"/>
                        <a:ext cx="3095625" cy="67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684213" y="3933825"/>
          <a:ext cx="741680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4" name="Формула" r:id="rId7" imgW="4610100" imgH="330200" progId="Equation.3">
                  <p:embed/>
                </p:oleObj>
              </mc:Choice>
              <mc:Fallback>
                <p:oleObj name="Формула" r:id="rId7" imgW="4610100" imgH="330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933825"/>
                        <a:ext cx="7416800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827088" y="4724400"/>
          <a:ext cx="6624637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5" name="Формула" r:id="rId9" imgW="4165600" imgH="330200" progId="Equation.3">
                  <p:embed/>
                </p:oleObj>
              </mc:Choice>
              <mc:Fallback>
                <p:oleObj name="Формула" r:id="rId9" imgW="4165600" imgH="330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724400"/>
                        <a:ext cx="6624637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805" name="Object 13"/>
          <p:cNvGraphicFramePr>
            <a:graphicFrameLocks noChangeAspect="1"/>
          </p:cNvGraphicFramePr>
          <p:nvPr/>
        </p:nvGraphicFramePr>
        <p:xfrm>
          <a:off x="900113" y="5445125"/>
          <a:ext cx="75596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6" name="Формула" r:id="rId11" imgW="4610100" imgH="279400" progId="Equation.3">
                  <p:embed/>
                </p:oleObj>
              </mc:Choice>
              <mc:Fallback>
                <p:oleObj name="Формула" r:id="rId11" imgW="4610100" imgH="279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445125"/>
                        <a:ext cx="7559675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807" name="Object 15"/>
          <p:cNvGraphicFramePr>
            <a:graphicFrameLocks noChangeAspect="1"/>
          </p:cNvGraphicFramePr>
          <p:nvPr/>
        </p:nvGraphicFramePr>
        <p:xfrm>
          <a:off x="2843213" y="6092825"/>
          <a:ext cx="180022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7" name="Формула" r:id="rId13" imgW="1040948" imgH="241195" progId="Equation.3">
                  <p:embed/>
                </p:oleObj>
              </mc:Choice>
              <mc:Fallback>
                <p:oleObj name="Формула" r:id="rId13" imgW="1040948" imgH="241195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6092825"/>
                        <a:ext cx="1800225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809" name="Object 17"/>
          <p:cNvGraphicFramePr>
            <a:graphicFrameLocks noChangeAspect="1"/>
          </p:cNvGraphicFramePr>
          <p:nvPr/>
        </p:nvGraphicFramePr>
        <p:xfrm>
          <a:off x="6804025" y="6021388"/>
          <a:ext cx="201612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8" name="Формула" r:id="rId15" imgW="1104421" imgH="266584" progId="Equation.3">
                  <p:embed/>
                </p:oleObj>
              </mc:Choice>
              <mc:Fallback>
                <p:oleObj name="Формула" r:id="rId15" imgW="1104421" imgH="266584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6021388"/>
                        <a:ext cx="2016125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663575" y="6108700"/>
            <a:ext cx="213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Центр окружности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5775325" y="6108700"/>
            <a:ext cx="904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Радиус</a:t>
            </a:r>
          </a:p>
        </p:txBody>
      </p:sp>
      <p:pic>
        <p:nvPicPr>
          <p:cNvPr id="33812" name="Picture 20" descr="13-0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412875"/>
            <a:ext cx="2840038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792163" y="646113"/>
          <a:ext cx="262731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7" name="Формула" r:id="rId3" imgW="1384300" imgH="228600" progId="Equation.3">
                  <p:embed/>
                </p:oleObj>
              </mc:Choice>
              <mc:Fallback>
                <p:oleObj name="Формула" r:id="rId3" imgW="13843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646113"/>
                        <a:ext cx="2627312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1187450" y="1700213"/>
          <a:ext cx="374491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8" name="Формула" r:id="rId5" imgW="2222500" imgH="279400" progId="Equation.3">
                  <p:embed/>
                </p:oleObj>
              </mc:Choice>
              <mc:Fallback>
                <p:oleObj name="Формула" r:id="rId5" imgW="2222500" imgH="279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700213"/>
                        <a:ext cx="3744913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5003800" y="1628775"/>
          <a:ext cx="360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9" name="Формула" r:id="rId7" imgW="1892300" imgH="279400" progId="Equation.3">
                  <p:embed/>
                </p:oleObj>
              </mc:Choice>
              <mc:Fallback>
                <p:oleObj name="Формула" r:id="rId7" imgW="1892300" imgH="279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1628775"/>
                        <a:ext cx="360045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25" name="Object 9"/>
          <p:cNvGraphicFramePr>
            <a:graphicFrameLocks noChangeAspect="1"/>
          </p:cNvGraphicFramePr>
          <p:nvPr/>
        </p:nvGraphicFramePr>
        <p:xfrm>
          <a:off x="2700338" y="2276475"/>
          <a:ext cx="3529012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0" name="Формула" r:id="rId9" imgW="2032000" imgH="279400" progId="Equation.3">
                  <p:embed/>
                </p:oleObj>
              </mc:Choice>
              <mc:Fallback>
                <p:oleObj name="Формула" r:id="rId9" imgW="2032000" imgH="279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276475"/>
                        <a:ext cx="3529012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827088" y="2852738"/>
            <a:ext cx="7080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Выделим мнимую часть выражения и приравняем к единице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1331913" y="3284538"/>
          <a:ext cx="5472112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1" name="Формула" r:id="rId11" imgW="3467100" imgH="457200" progId="Equation.3">
                  <p:embed/>
                </p:oleObj>
              </mc:Choice>
              <mc:Fallback>
                <p:oleObj name="Формула" r:id="rId11" imgW="346710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284538"/>
                        <a:ext cx="5472112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829" name="Picture 13" descr="13-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005263"/>
            <a:ext cx="2989263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900113" y="4652963"/>
            <a:ext cx="4259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Линия представляет собой гиперболу </a:t>
            </a:r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1239838" y="1139825"/>
            <a:ext cx="301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Проведем преобразования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2400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3600" u="sng" smtClean="0">
                <a:solidFill>
                  <a:srgbClr val="FF0000"/>
                </a:solidFill>
                <a:effectLst/>
              </a:rPr>
              <a:t>Глава </a:t>
            </a:r>
            <a:r>
              <a:rPr lang="en-US" altLang="ru-RU" sz="3600" u="sng" smtClean="0">
                <a:solidFill>
                  <a:srgbClr val="FF0000"/>
                </a:solidFill>
                <a:effectLst/>
              </a:rPr>
              <a:t>II</a:t>
            </a:r>
            <a:r>
              <a:rPr lang="ru-RU" altLang="ru-RU" sz="3600" u="sng" smtClean="0">
                <a:solidFill>
                  <a:srgbClr val="FF0000"/>
                </a:solidFill>
                <a:effectLst/>
              </a:rPr>
              <a:t>. Дифференцирование ФКП.</a:t>
            </a:r>
            <a:br>
              <a:rPr lang="ru-RU" altLang="ru-RU" sz="3600" u="sng" smtClean="0">
                <a:solidFill>
                  <a:srgbClr val="FF0000"/>
                </a:solidFill>
                <a:effectLst/>
              </a:rPr>
            </a:br>
            <a:endParaRPr lang="ru-RU" altLang="ru-RU" sz="3600" i="1" smtClean="0">
              <a:solidFill>
                <a:schemeClr val="folHlink"/>
              </a:solidFill>
              <a:effectLst/>
            </a:endParaRP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1638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1639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16391" name="Rectangle 1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</p:spTree>
    <p:extLst>
      <p:ext uri="{BB962C8B-B14F-4D97-AF65-F5344CB8AC3E}">
        <p14:creationId xmlns:p14="http://schemas.microsoft.com/office/powerpoint/2010/main" val="13056909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8113"/>
            <a:ext cx="7772400" cy="72707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§1. Предел и непрерывность функции комплексного переменного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062038"/>
            <a:ext cx="8637588" cy="56102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800" u="sng" dirty="0" smtClean="0">
                <a:solidFill>
                  <a:srgbClr val="000066"/>
                </a:solidFill>
              </a:rPr>
              <a:t>1. Предел функции комплексного переменного</a:t>
            </a:r>
          </a:p>
          <a:p>
            <a:pPr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w=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=u(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x,y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)+iv(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x,y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определена в некоторой окрестности точки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dirty="0" smtClean="0">
                <a:solidFill>
                  <a:srgbClr val="000000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ℂ̅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кроме, может быть, самой точки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.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U</a:t>
            </a:r>
            <a:r>
              <a:rPr lang="ru-RU" altLang="ru-RU" sz="2400" baseline="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*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=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U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\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{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} –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проколотая окрестность точки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.</a:t>
            </a:r>
          </a:p>
          <a:p>
            <a:pPr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  (по Коши, на языке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-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). </a:t>
            </a:r>
            <a:endParaRPr lang="ru-RU" altLang="ru-RU" sz="2400" dirty="0" smtClean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Число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A=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B+iC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называется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пределом функции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) 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при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стремящемся к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="1" baseline="-300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(пределом функции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в точке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</a:rPr>
              <a:t>,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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&gt;0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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&gt;0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такое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что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2400" dirty="0" smtClean="0">
                <a:solidFill>
                  <a:srgbClr val="FFC000"/>
                </a:solidFill>
                <a:cs typeface="Times New Roman" panose="02020603050405020304" pitchFamily="18" charset="0"/>
              </a:rPr>
              <a:t>для </a:t>
            </a:r>
            <a:r>
              <a:rPr lang="en-US" altLang="ru-RU" sz="2400" i="1" dirty="0" err="1" smtClean="0">
                <a:solidFill>
                  <a:srgbClr val="FFC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err="1">
                <a:solidFill>
                  <a:srgbClr val="FFC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ru-RU" sz="2400" dirty="0" err="1">
                <a:solidFill>
                  <a:srgbClr val="FFC000"/>
                </a:solidFill>
                <a:cs typeface="Times New Roman" panose="02020603050405020304" pitchFamily="18" charset="0"/>
              </a:rPr>
              <a:t>U</a:t>
            </a:r>
            <a:r>
              <a:rPr lang="ru-RU" altLang="ru-RU" sz="2400" baseline="30000" dirty="0">
                <a:solidFill>
                  <a:srgbClr val="FFC000"/>
                </a:solidFill>
                <a:cs typeface="Times New Roman" panose="02020603050405020304" pitchFamily="18" charset="0"/>
              </a:rPr>
              <a:t>*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ru-RU" altLang="ru-RU" sz="2400" dirty="0" smtClean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&lt;</a:t>
            </a:r>
            <a:r>
              <a:rPr lang="ru-RU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–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&lt;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то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 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| </a:t>
            </a:r>
            <a:r>
              <a:rPr lang="en-US" altLang="ru-RU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) –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 | &lt; 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en-US" altLang="ru-RU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1554163" y="5445125"/>
          <a:ext cx="58245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1" name="Уравнение" r:id="rId3" imgW="2603500" imgH="292100" progId="Equation.3">
                  <p:embed/>
                </p:oleObj>
              </mc:Choice>
              <mc:Fallback>
                <p:oleObj name="Уравнение" r:id="rId3" imgW="2603500" imgH="292100" progId="Equation.3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163" y="5445125"/>
                        <a:ext cx="582453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624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301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39725"/>
            <a:ext cx="8637588" cy="62198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sz="2400" dirty="0" smtClean="0"/>
              <a:t>ТЕОРЕМА  </a:t>
            </a:r>
            <a:r>
              <a:rPr lang="ru-RU" altLang="ru-RU" sz="2400" i="1" dirty="0" smtClean="0"/>
              <a:t>Число</a:t>
            </a:r>
            <a:r>
              <a:rPr lang="ru-RU" altLang="ru-RU" sz="2400" dirty="0" smtClean="0"/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w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=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u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+ i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v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/>
              <a:t>  </a:t>
            </a:r>
            <a:r>
              <a:rPr lang="ru-RU" altLang="ru-RU" sz="2400" i="1" dirty="0" smtClean="0"/>
              <a:t>является пределом функции</a:t>
            </a:r>
            <a:r>
              <a:rPr lang="ru-RU" altLang="ru-RU" sz="2400" dirty="0" smtClean="0"/>
              <a:t>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 = </a:t>
            </a:r>
            <a:r>
              <a:rPr lang="en-US" altLang="ru-RU" sz="2400" i="1" dirty="0" smtClean="0"/>
              <a:t>u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 + i</a:t>
            </a:r>
            <a:r>
              <a:rPr lang="en-US" altLang="ru-RU" sz="2400" i="1" dirty="0" smtClean="0"/>
              <a:t>v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</a:t>
            </a:r>
            <a:r>
              <a:rPr lang="ru-RU" altLang="ru-RU" sz="2400" dirty="0" smtClean="0"/>
              <a:t> </a:t>
            </a:r>
            <a:r>
              <a:rPr lang="en-US" altLang="ru-RU" sz="2400" dirty="0" smtClean="0"/>
              <a:t> </a:t>
            </a:r>
            <a:r>
              <a:rPr lang="ru-RU" altLang="ru-RU" sz="2400" i="1" dirty="0" smtClean="0"/>
              <a:t>при</a:t>
            </a:r>
            <a:r>
              <a:rPr lang="ru-RU" altLang="ru-RU" sz="2400" dirty="0" smtClean="0"/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0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/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</a:t>
            </a:r>
            <a:r>
              <a:rPr lang="ru-RU" altLang="ru-RU" sz="2400" dirty="0" smtClean="0"/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400000"/>
              </a:spcBef>
              <a:buFontTx/>
              <a:buNone/>
              <a:defRPr/>
            </a:pPr>
            <a:r>
              <a:rPr lang="ru-RU" altLang="ru-RU" sz="2400" dirty="0" smtClean="0"/>
              <a:t>Из теоремы  </a:t>
            </a:r>
            <a:r>
              <a:rPr lang="ru-RU" altLang="ru-RU" sz="2400" dirty="0" smtClean="0">
                <a:sym typeface="Symbol" panose="05050102010706020507" pitchFamily="18" charset="2"/>
              </a:rPr>
              <a:t>следует, что на пределы </a:t>
            </a:r>
            <a:r>
              <a:rPr lang="ru-RU" altLang="ru-RU" sz="2400" dirty="0" err="1" smtClean="0">
                <a:sym typeface="Symbol" panose="05050102010706020507" pitchFamily="18" charset="2"/>
              </a:rPr>
              <a:t>ф.к.п</a:t>
            </a:r>
            <a:r>
              <a:rPr lang="ru-RU" altLang="ru-RU" sz="2400" dirty="0" smtClean="0">
                <a:sym typeface="Symbol" panose="05050102010706020507" pitchFamily="18" charset="2"/>
              </a:rPr>
              <a:t>. переносятся все свойства пределов функций нескольких переменных.</a:t>
            </a:r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2689225" y="1136650"/>
          <a:ext cx="48863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Уравнение" r:id="rId3" imgW="2717800" imgH="292100" progId="Equation.3">
                  <p:embed/>
                </p:oleObj>
              </mc:Choice>
              <mc:Fallback>
                <p:oleObj name="Уравнение" r:id="rId3" imgW="2717800" imgH="292100" progId="Equation.3">
                  <p:embed/>
                  <p:pic>
                    <p:nvPicPr>
                      <p:cNvPr id="368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1136650"/>
                        <a:ext cx="4886325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2773363" y="3556000"/>
          <a:ext cx="4170362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Уравнение" r:id="rId5" imgW="2311400" imgH="381000" progId="Equation.3">
                  <p:embed/>
                </p:oleObj>
              </mc:Choice>
              <mc:Fallback>
                <p:oleObj name="Уравнение" r:id="rId5" imgW="2311400" imgH="381000" progId="Equation.3">
                  <p:embed/>
                  <p:pic>
                    <p:nvPicPr>
                      <p:cNvPr id="368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3363" y="3556000"/>
                        <a:ext cx="4170362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3708400" y="4797425"/>
          <a:ext cx="2608263" cy="231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name="Рисунок" r:id="rId7" imgW="1447800" imgH="1283208" progId="Word.Picture.8">
                  <p:embed/>
                </p:oleObj>
              </mc:Choice>
              <mc:Fallback>
                <p:oleObj name="Рисунок" r:id="rId7" imgW="1447800" imgH="1283208" progId="Word.Picture.8">
                  <p:embed/>
                  <p:pic>
                    <p:nvPicPr>
                      <p:cNvPr id="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4797425"/>
                        <a:ext cx="2608263" cy="231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821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601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4150" y="323850"/>
            <a:ext cx="8845550" cy="51911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u="sng" smtClean="0">
                <a:solidFill>
                  <a:srgbClr val="000066"/>
                </a:solidFill>
              </a:rPr>
              <a:t>2. Непрерывность функции комплексного переменного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211263"/>
            <a:ext cx="8637588" cy="52657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129088" algn="ctr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 определена в некоторой окрестности точки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ym typeface="Symbol" panose="05050102010706020507" pitchFamily="18" charset="2"/>
              </a:rPr>
              <a:t></a:t>
            </a:r>
            <a:r>
              <a:rPr lang="en-US" altLang="ru-RU" sz="2400" dirty="0" smtClean="0"/>
              <a:t>ℂ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129088" algn="ctr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 1.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Функция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w=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называется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непрерывной</a:t>
            </a:r>
            <a:r>
              <a:rPr lang="ru-RU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в точке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="1" baseline="-300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справедливо равенство</a:t>
            </a:r>
          </a:p>
          <a:p>
            <a:pPr algn="just" eaLnBrk="1" hangingPunct="1">
              <a:lnSpc>
                <a:spcPct val="90000"/>
              </a:lnSpc>
              <a:spcBef>
                <a:spcPct val="250000"/>
              </a:spcBef>
              <a:buFontTx/>
              <a:buNone/>
              <a:tabLst>
                <a:tab pos="4129088" algn="ctr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 2 (на языке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-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). 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129088" algn="ctr"/>
              </a:tabLst>
              <a:defRPr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Функция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называется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непрерывной</a:t>
            </a:r>
            <a:r>
              <a:rPr lang="ru-RU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в точке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="1" baseline="-300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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&gt;0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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&gt;0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такое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что  </a:t>
            </a:r>
            <a:endParaRPr lang="en-US" altLang="ru-RU" sz="2400" i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129088" algn="ctr"/>
              </a:tabLst>
              <a:defRPr/>
            </a:pP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|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–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&lt;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129088" algn="ctr"/>
              </a:tabLst>
              <a:defRPr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то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|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 –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| &lt;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.</a:t>
            </a:r>
            <a:r>
              <a:rPr lang="ru-RU" altLang="ru-RU" sz="2400" dirty="0" smtClean="0"/>
              <a:t> 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129088" algn="ctr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Функция, непрерывная в каждой точке множества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G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ru-RU" sz="2400" dirty="0" smtClean="0">
                <a:solidFill>
                  <a:srgbClr val="000000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ℂ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называется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непрерывной на множестве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G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endParaRPr lang="ru-RU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3492500" y="2708275"/>
          <a:ext cx="397668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Формула" r:id="rId3" imgW="2209800" imgH="342900" progId="Equation.3">
                  <p:embed/>
                </p:oleObj>
              </mc:Choice>
              <mc:Fallback>
                <p:oleObj name="Формула" r:id="rId3" imgW="2209800" imgH="342900" progId="Equation.3">
                  <p:embed/>
                  <p:pic>
                    <p:nvPicPr>
                      <p:cNvPr id="450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708275"/>
                        <a:ext cx="3976688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060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39725"/>
            <a:ext cx="8637588" cy="614997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150000"/>
              </a:spcBef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 = </a:t>
            </a:r>
            <a:r>
              <a:rPr lang="en-US" altLang="ru-RU" sz="2400" i="1" dirty="0" smtClean="0"/>
              <a:t>u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 + i</a:t>
            </a:r>
            <a:r>
              <a:rPr lang="en-US" altLang="ru-RU" sz="2400" i="1" dirty="0" smtClean="0"/>
              <a:t>v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</a:t>
            </a:r>
            <a:r>
              <a:rPr lang="ru-RU" altLang="ru-RU" sz="2400" dirty="0" smtClean="0"/>
              <a:t>,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=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+ i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/>
              <a:t> </a:t>
            </a:r>
            <a:r>
              <a:rPr lang="en-US" altLang="ru-RU" sz="2400" dirty="0" smtClean="0"/>
              <a:t>.</a:t>
            </a:r>
            <a:endParaRPr lang="ru-RU" altLang="ru-RU" sz="2400" dirty="0" smtClean="0"/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en-US" altLang="ru-RU" sz="2400" dirty="0" smtClean="0"/>
              <a:t>C</a:t>
            </a:r>
            <a:r>
              <a:rPr lang="ru-RU" altLang="ru-RU" sz="2400" dirty="0" err="1" smtClean="0"/>
              <a:t>праведлива</a:t>
            </a:r>
            <a:r>
              <a:rPr lang="ru-RU" altLang="ru-RU" sz="2400" dirty="0" smtClean="0"/>
              <a:t> следующая теорема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ru-RU" altLang="ru-RU" sz="2400" dirty="0" smtClean="0"/>
              <a:t>ТЕОРЕМА. </a:t>
            </a:r>
            <a:r>
              <a:rPr lang="ru-RU" altLang="ru-RU" sz="2400" i="1" dirty="0" smtClean="0"/>
              <a:t>Функция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</a:t>
            </a:r>
            <a:r>
              <a:rPr lang="ru-RU" altLang="ru-RU" sz="2400" dirty="0" smtClean="0"/>
              <a:t> </a:t>
            </a:r>
            <a:r>
              <a:rPr lang="ru-RU" altLang="ru-RU" sz="2400" i="1" dirty="0" smtClean="0"/>
              <a:t>непрерывна в точке</a:t>
            </a:r>
            <a:r>
              <a:rPr lang="ru-RU" altLang="ru-RU" sz="2400" dirty="0" smtClean="0"/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/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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функции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ru-RU" sz="2400" i="1" dirty="0" smtClean="0"/>
              <a:t>u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</a:t>
            </a:r>
            <a:r>
              <a:rPr lang="ru-RU" altLang="ru-RU" sz="2400" dirty="0" smtClean="0"/>
              <a:t> </a:t>
            </a:r>
            <a:r>
              <a:rPr lang="ru-RU" altLang="ru-RU" sz="2400" i="1" dirty="0" smtClean="0"/>
              <a:t>и </a:t>
            </a:r>
            <a:r>
              <a:rPr lang="en-US" altLang="ru-RU" sz="2400" i="1" dirty="0" smtClean="0"/>
              <a:t>v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</a:t>
            </a:r>
            <a:r>
              <a:rPr lang="ru-RU" altLang="ru-RU" sz="2400" dirty="0" smtClean="0"/>
              <a:t> </a:t>
            </a:r>
            <a:r>
              <a:rPr lang="ru-RU" altLang="ru-RU" sz="2400" i="1" dirty="0" smtClean="0"/>
              <a:t>непрерывны в точке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x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dirty="0" smtClean="0"/>
              <a:t> </a:t>
            </a:r>
            <a:r>
              <a:rPr lang="en-US" altLang="ru-RU" sz="2400" dirty="0" smtClean="0"/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ru-RU" altLang="ru-RU" sz="2400" dirty="0" smtClean="0"/>
              <a:t>Из теоремы  </a:t>
            </a:r>
            <a:r>
              <a:rPr lang="ru-RU" altLang="ru-RU" sz="2400" dirty="0" smtClean="0">
                <a:sym typeface="Symbol" panose="05050102010706020507" pitchFamily="18" charset="2"/>
              </a:rPr>
              <a:t>следует, что на непрерывные </a:t>
            </a:r>
            <a:r>
              <a:rPr lang="ru-RU" altLang="ru-RU" sz="2400" dirty="0" err="1" smtClean="0">
                <a:sym typeface="Symbol" panose="05050102010706020507" pitchFamily="18" charset="2"/>
              </a:rPr>
              <a:t>ф.к.п</a:t>
            </a:r>
            <a:r>
              <a:rPr lang="ru-RU" altLang="ru-RU" sz="2400" dirty="0" smtClean="0">
                <a:sym typeface="Symbol" panose="05050102010706020507" pitchFamily="18" charset="2"/>
              </a:rPr>
              <a:t>. переносятся все свойства непрерывных функций нескольких переменных.</a:t>
            </a:r>
            <a:r>
              <a:rPr lang="en-US" altLang="ru-RU" sz="2400" dirty="0" smtClean="0">
                <a:sym typeface="Symbol" panose="05050102010706020507" pitchFamily="18" charset="2"/>
              </a:rPr>
              <a:t> </a:t>
            </a:r>
            <a:r>
              <a:rPr lang="ru-RU" altLang="ru-RU" sz="2400" dirty="0" smtClean="0">
                <a:sym typeface="Symbol" panose="05050102010706020507" pitchFamily="18" charset="2"/>
              </a:rPr>
              <a:t>В частности, для </a:t>
            </a:r>
            <a:r>
              <a:rPr lang="ru-RU" altLang="ru-RU" sz="2400" dirty="0" err="1" smtClean="0">
                <a:sym typeface="Symbol" panose="05050102010706020507" pitchFamily="18" charset="2"/>
              </a:rPr>
              <a:t>ф.к.п</a:t>
            </a:r>
            <a:r>
              <a:rPr lang="ru-RU" altLang="ru-RU" sz="2400" dirty="0" smtClean="0">
                <a:sym typeface="Symbol" panose="05050102010706020507" pitchFamily="18" charset="2"/>
              </a:rPr>
              <a:t>. будет справедлива следующая теорема.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ru-RU" altLang="ru-RU" sz="2400" dirty="0" smtClean="0">
                <a:sym typeface="Symbol" panose="05050102010706020507" pitchFamily="18" charset="2"/>
              </a:rPr>
              <a:t>ТЕОРЕМА  (аналог теоремы Вейерштрасса для </a:t>
            </a:r>
            <a:r>
              <a:rPr lang="ru-RU" altLang="ru-RU" sz="2400" dirty="0" err="1" smtClean="0">
                <a:sym typeface="Symbol" panose="05050102010706020507" pitchFamily="18" charset="2"/>
              </a:rPr>
              <a:t>ф.к.п</a:t>
            </a:r>
            <a:r>
              <a:rPr lang="ru-RU" altLang="ru-RU" sz="2400" dirty="0" smtClean="0">
                <a:sym typeface="Symbol" panose="05050102010706020507" pitchFamily="18" charset="2"/>
              </a:rPr>
              <a:t>.)</a:t>
            </a:r>
          </a:p>
          <a:p>
            <a:pPr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ru-RU" altLang="ru-RU" sz="2400" dirty="0" smtClean="0">
                <a:sym typeface="Symbol" panose="05050102010706020507" pitchFamily="18" charset="2"/>
              </a:rPr>
              <a:t>	</a:t>
            </a:r>
            <a:r>
              <a:rPr lang="ru-RU" altLang="ru-RU" sz="2400" i="1" dirty="0" smtClean="0">
                <a:sym typeface="Symbol" panose="05050102010706020507" pitchFamily="18" charset="2"/>
              </a:rPr>
              <a:t>Пусть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en-US" altLang="ru-RU" sz="2400" i="1" dirty="0" smtClean="0">
                <a:sym typeface="Symbol" panose="05050102010706020507" pitchFamily="18" charset="2"/>
              </a:rPr>
              <a:t>D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</a:t>
            </a:r>
            <a:r>
              <a:rPr lang="en-US" altLang="ru-RU" sz="2400" dirty="0" smtClean="0">
                <a:solidFill>
                  <a:srgbClr val="000000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ℂ</a:t>
            </a:r>
            <a:r>
              <a:rPr lang="ru-RU" altLang="ru-RU" sz="2400" dirty="0" smtClean="0">
                <a:sym typeface="Symbol" panose="05050102010706020507" pitchFamily="18" charset="2"/>
              </a:rPr>
              <a:t>,  </a:t>
            </a:r>
            <a:r>
              <a:rPr lang="en-US" altLang="ru-RU" sz="2400" i="1" dirty="0" smtClean="0">
                <a:sym typeface="Symbol" panose="05050102010706020507" pitchFamily="18" charset="2"/>
              </a:rPr>
              <a:t>D</a:t>
            </a:r>
            <a:r>
              <a:rPr lang="ru-RU" altLang="ru-RU" sz="2400" dirty="0" smtClean="0">
                <a:sym typeface="Symbol" panose="05050102010706020507" pitchFamily="18" charset="2"/>
              </a:rPr>
              <a:t> – </a:t>
            </a:r>
            <a:r>
              <a:rPr lang="ru-RU" altLang="ru-RU" sz="2400" i="1" dirty="0" smtClean="0">
                <a:sym typeface="Symbol" panose="05050102010706020507" pitchFamily="18" charset="2"/>
              </a:rPr>
              <a:t>замкнутое и ограниченное</a:t>
            </a:r>
            <a:r>
              <a:rPr lang="ru-RU" altLang="ru-RU" sz="2400" dirty="0" smtClean="0">
                <a:sym typeface="Symbol" panose="05050102010706020507" pitchFamily="18" charset="2"/>
              </a:rPr>
              <a:t>,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</a:t>
            </a:r>
            <a:r>
              <a:rPr lang="ru-RU" altLang="ru-RU" sz="2400" dirty="0" smtClean="0">
                <a:sym typeface="Symbol" panose="05050102010706020507" pitchFamily="18" charset="2"/>
              </a:rPr>
              <a:t> – </a:t>
            </a:r>
            <a:r>
              <a:rPr lang="ru-RU" altLang="ru-RU" sz="2400" i="1" dirty="0" err="1" smtClean="0">
                <a:sym typeface="Symbol" panose="05050102010706020507" pitchFamily="18" charset="2"/>
              </a:rPr>
              <a:t>непре</a:t>
            </a:r>
            <a:r>
              <a:rPr lang="ru-RU" altLang="ru-RU" sz="2400" i="1" dirty="0" smtClean="0">
                <a:sym typeface="Symbol" panose="05050102010706020507" pitchFamily="18" charset="2"/>
              </a:rPr>
              <a:t>-</a:t>
            </a:r>
            <a:r>
              <a:rPr lang="ru-RU" altLang="ru-RU" sz="2400" dirty="0" smtClean="0">
                <a:sym typeface="Symbol" panose="05050102010706020507" pitchFamily="18" charset="2"/>
              </a:rPr>
              <a:t/>
            </a:r>
            <a:br>
              <a:rPr lang="ru-RU" altLang="ru-RU" sz="2400" dirty="0" smtClean="0">
                <a:sym typeface="Symbol" panose="05050102010706020507" pitchFamily="18" charset="2"/>
              </a:rPr>
            </a:br>
            <a:r>
              <a:rPr lang="ru-RU" altLang="ru-RU" sz="2400" i="1" dirty="0" err="1" smtClean="0">
                <a:sym typeface="Symbol" panose="05050102010706020507" pitchFamily="18" charset="2"/>
              </a:rPr>
              <a:t>рывна</a:t>
            </a:r>
            <a:r>
              <a:rPr lang="ru-RU" altLang="ru-RU" sz="2400" i="1" dirty="0" smtClean="0">
                <a:sym typeface="Symbol" panose="05050102010706020507" pitchFamily="18" charset="2"/>
              </a:rPr>
              <a:t> на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en-US" altLang="ru-RU" sz="2400" i="1" dirty="0" smtClean="0">
                <a:sym typeface="Symbol" panose="05050102010706020507" pitchFamily="18" charset="2"/>
              </a:rPr>
              <a:t>D</a:t>
            </a:r>
            <a:r>
              <a:rPr lang="ru-RU" altLang="ru-RU" sz="2400" dirty="0" smtClean="0">
                <a:sym typeface="Symbol" panose="05050102010706020507" pitchFamily="18" charset="2"/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ru-RU" altLang="ru-RU" sz="2400" dirty="0" smtClean="0">
                <a:sym typeface="Symbol" panose="05050102010706020507" pitchFamily="18" charset="2"/>
              </a:rPr>
              <a:t>	</a:t>
            </a:r>
            <a:r>
              <a:rPr lang="ru-RU" altLang="ru-RU" sz="2400" i="1" dirty="0" smtClean="0">
                <a:sym typeface="Symbol" panose="05050102010706020507" pitchFamily="18" charset="2"/>
              </a:rPr>
              <a:t>Тогда</a:t>
            </a:r>
            <a:r>
              <a:rPr lang="ru-RU" altLang="ru-RU" sz="2400" dirty="0" smtClean="0">
                <a:sym typeface="Symbol" panose="05050102010706020507" pitchFamily="18" charset="2"/>
              </a:rPr>
              <a:t> 1)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ru-RU" altLang="ru-RU" sz="2400" i="1" dirty="0" smtClean="0">
                <a:sym typeface="Symbol" panose="05050102010706020507" pitchFamily="18" charset="2"/>
              </a:rPr>
              <a:t>ограничена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ru-RU" altLang="ru-RU" sz="2400" i="1" dirty="0" smtClean="0">
                <a:sym typeface="Symbol" panose="05050102010706020507" pitchFamily="18" charset="2"/>
              </a:rPr>
              <a:t>на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en-US" altLang="ru-RU" sz="2400" i="1" dirty="0" smtClean="0">
                <a:sym typeface="Symbol" panose="05050102010706020507" pitchFamily="18" charset="2"/>
              </a:rPr>
              <a:t>D</a:t>
            </a:r>
            <a:r>
              <a:rPr lang="ru-RU" altLang="ru-RU" sz="2400" dirty="0" smtClean="0">
                <a:sym typeface="Symbol" panose="05050102010706020507" pitchFamily="18" charset="2"/>
              </a:rPr>
              <a:t>, т.е. </a:t>
            </a:r>
            <a:r>
              <a:rPr lang="en-US" altLang="ru-RU" sz="2800" dirty="0" smtClean="0">
                <a:sym typeface="Symbol" panose="05050102010706020507" pitchFamily="18" charset="2"/>
              </a:rPr>
              <a:t></a:t>
            </a:r>
            <a:r>
              <a:rPr lang="en-US" altLang="ru-RU" sz="2400" i="1" dirty="0" smtClean="0">
                <a:sym typeface="Symbol" panose="05050102010706020507" pitchFamily="18" charset="2"/>
              </a:rPr>
              <a:t>M</a:t>
            </a:r>
            <a:r>
              <a:rPr lang="en-US" altLang="ru-RU" sz="2400" dirty="0" smtClean="0">
                <a:sym typeface="Symbol" panose="05050102010706020507" pitchFamily="18" charset="2"/>
              </a:rPr>
              <a:t> &gt; 0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ru-RU" altLang="ru-RU" sz="2400" i="1" dirty="0" smtClean="0">
                <a:sym typeface="Symbol" panose="05050102010706020507" pitchFamily="18" charset="2"/>
              </a:rPr>
              <a:t>такое</a:t>
            </a:r>
            <a:r>
              <a:rPr lang="ru-RU" altLang="ru-RU" sz="2400" dirty="0" smtClean="0">
                <a:sym typeface="Symbol" panose="05050102010706020507" pitchFamily="18" charset="2"/>
              </a:rPr>
              <a:t>, </a:t>
            </a:r>
            <a:r>
              <a:rPr lang="ru-RU" altLang="ru-RU" sz="2400" i="1" dirty="0" smtClean="0">
                <a:sym typeface="Symbol" panose="05050102010706020507" pitchFamily="18" charset="2"/>
              </a:rPr>
              <a:t>что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endParaRPr lang="en-US" altLang="ru-RU" sz="2400" dirty="0" smtClean="0">
              <a:sym typeface="Symbol" panose="05050102010706020507" pitchFamily="18" charset="2"/>
            </a:endParaRPr>
          </a:p>
          <a:p>
            <a:pPr algn="ctr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en-US" altLang="ru-RU" sz="2400" dirty="0" smtClean="0">
                <a:sym typeface="Symbol" panose="05050102010706020507" pitchFamily="18" charset="2"/>
              </a:rPr>
              <a:t>|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en-US" altLang="ru-RU" sz="2400" dirty="0" smtClean="0">
                <a:sym typeface="Symbol" panose="05050102010706020507" pitchFamily="18" charset="2"/>
              </a:rPr>
              <a:t>| &lt; </a:t>
            </a:r>
            <a:r>
              <a:rPr lang="en-US" altLang="ru-RU" sz="2400" i="1" dirty="0" smtClean="0">
                <a:sym typeface="Symbol" panose="05050102010706020507" pitchFamily="18" charset="2"/>
              </a:rPr>
              <a:t>M</a:t>
            </a:r>
            <a:r>
              <a:rPr lang="en-US" altLang="ru-RU" sz="2400" dirty="0" smtClean="0">
                <a:sym typeface="Symbol" panose="05050102010706020507" pitchFamily="18" charset="2"/>
              </a:rPr>
              <a:t> ,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i="1" dirty="0" err="1" smtClean="0">
                <a:sym typeface="Symbol" panose="05050102010706020507" pitchFamily="18" charset="2"/>
              </a:rPr>
              <a:t>z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ru-RU" sz="2400" i="1" dirty="0" err="1" smtClean="0">
                <a:sym typeface="Symbol" panose="05050102010706020507" pitchFamily="18" charset="2"/>
              </a:rPr>
              <a:t>D</a:t>
            </a:r>
            <a:r>
              <a:rPr lang="en-US" altLang="ru-RU" sz="2400" dirty="0" smtClean="0">
                <a:sym typeface="Symbol" panose="05050102010706020507" pitchFamily="18" charset="2"/>
              </a:rPr>
              <a:t> </a:t>
            </a:r>
            <a:r>
              <a:rPr lang="ru-RU" altLang="ru-RU" sz="2400" dirty="0" smtClean="0">
                <a:sym typeface="Symbol" panose="05050102010706020507" pitchFamily="18" charset="2"/>
              </a:rPr>
              <a:t>;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1163638" algn="l"/>
                <a:tab pos="1441450" algn="l"/>
              </a:tabLst>
              <a:defRPr/>
            </a:pPr>
            <a:r>
              <a:rPr lang="en-US" altLang="ru-RU" sz="2400" dirty="0" smtClean="0">
                <a:sym typeface="Symbol" panose="05050102010706020507" pitchFamily="18" charset="2"/>
              </a:rPr>
              <a:t>		</a:t>
            </a:r>
            <a:r>
              <a:rPr lang="ru-RU" altLang="ru-RU" sz="2400" dirty="0" smtClean="0">
                <a:sym typeface="Symbol" panose="05050102010706020507" pitchFamily="18" charset="2"/>
              </a:rPr>
              <a:t>2)</a:t>
            </a:r>
            <a:r>
              <a:rPr lang="en-US" altLang="ru-RU" sz="2400" dirty="0" smtClean="0">
                <a:sym typeface="Symbol" panose="05050102010706020507" pitchFamily="18" charset="2"/>
              </a:rPr>
              <a:t>	</a:t>
            </a:r>
            <a:r>
              <a:rPr lang="ru-RU" altLang="ru-RU" sz="2400" i="1" dirty="0" smtClean="0">
                <a:sym typeface="Symbol" panose="05050102010706020507" pitchFamily="18" charset="2"/>
              </a:rPr>
              <a:t>модуль функции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ru-RU" altLang="ru-RU" sz="2400" i="1" dirty="0" smtClean="0">
                <a:sym typeface="Symbol" panose="05050102010706020507" pitchFamily="18" charset="2"/>
              </a:rPr>
              <a:t>достигает в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en-US" altLang="ru-RU" sz="2400" i="1" dirty="0" smtClean="0">
                <a:sym typeface="Symbol" panose="05050102010706020507" pitchFamily="18" charset="2"/>
              </a:rPr>
              <a:t>D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ru-RU" altLang="ru-RU" sz="2400" i="1" dirty="0" smtClean="0">
                <a:sym typeface="Symbol" panose="05050102010706020507" pitchFamily="18" charset="2"/>
              </a:rPr>
              <a:t>наибольшего и</a:t>
            </a:r>
            <a:r>
              <a:rPr lang="ru-RU" altLang="ru-RU" sz="2400" dirty="0" smtClean="0">
                <a:sym typeface="Symbol" panose="05050102010706020507" pitchFamily="18" charset="2"/>
              </a:rPr>
              <a:t> </a:t>
            </a:r>
            <a:r>
              <a:rPr lang="en-US" altLang="ru-RU" sz="2400" dirty="0" smtClean="0">
                <a:sym typeface="Symbol" panose="05050102010706020507" pitchFamily="18" charset="2"/>
              </a:rPr>
              <a:t>			</a:t>
            </a:r>
            <a:r>
              <a:rPr lang="ru-RU" altLang="ru-RU" sz="2400" i="1" dirty="0" smtClean="0">
                <a:sym typeface="Symbol" panose="05050102010706020507" pitchFamily="18" charset="2"/>
              </a:rPr>
              <a:t>наименьшего 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214634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51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65113" y="177800"/>
            <a:ext cx="8570912" cy="8096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§2. Дифференцирование функции комплексного переменного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438" y="989013"/>
            <a:ext cx="8637587" cy="540067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800" u="sng" dirty="0" smtClean="0">
                <a:solidFill>
                  <a:srgbClr val="000066"/>
                </a:solidFill>
              </a:rPr>
              <a:t>1. Производная функции комплексного переменного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w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–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однозначная функция,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определена в точке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и некоторой ее окрестности.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Придадим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приращение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такое, что </a:t>
            </a:r>
            <a:r>
              <a:rPr lang="ru-RU" altLang="ru-RU" sz="2400" dirty="0" smtClean="0">
                <a:solidFill>
                  <a:srgbClr val="000000"/>
                </a:solidFill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 .  </a:t>
            </a:r>
          </a:p>
          <a:p>
            <a:pPr algn="just" eaLnBrk="1" hangingPunct="1">
              <a:lnSpc>
                <a:spcPct val="90000"/>
              </a:lnSpc>
              <a:spcBef>
                <a:spcPct val="2500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ОПРЕДЕЛЕНИЕ.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Производной функции  </a:t>
            </a:r>
            <a:r>
              <a:rPr lang="en-US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w</a:t>
            </a:r>
            <a:r>
              <a:rPr lang="en-US" altLang="ru-RU" sz="24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 в точке  </a:t>
            </a:r>
            <a:r>
              <a:rPr lang="en-US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называется</a:t>
            </a:r>
          </a:p>
          <a:p>
            <a:pPr algn="just" eaLnBrk="1" hangingPunct="1">
              <a:lnSpc>
                <a:spcPct val="90000"/>
              </a:lnSpc>
              <a:spcBef>
                <a:spcPct val="60000"/>
              </a:spcBef>
              <a:buFontTx/>
              <a:buNone/>
              <a:defRPr/>
            </a:pPr>
            <a:endParaRPr lang="ru-RU" altLang="ru-RU" sz="2400" dirty="0" smtClean="0"/>
          </a:p>
          <a:p>
            <a:pPr algn="just" eaLnBrk="1" hangingPunct="1">
              <a:lnSpc>
                <a:spcPct val="90000"/>
              </a:lnSpc>
              <a:spcBef>
                <a:spcPct val="60000"/>
              </a:spcBef>
              <a:buFontTx/>
              <a:buNone/>
              <a:defRPr/>
            </a:pPr>
            <a:r>
              <a:rPr lang="ru-RU" altLang="ru-RU" sz="2400" dirty="0" smtClean="0"/>
              <a:t>Обозначают:</a:t>
            </a:r>
          </a:p>
          <a:p>
            <a:pPr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  <a:defRPr/>
            </a:pPr>
            <a:r>
              <a:rPr lang="ru-RU" altLang="ru-RU" sz="2400" dirty="0" smtClean="0"/>
              <a:t>Зависимость  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 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→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b="1" i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ru-RU" altLang="ru-RU" sz="2400" b="1" i="1" baseline="300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является функцией. Ее называют </a:t>
            </a:r>
            <a:r>
              <a:rPr lang="ru-RU" altLang="ru-RU" sz="2400" b="1" i="1" dirty="0" smtClean="0">
                <a:solidFill>
                  <a:srgbClr val="CC0000"/>
                </a:solidFill>
              </a:rPr>
              <a:t>производной  функции </a:t>
            </a:r>
            <a:r>
              <a:rPr lang="ru-RU" altLang="ru-RU" sz="2400" dirty="0" smtClean="0">
                <a:solidFill>
                  <a:srgbClr val="CC0000"/>
                </a:solidFill>
              </a:rPr>
              <a:t> </a:t>
            </a:r>
            <a:r>
              <a:rPr lang="en-US" altLang="ru-RU" sz="2400" b="1" i="1" dirty="0" smtClean="0">
                <a:solidFill>
                  <a:srgbClr val="CC0000"/>
                </a:solidFill>
              </a:rPr>
              <a:t>f</a:t>
            </a:r>
            <a:r>
              <a:rPr lang="en-US" altLang="ru-RU" sz="2400" b="1" dirty="0" smtClean="0">
                <a:solidFill>
                  <a:srgbClr val="CC0000"/>
                </a:solidFill>
              </a:rPr>
              <a:t>(</a:t>
            </a:r>
            <a:r>
              <a:rPr lang="en-US" altLang="ru-RU" sz="2400" b="1" i="1" dirty="0" smtClean="0">
                <a:solidFill>
                  <a:srgbClr val="CC0000"/>
                </a:solidFill>
              </a:rPr>
              <a:t>z</a:t>
            </a:r>
            <a:r>
              <a:rPr lang="en-US" altLang="ru-RU" sz="2400" b="1" dirty="0" smtClean="0">
                <a:solidFill>
                  <a:srgbClr val="CC0000"/>
                </a:solidFill>
              </a:rPr>
              <a:t>)</a:t>
            </a:r>
            <a:r>
              <a:rPr lang="ru-RU" altLang="ru-RU" sz="2400" dirty="0" smtClean="0"/>
              <a:t> и обозначают</a:t>
            </a:r>
            <a:r>
              <a:rPr lang="ru-RU" altLang="ru-RU" sz="2800" dirty="0" smtClean="0"/>
              <a:t>: </a:t>
            </a: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2355850" y="4191000"/>
          <a:ext cx="2281238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Формула" r:id="rId3" imgW="1270000" imgH="457200" progId="Equation.3">
                  <p:embed/>
                </p:oleObj>
              </mc:Choice>
              <mc:Fallback>
                <p:oleObj name="Формула" r:id="rId3" imgW="1270000" imgH="457200" progId="Equation.3">
                  <p:embed/>
                  <p:pic>
                    <p:nvPicPr>
                      <p:cNvPr id="460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850" y="4191000"/>
                        <a:ext cx="2281238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5003800" y="4191000"/>
          <a:ext cx="2217738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Формула" r:id="rId5" imgW="1231900" imgH="457200" progId="Equation.3">
                  <p:embed/>
                </p:oleObj>
              </mc:Choice>
              <mc:Fallback>
                <p:oleObj name="Формула" r:id="rId5" imgW="1231900" imgH="457200" progId="Equation.3">
                  <p:embed/>
                  <p:pic>
                    <p:nvPicPr>
                      <p:cNvPr id="460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191000"/>
                        <a:ext cx="2217738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3851275" y="3360738"/>
          <a:ext cx="5119688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8" name="Формула" r:id="rId7" imgW="2844800" imgH="457200" progId="Equation.3">
                  <p:embed/>
                </p:oleObj>
              </mc:Choice>
              <mc:Fallback>
                <p:oleObj name="Формула" r:id="rId7" imgW="2844800" imgH="457200" progId="Equation.3">
                  <p:embed/>
                  <p:pic>
                    <p:nvPicPr>
                      <p:cNvPr id="460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3360738"/>
                        <a:ext cx="5119688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3122613" y="5865813"/>
          <a:ext cx="409892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9" name="Формула" r:id="rId9" imgW="2273300" imgH="444500" progId="Equation.3">
                  <p:embed/>
                </p:oleObj>
              </mc:Choice>
              <mc:Fallback>
                <p:oleObj name="Формула" r:id="rId9" imgW="2273300" imgH="444500" progId="Equation.3">
                  <p:embed/>
                  <p:pic>
                    <p:nvPicPr>
                      <p:cNvPr id="460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2613" y="5865813"/>
                        <a:ext cx="4098925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373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651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27025"/>
            <a:ext cx="8637588" cy="6324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129088" algn="ctr"/>
                <a:tab pos="7716838" algn="l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ОПРЕДЕЛЕНИЕ.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Функция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w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называется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дифференцируемой в точке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="1" baseline="-300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,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 ее приращение в этой точке может быть записано как сумма линейной относительно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части и бесконечно малой более высокого порядка чем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т.е.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4129088" algn="ctr"/>
                <a:tab pos="7716838" algn="l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 =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 +  </a:t>
            </a:r>
            <a:r>
              <a:rPr lang="el-GR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α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· </a:t>
            </a:r>
            <a:r>
              <a:rPr lang="el-GR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Δ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,	(1)</a:t>
            </a:r>
            <a:endParaRPr lang="ru-RU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4129088" algn="ctr"/>
                <a:tab pos="7716838" algn="l"/>
              </a:tabLst>
              <a:defRPr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где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–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комплексное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число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l-GR" altLang="ru-RU" sz="2400" dirty="0" smtClean="0">
                <a:cs typeface="Times New Roman" panose="02020603050405020304" pitchFamily="18" charset="0"/>
              </a:rPr>
              <a:t>α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 </a:t>
            </a:r>
            <a:r>
              <a:rPr lang="el-GR" altLang="ru-RU" sz="2400" dirty="0" smtClean="0">
                <a:cs typeface="Times New Roman" panose="02020603050405020304" pitchFamily="18" charset="0"/>
              </a:rPr>
              <a:t>α</a:t>
            </a:r>
            <a:r>
              <a:rPr lang="ru-RU" altLang="ru-RU" sz="2400" dirty="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, </a:t>
            </a:r>
            <a:r>
              <a:rPr lang="el-GR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Δ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) </a:t>
            </a:r>
            <a:r>
              <a:rPr lang="ru-RU" altLang="ru-RU" sz="2400" dirty="0" smtClean="0">
                <a:cs typeface="Times New Roman" panose="02020603050405020304" pitchFamily="18" charset="0"/>
              </a:rPr>
              <a:t>– </a:t>
            </a:r>
            <a:r>
              <a:rPr lang="ru-RU" altLang="ru-RU" sz="2400" i="1" dirty="0" smtClean="0">
                <a:cs typeface="Times New Roman" panose="02020603050405020304" pitchFamily="18" charset="0"/>
              </a:rPr>
              <a:t>бесконечно малая</a:t>
            </a:r>
            <a:r>
              <a:rPr lang="en-US" altLang="ru-RU" sz="2400" i="1" dirty="0" smtClean="0">
                <a:cs typeface="Times New Roman" panose="02020603050405020304" pitchFamily="18" charset="0"/>
              </a:rPr>
              <a:t/>
            </a:r>
            <a:br>
              <a:rPr lang="en-US" altLang="ru-RU" sz="2400" i="1" dirty="0" smtClean="0">
                <a:cs typeface="Times New Roman" panose="02020603050405020304" pitchFamily="18" charset="0"/>
              </a:rPr>
            </a:br>
            <a:r>
              <a:rPr lang="ru-RU" altLang="ru-RU" sz="2400" i="1" dirty="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cs typeface="Times New Roman" panose="02020603050405020304" pitchFamily="18" charset="0"/>
              </a:rPr>
              <a:t>       </a:t>
            </a:r>
            <a:r>
              <a:rPr lang="ru-RU" altLang="ru-RU" sz="2400" i="1" dirty="0" smtClean="0">
                <a:cs typeface="Times New Roman" panose="02020603050405020304" pitchFamily="18" charset="0"/>
              </a:rPr>
              <a:t>при</a:t>
            </a:r>
            <a:r>
              <a:rPr lang="ru-RU" altLang="ru-RU" sz="2400" dirty="0" smtClean="0">
                <a:cs typeface="Times New Roman" panose="02020603050405020304" pitchFamily="18" charset="0"/>
              </a:rPr>
              <a:t> </a:t>
            </a:r>
            <a:r>
              <a:rPr lang="el-GR" altLang="ru-RU" sz="2400" dirty="0" smtClean="0">
                <a:cs typeface="Times New Roman" panose="02020603050405020304" pitchFamily="18" charset="0"/>
              </a:rPr>
              <a:t>Δ</a:t>
            </a:r>
            <a:r>
              <a:rPr lang="en-US" altLang="ru-RU" sz="2400" i="1" dirty="0" smtClean="0"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 →</a:t>
            </a:r>
            <a:r>
              <a:rPr lang="ru-RU" altLang="ru-RU" sz="2400" dirty="0" smtClean="0"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.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129088" algn="ctr"/>
                <a:tab pos="7716838" algn="l"/>
              </a:tabLst>
              <a:defRPr/>
            </a:pPr>
            <a:r>
              <a:rPr lang="ru-RU" altLang="ru-RU" sz="2400" b="1" i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Замечание.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(1)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можно записать в виде</a:t>
            </a:r>
          </a:p>
          <a:p>
            <a:pPr algn="ctr" eaLnBrk="1" hangingPunct="1">
              <a:lnSpc>
                <a:spcPct val="90000"/>
              </a:lnSpc>
              <a:buFontTx/>
              <a:buNone/>
              <a:tabLst>
                <a:tab pos="4129088" algn="ctr"/>
                <a:tab pos="7716838" algn="l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 =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 + 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,</a:t>
            </a:r>
            <a:endParaRPr lang="ru-RU" altLang="ru-RU" sz="2400" i="1" dirty="0" smtClean="0">
              <a:solidFill>
                <a:srgbClr val="000000"/>
              </a:solidFill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4129088" algn="ctr"/>
                <a:tab pos="7716838" algn="l"/>
              </a:tabLst>
              <a:defRPr/>
            </a:pP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	где 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–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б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м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более высокого порядка че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м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129088" algn="ctr"/>
                <a:tab pos="7716838" algn="l"/>
              </a:tabLst>
              <a:defRPr/>
            </a:pP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Слагаемое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 выражении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(1)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называют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дифференциалом функции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w</a:t>
            </a:r>
            <a:r>
              <a:rPr lang="en-US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)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в точке</a:t>
            </a:r>
            <a:r>
              <a:rPr lang="ru-RU" altLang="ru-RU" sz="2400" b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="1" baseline="-300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и обозначают:  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dw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 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df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043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352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95263"/>
            <a:ext cx="8637588" cy="64087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973263" algn="l"/>
                <a:tab pos="2336800" algn="l"/>
              </a:tabLst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ТЕОРЕМА 1 (о связи дифференцируемости с существованием производной). 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1973263" algn="l"/>
                <a:tab pos="2336800" algn="l"/>
              </a:tabLst>
              <a:defRPr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Функция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w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дифференцируема в точке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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∃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b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1973263" algn="l"/>
                <a:tab pos="2336800" algn="l"/>
              </a:tabLst>
              <a:defRPr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При этом для ее дифференциала в точке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справедливо равенство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dw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 = 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 </a:t>
            </a:r>
            <a:r>
              <a:rPr lang="ru-RU" altLang="ru-RU" sz="2400" b="1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 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 .	</a:t>
            </a:r>
            <a:endParaRPr lang="ru-RU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973263" algn="l"/>
                <a:tab pos="2336800" algn="l"/>
              </a:tabLst>
              <a:defRPr/>
            </a:pPr>
            <a:r>
              <a:rPr lang="ru-RU" altLang="ru-RU" sz="2400" dirty="0" smtClean="0">
                <a:cs typeface="Times New Roman" panose="02020603050405020304" pitchFamily="18" charset="0"/>
              </a:rPr>
              <a:t>ТЕОРЕМА 2. (необходимое и достаточное условие дифференцируемости функции)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1973263" algn="l"/>
                <a:tab pos="2336800" algn="l"/>
              </a:tabLst>
              <a:defRPr/>
            </a:pPr>
            <a:r>
              <a:rPr lang="ru-RU" altLang="ru-RU" sz="2400" dirty="0" smtClean="0"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cs typeface="Times New Roman" panose="02020603050405020304" pitchFamily="18" charset="0"/>
              </a:rPr>
              <a:t>Функция</a:t>
            </a:r>
            <a:r>
              <a:rPr lang="ru-RU" altLang="ru-RU" sz="2400" dirty="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 </a:t>
            </a:r>
            <a:r>
              <a:rPr lang="ru-RU" altLang="ru-RU" sz="2400" dirty="0" smtClean="0"/>
              <a:t>= </a:t>
            </a:r>
            <a:r>
              <a:rPr lang="en-US" altLang="ru-RU" sz="2400" i="1" dirty="0" smtClean="0"/>
              <a:t>u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 + i</a:t>
            </a:r>
            <a:r>
              <a:rPr lang="en-US" altLang="ru-RU" sz="2400" i="1" dirty="0" smtClean="0"/>
              <a:t>v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 </a:t>
            </a:r>
            <a:r>
              <a:rPr lang="ru-RU" altLang="ru-RU" sz="2400" dirty="0" smtClean="0"/>
              <a:t> </a:t>
            </a:r>
            <a:r>
              <a:rPr lang="ru-RU" altLang="ru-RU" sz="2400" i="1" dirty="0" smtClean="0"/>
              <a:t>дифференцируема в точке</a:t>
            </a:r>
            <a:r>
              <a:rPr lang="ru-RU" altLang="ru-RU" sz="2400" dirty="0" smtClean="0"/>
              <a:t> </a:t>
            </a:r>
            <a:r>
              <a:rPr lang="en-US" altLang="ru-RU" sz="2400" i="1" dirty="0" smtClean="0"/>
              <a:t>z</a:t>
            </a:r>
            <a:r>
              <a:rPr lang="en-US" altLang="ru-RU" sz="2400" baseline="-25000" dirty="0" smtClean="0"/>
              <a:t>0</a:t>
            </a:r>
            <a:r>
              <a:rPr lang="en-US" altLang="ru-RU" sz="2400" dirty="0" smtClean="0"/>
              <a:t>=</a:t>
            </a:r>
            <a:r>
              <a:rPr lang="en-US" altLang="ru-RU" sz="2400" i="1" dirty="0" smtClean="0"/>
              <a:t>x</a:t>
            </a:r>
            <a:r>
              <a:rPr lang="en-US" altLang="ru-RU" sz="2400" baseline="-25000" dirty="0" smtClean="0"/>
              <a:t>0</a:t>
            </a:r>
            <a:r>
              <a:rPr lang="en-US" altLang="ru-RU" sz="2400" dirty="0" smtClean="0"/>
              <a:t>+i</a:t>
            </a:r>
            <a:r>
              <a:rPr lang="en-US" altLang="ru-RU" sz="2400" i="1" dirty="0" smtClean="0"/>
              <a:t>y</a:t>
            </a:r>
            <a:r>
              <a:rPr lang="en-US" altLang="ru-RU" sz="2400" baseline="-25000" dirty="0" smtClean="0"/>
              <a:t>0  </a:t>
            </a:r>
            <a:r>
              <a:rPr lang="ru-RU" altLang="ru-RU" sz="2400" dirty="0" smtClean="0"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</a:t>
            </a:r>
            <a:r>
              <a:rPr lang="en-US" altLang="ru-RU" sz="2400" dirty="0" smtClean="0"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 </a:t>
            </a:r>
            <a:endParaRPr lang="ru-RU" altLang="ru-RU" sz="2400" dirty="0" smtClean="0"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1973263" algn="l"/>
                <a:tab pos="2336800" algn="l"/>
              </a:tabLst>
              <a:defRPr/>
            </a:pPr>
            <a:r>
              <a:rPr lang="en-US" altLang="ru-RU" sz="2400" dirty="0" smtClean="0">
                <a:ea typeface="Arial Unicode MS" pitchFamily="34" charset="-128"/>
                <a:sym typeface="Symbol" panose="05050102010706020507" pitchFamily="18" charset="2"/>
              </a:rPr>
              <a:t>1) </a:t>
            </a:r>
            <a:r>
              <a:rPr lang="en-US" altLang="ru-RU" sz="2400" i="1" dirty="0" smtClean="0"/>
              <a:t>u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 </a:t>
            </a:r>
            <a:r>
              <a:rPr lang="ru-RU" altLang="ru-RU" sz="2400" dirty="0" smtClean="0"/>
              <a:t>и  </a:t>
            </a:r>
            <a:r>
              <a:rPr lang="en-US" altLang="ru-RU" sz="2400" i="1" dirty="0" smtClean="0"/>
              <a:t>v</a:t>
            </a:r>
            <a:r>
              <a:rPr lang="en-US" altLang="ru-RU" sz="2400" dirty="0" smtClean="0"/>
              <a:t>(</a:t>
            </a:r>
            <a:r>
              <a:rPr lang="en-US" altLang="ru-RU" sz="2400" i="1" dirty="0" err="1" smtClean="0"/>
              <a:t>x</a:t>
            </a:r>
            <a:r>
              <a:rPr lang="en-US" altLang="ru-RU" sz="2400" dirty="0" err="1" smtClean="0"/>
              <a:t>,</a:t>
            </a:r>
            <a:r>
              <a:rPr lang="en-US" altLang="ru-RU" sz="2400" i="1" dirty="0" err="1" smtClean="0"/>
              <a:t>y</a:t>
            </a:r>
            <a:r>
              <a:rPr lang="en-US" altLang="ru-RU" sz="2400" dirty="0" smtClean="0"/>
              <a:t>)</a:t>
            </a:r>
            <a:r>
              <a:rPr lang="ru-RU" altLang="ru-RU" sz="2400" dirty="0" smtClean="0"/>
              <a:t> </a:t>
            </a:r>
            <a:r>
              <a:rPr lang="ru-RU" altLang="ru-RU" sz="2400" i="1" dirty="0" smtClean="0"/>
              <a:t>дифференцируемы         в</a:t>
            </a:r>
            <a:r>
              <a:rPr lang="ru-RU" altLang="ru-RU" sz="2400" dirty="0" smtClean="0"/>
              <a:t> </a:t>
            </a:r>
            <a:r>
              <a:rPr lang="en-US" altLang="ru-RU" sz="2400" i="1" dirty="0" smtClean="0"/>
              <a:t>M</a:t>
            </a:r>
            <a:r>
              <a:rPr lang="en-US" altLang="ru-RU" sz="2400" baseline="-25000" dirty="0" smtClean="0"/>
              <a:t>0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x</a:t>
            </a:r>
            <a:r>
              <a:rPr lang="en-US" altLang="ru-RU" sz="2400" baseline="-25000" dirty="0" smtClean="0"/>
              <a:t>0</a:t>
            </a:r>
            <a:r>
              <a:rPr lang="en-US" altLang="ru-RU" sz="2400" dirty="0" smtClean="0"/>
              <a:t>,</a:t>
            </a:r>
            <a:r>
              <a:rPr lang="en-US" altLang="ru-RU" sz="2400" i="1" dirty="0" smtClean="0"/>
              <a:t>y</a:t>
            </a:r>
            <a:r>
              <a:rPr lang="en-US" altLang="ru-RU" sz="2400" baseline="-25000" dirty="0" smtClean="0"/>
              <a:t>0</a:t>
            </a:r>
            <a:r>
              <a:rPr lang="en-US" altLang="ru-RU" sz="2400" dirty="0" smtClean="0"/>
              <a:t>)</a:t>
            </a:r>
            <a:endParaRPr lang="ru-RU" altLang="ru-RU" sz="2400" dirty="0" smtClean="0"/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1973263" algn="l"/>
                <a:tab pos="2336800" algn="l"/>
              </a:tabLst>
              <a:defRPr/>
            </a:pPr>
            <a:r>
              <a:rPr lang="ru-RU" altLang="ru-RU" sz="2400" dirty="0" smtClean="0"/>
              <a:t>	</a:t>
            </a:r>
            <a:r>
              <a:rPr lang="en-US" altLang="ru-RU" sz="2400" dirty="0" smtClean="0"/>
              <a:t>	</a:t>
            </a:r>
            <a:endParaRPr lang="ru-RU" altLang="ru-RU" sz="2400" dirty="0" smtClean="0"/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1973263" algn="l"/>
                <a:tab pos="2336800" algn="l"/>
              </a:tabLst>
              <a:defRPr/>
            </a:pPr>
            <a:r>
              <a:rPr lang="en-US" altLang="ru-RU" sz="2400" dirty="0" smtClean="0"/>
              <a:t>2)</a:t>
            </a:r>
            <a:r>
              <a:rPr lang="ru-RU" altLang="ru-RU" sz="2400" dirty="0" smtClean="0"/>
              <a:t>	</a:t>
            </a:r>
            <a:r>
              <a:rPr lang="ru-RU" altLang="ru-RU" sz="2400" i="1" dirty="0" smtClean="0"/>
              <a:t>в точке</a:t>
            </a:r>
            <a:r>
              <a:rPr lang="ru-RU" altLang="ru-RU" sz="2400" dirty="0" smtClean="0"/>
              <a:t>  </a:t>
            </a:r>
            <a:r>
              <a:rPr lang="en-US" altLang="ru-RU" sz="2400" i="1" dirty="0" smtClean="0"/>
              <a:t>M</a:t>
            </a:r>
            <a:r>
              <a:rPr lang="en-US" altLang="ru-RU" sz="2400" baseline="-25000" dirty="0" smtClean="0"/>
              <a:t>0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x</a:t>
            </a:r>
            <a:r>
              <a:rPr lang="en-US" altLang="ru-RU" sz="2400" baseline="-25000" dirty="0" smtClean="0"/>
              <a:t>0</a:t>
            </a:r>
            <a:r>
              <a:rPr lang="en-US" altLang="ru-RU" sz="2400" dirty="0" smtClean="0"/>
              <a:t>,</a:t>
            </a:r>
            <a:r>
              <a:rPr lang="en-US" altLang="ru-RU" sz="2400" i="1" dirty="0" smtClean="0"/>
              <a:t>y</a:t>
            </a:r>
            <a:r>
              <a:rPr lang="en-US" altLang="ru-RU" sz="2400" baseline="-25000" dirty="0" smtClean="0"/>
              <a:t>0</a:t>
            </a:r>
            <a:r>
              <a:rPr lang="en-US" altLang="ru-RU" sz="2400" dirty="0" smtClean="0"/>
              <a:t>)</a:t>
            </a:r>
            <a:r>
              <a:rPr lang="ru-RU" altLang="ru-RU" sz="2400" dirty="0" smtClean="0"/>
              <a:t>  </a:t>
            </a:r>
            <a:r>
              <a:rPr lang="ru-RU" altLang="ru-RU" sz="2400" i="1" dirty="0" smtClean="0"/>
              <a:t>выполняются  условия 			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Коши – Римана</a:t>
            </a:r>
            <a:r>
              <a:rPr lang="ru-RU" altLang="ru-RU" sz="2400" dirty="0" smtClean="0"/>
              <a:t>:</a:t>
            </a:r>
          </a:p>
          <a:p>
            <a:pPr algn="just" eaLnBrk="1" hangingPunct="1">
              <a:lnSpc>
                <a:spcPct val="90000"/>
              </a:lnSpc>
              <a:spcBef>
                <a:spcPct val="350000"/>
              </a:spcBef>
              <a:buFontTx/>
              <a:buNone/>
              <a:tabLst>
                <a:tab pos="1973263" algn="l"/>
                <a:tab pos="2336800" algn="l"/>
              </a:tabLst>
              <a:defRPr/>
            </a:pPr>
            <a:endParaRPr lang="ru-RU" altLang="ru-RU" sz="2400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3708400" y="5589588"/>
          <a:ext cx="286543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7" name="Формула" r:id="rId3" imgW="1586811" imgH="482391" progId="Equation.3">
                  <p:embed/>
                </p:oleObj>
              </mc:Choice>
              <mc:Fallback>
                <p:oleObj name="Формула" r:id="rId3" imgW="1586811" imgH="482391" progId="Equation.3">
                  <p:embed/>
                  <p:pic>
                    <p:nvPicPr>
                      <p:cNvPr id="481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589588"/>
                        <a:ext cx="2865438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725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301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25438"/>
            <a:ext cx="8637588" cy="624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/>
              <a:t> 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endParaRPr lang="en-US" altLang="ru-RU" sz="2400" i="1" dirty="0" smtClean="0"/>
          </a:p>
          <a:p>
            <a:pPr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  <a:defRPr/>
            </a:pPr>
            <a:r>
              <a:rPr lang="ru-RU" altLang="ru-RU" sz="2400" dirty="0" smtClean="0"/>
              <a:t>СЛЕДСТВИЕ</a:t>
            </a:r>
            <a:r>
              <a:rPr lang="ru-RU" altLang="ru-RU" sz="2400" i="1" dirty="0" smtClean="0"/>
              <a:t>. Если функция элементарная, то для нее условия Коши – Римана выполняются и производная находится по обычным правилам.</a:t>
            </a:r>
            <a:endParaRPr lang="en-US" altLang="ru-RU" sz="2400" i="1" dirty="0" smtClean="0"/>
          </a:p>
          <a:p>
            <a:pPr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  <a:defRPr/>
            </a:pPr>
            <a:endParaRPr lang="ru-RU" altLang="ru-RU" sz="2400" dirty="0" smtClean="0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1403350" y="404813"/>
          <a:ext cx="2382838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1" name="Формула" r:id="rId3" imgW="1320227" imgH="444307" progId="Equation.3">
                  <p:embed/>
                </p:oleObj>
              </mc:Choice>
              <mc:Fallback>
                <p:oleObj name="Формула" r:id="rId3" imgW="1320227" imgH="444307" progId="Equation.3">
                  <p:embed/>
                  <p:pic>
                    <p:nvPicPr>
                      <p:cNvPr id="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04813"/>
                        <a:ext cx="2382838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514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45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25603" name="Object 10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0" y="3917950"/>
          <a:ext cx="1905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Формула" r:id="rId3" imgW="190417" imgH="241195" progId="Equation.3">
                  <p:embed/>
                </p:oleObj>
              </mc:Choice>
              <mc:Fallback>
                <p:oleObj name="Формула" r:id="rId3" imgW="190417" imgH="241195" progId="Equation.3">
                  <p:embed/>
                  <p:pic>
                    <p:nvPicPr>
                      <p:cNvPr id="25603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917950"/>
                        <a:ext cx="1905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13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25605" name="Rectangle 15"/>
          <p:cNvSpPr>
            <a:spLocks noChangeArrowheads="1"/>
          </p:cNvSpPr>
          <p:nvPr/>
        </p:nvSpPr>
        <p:spPr bwMode="auto">
          <a:xfrm>
            <a:off x="395288" y="3141663"/>
            <a:ext cx="793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Правила и формулы дифференцирования те же, что и для функции.</a:t>
            </a:r>
          </a:p>
        </p:txBody>
      </p:sp>
      <p:sp>
        <p:nvSpPr>
          <p:cNvPr id="25606" name="Text Box 16"/>
          <p:cNvSpPr txBox="1">
            <a:spLocks noChangeArrowheads="1"/>
          </p:cNvSpPr>
          <p:nvPr/>
        </p:nvSpPr>
        <p:spPr bwMode="auto">
          <a:xfrm>
            <a:off x="755650" y="3500438"/>
            <a:ext cx="34655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действительного переменного.</a:t>
            </a:r>
          </a:p>
        </p:txBody>
      </p:sp>
      <p:graphicFrame>
        <p:nvGraphicFramePr>
          <p:cNvPr id="25607" name="Object 17"/>
          <p:cNvGraphicFramePr>
            <a:graphicFrameLocks noChangeAspect="1"/>
          </p:cNvGraphicFramePr>
          <p:nvPr/>
        </p:nvGraphicFramePr>
        <p:xfrm>
          <a:off x="755650" y="3822700"/>
          <a:ext cx="7304088" cy="306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name="Формула" r:id="rId5" imgW="3771900" imgH="1752600" progId="Equation.3">
                  <p:embed/>
                </p:oleObj>
              </mc:Choice>
              <mc:Fallback>
                <p:oleObj name="Формула" r:id="rId5" imgW="3771900" imgH="1752600" progId="Equation.3">
                  <p:embed/>
                  <p:pic>
                    <p:nvPicPr>
                      <p:cNvPr id="2560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822700"/>
                        <a:ext cx="7304088" cy="306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84974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176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2268538" y="549275"/>
          <a:ext cx="5018087" cy="684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Формула" r:id="rId3" imgW="3302000" imgH="4508500" progId="Equation.3">
                  <p:embed/>
                </p:oleObj>
              </mc:Choice>
              <mc:Fallback>
                <p:oleObj name="Формула" r:id="rId3" imgW="3302000" imgH="4508500" progId="Equation.3">
                  <p:embed/>
                  <p:pic>
                    <p:nvPicPr>
                      <p:cNvPr id="266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549275"/>
                        <a:ext cx="5018087" cy="684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276600" y="188913"/>
            <a:ext cx="266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Таблица  производных</a:t>
            </a:r>
            <a:r>
              <a:rPr lang="ru-RU" altLang="ru-RU" sz="1800" b="1" u="non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2071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3349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 </a:t>
            </a:r>
            <a:r>
              <a:rPr lang="en-US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3</a:t>
            </a:r>
            <a:r>
              <a:rPr lang="ru-RU" altLang="ru-RU" sz="2800" u="sng" dirty="0" smtClean="0">
                <a:solidFill>
                  <a:srgbClr val="000066"/>
                </a:solidFill>
              </a:rPr>
              <a:t>. Аналитические функции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052513"/>
            <a:ext cx="8637588" cy="54086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b="1" i="1" smtClean="0">
                <a:solidFill>
                  <a:srgbClr val="CC0000"/>
                </a:solidFill>
              </a:rPr>
              <a:t>Областью</a:t>
            </a:r>
            <a:r>
              <a:rPr lang="ru-RU" altLang="ru-RU" sz="2400" i="1" smtClean="0"/>
              <a:t> на комплексной плоскости называют открытое и связное множество</a:t>
            </a:r>
            <a:r>
              <a:rPr lang="ru-RU" altLang="ru-RU" sz="2400" smtClean="0"/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smtClean="0"/>
              <a:t>	(т.е. множество, каждая точка которого </a:t>
            </a:r>
            <a:r>
              <a:rPr lang="ru-RU" altLang="ru-RU" sz="2400" smtClean="0">
                <a:cs typeface="Times New Roman" panose="02020603050405020304" pitchFamily="18" charset="0"/>
              </a:rPr>
              <a:t>– внутренняя и любые две точки которого можно соединить линией, целиком лежащей в этом множестве)</a:t>
            </a:r>
            <a:r>
              <a:rPr lang="ru-RU" altLang="ru-RU" sz="2400" smtClean="0"/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defRPr/>
            </a:pPr>
            <a:r>
              <a:rPr lang="ru-RU" altLang="ru-RU" sz="2400" smtClean="0"/>
              <a:t>ОПРЕДЕЛЕНИЕ. </a:t>
            </a:r>
            <a:r>
              <a:rPr lang="ru-RU" altLang="ru-RU" sz="2400" i="1" smtClean="0"/>
              <a:t>Функция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 </a:t>
            </a:r>
            <a:r>
              <a:rPr lang="ru-RU" altLang="ru-RU" sz="2400" i="1" smtClean="0"/>
              <a:t>называется </a:t>
            </a:r>
            <a:r>
              <a:rPr lang="ru-RU" altLang="ru-RU" sz="2400" b="1" i="1" smtClean="0">
                <a:solidFill>
                  <a:srgbClr val="CC0000"/>
                </a:solidFill>
              </a:rPr>
              <a:t>аналитической в точке</a:t>
            </a:r>
            <a:r>
              <a:rPr lang="ru-RU" altLang="ru-RU" sz="2400" b="1" smtClean="0">
                <a:solidFill>
                  <a:srgbClr val="CC0000"/>
                </a:solidFill>
              </a:rPr>
              <a:t> </a:t>
            </a:r>
            <a:r>
              <a:rPr lang="en-US" altLang="ru-RU" sz="2400" b="1" i="1" smtClean="0">
                <a:solidFill>
                  <a:srgbClr val="CC0000"/>
                </a:solidFill>
              </a:rPr>
              <a:t>z</a:t>
            </a:r>
            <a:r>
              <a:rPr lang="en-US" altLang="ru-RU" sz="2400" b="1" baseline="-25000" smtClean="0">
                <a:solidFill>
                  <a:srgbClr val="CC0000"/>
                </a:solidFill>
              </a:rPr>
              <a:t>0</a:t>
            </a:r>
            <a:r>
              <a:rPr lang="ru-RU" altLang="ru-RU" sz="2400" smtClean="0"/>
              <a:t> </a:t>
            </a:r>
            <a:r>
              <a:rPr lang="ru-RU" altLang="ru-RU" sz="2400" i="1" smtClean="0"/>
              <a:t>если она дифференцируема в этой точке и во всех точках некоторой окрестности точки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z</a:t>
            </a:r>
            <a:r>
              <a:rPr lang="en-US" altLang="ru-RU" sz="2400" baseline="-25000" smtClean="0"/>
              <a:t>0</a:t>
            </a:r>
            <a:r>
              <a:rPr lang="ru-RU" altLang="ru-RU" sz="2400" smtClean="0"/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sz="2400" smtClean="0"/>
              <a:t>Аналитические функции называют также </a:t>
            </a:r>
            <a:r>
              <a:rPr lang="ru-RU" altLang="ru-RU" sz="2400" i="1" smtClean="0"/>
              <a:t>регулярными</a:t>
            </a:r>
            <a:r>
              <a:rPr lang="ru-RU" altLang="ru-RU" sz="2400" smtClean="0"/>
              <a:t>, </a:t>
            </a:r>
            <a:r>
              <a:rPr lang="ru-RU" altLang="ru-RU" sz="2400" i="1" smtClean="0"/>
              <a:t>голоморфными</a:t>
            </a:r>
            <a:r>
              <a:rPr lang="ru-RU" altLang="ru-RU" sz="2400" smtClean="0"/>
              <a:t>, </a:t>
            </a:r>
            <a:r>
              <a:rPr lang="ru-RU" altLang="ru-RU" sz="2400" i="1" smtClean="0"/>
              <a:t>моногенными</a:t>
            </a:r>
            <a:r>
              <a:rPr lang="ru-RU" altLang="ru-RU" sz="2400" smtClean="0"/>
              <a:t>, </a:t>
            </a:r>
            <a:r>
              <a:rPr lang="ru-RU" altLang="ru-RU" sz="2400" i="1" smtClean="0"/>
              <a:t>правильными</a:t>
            </a:r>
            <a:endParaRPr lang="ru-RU" altLang="ru-RU" sz="2400" smtClean="0"/>
          </a:p>
        </p:txBody>
      </p:sp>
    </p:spTree>
    <p:extLst>
      <p:ext uri="{BB962C8B-B14F-4D97-AF65-F5344CB8AC3E}">
        <p14:creationId xmlns:p14="http://schemas.microsoft.com/office/powerpoint/2010/main" val="26369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  <p:bldP spid="6758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7975"/>
            <a:ext cx="7772400" cy="4111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smtClean="0"/>
              <a:t>СВОЙСТВА  АНАЛИТИЧЕСКИХ  ФУНКЦИЙ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066800"/>
            <a:ext cx="8637588" cy="530383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tabLst>
                <a:tab pos="2239963" algn="l"/>
              </a:tabLst>
              <a:defRPr/>
            </a:pPr>
            <a:r>
              <a:rPr lang="ru-RU" altLang="ru-RU" sz="2400" smtClean="0"/>
              <a:t>1) 	</a:t>
            </a:r>
            <a:r>
              <a:rPr lang="ru-RU" altLang="ru-RU" sz="2400" i="1" smtClean="0"/>
              <a:t>Если функция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</a:t>
            </a:r>
            <a:r>
              <a:rPr lang="ru-RU" altLang="ru-RU" sz="2400" i="1" smtClean="0"/>
              <a:t>аналитическая в окрестности точки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z</a:t>
            </a:r>
            <a:r>
              <a:rPr lang="en-US" altLang="ru-RU" sz="2400" baseline="-25000" smtClean="0"/>
              <a:t>0</a:t>
            </a:r>
            <a:r>
              <a:rPr lang="ru-RU" altLang="ru-RU" sz="2400" smtClean="0"/>
              <a:t>, </a:t>
            </a:r>
            <a:r>
              <a:rPr lang="ru-RU" altLang="ru-RU" sz="2400" i="1" smtClean="0"/>
              <a:t>то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</a:t>
            </a:r>
            <a:r>
              <a:rPr lang="ru-RU" altLang="ru-RU" sz="2400" i="1" smtClean="0"/>
              <a:t>непрерывна в этой окрестности</a:t>
            </a:r>
            <a:r>
              <a:rPr lang="ru-RU" altLang="ru-RU" sz="2400" smtClean="0"/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2239963" algn="l"/>
              </a:tabLst>
              <a:defRPr/>
            </a:pPr>
            <a:r>
              <a:rPr lang="ru-RU" altLang="ru-RU" sz="2400" smtClean="0"/>
              <a:t>2)	</a:t>
            </a:r>
            <a:r>
              <a:rPr lang="ru-RU" altLang="ru-RU" sz="2400" i="1" smtClean="0"/>
              <a:t>Если функции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 </a:t>
            </a:r>
            <a:r>
              <a:rPr lang="ru-RU" altLang="ru-RU" sz="2400" i="1" smtClean="0"/>
              <a:t>и</a:t>
            </a:r>
            <a:r>
              <a:rPr lang="ru-RU" altLang="ru-RU" sz="2400" smtClean="0"/>
              <a:t> </a:t>
            </a:r>
            <a:r>
              <a:rPr lang="en-US" altLang="ru-RU" sz="2400" smtClean="0"/>
              <a:t> </a:t>
            </a:r>
            <a:r>
              <a:rPr lang="el-GR" altLang="ru-RU" sz="2400" smtClean="0">
                <a:cs typeface="Times New Roman" panose="02020603050405020304" pitchFamily="18" charset="0"/>
              </a:rPr>
              <a:t>φ</a:t>
            </a:r>
            <a:r>
              <a:rPr lang="ru-RU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cs typeface="Times New Roman" panose="02020603050405020304" pitchFamily="18" charset="0"/>
              </a:rPr>
              <a:t>)  </a:t>
            </a:r>
            <a:r>
              <a:rPr lang="ru-RU" altLang="ru-RU" sz="2400" i="1" smtClean="0">
                <a:cs typeface="Times New Roman" panose="02020603050405020304" pitchFamily="18" charset="0"/>
              </a:rPr>
              <a:t>аналитичны в области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cs typeface="Times New Roman" panose="02020603050405020304" pitchFamily="18" charset="0"/>
              </a:rPr>
              <a:t>D</a:t>
            </a:r>
            <a:r>
              <a:rPr lang="ru-RU" altLang="ru-RU" sz="2400" smtClean="0">
                <a:cs typeface="Times New Roman" panose="02020603050405020304" pitchFamily="18" charset="0"/>
              </a:rPr>
              <a:t> ,  </a:t>
            </a:r>
            <a:r>
              <a:rPr lang="ru-RU" altLang="ru-RU" sz="2400" i="1" smtClean="0">
                <a:cs typeface="Times New Roman" panose="02020603050405020304" pitchFamily="18" charset="0"/>
              </a:rPr>
              <a:t>то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cs typeface="Times New Roman" panose="02020603050405020304" pitchFamily="18" charset="0"/>
              </a:rPr>
              <a:t>f</a:t>
            </a:r>
            <a:r>
              <a:rPr lang="en-US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cs typeface="Times New Roman" panose="02020603050405020304" pitchFamily="18" charset="0"/>
              </a:rPr>
              <a:t>)±</a:t>
            </a:r>
            <a:r>
              <a:rPr lang="el-GR" altLang="ru-RU" sz="2400" smtClean="0">
                <a:cs typeface="Times New Roman" panose="02020603050405020304" pitchFamily="18" charset="0"/>
              </a:rPr>
              <a:t>φ</a:t>
            </a:r>
            <a:r>
              <a:rPr lang="en-US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cs typeface="Times New Roman" panose="02020603050405020304" pitchFamily="18" charset="0"/>
              </a:rPr>
              <a:t>) 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cs typeface="Times New Roman" panose="02020603050405020304" pitchFamily="18" charset="0"/>
              </a:rPr>
              <a:t>и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cs typeface="Times New Roman" panose="02020603050405020304" pitchFamily="18" charset="0"/>
              </a:rPr>
              <a:t>f</a:t>
            </a:r>
            <a:r>
              <a:rPr lang="en-US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cs typeface="Times New Roman" panose="02020603050405020304" pitchFamily="18" charset="0"/>
              </a:rPr>
              <a:t>) 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· </a:t>
            </a:r>
            <a:r>
              <a:rPr lang="el-GR" altLang="ru-RU" sz="2400" smtClean="0">
                <a:cs typeface="Times New Roman" panose="02020603050405020304" pitchFamily="18" charset="0"/>
              </a:rPr>
              <a:t>φ</a:t>
            </a:r>
            <a:r>
              <a:rPr lang="en-US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cs typeface="Times New Roman" panose="02020603050405020304" pitchFamily="18" charset="0"/>
              </a:rPr>
              <a:t>)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cs typeface="Times New Roman" panose="02020603050405020304" pitchFamily="18" charset="0"/>
              </a:rPr>
              <a:t>тоже аналитичны в этой области</a:t>
            </a:r>
            <a:r>
              <a:rPr lang="ru-RU" altLang="ru-RU" sz="2400" smtClean="0"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pos="2239963" algn="l"/>
              </a:tabLst>
              <a:defRPr/>
            </a:pPr>
            <a:r>
              <a:rPr lang="ru-RU" altLang="ru-RU" sz="2400" smtClean="0">
                <a:cs typeface="Times New Roman" panose="02020603050405020304" pitchFamily="18" charset="0"/>
              </a:rPr>
              <a:t>	 </a:t>
            </a:r>
            <a:r>
              <a:rPr lang="ru-RU" altLang="ru-RU" sz="2400" i="1" smtClean="0">
                <a:cs typeface="Times New Roman" panose="02020603050405020304" pitchFamily="18" charset="0"/>
              </a:rPr>
              <a:t>Кроме того</a:t>
            </a:r>
            <a:r>
              <a:rPr lang="ru-RU" altLang="ru-RU" sz="2400" smtClean="0">
                <a:cs typeface="Times New Roman" panose="02020603050405020304" pitchFamily="18" charset="0"/>
              </a:rPr>
              <a:t>, </a:t>
            </a:r>
            <a:r>
              <a:rPr lang="ru-RU" altLang="ru-RU" sz="2400" i="1" smtClean="0">
                <a:cs typeface="Times New Roman" panose="02020603050405020304" pitchFamily="18" charset="0"/>
              </a:rPr>
              <a:t>их частное</a:t>
            </a:r>
            <a:r>
              <a:rPr lang="ru-RU" altLang="ru-RU" sz="2400" smtClean="0">
                <a:cs typeface="Times New Roman" panose="02020603050405020304" pitchFamily="18" charset="0"/>
              </a:rPr>
              <a:t>   </a:t>
            </a:r>
            <a:r>
              <a:rPr lang="en-US" altLang="ru-RU" sz="2400" smtClean="0">
                <a:cs typeface="Times New Roman" panose="02020603050405020304" pitchFamily="18" charset="0"/>
              </a:rPr>
              <a:t>           </a:t>
            </a:r>
            <a:endParaRPr lang="ru-RU" altLang="ru-RU" sz="2400" smtClean="0"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  <a:tabLst>
                <a:tab pos="2239963" algn="l"/>
              </a:tabLst>
              <a:defRPr/>
            </a:pPr>
            <a:r>
              <a:rPr lang="ru-RU" altLang="ru-RU" sz="2400" smtClean="0">
                <a:cs typeface="Times New Roman" panose="02020603050405020304" pitchFamily="18" charset="0"/>
              </a:rPr>
              <a:t>	</a:t>
            </a:r>
            <a:r>
              <a:rPr lang="ru-RU" altLang="ru-RU" sz="2400" i="1" smtClean="0">
                <a:cs typeface="Times New Roman" panose="02020603050405020304" pitchFamily="18" charset="0"/>
              </a:rPr>
              <a:t>аналитично всюду в области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cs typeface="Times New Roman" panose="02020603050405020304" pitchFamily="18" charset="0"/>
              </a:rPr>
              <a:t>D</a:t>
            </a:r>
            <a:r>
              <a:rPr lang="ru-RU" altLang="ru-RU" sz="2400" smtClean="0">
                <a:cs typeface="Times New Roman" panose="02020603050405020304" pitchFamily="18" charset="0"/>
              </a:rPr>
              <a:t> ,  </a:t>
            </a:r>
            <a:r>
              <a:rPr lang="ru-RU" altLang="ru-RU" sz="2400" i="1" smtClean="0">
                <a:cs typeface="Times New Roman" panose="02020603050405020304" pitchFamily="18" charset="0"/>
              </a:rPr>
              <a:t>где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l-GR" altLang="ru-RU" sz="2400" smtClean="0">
                <a:cs typeface="Times New Roman" panose="02020603050405020304" pitchFamily="18" charset="0"/>
              </a:rPr>
              <a:t>φ</a:t>
            </a:r>
            <a:r>
              <a:rPr lang="ru-RU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cs typeface="Times New Roman" panose="02020603050405020304" pitchFamily="18" charset="0"/>
              </a:rPr>
              <a:t>)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≠</a:t>
            </a:r>
            <a:r>
              <a:rPr lang="ru-RU" altLang="ru-RU" sz="2400" smtClean="0">
                <a:cs typeface="Times New Roman" panose="02020603050405020304" pitchFamily="18" charset="0"/>
              </a:rPr>
              <a:t> 0.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2239963" algn="l"/>
              </a:tabLst>
              <a:defRPr/>
            </a:pPr>
            <a:r>
              <a:rPr lang="ru-RU" altLang="ru-RU" sz="2400" smtClean="0">
                <a:cs typeface="Times New Roman" panose="02020603050405020304" pitchFamily="18" charset="0"/>
              </a:rPr>
              <a:t>3)	</a:t>
            </a:r>
            <a:r>
              <a:rPr lang="ru-RU" altLang="ru-RU" sz="2400" i="1" smtClean="0">
                <a:cs typeface="Times New Roman" panose="02020603050405020304" pitchFamily="18" charset="0"/>
              </a:rPr>
              <a:t>Если функция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:</a:t>
            </a:r>
            <a:r>
              <a:rPr lang="en-US" altLang="ru-RU" sz="2400" smtClean="0"/>
              <a:t> </a:t>
            </a:r>
            <a:r>
              <a:rPr lang="en-US" altLang="ru-RU" sz="2400" i="1" smtClean="0"/>
              <a:t>D</a:t>
            </a:r>
            <a:r>
              <a:rPr lang="en-US" altLang="ru-RU" sz="2400" smtClean="0">
                <a:cs typeface="Times New Roman" panose="02020603050405020304" pitchFamily="18" charset="0"/>
              </a:rPr>
              <a:t>→</a:t>
            </a:r>
            <a:r>
              <a:rPr lang="en-US" altLang="ru-RU" sz="2400" i="1" smtClean="0">
                <a:cs typeface="Times New Roman" panose="02020603050405020304" pitchFamily="18" charset="0"/>
              </a:rPr>
              <a:t>E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 – </a:t>
            </a:r>
            <a:r>
              <a:rPr lang="ru-RU" altLang="ru-RU" sz="2400" i="1" smtClean="0">
                <a:cs typeface="Times New Roman" panose="02020603050405020304" pitchFamily="18" charset="0"/>
              </a:rPr>
              <a:t>аналитична в области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/>
              <a:t>D</a:t>
            </a:r>
            <a:r>
              <a:rPr lang="ru-RU" altLang="ru-RU" sz="2400" smtClean="0">
                <a:cs typeface="Times New Roman" panose="02020603050405020304" pitchFamily="18" charset="0"/>
              </a:rPr>
              <a:t>,</a:t>
            </a:r>
          </a:p>
          <a:p>
            <a:pPr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2239963" algn="l"/>
              </a:tabLst>
              <a:defRPr/>
            </a:pPr>
            <a:r>
              <a:rPr lang="ru-RU" altLang="ru-RU" sz="2400" smtClean="0">
                <a:cs typeface="Times New Roman" panose="02020603050405020304" pitchFamily="18" charset="0"/>
              </a:rPr>
              <a:t>		</a:t>
            </a:r>
            <a:r>
              <a:rPr lang="el-GR" altLang="ru-RU" sz="2400" smtClean="0">
                <a:cs typeface="Times New Roman" panose="02020603050405020304" pitchFamily="18" charset="0"/>
              </a:rPr>
              <a:t>φ</a:t>
            </a:r>
            <a:r>
              <a:rPr lang="ru-RU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cs typeface="Times New Roman" panose="02020603050405020304" pitchFamily="18" charset="0"/>
              </a:rPr>
              <a:t>)</a:t>
            </a:r>
            <a:r>
              <a:rPr lang="ru-RU" altLang="ru-RU" sz="2400" smtClean="0">
                <a:cs typeface="Times New Roman" panose="02020603050405020304" pitchFamily="18" charset="0"/>
              </a:rPr>
              <a:t>:</a:t>
            </a:r>
            <a:r>
              <a:rPr lang="en-US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cs typeface="Times New Roman" panose="02020603050405020304" pitchFamily="18" charset="0"/>
              </a:rPr>
              <a:t>E</a:t>
            </a:r>
            <a:r>
              <a:rPr lang="en-US" altLang="ru-RU" sz="2400" smtClean="0">
                <a:cs typeface="Times New Roman" panose="02020603050405020304" pitchFamily="18" charset="0"/>
              </a:rPr>
              <a:t>→G</a:t>
            </a:r>
            <a:r>
              <a:rPr lang="ru-RU" altLang="ru-RU" sz="2400" smtClean="0">
                <a:cs typeface="Times New Roman" panose="02020603050405020304" pitchFamily="18" charset="0"/>
              </a:rPr>
              <a:t> – </a:t>
            </a:r>
            <a:r>
              <a:rPr lang="ru-RU" altLang="ru-RU" sz="2400" i="1" smtClean="0">
                <a:cs typeface="Times New Roman" panose="02020603050405020304" pitchFamily="18" charset="0"/>
              </a:rPr>
              <a:t>аналитична в области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cs typeface="Times New Roman" panose="02020603050405020304" pitchFamily="18" charset="0"/>
              </a:rPr>
              <a:t>E</a:t>
            </a:r>
            <a:r>
              <a:rPr lang="ru-RU" altLang="ru-RU" sz="2400" smtClean="0">
                <a:cs typeface="Times New Roman" panose="02020603050405020304" pitchFamily="18" charset="0"/>
              </a:rPr>
              <a:t>,</a:t>
            </a:r>
          </a:p>
          <a:p>
            <a:pPr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2239963" algn="l"/>
              </a:tabLst>
              <a:defRPr/>
            </a:pPr>
            <a:r>
              <a:rPr lang="ru-RU" altLang="ru-RU" sz="2400" i="1" smtClean="0">
                <a:cs typeface="Times New Roman" panose="02020603050405020304" pitchFamily="18" charset="0"/>
              </a:rPr>
              <a:t>	то функция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l-GR" altLang="ru-RU" sz="2400" smtClean="0">
                <a:cs typeface="Times New Roman" panose="02020603050405020304" pitchFamily="18" charset="0"/>
              </a:rPr>
              <a:t>φ</a:t>
            </a:r>
            <a:r>
              <a:rPr lang="ru-RU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smtClean="0">
                <a:cs typeface="Times New Roman" panose="02020603050405020304" pitchFamily="18" charset="0"/>
              </a:rPr>
              <a:t>))</a:t>
            </a:r>
            <a:r>
              <a:rPr lang="ru-RU" altLang="ru-RU" sz="2400" smtClean="0">
                <a:cs typeface="Times New Roman" panose="02020603050405020304" pitchFamily="18" charset="0"/>
              </a:rPr>
              <a:t> – </a:t>
            </a:r>
            <a:r>
              <a:rPr lang="ru-RU" altLang="ru-RU" sz="2400" i="1" smtClean="0">
                <a:cs typeface="Times New Roman" panose="02020603050405020304" pitchFamily="18" charset="0"/>
              </a:rPr>
              <a:t>аналитична в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/>
              <a:t>D</a:t>
            </a:r>
            <a:r>
              <a:rPr lang="ru-RU" altLang="ru-RU" sz="2400" i="1" smtClean="0"/>
              <a:t> .</a:t>
            </a:r>
            <a:endParaRPr lang="ru-RU" altLang="ru-RU" sz="2400" smtClean="0"/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4183063" y="3078163"/>
          <a:ext cx="73025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Формула" r:id="rId3" imgW="406224" imgH="482391" progId="Equation.3">
                  <p:embed/>
                </p:oleObj>
              </mc:Choice>
              <mc:Fallback>
                <p:oleObj name="Формула" r:id="rId3" imgW="406224" imgH="482391" progId="Equation.3">
                  <p:embed/>
                  <p:pic>
                    <p:nvPicPr>
                      <p:cNvPr id="522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3063" y="3078163"/>
                        <a:ext cx="730250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467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901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1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228600"/>
            <a:ext cx="8637588" cy="63087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tabLst>
                <a:tab pos="720725" algn="l"/>
              </a:tabLst>
              <a:defRPr/>
            </a:pPr>
            <a:r>
              <a:rPr lang="ru-RU" altLang="ru-RU" sz="2400" smtClean="0"/>
              <a:t>4) </a:t>
            </a:r>
            <a:r>
              <a:rPr lang="ru-RU" altLang="ru-RU" sz="2400" i="1" smtClean="0"/>
              <a:t>Если в окрестности точки</a:t>
            </a:r>
            <a:r>
              <a:rPr lang="ru-RU" altLang="ru-RU" sz="2400" smtClean="0"/>
              <a:t> </a:t>
            </a:r>
            <a:r>
              <a:rPr lang="en-US" altLang="ru-RU" sz="2400" smtClean="0"/>
              <a:t> </a:t>
            </a:r>
            <a:r>
              <a:rPr lang="en-US" altLang="ru-RU" sz="2400" i="1" smtClean="0"/>
              <a:t>z</a:t>
            </a:r>
            <a:r>
              <a:rPr lang="en-US" altLang="ru-RU" sz="2400" baseline="-25000" smtClean="0"/>
              <a:t>0</a:t>
            </a:r>
            <a:r>
              <a:rPr lang="en-US" altLang="ru-RU" sz="2400" smtClean="0"/>
              <a:t>  </a:t>
            </a:r>
            <a:r>
              <a:rPr lang="ru-RU" altLang="ru-RU" sz="2400" i="1" smtClean="0"/>
              <a:t>определена аналитическая</a:t>
            </a:r>
            <a:r>
              <a:rPr lang="ru-RU" altLang="ru-RU" sz="2400" smtClean="0"/>
              <a:t> </a:t>
            </a:r>
            <a:r>
              <a:rPr lang="ru-RU" altLang="ru-RU" sz="2400" i="1" smtClean="0"/>
              <a:t>функция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 </a:t>
            </a:r>
            <a:r>
              <a:rPr lang="ru-RU" altLang="ru-RU" sz="2400" smtClean="0"/>
              <a:t> </a:t>
            </a:r>
            <a:r>
              <a:rPr lang="ru-RU" altLang="ru-RU" sz="2400" i="1" smtClean="0"/>
              <a:t>такая</a:t>
            </a:r>
            <a:r>
              <a:rPr lang="ru-RU" altLang="ru-RU" sz="2400" smtClean="0"/>
              <a:t>, </a:t>
            </a:r>
            <a:r>
              <a:rPr lang="ru-RU" altLang="ru-RU" sz="2400" i="1" smtClean="0"/>
              <a:t>что</a:t>
            </a:r>
            <a:r>
              <a:rPr lang="ru-RU" altLang="ru-RU" sz="2400" smtClean="0"/>
              <a:t>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b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z</a:t>
            </a:r>
            <a:r>
              <a:rPr lang="en-US" altLang="ru-RU" sz="2400" baseline="-25000" smtClean="0"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cs typeface="Times New Roman" panose="02020603050405020304" pitchFamily="18" charset="0"/>
              </a:rPr>
              <a:t>)≠0, </a:t>
            </a:r>
            <a:r>
              <a:rPr lang="ru-RU" altLang="ru-RU" sz="2400" i="1" smtClean="0">
                <a:cs typeface="Times New Roman" panose="02020603050405020304" pitchFamily="18" charset="0"/>
              </a:rPr>
              <a:t>то в некоторой окрест-ности точки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cs typeface="Times New Roman" panose="02020603050405020304" pitchFamily="18" charset="0"/>
              </a:rPr>
              <a:t>w</a:t>
            </a:r>
            <a:r>
              <a:rPr lang="en-US" altLang="ru-RU" sz="2400" baseline="-25000" smtClean="0">
                <a:cs typeface="Times New Roman" panose="02020603050405020304" pitchFamily="18" charset="0"/>
              </a:rPr>
              <a:t>0</a:t>
            </a:r>
            <a:r>
              <a:rPr lang="en-US" altLang="ru-RU" sz="2400" smtClean="0">
                <a:cs typeface="Times New Roman" panose="02020603050405020304" pitchFamily="18" charset="0"/>
              </a:rPr>
              <a:t>=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baseline="-25000" smtClean="0"/>
              <a:t>0</a:t>
            </a:r>
            <a:r>
              <a:rPr lang="en-US" altLang="ru-RU" sz="2400" smtClean="0"/>
              <a:t>)  </a:t>
            </a:r>
            <a:r>
              <a:rPr lang="ru-RU" altLang="ru-RU" sz="2400" i="1" smtClean="0"/>
              <a:t>определена единственная обратная функция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z</a:t>
            </a:r>
            <a:r>
              <a:rPr lang="ru-RU" altLang="ru-RU" sz="2400" smtClean="0"/>
              <a:t> </a:t>
            </a:r>
            <a:r>
              <a:rPr lang="en-US" altLang="ru-RU" sz="2400" smtClean="0"/>
              <a:t>=</a:t>
            </a:r>
            <a:r>
              <a:rPr lang="ru-RU" altLang="ru-RU" sz="2400" smtClean="0"/>
              <a:t> </a:t>
            </a:r>
            <a:r>
              <a:rPr lang="el-GR" altLang="ru-RU" sz="2400" smtClean="0">
                <a:cs typeface="Times New Roman" panose="02020603050405020304" pitchFamily="18" charset="0"/>
              </a:rPr>
              <a:t>φ</a:t>
            </a:r>
            <a:r>
              <a:rPr lang="en-US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cs typeface="Times New Roman" panose="02020603050405020304" pitchFamily="18" charset="0"/>
              </a:rPr>
              <a:t>w</a:t>
            </a:r>
            <a:r>
              <a:rPr lang="en-US" altLang="ru-RU" sz="2400" smtClean="0">
                <a:cs typeface="Times New Roman" panose="02020603050405020304" pitchFamily="18" charset="0"/>
              </a:rPr>
              <a:t>)</a:t>
            </a:r>
            <a:r>
              <a:rPr lang="ru-RU" altLang="ru-RU" sz="2400" smtClean="0">
                <a:cs typeface="Times New Roman" panose="02020603050405020304" pitchFamily="18" charset="0"/>
              </a:rPr>
              <a:t>, </a:t>
            </a:r>
            <a:r>
              <a:rPr lang="ru-RU" altLang="ru-RU" sz="2400" i="1" smtClean="0">
                <a:cs typeface="Times New Roman" panose="02020603050405020304" pitchFamily="18" charset="0"/>
              </a:rPr>
              <a:t>которая будет аналитической в этой окрестности и</a:t>
            </a:r>
            <a:r>
              <a:rPr lang="ru-RU" altLang="ru-RU" sz="2400" i="1" smtClean="0"/>
              <a:t> для которой справедливо равенство</a:t>
            </a:r>
          </a:p>
          <a:p>
            <a:pPr eaLnBrk="1" hangingPunct="1">
              <a:lnSpc>
                <a:spcPct val="90000"/>
              </a:lnSpc>
              <a:spcBef>
                <a:spcPct val="350000"/>
              </a:spcBef>
              <a:buFontTx/>
              <a:buNone/>
              <a:tabLst>
                <a:tab pos="720725" algn="l"/>
              </a:tabLst>
              <a:defRPr/>
            </a:pPr>
            <a:r>
              <a:rPr lang="ru-RU" altLang="ru-RU" sz="2400" smtClean="0"/>
              <a:t>5)	</a:t>
            </a:r>
            <a:r>
              <a:rPr lang="ru-RU" altLang="ru-RU" sz="2400" i="1" smtClean="0"/>
              <a:t>Пусть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 </a:t>
            </a:r>
            <a:r>
              <a:rPr lang="ru-RU" altLang="ru-RU" sz="2400" smtClean="0"/>
              <a:t>– </a:t>
            </a:r>
            <a:r>
              <a:rPr lang="ru-RU" altLang="ru-RU" sz="2400" i="1" smtClean="0"/>
              <a:t>аналитическая в области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D</a:t>
            </a:r>
            <a:r>
              <a:rPr lang="ru-RU" altLang="ru-RU" sz="2400" i="1" smtClean="0"/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. </a:t>
            </a:r>
            <a:r>
              <a:rPr lang="ru-RU" altLang="ru-RU" sz="2400" i="1" smtClean="0">
                <a:cs typeface="Times New Roman" panose="02020603050405020304" pitchFamily="18" charset="0"/>
              </a:rPr>
              <a:t>Тогда</a:t>
            </a:r>
            <a:r>
              <a:rPr lang="ru-RU" altLang="ru-RU" sz="2400" smtClean="0">
                <a:cs typeface="Times New Roman" panose="02020603050405020304" pitchFamily="18" charset="0"/>
              </a:rPr>
              <a:t>: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720725" algn="l"/>
              </a:tabLst>
              <a:defRPr/>
            </a:pPr>
            <a:r>
              <a:rPr lang="ru-RU" altLang="ru-RU" sz="2400" smtClean="0">
                <a:cs typeface="Times New Roman" panose="02020603050405020304" pitchFamily="18" charset="0"/>
              </a:rPr>
              <a:t>	а)</a:t>
            </a:r>
            <a:r>
              <a:rPr lang="en-US" altLang="ru-RU" sz="2400" smtClean="0">
                <a:cs typeface="Times New Roman" panose="02020603050405020304" pitchFamily="18" charset="0"/>
              </a:rPr>
              <a:t>	</a:t>
            </a:r>
            <a:r>
              <a:rPr lang="ru-RU" altLang="ru-RU" sz="2400" i="1" smtClean="0">
                <a:cs typeface="Times New Roman" panose="02020603050405020304" pitchFamily="18" charset="0"/>
              </a:rPr>
              <a:t>если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≠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const </a:t>
            </a:r>
            <a:r>
              <a:rPr lang="ru-RU" altLang="ru-RU" sz="2400" i="1" smtClean="0">
                <a:cs typeface="Times New Roman" panose="02020603050405020304" pitchFamily="18" charset="0"/>
              </a:rPr>
              <a:t>в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cs typeface="Times New Roman" panose="02020603050405020304" pitchFamily="18" charset="0"/>
              </a:rPr>
              <a:t>D</a:t>
            </a:r>
            <a:r>
              <a:rPr lang="ru-RU" altLang="ru-RU" sz="2400" smtClean="0">
                <a:cs typeface="Times New Roman" panose="02020603050405020304" pitchFamily="18" charset="0"/>
              </a:rPr>
              <a:t> , </a:t>
            </a:r>
            <a:r>
              <a:rPr lang="en-US" altLang="ru-RU" sz="2400" smtClean="0"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cs typeface="Times New Roman" panose="02020603050405020304" pitchFamily="18" charset="0"/>
              </a:rPr>
              <a:t>то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|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en-US" altLang="ru-RU" sz="2400" smtClean="0">
                <a:cs typeface="Times New Roman" panose="02020603050405020304" pitchFamily="18" charset="0"/>
              </a:rPr>
              <a:t>| </a:t>
            </a:r>
            <a:r>
              <a:rPr lang="ru-RU" altLang="ru-RU" sz="2400" i="1" smtClean="0">
                <a:cs typeface="Times New Roman" panose="02020603050405020304" pitchFamily="18" charset="0"/>
              </a:rPr>
              <a:t>не достигает в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/>
              <a:t>D</a:t>
            </a:r>
            <a:r>
              <a:rPr lang="ru-RU" altLang="ru-RU" sz="2400" i="1" smtClean="0"/>
              <a:t>  своего</a:t>
            </a:r>
            <a:r>
              <a:rPr lang="ru-RU" altLang="ru-RU" sz="2400" smtClean="0"/>
              <a:t> 	</a:t>
            </a:r>
            <a:r>
              <a:rPr lang="ru-RU" altLang="ru-RU" sz="2400" i="1" smtClean="0"/>
              <a:t>наименьшего значения</a:t>
            </a:r>
            <a:r>
              <a:rPr lang="ru-RU" altLang="ru-RU" sz="2400" smtClean="0"/>
              <a:t>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720725" algn="l"/>
              </a:tabLst>
              <a:defRPr/>
            </a:pPr>
            <a:r>
              <a:rPr lang="ru-RU" altLang="ru-RU" sz="2400" smtClean="0"/>
              <a:t>	б)</a:t>
            </a:r>
            <a:r>
              <a:rPr lang="en-US" altLang="ru-RU" sz="2400" smtClean="0"/>
              <a:t>	</a:t>
            </a:r>
            <a:r>
              <a:rPr lang="ru-RU" altLang="ru-RU" sz="2400" i="1" smtClean="0"/>
              <a:t>если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≠</a:t>
            </a:r>
            <a:r>
              <a:rPr lang="ru-RU" altLang="ru-RU" sz="2400" smtClean="0">
                <a:cs typeface="Times New Roman" panose="02020603050405020304" pitchFamily="18" charset="0"/>
              </a:rPr>
              <a:t> 0</a:t>
            </a:r>
            <a:r>
              <a:rPr lang="en-US" altLang="ru-RU" sz="2400" smtClean="0"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cs typeface="Times New Roman" panose="02020603050405020304" pitchFamily="18" charset="0"/>
              </a:rPr>
              <a:t>в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cs typeface="Times New Roman" panose="02020603050405020304" pitchFamily="18" charset="0"/>
              </a:rPr>
              <a:t>D</a:t>
            </a:r>
            <a:r>
              <a:rPr lang="ru-RU" altLang="ru-RU" sz="2400" smtClean="0">
                <a:cs typeface="Times New Roman" panose="02020603050405020304" pitchFamily="18" charset="0"/>
              </a:rPr>
              <a:t> , </a:t>
            </a:r>
            <a:r>
              <a:rPr lang="en-US" altLang="ru-RU" sz="2400" smtClean="0"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cs typeface="Times New Roman" panose="02020603050405020304" pitchFamily="18" charset="0"/>
              </a:rPr>
              <a:t>то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|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en-US" altLang="ru-RU" sz="2400" smtClean="0">
                <a:cs typeface="Times New Roman" panose="02020603050405020304" pitchFamily="18" charset="0"/>
              </a:rPr>
              <a:t>| </a:t>
            </a:r>
            <a:r>
              <a:rPr lang="ru-RU" altLang="ru-RU" sz="2400" i="1" smtClean="0">
                <a:cs typeface="Times New Roman" panose="02020603050405020304" pitchFamily="18" charset="0"/>
              </a:rPr>
              <a:t>не достигает в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i="1" smtClean="0"/>
              <a:t>D</a:t>
            </a:r>
            <a:r>
              <a:rPr lang="ru-RU" altLang="ru-RU" sz="2400" i="1" smtClean="0"/>
              <a:t>  своего 	наибольшего значения</a:t>
            </a:r>
            <a:r>
              <a:rPr lang="ru-RU" altLang="ru-RU" sz="2400" smtClean="0"/>
              <a:t>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720725" algn="l"/>
              </a:tabLst>
              <a:defRPr/>
            </a:pPr>
            <a:r>
              <a:rPr lang="ru-RU" altLang="ru-RU" sz="2400" smtClean="0"/>
              <a:t>	в)</a:t>
            </a:r>
            <a:r>
              <a:rPr lang="en-US" altLang="ru-RU" sz="2400" smtClean="0"/>
              <a:t>	</a:t>
            </a:r>
            <a:r>
              <a:rPr lang="ru-RU" altLang="ru-RU" sz="2400" i="1" smtClean="0"/>
              <a:t>если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≠</a:t>
            </a:r>
            <a:r>
              <a:rPr lang="ru-RU" altLang="ru-RU" sz="2400" smtClean="0">
                <a:cs typeface="Times New Roman" panose="02020603050405020304" pitchFamily="18" charset="0"/>
              </a:rPr>
              <a:t> 0</a:t>
            </a:r>
            <a:r>
              <a:rPr lang="en-US" altLang="ru-RU" sz="2400" smtClean="0"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cs typeface="Times New Roman" panose="02020603050405020304" pitchFamily="18" charset="0"/>
              </a:rPr>
              <a:t>в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cs typeface="Times New Roman" panose="02020603050405020304" pitchFamily="18" charset="0"/>
              </a:rPr>
              <a:t>D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ru-RU" altLang="ru-RU" sz="2400" i="1" smtClean="0">
                <a:cs typeface="Times New Roman" panose="02020603050405020304" pitchFamily="18" charset="0"/>
              </a:rPr>
              <a:t>и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ru-RU" altLang="ru-RU" sz="2400" i="1" smtClean="0">
                <a:cs typeface="Times New Roman" panose="02020603050405020304" pitchFamily="18" charset="0"/>
              </a:rPr>
              <a:t>непрерывна на границе области</a:t>
            </a:r>
            <a:r>
              <a:rPr lang="ru-RU" altLang="ru-RU" sz="2400" smtClean="0">
                <a:cs typeface="Times New Roman" panose="02020603050405020304" pitchFamily="18" charset="0"/>
              </a:rPr>
              <a:t> 	</a:t>
            </a:r>
            <a:r>
              <a:rPr lang="en-US" altLang="ru-RU" sz="2400" i="1" smtClean="0">
                <a:cs typeface="Times New Roman" panose="02020603050405020304" pitchFamily="18" charset="0"/>
              </a:rPr>
              <a:t>D</a:t>
            </a:r>
            <a:r>
              <a:rPr lang="ru-RU" altLang="ru-RU" sz="2400" smtClean="0">
                <a:cs typeface="Times New Roman" panose="02020603050405020304" pitchFamily="18" charset="0"/>
              </a:rPr>
              <a:t>, </a:t>
            </a:r>
            <a:r>
              <a:rPr lang="en-US" altLang="ru-RU" sz="2400" smtClean="0"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cs typeface="Times New Roman" panose="02020603050405020304" pitchFamily="18" charset="0"/>
              </a:rPr>
              <a:t>то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en-US" altLang="ru-RU" sz="2400" smtClean="0">
                <a:cs typeface="Times New Roman" panose="02020603050405020304" pitchFamily="18" charset="0"/>
              </a:rPr>
              <a:t>|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en-US" altLang="ru-RU" sz="2400" smtClean="0">
                <a:cs typeface="Times New Roman" panose="02020603050405020304" pitchFamily="18" charset="0"/>
              </a:rPr>
              <a:t>| </a:t>
            </a:r>
            <a:r>
              <a:rPr lang="ru-RU" altLang="ru-RU" sz="2400" smtClean="0"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cs typeface="Times New Roman" panose="02020603050405020304" pitchFamily="18" charset="0"/>
              </a:rPr>
              <a:t>достигает своего наибольшего и наимень-</a:t>
            </a:r>
            <a:br>
              <a:rPr lang="ru-RU" altLang="ru-RU" sz="2400" i="1" smtClean="0">
                <a:cs typeface="Times New Roman" panose="02020603050405020304" pitchFamily="18" charset="0"/>
              </a:rPr>
            </a:br>
            <a:r>
              <a:rPr lang="ru-RU" altLang="ru-RU" sz="2400" i="1" smtClean="0">
                <a:cs typeface="Times New Roman" panose="02020603050405020304" pitchFamily="18" charset="0"/>
              </a:rPr>
              <a:t>	шего значения на границе области</a:t>
            </a:r>
            <a:r>
              <a:rPr lang="ru-RU" altLang="ru-RU" sz="2400" smtClean="0"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cs typeface="Times New Roman" panose="02020603050405020304" pitchFamily="18" charset="0"/>
              </a:rPr>
              <a:t>D</a:t>
            </a:r>
            <a:r>
              <a:rPr lang="en-US" altLang="ru-RU" sz="2400" smtClean="0">
                <a:cs typeface="Times New Roman" panose="02020603050405020304" pitchFamily="18" charset="0"/>
              </a:rPr>
              <a:t> .</a:t>
            </a:r>
            <a:endParaRPr lang="ru-RU" altLang="ru-RU" sz="2400" smtClean="0">
              <a:cs typeface="Times New Roman" panose="02020603050405020304" pitchFamily="18" charset="0"/>
            </a:endParaRP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720725" algn="l"/>
              </a:tabLst>
              <a:defRPr/>
            </a:pPr>
            <a:r>
              <a:rPr lang="ru-RU" altLang="ru-RU" sz="2400" smtClean="0">
                <a:cs typeface="Times New Roman" panose="02020603050405020304" pitchFamily="18" charset="0"/>
              </a:rPr>
              <a:t>	(принцип максимума модуля)</a:t>
            </a:r>
            <a:endParaRPr lang="ru-RU" altLang="ru-RU" sz="2400" smtClean="0"/>
          </a:p>
        </p:txBody>
      </p:sp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3368675" y="1979613"/>
          <a:ext cx="21272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" name="Формула" r:id="rId3" imgW="1180588" imgH="495085" progId="Equation.3">
                  <p:embed/>
                </p:oleObj>
              </mc:Choice>
              <mc:Fallback>
                <p:oleObj name="Формула" r:id="rId3" imgW="1180588" imgH="495085" progId="Equation.3">
                  <p:embed/>
                  <p:pic>
                    <p:nvPicPr>
                      <p:cNvPr id="696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8675" y="1979613"/>
                        <a:ext cx="21272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79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145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349250"/>
            <a:ext cx="8637588" cy="6219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smtClean="0"/>
              <a:t>6)	</a:t>
            </a:r>
            <a:r>
              <a:rPr lang="ru-RU" altLang="ru-RU" sz="2400" i="1" smtClean="0"/>
              <a:t>Если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:</a:t>
            </a:r>
            <a:r>
              <a:rPr lang="ru-RU" altLang="ru-RU" sz="2400" smtClean="0">
                <a:latin typeface="Arial Unicode MS" pitchFamily="34" charset="-128"/>
                <a:ea typeface="Arial Unicode MS" pitchFamily="34" charset="-128"/>
              </a:rPr>
              <a:t>ℂ</a:t>
            </a:r>
            <a:r>
              <a:rPr lang="en-US" altLang="ru-RU" sz="2400" smtClean="0">
                <a:cs typeface="Times New Roman" panose="02020603050405020304" pitchFamily="18" charset="0"/>
              </a:rPr>
              <a:t>→</a:t>
            </a:r>
            <a:r>
              <a:rPr lang="en-US" altLang="ru-RU" sz="2400" smtClean="0">
                <a:latin typeface="Arial Unicode MS" pitchFamily="34" charset="-128"/>
                <a:ea typeface="Arial Unicode MS" pitchFamily="34" charset="-128"/>
              </a:rPr>
              <a:t>ℂ</a:t>
            </a:r>
            <a:r>
              <a:rPr lang="ru-RU" altLang="ru-RU" sz="2400" smtClean="0"/>
              <a:t> </a:t>
            </a:r>
            <a:r>
              <a:rPr lang="ru-RU" altLang="ru-RU" sz="2400" i="1" smtClean="0"/>
              <a:t> и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– </a:t>
            </a:r>
            <a:r>
              <a:rPr lang="ru-RU" altLang="ru-RU" sz="2400" i="1" smtClean="0"/>
              <a:t>ограниченная и аналитическая на всей комплексной плоскости</a:t>
            </a:r>
            <a:r>
              <a:rPr lang="ru-RU" altLang="ru-RU" sz="2400" smtClean="0"/>
              <a:t>, </a:t>
            </a:r>
            <a:r>
              <a:rPr lang="ru-RU" altLang="ru-RU" sz="2400" i="1" smtClean="0"/>
              <a:t>то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=</a:t>
            </a:r>
            <a:r>
              <a:rPr lang="en-US" altLang="ru-RU" sz="2400" smtClean="0">
                <a:cs typeface="Times New Roman" panose="02020603050405020304" pitchFamily="18" charset="0"/>
              </a:rPr>
              <a:t>const</a:t>
            </a:r>
            <a:r>
              <a:rPr lang="ru-RU" altLang="ru-RU" sz="2400" smtClean="0"/>
              <a:t> .</a:t>
            </a:r>
          </a:p>
          <a:p>
            <a:pPr algn="r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defRPr/>
            </a:pPr>
            <a:r>
              <a:rPr lang="ru-RU" altLang="ru-RU" sz="2400" smtClean="0"/>
              <a:t>(теорема Лиувилля)</a:t>
            </a:r>
          </a:p>
          <a:p>
            <a:pPr algn="just" eaLnBrk="1" hangingPunct="1">
              <a:lnSpc>
                <a:spcPct val="90000"/>
              </a:lnSpc>
              <a:spcBef>
                <a:spcPct val="45000"/>
              </a:spcBef>
              <a:buFontTx/>
              <a:buNone/>
              <a:defRPr/>
            </a:pPr>
            <a:r>
              <a:rPr lang="ru-RU" altLang="ru-RU" sz="2400" smtClean="0"/>
              <a:t>7) </a:t>
            </a:r>
            <a:r>
              <a:rPr lang="ru-RU" altLang="ru-RU" sz="2400" i="1" smtClean="0"/>
              <a:t>Если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)=</a:t>
            </a:r>
            <a:r>
              <a:rPr lang="en-US" altLang="ru-RU" sz="2400" i="1" smtClean="0"/>
              <a:t>u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x</a:t>
            </a:r>
            <a:r>
              <a:rPr lang="en-US" altLang="ru-RU" sz="2400" smtClean="0"/>
              <a:t>,</a:t>
            </a:r>
            <a:r>
              <a:rPr lang="en-US" altLang="ru-RU" sz="2400" i="1" smtClean="0"/>
              <a:t>y</a:t>
            </a:r>
            <a:r>
              <a:rPr lang="en-US" altLang="ru-RU" sz="2400" smtClean="0"/>
              <a:t>)+i</a:t>
            </a:r>
            <a:r>
              <a:rPr lang="en-US" altLang="ru-RU" sz="2400" i="1" smtClean="0"/>
              <a:t>v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x</a:t>
            </a:r>
            <a:r>
              <a:rPr lang="en-US" altLang="ru-RU" sz="2400" smtClean="0"/>
              <a:t>,</a:t>
            </a:r>
            <a:r>
              <a:rPr lang="en-US" altLang="ru-RU" sz="2400" i="1" smtClean="0"/>
              <a:t>y</a:t>
            </a:r>
            <a:r>
              <a:rPr lang="en-US" altLang="ru-RU" sz="2400" smtClean="0"/>
              <a:t>) </a:t>
            </a:r>
            <a:r>
              <a:rPr lang="ru-RU" altLang="ru-RU" sz="2400" smtClean="0"/>
              <a:t>– </a:t>
            </a:r>
            <a:r>
              <a:rPr lang="ru-RU" altLang="ru-RU" sz="2400" i="1" smtClean="0"/>
              <a:t>аналитическая в области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D</a:t>
            </a:r>
            <a:r>
              <a:rPr lang="ru-RU" altLang="ru-RU" sz="2400" i="1" smtClean="0"/>
              <a:t> </a:t>
            </a:r>
            <a:r>
              <a:rPr lang="ru-RU" altLang="ru-RU" sz="2400" smtClean="0"/>
              <a:t>, </a:t>
            </a:r>
            <a:r>
              <a:rPr lang="ru-RU" altLang="ru-RU" sz="2400" i="1" smtClean="0"/>
              <a:t>то</a:t>
            </a:r>
            <a:r>
              <a:rPr lang="ru-RU" altLang="ru-RU" sz="2400" smtClean="0"/>
              <a:t> </a:t>
            </a:r>
            <a:r>
              <a:rPr lang="ru-RU" altLang="ru-RU" sz="2400" i="1" smtClean="0"/>
              <a:t>функции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u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x</a:t>
            </a:r>
            <a:r>
              <a:rPr lang="en-US" altLang="ru-RU" sz="2400" smtClean="0"/>
              <a:t>,</a:t>
            </a:r>
            <a:r>
              <a:rPr lang="en-US" altLang="ru-RU" sz="2400" i="1" smtClean="0"/>
              <a:t>y</a:t>
            </a:r>
            <a:r>
              <a:rPr lang="en-US" altLang="ru-RU" sz="2400" smtClean="0"/>
              <a:t>)</a:t>
            </a:r>
            <a:r>
              <a:rPr lang="ru-RU" altLang="ru-RU" sz="2400" smtClean="0"/>
              <a:t>  </a:t>
            </a:r>
            <a:r>
              <a:rPr lang="ru-RU" altLang="ru-RU" sz="2400" i="1" smtClean="0"/>
              <a:t>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v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x</a:t>
            </a:r>
            <a:r>
              <a:rPr lang="en-US" altLang="ru-RU" sz="2400" smtClean="0"/>
              <a:t>,</a:t>
            </a:r>
            <a:r>
              <a:rPr lang="en-US" altLang="ru-RU" sz="2400" i="1" smtClean="0"/>
              <a:t>y</a:t>
            </a:r>
            <a:r>
              <a:rPr lang="en-US" altLang="ru-RU" sz="2400" smtClean="0"/>
              <a:t>)</a:t>
            </a:r>
            <a:r>
              <a:rPr lang="ru-RU" altLang="ru-RU" sz="2400" smtClean="0"/>
              <a:t>  </a:t>
            </a:r>
            <a:r>
              <a:rPr lang="ru-RU" altLang="ru-RU" sz="2400" i="1" smtClean="0"/>
              <a:t>являются гармоническими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sz="2400" smtClean="0"/>
              <a:t>	Функция </a:t>
            </a:r>
            <a:r>
              <a:rPr lang="el-GR" altLang="ru-RU" sz="2400" smtClean="0">
                <a:cs typeface="Times New Roman" panose="02020603050405020304" pitchFamily="18" charset="0"/>
              </a:rPr>
              <a:t>φ</a:t>
            </a:r>
            <a:r>
              <a:rPr lang="ru-RU" altLang="ru-RU" sz="2400" smtClean="0">
                <a:cs typeface="Times New Roman" panose="02020603050405020304" pitchFamily="18" charset="0"/>
              </a:rPr>
              <a:t>(</a:t>
            </a:r>
            <a:r>
              <a:rPr lang="en-US" altLang="ru-RU" sz="2400" i="1" smtClean="0"/>
              <a:t>x</a:t>
            </a:r>
            <a:r>
              <a:rPr lang="en-US" altLang="ru-RU" sz="2400" smtClean="0"/>
              <a:t>,</a:t>
            </a:r>
            <a:r>
              <a:rPr lang="en-US" altLang="ru-RU" sz="2400" i="1" smtClean="0"/>
              <a:t>y</a:t>
            </a:r>
            <a:r>
              <a:rPr lang="ru-RU" altLang="ru-RU" sz="2400" smtClean="0">
                <a:cs typeface="Times New Roman" panose="02020603050405020304" pitchFamily="18" charset="0"/>
              </a:rPr>
              <a:t>)</a:t>
            </a:r>
            <a:r>
              <a:rPr lang="ru-RU" altLang="ru-RU" sz="2400" smtClean="0"/>
              <a:t> называется </a:t>
            </a:r>
            <a:r>
              <a:rPr lang="ru-RU" altLang="ru-RU" sz="2400" b="1" i="1" smtClean="0">
                <a:solidFill>
                  <a:srgbClr val="CC0000"/>
                </a:solidFill>
              </a:rPr>
              <a:t>гармонической</a:t>
            </a:r>
            <a:r>
              <a:rPr lang="ru-RU" altLang="ru-RU" sz="2400" smtClean="0"/>
              <a:t>, если она удовлетворяет уравнению Лапласса</a:t>
            </a:r>
          </a:p>
          <a:p>
            <a:pPr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defRPr/>
            </a:pPr>
            <a:r>
              <a:rPr lang="ru-RU" altLang="ru-RU" sz="2400" smtClean="0"/>
              <a:t>	Две гармонические функции </a:t>
            </a:r>
            <a:r>
              <a:rPr lang="en-US" altLang="ru-RU" sz="2400" i="1" smtClean="0"/>
              <a:t>u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x</a:t>
            </a:r>
            <a:r>
              <a:rPr lang="en-US" altLang="ru-RU" sz="2400" smtClean="0"/>
              <a:t>,</a:t>
            </a:r>
            <a:r>
              <a:rPr lang="en-US" altLang="ru-RU" sz="2400" i="1" smtClean="0"/>
              <a:t>y</a:t>
            </a:r>
            <a:r>
              <a:rPr lang="en-US" altLang="ru-RU" sz="2400" smtClean="0"/>
              <a:t>)</a:t>
            </a:r>
            <a:r>
              <a:rPr lang="ru-RU" altLang="ru-RU" sz="2400" smtClean="0"/>
              <a:t>  и  </a:t>
            </a:r>
            <a:r>
              <a:rPr lang="en-US" altLang="ru-RU" sz="2400" i="1" smtClean="0"/>
              <a:t>v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x</a:t>
            </a:r>
            <a:r>
              <a:rPr lang="en-US" altLang="ru-RU" sz="2400" smtClean="0"/>
              <a:t>,</a:t>
            </a:r>
            <a:r>
              <a:rPr lang="en-US" altLang="ru-RU" sz="2400" i="1" smtClean="0"/>
              <a:t>y</a:t>
            </a:r>
            <a:r>
              <a:rPr lang="en-US" altLang="ru-RU" sz="2400" smtClean="0"/>
              <a:t>)</a:t>
            </a:r>
            <a:r>
              <a:rPr lang="ru-RU" altLang="ru-RU" sz="2400" smtClean="0"/>
              <a:t> , удовлет-</a:t>
            </a:r>
            <a:br>
              <a:rPr lang="ru-RU" altLang="ru-RU" sz="2400" smtClean="0"/>
            </a:br>
            <a:r>
              <a:rPr lang="ru-RU" altLang="ru-RU" sz="2400" smtClean="0"/>
              <a:t>воряющие условиям Коши – Римана называются </a:t>
            </a:r>
            <a:r>
              <a:rPr lang="ru-RU" altLang="ru-RU" sz="2400" b="1" i="1" smtClean="0">
                <a:solidFill>
                  <a:srgbClr val="CC0000"/>
                </a:solidFill>
              </a:rPr>
              <a:t>сопря-</a:t>
            </a:r>
            <a:br>
              <a:rPr lang="ru-RU" altLang="ru-RU" sz="2400" b="1" i="1" smtClean="0">
                <a:solidFill>
                  <a:srgbClr val="CC0000"/>
                </a:solidFill>
              </a:rPr>
            </a:br>
            <a:r>
              <a:rPr lang="ru-RU" altLang="ru-RU" sz="2400" b="1" i="1" smtClean="0">
                <a:solidFill>
                  <a:srgbClr val="CC0000"/>
                </a:solidFill>
              </a:rPr>
              <a:t>женной парой гармонических функций</a:t>
            </a:r>
            <a:r>
              <a:rPr lang="ru-RU" altLang="ru-RU" sz="2400" smtClean="0"/>
              <a:t> (порядок функций в паре существенен!)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defRPr/>
            </a:pPr>
            <a:r>
              <a:rPr lang="ru-RU" altLang="ru-RU" sz="2400" smtClean="0"/>
              <a:t>8) </a:t>
            </a:r>
            <a:r>
              <a:rPr lang="ru-RU" altLang="ru-RU" sz="2400" i="1" smtClean="0"/>
              <a:t>Если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– </a:t>
            </a:r>
            <a:r>
              <a:rPr lang="ru-RU" altLang="ru-RU" sz="2400" i="1" smtClean="0"/>
              <a:t>аналитическая в области</a:t>
            </a:r>
            <a:r>
              <a:rPr lang="ru-RU" altLang="ru-RU" sz="2400" smtClean="0"/>
              <a:t> </a:t>
            </a:r>
            <a:r>
              <a:rPr lang="en-US" altLang="ru-RU" sz="2400" i="1" smtClean="0"/>
              <a:t>D</a:t>
            </a:r>
            <a:r>
              <a:rPr lang="ru-RU" altLang="ru-RU" sz="2400" smtClean="0"/>
              <a:t>, </a:t>
            </a:r>
            <a:r>
              <a:rPr lang="ru-RU" altLang="ru-RU" sz="2400" i="1" smtClean="0"/>
              <a:t>то действительная</a:t>
            </a:r>
            <a:r>
              <a:rPr lang="ru-RU" altLang="ru-RU" sz="2400" smtClean="0"/>
              <a:t> (</a:t>
            </a:r>
            <a:r>
              <a:rPr lang="ru-RU" altLang="ru-RU" sz="2400" i="1" smtClean="0"/>
              <a:t>мнимая</a:t>
            </a:r>
            <a:r>
              <a:rPr lang="ru-RU" altLang="ru-RU" sz="2400" smtClean="0"/>
              <a:t>) </a:t>
            </a:r>
            <a:r>
              <a:rPr lang="ru-RU" altLang="ru-RU" sz="2400" i="1" smtClean="0"/>
              <a:t>часть определяет ее с точностью до константы</a:t>
            </a:r>
            <a:r>
              <a:rPr lang="ru-RU" altLang="ru-RU" sz="2400" smtClean="0"/>
              <a:t>. </a:t>
            </a:r>
          </a:p>
        </p:txBody>
      </p:sp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3486150" y="3203575"/>
          <a:ext cx="20050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1" name="Формула" r:id="rId3" imgW="1104900" imgH="520700" progId="Equation.3">
                  <p:embed/>
                </p:oleObj>
              </mc:Choice>
              <mc:Fallback>
                <p:oleObj name="Формула" r:id="rId3" imgW="1104900" imgH="520700" progId="Equation.3">
                  <p:embed/>
                  <p:pic>
                    <p:nvPicPr>
                      <p:cNvPr id="706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0" y="3203575"/>
                        <a:ext cx="2005013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011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425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65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273050"/>
            <a:ext cx="8637588" cy="62341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ru-RU" sz="2400" smtClean="0"/>
              <a:t>9</a:t>
            </a:r>
            <a:r>
              <a:rPr lang="ru-RU" altLang="ru-RU" sz="2400" smtClean="0"/>
              <a:t>)	</a:t>
            </a:r>
            <a:r>
              <a:rPr lang="ru-RU" altLang="ru-RU" sz="2400" i="1" smtClean="0"/>
              <a:t>Пусть</a:t>
            </a:r>
            <a:r>
              <a:rPr lang="ru-RU" altLang="ru-RU" sz="2400" smtClean="0"/>
              <a:t> </a:t>
            </a:r>
            <a:r>
              <a:rPr lang="en-US" altLang="ru-RU" sz="2400" smtClean="0"/>
              <a:t>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– </a:t>
            </a:r>
            <a:r>
              <a:rPr lang="ru-RU" altLang="ru-RU" sz="2400" i="1" smtClean="0"/>
              <a:t>аналитическая в области</a:t>
            </a:r>
            <a:r>
              <a:rPr lang="ru-RU" altLang="ru-RU" sz="2400" smtClean="0"/>
              <a:t>  </a:t>
            </a:r>
            <a:r>
              <a:rPr lang="en-US" altLang="ru-RU" sz="2400" i="1" smtClean="0"/>
              <a:t>D</a:t>
            </a:r>
            <a:r>
              <a:rPr lang="ru-RU" altLang="ru-RU" sz="2400" smtClean="0"/>
              <a:t> ,</a:t>
            </a:r>
            <a:r>
              <a:rPr lang="ru-RU" altLang="ru-RU" sz="2400" i="1" smtClean="0"/>
              <a:t> </a:t>
            </a:r>
            <a:r>
              <a:rPr lang="en-US" altLang="ru-RU" sz="2400" i="1" smtClean="0"/>
              <a:t>z</a:t>
            </a:r>
            <a:r>
              <a:rPr lang="ru-RU" altLang="ru-RU" sz="2400" baseline="-25000" smtClean="0"/>
              <a:t>0</a:t>
            </a:r>
            <a:r>
              <a:rPr lang="en-US" altLang="ru-RU" sz="2400" smtClean="0">
                <a:latin typeface="Arial Unicode MS" pitchFamily="34" charset="-128"/>
              </a:rPr>
              <a:t>∈</a:t>
            </a:r>
            <a:r>
              <a:rPr lang="en-US" altLang="ru-RU" sz="2400" i="1" smtClean="0"/>
              <a:t>D</a:t>
            </a:r>
            <a:r>
              <a:rPr lang="en-US" altLang="ru-RU" sz="2400" smtClean="0">
                <a:latin typeface="Arial Unicode MS" pitchFamily="34" charset="-128"/>
              </a:rPr>
              <a:t> </a:t>
            </a:r>
            <a:r>
              <a:rPr lang="ru-RU" altLang="ru-RU" sz="2400" smtClean="0">
                <a:latin typeface="Arial Unicode MS" pitchFamily="34" charset="-128"/>
              </a:rPr>
              <a:t> </a:t>
            </a:r>
            <a:r>
              <a:rPr lang="ru-RU" altLang="ru-RU" sz="2400" i="1" smtClean="0"/>
              <a:t>и 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b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/>
              <a:t>z</a:t>
            </a:r>
            <a:r>
              <a:rPr lang="ru-RU" altLang="ru-RU" sz="2400" baseline="-25000" smtClean="0"/>
              <a:t>0</a:t>
            </a:r>
            <a:r>
              <a:rPr lang="en-US" altLang="ru-RU" sz="2400" smtClean="0"/>
              <a:t>)</a:t>
            </a:r>
            <a:r>
              <a:rPr lang="ru-RU" altLang="ru-RU" sz="2400" smtClean="0">
                <a:sym typeface="Symbol" panose="05050102010706020507" pitchFamily="18" charset="2"/>
              </a:rPr>
              <a:t>0.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smtClean="0">
                <a:sym typeface="Symbol" panose="05050102010706020507" pitchFamily="18" charset="2"/>
              </a:rPr>
              <a:t>	</a:t>
            </a:r>
            <a:r>
              <a:rPr lang="ru-RU" altLang="ru-RU" sz="2400" i="1" smtClean="0">
                <a:sym typeface="Symbol" panose="05050102010706020507" pitchFamily="18" charset="2"/>
              </a:rPr>
              <a:t>Тогда все бесконечно малые дуги, выходящие из точки</a:t>
            </a:r>
            <a:r>
              <a:rPr lang="ru-RU" altLang="ru-RU" sz="2400" smtClean="0">
                <a:sym typeface="Symbol" panose="05050102010706020507" pitchFamily="18" charset="2"/>
              </a:rPr>
              <a:t> </a:t>
            </a:r>
            <a:r>
              <a:rPr lang="en-US" altLang="ru-RU" sz="2400" i="1" smtClean="0"/>
              <a:t>z</a:t>
            </a:r>
            <a:r>
              <a:rPr lang="ru-RU" altLang="ru-RU" sz="2400" baseline="-25000" smtClean="0"/>
              <a:t>0</a:t>
            </a:r>
            <a:r>
              <a:rPr lang="ru-RU" altLang="ru-RU" sz="2400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при отображении</a:t>
            </a:r>
            <a:r>
              <a:rPr lang="ru-RU" altLang="ru-RU" sz="2400" smtClean="0">
                <a:sym typeface="Symbol" panose="05050102010706020507" pitchFamily="18" charset="2"/>
              </a:rPr>
              <a:t>  </a:t>
            </a:r>
            <a:r>
              <a:rPr lang="en-US" altLang="ru-RU" sz="2400" i="1" smtClean="0"/>
              <a:t>f</a:t>
            </a:r>
            <a:r>
              <a:rPr lang="en-US" altLang="ru-RU" sz="2400" smtClean="0"/>
              <a:t>(</a:t>
            </a:r>
            <a:r>
              <a:rPr lang="en-US" altLang="ru-RU" sz="2400" i="1" smtClean="0"/>
              <a:t>z</a:t>
            </a:r>
            <a:r>
              <a:rPr lang="en-US" altLang="ru-RU" sz="2400" smtClean="0"/>
              <a:t>)</a:t>
            </a:r>
            <a:r>
              <a:rPr lang="ru-RU" altLang="ru-RU" sz="2400" smtClean="0"/>
              <a:t>  </a:t>
            </a:r>
            <a:r>
              <a:rPr lang="ru-RU" altLang="ru-RU" sz="2400" i="1" smtClean="0">
                <a:sym typeface="Symbol" panose="05050102010706020507" pitchFamily="18" charset="2"/>
              </a:rPr>
              <a:t>поворачиваются на один и тот же</a:t>
            </a:r>
            <a:r>
              <a:rPr lang="ru-RU" altLang="ru-RU" sz="2400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угол</a:t>
            </a:r>
            <a:r>
              <a:rPr lang="ru-RU" altLang="ru-RU" sz="2400" smtClean="0">
                <a:sym typeface="Symbol" panose="05050102010706020507" pitchFamily="18" charset="2"/>
              </a:rPr>
              <a:t>, </a:t>
            </a:r>
            <a:r>
              <a:rPr lang="ru-RU" altLang="ru-RU" sz="2400" i="1" smtClean="0">
                <a:sym typeface="Symbol" panose="05050102010706020507" pitchFamily="18" charset="2"/>
              </a:rPr>
              <a:t>равный</a:t>
            </a:r>
            <a:r>
              <a:rPr lang="en-US" altLang="ru-RU" sz="2400" i="1" smtClean="0">
                <a:sym typeface="Symbol" panose="05050102010706020507" pitchFamily="18" charset="2"/>
              </a:rPr>
              <a:t> </a:t>
            </a:r>
            <a:r>
              <a:rPr lang="ru-RU" altLang="ru-RU" sz="2400" smtClean="0">
                <a:sym typeface="Symbol" panose="05050102010706020507" pitchFamily="18" charset="2"/>
              </a:rPr>
              <a:t> </a:t>
            </a:r>
            <a:r>
              <a:rPr lang="en-US" altLang="ru-RU" sz="2400" smtClean="0">
                <a:sym typeface="Symbol" panose="05050102010706020507" pitchFamily="18" charset="2"/>
              </a:rPr>
              <a:t>arg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b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/>
              <a:t>z</a:t>
            </a:r>
            <a:r>
              <a:rPr lang="ru-RU" altLang="ru-RU" sz="2400" baseline="-25000" smtClean="0"/>
              <a:t>0</a:t>
            </a:r>
            <a:r>
              <a:rPr lang="en-US" altLang="ru-RU" sz="2400" smtClean="0"/>
              <a:t>)</a:t>
            </a:r>
            <a:r>
              <a:rPr lang="ru-RU" altLang="ru-RU" sz="2400" smtClean="0">
                <a:sym typeface="Symbol" panose="05050102010706020507" pitchFamily="18" charset="2"/>
              </a:rPr>
              <a:t>, </a:t>
            </a:r>
            <a:r>
              <a:rPr lang="en-US" altLang="ru-RU" sz="2400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и </a:t>
            </a:r>
            <a:r>
              <a:rPr lang="en-US" altLang="ru-RU" sz="2400" i="1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получают </a:t>
            </a:r>
            <a:r>
              <a:rPr lang="en-US" altLang="ru-RU" sz="2400" i="1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одно</a:t>
            </a:r>
            <a:r>
              <a:rPr lang="en-US" altLang="ru-RU" sz="2400" i="1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 и </a:t>
            </a:r>
            <a:r>
              <a:rPr lang="en-US" altLang="ru-RU" sz="2400" i="1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то</a:t>
            </a:r>
            <a:r>
              <a:rPr lang="en-US" altLang="ru-RU" sz="2400" i="1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 же</a:t>
            </a:r>
            <a:r>
              <a:rPr lang="en-US" altLang="ru-RU" sz="2400" i="1" smtClean="0">
                <a:sym typeface="Symbol" panose="05050102010706020507" pitchFamily="18" charset="2"/>
              </a:rPr>
              <a:t> </a:t>
            </a:r>
            <a:r>
              <a:rPr lang="ru-RU" altLang="ru-RU" sz="2400" smtClean="0">
                <a:sym typeface="Symbol" panose="05050102010706020507" pitchFamily="18" charset="2"/>
              </a:rPr>
              <a:t> </a:t>
            </a:r>
            <a:r>
              <a:rPr lang="ru-RU" altLang="ru-RU" sz="2400" i="1" smtClean="0">
                <a:sym typeface="Symbol" panose="05050102010706020507" pitchFamily="18" charset="2"/>
              </a:rPr>
              <a:t>растяжение</a:t>
            </a:r>
            <a:r>
              <a:rPr lang="ru-RU" altLang="ru-RU" sz="2400" smtClean="0">
                <a:sym typeface="Symbol" panose="05050102010706020507" pitchFamily="18" charset="2"/>
              </a:rPr>
              <a:t>, </a:t>
            </a:r>
            <a:r>
              <a:rPr lang="ru-RU" altLang="ru-RU" sz="2400" i="1" smtClean="0">
                <a:sym typeface="Symbol" panose="05050102010706020507" pitchFamily="18" charset="2"/>
              </a:rPr>
              <a:t>равное</a:t>
            </a:r>
            <a:r>
              <a:rPr lang="ru-RU" altLang="ru-RU" sz="2400" smtClean="0">
                <a:sym typeface="Symbol" panose="05050102010706020507" pitchFamily="18" charset="2"/>
              </a:rPr>
              <a:t> </a:t>
            </a:r>
            <a:r>
              <a:rPr lang="en-US" altLang="ru-RU" sz="2400" smtClean="0">
                <a:sym typeface="Symbol" panose="05050102010706020507" pitchFamily="18" charset="2"/>
              </a:rPr>
              <a:t> | </a:t>
            </a:r>
            <a:r>
              <a:rPr lang="en-US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ru-RU" sz="2400" b="1" smtClean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smtClean="0"/>
              <a:t>z</a:t>
            </a:r>
            <a:r>
              <a:rPr lang="ru-RU" altLang="ru-RU" sz="2400" baseline="-25000" smtClean="0"/>
              <a:t>0</a:t>
            </a:r>
            <a:r>
              <a:rPr lang="en-US" altLang="ru-RU" sz="2400" smtClean="0"/>
              <a:t>)|</a:t>
            </a:r>
            <a:r>
              <a:rPr lang="ru-RU" altLang="ru-RU" sz="2400" smtClean="0"/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smtClean="0"/>
              <a:t>	(геометрический смысл производной аналитической функции)</a:t>
            </a:r>
          </a:p>
        </p:txBody>
      </p:sp>
    </p:spTree>
    <p:extLst>
      <p:ext uri="{BB962C8B-B14F-4D97-AF65-F5344CB8AC3E}">
        <p14:creationId xmlns:p14="http://schemas.microsoft.com/office/powerpoint/2010/main" val="115435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63538" y="260350"/>
            <a:ext cx="832326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О п р е д е л е н и е.   </a:t>
            </a:r>
            <a:r>
              <a:rPr lang="ru-RU" altLang="ru-RU" sz="1800" i="1" u="none"/>
              <a:t> Однозначная функция называется аналитической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 u="none"/>
              <a:t>в данной точке, если она дифференцируема в этой точке и ее окрестности.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 u="none"/>
              <a:t>Функция, дифференцируемая во всех точках некоторой области,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 u="none"/>
              <a:t>называется аналитической в этой области.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731963" y="1843088"/>
            <a:ext cx="5273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1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 </a:t>
            </a:r>
            <a:r>
              <a:rPr lang="en-US" altLang="ru-RU" sz="1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4</a:t>
            </a:r>
            <a:r>
              <a:rPr lang="ru-RU" altLang="ru-RU" sz="1800" dirty="0" smtClean="0">
                <a:solidFill>
                  <a:srgbClr val="000066"/>
                </a:solidFill>
              </a:rPr>
              <a:t>. </a:t>
            </a:r>
            <a:r>
              <a:rPr lang="ru-RU" altLang="ru-RU" sz="1800" b="1" u="none" dirty="0" smtClean="0"/>
              <a:t>Геометрический смысл производной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95288" y="2420938"/>
            <a:ext cx="3462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Пусть аналитическая функция</a:t>
            </a:r>
            <a:r>
              <a:rPr lang="ru-RU" altLang="ru-RU" sz="1800" b="1" u="none"/>
              <a:t> 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3995738" y="2349500"/>
          <a:ext cx="12969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7" name="Формула" r:id="rId3" imgW="685800" imgH="228600" progId="Equation.3">
                  <p:embed/>
                </p:oleObj>
              </mc:Choice>
              <mc:Fallback>
                <p:oleObj name="Формула" r:id="rId3" imgW="685800" imgH="228600" progId="Equation.3">
                  <p:embed/>
                  <p:pic>
                    <p:nvPicPr>
                      <p:cNvPr id="327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2349500"/>
                        <a:ext cx="129698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5364163" y="2349500"/>
            <a:ext cx="31988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множество точек из области</a:t>
            </a:r>
            <a:endParaRPr lang="ru-RU" altLang="ru-RU" sz="1800" b="1" u="none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447675" y="2795588"/>
            <a:ext cx="2613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определения функции</a:t>
            </a:r>
            <a:r>
              <a:rPr lang="ru-RU" altLang="ru-RU" sz="1800" b="1" u="none"/>
              <a:t> 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3203575" y="2781300"/>
          <a:ext cx="10795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8" name="Формула" r:id="rId5" imgW="698197" imgH="215806" progId="Equation.3">
                  <p:embed/>
                </p:oleObj>
              </mc:Choice>
              <mc:Fallback>
                <p:oleObj name="Формула" r:id="rId5" imgW="698197" imgH="215806" progId="Equation.3">
                  <p:embed/>
                  <p:pic>
                    <p:nvPicPr>
                      <p:cNvPr id="3277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781300"/>
                        <a:ext cx="10795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4427538" y="2708275"/>
            <a:ext cx="35067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на множество точек плоскости</a:t>
            </a:r>
            <a:r>
              <a:rPr lang="ru-RU" altLang="ru-RU" sz="1800" b="1" u="none"/>
              <a:t> </a:t>
            </a: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781" name="Object 13"/>
          <p:cNvGraphicFramePr>
            <a:graphicFrameLocks noChangeAspect="1"/>
          </p:cNvGraphicFramePr>
          <p:nvPr/>
        </p:nvGraphicFramePr>
        <p:xfrm>
          <a:off x="684213" y="3141663"/>
          <a:ext cx="143986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9" name="Формула" r:id="rId7" imgW="723272" imgH="177646" progId="Equation.3">
                  <p:embed/>
                </p:oleObj>
              </mc:Choice>
              <mc:Fallback>
                <p:oleObj name="Формула" r:id="rId7" imgW="723272" imgH="177646" progId="Equation.3">
                  <p:embed/>
                  <p:pic>
                    <p:nvPicPr>
                      <p:cNvPr id="3278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141663"/>
                        <a:ext cx="143986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611188" y="3573463"/>
            <a:ext cx="1592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Если в точке</a:t>
            </a:r>
            <a:r>
              <a:rPr lang="ru-RU" altLang="ru-RU" sz="1800" b="1" u="none"/>
              <a:t> 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2051050" y="3213100"/>
            <a:ext cx="255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u="none"/>
              <a:t>.</a:t>
            </a: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785" name="Object 17"/>
          <p:cNvGraphicFramePr>
            <a:graphicFrameLocks noChangeAspect="1"/>
          </p:cNvGraphicFramePr>
          <p:nvPr/>
        </p:nvGraphicFramePr>
        <p:xfrm>
          <a:off x="2268538" y="3573463"/>
          <a:ext cx="28892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0" name="Формула" r:id="rId9" imgW="190417" imgH="241195" progId="Equation.3">
                  <p:embed/>
                </p:oleObj>
              </mc:Choice>
              <mc:Fallback>
                <p:oleObj name="Формула" r:id="rId9" imgW="190417" imgH="241195" progId="Equation.3">
                  <p:embed/>
                  <p:pic>
                    <p:nvPicPr>
                      <p:cNvPr id="3278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573463"/>
                        <a:ext cx="288925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2627313" y="3573463"/>
            <a:ext cx="3070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существует производная</a:t>
            </a:r>
            <a:r>
              <a:rPr lang="ru-RU" altLang="ru-RU" sz="1800" b="1" u="none"/>
              <a:t>    </a:t>
            </a: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788" name="Object 20"/>
          <p:cNvGraphicFramePr>
            <a:graphicFrameLocks noChangeAspect="1"/>
          </p:cNvGraphicFramePr>
          <p:nvPr/>
        </p:nvGraphicFramePr>
        <p:xfrm>
          <a:off x="5580063" y="3357563"/>
          <a:ext cx="223202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1" name="Формула" r:id="rId11" imgW="1548728" imgH="444307" progId="Equation.3">
                  <p:embed/>
                </p:oleObj>
              </mc:Choice>
              <mc:Fallback>
                <p:oleObj name="Формула" r:id="rId11" imgW="1548728" imgH="444307" progId="Equation.3">
                  <p:embed/>
                  <p:pic>
                    <p:nvPicPr>
                      <p:cNvPr id="3278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3357563"/>
                        <a:ext cx="2232025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611188" y="4076700"/>
            <a:ext cx="4654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то модуль производной функции в точке </a:t>
            </a:r>
            <a:r>
              <a:rPr lang="ru-RU" altLang="ru-RU" sz="1800" b="1" u="none"/>
              <a:t> </a:t>
            </a: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5219700" y="4076700"/>
            <a:ext cx="35194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есть коэффициент растяжения</a:t>
            </a:r>
            <a:r>
              <a:rPr lang="ru-RU" altLang="ru-RU" sz="1800" b="1" u="none"/>
              <a:t> </a:t>
            </a: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792" name="Object 24"/>
          <p:cNvGraphicFramePr>
            <a:graphicFrameLocks noChangeAspect="1"/>
          </p:cNvGraphicFramePr>
          <p:nvPr/>
        </p:nvGraphicFramePr>
        <p:xfrm>
          <a:off x="8675688" y="4076700"/>
          <a:ext cx="21590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2" name="Формула" r:id="rId13" imgW="139639" imgH="190417" progId="Equation.3">
                  <p:embed/>
                </p:oleObj>
              </mc:Choice>
              <mc:Fallback>
                <p:oleObj name="Формула" r:id="rId13" imgW="139639" imgH="190417" progId="Equation.3">
                  <p:embed/>
                  <p:pic>
                    <p:nvPicPr>
                      <p:cNvPr id="3279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5688" y="4076700"/>
                        <a:ext cx="215900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684213" y="4508500"/>
            <a:ext cx="1312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плоскости</a:t>
            </a:r>
            <a:r>
              <a:rPr lang="ru-RU" altLang="ru-RU" sz="1800" b="1" u="none"/>
              <a:t> </a:t>
            </a:r>
          </a:p>
        </p:txBody>
      </p:sp>
      <p:sp>
        <p:nvSpPr>
          <p:cNvPr id="327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795" name="Object 27"/>
          <p:cNvGraphicFramePr>
            <a:graphicFrameLocks noChangeAspect="1"/>
          </p:cNvGraphicFramePr>
          <p:nvPr/>
        </p:nvGraphicFramePr>
        <p:xfrm>
          <a:off x="2051050" y="4508500"/>
          <a:ext cx="1081088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3" name="Формула" r:id="rId15" imgW="698197" imgH="215806" progId="Equation.3">
                  <p:embed/>
                </p:oleObj>
              </mc:Choice>
              <mc:Fallback>
                <p:oleObj name="Формула" r:id="rId15" imgW="698197" imgH="215806" progId="Equation.3">
                  <p:embed/>
                  <p:pic>
                    <p:nvPicPr>
                      <p:cNvPr id="3279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4508500"/>
                        <a:ext cx="1081088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3276600" y="4508500"/>
            <a:ext cx="1031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в точке</a:t>
            </a:r>
            <a:r>
              <a:rPr lang="ru-RU" altLang="ru-RU" sz="1800" b="1" u="none"/>
              <a:t> </a:t>
            </a:r>
          </a:p>
        </p:txBody>
      </p:sp>
      <p:graphicFrame>
        <p:nvGraphicFramePr>
          <p:cNvPr id="32797" name="Object 29"/>
          <p:cNvGraphicFramePr>
            <a:graphicFrameLocks noGrp="1" noChangeAspect="1"/>
          </p:cNvGraphicFramePr>
          <p:nvPr>
            <p:ph/>
          </p:nvPr>
        </p:nvGraphicFramePr>
        <p:xfrm>
          <a:off x="4356100" y="4508500"/>
          <a:ext cx="2841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4" name="Формула" r:id="rId17" imgW="190417" imgH="241195" progId="Equation.3">
                  <p:embed/>
                </p:oleObj>
              </mc:Choice>
              <mc:Fallback>
                <p:oleObj name="Формула" r:id="rId17" imgW="190417" imgH="241195" progId="Equation.3">
                  <p:embed/>
                  <p:pic>
                    <p:nvPicPr>
                      <p:cNvPr id="32797" name="Object 2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4508500"/>
                        <a:ext cx="284163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4716463" y="4508500"/>
            <a:ext cx="295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при данном отображении</a:t>
            </a:r>
            <a:r>
              <a:rPr lang="ru-RU" altLang="ru-RU" sz="1800" b="1" u="none"/>
              <a:t> </a:t>
            </a:r>
          </a:p>
        </p:txBody>
      </p:sp>
      <p:sp>
        <p:nvSpPr>
          <p:cNvPr id="32799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800" name="Object 32"/>
          <p:cNvGraphicFramePr>
            <a:graphicFrameLocks noChangeAspect="1"/>
          </p:cNvGraphicFramePr>
          <p:nvPr/>
        </p:nvGraphicFramePr>
        <p:xfrm>
          <a:off x="3348038" y="4941888"/>
          <a:ext cx="1655762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5" name="Формула" r:id="rId18" imgW="761669" imgH="228501" progId="Equation.3">
                  <p:embed/>
                </p:oleObj>
              </mc:Choice>
              <mc:Fallback>
                <p:oleObj name="Формула" r:id="rId18" imgW="761669" imgH="228501" progId="Equation.3">
                  <p:embed/>
                  <p:pic>
                    <p:nvPicPr>
                      <p:cNvPr id="3280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4941888"/>
                        <a:ext cx="1655762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802" name="Object 34"/>
          <p:cNvGraphicFramePr>
            <a:graphicFrameLocks noChangeAspect="1"/>
          </p:cNvGraphicFramePr>
          <p:nvPr/>
        </p:nvGraphicFramePr>
        <p:xfrm>
          <a:off x="3132138" y="6165850"/>
          <a:ext cx="22256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6" name="Формула" r:id="rId20" imgW="1091726" imgH="228501" progId="Equation.3">
                  <p:embed/>
                </p:oleObj>
              </mc:Choice>
              <mc:Fallback>
                <p:oleObj name="Формула" r:id="rId20" imgW="1091726" imgH="228501" progId="Equation.3">
                  <p:embed/>
                  <p:pic>
                    <p:nvPicPr>
                      <p:cNvPr id="32802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6165850"/>
                        <a:ext cx="22256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684213" y="5445125"/>
            <a:ext cx="3651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Аргумент производной функции</a:t>
            </a:r>
            <a:r>
              <a:rPr lang="ru-RU" altLang="ru-RU" sz="1800" b="1" u="none"/>
              <a:t> </a:t>
            </a: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4284663" y="5445125"/>
            <a:ext cx="2274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есть угол поворота</a:t>
            </a:r>
            <a:r>
              <a:rPr lang="ru-RU" altLang="ru-RU" sz="1800" b="1" u="none"/>
              <a:t> </a:t>
            </a: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806" name="Object 38"/>
          <p:cNvGraphicFramePr>
            <a:graphicFrameLocks noChangeAspect="1"/>
          </p:cNvGraphicFramePr>
          <p:nvPr/>
        </p:nvGraphicFramePr>
        <p:xfrm>
          <a:off x="6588125" y="5445125"/>
          <a:ext cx="36036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7" name="Формула" r:id="rId22" imgW="164957" imgH="152268" progId="Equation.3">
                  <p:embed/>
                </p:oleObj>
              </mc:Choice>
              <mc:Fallback>
                <p:oleObj name="Формула" r:id="rId22" imgW="164957" imgH="152268" progId="Equation.3">
                  <p:embed/>
                  <p:pic>
                    <p:nvPicPr>
                      <p:cNvPr id="32806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5445125"/>
                        <a:ext cx="360363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7092950" y="5445125"/>
            <a:ext cx="1312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плоскости</a:t>
            </a:r>
            <a:r>
              <a:rPr lang="ru-RU" altLang="ru-RU" sz="1800" b="1" u="none"/>
              <a:t> </a:t>
            </a: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809" name="Object 41"/>
          <p:cNvGraphicFramePr>
            <a:graphicFrameLocks noChangeAspect="1"/>
          </p:cNvGraphicFramePr>
          <p:nvPr/>
        </p:nvGraphicFramePr>
        <p:xfrm>
          <a:off x="827088" y="5805488"/>
          <a:ext cx="1223962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8" name="Формула" r:id="rId24" imgW="698197" imgH="215806" progId="Equation.3">
                  <p:embed/>
                </p:oleObj>
              </mc:Choice>
              <mc:Fallback>
                <p:oleObj name="Формула" r:id="rId24" imgW="698197" imgH="215806" progId="Equation.3">
                  <p:embed/>
                  <p:pic>
                    <p:nvPicPr>
                      <p:cNvPr id="32809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805488"/>
                        <a:ext cx="1223962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10" name="Rectangle 42"/>
          <p:cNvSpPr>
            <a:spLocks noChangeArrowheads="1"/>
          </p:cNvSpPr>
          <p:nvPr/>
        </p:nvSpPr>
        <p:spPr bwMode="auto">
          <a:xfrm>
            <a:off x="2268538" y="5805488"/>
            <a:ext cx="1031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в точке</a:t>
            </a:r>
            <a:r>
              <a:rPr lang="ru-RU" altLang="ru-RU" sz="1800" b="1" u="none"/>
              <a:t> </a:t>
            </a:r>
          </a:p>
        </p:txBody>
      </p:sp>
      <p:sp>
        <p:nvSpPr>
          <p:cNvPr id="32811" name="Rectangle 4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2812" name="Object 44"/>
          <p:cNvGraphicFramePr>
            <a:graphicFrameLocks noChangeAspect="1"/>
          </p:cNvGraphicFramePr>
          <p:nvPr/>
        </p:nvGraphicFramePr>
        <p:xfrm>
          <a:off x="3348038" y="5805488"/>
          <a:ext cx="7207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9" name="Формула" r:id="rId26" imgW="457200" imgH="241300" progId="Equation.3">
                  <p:embed/>
                </p:oleObj>
              </mc:Choice>
              <mc:Fallback>
                <p:oleObj name="Формула" r:id="rId26" imgW="457200" imgH="241300" progId="Equation.3">
                  <p:embed/>
                  <p:pic>
                    <p:nvPicPr>
                      <p:cNvPr id="32812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5805488"/>
                        <a:ext cx="720725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13" name="Rectangle 45"/>
          <p:cNvSpPr>
            <a:spLocks noChangeArrowheads="1"/>
          </p:cNvSpPr>
          <p:nvPr/>
        </p:nvSpPr>
        <p:spPr bwMode="auto">
          <a:xfrm>
            <a:off x="4211638" y="5805488"/>
            <a:ext cx="295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при данном отображении</a:t>
            </a:r>
            <a:r>
              <a:rPr lang="ru-RU" altLang="ru-RU" sz="1800" b="1" u="non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66675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95288" y="268288"/>
            <a:ext cx="80422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u="none"/>
              <a:t>Задача.   </a:t>
            </a:r>
            <a:r>
              <a:rPr lang="ru-RU" altLang="ru-RU" sz="1800" u="none"/>
              <a:t>Найти коэффициент растяжения и угол поворота комплексной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плоскости</a:t>
            </a:r>
            <a:r>
              <a:rPr lang="ru-RU" altLang="ru-RU" sz="1800" b="1" u="none"/>
              <a:t> 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835150" y="692150"/>
          <a:ext cx="1081088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9" name="Формула" r:id="rId3" imgW="698197" imgH="215806" progId="Equation.3">
                  <p:embed/>
                </p:oleObj>
              </mc:Choice>
              <mc:Fallback>
                <p:oleObj name="Формула" r:id="rId3" imgW="698197" imgH="215806" progId="Equation.3">
                  <p:embed/>
                  <p:pic>
                    <p:nvPicPr>
                      <p:cNvPr id="337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692150"/>
                        <a:ext cx="1081088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132138" y="620713"/>
            <a:ext cx="1031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в точке</a:t>
            </a:r>
            <a:r>
              <a:rPr lang="ru-RU" altLang="ru-RU" sz="1800" b="1" u="none"/>
              <a:t> 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4140200" y="620713"/>
          <a:ext cx="3460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0" name="Формула" r:id="rId5" imgW="190417" imgH="241195" progId="Equation.3">
                  <p:embed/>
                </p:oleObj>
              </mc:Choice>
              <mc:Fallback>
                <p:oleObj name="Формула" r:id="rId5" imgW="190417" imgH="241195" progId="Equation.3">
                  <p:embed/>
                  <p:pic>
                    <p:nvPicPr>
                      <p:cNvPr id="3379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620713"/>
                        <a:ext cx="3460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4643438" y="620713"/>
            <a:ext cx="21066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при отображении</a:t>
            </a:r>
            <a:r>
              <a:rPr lang="ru-RU" altLang="ru-RU" sz="1800" b="1" u="none"/>
              <a:t> 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6732588" y="620713"/>
          <a:ext cx="115252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1" name="Формула" r:id="rId7" imgW="711200" imgH="228600" progId="Equation.3">
                  <p:embed/>
                </p:oleObj>
              </mc:Choice>
              <mc:Fallback>
                <p:oleObj name="Формула" r:id="rId7" imgW="711200" imgH="228600" progId="Equation.3">
                  <p:embed/>
                  <p:pic>
                    <p:nvPicPr>
                      <p:cNvPr id="3380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620713"/>
                        <a:ext cx="1152525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804" name="Object 12"/>
          <p:cNvGraphicFramePr>
            <a:graphicFrameLocks noChangeAspect="1"/>
          </p:cNvGraphicFramePr>
          <p:nvPr/>
        </p:nvGraphicFramePr>
        <p:xfrm>
          <a:off x="827088" y="1196975"/>
          <a:ext cx="50419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2" name="Формула" r:id="rId9" imgW="2565400" imgH="279400" progId="Equation.3">
                  <p:embed/>
                </p:oleObj>
              </mc:Choice>
              <mc:Fallback>
                <p:oleObj name="Формула" r:id="rId9" imgW="2565400" imgH="279400" progId="Equation.3">
                  <p:embed/>
                  <p:pic>
                    <p:nvPicPr>
                      <p:cNvPr id="3380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196975"/>
                        <a:ext cx="504190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827088" y="1916113"/>
            <a:ext cx="3625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Находим производную функции</a:t>
            </a:r>
            <a:r>
              <a:rPr lang="ru-RU" altLang="ru-RU" sz="1800" b="1" u="none"/>
              <a:t> 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807" name="Object 15"/>
          <p:cNvGraphicFramePr>
            <a:graphicFrameLocks noChangeAspect="1"/>
          </p:cNvGraphicFramePr>
          <p:nvPr/>
        </p:nvGraphicFramePr>
        <p:xfrm>
          <a:off x="2771775" y="2349500"/>
          <a:ext cx="2160588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3" name="Формула" r:id="rId11" imgW="1129810" imgH="241195" progId="Equation.3">
                  <p:embed/>
                </p:oleObj>
              </mc:Choice>
              <mc:Fallback>
                <p:oleObj name="Формула" r:id="rId11" imgW="1129810" imgH="241195" progId="Equation.3">
                  <p:embed/>
                  <p:pic>
                    <p:nvPicPr>
                      <p:cNvPr id="3380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2349500"/>
                        <a:ext cx="2160588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827088" y="2924175"/>
            <a:ext cx="4752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Вычисляем значение производной в точке</a:t>
            </a:r>
            <a:r>
              <a:rPr lang="ru-RU" altLang="ru-RU" sz="1800" b="1" u="none"/>
              <a:t> </a:t>
            </a: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810" name="Object 18"/>
          <p:cNvGraphicFramePr>
            <a:graphicFrameLocks noChangeAspect="1"/>
          </p:cNvGraphicFramePr>
          <p:nvPr/>
        </p:nvGraphicFramePr>
        <p:xfrm>
          <a:off x="5724525" y="2924175"/>
          <a:ext cx="11525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4" name="Формула" r:id="rId13" imgW="748975" imgH="241195" progId="Equation.3">
                  <p:embed/>
                </p:oleObj>
              </mc:Choice>
              <mc:Fallback>
                <p:oleObj name="Формула" r:id="rId13" imgW="748975" imgH="241195" progId="Equation.3">
                  <p:embed/>
                  <p:pic>
                    <p:nvPicPr>
                      <p:cNvPr id="3381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2924175"/>
                        <a:ext cx="11525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812" name="Object 20"/>
          <p:cNvGraphicFramePr>
            <a:graphicFrameLocks noChangeAspect="1"/>
          </p:cNvGraphicFramePr>
          <p:nvPr/>
        </p:nvGraphicFramePr>
        <p:xfrm>
          <a:off x="2195513" y="3429000"/>
          <a:ext cx="42830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5" name="Формула" r:id="rId15" imgW="1917700" imgH="228600" progId="Equation.3">
                  <p:embed/>
                </p:oleObj>
              </mc:Choice>
              <mc:Fallback>
                <p:oleObj name="Формула" r:id="rId15" imgW="1917700" imgH="228600" progId="Equation.3">
                  <p:embed/>
                  <p:pic>
                    <p:nvPicPr>
                      <p:cNvPr id="3381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3429000"/>
                        <a:ext cx="428307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3" name="Text Box 21"/>
          <p:cNvSpPr txBox="1">
            <a:spLocks noChangeArrowheads="1"/>
          </p:cNvSpPr>
          <p:nvPr/>
        </p:nvSpPr>
        <p:spPr bwMode="auto">
          <a:xfrm>
            <a:off x="808038" y="4019550"/>
            <a:ext cx="710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Получили комплексное число. Находим его модуль и аргумент и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определяем коэффициент растяжения и угол поворота</a:t>
            </a:r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815" name="Object 23"/>
          <p:cNvGraphicFramePr>
            <a:graphicFrameLocks noChangeAspect="1"/>
          </p:cNvGraphicFramePr>
          <p:nvPr/>
        </p:nvGraphicFramePr>
        <p:xfrm>
          <a:off x="1763713" y="4652963"/>
          <a:ext cx="446405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6" name="Формула" r:id="rId17" imgW="2540000" imgH="304800" progId="Equation.3">
                  <p:embed/>
                </p:oleObj>
              </mc:Choice>
              <mc:Fallback>
                <p:oleObj name="Формула" r:id="rId17" imgW="2540000" imgH="304800" progId="Equation.3">
                  <p:embed/>
                  <p:pic>
                    <p:nvPicPr>
                      <p:cNvPr id="33815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652963"/>
                        <a:ext cx="4464050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817" name="Object 25"/>
          <p:cNvGraphicFramePr>
            <a:graphicFrameLocks noChangeAspect="1"/>
          </p:cNvGraphicFramePr>
          <p:nvPr/>
        </p:nvGraphicFramePr>
        <p:xfrm>
          <a:off x="2771775" y="5373688"/>
          <a:ext cx="295116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7" name="Формула" r:id="rId19" imgW="1536700" imgH="228600" progId="Equation.3">
                  <p:embed/>
                </p:oleObj>
              </mc:Choice>
              <mc:Fallback>
                <p:oleObj name="Формула" r:id="rId19" imgW="1536700" imgH="228600" progId="Equation.3">
                  <p:embed/>
                  <p:pic>
                    <p:nvPicPr>
                      <p:cNvPr id="33817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5373688"/>
                        <a:ext cx="2951163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611188" y="5805488"/>
            <a:ext cx="2782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u="none"/>
              <a:t>О</a:t>
            </a:r>
            <a:r>
              <a:rPr lang="ru-RU" altLang="ru-RU" sz="1800" u="none"/>
              <a:t>тметим, что значению </a:t>
            </a:r>
            <a:endParaRPr lang="ru-RU" altLang="ru-RU" sz="1800" b="1" u="none"/>
          </a:p>
        </p:txBody>
      </p:sp>
      <p:graphicFrame>
        <p:nvGraphicFramePr>
          <p:cNvPr id="33819" name="Object 27"/>
          <p:cNvGraphicFramePr>
            <a:graphicFrameLocks noGrp="1" noChangeAspect="1"/>
          </p:cNvGraphicFramePr>
          <p:nvPr>
            <p:ph/>
          </p:nvPr>
        </p:nvGraphicFramePr>
        <p:xfrm>
          <a:off x="3349625" y="5805488"/>
          <a:ext cx="5667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8" name="Формула" r:id="rId21" imgW="329914" imgH="177646" progId="Equation.3">
                  <p:embed/>
                </p:oleObj>
              </mc:Choice>
              <mc:Fallback>
                <p:oleObj name="Формула" r:id="rId21" imgW="329914" imgH="177646" progId="Equation.3">
                  <p:embed/>
                  <p:pic>
                    <p:nvPicPr>
                      <p:cNvPr id="33819" name="Object 2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25" y="5805488"/>
                        <a:ext cx="566738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4067175" y="5805488"/>
            <a:ext cx="4411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соответствует растяжение комплексной</a:t>
            </a:r>
            <a:endParaRPr lang="ru-RU" altLang="ru-RU" sz="1800" b="1" u="none"/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827088" y="6165850"/>
            <a:ext cx="353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плоскости в точке, а значению </a:t>
            </a:r>
          </a:p>
        </p:txBody>
      </p:sp>
      <p:sp>
        <p:nvSpPr>
          <p:cNvPr id="33822" name="Rectangle 30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33823" name="Rectangle 3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33825" name="Object 33"/>
          <p:cNvGraphicFramePr>
            <a:graphicFrameLocks noChangeAspect="1"/>
          </p:cNvGraphicFramePr>
          <p:nvPr/>
        </p:nvGraphicFramePr>
        <p:xfrm>
          <a:off x="4427538" y="6165850"/>
          <a:ext cx="674687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9" name="Формула" r:id="rId23" imgW="329914" imgH="177646" progId="Equation.3">
                  <p:embed/>
                </p:oleObj>
              </mc:Choice>
              <mc:Fallback>
                <p:oleObj name="Формула" r:id="rId23" imgW="329914" imgH="177646" progId="Equation.3">
                  <p:embed/>
                  <p:pic>
                    <p:nvPicPr>
                      <p:cNvPr id="33825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6165850"/>
                        <a:ext cx="674687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6" name="Text Box 34"/>
          <p:cNvSpPr txBox="1">
            <a:spLocks noChangeArrowheads="1"/>
          </p:cNvSpPr>
          <p:nvPr/>
        </p:nvSpPr>
        <p:spPr bwMode="auto">
          <a:xfrm>
            <a:off x="5219700" y="6165850"/>
            <a:ext cx="123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-- сжатие.</a:t>
            </a:r>
          </a:p>
        </p:txBody>
      </p:sp>
    </p:spTree>
    <p:extLst>
      <p:ext uri="{BB962C8B-B14F-4D97-AF65-F5344CB8AC3E}">
        <p14:creationId xmlns:p14="http://schemas.microsoft.com/office/powerpoint/2010/main" val="21149608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953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Глава </a:t>
            </a:r>
            <a:r>
              <a:rPr lang="en-US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III</a:t>
            </a: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. Интегрирование функций комплексного переменного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684338"/>
            <a:ext cx="8637588" cy="4764087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 </a:t>
            </a: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altLang="ru-RU" sz="2800" u="sng" dirty="0" smtClean="0">
                <a:solidFill>
                  <a:srgbClr val="000066"/>
                </a:solidFill>
              </a:rPr>
              <a:t>1. Интеграл от </a:t>
            </a:r>
            <a:r>
              <a:rPr lang="ru-RU" altLang="ru-RU" sz="2800" u="sng" dirty="0" err="1" smtClean="0">
                <a:solidFill>
                  <a:srgbClr val="000066"/>
                </a:solidFill>
              </a:rPr>
              <a:t>фкп</a:t>
            </a:r>
            <a:r>
              <a:rPr lang="ru-RU" altLang="ru-RU" sz="2800" u="sng" dirty="0" smtClean="0">
                <a:solidFill>
                  <a:srgbClr val="000066"/>
                </a:solidFill>
              </a:rPr>
              <a:t> и его свойства.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defRPr/>
            </a:pPr>
            <a:r>
              <a:rPr lang="ru-RU" altLang="ru-RU" sz="2400" dirty="0" smtClean="0"/>
              <a:t>Пусть </a:t>
            </a:r>
            <a:r>
              <a:rPr lang="en-US" altLang="ru-RU" sz="2400" i="1" dirty="0" smtClean="0"/>
              <a:t>L</a:t>
            </a:r>
            <a:r>
              <a:rPr lang="en-US" altLang="ru-RU" sz="2400" dirty="0">
                <a:solidFill>
                  <a:srgbClr val="000000"/>
                </a:solidFill>
                <a:ea typeface="Arial Unicode MS" pitchFamily="34" charset="-128"/>
              </a:rPr>
              <a:t> ∈</a:t>
            </a:r>
            <a:r>
              <a:rPr lang="en-US" altLang="ru-RU" sz="2400" i="1" dirty="0" smtClean="0">
                <a:solidFill>
                  <a:srgbClr val="000000"/>
                </a:solidFill>
                <a:ea typeface="Arial Unicode MS" pitchFamily="34" charset="-128"/>
              </a:rPr>
              <a:t>D</a:t>
            </a:r>
            <a:r>
              <a:rPr lang="ru-RU" altLang="ru-RU" sz="2400" i="1" dirty="0" smtClean="0">
                <a:solidFill>
                  <a:srgbClr val="000000"/>
                </a:solidFill>
                <a:ea typeface="Arial Unicode MS" pitchFamily="34" charset="-128"/>
              </a:rPr>
              <a:t> вместе со своими концами</a:t>
            </a:r>
            <a:r>
              <a:rPr lang="en-US" altLang="ru-RU" sz="2400" i="1" dirty="0" smtClean="0"/>
              <a:t> A</a:t>
            </a:r>
            <a:r>
              <a:rPr lang="ru-RU" altLang="ru-RU" sz="2400" i="1" dirty="0" smtClean="0"/>
              <a:t> и </a:t>
            </a:r>
            <a:r>
              <a:rPr lang="en-US" altLang="ru-RU" sz="2400" i="1" dirty="0" smtClean="0"/>
              <a:t>B</a:t>
            </a:r>
            <a:r>
              <a:rPr lang="ru-RU" altLang="ru-RU" sz="2400" dirty="0" smtClean="0"/>
              <a:t> – кусочно-гладкая </a:t>
            </a:r>
            <a:r>
              <a:rPr lang="ru-RU" altLang="ru-RU" sz="2400" dirty="0" smtClean="0">
                <a:solidFill>
                  <a:srgbClr val="000000"/>
                </a:solidFill>
              </a:rPr>
              <a:t>кривая</a:t>
            </a:r>
            <a:r>
              <a:rPr lang="ru-RU" altLang="ru-RU" sz="2400" dirty="0" smtClean="0"/>
              <a:t> в комплексной плоскости </a:t>
            </a:r>
            <a:r>
              <a:rPr lang="en-US" altLang="ru-RU" sz="2400" dirty="0" smtClean="0">
                <a:ea typeface="Arial Unicode MS" pitchFamily="34" charset="-128"/>
                <a:sym typeface="Symbol" panose="05050102010706020507" pitchFamily="18" charset="2"/>
              </a:rPr>
              <a:t>ℂ</a:t>
            </a:r>
            <a:r>
              <a:rPr lang="ru-RU" altLang="ru-RU" sz="2400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/>
              <a:t>Выберем на (</a:t>
            </a:r>
            <a:r>
              <a:rPr lang="en-US" altLang="ru-RU" sz="2400" i="1" dirty="0" smtClean="0"/>
              <a:t>AB</a:t>
            </a:r>
            <a:r>
              <a:rPr lang="ru-RU" altLang="ru-RU" sz="2400" dirty="0" smtClean="0"/>
              <a:t>) направление: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dirty="0" smtClean="0"/>
              <a:t>	а) </a:t>
            </a:r>
            <a:r>
              <a:rPr lang="en-US" altLang="ru-RU" sz="2400" dirty="0" smtClean="0"/>
              <a:t>A – </a:t>
            </a:r>
            <a:r>
              <a:rPr lang="ru-RU" altLang="ru-RU" sz="2400" dirty="0" smtClean="0"/>
              <a:t> начало, </a:t>
            </a:r>
            <a:r>
              <a:rPr lang="en-US" altLang="ru-RU" sz="2400" dirty="0" smtClean="0"/>
              <a:t>B – </a:t>
            </a:r>
            <a:r>
              <a:rPr lang="ru-RU" altLang="ru-RU" sz="2400" dirty="0" smtClean="0"/>
              <a:t>конец, если (</a:t>
            </a:r>
            <a:r>
              <a:rPr lang="en-US" altLang="ru-RU" sz="2400" i="1" dirty="0" smtClean="0"/>
              <a:t>AB</a:t>
            </a:r>
            <a:r>
              <a:rPr lang="ru-RU" altLang="ru-RU" sz="2400" dirty="0" smtClean="0"/>
              <a:t>) не замкнутая;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dirty="0" smtClean="0"/>
              <a:t>	б) против часовой стрелки, если  (</a:t>
            </a:r>
            <a:r>
              <a:rPr lang="en-US" altLang="ru-RU" sz="2400" i="1" dirty="0" smtClean="0"/>
              <a:t>AB</a:t>
            </a:r>
            <a:r>
              <a:rPr lang="ru-RU" altLang="ru-RU" sz="2400" dirty="0" smtClean="0"/>
              <a:t>) – замкнутая.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sz="2400" dirty="0" smtClean="0"/>
              <a:t>Пусть </a:t>
            </a:r>
            <a:r>
              <a:rPr lang="en-US" altLang="ru-RU" sz="2400" i="1" dirty="0" smtClean="0"/>
              <a:t>f</a:t>
            </a:r>
            <a:r>
              <a:rPr lang="en-US" altLang="ru-RU" sz="2400" dirty="0" smtClean="0"/>
              <a:t>(</a:t>
            </a:r>
            <a:r>
              <a:rPr lang="en-US" altLang="ru-RU" sz="2400" i="1" dirty="0" smtClean="0"/>
              <a:t>z</a:t>
            </a:r>
            <a:r>
              <a:rPr lang="en-US" altLang="ru-RU" sz="2400" dirty="0" smtClean="0"/>
              <a:t>) – </a:t>
            </a:r>
            <a:r>
              <a:rPr lang="ru-RU" altLang="ru-RU" sz="2400" dirty="0" smtClean="0"/>
              <a:t>однозначная функция, определенная на  (</a:t>
            </a:r>
            <a:r>
              <a:rPr lang="en-US" altLang="ru-RU" sz="2400" i="1" dirty="0" smtClean="0"/>
              <a:t>AB</a:t>
            </a:r>
            <a:r>
              <a:rPr lang="ru-RU" altLang="ru-RU" sz="2400" dirty="0" smtClean="0"/>
              <a:t>).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</a:rPr>
              <a:t>1.</a:t>
            </a:r>
            <a:r>
              <a:rPr lang="en-US" altLang="ru-RU" sz="2400" dirty="0" smtClean="0">
                <a:solidFill>
                  <a:srgbClr val="000000"/>
                </a:solidFill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Разобьем </a:t>
            </a:r>
            <a:r>
              <a:rPr lang="ru-RU" altLang="ru-RU" sz="2400" dirty="0" smtClean="0">
                <a:solidFill>
                  <a:srgbClr val="000000"/>
                </a:solidFill>
              </a:rPr>
              <a:t>кривую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(</a:t>
            </a:r>
            <a:r>
              <a:rPr lang="en-US" altLang="ru-RU" sz="2400" i="1" dirty="0" smtClean="0"/>
              <a:t>AB</a:t>
            </a:r>
            <a:r>
              <a:rPr lang="ru-RU" altLang="ru-RU" sz="2400" dirty="0" smtClean="0">
                <a:solidFill>
                  <a:srgbClr val="000000"/>
                </a:solidFill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произвольным образом на 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частей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точками 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z</a:t>
            </a:r>
            <a:r>
              <a:rPr lang="en-US" altLang="ru-RU" sz="2400" baseline="-25000" dirty="0" smtClean="0">
                <a:solidFill>
                  <a:srgbClr val="000000"/>
                </a:solidFill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</a:rPr>
              <a:t>=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A</a:t>
            </a:r>
            <a:r>
              <a:rPr lang="en-US" altLang="ru-RU" sz="2400" dirty="0" smtClean="0">
                <a:solidFill>
                  <a:srgbClr val="000000"/>
                </a:solidFill>
              </a:rPr>
              <a:t>, </a:t>
            </a:r>
            <a:r>
              <a:rPr lang="ru-RU" altLang="ru-RU" sz="2400" dirty="0" smtClean="0">
                <a:solidFill>
                  <a:srgbClr val="000000"/>
                </a:solidFill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z</a:t>
            </a:r>
            <a:r>
              <a:rPr lang="en-US" altLang="ru-RU" sz="2400" baseline="-25000" dirty="0" smtClean="0">
                <a:solidFill>
                  <a:srgbClr val="000000"/>
                </a:solidFill>
              </a:rPr>
              <a:t>1</a:t>
            </a:r>
            <a:r>
              <a:rPr lang="en-US" altLang="ru-RU" sz="2400" dirty="0" smtClean="0">
                <a:solidFill>
                  <a:srgbClr val="000000"/>
                </a:solidFill>
              </a:rPr>
              <a:t>, …,</a:t>
            </a:r>
            <a:r>
              <a:rPr lang="ru-RU" altLang="ru-RU" sz="2400" dirty="0" smtClean="0">
                <a:solidFill>
                  <a:srgbClr val="000000"/>
                </a:solidFill>
              </a:rPr>
              <a:t> </a:t>
            </a:r>
            <a:r>
              <a:rPr lang="en-US" altLang="ru-RU" sz="2400" i="1" dirty="0" err="1" smtClean="0">
                <a:solidFill>
                  <a:srgbClr val="000000"/>
                </a:solidFill>
              </a:rPr>
              <a:t>z</a:t>
            </a:r>
            <a:r>
              <a:rPr lang="en-US" altLang="ru-RU" sz="2400" baseline="-25000" dirty="0" err="1" smtClean="0">
                <a:solidFill>
                  <a:srgbClr val="000000"/>
                </a:solidFill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</a:rPr>
              <a:t>=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B</a:t>
            </a:r>
            <a:r>
              <a:rPr lang="en-US" altLang="ru-RU" sz="2400" dirty="0" smtClean="0">
                <a:solidFill>
                  <a:srgbClr val="000000"/>
                </a:solidFill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в направлении от 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A</a:t>
            </a:r>
            <a:r>
              <a:rPr lang="ru-RU" altLang="ru-RU" sz="2400" baseline="-25000" dirty="0" smtClean="0">
                <a:solidFill>
                  <a:srgbClr val="000000"/>
                </a:solidFill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 к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B</a:t>
            </a:r>
            <a:r>
              <a:rPr lang="ru-RU" altLang="ru-RU" sz="2400" dirty="0" smtClean="0">
                <a:solidFill>
                  <a:srgbClr val="000000"/>
                </a:solidFill>
              </a:rPr>
              <a:t>.</a:t>
            </a:r>
            <a:endParaRPr lang="en-US" altLang="ru-RU" sz="24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defRPr/>
            </a:pPr>
            <a:r>
              <a:rPr lang="en-US" altLang="ru-RU" sz="2400" dirty="0" smtClean="0">
                <a:solidFill>
                  <a:srgbClr val="000000"/>
                </a:solidFill>
              </a:rPr>
              <a:t>2.	</a:t>
            </a:r>
            <a:r>
              <a:rPr lang="ru-RU" altLang="ru-RU" sz="2400" dirty="0" smtClean="0">
                <a:solidFill>
                  <a:srgbClr val="000000"/>
                </a:solidFill>
              </a:rPr>
              <a:t>На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каждой </a:t>
            </a:r>
            <a:r>
              <a:rPr lang="ru-RU" altLang="ru-RU" sz="2400" dirty="0" smtClean="0">
                <a:solidFill>
                  <a:srgbClr val="000000"/>
                </a:solidFill>
              </a:rPr>
              <a:t>дуге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2400" dirty="0" smtClean="0">
                <a:solidFill>
                  <a:srgbClr val="000000"/>
                </a:solidFill>
              </a:rPr>
              <a:t>(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25000" dirty="0" err="1" smtClean="0">
                <a:solidFill>
                  <a:srgbClr val="000000"/>
                </a:solidFill>
              </a:rPr>
              <a:t>i</a:t>
            </a:r>
            <a:r>
              <a:rPr lang="ru-RU" altLang="ru-RU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–</a:t>
            </a:r>
            <a:r>
              <a:rPr lang="en-US" altLang="ru-RU" sz="2400" baseline="-25000" dirty="0" smtClean="0">
                <a:solidFill>
                  <a:srgbClr val="000000"/>
                </a:solidFill>
              </a:rPr>
              <a:t>1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ru-RU" altLang="ru-RU" sz="2400" dirty="0" smtClean="0">
                <a:solidFill>
                  <a:srgbClr val="000000"/>
                </a:solidFill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выберем произвольную точку 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ζ</a:t>
            </a:r>
            <a:r>
              <a:rPr lang="en-US" altLang="ru-RU" sz="2400" baseline="-25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 и вычислим произведение 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ζ</a:t>
            </a:r>
            <a:r>
              <a:rPr lang="en-US" altLang="ru-RU" sz="2400" baseline="-25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 ·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Δ</a:t>
            </a:r>
            <a:r>
              <a:rPr lang="en-US" altLang="ru-RU" sz="2400" i="1" dirty="0" err="1" smtClean="0">
                <a:solidFill>
                  <a:srgbClr val="000000"/>
                </a:solidFill>
                <a:ea typeface="Arial Unicode MS" pitchFamily="34" charset="-128"/>
              </a:rPr>
              <a:t>z</a:t>
            </a:r>
            <a:r>
              <a:rPr lang="en-US" altLang="ru-RU" sz="2400" baseline="-25000" dirty="0" err="1" smtClean="0">
                <a:solidFill>
                  <a:srgbClr val="000000"/>
                </a:solidFill>
              </a:rPr>
              <a:t>i</a:t>
            </a:r>
            <a:r>
              <a:rPr lang="en-US" altLang="ru-RU" sz="2400" baseline="-25000" dirty="0" smtClean="0">
                <a:solidFill>
                  <a:srgbClr val="000000"/>
                </a:solidFill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</a:rPr>
              <a:t>, </a:t>
            </a:r>
            <a:r>
              <a:rPr lang="ru-RU" altLang="ru-RU" sz="2400" dirty="0" smtClean="0">
                <a:solidFill>
                  <a:srgbClr val="000000"/>
                </a:solidFill>
              </a:rPr>
              <a:t>где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Δ</a:t>
            </a:r>
            <a:r>
              <a:rPr lang="en-US" altLang="ru-RU" sz="2400" i="1" dirty="0" err="1" smtClean="0">
                <a:solidFill>
                  <a:srgbClr val="000000"/>
                </a:solidFill>
                <a:ea typeface="Arial Unicode MS" pitchFamily="34" charset="-128"/>
              </a:rPr>
              <a:t>z</a:t>
            </a:r>
            <a:r>
              <a:rPr lang="en-US" altLang="ru-RU" sz="2400" baseline="-25000" dirty="0" err="1" smtClean="0">
                <a:solidFill>
                  <a:srgbClr val="000000"/>
                </a:solidFill>
              </a:rPr>
              <a:t>i</a:t>
            </a:r>
            <a:r>
              <a:rPr lang="en-US" altLang="ru-RU" sz="2400" baseline="-25000" dirty="0" smtClean="0">
                <a:solidFill>
                  <a:srgbClr val="000000"/>
                </a:solidFill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=</a:t>
            </a:r>
            <a:r>
              <a:rPr lang="en-US" altLang="ru-RU" sz="2400" i="1" dirty="0" err="1" smtClean="0">
                <a:solidFill>
                  <a:srgbClr val="000000"/>
                </a:solidFill>
              </a:rPr>
              <a:t>z</a:t>
            </a:r>
            <a:r>
              <a:rPr lang="en-US" altLang="ru-RU" sz="2400" baseline="-25000" dirty="0" err="1" smtClean="0">
                <a:solidFill>
                  <a:srgbClr val="000000"/>
                </a:solidFill>
              </a:rPr>
              <a:t>i</a:t>
            </a:r>
            <a:r>
              <a:rPr lang="en-US" altLang="ru-RU" sz="2400" dirty="0" smtClean="0">
                <a:solidFill>
                  <a:srgbClr val="000000"/>
                </a:solidFill>
              </a:rPr>
              <a:t>–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z</a:t>
            </a:r>
            <a:r>
              <a:rPr lang="en-US" altLang="ru-RU" sz="2400" baseline="-25000" dirty="0" smtClean="0">
                <a:solidFill>
                  <a:srgbClr val="000000"/>
                </a:solidFill>
              </a:rPr>
              <a:t>i-1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endParaRPr lang="ru-RU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71832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441325"/>
            <a:ext cx="8637588" cy="60055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Сумму</a:t>
            </a:r>
            <a:endParaRPr lang="ru-RU" altLang="ru-RU" sz="2400" dirty="0" smtClean="0"/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назовем 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интегральной  суммой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для функции 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по </a:t>
            </a:r>
            <a:r>
              <a:rPr lang="ru-RU" altLang="ru-RU" sz="2400" dirty="0" smtClean="0">
                <a:solidFill>
                  <a:srgbClr val="000000"/>
                </a:solidFill>
              </a:rPr>
              <a:t>кривой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(</a:t>
            </a:r>
            <a:r>
              <a:rPr lang="en-US" altLang="ru-RU" sz="2400" i="1" dirty="0" smtClean="0"/>
              <a:t>AB</a:t>
            </a:r>
            <a:r>
              <a:rPr lang="ru-RU" altLang="ru-RU" sz="2400" dirty="0" smtClean="0">
                <a:solidFill>
                  <a:srgbClr val="000000"/>
                </a:solidFill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(соответствующей данному разбиению </a:t>
            </a:r>
            <a:r>
              <a:rPr lang="ru-RU" altLang="ru-RU" sz="2400" dirty="0" smtClean="0">
                <a:solidFill>
                  <a:srgbClr val="000000"/>
                </a:solidFill>
              </a:rPr>
              <a:t>кривой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(</a:t>
            </a:r>
            <a:r>
              <a:rPr lang="en-US" altLang="ru-RU" sz="2400" i="1" dirty="0" smtClean="0"/>
              <a:t>AB</a:t>
            </a:r>
            <a:r>
              <a:rPr lang="ru-RU" altLang="ru-RU" sz="2400" dirty="0" smtClean="0">
                <a:solidFill>
                  <a:srgbClr val="000000"/>
                </a:solidFill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и  данному выбору точек </a:t>
            </a:r>
            <a:r>
              <a:rPr lang="en-US" altLang="ru-RU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ζ</a:t>
            </a:r>
            <a:r>
              <a:rPr lang="en-US" altLang="ru-RU" sz="2400" baseline="-25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).</a:t>
            </a:r>
            <a:endParaRPr lang="en-US" altLang="ru-RU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Пусть</a:t>
            </a:r>
          </a:p>
          <a:p>
            <a:pPr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  <a:defRPr/>
            </a:pP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 существует предел интегральных сумм 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I</a:t>
            </a:r>
            <a:r>
              <a:rPr lang="en-US" altLang="ru-RU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en-US" altLang="ru-RU" sz="24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z</a:t>
            </a:r>
            <a:r>
              <a:rPr lang="en-US" altLang="ru-RU" sz="2400" baseline="-25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lang="el-GR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ζ</a:t>
            </a:r>
            <a:r>
              <a:rPr lang="en-US" altLang="ru-RU" sz="2400" baseline="-25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при </a:t>
            </a:r>
            <a:r>
              <a:rPr lang="el-GR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λ→</a:t>
            </a:r>
            <a:r>
              <a:rPr lang="en-US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,  то его называют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интегралом от</a:t>
            </a:r>
            <a:r>
              <a:rPr lang="en-US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функции </a:t>
            </a:r>
            <a:r>
              <a:rPr lang="en-US" altLang="ru-RU" sz="2400" i="1" dirty="0" smtClean="0">
                <a:solidFill>
                  <a:srgbClr val="CC0000"/>
                </a:solidFill>
              </a:rPr>
              <a:t>f</a:t>
            </a:r>
            <a:r>
              <a:rPr lang="en-US" altLang="ru-RU" sz="2400" dirty="0" smtClean="0">
                <a:solidFill>
                  <a:srgbClr val="CC0000"/>
                </a:solidFill>
              </a:rPr>
              <a:t>(</a:t>
            </a:r>
            <a:r>
              <a:rPr lang="en-US" altLang="ru-RU" sz="2400" i="1" dirty="0" smtClean="0">
                <a:solidFill>
                  <a:srgbClr val="CC0000"/>
                </a:solidFill>
              </a:rPr>
              <a:t>z</a:t>
            </a:r>
            <a:r>
              <a:rPr lang="en-US" altLang="ru-RU" sz="2400" dirty="0" smtClean="0">
                <a:solidFill>
                  <a:srgbClr val="CC0000"/>
                </a:solidFill>
              </a:rPr>
              <a:t>)</a:t>
            </a:r>
            <a:r>
              <a:rPr lang="ru-RU" altLang="ru-RU" sz="2400" b="1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по кривой</a:t>
            </a:r>
            <a:r>
              <a:rPr lang="ru-RU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CC0000"/>
                </a:solidFill>
              </a:rPr>
              <a:t>(</a:t>
            </a:r>
            <a:r>
              <a:rPr lang="en-US" altLang="ru-RU" sz="2400" i="1" dirty="0" smtClean="0">
                <a:solidFill>
                  <a:srgbClr val="CC0000"/>
                </a:solidFill>
              </a:rPr>
              <a:t>AB</a:t>
            </a:r>
            <a:r>
              <a:rPr lang="ru-RU" altLang="ru-RU" sz="2400" dirty="0" smtClean="0">
                <a:solidFill>
                  <a:srgbClr val="CC0000"/>
                </a:solidFill>
              </a:rPr>
              <a:t>)</a:t>
            </a:r>
            <a:r>
              <a:rPr lang="ru-RU" altLang="ru-RU" sz="2400" i="1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 .</a:t>
            </a:r>
            <a:endParaRPr lang="en-US" altLang="ru-RU" sz="2400" i="1" dirty="0" smtClean="0">
              <a:solidFill>
                <a:srgbClr val="CC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Обозначают:</a:t>
            </a:r>
            <a:r>
              <a:rPr lang="ru-RU" altLang="ru-RU" sz="24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ru-RU" altLang="ru-RU" sz="2400" dirty="0" smtClean="0"/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2700338" y="98425"/>
          <a:ext cx="3214687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Формула" r:id="rId3" imgW="1790700" imgH="571500" progId="Equation.3">
                  <p:embed/>
                </p:oleObj>
              </mc:Choice>
              <mc:Fallback>
                <p:oleObj name="Формула" r:id="rId3" imgW="1790700" imgH="571500" progId="Equation.3">
                  <p:embed/>
                  <p:pic>
                    <p:nvPicPr>
                      <p:cNvPr id="512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98425"/>
                        <a:ext cx="3214687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3132138" y="2133600"/>
          <a:ext cx="1960562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6" name="Формула" r:id="rId5" imgW="1091726" imgH="368140" progId="Equation.3">
                  <p:embed/>
                </p:oleObj>
              </mc:Choice>
              <mc:Fallback>
                <p:oleObj name="Формула" r:id="rId5" imgW="1091726" imgH="368140" progId="Equation.3">
                  <p:embed/>
                  <p:pic>
                    <p:nvPicPr>
                      <p:cNvPr id="512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2133600"/>
                        <a:ext cx="1960562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2724150" y="4508500"/>
          <a:ext cx="31908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7" name="Формула" r:id="rId7" imgW="1777229" imgH="495085" progId="Equation.3">
                  <p:embed/>
                </p:oleObj>
              </mc:Choice>
              <mc:Fallback>
                <p:oleObj name="Формула" r:id="rId7" imgW="1777229" imgH="495085" progId="Equation.3">
                  <p:embed/>
                  <p:pic>
                    <p:nvPicPr>
                      <p:cNvPr id="512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4508500"/>
                        <a:ext cx="319087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714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6831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smtClean="0">
                <a:cs typeface="Times New Roman" panose="02020603050405020304" pitchFamily="18" charset="0"/>
              </a:rPr>
              <a:t>ВЫЧИСЛЕНИЕ  ИНТЕРАЛОВ  ОТ ФКП</a:t>
            </a:r>
            <a:r>
              <a:rPr lang="ru-RU" altLang="ru-RU" sz="2800" smtClean="0"/>
              <a:t> 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204788" y="1049338"/>
            <a:ext cx="8780462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8925" indent="-2889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175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4275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3375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latin typeface="Times New Roman" panose="02020603050405020304" pitchFamily="18" charset="0"/>
              </a:rPr>
              <a:t>ТЕОРЕМА 1 (существования интеграла от фкп).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i="1" u="none"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latin typeface="Times New Roman" panose="02020603050405020304" pitchFamily="18" charset="0"/>
              </a:rPr>
              <a:t>Если</a:t>
            </a:r>
            <a:r>
              <a:rPr lang="ru-RU" altLang="ru-RU" sz="2400" u="none">
                <a:latin typeface="Times New Roman" panose="02020603050405020304" pitchFamily="18" charset="0"/>
              </a:rPr>
              <a:t>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latin typeface="Times New Roman" panose="02020603050405020304" pitchFamily="18" charset="0"/>
              </a:rPr>
              <a:t>) </a:t>
            </a:r>
            <a:r>
              <a:rPr lang="ru-RU" altLang="ru-RU" sz="2400" i="1" u="none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400" i="1" u="none">
                <a:latin typeface="Times New Roman" panose="02020603050405020304" pitchFamily="18" charset="0"/>
              </a:rPr>
              <a:t> гладкая кривая, и </a:t>
            </a:r>
            <a:r>
              <a:rPr lang="ru-RU" altLang="ru-RU" sz="2400" i="1" u="none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непрерывна на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latin typeface="Times New Roman" panose="02020603050405020304" pitchFamily="18" charset="0"/>
              </a:rPr>
              <a:t>), </a:t>
            </a:r>
            <a:r>
              <a:rPr lang="ru-RU" altLang="ru-RU" sz="2400" i="1" u="none">
                <a:latin typeface="Times New Roman" panose="02020603050405020304" pitchFamily="18" charset="0"/>
              </a:rPr>
              <a:t>то  </a:t>
            </a:r>
            <a:r>
              <a:rPr lang="en-US" altLang="ru-RU" sz="2400" i="1" u="none"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latin typeface="Times New Roman" panose="02020603050405020304" pitchFamily="18" charset="0"/>
              </a:rPr>
              <a:t>)</a:t>
            </a:r>
            <a:r>
              <a:rPr lang="ru-RU" altLang="ru-RU" sz="2400" i="1" u="none">
                <a:latin typeface="Times New Roman" panose="02020603050405020304" pitchFamily="18" charset="0"/>
              </a:rPr>
              <a:t> интегрируема по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кривой</a:t>
            </a:r>
            <a:r>
              <a:rPr lang="ru-RU" altLang="ru-RU" sz="2400" u="none">
                <a:latin typeface="Times New Roman" panose="02020603050405020304" pitchFamily="18" charset="0"/>
              </a:rPr>
              <a:t> 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latin typeface="Times New Roman" panose="02020603050405020304" pitchFamily="18" charset="0"/>
              </a:rPr>
              <a:t>) </a:t>
            </a:r>
            <a:r>
              <a:rPr lang="ru-RU" altLang="ru-RU" sz="2400" i="1" u="none">
                <a:latin typeface="Times New Roman" panose="02020603050405020304" pitchFamily="18" charset="0"/>
              </a:rPr>
              <a:t>и справедливо равенство</a:t>
            </a:r>
            <a:r>
              <a:rPr lang="ru-RU" altLang="ru-RU" sz="2400" u="none">
                <a:latin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77828" name="Object 4"/>
          <p:cNvGraphicFramePr>
            <a:graphicFrameLocks noChangeAspect="1"/>
          </p:cNvGraphicFramePr>
          <p:nvPr/>
        </p:nvGraphicFramePr>
        <p:xfrm>
          <a:off x="8734425" y="2546350"/>
          <a:ext cx="4095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8" name="Формула" r:id="rId3" imgW="228600" imgH="228600" progId="Equation.3">
                  <p:embed/>
                </p:oleObj>
              </mc:Choice>
              <mc:Fallback>
                <p:oleObj name="Формула" r:id="rId3" imgW="228600" imgH="228600" progId="Equation.3">
                  <p:embed/>
                  <p:pic>
                    <p:nvPicPr>
                      <p:cNvPr id="778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4425" y="2546350"/>
                        <a:ext cx="409575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9" name="Object 5"/>
          <p:cNvGraphicFramePr>
            <a:graphicFrameLocks noChangeAspect="1"/>
          </p:cNvGraphicFramePr>
          <p:nvPr/>
        </p:nvGraphicFramePr>
        <p:xfrm>
          <a:off x="395288" y="2157413"/>
          <a:ext cx="8166100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Формула" r:id="rId5" imgW="4559300" imgH="673100" progId="Equation.3">
                  <p:embed/>
                </p:oleObj>
              </mc:Choice>
              <mc:Fallback>
                <p:oleObj name="Формула" r:id="rId5" imgW="4559300" imgH="673100" progId="Equation.3">
                  <p:embed/>
                  <p:pic>
                    <p:nvPicPr>
                      <p:cNvPr id="778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157413"/>
                        <a:ext cx="8166100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50825" y="3424238"/>
            <a:ext cx="8780463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8925" indent="-2889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175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4275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3375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u="none">
                <a:latin typeface="Times New Roman" panose="02020603050405020304" pitchFamily="18" charset="0"/>
              </a:rPr>
              <a:t>	</a:t>
            </a:r>
            <a:r>
              <a:rPr lang="ru-RU" altLang="ru-RU" sz="2400" u="none">
                <a:latin typeface="Times New Roman" panose="02020603050405020304" pitchFamily="18" charset="0"/>
              </a:rPr>
              <a:t>где  </a:t>
            </a:r>
            <a:r>
              <a:rPr lang="en-US" altLang="ru-RU" sz="2400" i="1" u="none">
                <a:latin typeface="Times New Roman" panose="02020603050405020304" pitchFamily="18" charset="0"/>
              </a:rPr>
              <a:t>u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x</a:t>
            </a:r>
            <a:r>
              <a:rPr lang="en-US" altLang="ru-RU" sz="2400" u="none">
                <a:latin typeface="Times New Roman" panose="02020603050405020304" pitchFamily="18" charset="0"/>
              </a:rPr>
              <a:t>,</a:t>
            </a:r>
            <a:r>
              <a:rPr lang="en-US" altLang="ru-RU" sz="2400" i="1" u="none">
                <a:latin typeface="Times New Roman" panose="02020603050405020304" pitchFamily="18" charset="0"/>
              </a:rPr>
              <a:t>y</a:t>
            </a:r>
            <a:r>
              <a:rPr lang="en-US" altLang="ru-RU" sz="2400" u="none">
                <a:latin typeface="Times New Roman" panose="02020603050405020304" pitchFamily="18" charset="0"/>
              </a:rPr>
              <a:t>), </a:t>
            </a:r>
            <a:r>
              <a:rPr lang="en-US" altLang="ru-RU" sz="2400" i="1" u="none">
                <a:latin typeface="Times New Roman" panose="02020603050405020304" pitchFamily="18" charset="0"/>
              </a:rPr>
              <a:t>v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x</a:t>
            </a:r>
            <a:r>
              <a:rPr lang="en-US" altLang="ru-RU" sz="2400" u="none">
                <a:latin typeface="Times New Roman" panose="02020603050405020304" pitchFamily="18" charset="0"/>
              </a:rPr>
              <a:t>,</a:t>
            </a:r>
            <a:r>
              <a:rPr lang="en-US" altLang="ru-RU" sz="2400" i="1" u="none">
                <a:latin typeface="Times New Roman" panose="02020603050405020304" pitchFamily="18" charset="0"/>
              </a:rPr>
              <a:t>y</a:t>
            </a:r>
            <a:r>
              <a:rPr lang="en-US" altLang="ru-RU" sz="2400" u="none">
                <a:latin typeface="Times New Roman" panose="02020603050405020304" pitchFamily="18" charset="0"/>
              </a:rPr>
              <a:t>) – </a:t>
            </a:r>
            <a:r>
              <a:rPr lang="ru-RU" altLang="ru-RU" sz="2400" u="none">
                <a:latin typeface="Times New Roman" panose="02020603050405020304" pitchFamily="18" charset="0"/>
              </a:rPr>
              <a:t>действительная и мнимая часть функции </a:t>
            </a:r>
            <a:r>
              <a:rPr lang="en-US" altLang="ru-RU" sz="2400" i="1" u="none"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latin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8401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/>
      <p:bldP spid="77827" grpId="0" build="p"/>
      <p:bldP spid="7783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138113"/>
            <a:ext cx="8693150" cy="8858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2800" smtClean="0">
                <a:cs typeface="Times New Roman" panose="02020603050405020304" pitchFamily="18" charset="0"/>
              </a:rPr>
              <a:t>СВОЙСТВА </a:t>
            </a:r>
            <a:r>
              <a:rPr lang="en-US" altLang="ru-RU" sz="2800" smtClean="0">
                <a:cs typeface="Times New Roman" panose="02020603050405020304" pitchFamily="18" charset="0"/>
              </a:rPr>
              <a:t> </a:t>
            </a:r>
            <a:r>
              <a:rPr lang="ru-RU" altLang="ru-RU" sz="2800" smtClean="0">
                <a:cs typeface="Times New Roman" panose="02020603050405020304" pitchFamily="18" charset="0"/>
              </a:rPr>
              <a:t>ИНТЕГРАЛА</a:t>
            </a:r>
            <a:r>
              <a:rPr lang="en-US" altLang="ru-RU" sz="2800" smtClean="0">
                <a:cs typeface="Times New Roman" panose="02020603050405020304" pitchFamily="18" charset="0"/>
              </a:rPr>
              <a:t> </a:t>
            </a:r>
            <a:r>
              <a:rPr lang="ru-RU" altLang="ru-RU" sz="2800" smtClean="0">
                <a:cs typeface="Times New Roman" panose="02020603050405020304" pitchFamily="18" charset="0"/>
              </a:rPr>
              <a:t> ОТ </a:t>
            </a:r>
            <a:r>
              <a:rPr lang="en-US" altLang="ru-RU" sz="2800" smtClean="0">
                <a:cs typeface="Times New Roman" panose="02020603050405020304" pitchFamily="18" charset="0"/>
              </a:rPr>
              <a:t> </a:t>
            </a:r>
            <a:r>
              <a:rPr lang="ru-RU" altLang="ru-RU" sz="2800" smtClean="0">
                <a:cs typeface="Times New Roman" panose="02020603050405020304" pitchFamily="18" charset="0"/>
              </a:rPr>
              <a:t>ФКП</a:t>
            </a:r>
            <a:r>
              <a:rPr lang="ru-RU" altLang="ru-RU" sz="2800" smtClean="0"/>
              <a:t> </a:t>
            </a:r>
            <a:endParaRPr lang="ru-RU" altLang="ru-RU" smtClean="0"/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176213" y="1095375"/>
            <a:ext cx="87487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8925" indent="-2889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175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4275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3375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ClrTx/>
              <a:buSzTx/>
              <a:buFontTx/>
              <a:buNone/>
            </a:pPr>
            <a:r>
              <a:rPr lang="ru-RU" altLang="ru-RU" sz="2400" b="1" i="1" u="none">
                <a:latin typeface="Times New Roman" panose="02020603050405020304" pitchFamily="18" charset="0"/>
              </a:rPr>
              <a:t>Замечание</a:t>
            </a:r>
            <a:r>
              <a:rPr lang="ru-RU" altLang="ru-RU" sz="2400" u="none">
                <a:latin typeface="Times New Roman" panose="02020603050405020304" pitchFamily="18" charset="0"/>
              </a:rPr>
              <a:t>: предполагаем, что все рассматриваемые в свойствах интегралы существуют.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171450" y="2105025"/>
            <a:ext cx="8748713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8925" indent="-2889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175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4275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3375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ru-RU" sz="2400" u="none">
                <a:latin typeface="Times New Roman" panose="02020603050405020304" pitchFamily="18" charset="0"/>
              </a:rPr>
              <a:t>1</a:t>
            </a:r>
            <a:r>
              <a:rPr lang="ru-RU" altLang="ru-RU" sz="2400" u="none">
                <a:latin typeface="Times New Roman" panose="02020603050405020304" pitchFamily="18" charset="0"/>
              </a:rPr>
              <a:t>.</a:t>
            </a:r>
            <a:r>
              <a:rPr lang="ru-RU" altLang="ru-RU" sz="2400" b="1" i="1" u="none"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latin typeface="Times New Roman" panose="02020603050405020304" pitchFamily="18" charset="0"/>
              </a:rPr>
              <a:t>Интеграл  от фкп зависит от направления движения по кривой.</a:t>
            </a:r>
            <a:r>
              <a:rPr lang="ru-RU" altLang="ru-RU" sz="2400" b="1" i="1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При изменении направления движения по кривой  </a:t>
            </a:r>
            <a:r>
              <a:rPr lang="ru-RU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AB</a:t>
            </a:r>
            <a:r>
              <a:rPr lang="ru-RU" altLang="ru-RU" sz="2400" u="none">
                <a:latin typeface="Times New Roman" panose="02020603050405020304" pitchFamily="18" charset="0"/>
              </a:rPr>
              <a:t>)</a:t>
            </a:r>
            <a:r>
              <a:rPr lang="ru-RU" altLang="ru-RU" sz="2400" i="1" u="none">
                <a:latin typeface="Times New Roman" panose="02020603050405020304" pitchFamily="18" charset="0"/>
              </a:rPr>
              <a:t> интеграл  меняет знак</a:t>
            </a:r>
            <a:r>
              <a:rPr lang="ru-RU" altLang="ru-RU" sz="2400" u="none">
                <a:latin typeface="Times New Roman" panose="02020603050405020304" pitchFamily="18" charset="0"/>
              </a:rPr>
              <a:t>, т.е.</a:t>
            </a:r>
          </a:p>
        </p:txBody>
      </p:sp>
      <p:graphicFrame>
        <p:nvGraphicFramePr>
          <p:cNvPr id="109573" name="Object 5"/>
          <p:cNvGraphicFramePr>
            <a:graphicFrameLocks noChangeAspect="1"/>
          </p:cNvGraphicFramePr>
          <p:nvPr/>
        </p:nvGraphicFramePr>
        <p:xfrm>
          <a:off x="3435350" y="3386138"/>
          <a:ext cx="30765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Формула" r:id="rId3" imgW="1713756" imgH="495085" progId="Equation.3">
                  <p:embed/>
                </p:oleObj>
              </mc:Choice>
              <mc:Fallback>
                <p:oleObj name="Формула" r:id="rId3" imgW="1713756" imgH="495085" progId="Equation.3">
                  <p:embed/>
                  <p:pic>
                    <p:nvPicPr>
                      <p:cNvPr id="1095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350" y="3386138"/>
                        <a:ext cx="307657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166688" y="4529138"/>
            <a:ext cx="8748712" cy="12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8925" indent="-2889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175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4275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3375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buClrTx/>
              <a:buSzTx/>
              <a:buFontTx/>
              <a:buNone/>
            </a:pPr>
            <a:r>
              <a:rPr lang="ru-RU" altLang="ru-RU" sz="2400" u="none">
                <a:latin typeface="Times New Roman" panose="02020603050405020304" pitchFamily="18" charset="0"/>
              </a:rPr>
              <a:t>2.</a:t>
            </a:r>
            <a:r>
              <a:rPr lang="ru-RU" altLang="ru-RU" sz="2400" b="1" i="1" u="none"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latin typeface="Times New Roman" panose="02020603050405020304" pitchFamily="18" charset="0"/>
              </a:rPr>
              <a:t>Если кривая</a:t>
            </a:r>
            <a:r>
              <a:rPr lang="ru-RU" altLang="ru-RU" sz="2400" u="none">
                <a:latin typeface="Times New Roman" panose="02020603050405020304" pitchFamily="18" charset="0"/>
              </a:rPr>
              <a:t> (</a:t>
            </a:r>
            <a:r>
              <a:rPr lang="en-US" altLang="ru-RU" sz="2400" i="1" u="none">
                <a:latin typeface="Times New Roman" panose="02020603050405020304" pitchFamily="18" charset="0"/>
              </a:rPr>
              <a:t>AB</a:t>
            </a:r>
            <a:r>
              <a:rPr lang="ru-RU" altLang="ru-RU" sz="2400" u="none">
                <a:latin typeface="Times New Roman" panose="02020603050405020304" pitchFamily="18" charset="0"/>
              </a:rPr>
              <a:t>) </a:t>
            </a:r>
            <a:r>
              <a:rPr lang="ru-RU" altLang="ru-RU" sz="2400" i="1" u="none">
                <a:latin typeface="Times New Roman" panose="02020603050405020304" pitchFamily="18" charset="0"/>
              </a:rPr>
              <a:t>замкнута</a:t>
            </a:r>
            <a:r>
              <a:rPr lang="ru-RU" altLang="ru-RU" sz="2400" u="none">
                <a:latin typeface="Times New Roman" panose="02020603050405020304" pitchFamily="18" charset="0"/>
              </a:rPr>
              <a:t>, </a:t>
            </a:r>
            <a:r>
              <a:rPr lang="ru-RU" altLang="ru-RU" sz="2400" i="1" u="none">
                <a:latin typeface="Times New Roman" panose="02020603050405020304" pitchFamily="18" charset="0"/>
              </a:rPr>
              <a:t>то интеграл  не зависит выбора начальной точки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A</a:t>
            </a:r>
            <a:r>
              <a:rPr lang="ru-RU" altLang="ru-RU" sz="2400" u="none">
                <a:latin typeface="Times New Roman" panose="02020603050405020304" pitchFamily="18" charset="0"/>
              </a:rPr>
              <a:t>, 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а зависит от направления обхода кривой</a:t>
            </a:r>
            <a:r>
              <a:rPr lang="ru-RU" altLang="ru-RU" sz="2400" u="none">
                <a:latin typeface="Times New Roman" panose="02020603050405020304" pitchFamily="18" charset="0"/>
              </a:rPr>
              <a:t>.</a:t>
            </a:r>
            <a:r>
              <a:rPr lang="ru-RU" altLang="ru-RU" sz="2400" b="1" i="1" u="none"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452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925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9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 build="p" autoUpdateAnimBg="0"/>
      <p:bldP spid="109571" grpId="0" build="p" autoUpdateAnimBg="0"/>
      <p:bldP spid="109572" grpId="0" build="p" autoUpdateAnimBg="0"/>
      <p:bldP spid="109574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411163"/>
            <a:ext cx="8726487" cy="5975350"/>
          </a:xfrm>
        </p:spPr>
        <p:txBody>
          <a:bodyPr/>
          <a:lstStyle/>
          <a:p>
            <a:pPr marL="274638" indent="-274638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ru-RU" sz="2400" smtClean="0"/>
              <a:t>3</a:t>
            </a:r>
            <a:r>
              <a:rPr lang="ru-RU" altLang="ru-RU" sz="2400" smtClean="0"/>
              <a:t>.</a:t>
            </a:r>
            <a:r>
              <a:rPr lang="en-US" altLang="ru-RU" sz="2400" smtClean="0"/>
              <a:t>	</a:t>
            </a:r>
            <a:r>
              <a:rPr lang="ru-RU" altLang="ru-RU" sz="2400" i="1" smtClean="0">
                <a:cs typeface="Times New Roman" panose="02020603050405020304" pitchFamily="18" charset="0"/>
              </a:rPr>
              <a:t>Постоянный множитель можно выносить за знак интеграла</a:t>
            </a:r>
            <a:r>
              <a:rPr lang="ru-RU" altLang="ru-RU" sz="2400" smtClean="0">
                <a:cs typeface="Times New Roman" panose="02020603050405020304" pitchFamily="18" charset="0"/>
              </a:rPr>
              <a:t>, т.е.</a:t>
            </a:r>
            <a:endParaRPr lang="en-US" altLang="ru-RU" sz="2400" smtClean="0">
              <a:cs typeface="Times New Roman" panose="02020603050405020304" pitchFamily="18" charset="0"/>
            </a:endParaRPr>
          </a:p>
          <a:p>
            <a:pPr marL="274638" indent="-274638"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defRPr/>
            </a:pPr>
            <a:r>
              <a:rPr lang="en-US" altLang="ru-RU" sz="2400" smtClean="0">
                <a:solidFill>
                  <a:srgbClr val="000000"/>
                </a:solidFill>
              </a:rPr>
              <a:t>4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Интеграл от алгебраической суммы двух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(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конечного числа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функций равен алгебраической сумме интегралов от этих функций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 т.е.</a:t>
            </a:r>
            <a:endParaRPr lang="en-US" altLang="ru-RU" sz="240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74638" indent="-274638"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defRPr/>
            </a:pPr>
            <a:r>
              <a:rPr lang="ru-RU" altLang="ru-RU" sz="2400" smtClean="0">
                <a:solidFill>
                  <a:srgbClr val="000000"/>
                </a:solidFill>
              </a:rPr>
              <a:t>5.	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Если </a:t>
            </a:r>
            <a:r>
              <a:rPr lang="ru-RU" altLang="ru-RU" sz="2400" i="1" smtClean="0">
                <a:solidFill>
                  <a:srgbClr val="000000"/>
                </a:solidFill>
              </a:rPr>
              <a:t>кривая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</a:rPr>
              <a:t>AB</a:t>
            </a:r>
            <a:r>
              <a:rPr lang="ru-RU" altLang="ru-RU" sz="2400" smtClean="0">
                <a:solidFill>
                  <a:srgbClr val="000000"/>
                </a:solidFill>
              </a:rPr>
              <a:t>)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разбита </a:t>
            </a:r>
            <a:r>
              <a:rPr lang="ru-RU" altLang="ru-RU" sz="2400" i="1" smtClean="0">
                <a:solidFill>
                  <a:srgbClr val="000000"/>
                </a:solidFill>
              </a:rPr>
              <a:t>точкой</a:t>
            </a:r>
            <a:r>
              <a:rPr lang="ru-RU" altLang="ru-RU" sz="2400" smtClean="0">
                <a:solidFill>
                  <a:srgbClr val="000000"/>
                </a:solidFill>
              </a:rPr>
              <a:t> </a:t>
            </a:r>
            <a:r>
              <a:rPr lang="en-US" altLang="ru-RU" sz="2400" i="1" smtClean="0">
                <a:solidFill>
                  <a:srgbClr val="000000"/>
                </a:solidFill>
              </a:rPr>
              <a:t>K</a:t>
            </a:r>
            <a:r>
              <a:rPr lang="en-US" altLang="ru-RU" sz="2400" smtClean="0">
                <a:solidFill>
                  <a:srgbClr val="000000"/>
                </a:solidFill>
              </a:rPr>
              <a:t>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на две части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</a:rPr>
              <a:t>AK</a:t>
            </a:r>
            <a:r>
              <a:rPr lang="ru-RU" altLang="ru-RU" sz="2400" smtClean="0">
                <a:solidFill>
                  <a:srgbClr val="000000"/>
                </a:solidFill>
              </a:rPr>
              <a:t>)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и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</a:rPr>
              <a:t>KB</a:t>
            </a:r>
            <a:r>
              <a:rPr lang="ru-RU" altLang="ru-RU" sz="2400" smtClean="0">
                <a:solidFill>
                  <a:srgbClr val="000000"/>
                </a:solidFill>
              </a:rPr>
              <a:t>)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то</a:t>
            </a:r>
            <a:endParaRPr lang="en-US" altLang="ru-RU" sz="2400" i="1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74638" indent="-274638" algn="r">
              <a:lnSpc>
                <a:spcPct val="90000"/>
              </a:lnSpc>
              <a:spcBef>
                <a:spcPct val="250000"/>
              </a:spcBef>
              <a:buFontTx/>
              <a:buNone/>
              <a:defRPr/>
            </a:pP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(свойство аддитивности интеграла</a:t>
            </a:r>
            <a:r>
              <a:rPr lang="ru-RU" altLang="ru-RU" sz="2400" smtClean="0">
                <a:solidFill>
                  <a:srgbClr val="000000"/>
                </a:solidFill>
              </a:rPr>
              <a:t> от фкп</a:t>
            </a:r>
            <a:r>
              <a:rPr lang="ru-RU" altLang="ru-RU" sz="2400" smtClean="0">
                <a:solidFill>
                  <a:srgbClr val="000000"/>
                </a:solidFill>
                <a:cs typeface="Times New Roman" panose="02020603050405020304" pitchFamily="18" charset="0"/>
              </a:rPr>
              <a:t>). </a:t>
            </a:r>
            <a:endParaRPr lang="ru-RU" altLang="ru-RU" sz="2400" i="1" smtClean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2790825" y="908050"/>
          <a:ext cx="36576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7" name="Формула" r:id="rId3" imgW="2005729" imgH="495085" progId="Equation.3">
                  <p:embed/>
                </p:oleObj>
              </mc:Choice>
              <mc:Fallback>
                <p:oleObj name="Формула" r:id="rId3" imgW="2005729" imgH="495085" progId="Equation.3">
                  <p:embed/>
                  <p:pic>
                    <p:nvPicPr>
                      <p:cNvPr id="553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0825" y="908050"/>
                        <a:ext cx="3657600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2316163" y="3208338"/>
          <a:ext cx="59182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8" name="Формула" r:id="rId5" imgW="3251200" imgH="495300" progId="Equation.3">
                  <p:embed/>
                </p:oleObj>
              </mc:Choice>
              <mc:Fallback>
                <p:oleObj name="Формула" r:id="rId5" imgW="3251200" imgH="495300" progId="Equation.3">
                  <p:embed/>
                  <p:pic>
                    <p:nvPicPr>
                      <p:cNvPr id="553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163" y="3208338"/>
                        <a:ext cx="5918200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2339975" y="4797425"/>
          <a:ext cx="4532313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9" name="Формула" r:id="rId7" imgW="2489200" imgH="495300" progId="Equation.3">
                  <p:embed/>
                </p:oleObj>
              </mc:Choice>
              <mc:Fallback>
                <p:oleObj name="Формула" r:id="rId7" imgW="2489200" imgH="495300" progId="Equation.3">
                  <p:embed/>
                  <p:pic>
                    <p:nvPicPr>
                      <p:cNvPr id="553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797425"/>
                        <a:ext cx="4532313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61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65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451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51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51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179388" y="404813"/>
          <a:ext cx="3819525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0" name="Формула" r:id="rId3" imgW="2095500" imgH="673100" progId="Equation.3">
                  <p:embed/>
                </p:oleObj>
              </mc:Choice>
              <mc:Fallback>
                <p:oleObj name="Формула" r:id="rId3" imgW="2095500" imgH="673100" progId="Equation.3">
                  <p:embed/>
                  <p:pic>
                    <p:nvPicPr>
                      <p:cNvPr id="768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04813"/>
                        <a:ext cx="3819525" cy="1217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52400" y="1747838"/>
            <a:ext cx="8534400" cy="1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83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74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200000"/>
              </a:spcBef>
              <a:buClrTx/>
              <a:buSzTx/>
              <a:buFontTx/>
              <a:buNone/>
            </a:pPr>
            <a:r>
              <a:rPr lang="ru-RU" altLang="ru-RU" sz="2400" u="none">
                <a:latin typeface="Times New Roman" panose="02020603050405020304" pitchFamily="18" charset="0"/>
              </a:rPr>
              <a:t>7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i="1" u="none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во всех точках кривой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400" i="1" u="none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i="1" u="none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неравенство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| </a:t>
            </a:r>
            <a:r>
              <a:rPr lang="en-US" altLang="ru-RU" sz="2400" i="1" u="none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) | &lt; M , 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</a:p>
        </p:txBody>
      </p:sp>
      <p:graphicFrame>
        <p:nvGraphicFramePr>
          <p:cNvPr id="76804" name="Object 4"/>
          <p:cNvGraphicFramePr>
            <a:graphicFrameLocks noChangeAspect="1"/>
          </p:cNvGraphicFramePr>
          <p:nvPr/>
        </p:nvGraphicFramePr>
        <p:xfrm>
          <a:off x="3124200" y="2541588"/>
          <a:ext cx="2590800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1" name="Формула" r:id="rId5" imgW="1422400" imgH="673100" progId="Equation.3">
                  <p:embed/>
                </p:oleObj>
              </mc:Choice>
              <mc:Fallback>
                <p:oleObj name="Формула" r:id="rId5" imgW="1422400" imgH="673100" progId="Equation.3">
                  <p:embed/>
                  <p:pic>
                    <p:nvPicPr>
                      <p:cNvPr id="768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541588"/>
                        <a:ext cx="2590800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131763" y="3832225"/>
            <a:ext cx="85344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83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74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ru-RU" sz="2400" u="none">
                <a:latin typeface="Times New Roman" panose="02020603050405020304" pitchFamily="18" charset="0"/>
              </a:rPr>
              <a:t>	</a:t>
            </a:r>
            <a:r>
              <a:rPr lang="ru-RU" altLang="ru-RU" sz="2400" u="none">
                <a:latin typeface="Times New Roman" panose="02020603050405020304" pitchFamily="18" charset="0"/>
              </a:rPr>
              <a:t>где </a:t>
            </a:r>
            <a:r>
              <a:rPr lang="ru-RU" altLang="ru-RU" sz="2400" u="none">
                <a:latin typeface="Arial Unicode MS" pitchFamily="34" charset="-128"/>
              </a:rPr>
              <a:t>ℓ</a:t>
            </a:r>
            <a:r>
              <a:rPr lang="ru-RU" altLang="ru-RU" sz="2400" u="none">
                <a:latin typeface="Times New Roman" panose="02020603050405020304" pitchFamily="18" charset="0"/>
              </a:rPr>
              <a:t> – </a:t>
            </a:r>
            <a:r>
              <a:rPr lang="ru-RU" altLang="ru-RU" sz="2400" i="1" u="none">
                <a:latin typeface="Times New Roman" panose="02020603050405020304" pitchFamily="18" charset="0"/>
              </a:rPr>
              <a:t>длина кривой</a:t>
            </a:r>
            <a:r>
              <a:rPr lang="ru-RU" altLang="ru-RU" sz="2400" u="none">
                <a:latin typeface="Times New Roman" panose="02020603050405020304" pitchFamily="18" charset="0"/>
              </a:rPr>
              <a:t> (</a:t>
            </a:r>
            <a:r>
              <a:rPr lang="en-US" altLang="ru-RU" sz="2400" i="1" u="none">
                <a:latin typeface="Times New Roman" panose="02020603050405020304" pitchFamily="18" charset="0"/>
              </a:rPr>
              <a:t>AB</a:t>
            </a:r>
            <a:r>
              <a:rPr lang="ru-RU" altLang="ru-RU" sz="2400" u="none">
                <a:latin typeface="Times New Roman" panose="02020603050405020304" pitchFamily="18" charset="0"/>
              </a:rPr>
              <a:t>).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2651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u="none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100" u="none">
                <a:latin typeface="Times New Roman" panose="02020603050405020304" pitchFamily="18" charset="0"/>
              </a:rPr>
              <a:t> </a:t>
            </a:r>
            <a:endParaRPr lang="ru-RU" altLang="ru-RU" sz="1800" u="none">
              <a:latin typeface="Times New Roman" panose="02020603050405020304" pitchFamily="18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2651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u="none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100" u="none">
                <a:latin typeface="Times New Roman" panose="02020603050405020304" pitchFamily="18" charset="0"/>
              </a:rPr>
              <a:t> </a:t>
            </a:r>
            <a:endParaRPr lang="ru-RU" altLang="ru-RU" sz="1800" u="none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45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575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75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uiExpand="1" build="p" autoUpdateAnimBg="0"/>
      <p:bldP spid="76805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9" name="Object 7"/>
          <p:cNvGraphicFramePr>
            <a:graphicFrameLocks noChangeAspect="1"/>
          </p:cNvGraphicFramePr>
          <p:nvPr/>
        </p:nvGraphicFramePr>
        <p:xfrm>
          <a:off x="2667000" y="2381250"/>
          <a:ext cx="3805238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4" name="Формула" r:id="rId3" imgW="2120900" imgH="635000" progId="Equation.3">
                  <p:embed/>
                </p:oleObj>
              </mc:Choice>
              <mc:Fallback>
                <p:oleObj name="Формула" r:id="rId3" imgW="2120900" imgH="635000" progId="Equation.3">
                  <p:embed/>
                  <p:pic>
                    <p:nvPicPr>
                      <p:cNvPr id="9011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381250"/>
                        <a:ext cx="3805238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179388" y="684213"/>
            <a:ext cx="878046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8925" indent="-2889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175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4275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3375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87525" algn="l"/>
                <a:tab pos="3048000" algn="l"/>
                <a:tab pos="4489450" algn="l"/>
                <a:tab pos="6275388" algn="l"/>
                <a:tab pos="7259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u="none"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i="1" u="none"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latin typeface="Times New Roman" panose="02020603050405020304" pitchFamily="18" charset="0"/>
              </a:rPr>
              <a:t>Если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гладкая кривая</a:t>
            </a:r>
            <a:r>
              <a:rPr lang="ru-RU" altLang="ru-RU" sz="2400" u="none">
                <a:latin typeface="Times New Roman" panose="02020603050405020304" pitchFamily="18" charset="0"/>
              </a:rPr>
              <a:t>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latin typeface="Times New Roman" panose="02020603050405020304" pitchFamily="18" charset="0"/>
              </a:rPr>
              <a:t>) </a:t>
            </a:r>
            <a:r>
              <a:rPr lang="ru-RU" altLang="ru-RU" sz="2400" i="1" u="none">
                <a:latin typeface="Times New Roman" panose="02020603050405020304" pitchFamily="18" charset="0"/>
              </a:rPr>
              <a:t>задана параметрическими уравнениями</a:t>
            </a:r>
            <a:r>
              <a:rPr lang="en-US" altLang="ru-RU" sz="2400" i="1" u="none">
                <a:latin typeface="Times New Roman" panose="02020603050405020304" pitchFamily="18" charset="0"/>
              </a:rPr>
              <a:t/>
            </a:r>
            <a:br>
              <a:rPr lang="en-US" altLang="ru-RU" sz="2400" i="1" u="none">
                <a:latin typeface="Times New Roman" panose="02020603050405020304" pitchFamily="18" charset="0"/>
              </a:rPr>
            </a:br>
            <a:r>
              <a:rPr lang="ru-RU" altLang="ru-RU" sz="2400" u="none">
                <a:latin typeface="Times New Roman" panose="02020603050405020304" pitchFamily="18" charset="0"/>
              </a:rPr>
              <a:t> 	</a:t>
            </a:r>
            <a:r>
              <a:rPr lang="en-US" altLang="ru-RU" sz="2400" i="1" u="none">
                <a:latin typeface="Times New Roman" panose="02020603050405020304" pitchFamily="18" charset="0"/>
              </a:rPr>
              <a:t>x </a:t>
            </a:r>
            <a:r>
              <a:rPr lang="en-US" altLang="ru-RU" sz="2400" u="none">
                <a:latin typeface="Times New Roman" panose="02020603050405020304" pitchFamily="18" charset="0"/>
              </a:rPr>
              <a:t>= φ(</a:t>
            </a:r>
            <a:r>
              <a:rPr lang="en-US" altLang="ru-RU" sz="2400" i="1" u="none">
                <a:latin typeface="Times New Roman" panose="02020603050405020304" pitchFamily="18" charset="0"/>
              </a:rPr>
              <a:t>t</a:t>
            </a:r>
            <a:r>
              <a:rPr lang="en-US" altLang="ru-RU" sz="2400" u="none">
                <a:latin typeface="Times New Roman" panose="02020603050405020304" pitchFamily="18" charset="0"/>
              </a:rPr>
              <a:t>),</a:t>
            </a:r>
            <a:r>
              <a:rPr lang="ru-RU" altLang="ru-RU" sz="2400" u="none">
                <a:latin typeface="Times New Roman" panose="02020603050405020304" pitchFamily="18" charset="0"/>
              </a:rPr>
              <a:t>	</a:t>
            </a:r>
            <a:r>
              <a:rPr lang="en-US" altLang="ru-RU" sz="2400" i="1" u="none">
                <a:latin typeface="Times New Roman" panose="02020603050405020304" pitchFamily="18" charset="0"/>
              </a:rPr>
              <a:t>y </a:t>
            </a:r>
            <a:r>
              <a:rPr lang="en-US" altLang="ru-RU" sz="2400" u="none">
                <a:latin typeface="Times New Roman" panose="02020603050405020304" pitchFamily="18" charset="0"/>
              </a:rPr>
              <a:t>= ψ(</a:t>
            </a:r>
            <a:r>
              <a:rPr lang="en-US" altLang="ru-RU" sz="2400" i="1" u="none">
                <a:latin typeface="Times New Roman" panose="02020603050405020304" pitchFamily="18" charset="0"/>
              </a:rPr>
              <a:t>t</a:t>
            </a:r>
            <a:r>
              <a:rPr lang="en-US" altLang="ru-RU" sz="2400" u="none">
                <a:latin typeface="Times New Roman" panose="02020603050405020304" pitchFamily="18" charset="0"/>
              </a:rPr>
              <a:t>),</a:t>
            </a:r>
            <a:r>
              <a:rPr lang="ru-RU" altLang="ru-RU" sz="2400" u="none"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latin typeface="Times New Roman" panose="02020603050405020304" pitchFamily="18" charset="0"/>
              </a:rPr>
              <a:t>где</a:t>
            </a:r>
            <a:r>
              <a:rPr lang="ru-RU" altLang="ru-RU" sz="2400" u="none">
                <a:latin typeface="Times New Roman" panose="02020603050405020304" pitchFamily="18" charset="0"/>
              </a:rPr>
              <a:t> α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latin typeface="Times New Roman" panose="02020603050405020304" pitchFamily="18" charset="0"/>
              </a:rPr>
              <a:t>≤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t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latin typeface="Times New Roman" panose="02020603050405020304" pitchFamily="18" charset="0"/>
              </a:rPr>
              <a:t>≤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latin typeface="Times New Roman" panose="02020603050405020304" pitchFamily="18" charset="0"/>
              </a:rPr>
              <a:t>β	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A</a:t>
            </a:r>
            <a:r>
              <a:rPr lang="en-US" altLang="ru-RU" sz="2400" u="none">
                <a:latin typeface="Times New Roman" panose="02020603050405020304" pitchFamily="18" charset="0"/>
              </a:rPr>
              <a:t>↔α,</a:t>
            </a:r>
            <a:r>
              <a:rPr lang="ru-RU" altLang="ru-RU" sz="2400" u="none">
                <a:latin typeface="Times New Roman" panose="02020603050405020304" pitchFamily="18" charset="0"/>
              </a:rPr>
              <a:t>	</a:t>
            </a:r>
            <a:r>
              <a:rPr lang="en-US" altLang="ru-RU" sz="2400" i="1" u="none">
                <a:latin typeface="Times New Roman" panose="02020603050405020304" pitchFamily="18" charset="0"/>
              </a:rPr>
              <a:t>B</a:t>
            </a:r>
            <a:r>
              <a:rPr lang="en-US" altLang="ru-RU" sz="2400" u="none">
                <a:latin typeface="Times New Roman" panose="02020603050405020304" pitchFamily="18" charset="0"/>
              </a:rPr>
              <a:t>↔β)</a:t>
            </a:r>
            <a:r>
              <a:rPr lang="ru-RU" altLang="ru-RU" sz="2400" i="1" u="none">
                <a:latin typeface="Times New Roman" panose="02020603050405020304" pitchFamily="18" charset="0"/>
              </a:rPr>
              <a:t>,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i="1" u="none">
                <a:latin typeface="Times New Roman" panose="02020603050405020304" pitchFamily="18" charset="0"/>
              </a:rPr>
              <a:t>	и </a:t>
            </a:r>
            <a:r>
              <a:rPr lang="ru-RU" altLang="ru-RU" sz="2400" i="1" u="none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altLang="ru-RU" sz="2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latin typeface="Times New Roman" panose="02020603050405020304" pitchFamily="18" charset="0"/>
              </a:rPr>
              <a:t>)</a:t>
            </a:r>
            <a:r>
              <a:rPr lang="ru-RU" altLang="ru-RU" sz="2400" i="1" u="none">
                <a:latin typeface="Times New Roman" panose="02020603050405020304" pitchFamily="18" charset="0"/>
              </a:rPr>
              <a:t> интегрируема по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кривой</a:t>
            </a:r>
            <a:r>
              <a:rPr lang="ru-RU" altLang="ru-RU" sz="2400" u="none">
                <a:latin typeface="Times New Roman" panose="02020603050405020304" pitchFamily="18" charset="0"/>
              </a:rPr>
              <a:t>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latin typeface="Times New Roman" panose="02020603050405020304" pitchFamily="18" charset="0"/>
              </a:rPr>
              <a:t>)</a:t>
            </a:r>
            <a:r>
              <a:rPr lang="en-US" altLang="ru-RU" sz="2400" u="none">
                <a:latin typeface="Times New Roman" panose="02020603050405020304" pitchFamily="18" charset="0"/>
              </a:rPr>
              <a:t>,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то справедливо равенство</a:t>
            </a:r>
            <a:endParaRPr lang="ru-RU" altLang="ru-RU" sz="2400" u="none">
              <a:latin typeface="Times New Roman" panose="02020603050405020304" pitchFamily="18" charset="0"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255588" y="3417888"/>
            <a:ext cx="8780462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20725" indent="-7207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13652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773238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181225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589213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304641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50361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96081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41801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17938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u="none">
                <a:latin typeface="Times New Roman" panose="02020603050405020304" pitchFamily="18" charset="0"/>
              </a:rPr>
              <a:t>	</a:t>
            </a:r>
            <a:r>
              <a:rPr lang="ru-RU" altLang="ru-RU" sz="2400" u="none">
                <a:latin typeface="Times New Roman" panose="02020603050405020304" pitchFamily="18" charset="0"/>
              </a:rPr>
              <a:t>где </a:t>
            </a:r>
            <a:r>
              <a:rPr lang="en-US" altLang="ru-RU" sz="2400" i="1" u="none"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t</a:t>
            </a:r>
            <a:r>
              <a:rPr lang="en-US" altLang="ru-RU" sz="2400" u="none">
                <a:latin typeface="Times New Roman" panose="02020603050405020304" pitchFamily="18" charset="0"/>
              </a:rPr>
              <a:t>)=</a:t>
            </a:r>
            <a:r>
              <a:rPr lang="en-US" altLang="ru-RU" sz="2400" i="1" u="none">
                <a:latin typeface="Times New Roman" panose="02020603050405020304" pitchFamily="18" charset="0"/>
              </a:rPr>
              <a:t>x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t</a:t>
            </a:r>
            <a:r>
              <a:rPr lang="en-US" altLang="ru-RU" sz="2400" u="none">
                <a:latin typeface="Times New Roman" panose="02020603050405020304" pitchFamily="18" charset="0"/>
              </a:rPr>
              <a:t>)+i</a:t>
            </a:r>
            <a:r>
              <a:rPr lang="en-US" altLang="ru-RU" sz="2400" i="1" u="none">
                <a:latin typeface="Times New Roman" panose="02020603050405020304" pitchFamily="18" charset="0"/>
              </a:rPr>
              <a:t>y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t</a:t>
            </a:r>
            <a:r>
              <a:rPr lang="en-US" altLang="ru-RU" sz="2400" u="none">
                <a:latin typeface="Times New Roman" panose="02020603050405020304" pitchFamily="18" charset="0"/>
              </a:rPr>
              <a:t>) – </a:t>
            </a:r>
            <a:r>
              <a:rPr lang="ru-RU" altLang="ru-RU" sz="2400" u="none">
                <a:latin typeface="Times New Roman" panose="02020603050405020304" pitchFamily="18" charset="0"/>
              </a:rPr>
              <a:t>комплексная форма параметрических урав-</a:t>
            </a:r>
            <a:br>
              <a:rPr lang="ru-RU" altLang="ru-RU" sz="2400" u="none">
                <a:latin typeface="Times New Roman" panose="02020603050405020304" pitchFamily="18" charset="0"/>
              </a:rPr>
            </a:br>
            <a:r>
              <a:rPr lang="ru-RU" altLang="ru-RU" sz="2400" u="none">
                <a:latin typeface="Times New Roman" panose="02020603050405020304" pitchFamily="18" charset="0"/>
              </a:rPr>
              <a:t>нений кривой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latin typeface="Times New Roman" panose="02020603050405020304" pitchFamily="18" charset="0"/>
              </a:rPr>
              <a:t>) ,</a:t>
            </a:r>
          </a:p>
        </p:txBody>
      </p:sp>
      <p:graphicFrame>
        <p:nvGraphicFramePr>
          <p:cNvPr id="90122" name="Object 10"/>
          <p:cNvGraphicFramePr>
            <a:graphicFrameLocks noChangeAspect="1"/>
          </p:cNvGraphicFramePr>
          <p:nvPr/>
        </p:nvGraphicFramePr>
        <p:xfrm>
          <a:off x="971550" y="4208463"/>
          <a:ext cx="241617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5" name="Формула" r:id="rId5" imgW="1346200" imgH="241300" progId="Equation.3">
                  <p:embed/>
                </p:oleObj>
              </mc:Choice>
              <mc:Fallback>
                <p:oleObj name="Формула" r:id="rId5" imgW="1346200" imgH="241300" progId="Equation.3">
                  <p:embed/>
                  <p:pic>
                    <p:nvPicPr>
                      <p:cNvPr id="9012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208463"/>
                        <a:ext cx="2416175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768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85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45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0" grpId="0" build="p"/>
      <p:bldP spid="9012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228600" y="333375"/>
            <a:ext cx="8610600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65125" indent="-3651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06463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3144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22438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0425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87625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44825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02025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59225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651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10000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ТЕОРЕМА  (</a:t>
            </a:r>
            <a:r>
              <a:rPr lang="ru-RU" altLang="ru-RU" sz="2400" u="none">
                <a:latin typeface="Times New Roman" panose="02020603050405020304" pitchFamily="18" charset="0"/>
              </a:rPr>
              <a:t>формула Ньютона – Лейбница для интеграла от аналитической функции).</a:t>
            </a:r>
            <a:endParaRPr lang="ru-RU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Если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аналитична в односвязной области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</a:t>
            </a:r>
            <a:r>
              <a:rPr lang="en-US" altLang="ru-RU" sz="2400" u="none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ℂ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то интеграл от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не зависит от формы кривой, соединяющей точки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z</a:t>
            </a:r>
            <a:r>
              <a:rPr lang="ru-RU" altLang="ru-RU" sz="2400" u="none" baseline="-25000">
                <a:latin typeface="Times New Roman" panose="02020603050405020304" pitchFamily="18" charset="0"/>
              </a:rPr>
              <a:t>1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и 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z</a:t>
            </a:r>
            <a:r>
              <a:rPr lang="ru-RU" altLang="ru-RU" sz="2400" u="none" baseline="-25000">
                <a:latin typeface="Times New Roman" panose="02020603050405020304" pitchFamily="18" charset="0"/>
              </a:rPr>
              <a:t>2</a:t>
            </a:r>
            <a:r>
              <a:rPr lang="ru-RU" altLang="ru-RU" sz="2400" i="1" u="none"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latin typeface="Times New Roman" panose="02020603050405020304" pitchFamily="18" charset="0"/>
              </a:rPr>
              <a:t> ,  </a:t>
            </a:r>
            <a:r>
              <a:rPr lang="ru-RU" altLang="ru-RU" sz="2400" i="1" u="none">
                <a:latin typeface="Times New Roman" panose="02020603050405020304" pitchFamily="18" charset="0"/>
              </a:rPr>
              <a:t>и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справедлива формула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r>
              <a:rPr lang="ru-RU" altLang="ru-RU" sz="2400" u="none">
                <a:latin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84995" name="Object 3"/>
          <p:cNvGraphicFramePr>
            <a:graphicFrameLocks noChangeAspect="1"/>
          </p:cNvGraphicFramePr>
          <p:nvPr/>
        </p:nvGraphicFramePr>
        <p:xfrm>
          <a:off x="2339975" y="2282825"/>
          <a:ext cx="328295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Формула" r:id="rId3" imgW="1828800" imgH="635000" progId="Equation.3">
                  <p:embed/>
                </p:oleObj>
              </mc:Choice>
              <mc:Fallback>
                <p:oleObj name="Формула" r:id="rId3" imgW="1828800" imgH="635000" progId="Equation.3">
                  <p:embed/>
                  <p:pic>
                    <p:nvPicPr>
                      <p:cNvPr id="849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2282825"/>
                        <a:ext cx="3282950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588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6125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71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altLang="ru-RU" sz="2800" smtClean="0">
                <a:effectLst/>
              </a:rPr>
              <a:t>Интегрирование функций</a:t>
            </a:r>
            <a:r>
              <a:rPr lang="ru-RU" altLang="ru-RU" sz="4000" smtClean="0">
                <a:effectLst/>
              </a:rPr>
              <a:t> 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07950" y="765175"/>
            <a:ext cx="1825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Пусть функция</a:t>
            </a:r>
            <a:r>
              <a:rPr lang="ru-RU" altLang="ru-RU" sz="1800" b="1" u="none"/>
              <a:t> </a:t>
            </a:r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1908175" y="765175"/>
          <a:ext cx="1295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3" name="Формула" r:id="rId3" imgW="685800" imgH="228600" progId="Equation.3">
                  <p:embed/>
                </p:oleObj>
              </mc:Choice>
              <mc:Fallback>
                <p:oleObj name="Формула" r:id="rId3" imgW="685800" imgH="228600" progId="Equation.3">
                  <p:embed/>
                  <p:pic>
                    <p:nvPicPr>
                      <p:cNvPr id="430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765175"/>
                        <a:ext cx="12954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3132138" y="765175"/>
            <a:ext cx="23479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определена в точке</a:t>
            </a:r>
            <a:r>
              <a:rPr lang="ru-RU" altLang="ru-RU" sz="1800" b="1" u="none"/>
              <a:t> 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5435600" y="692150"/>
          <a:ext cx="2889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Формула" r:id="rId5" imgW="190417" imgH="241195" progId="Equation.3">
                  <p:embed/>
                </p:oleObj>
              </mc:Choice>
              <mc:Fallback>
                <p:oleObj name="Формула" r:id="rId5" imgW="190417" imgH="241195" progId="Equation.3">
                  <p:embed/>
                  <p:pic>
                    <p:nvPicPr>
                      <p:cNvPr id="43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692150"/>
                        <a:ext cx="2889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5724525" y="765175"/>
            <a:ext cx="341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3048000" algn="ctr"/>
                <a:tab pos="6032500" algn="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и некоторой ее окрестности.</a:t>
            </a:r>
          </a:p>
        </p:txBody>
      </p:sp>
      <p:sp>
        <p:nvSpPr>
          <p:cNvPr id="43017" name="Rectangle 13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43018" name="Rectangle 19"/>
          <p:cNvSpPr>
            <a:spLocks noChangeArrowheads="1"/>
          </p:cNvSpPr>
          <p:nvPr/>
        </p:nvSpPr>
        <p:spPr bwMode="auto">
          <a:xfrm>
            <a:off x="179388" y="1293813"/>
            <a:ext cx="2514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Рассмотрим интеграл </a:t>
            </a:r>
          </a:p>
        </p:txBody>
      </p:sp>
      <p:sp>
        <p:nvSpPr>
          <p:cNvPr id="43019" name="Rectangle 2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3020" name="Object 22"/>
          <p:cNvGraphicFramePr>
            <a:graphicFrameLocks noChangeAspect="1"/>
          </p:cNvGraphicFramePr>
          <p:nvPr/>
        </p:nvGraphicFramePr>
        <p:xfrm>
          <a:off x="2700338" y="1196975"/>
          <a:ext cx="896937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5" name="Формула" r:id="rId7" imgW="520474" imgH="393529" progId="Equation.3">
                  <p:embed/>
                </p:oleObj>
              </mc:Choice>
              <mc:Fallback>
                <p:oleObj name="Формула" r:id="rId7" imgW="520474" imgH="393529" progId="Equation.3">
                  <p:embed/>
                  <p:pic>
                    <p:nvPicPr>
                      <p:cNvPr id="4302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1196975"/>
                        <a:ext cx="896937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21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3238"/>
            <a:ext cx="9144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5751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1042988" y="188913"/>
          <a:ext cx="5256212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6" name="Формула" r:id="rId4" imgW="2857500" imgH="393700" progId="Equation.3">
                  <p:embed/>
                </p:oleObj>
              </mc:Choice>
              <mc:Fallback>
                <p:oleObj name="Формула" r:id="rId4" imgW="2857500" imgH="393700" progId="Equation.3">
                  <p:embed/>
                  <p:pic>
                    <p:nvPicPr>
                      <p:cNvPr id="4403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88913"/>
                        <a:ext cx="5256212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Rectangle 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4037" name="Object 6"/>
          <p:cNvGraphicFramePr>
            <a:graphicFrameLocks noChangeAspect="1"/>
          </p:cNvGraphicFramePr>
          <p:nvPr/>
        </p:nvGraphicFramePr>
        <p:xfrm>
          <a:off x="1187450" y="938213"/>
          <a:ext cx="230505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7" name="Формула" r:id="rId6" imgW="1193800" imgH="203200" progId="Equation.3">
                  <p:embed/>
                </p:oleObj>
              </mc:Choice>
              <mc:Fallback>
                <p:oleObj name="Формула" r:id="rId6" imgW="1193800" imgH="203200" progId="Equation.3">
                  <p:embed/>
                  <p:pic>
                    <p:nvPicPr>
                      <p:cNvPr id="4403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938213"/>
                        <a:ext cx="230505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9"/>
          <p:cNvSpPr>
            <a:spLocks noChangeArrowheads="1"/>
          </p:cNvSpPr>
          <p:nvPr/>
        </p:nvSpPr>
        <p:spPr bwMode="auto">
          <a:xfrm>
            <a:off x="3563938" y="692150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anose="02020603050405020304" pitchFamily="18" charset="0"/>
              </a:rPr>
              <a:t> </a:t>
            </a:r>
            <a:r>
              <a:rPr lang="ru-RU" altLang="ru-RU" sz="2000" u="none">
                <a:cs typeface="Times New Roman" panose="02020603050405020304" pitchFamily="18" charset="0"/>
              </a:rPr>
              <a:t>поэтому </a:t>
            </a:r>
            <a:endParaRPr lang="ru-RU" altLang="ru-RU" sz="2000" u="none"/>
          </a:p>
        </p:txBody>
      </p:sp>
      <p:graphicFrame>
        <p:nvGraphicFramePr>
          <p:cNvPr id="44039" name="Object 8"/>
          <p:cNvGraphicFramePr>
            <a:graphicFrameLocks noChangeAspect="1"/>
          </p:cNvGraphicFramePr>
          <p:nvPr/>
        </p:nvGraphicFramePr>
        <p:xfrm>
          <a:off x="4643438" y="869950"/>
          <a:ext cx="3457575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8" name="Формула" r:id="rId8" imgW="2260600" imgH="393700" progId="Equation.3">
                  <p:embed/>
                </p:oleObj>
              </mc:Choice>
              <mc:Fallback>
                <p:oleObj name="Формула" r:id="rId8" imgW="2260600" imgH="393700" progId="Equation.3">
                  <p:embed/>
                  <p:pic>
                    <p:nvPicPr>
                      <p:cNvPr id="4403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869950"/>
                        <a:ext cx="3457575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Rectangle 10"/>
          <p:cNvSpPr>
            <a:spLocks noChangeArrowheads="1"/>
          </p:cNvSpPr>
          <p:nvPr/>
        </p:nvSpPr>
        <p:spPr bwMode="auto">
          <a:xfrm>
            <a:off x="900113" y="1557338"/>
            <a:ext cx="6624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u="none"/>
              <a:t>Разбиваем контур интегрирования на два участка:</a:t>
            </a:r>
          </a:p>
        </p:txBody>
      </p:sp>
      <p:graphicFrame>
        <p:nvGraphicFramePr>
          <p:cNvPr id="44041" name="Object 13"/>
          <p:cNvGraphicFramePr>
            <a:graphicFrameLocks noChangeAspect="1"/>
          </p:cNvGraphicFramePr>
          <p:nvPr/>
        </p:nvGraphicFramePr>
        <p:xfrm>
          <a:off x="1908175" y="2060575"/>
          <a:ext cx="2682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9" name="Формула" r:id="rId10" imgW="164885" imgH="215619" progId="Equation.3">
                  <p:embed/>
                </p:oleObj>
              </mc:Choice>
              <mc:Fallback>
                <p:oleObj name="Формула" r:id="rId10" imgW="164885" imgH="215619" progId="Equation.3">
                  <p:embed/>
                  <p:pic>
                    <p:nvPicPr>
                      <p:cNvPr id="4404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060575"/>
                        <a:ext cx="268288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2" name="Object 12"/>
          <p:cNvGraphicFramePr>
            <a:graphicFrameLocks noChangeAspect="1"/>
          </p:cNvGraphicFramePr>
          <p:nvPr/>
        </p:nvGraphicFramePr>
        <p:xfrm>
          <a:off x="2195513" y="2060575"/>
          <a:ext cx="12065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0" name="Формула" r:id="rId12" imgW="799753" imgH="203112" progId="Equation.3">
                  <p:embed/>
                </p:oleObj>
              </mc:Choice>
              <mc:Fallback>
                <p:oleObj name="Формула" r:id="rId12" imgW="799753" imgH="203112" progId="Equation.3">
                  <p:embed/>
                  <p:pic>
                    <p:nvPicPr>
                      <p:cNvPr id="4404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060575"/>
                        <a:ext cx="12065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/>
        </p:nvGraphicFramePr>
        <p:xfrm>
          <a:off x="4500563" y="2052638"/>
          <a:ext cx="357346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1" name="Формула" r:id="rId14" imgW="1968500" imgH="215900" progId="Equation.3">
                  <p:embed/>
                </p:oleObj>
              </mc:Choice>
              <mc:Fallback>
                <p:oleObj name="Формула" r:id="rId14" imgW="1968500" imgH="215900" progId="Equation.3">
                  <p:embed/>
                  <p:pic>
                    <p:nvPicPr>
                      <p:cNvPr id="4404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2052638"/>
                        <a:ext cx="3573462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4" name="Rectangle 14"/>
          <p:cNvSpPr>
            <a:spLocks noChangeArrowheads="1"/>
          </p:cNvSpPr>
          <p:nvPr/>
        </p:nvSpPr>
        <p:spPr bwMode="auto">
          <a:xfrm>
            <a:off x="0" y="2060575"/>
            <a:ext cx="21955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u="none">
                <a:cs typeface="Times New Roman" panose="02020603050405020304" pitchFamily="18" charset="0"/>
              </a:rPr>
              <a:t>На отрезке</a:t>
            </a:r>
            <a:r>
              <a:rPr lang="ru-RU" altLang="ru-RU" sz="1200"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44045" name="Rectangle 15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44046" name="Rectangle 16"/>
          <p:cNvSpPr>
            <a:spLocks noChangeArrowheads="1"/>
          </p:cNvSpPr>
          <p:nvPr/>
        </p:nvSpPr>
        <p:spPr bwMode="auto">
          <a:xfrm>
            <a:off x="3348038" y="1989138"/>
            <a:ext cx="1330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u="none">
                <a:cs typeface="Times New Roman" panose="02020603050405020304" pitchFamily="18" charset="0"/>
              </a:rPr>
              <a:t>имеем</a:t>
            </a:r>
            <a:r>
              <a:rPr lang="ru-RU" altLang="ru-RU" sz="2000"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44047" name="Rectangle 18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4048" name="Object 17"/>
          <p:cNvGraphicFramePr>
            <a:graphicFrameLocks noChangeAspect="1"/>
          </p:cNvGraphicFramePr>
          <p:nvPr/>
        </p:nvGraphicFramePr>
        <p:xfrm>
          <a:off x="1908175" y="2492375"/>
          <a:ext cx="4248150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2" name="Формула" r:id="rId16" imgW="2222500" imgH="520700" progId="Equation.3">
                  <p:embed/>
                </p:oleObj>
              </mc:Choice>
              <mc:Fallback>
                <p:oleObj name="Формула" r:id="rId16" imgW="2222500" imgH="520700" progId="Equation.3">
                  <p:embed/>
                  <p:pic>
                    <p:nvPicPr>
                      <p:cNvPr id="4404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492375"/>
                        <a:ext cx="4248150" cy="99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9" name="Object 21"/>
          <p:cNvGraphicFramePr>
            <a:graphicFrameLocks noChangeAspect="1"/>
          </p:cNvGraphicFramePr>
          <p:nvPr/>
        </p:nvGraphicFramePr>
        <p:xfrm>
          <a:off x="1692275" y="3644900"/>
          <a:ext cx="3000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3" name="Формула" r:id="rId18" imgW="177569" imgH="215619" progId="Equation.3">
                  <p:embed/>
                </p:oleObj>
              </mc:Choice>
              <mc:Fallback>
                <p:oleObj name="Формула" r:id="rId18" imgW="177569" imgH="215619" progId="Equation.3">
                  <p:embed/>
                  <p:pic>
                    <p:nvPicPr>
                      <p:cNvPr id="4404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644900"/>
                        <a:ext cx="300038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50" name="Object 20"/>
          <p:cNvGraphicFramePr>
            <a:graphicFrameLocks noChangeAspect="1"/>
          </p:cNvGraphicFramePr>
          <p:nvPr/>
        </p:nvGraphicFramePr>
        <p:xfrm>
          <a:off x="2239963" y="3644900"/>
          <a:ext cx="177006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4" name="Формула" r:id="rId20" imgW="1054100" imgH="203200" progId="Equation.3">
                  <p:embed/>
                </p:oleObj>
              </mc:Choice>
              <mc:Fallback>
                <p:oleObj name="Формула" r:id="rId20" imgW="1054100" imgH="203200" progId="Equation.3">
                  <p:embed/>
                  <p:pic>
                    <p:nvPicPr>
                      <p:cNvPr id="4405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963" y="3644900"/>
                        <a:ext cx="177006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51" name="Object 19"/>
          <p:cNvGraphicFramePr>
            <a:graphicFrameLocks noChangeAspect="1"/>
          </p:cNvGraphicFramePr>
          <p:nvPr/>
        </p:nvGraphicFramePr>
        <p:xfrm>
          <a:off x="5148263" y="3644900"/>
          <a:ext cx="3095625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5" name="Формула" r:id="rId22" imgW="1968500" imgH="215900" progId="Equation.3">
                  <p:embed/>
                </p:oleObj>
              </mc:Choice>
              <mc:Fallback>
                <p:oleObj name="Формула" r:id="rId22" imgW="1968500" imgH="215900" progId="Equation.3">
                  <p:embed/>
                  <p:pic>
                    <p:nvPicPr>
                      <p:cNvPr id="4405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3644900"/>
                        <a:ext cx="3095625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52" name="Rectangle 22"/>
          <p:cNvSpPr>
            <a:spLocks noChangeArrowheads="1"/>
          </p:cNvSpPr>
          <p:nvPr/>
        </p:nvSpPr>
        <p:spPr bwMode="auto">
          <a:xfrm>
            <a:off x="0" y="3644900"/>
            <a:ext cx="2051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u="none">
                <a:cs typeface="Times New Roman" panose="02020603050405020304" pitchFamily="18" charset="0"/>
              </a:rPr>
              <a:t>На отрезке</a:t>
            </a:r>
            <a:r>
              <a:rPr lang="ru-RU" altLang="ru-RU" sz="1200"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44053" name="Rectangle 23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44054" name="Rectangle 24"/>
          <p:cNvSpPr>
            <a:spLocks noChangeArrowheads="1"/>
          </p:cNvSpPr>
          <p:nvPr/>
        </p:nvSpPr>
        <p:spPr bwMode="auto">
          <a:xfrm>
            <a:off x="4140200" y="3573463"/>
            <a:ext cx="1387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u="none">
                <a:cs typeface="Times New Roman" panose="02020603050405020304" pitchFamily="18" charset="0"/>
              </a:rPr>
              <a:t>имеем </a:t>
            </a:r>
            <a:endParaRPr lang="ru-RU" altLang="ru-RU" sz="2000" u="none"/>
          </a:p>
        </p:txBody>
      </p:sp>
      <p:sp>
        <p:nvSpPr>
          <p:cNvPr id="44055" name="Rectangle 26"/>
          <p:cNvSpPr>
            <a:spLocks noChangeArrowheads="1"/>
          </p:cNvSpPr>
          <p:nvPr/>
        </p:nvSpPr>
        <p:spPr bwMode="auto">
          <a:xfrm>
            <a:off x="0" y="31416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4056" name="Object 25"/>
          <p:cNvGraphicFramePr>
            <a:graphicFrameLocks noChangeAspect="1"/>
          </p:cNvGraphicFramePr>
          <p:nvPr/>
        </p:nvGraphicFramePr>
        <p:xfrm>
          <a:off x="827088" y="4164013"/>
          <a:ext cx="6624637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6" name="Формула" r:id="rId24" imgW="3581400" imgH="520700" progId="Equation.3">
                  <p:embed/>
                </p:oleObj>
              </mc:Choice>
              <mc:Fallback>
                <p:oleObj name="Формула" r:id="rId24" imgW="3581400" imgH="520700" progId="Equation.3">
                  <p:embed/>
                  <p:pic>
                    <p:nvPicPr>
                      <p:cNvPr id="44056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164013"/>
                        <a:ext cx="6624637" cy="106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57" name="Rectangle 28"/>
          <p:cNvSpPr>
            <a:spLocks noChangeArrowheads="1"/>
          </p:cNvSpPr>
          <p:nvPr/>
        </p:nvSpPr>
        <p:spPr bwMode="auto">
          <a:xfrm>
            <a:off x="755650" y="5661025"/>
            <a:ext cx="1800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u="none">
                <a:cs typeface="Times New Roman" panose="02020603050405020304" pitchFamily="18" charset="0"/>
              </a:rPr>
              <a:t>В итоге</a:t>
            </a:r>
            <a:r>
              <a:rPr lang="ru-RU" altLang="ru-RU" sz="1200" u="none">
                <a:cs typeface="Times New Roman" panose="02020603050405020304" pitchFamily="18" charset="0"/>
              </a:rPr>
              <a:t>:</a:t>
            </a:r>
            <a:r>
              <a:rPr lang="ru-RU" altLang="ru-RU" sz="1200" b="1"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graphicFrame>
        <p:nvGraphicFramePr>
          <p:cNvPr id="44058" name="Object 27"/>
          <p:cNvGraphicFramePr>
            <a:graphicFrameLocks noChangeAspect="1"/>
          </p:cNvGraphicFramePr>
          <p:nvPr/>
        </p:nvGraphicFramePr>
        <p:xfrm>
          <a:off x="2924175" y="5513388"/>
          <a:ext cx="2871788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7" name="Формула" r:id="rId26" imgW="1612900" imgH="457200" progId="Equation.3">
                  <p:embed/>
                </p:oleObj>
              </mc:Choice>
              <mc:Fallback>
                <p:oleObj name="Формула" r:id="rId26" imgW="1612900" imgH="457200" progId="Equation.3">
                  <p:embed/>
                  <p:pic>
                    <p:nvPicPr>
                      <p:cNvPr id="44058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5513388"/>
                        <a:ext cx="2871788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17954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6083" name="Object 4"/>
          <p:cNvGraphicFramePr>
            <a:graphicFrameLocks noChangeAspect="1"/>
          </p:cNvGraphicFramePr>
          <p:nvPr/>
        </p:nvGraphicFramePr>
        <p:xfrm>
          <a:off x="1187450" y="115888"/>
          <a:ext cx="338455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4" name="Формула" r:id="rId3" imgW="1714500" imgH="457200" progId="Equation.3">
                  <p:embed/>
                </p:oleObj>
              </mc:Choice>
              <mc:Fallback>
                <p:oleObj name="Формула" r:id="rId3" imgW="1714500" imgH="457200" progId="Equation.3">
                  <p:embed/>
                  <p:pic>
                    <p:nvPicPr>
                      <p:cNvPr id="4608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15888"/>
                        <a:ext cx="338455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179388" y="1052513"/>
            <a:ext cx="7442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Воспользуемся показательной формой представления функции.</a:t>
            </a:r>
          </a:p>
        </p:txBody>
      </p:sp>
      <p:pic>
        <p:nvPicPr>
          <p:cNvPr id="4608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557338"/>
            <a:ext cx="17240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Rectangle 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6087" name="Object 8"/>
          <p:cNvGraphicFramePr>
            <a:graphicFrameLocks noChangeAspect="1"/>
          </p:cNvGraphicFramePr>
          <p:nvPr/>
        </p:nvGraphicFramePr>
        <p:xfrm>
          <a:off x="250825" y="2781300"/>
          <a:ext cx="105251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5" name="Формула" r:id="rId6" imgW="545626" imgH="253780" progId="Equation.3">
                  <p:embed/>
                </p:oleObj>
              </mc:Choice>
              <mc:Fallback>
                <p:oleObj name="Формула" r:id="rId6" imgW="545626" imgH="253780" progId="Equation.3">
                  <p:embed/>
                  <p:pic>
                    <p:nvPicPr>
                      <p:cNvPr id="4608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781300"/>
                        <a:ext cx="105251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8" name="Rectangle 11"/>
          <p:cNvSpPr>
            <a:spLocks noChangeArrowheads="1"/>
          </p:cNvSpPr>
          <p:nvPr/>
        </p:nvSpPr>
        <p:spPr bwMode="auto">
          <a:xfrm>
            <a:off x="1331913" y="2924175"/>
            <a:ext cx="293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u="none"/>
              <a:t>,</a:t>
            </a:r>
            <a:r>
              <a:rPr lang="ru-RU" altLang="ru-RU" sz="1400"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graphicFrame>
        <p:nvGraphicFramePr>
          <p:cNvPr id="46089" name="Object 10"/>
          <p:cNvGraphicFramePr>
            <a:graphicFrameLocks noChangeAspect="1"/>
          </p:cNvGraphicFramePr>
          <p:nvPr/>
        </p:nvGraphicFramePr>
        <p:xfrm>
          <a:off x="1619250" y="2781300"/>
          <a:ext cx="136842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6" name="Формула" r:id="rId8" imgW="1002865" imgH="482391" progId="Equation.3">
                  <p:embed/>
                </p:oleObj>
              </mc:Choice>
              <mc:Fallback>
                <p:oleObj name="Формула" r:id="rId8" imgW="1002865" imgH="482391" progId="Equation.3">
                  <p:embed/>
                  <p:pic>
                    <p:nvPicPr>
                      <p:cNvPr id="4608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781300"/>
                        <a:ext cx="1368425" cy="66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0" name="Rectangle 13"/>
          <p:cNvSpPr>
            <a:spLocks noChangeArrowheads="1"/>
          </p:cNvSpPr>
          <p:nvPr/>
        </p:nvSpPr>
        <p:spPr bwMode="auto">
          <a:xfrm>
            <a:off x="2987675" y="2924175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u="none">
                <a:cs typeface="Times New Roman" panose="02020603050405020304" pitchFamily="18" charset="0"/>
              </a:rPr>
              <a:t>,</a:t>
            </a:r>
            <a:r>
              <a:rPr lang="ru-RU" altLang="ru-RU" sz="1400"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graphicFrame>
        <p:nvGraphicFramePr>
          <p:cNvPr id="46091" name="Object 12"/>
          <p:cNvGraphicFramePr>
            <a:graphicFrameLocks noChangeAspect="1"/>
          </p:cNvGraphicFramePr>
          <p:nvPr/>
        </p:nvGraphicFramePr>
        <p:xfrm>
          <a:off x="3348038" y="2855913"/>
          <a:ext cx="1439862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7" name="Формула" r:id="rId10" imgW="850531" imgH="253890" progId="Equation.3">
                  <p:embed/>
                </p:oleObj>
              </mc:Choice>
              <mc:Fallback>
                <p:oleObj name="Формула" r:id="rId10" imgW="850531" imgH="253890" progId="Equation.3">
                  <p:embed/>
                  <p:pic>
                    <p:nvPicPr>
                      <p:cNvPr id="4609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855913"/>
                        <a:ext cx="1439862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2" name="Rectangle 14"/>
          <p:cNvSpPr>
            <a:spLocks noChangeArrowheads="1"/>
          </p:cNvSpPr>
          <p:nvPr/>
        </p:nvSpPr>
        <p:spPr bwMode="auto">
          <a:xfrm>
            <a:off x="0" y="3500438"/>
            <a:ext cx="299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/>
              <a:t>На контуре (L) имеем:</a:t>
            </a:r>
          </a:p>
        </p:txBody>
      </p:sp>
      <p:sp>
        <p:nvSpPr>
          <p:cNvPr id="46093" name="Rectangle 16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6094" name="Object 15"/>
          <p:cNvGraphicFramePr>
            <a:graphicFrameLocks noChangeAspect="1"/>
          </p:cNvGraphicFramePr>
          <p:nvPr/>
        </p:nvGraphicFramePr>
        <p:xfrm>
          <a:off x="3132138" y="3429000"/>
          <a:ext cx="33115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8" name="Формула" r:id="rId12" imgW="1790700" imgH="254000" progId="Equation.3">
                  <p:embed/>
                </p:oleObj>
              </mc:Choice>
              <mc:Fallback>
                <p:oleObj name="Формула" r:id="rId12" imgW="1790700" imgH="254000" progId="Equation.3">
                  <p:embed/>
                  <p:pic>
                    <p:nvPicPr>
                      <p:cNvPr id="46094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3429000"/>
                        <a:ext cx="3311525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5" name="Rectangle 18"/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graphicFrame>
        <p:nvGraphicFramePr>
          <p:cNvPr id="46096" name="Object 17"/>
          <p:cNvGraphicFramePr>
            <a:graphicFrameLocks noChangeAspect="1"/>
          </p:cNvGraphicFramePr>
          <p:nvPr/>
        </p:nvGraphicFramePr>
        <p:xfrm>
          <a:off x="611188" y="4149725"/>
          <a:ext cx="6840537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9" name="Формула" r:id="rId14" imgW="3975100" imgH="914400" progId="Equation.3">
                  <p:embed/>
                </p:oleObj>
              </mc:Choice>
              <mc:Fallback>
                <p:oleObj name="Формула" r:id="rId14" imgW="3975100" imgH="914400" progId="Equation.3">
                  <p:embed/>
                  <p:pic>
                    <p:nvPicPr>
                      <p:cNvPr id="46096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149725"/>
                        <a:ext cx="6840537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98202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2413"/>
            <a:ext cx="7772400" cy="34448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 </a:t>
            </a:r>
            <a:r>
              <a:rPr lang="ru-RU" altLang="ru-RU" sz="2800" u="sng" dirty="0" smtClean="0">
                <a:solidFill>
                  <a:srgbClr val="000066"/>
                </a:solidFill>
                <a:cs typeface="Times New Roman" panose="02020603050405020304" pitchFamily="18" charset="0"/>
              </a:rPr>
              <a:t>2.  </a:t>
            </a:r>
            <a:r>
              <a:rPr lang="ru-RU" altLang="ru-RU" sz="2800" u="sng" dirty="0" smtClean="0">
                <a:solidFill>
                  <a:srgbClr val="000066"/>
                </a:solidFill>
              </a:rPr>
              <a:t>Интегрирование аналитических </a:t>
            </a:r>
            <a:r>
              <a:rPr lang="ru-RU" altLang="ru-RU" sz="2800" u="sng" dirty="0" err="1" smtClean="0">
                <a:solidFill>
                  <a:srgbClr val="000066"/>
                </a:solidFill>
              </a:rPr>
              <a:t>фкп</a:t>
            </a:r>
            <a:endParaRPr lang="ru-RU" altLang="ru-RU" sz="2800" u="sng" dirty="0" smtClean="0">
              <a:solidFill>
                <a:srgbClr val="000066"/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004888"/>
            <a:ext cx="8637588" cy="5565775"/>
          </a:xfrm>
        </p:spPr>
        <p:txBody>
          <a:bodyPr/>
          <a:lstStyle/>
          <a:p>
            <a:pPr algn="just">
              <a:lnSpc>
                <a:spcPct val="90000"/>
              </a:lnSpc>
              <a:spcBef>
                <a:spcPct val="40000"/>
              </a:spcBef>
              <a:buClrTx/>
              <a:buSzTx/>
              <a:buFontTx/>
              <a:buNone/>
              <a:defRPr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ТЕОРЕМА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Коши (для односвязной области). </a:t>
            </a:r>
            <a:endParaRPr lang="en-US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Если функция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alt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аналитична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в односвязной области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</a:t>
            </a:r>
            <a:r>
              <a:rPr lang="en-US" altLang="ru-RU" sz="24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ℂ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то интеграл от этой функции по любому замкнутому кусочно-гладкому контуру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 (</a:t>
            </a:r>
            <a:r>
              <a:rPr lang="en-US" altLang="ru-RU" sz="2400" dirty="0" smtClean="0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целиком лежащему 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,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равен нулю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720725" algn="l"/>
              </a:tabLst>
              <a:defRPr/>
            </a:pPr>
            <a:endParaRPr lang="ru-RU" altLang="ru-RU" sz="2400" dirty="0" smtClean="0"/>
          </a:p>
          <a:p>
            <a:pPr algn="just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ru-RU" altLang="ru-RU" sz="2400" dirty="0" smtClean="0">
                <a:latin typeface="Times New Roman" panose="02020603050405020304" pitchFamily="18" charset="0"/>
              </a:rPr>
              <a:t>Утверждение, обратное теореме Коши, тоже справедливо. А именно:</a:t>
            </a:r>
          </a:p>
          <a:p>
            <a:pPr algn="just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ru-RU" altLang="ru-RU" sz="2400" dirty="0" smtClean="0"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latin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altLang="ru-RU" sz="2400" i="1" dirty="0" smtClean="0">
                <a:latin typeface="Times New Roman" panose="02020603050405020304" pitchFamily="18" charset="0"/>
              </a:rPr>
              <a:t>непрерывна в односвязной области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</a:t>
            </a:r>
            <a:r>
              <a:rPr lang="en-US" altLang="ru-RU" sz="24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ℂ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latin typeface="Times New Roman" panose="02020603050405020304" pitchFamily="18" charset="0"/>
              </a:rPr>
              <a:t>и для любого кусочно-гладкого замкнутого контура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dirty="0" smtClean="0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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dirty="0" err="1" smtClean="0">
                <a:latin typeface="Times New Roman" panose="02020603050405020304" pitchFamily="18" charset="0"/>
              </a:rPr>
              <a:t>выпол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-</a:t>
            </a:r>
            <a:br>
              <a:rPr lang="ru-RU" altLang="ru-RU" sz="2400" dirty="0" smtClean="0">
                <a:latin typeface="Times New Roman" panose="02020603050405020304" pitchFamily="18" charset="0"/>
              </a:rPr>
            </a:br>
            <a:r>
              <a:rPr lang="ru-RU" altLang="ru-RU" sz="2400" i="1" dirty="0" err="1" smtClean="0">
                <a:latin typeface="Times New Roman" panose="02020603050405020304" pitchFamily="18" charset="0"/>
              </a:rPr>
              <a:t>няется</a:t>
            </a:r>
            <a:r>
              <a:rPr lang="ru-RU" altLang="ru-RU" sz="2400" i="1" dirty="0" smtClean="0">
                <a:latin typeface="Times New Roman" panose="02020603050405020304" pitchFamily="18" charset="0"/>
              </a:rPr>
              <a:t> условие</a:t>
            </a:r>
          </a:p>
          <a:p>
            <a:pPr algn="just">
              <a:lnSpc>
                <a:spcPct val="90000"/>
              </a:lnSpc>
              <a:spcBef>
                <a:spcPct val="125000"/>
              </a:spcBef>
              <a:buClrTx/>
              <a:buSzTx/>
              <a:buFontTx/>
              <a:buNone/>
              <a:defRPr/>
            </a:pPr>
            <a:r>
              <a:rPr lang="ru-RU" altLang="ru-RU" sz="2400" dirty="0" smtClean="0"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latin typeface="Times New Roman" panose="02020603050405020304" pitchFamily="18" charset="0"/>
              </a:rPr>
              <a:t>то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dirty="0" err="1" smtClean="0">
                <a:latin typeface="Times New Roman" panose="02020603050405020304" pitchFamily="18" charset="0"/>
              </a:rPr>
              <a:t>аналитична</a:t>
            </a:r>
            <a:r>
              <a:rPr lang="ru-RU" altLang="ru-RU" sz="2400" i="1" dirty="0" smtClean="0">
                <a:latin typeface="Times New Roman" panose="02020603050405020304" pitchFamily="18" charset="0"/>
              </a:rPr>
              <a:t> в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(теорема </a:t>
            </a:r>
            <a:r>
              <a:rPr lang="ru-RU" altLang="ru-RU" sz="2400" dirty="0" err="1" smtClean="0">
                <a:latin typeface="Times New Roman" panose="02020603050405020304" pitchFamily="18" charset="0"/>
              </a:rPr>
              <a:t>Морера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).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720725" algn="l"/>
              </a:tabLst>
              <a:defRPr/>
            </a:pPr>
            <a:endParaRPr lang="ru-RU" altLang="ru-RU" sz="2400" dirty="0" smtClean="0"/>
          </a:p>
        </p:txBody>
      </p:sp>
      <p:sp>
        <p:nvSpPr>
          <p:cNvPr id="4710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48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228600" y="404813"/>
            <a:ext cx="8610600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83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74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720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Напомним:</a:t>
            </a:r>
          </a:p>
          <a:p>
            <a:pPr algn="just">
              <a:lnSpc>
                <a:spcPct val="90000"/>
              </a:lnSpc>
              <a:spcBef>
                <a:spcPct val="4000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ТЕОРЕМА.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Пусть функции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),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Q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непрерывны вместе со своими частными производными в некоторой односвязной области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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t>Oxy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t> .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Следующие условия эквивалентны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1)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интеграл</a:t>
            </a:r>
            <a:endParaRPr lang="ru-RU" altLang="ru-RU" sz="2400" i="1" u="none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latin typeface="Times New Roman" panose="02020603050405020304" pitchFamily="18" charset="0"/>
              </a:rPr>
              <a:t>		</a:t>
            </a:r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2671763" y="2276475"/>
          <a:ext cx="305276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5" name="Формула" r:id="rId3" imgW="1701800" imgH="495300" progId="Equation.3">
                  <p:embed/>
                </p:oleObj>
              </mc:Choice>
              <mc:Fallback>
                <p:oleObj name="Формула" r:id="rId3" imgW="1701800" imgH="495300" progId="Equation.3">
                  <p:embed/>
                  <p:pic>
                    <p:nvPicPr>
                      <p:cNvPr id="481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1763" y="2276475"/>
                        <a:ext cx="3052762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00038" y="3213100"/>
            <a:ext cx="8591550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97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1004888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412875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820863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288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60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32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04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76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i="1" u="none">
                <a:latin typeface="Times New Roman" panose="02020603050405020304" pitchFamily="18" charset="0"/>
              </a:rPr>
              <a:t>не зависит от линии интегрирования</a:t>
            </a:r>
            <a:r>
              <a:rPr lang="ru-RU" altLang="ru-RU" sz="2400" u="none">
                <a:latin typeface="Times New Roman" panose="02020603050405020304" pitchFamily="18" charset="0"/>
              </a:rPr>
              <a:t>;</a:t>
            </a:r>
          </a:p>
        </p:txBody>
      </p:sp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250825" y="3638550"/>
          <a:ext cx="8302625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6" name="Документ" r:id="rId5" imgW="4666488" imgH="496824" progId="Word.Document.8">
                  <p:embed/>
                </p:oleObj>
              </mc:Choice>
              <mc:Fallback>
                <p:oleObj name="Документ" r:id="rId5" imgW="4666488" imgH="496824" progId="Word.Document.8">
                  <p:embed/>
                  <p:pic>
                    <p:nvPicPr>
                      <p:cNvPr id="481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638550"/>
                        <a:ext cx="8302625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246063" y="4441825"/>
          <a:ext cx="82883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7" name="Документ" r:id="rId7" imgW="4693920" imgH="694944" progId="Word.Document.8">
                  <p:embed/>
                </p:oleObj>
              </mc:Choice>
              <mc:Fallback>
                <p:oleObj name="Документ" r:id="rId7" imgW="4693920" imgH="694944" progId="Word.Document.8">
                  <p:embed/>
                  <p:pic>
                    <p:nvPicPr>
                      <p:cNvPr id="481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3" y="4441825"/>
                        <a:ext cx="8288337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179388" y="5445125"/>
            <a:ext cx="85915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7850" indent="-28892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105410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4732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8923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311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768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225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83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140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4098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latin typeface="Times New Roman" panose="02020603050405020304" pitchFamily="18" charset="0"/>
              </a:rPr>
              <a:t>4)	</a:t>
            </a:r>
            <a:r>
              <a:rPr lang="ru-RU" altLang="ru-RU" sz="2400" i="1" u="none">
                <a:latin typeface="Times New Roman" panose="02020603050405020304" pitchFamily="18" charset="0"/>
              </a:rPr>
              <a:t>выражение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Pdx</a:t>
            </a:r>
            <a:r>
              <a:rPr lang="ru-RU" altLang="ru-RU" sz="2400" i="1" u="none"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latin typeface="Times New Roman" panose="02020603050405020304" pitchFamily="18" charset="0"/>
              </a:rPr>
              <a:t>+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Qdy</a:t>
            </a:r>
            <a:r>
              <a:rPr lang="ru-RU" altLang="ru-RU" sz="2400" i="1" u="none">
                <a:latin typeface="Times New Roman" panose="02020603050405020304" pitchFamily="18" charset="0"/>
              </a:rPr>
              <a:t> является полным дифференци-</a:t>
            </a:r>
            <a:br>
              <a:rPr lang="ru-RU" altLang="ru-RU" sz="2400" i="1" u="none">
                <a:latin typeface="Times New Roman" panose="02020603050405020304" pitchFamily="18" charset="0"/>
              </a:rPr>
            </a:br>
            <a:r>
              <a:rPr lang="ru-RU" altLang="ru-RU" sz="2400" i="1" u="none">
                <a:latin typeface="Times New Roman" panose="02020603050405020304" pitchFamily="18" charset="0"/>
              </a:rPr>
              <a:t>алом некоторой функции</a:t>
            </a:r>
            <a:r>
              <a:rPr lang="ru-RU" altLang="ru-RU" sz="2400" u="none">
                <a:latin typeface="Times New Roman" panose="02020603050405020304" pitchFamily="18" charset="0"/>
              </a:rPr>
              <a:t>  </a:t>
            </a:r>
            <a:r>
              <a:rPr lang="en-US" altLang="ru-RU" sz="2400" i="1" u="none">
                <a:latin typeface="Times New Roman" panose="02020603050405020304" pitchFamily="18" charset="0"/>
              </a:rPr>
              <a:t>u</a:t>
            </a:r>
            <a:r>
              <a:rPr lang="en-US" altLang="ru-RU" sz="2400" u="none"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latin typeface="Times New Roman" panose="02020603050405020304" pitchFamily="18" charset="0"/>
              </a:rPr>
              <a:t>x</a:t>
            </a:r>
            <a:r>
              <a:rPr lang="en-US" altLang="ru-RU" sz="2400" u="none">
                <a:latin typeface="Times New Roman" panose="02020603050405020304" pitchFamily="18" charset="0"/>
              </a:rPr>
              <a:t>,</a:t>
            </a:r>
            <a:r>
              <a:rPr lang="en-US" altLang="ru-RU" sz="2400" i="1" u="none">
                <a:latin typeface="Times New Roman" panose="02020603050405020304" pitchFamily="18" charset="0"/>
              </a:rPr>
              <a:t>y</a:t>
            </a:r>
            <a:r>
              <a:rPr lang="en-US" altLang="ru-RU" sz="2400" u="none">
                <a:latin typeface="Times New Roman" panose="02020603050405020304" pitchFamily="18" charset="0"/>
              </a:rPr>
              <a:t>), </a:t>
            </a:r>
            <a:r>
              <a:rPr lang="ru-RU" altLang="ru-RU" sz="2400" u="none">
                <a:latin typeface="Times New Roman" panose="02020603050405020304" pitchFamily="18" charset="0"/>
              </a:rPr>
              <a:t>т.е.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latin typeface="Times New Roman" panose="02020603050405020304" pitchFamily="18" charset="0"/>
              </a:rPr>
              <a:t>		 </a:t>
            </a:r>
            <a:r>
              <a:rPr lang="en-US" altLang="ru-RU" sz="2400" i="1" u="none">
                <a:latin typeface="Times New Roman" panose="02020603050405020304" pitchFamily="18" charset="0"/>
              </a:rPr>
              <a:t>du</a:t>
            </a:r>
            <a:r>
              <a:rPr lang="ru-RU" altLang="ru-RU" sz="2400" u="none">
                <a:latin typeface="Times New Roman" panose="02020603050405020304" pitchFamily="18" charset="0"/>
              </a:rPr>
              <a:t> = </a:t>
            </a:r>
            <a:r>
              <a:rPr lang="en-US" altLang="ru-RU" sz="2400" i="1" u="none">
                <a:latin typeface="Times New Roman" panose="02020603050405020304" pitchFamily="18" charset="0"/>
              </a:rPr>
              <a:t>Pdx</a:t>
            </a:r>
            <a:r>
              <a:rPr lang="ru-RU" altLang="ru-RU" sz="2400" i="1" u="none"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latin typeface="Times New Roman" panose="02020603050405020304" pitchFamily="18" charset="0"/>
              </a:rPr>
              <a:t>+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latin typeface="Times New Roman" panose="02020603050405020304" pitchFamily="18" charset="0"/>
              </a:rPr>
              <a:t>Qdy </a:t>
            </a:r>
            <a:r>
              <a:rPr lang="en-US" altLang="ru-RU" sz="2400" u="none">
                <a:latin typeface="Times New Roman" panose="02020603050405020304" pitchFamily="18" charset="0"/>
              </a:rPr>
              <a:t>.</a:t>
            </a:r>
            <a:endParaRPr lang="ru-RU" altLang="ru-RU" sz="2400" u="none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7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228600" y="260350"/>
            <a:ext cx="8610600" cy="611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83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74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52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4000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ТЕОРЕМА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 (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о независимости интеграла от аналитической функции от формы кривой). </a:t>
            </a:r>
            <a:endParaRPr lang="en-US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Если функция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аналитична в односвязной области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</a:t>
            </a:r>
            <a:r>
              <a:rPr lang="en-US" altLang="ru-RU" sz="2400" u="none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ℂ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то </a:t>
            </a:r>
            <a:r>
              <a:rPr lang="ru-RU" altLang="ru-RU" sz="2400" u="none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∀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t>A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t>,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t>B</a:t>
            </a:r>
            <a:r>
              <a:rPr lang="en-US" altLang="ru-RU" sz="2400" u="none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∈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t>D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интеграл </a:t>
            </a:r>
            <a:endParaRPr lang="en-US" altLang="ru-RU" sz="2400" i="1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100000"/>
              </a:spcBef>
              <a:buClrTx/>
              <a:buSzTx/>
              <a:buFontTx/>
              <a:buNone/>
            </a:pP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не зависит от формы кривой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соединяющей точки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и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Пусть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G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– 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+1)-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связная область,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),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),…,(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en-US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 –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ее границы.</a:t>
            </a:r>
            <a:endParaRPr lang="en-US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–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внешняя граница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G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	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en-US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), …,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en-US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 – внутренние границы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G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.</a:t>
            </a:r>
            <a:endParaRPr lang="ru-RU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ТЕОРЕМА  (Коши для многосвязной области).</a:t>
            </a:r>
          </a:p>
          <a:p>
            <a:pPr algn="just">
              <a:lnSpc>
                <a:spcPct val="90000"/>
              </a:lnSpc>
              <a:spcBef>
                <a:spcPct val="10000"/>
              </a:spcBef>
              <a:buClrTx/>
              <a:buSzTx/>
              <a:buFontTx/>
              <a:buNone/>
            </a:pPr>
            <a:r>
              <a:rPr lang="ru-RU" altLang="ru-RU" sz="2400" u="none"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latin typeface="Times New Roman" panose="02020603050405020304" pitchFamily="18" charset="0"/>
              </a:rPr>
              <a:t>Пусть кривые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),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,…,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en-US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–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кусочно-гладкие, не пересекающиеся и ни одна из областей, ограниченных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en-US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не содержит кривой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en-US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j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latin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  <a:buClrTx/>
              <a:buSzTx/>
              <a:buFontTx/>
              <a:buNone/>
            </a:pPr>
            <a:r>
              <a:rPr lang="ru-RU" altLang="ru-RU" sz="2400" u="none"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latin typeface="Times New Roman" panose="02020603050405020304" pitchFamily="18" charset="0"/>
              </a:rPr>
              <a:t>Если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altLang="ru-RU" sz="2400" i="1" u="none">
                <a:latin typeface="Times New Roman" panose="02020603050405020304" pitchFamily="18" charset="0"/>
              </a:rPr>
              <a:t>аналитична в области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G</a:t>
            </a:r>
            <a:r>
              <a:rPr lang="ru-RU" altLang="ru-RU" sz="2400" u="none">
                <a:latin typeface="Times New Roman" panose="02020603050405020304" pitchFamily="18" charset="0"/>
              </a:rPr>
              <a:t> </a:t>
            </a:r>
            <a:r>
              <a:rPr lang="en-US" altLang="ru-RU" sz="2400" u="none"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latin typeface="Times New Roman" panose="02020603050405020304" pitchFamily="18" charset="0"/>
              </a:rPr>
              <a:t>и на ее границах, то</a:t>
            </a:r>
            <a:r>
              <a:rPr lang="ru-RU" altLang="ru-RU" sz="2400" u="none">
                <a:latin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2800350" y="5414963"/>
          <a:ext cx="3575050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8" name="Формула" r:id="rId3" imgW="1993900" imgH="609600" progId="Equation.3">
                  <p:embed/>
                </p:oleObj>
              </mc:Choice>
              <mc:Fallback>
                <p:oleObj name="Формула" r:id="rId3" imgW="1993900" imgH="609600" progId="Equation.3">
                  <p:embed/>
                  <p:pic>
                    <p:nvPicPr>
                      <p:cNvPr id="819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350" y="5414963"/>
                        <a:ext cx="3575050" cy="109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3779838" y="1341438"/>
          <a:ext cx="13446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9" name="Формула" r:id="rId5" imgW="748975" imgH="495085" progId="Equation.3">
                  <p:embed/>
                </p:oleObj>
              </mc:Choice>
              <mc:Fallback>
                <p:oleObj name="Формула" r:id="rId5" imgW="748975" imgH="495085" progId="Equation.3">
                  <p:embed/>
                  <p:pic>
                    <p:nvPicPr>
                      <p:cNvPr id="819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341438"/>
                        <a:ext cx="1344612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834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225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725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175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2100"/>
            <a:ext cx="7772400" cy="503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 </a:t>
            </a: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3</a:t>
            </a:r>
            <a:r>
              <a:rPr lang="ru-RU" altLang="ru-RU" sz="2800" u="sng" dirty="0" smtClean="0">
                <a:solidFill>
                  <a:srgbClr val="000066"/>
                </a:solidFill>
                <a:cs typeface="Times New Roman" panose="02020603050405020304" pitchFamily="18" charset="0"/>
              </a:rPr>
              <a:t>.  </a:t>
            </a:r>
            <a:r>
              <a:rPr lang="ru-RU" altLang="ru-RU" sz="2800" u="sng" dirty="0" smtClean="0">
                <a:solidFill>
                  <a:srgbClr val="000066"/>
                </a:solidFill>
              </a:rPr>
              <a:t>Интегральная формула Коши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189038"/>
            <a:ext cx="8637588" cy="5075237"/>
          </a:xfrm>
        </p:spPr>
        <p:txBody>
          <a:bodyPr/>
          <a:lstStyle/>
          <a:p>
            <a:pPr algn="just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</a:rPr>
              <a:t>ТЕОРЕМА 9 (интегральная формула Коши).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Пусть</a:t>
            </a:r>
            <a:r>
              <a:rPr lang="ru-RU" altLang="ru-RU" sz="2400" dirty="0" smtClean="0">
                <a:solidFill>
                  <a:srgbClr val="000000"/>
                </a:solidFill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D</a:t>
            </a:r>
            <a:r>
              <a:rPr lang="en-US" altLang="ru-RU" sz="2400" dirty="0" smtClean="0">
                <a:solidFill>
                  <a:srgbClr val="000000"/>
                </a:solidFill>
              </a:rPr>
              <a:t> – 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односвязная область, ограниченная кусочно-гладким контуром 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C</a:t>
            </a:r>
            <a:r>
              <a:rPr lang="ru-RU" altLang="ru-RU" sz="2400" dirty="0" smtClean="0">
                <a:solidFill>
                  <a:srgbClr val="000000"/>
                </a:solidFill>
              </a:rPr>
              <a:t>; </a:t>
            </a:r>
            <a:endParaRPr lang="en-US" altLang="ru-RU" sz="2400" dirty="0" smtClean="0">
              <a:solidFill>
                <a:srgbClr val="000000"/>
              </a:solidFill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ru-RU" sz="2400" i="1" dirty="0" smtClean="0">
                <a:solidFill>
                  <a:srgbClr val="000000"/>
                </a:solidFill>
              </a:rPr>
              <a:t>		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		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  – 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замыкание области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D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;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</a:rPr>
              <a:t>		</a:t>
            </a:r>
            <a:r>
              <a:rPr lang="en-US" altLang="ru-RU" sz="2400" dirty="0" smtClean="0">
                <a:solidFill>
                  <a:srgbClr val="000000"/>
                </a:solidFill>
              </a:rPr>
              <a:t>    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</a:rPr>
              <a:t>) </a:t>
            </a:r>
            <a:r>
              <a:rPr lang="ru-RU" altLang="ru-RU" sz="2400" i="1" dirty="0" err="1" smtClean="0">
                <a:solidFill>
                  <a:srgbClr val="000000"/>
                </a:solidFill>
              </a:rPr>
              <a:t>аналитична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 в замкнутой области</a:t>
            </a:r>
            <a:r>
              <a:rPr lang="ru-RU" altLang="ru-RU" sz="2400" dirty="0" smtClean="0">
                <a:solidFill>
                  <a:srgbClr val="000000"/>
                </a:solidFill>
              </a:rPr>
              <a:t>  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Тогда для любой точки</a:t>
            </a:r>
            <a:r>
              <a:rPr lang="ru-RU" altLang="ru-RU" sz="2400" dirty="0" smtClean="0">
                <a:solidFill>
                  <a:srgbClr val="000000"/>
                </a:solidFill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z</a:t>
            </a:r>
            <a:r>
              <a:rPr lang="en-US" altLang="ru-RU" sz="2400" baseline="-25000" dirty="0" smtClean="0">
                <a:solidFill>
                  <a:srgbClr val="000000"/>
                </a:solidFill>
              </a:rPr>
              <a:t>0</a:t>
            </a:r>
            <a:r>
              <a:rPr lang="en-US" altLang="ru-RU" sz="2400" dirty="0" smtClean="0">
                <a:solidFill>
                  <a:srgbClr val="000000"/>
                </a:solidFill>
                <a:latin typeface="Arial Unicode MS" pitchFamily="34" charset="-128"/>
              </a:rPr>
              <a:t>∈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D</a:t>
            </a:r>
            <a:r>
              <a:rPr lang="en-US" altLang="ru-RU" sz="2400" dirty="0" smtClean="0">
                <a:solidFill>
                  <a:srgbClr val="000000"/>
                </a:solidFill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справедлива формула</a:t>
            </a:r>
            <a:endParaRPr lang="en-US" altLang="ru-RU" sz="2400" i="1" dirty="0" smtClean="0">
              <a:solidFill>
                <a:srgbClr val="000000"/>
              </a:solidFill>
            </a:endParaRPr>
          </a:p>
          <a:p>
            <a:pPr algn="just">
              <a:lnSpc>
                <a:spcPct val="90000"/>
              </a:lnSpc>
              <a:spcBef>
                <a:spcPct val="300000"/>
              </a:spcBef>
              <a:buFontTx/>
              <a:buNone/>
              <a:defRPr/>
            </a:pPr>
            <a:r>
              <a:rPr lang="ru-RU" altLang="ru-RU" sz="2400" i="1" dirty="0" smtClean="0">
                <a:solidFill>
                  <a:srgbClr val="000000"/>
                </a:solidFill>
              </a:rPr>
              <a:t>	Формула </a:t>
            </a:r>
            <a:r>
              <a:rPr lang="ru-RU" altLang="ru-RU" sz="2400" dirty="0" smtClean="0">
                <a:solidFill>
                  <a:srgbClr val="000000"/>
                </a:solidFill>
              </a:rPr>
              <a:t>(2)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 называется </a:t>
            </a:r>
            <a:r>
              <a:rPr lang="ru-RU" altLang="ru-RU" sz="2400" b="1" i="1" dirty="0" smtClean="0">
                <a:solidFill>
                  <a:srgbClr val="CC0000"/>
                </a:solidFill>
              </a:rPr>
              <a:t>интегральной формулой Коши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 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</a:rPr>
              <a:t>       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solidFill>
                  <a:srgbClr val="000000"/>
                </a:solidFill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</a:rPr>
              <a:t>                        ДОКАЗАТЕЛЬСТВО</a:t>
            </a:r>
            <a:endParaRPr lang="ru-RU" altLang="ru-RU" sz="2400" dirty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dirty="0" smtClean="0"/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1547813" y="2225675"/>
          <a:ext cx="1439862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4" name="Формула" r:id="rId3" imgW="812447" imgH="241195" progId="Equation.3">
                  <p:embed/>
                </p:oleObj>
              </mc:Choice>
              <mc:Fallback>
                <p:oleObj name="Формула" r:id="rId3" imgW="812447" imgH="241195" progId="Equation.3">
                  <p:embed/>
                  <p:pic>
                    <p:nvPicPr>
                      <p:cNvPr id="542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225675"/>
                        <a:ext cx="1439862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7" name="Object 5"/>
          <p:cNvGraphicFramePr>
            <a:graphicFrameLocks noChangeAspect="1"/>
          </p:cNvGraphicFramePr>
          <p:nvPr/>
        </p:nvGraphicFramePr>
        <p:xfrm>
          <a:off x="2624138" y="3429000"/>
          <a:ext cx="2832100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5" name="Формула" r:id="rId5" imgW="1574800" imgH="533400" progId="Equation.3">
                  <p:embed/>
                </p:oleObj>
              </mc:Choice>
              <mc:Fallback>
                <p:oleObj name="Формула" r:id="rId5" imgW="1574800" imgH="533400" progId="Equation.3">
                  <p:embed/>
                  <p:pic>
                    <p:nvPicPr>
                      <p:cNvPr id="542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4138" y="3429000"/>
                        <a:ext cx="2832100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8" name="Object 6"/>
          <p:cNvGraphicFramePr>
            <a:graphicFrameLocks noChangeAspect="1"/>
          </p:cNvGraphicFramePr>
          <p:nvPr/>
        </p:nvGraphicFramePr>
        <p:xfrm>
          <a:off x="7740650" y="3570288"/>
          <a:ext cx="4603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6" name="Формула" r:id="rId7" imgW="253890" imgH="228501" progId="Equation.3">
                  <p:embed/>
                </p:oleObj>
              </mc:Choice>
              <mc:Fallback>
                <p:oleObj name="Формула" r:id="rId7" imgW="253890" imgH="228501" progId="Equation.3">
                  <p:embed/>
                  <p:pic>
                    <p:nvPicPr>
                      <p:cNvPr id="542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3570288"/>
                        <a:ext cx="46037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7164388" y="2565400"/>
          <a:ext cx="3571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7" name="Формула" r:id="rId9" imgW="203024" imgH="215713" progId="Equation.3">
                  <p:embed/>
                </p:oleObj>
              </mc:Choice>
              <mc:Fallback>
                <p:oleObj name="Формула" r:id="rId9" imgW="203024" imgH="215713" progId="Equation.3">
                  <p:embed/>
                  <p:pic>
                    <p:nvPicPr>
                      <p:cNvPr id="5427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2565400"/>
                        <a:ext cx="357187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192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951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951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228600" y="206375"/>
            <a:ext cx="8610600" cy="624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83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74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Пусть 	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–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кусочно-гладкая кривая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endParaRPr lang="en-US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– непрерывна на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 .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Рассмотрим интеграл</a:t>
            </a:r>
          </a:p>
          <a:p>
            <a:pPr algn="just">
              <a:lnSpc>
                <a:spcPct val="90000"/>
              </a:lnSpc>
              <a:spcBef>
                <a:spcPct val="200000"/>
              </a:spcBef>
              <a:buClrTx/>
              <a:buSzTx/>
              <a:buFontTx/>
              <a:buNone/>
            </a:pP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Интеграл вида</a:t>
            </a:r>
            <a:endParaRPr lang="en-US" altLang="ru-RU" sz="2400" i="1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250000"/>
              </a:spcBef>
              <a:buClrTx/>
              <a:buSzTx/>
              <a:buFontTx/>
              <a:buNone/>
            </a:pP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где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– любая точка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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называется </a:t>
            </a:r>
            <a:r>
              <a:rPr lang="ru-RU" altLang="ru-RU" sz="2400" b="1" i="1" u="none">
                <a:solidFill>
                  <a:srgbClr val="CC0000"/>
                </a:solidFill>
                <a:latin typeface="Times New Roman" panose="02020603050405020304" pitchFamily="18" charset="0"/>
              </a:rPr>
              <a:t>интегралом типа Коши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ТЕОРЕМА 10 (об аналитичности интеграла типа Коши).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Функция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 ,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определенная интегралом типа Коши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анали-</a:t>
            </a:r>
            <a:b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тична в любой конечной точке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 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u="none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.</a:t>
            </a:r>
            <a:endParaRPr lang="ru-RU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Кроме того, она имеет производные любого порядка, причем справедлива формула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7045" name="Object 5"/>
          <p:cNvGraphicFramePr>
            <a:graphicFrameLocks noChangeAspect="1"/>
          </p:cNvGraphicFramePr>
          <p:nvPr/>
        </p:nvGraphicFramePr>
        <p:xfrm>
          <a:off x="3052763" y="2259013"/>
          <a:ext cx="2559050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7" name="Формула" r:id="rId3" imgW="1422400" imgH="533400" progId="Equation.3">
                  <p:embed/>
                </p:oleObj>
              </mc:Choice>
              <mc:Fallback>
                <p:oleObj name="Формула" r:id="rId3" imgW="1422400" imgH="533400" progId="Equation.3">
                  <p:embed/>
                  <p:pic>
                    <p:nvPicPr>
                      <p:cNvPr id="870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2259013"/>
                        <a:ext cx="2559050" cy="96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6" name="Object 6"/>
          <p:cNvGraphicFramePr>
            <a:graphicFrameLocks noChangeAspect="1"/>
          </p:cNvGraphicFramePr>
          <p:nvPr/>
        </p:nvGraphicFramePr>
        <p:xfrm>
          <a:off x="3473450" y="993775"/>
          <a:ext cx="2535238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8" name="Формула" r:id="rId5" imgW="1409088" imgH="533169" progId="Equation.3">
                  <p:embed/>
                </p:oleObj>
              </mc:Choice>
              <mc:Fallback>
                <p:oleObj name="Формула" r:id="rId5" imgW="1409088" imgH="533169" progId="Equation.3">
                  <p:embed/>
                  <p:pic>
                    <p:nvPicPr>
                      <p:cNvPr id="870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3450" y="993775"/>
                        <a:ext cx="2535238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7" name="Object 7"/>
          <p:cNvGraphicFramePr>
            <a:graphicFrameLocks noChangeAspect="1"/>
          </p:cNvGraphicFramePr>
          <p:nvPr/>
        </p:nvGraphicFramePr>
        <p:xfrm>
          <a:off x="2989263" y="5368925"/>
          <a:ext cx="3222625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9" name="Формула" r:id="rId7" imgW="1790700" imgH="533400" progId="Equation.3">
                  <p:embed/>
                </p:oleObj>
              </mc:Choice>
              <mc:Fallback>
                <p:oleObj name="Формула" r:id="rId7" imgW="1790700" imgH="533400" progId="Equation.3">
                  <p:embed/>
                  <p:pic>
                    <p:nvPicPr>
                      <p:cNvPr id="870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63" y="5368925"/>
                        <a:ext cx="3222625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242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925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25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25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375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build="p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228600" y="206375"/>
            <a:ext cx="8610600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83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74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СЛЕДСТВИЕ ТЕОРЕМЫ 10 (теорема о производных высших порядков аналитической функции).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Пусть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аналитична в односвязной области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и на ее кусочно-гладкой границе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. </a:t>
            </a:r>
            <a:endParaRPr lang="ru-RU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Тогда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имеет в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производные любого порядка, причем для них справедлива формула</a:t>
            </a:r>
          </a:p>
          <a:p>
            <a:pPr algn="just">
              <a:lnSpc>
                <a:spcPct val="90000"/>
              </a:lnSpc>
              <a:spcBef>
                <a:spcPct val="300000"/>
              </a:spcBef>
              <a:buClrTx/>
              <a:buSzTx/>
              <a:buFontTx/>
              <a:buNone/>
            </a:pP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	 где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ru-RU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– любая точка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области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.</a:t>
            </a:r>
            <a:endParaRPr lang="ru-RU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8069" name="Object 5"/>
          <p:cNvGraphicFramePr>
            <a:graphicFrameLocks noChangeAspect="1"/>
          </p:cNvGraphicFramePr>
          <p:nvPr/>
        </p:nvGraphicFramePr>
        <p:xfrm>
          <a:off x="2571750" y="2305050"/>
          <a:ext cx="34305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9" name="Формула" r:id="rId3" imgW="1905000" imgH="520700" progId="Equation.3">
                  <p:embed/>
                </p:oleObj>
              </mc:Choice>
              <mc:Fallback>
                <p:oleObj name="Формула" r:id="rId3" imgW="1905000" imgH="520700" progId="Equation.3">
                  <p:embed/>
                  <p:pic>
                    <p:nvPicPr>
                      <p:cNvPr id="880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2305050"/>
                        <a:ext cx="343058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311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75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75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115888"/>
            <a:ext cx="8229600" cy="144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altLang="ru-RU" sz="2000" smtClean="0">
              <a:effectLst/>
            </a:endParaRPr>
          </a:p>
        </p:txBody>
      </p:sp>
      <p:pic>
        <p:nvPicPr>
          <p:cNvPr id="5325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88931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0875"/>
            <a:ext cx="8893175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9535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25475"/>
            <a:ext cx="43926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00213"/>
            <a:ext cx="64770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60575"/>
            <a:ext cx="44370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851150"/>
            <a:ext cx="50784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Rectangle 9"/>
          <p:cNvSpPr>
            <a:spLocks noChangeArrowheads="1"/>
          </p:cNvSpPr>
          <p:nvPr/>
        </p:nvSpPr>
        <p:spPr bwMode="auto">
          <a:xfrm>
            <a:off x="107950" y="115888"/>
            <a:ext cx="547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Вычислить, используя интегральную формулу Коши:</a:t>
            </a:r>
            <a:endParaRPr lang="ru-RU" altLang="ru-RU" sz="1600" u="none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279" name="Rectangle 10"/>
          <p:cNvSpPr>
            <a:spLocks noChangeArrowheads="1"/>
          </p:cNvSpPr>
          <p:nvPr/>
        </p:nvSpPr>
        <p:spPr bwMode="auto">
          <a:xfrm>
            <a:off x="395288" y="165417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cs typeface="Times New Roman" panose="02020603050405020304" pitchFamily="18" charset="0"/>
              </a:rPr>
              <a:t>1) </a:t>
            </a:r>
            <a:r>
              <a:rPr lang="en-US" altLang="ru-RU" sz="1800" u="none">
                <a:cs typeface="Times New Roman" panose="02020603050405020304" pitchFamily="18" charset="0"/>
              </a:rPr>
              <a:t>L:</a:t>
            </a:r>
            <a:endParaRPr lang="en-US" altLang="ru-RU" sz="1800" u="none"/>
          </a:p>
        </p:txBody>
      </p:sp>
      <p:sp>
        <p:nvSpPr>
          <p:cNvPr id="54280" name="Rectangle 11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54281" name="Rectangle 12"/>
          <p:cNvSpPr>
            <a:spLocks noChangeArrowheads="1"/>
          </p:cNvSpPr>
          <p:nvPr/>
        </p:nvSpPr>
        <p:spPr bwMode="auto">
          <a:xfrm>
            <a:off x="395288" y="3141663"/>
            <a:ext cx="577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cs typeface="Times New Roman" panose="02020603050405020304" pitchFamily="18" charset="0"/>
              </a:rPr>
              <a:t>Т.о.</a:t>
            </a:r>
            <a:endParaRPr lang="ru-RU" altLang="ru-RU" sz="1800" u="none"/>
          </a:p>
        </p:txBody>
      </p:sp>
      <p:sp>
        <p:nvSpPr>
          <p:cNvPr id="54282" name="Rectangle 13"/>
          <p:cNvSpPr>
            <a:spLocks noChangeArrowheads="1"/>
          </p:cNvSpPr>
          <p:nvPr/>
        </p:nvSpPr>
        <p:spPr bwMode="auto">
          <a:xfrm>
            <a:off x="0" y="4789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54283" name="Rectangle 14"/>
          <p:cNvSpPr>
            <a:spLocks noChangeArrowheads="1"/>
          </p:cNvSpPr>
          <p:nvPr/>
        </p:nvSpPr>
        <p:spPr bwMode="auto">
          <a:xfrm>
            <a:off x="250825" y="3644900"/>
            <a:ext cx="62801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cs typeface="Times New Roman" panose="02020603050405020304" pitchFamily="18" charset="0"/>
              </a:rPr>
              <a:t>Подынтегральная функция имеет 2 особые точки: </a:t>
            </a:r>
            <a:r>
              <a:rPr lang="en-US" altLang="ru-RU" sz="1800" u="none">
                <a:cs typeface="Times New Roman" panose="02020603050405020304" pitchFamily="18" charset="0"/>
              </a:rPr>
              <a:t>z</a:t>
            </a:r>
            <a:r>
              <a:rPr lang="ru-RU" altLang="ru-RU" sz="1800" u="none">
                <a:cs typeface="Times New Roman" panose="02020603050405020304" pitchFamily="18" charset="0"/>
              </a:rPr>
              <a:t>=3 и </a:t>
            </a:r>
            <a:r>
              <a:rPr lang="en-US" altLang="ru-RU" sz="1800" u="none">
                <a:cs typeface="Times New Roman" panose="02020603050405020304" pitchFamily="18" charset="0"/>
              </a:rPr>
              <a:t>z</a:t>
            </a:r>
            <a:r>
              <a:rPr lang="ru-RU" altLang="ru-RU" sz="1800" u="none">
                <a:cs typeface="Times New Roman" panose="02020603050405020304" pitchFamily="18" charset="0"/>
              </a:rPr>
              <a:t>=2</a:t>
            </a:r>
            <a:endParaRPr lang="ru-RU" altLang="ru-RU" sz="1800" u="none"/>
          </a:p>
        </p:txBody>
      </p:sp>
      <p:sp>
        <p:nvSpPr>
          <p:cNvPr id="54284" name="Rectangle 17"/>
          <p:cNvSpPr>
            <a:spLocks noChangeArrowheads="1"/>
          </p:cNvSpPr>
          <p:nvPr/>
        </p:nvSpPr>
        <p:spPr bwMode="auto">
          <a:xfrm>
            <a:off x="0" y="4246563"/>
            <a:ext cx="586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cs typeface="Times New Roman" panose="02020603050405020304" pitchFamily="18" charset="0"/>
              </a:rPr>
              <a:t>Эти точки не попадают внутрь контура интегрирования</a:t>
            </a:r>
            <a:endParaRPr lang="ru-RU" altLang="ru-RU" sz="1800" u="none"/>
          </a:p>
        </p:txBody>
      </p:sp>
      <p:sp>
        <p:nvSpPr>
          <p:cNvPr id="54285" name="Rectangle 18"/>
          <p:cNvSpPr>
            <a:spLocks noChangeArrowheads="1"/>
          </p:cNvSpPr>
          <p:nvPr/>
        </p:nvSpPr>
        <p:spPr bwMode="auto">
          <a:xfrm>
            <a:off x="0" y="3670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pic>
        <p:nvPicPr>
          <p:cNvPr id="54286" name="Picture 1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214813"/>
            <a:ext cx="3240087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7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732338"/>
            <a:ext cx="2376488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1145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11"/>
          <p:cNvGraphicFramePr>
            <a:graphicFrameLocks noChangeAspect="1"/>
          </p:cNvGraphicFramePr>
          <p:nvPr/>
        </p:nvGraphicFramePr>
        <p:xfrm>
          <a:off x="1082675" y="115888"/>
          <a:ext cx="17526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9" name="Формула" r:id="rId3" imgW="1054100" imgH="469900" progId="Equation.3">
                  <p:embed/>
                </p:oleObj>
              </mc:Choice>
              <mc:Fallback>
                <p:oleObj name="Формула" r:id="rId3" imgW="1054100" imgH="469900" progId="Equation.3">
                  <p:embed/>
                  <p:pic>
                    <p:nvPicPr>
                      <p:cNvPr id="5529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2675" y="115888"/>
                        <a:ext cx="175260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299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0"/>
            <a:ext cx="20097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5300" name="Object 9"/>
          <p:cNvGraphicFramePr>
            <a:graphicFrameLocks noChangeAspect="1"/>
          </p:cNvGraphicFramePr>
          <p:nvPr/>
        </p:nvGraphicFramePr>
        <p:xfrm>
          <a:off x="611188" y="2022475"/>
          <a:ext cx="6477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0" name="Формула" r:id="rId6" imgW="393359" imgH="215713" progId="Equation.3">
                  <p:embed/>
                </p:oleObj>
              </mc:Choice>
              <mc:Fallback>
                <p:oleObj name="Формула" r:id="rId6" imgW="393359" imgH="215713" progId="Equation.3">
                  <p:embed/>
                  <p:pic>
                    <p:nvPicPr>
                      <p:cNvPr id="5530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022475"/>
                        <a:ext cx="64770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8"/>
          <p:cNvGraphicFramePr>
            <a:graphicFrameLocks noChangeAspect="1"/>
          </p:cNvGraphicFramePr>
          <p:nvPr/>
        </p:nvGraphicFramePr>
        <p:xfrm>
          <a:off x="1547813" y="2060575"/>
          <a:ext cx="6477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1" name="Формула" r:id="rId8" imgW="406048" imgH="215713" progId="Equation.3">
                  <p:embed/>
                </p:oleObj>
              </mc:Choice>
              <mc:Fallback>
                <p:oleObj name="Формула" r:id="rId8" imgW="406048" imgH="215713" progId="Equation.3">
                  <p:embed/>
                  <p:pic>
                    <p:nvPicPr>
                      <p:cNvPr id="5530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060575"/>
                        <a:ext cx="64770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2" name="Object 7"/>
          <p:cNvGraphicFramePr>
            <a:graphicFrameLocks noChangeAspect="1"/>
          </p:cNvGraphicFramePr>
          <p:nvPr/>
        </p:nvGraphicFramePr>
        <p:xfrm>
          <a:off x="3492500" y="2060575"/>
          <a:ext cx="5921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2" name="Формула" r:id="rId10" imgW="393359" imgH="215713" progId="Equation.3">
                  <p:embed/>
                </p:oleObj>
              </mc:Choice>
              <mc:Fallback>
                <p:oleObj name="Формула" r:id="rId10" imgW="393359" imgH="215713" progId="Equation.3">
                  <p:embed/>
                  <p:pic>
                    <p:nvPicPr>
                      <p:cNvPr id="5530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060575"/>
                        <a:ext cx="5921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6"/>
          <p:cNvGraphicFramePr>
            <a:graphicFrameLocks noChangeAspect="1"/>
          </p:cNvGraphicFramePr>
          <p:nvPr/>
        </p:nvGraphicFramePr>
        <p:xfrm>
          <a:off x="5508625" y="2924175"/>
          <a:ext cx="12954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3" name="Формула" r:id="rId11" imgW="825500" imgH="393700" progId="Equation.3">
                  <p:embed/>
                </p:oleObj>
              </mc:Choice>
              <mc:Fallback>
                <p:oleObj name="Формула" r:id="rId11" imgW="825500" imgH="393700" progId="Equation.3">
                  <p:embed/>
                  <p:pic>
                    <p:nvPicPr>
                      <p:cNvPr id="5530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2924175"/>
                        <a:ext cx="12954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4" name="Object 5"/>
          <p:cNvGraphicFramePr>
            <a:graphicFrameLocks noChangeAspect="1"/>
          </p:cNvGraphicFramePr>
          <p:nvPr/>
        </p:nvGraphicFramePr>
        <p:xfrm>
          <a:off x="3059113" y="3789363"/>
          <a:ext cx="1925637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4" name="Формула" r:id="rId13" imgW="1435100" imgH="457200" progId="Equation.3">
                  <p:embed/>
                </p:oleObj>
              </mc:Choice>
              <mc:Fallback>
                <p:oleObj name="Формула" r:id="rId13" imgW="1435100" imgH="457200" progId="Equation.3">
                  <p:embed/>
                  <p:pic>
                    <p:nvPicPr>
                      <p:cNvPr id="5530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3789363"/>
                        <a:ext cx="1925637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Object 4"/>
          <p:cNvGraphicFramePr>
            <a:graphicFrameLocks noChangeAspect="1"/>
          </p:cNvGraphicFramePr>
          <p:nvPr/>
        </p:nvGraphicFramePr>
        <p:xfrm>
          <a:off x="2011363" y="4868863"/>
          <a:ext cx="52038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5" name="Формула" r:id="rId15" imgW="3187700" imgH="482600" progId="Equation.3">
                  <p:embed/>
                </p:oleObj>
              </mc:Choice>
              <mc:Fallback>
                <p:oleObj name="Формула" r:id="rId15" imgW="3187700" imgH="482600" progId="Equation.3">
                  <p:embed/>
                  <p:pic>
                    <p:nvPicPr>
                      <p:cNvPr id="5530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363" y="4868863"/>
                        <a:ext cx="5203825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6" name="Rectangle 12"/>
          <p:cNvSpPr>
            <a:spLocks noChangeArrowheads="1"/>
          </p:cNvSpPr>
          <p:nvPr/>
        </p:nvSpPr>
        <p:spPr bwMode="auto">
          <a:xfrm>
            <a:off x="611188" y="100013"/>
            <a:ext cx="8493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u="none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55307" name="Rectangle 13"/>
          <p:cNvSpPr>
            <a:spLocks noChangeArrowheads="1"/>
          </p:cNvSpPr>
          <p:nvPr/>
        </p:nvSpPr>
        <p:spPr bwMode="auto">
          <a:xfrm>
            <a:off x="-747713" y="871538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55308" name="Rectangle 14"/>
          <p:cNvSpPr>
            <a:spLocks noChangeArrowheads="1"/>
          </p:cNvSpPr>
          <p:nvPr/>
        </p:nvSpPr>
        <p:spPr bwMode="auto">
          <a:xfrm>
            <a:off x="107950" y="1668463"/>
            <a:ext cx="9036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Подынтегральная функция имеет 2 особые точки (в данном случае точки разрыва):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55309" name="Rectangle 15"/>
          <p:cNvSpPr>
            <a:spLocks noChangeArrowheads="1"/>
          </p:cNvSpPr>
          <p:nvPr/>
        </p:nvSpPr>
        <p:spPr bwMode="auto">
          <a:xfrm>
            <a:off x="827088" y="2060575"/>
            <a:ext cx="723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55310" name="Rectangle 16"/>
          <p:cNvSpPr>
            <a:spLocks noChangeArrowheads="1"/>
          </p:cNvSpPr>
          <p:nvPr/>
        </p:nvSpPr>
        <p:spPr bwMode="auto">
          <a:xfrm>
            <a:off x="2124075" y="1989138"/>
            <a:ext cx="1295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, но только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55311" name="Rectangle 17"/>
          <p:cNvSpPr>
            <a:spLocks noChangeArrowheads="1"/>
          </p:cNvSpPr>
          <p:nvPr/>
        </p:nvSpPr>
        <p:spPr bwMode="auto">
          <a:xfrm>
            <a:off x="0" y="2511425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08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внутри рассматриваемого контура интегрирования. Таким образом, в     качестве аналитической функции здесь выступает</a:t>
            </a:r>
            <a:endParaRPr lang="ru-RU" altLang="ru-RU" sz="1800" u="none"/>
          </a:p>
        </p:txBody>
      </p:sp>
      <p:sp>
        <p:nvSpPr>
          <p:cNvPr id="55312" name="Rectangle 18"/>
          <p:cNvSpPr>
            <a:spLocks noChangeArrowheads="1"/>
          </p:cNvSpPr>
          <p:nvPr/>
        </p:nvSpPr>
        <p:spPr bwMode="auto">
          <a:xfrm>
            <a:off x="755650" y="3789363"/>
            <a:ext cx="2087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и по формуле </a:t>
            </a:r>
            <a:endParaRPr lang="ru-RU" altLang="ru-RU" sz="1800" u="none"/>
          </a:p>
        </p:txBody>
      </p:sp>
      <p:sp>
        <p:nvSpPr>
          <p:cNvPr id="55313" name="Rectangle 19"/>
          <p:cNvSpPr>
            <a:spLocks noChangeArrowheads="1"/>
          </p:cNvSpPr>
          <p:nvPr/>
        </p:nvSpPr>
        <p:spPr bwMode="auto">
          <a:xfrm>
            <a:off x="5076825" y="3860800"/>
            <a:ext cx="8556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имеем</a:t>
            </a:r>
            <a:endParaRPr lang="ru-RU" altLang="ru-RU" sz="1800" u="none"/>
          </a:p>
        </p:txBody>
      </p:sp>
    </p:spTree>
    <p:extLst>
      <p:ext uri="{BB962C8B-B14F-4D97-AF65-F5344CB8AC3E}">
        <p14:creationId xmlns:p14="http://schemas.microsoft.com/office/powerpoint/2010/main" val="789355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11"/>
          <p:cNvGraphicFramePr>
            <a:graphicFrameLocks noChangeAspect="1"/>
          </p:cNvGraphicFramePr>
          <p:nvPr/>
        </p:nvGraphicFramePr>
        <p:xfrm>
          <a:off x="606425" y="188913"/>
          <a:ext cx="1878013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3" name="Формула" r:id="rId3" imgW="1129810" imgH="469696" progId="Equation.3">
                  <p:embed/>
                </p:oleObj>
              </mc:Choice>
              <mc:Fallback>
                <p:oleObj name="Формула" r:id="rId3" imgW="1129810" imgH="469696" progId="Equation.3">
                  <p:embed/>
                  <p:pic>
                    <p:nvPicPr>
                      <p:cNvPr id="5632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188913"/>
                        <a:ext cx="1878013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3" name="Object 10"/>
          <p:cNvGraphicFramePr>
            <a:graphicFrameLocks noChangeAspect="1"/>
          </p:cNvGraphicFramePr>
          <p:nvPr/>
        </p:nvGraphicFramePr>
        <p:xfrm>
          <a:off x="2124075" y="2133600"/>
          <a:ext cx="44767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4" name="Формула" r:id="rId5" imgW="393359" imgH="215713" progId="Equation.3">
                  <p:embed/>
                </p:oleObj>
              </mc:Choice>
              <mc:Fallback>
                <p:oleObj name="Формула" r:id="rId5" imgW="393359" imgH="215713" progId="Equation.3">
                  <p:embed/>
                  <p:pic>
                    <p:nvPicPr>
                      <p:cNvPr id="5632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133600"/>
                        <a:ext cx="447675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9"/>
          <p:cNvGraphicFramePr>
            <a:graphicFrameLocks noChangeAspect="1"/>
          </p:cNvGraphicFramePr>
          <p:nvPr/>
        </p:nvGraphicFramePr>
        <p:xfrm>
          <a:off x="6156325" y="2109788"/>
          <a:ext cx="647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5" name="Формула" r:id="rId7" imgW="406048" imgH="215713" progId="Equation.3">
                  <p:embed/>
                </p:oleObj>
              </mc:Choice>
              <mc:Fallback>
                <p:oleObj name="Формула" r:id="rId7" imgW="406048" imgH="215713" progId="Equation.3">
                  <p:embed/>
                  <p:pic>
                    <p:nvPicPr>
                      <p:cNvPr id="5632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2109788"/>
                        <a:ext cx="647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5" name="Object 8"/>
          <p:cNvGraphicFramePr>
            <a:graphicFrameLocks noChangeAspect="1"/>
          </p:cNvGraphicFramePr>
          <p:nvPr/>
        </p:nvGraphicFramePr>
        <p:xfrm>
          <a:off x="5940425" y="2822575"/>
          <a:ext cx="11525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6" name="Формула" r:id="rId9" imgW="825500" imgH="393700" progId="Equation.3">
                  <p:embed/>
                </p:oleObj>
              </mc:Choice>
              <mc:Fallback>
                <p:oleObj name="Формула" r:id="rId9" imgW="825500" imgH="393700" progId="Equation.3">
                  <p:embed/>
                  <p:pic>
                    <p:nvPicPr>
                      <p:cNvPr id="5632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2822575"/>
                        <a:ext cx="115252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7"/>
          <p:cNvGraphicFramePr>
            <a:graphicFrameLocks noChangeAspect="1"/>
          </p:cNvGraphicFramePr>
          <p:nvPr/>
        </p:nvGraphicFramePr>
        <p:xfrm>
          <a:off x="2268538" y="3092450"/>
          <a:ext cx="201612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7" name="Формула" r:id="rId11" imgW="1435100" imgH="457200" progId="Equation.3">
                  <p:embed/>
                </p:oleObj>
              </mc:Choice>
              <mc:Fallback>
                <p:oleObj name="Формула" r:id="rId11" imgW="1435100" imgH="457200" progId="Equation.3">
                  <p:embed/>
                  <p:pic>
                    <p:nvPicPr>
                      <p:cNvPr id="5632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092450"/>
                        <a:ext cx="201612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6"/>
          <p:cNvGraphicFramePr>
            <a:graphicFrameLocks noChangeAspect="1"/>
          </p:cNvGraphicFramePr>
          <p:nvPr/>
        </p:nvGraphicFramePr>
        <p:xfrm>
          <a:off x="1763713" y="3805238"/>
          <a:ext cx="41036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8" name="Формула" r:id="rId13" imgW="2984500" imgH="482600" progId="Equation.3">
                  <p:embed/>
                </p:oleObj>
              </mc:Choice>
              <mc:Fallback>
                <p:oleObj name="Формула" r:id="rId13" imgW="2984500" imgH="482600" progId="Equation.3">
                  <p:embed/>
                  <p:pic>
                    <p:nvPicPr>
                      <p:cNvPr id="5632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805238"/>
                        <a:ext cx="4103687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328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15888"/>
            <a:ext cx="185737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6329" name="Object 4"/>
          <p:cNvGraphicFramePr>
            <a:graphicFrameLocks noChangeAspect="1"/>
          </p:cNvGraphicFramePr>
          <p:nvPr/>
        </p:nvGraphicFramePr>
        <p:xfrm>
          <a:off x="1547813" y="5373688"/>
          <a:ext cx="59944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9" name="Формула" r:id="rId16" imgW="3644900" imgH="469900" progId="Equation.3">
                  <p:embed/>
                </p:oleObj>
              </mc:Choice>
              <mc:Fallback>
                <p:oleObj name="Формула" r:id="rId16" imgW="3644900" imgH="469900" progId="Equation.3">
                  <p:embed/>
                  <p:pic>
                    <p:nvPicPr>
                      <p:cNvPr id="5632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373688"/>
                        <a:ext cx="599440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0" name="Rectangle 12"/>
          <p:cNvSpPr>
            <a:spLocks noChangeArrowheads="1"/>
          </p:cNvSpPr>
          <p:nvPr/>
        </p:nvSpPr>
        <p:spPr bwMode="auto">
          <a:xfrm>
            <a:off x="107950" y="115888"/>
            <a:ext cx="8493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u="none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56331" name="Rectangle 13"/>
          <p:cNvSpPr>
            <a:spLocks noChangeArrowheads="1"/>
          </p:cNvSpPr>
          <p:nvPr/>
        </p:nvSpPr>
        <p:spPr bwMode="auto">
          <a:xfrm>
            <a:off x="0" y="1844675"/>
            <a:ext cx="81867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случае внутрь контура интегрирования попадают все особые точки. 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По одной точке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56332" name="Rectangle 14"/>
          <p:cNvSpPr>
            <a:spLocks noChangeArrowheads="1"/>
          </p:cNvSpPr>
          <p:nvPr/>
        </p:nvSpPr>
        <p:spPr bwMode="auto">
          <a:xfrm>
            <a:off x="2555875" y="2060575"/>
            <a:ext cx="34464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u="none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уже вычислен. В точке </a:t>
            </a:r>
            <a:endParaRPr lang="ru-RU" altLang="ru-RU" sz="1800" u="none"/>
          </a:p>
        </p:txBody>
      </p:sp>
      <p:sp>
        <p:nvSpPr>
          <p:cNvPr id="56333" name="Rectangle 15"/>
          <p:cNvSpPr>
            <a:spLocks noChangeArrowheads="1"/>
          </p:cNvSpPr>
          <p:nvPr/>
        </p:nvSpPr>
        <p:spPr bwMode="auto">
          <a:xfrm>
            <a:off x="0" y="2420938"/>
            <a:ext cx="80279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08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аналогично предыдущему случаю, только теперь в качестве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аналитической функции будет выступать функция</a:t>
            </a:r>
            <a:endParaRPr lang="ru-RU" altLang="ru-RU" sz="2000"/>
          </a:p>
        </p:txBody>
      </p:sp>
      <p:sp>
        <p:nvSpPr>
          <p:cNvPr id="56334" name="Rectangle 16"/>
          <p:cNvSpPr>
            <a:spLocks noChangeArrowheads="1"/>
          </p:cNvSpPr>
          <p:nvPr/>
        </p:nvSpPr>
        <p:spPr bwMode="auto">
          <a:xfrm>
            <a:off x="0" y="3141663"/>
            <a:ext cx="2003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и по формуле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sp>
        <p:nvSpPr>
          <p:cNvPr id="56335" name="Rectangle 17"/>
          <p:cNvSpPr>
            <a:spLocks noChangeArrowheads="1"/>
          </p:cNvSpPr>
          <p:nvPr/>
        </p:nvSpPr>
        <p:spPr bwMode="auto">
          <a:xfrm>
            <a:off x="0" y="3695700"/>
            <a:ext cx="1481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получим</a:t>
            </a:r>
            <a:endParaRPr lang="ru-RU" altLang="ru-RU" sz="2000"/>
          </a:p>
        </p:txBody>
      </p:sp>
      <p:sp>
        <p:nvSpPr>
          <p:cNvPr id="56336" name="Rectangle 18"/>
          <p:cNvSpPr>
            <a:spLocks noChangeArrowheads="1"/>
          </p:cNvSpPr>
          <p:nvPr/>
        </p:nvSpPr>
        <p:spPr bwMode="auto">
          <a:xfrm>
            <a:off x="-541338" y="4310063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56337" name="Rectangle 19"/>
          <p:cNvSpPr>
            <a:spLocks noChangeArrowheads="1"/>
          </p:cNvSpPr>
          <p:nvPr/>
        </p:nvSpPr>
        <p:spPr bwMode="auto">
          <a:xfrm>
            <a:off x="0" y="4581525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08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Окружим каждую точку контурами и представим интеграл в виде суммы двух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u="none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интегралов, каждый из которых уже вычислен:</a:t>
            </a:r>
            <a:endParaRPr lang="ru-RU" altLang="ru-RU" sz="1800" u="none"/>
          </a:p>
        </p:txBody>
      </p:sp>
      <p:sp>
        <p:nvSpPr>
          <p:cNvPr id="56338" name="Rectangle 20"/>
          <p:cNvSpPr>
            <a:spLocks noChangeArrowheads="1"/>
          </p:cNvSpPr>
          <p:nvPr/>
        </p:nvSpPr>
        <p:spPr bwMode="auto">
          <a:xfrm>
            <a:off x="-541338" y="7253288"/>
            <a:ext cx="67945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/>
          </a:p>
        </p:txBody>
      </p:sp>
    </p:spTree>
    <p:extLst>
      <p:ext uri="{BB962C8B-B14F-4D97-AF65-F5344CB8AC3E}">
        <p14:creationId xmlns:p14="http://schemas.microsoft.com/office/powerpoint/2010/main" val="33127388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2100"/>
            <a:ext cx="7772400" cy="503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§ </a:t>
            </a: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4</a:t>
            </a:r>
            <a:r>
              <a:rPr lang="ru-RU" altLang="ru-RU" sz="2800" u="sng" dirty="0" smtClean="0">
                <a:solidFill>
                  <a:srgbClr val="000066"/>
                </a:solidFill>
                <a:cs typeface="Times New Roman" panose="02020603050405020304" pitchFamily="18" charset="0"/>
              </a:rPr>
              <a:t>.  Ф</a:t>
            </a:r>
            <a:r>
              <a:rPr lang="ru-RU" altLang="ru-RU" sz="2800" u="sng" dirty="0" smtClean="0">
                <a:solidFill>
                  <a:srgbClr val="000066"/>
                </a:solidFill>
              </a:rPr>
              <a:t>ормула Коши для производных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189038"/>
            <a:ext cx="8637588" cy="5075237"/>
          </a:xfrm>
        </p:spPr>
        <p:txBody>
          <a:bodyPr/>
          <a:lstStyle/>
          <a:p>
            <a:pPr algn="just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ТЕОРЕМА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об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аналитичности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интеграла типа Коши).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Функция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 ,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определенная интегралом типа Коши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анали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b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тична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в любой конечной точке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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dirty="0" smtClean="0">
                <a:latin typeface="Times New Roman" panose="02020603050405020304" pitchFamily="18" charset="0"/>
                <a:ea typeface="Arial Unicode MS" pitchFamily="34" charset="-128"/>
              </a:rPr>
              <a:t>ℓ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.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Кроме того, она имеет производные любого порядка, причем справедлива формула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960688" y="3019425"/>
          <a:ext cx="3222625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1" name="Формула" r:id="rId3" imgW="1790700" imgH="533400" progId="Equation.3">
                  <p:embed/>
                </p:oleObj>
              </mc:Choice>
              <mc:Fallback>
                <p:oleObj name="Формула" r:id="rId3" imgW="1790700" imgH="53340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0688" y="3019425"/>
                        <a:ext cx="3222625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428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301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228600" y="206375"/>
            <a:ext cx="8610600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83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745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984250" algn="l"/>
                <a:tab pos="1884363" algn="l"/>
                <a:tab pos="26876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СЛЕДСТВИЕ ТЕОРЕМЫ  (теорема о производных высших порядков аналитической функции).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Пусть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аналитична в односвязной области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и на ее кусочно-гладкой границе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. </a:t>
            </a:r>
            <a:endParaRPr lang="ru-RU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Тогда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имеет в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производные любого порядка, причем для них справедлива формула</a:t>
            </a:r>
          </a:p>
          <a:p>
            <a:pPr algn="just">
              <a:lnSpc>
                <a:spcPct val="90000"/>
              </a:lnSpc>
              <a:spcBef>
                <a:spcPct val="300000"/>
              </a:spcBef>
              <a:buClrTx/>
              <a:buSzTx/>
              <a:buFontTx/>
              <a:buNone/>
            </a:pP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	 где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ru-RU" altLang="ru-RU" sz="2400" u="none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 – любая точка</a:t>
            </a:r>
            <a:r>
              <a:rPr lang="ru-RU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области  </a:t>
            </a:r>
            <a:r>
              <a:rPr lang="en-US" altLang="ru-RU" sz="2400" i="1" u="none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ru-RU" sz="2400" u="none">
                <a:solidFill>
                  <a:srgbClr val="000000"/>
                </a:solidFill>
                <a:latin typeface="Times New Roman" panose="02020603050405020304" pitchFamily="18" charset="0"/>
              </a:rPr>
              <a:t> .</a:t>
            </a:r>
            <a:endParaRPr lang="ru-RU" altLang="ru-RU" sz="2400" u="non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8069" name="Object 5"/>
          <p:cNvGraphicFramePr>
            <a:graphicFrameLocks noChangeAspect="1"/>
          </p:cNvGraphicFramePr>
          <p:nvPr/>
        </p:nvGraphicFramePr>
        <p:xfrm>
          <a:off x="2571750" y="2305050"/>
          <a:ext cx="34305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5" name="Формула" r:id="rId3" imgW="1905000" imgH="520700" progId="Equation.3">
                  <p:embed/>
                </p:oleObj>
              </mc:Choice>
              <mc:Fallback>
                <p:oleObj name="Формула" r:id="rId3" imgW="1905000" imgH="520700" progId="Equation.3">
                  <p:embed/>
                  <p:pic>
                    <p:nvPicPr>
                      <p:cNvPr id="880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2305050"/>
                        <a:ext cx="343058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990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75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75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21605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ru-RU" sz="3600" u="sng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ru-RU" sz="3600" u="sng" dirty="0" smtClean="0">
                <a:solidFill>
                  <a:srgbClr val="FF0000"/>
                </a:solidFill>
                <a:effectLst/>
              </a:rPr>
              <a:t>Глава </a:t>
            </a:r>
            <a:r>
              <a:rPr lang="en-US" sz="3600" u="sng" dirty="0" smtClean="0">
                <a:solidFill>
                  <a:srgbClr val="FF0000"/>
                </a:solidFill>
                <a:effectLst/>
              </a:rPr>
              <a:t>IV</a:t>
            </a:r>
            <a:r>
              <a:rPr lang="ru-RU" sz="3600" u="sng" dirty="0" smtClean="0">
                <a:solidFill>
                  <a:srgbClr val="FF0000"/>
                </a:solidFill>
                <a:effectLst/>
              </a:rPr>
              <a:t>. Ряды аналитических</a:t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ru-RU" sz="3600" u="sng" dirty="0" smtClean="0">
                <a:solidFill>
                  <a:srgbClr val="FF0000"/>
                </a:solidFill>
                <a:effectLst/>
              </a:rPr>
              <a:t>функций.</a:t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en-US" sz="3600" dirty="0">
                <a:cs typeface="Arial" charset="0"/>
              </a:rPr>
              <a:t>§</a:t>
            </a:r>
            <a:r>
              <a:rPr lang="ru-RU" sz="3600" dirty="0">
                <a:cs typeface="Arial" charset="0"/>
              </a:rPr>
              <a:t> </a:t>
            </a:r>
            <a:r>
              <a:rPr lang="ru-RU" sz="3600" dirty="0" smtClean="0">
                <a:cs typeface="Arial" charset="0"/>
              </a:rPr>
              <a:t>1. </a:t>
            </a:r>
            <a:r>
              <a:rPr lang="ru-RU" sz="3600" dirty="0"/>
              <a:t>Ряды в комплексной </a:t>
            </a:r>
            <a:r>
              <a:rPr lang="ru-RU" sz="3600" dirty="0" smtClean="0"/>
              <a:t>плоскости.</a:t>
            </a:r>
            <a:br>
              <a:rPr lang="ru-RU" sz="3600" dirty="0" smtClean="0"/>
            </a:br>
            <a:r>
              <a:rPr lang="ru-RU" sz="3600" dirty="0" smtClean="0"/>
              <a:t>Ряд Тейлора.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i="1" dirty="0" smtClean="0">
              <a:solidFill>
                <a:schemeClr val="folHlink"/>
              </a:solidFill>
              <a:effectLst/>
            </a:endParaRPr>
          </a:p>
        </p:txBody>
      </p:sp>
      <p:sp>
        <p:nvSpPr>
          <p:cNvPr id="59395" name="Rectangle 5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593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5939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5939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59399" name="Rectangle 1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</p:spTree>
    <p:extLst>
      <p:ext uri="{BB962C8B-B14F-4D97-AF65-F5344CB8AC3E}">
        <p14:creationId xmlns:p14="http://schemas.microsoft.com/office/powerpoint/2010/main" val="27937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кстура">
  <a:themeElements>
    <a:clrScheme name="Текстура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ТФКП-1-21</Template>
  <TotalTime>23</TotalTime>
  <Words>2237</Words>
  <Application>Microsoft Office PowerPoint</Application>
  <PresentationFormat>Экран (4:3)</PresentationFormat>
  <Paragraphs>545</Paragraphs>
  <Slides>83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83</vt:i4>
      </vt:variant>
    </vt:vector>
  </HeadingPairs>
  <TitlesOfParts>
    <vt:vector size="98" baseType="lpstr">
      <vt:lpstr>Arial</vt:lpstr>
      <vt:lpstr>Arial Unicode MS</vt:lpstr>
      <vt:lpstr>Calibri</vt:lpstr>
      <vt:lpstr>Georgia</vt:lpstr>
      <vt:lpstr>Impact</vt:lpstr>
      <vt:lpstr>Lucida Sans Unicode</vt:lpstr>
      <vt:lpstr>Symbol</vt:lpstr>
      <vt:lpstr>Tahoma</vt:lpstr>
      <vt:lpstr>Times New Roman</vt:lpstr>
      <vt:lpstr>Wingdings</vt:lpstr>
      <vt:lpstr>Текстура</vt:lpstr>
      <vt:lpstr>Формула</vt:lpstr>
      <vt:lpstr>Рисунок</vt:lpstr>
      <vt:lpstr>Уравнение</vt:lpstr>
      <vt:lpstr>Документ</vt:lpstr>
      <vt:lpstr>Презентация PowerPoint</vt:lpstr>
      <vt:lpstr>Глава I. Введение в ТФКП. § 1. Комплексные числа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§2. Последовательность комплексных чисел и её предел.</vt:lpstr>
      <vt:lpstr>Презентация PowerPoint</vt:lpstr>
      <vt:lpstr>ГЕОМЕТРИЧЕСКАЯ  ИНТЕРПРЕТАЦИЯ ПРЕДЕЛА  ПОСЛЕДОВАТЕЛЬНОСТИ К.Ч.</vt:lpstr>
      <vt:lpstr>Презентация PowerPoint</vt:lpstr>
      <vt:lpstr>Презентация PowerPoint</vt:lpstr>
      <vt:lpstr>Презентация PowerPoint</vt:lpstr>
      <vt:lpstr>Презентация PowerPoint</vt:lpstr>
      <vt:lpstr> §3. Расширенная плоскость комплексного переменного.  </vt:lpstr>
      <vt:lpstr>Презентация PowerPoint</vt:lpstr>
      <vt:lpstr>Презентация PowerPoint</vt:lpstr>
      <vt:lpstr>§4. Функции комплексного переменного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Линии и области на комплексной плоскости </vt:lpstr>
      <vt:lpstr>Презентация PowerPoint</vt:lpstr>
      <vt:lpstr>Глава II. Дифференцирование ФКП. </vt:lpstr>
      <vt:lpstr>§1. Предел и непрерывность функции комплексного переменного</vt:lpstr>
      <vt:lpstr>Презентация PowerPoint</vt:lpstr>
      <vt:lpstr>2. Непрерывность функции комплексного переменного</vt:lpstr>
      <vt:lpstr>Презентация PowerPoint</vt:lpstr>
      <vt:lpstr>§2. Дифференцирование функции комплексного переменного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§ 3. Аналитические функции</vt:lpstr>
      <vt:lpstr>СВОЙСТВА  АНАЛИТИЧЕСКИХ  ФУНКЦИЙ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Глава III. Интегрирование функций комплексного переменного</vt:lpstr>
      <vt:lpstr>Презентация PowerPoint</vt:lpstr>
      <vt:lpstr>ВЫЧИСЛЕНИЕ  ИНТЕРАЛОВ  ОТ ФКП </vt:lpstr>
      <vt:lpstr>СВОЙСТВА  ИНТЕГРАЛА  ОТ  ФКП 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Интегрирование функций </vt:lpstr>
      <vt:lpstr>Презентация PowerPoint</vt:lpstr>
      <vt:lpstr>Презентация PowerPoint</vt:lpstr>
      <vt:lpstr>§ 2.  Интегрирование аналитических фкп</vt:lpstr>
      <vt:lpstr>Презентация PowerPoint</vt:lpstr>
      <vt:lpstr>Презентация PowerPoint</vt:lpstr>
      <vt:lpstr>§ 3.  Интегральная формула Коши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§ 4.  Формула Коши для производных</vt:lpstr>
      <vt:lpstr>Презентация PowerPoint</vt:lpstr>
      <vt:lpstr> Глава IV. Ряды аналитических функций. § 1. Ряды в комплексной плоскости. Ряд Тейлора.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fnm</dc:creator>
  <cp:lastModifiedBy>fnm</cp:lastModifiedBy>
  <cp:revision>6</cp:revision>
  <dcterms:created xsi:type="dcterms:W3CDTF">2022-10-29T11:57:04Z</dcterms:created>
  <dcterms:modified xsi:type="dcterms:W3CDTF">2024-10-13T09:57:29Z</dcterms:modified>
</cp:coreProperties>
</file>