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64"/>
  </p:notesMasterIdLst>
  <p:sldIdLst>
    <p:sldId id="285" r:id="rId2"/>
    <p:sldId id="283" r:id="rId3"/>
    <p:sldId id="282" r:id="rId4"/>
    <p:sldId id="286" r:id="rId5"/>
    <p:sldId id="287" r:id="rId6"/>
    <p:sldId id="288" r:id="rId7"/>
    <p:sldId id="289" r:id="rId8"/>
    <p:sldId id="290" r:id="rId9"/>
    <p:sldId id="291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1" r:id="rId18"/>
    <p:sldId id="302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1" r:id="rId27"/>
    <p:sldId id="322" r:id="rId28"/>
    <p:sldId id="324" r:id="rId29"/>
    <p:sldId id="327" r:id="rId30"/>
    <p:sldId id="329" r:id="rId31"/>
    <p:sldId id="304" r:id="rId32"/>
    <p:sldId id="305" r:id="rId33"/>
    <p:sldId id="330" r:id="rId34"/>
    <p:sldId id="306" r:id="rId35"/>
    <p:sldId id="307" r:id="rId36"/>
    <p:sldId id="308" r:id="rId37"/>
    <p:sldId id="309" r:id="rId38"/>
    <p:sldId id="339" r:id="rId39"/>
    <p:sldId id="310" r:id="rId40"/>
    <p:sldId id="311" r:id="rId41"/>
    <p:sldId id="312" r:id="rId42"/>
    <p:sldId id="331" r:id="rId43"/>
    <p:sldId id="338" r:id="rId44"/>
    <p:sldId id="333" r:id="rId45"/>
    <p:sldId id="334" r:id="rId46"/>
    <p:sldId id="340" r:id="rId47"/>
    <p:sldId id="336" r:id="rId48"/>
    <p:sldId id="337" r:id="rId49"/>
    <p:sldId id="332" r:id="rId50"/>
    <p:sldId id="341" r:id="rId51"/>
    <p:sldId id="342" r:id="rId52"/>
    <p:sldId id="343" r:id="rId53"/>
    <p:sldId id="344" r:id="rId54"/>
    <p:sldId id="345" r:id="rId55"/>
    <p:sldId id="346" r:id="rId56"/>
    <p:sldId id="347" r:id="rId57"/>
    <p:sldId id="350" r:id="rId58"/>
    <p:sldId id="349" r:id="rId59"/>
    <p:sldId id="351" r:id="rId60"/>
    <p:sldId id="352" r:id="rId61"/>
    <p:sldId id="353" r:id="rId62"/>
    <p:sldId id="359" r:id="rId6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B92D14"/>
    <a:srgbClr val="35759D"/>
    <a:srgbClr val="35B19D"/>
    <a:srgbClr val="000000"/>
    <a:srgbClr val="E8E8E8"/>
    <a:srgbClr val="1E1E20"/>
    <a:srgbClr val="3333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536" autoAdjust="0"/>
    <p:restoredTop sz="95667" autoAdjust="0"/>
  </p:normalViewPr>
  <p:slideViewPr>
    <p:cSldViewPr>
      <p:cViewPr varScale="1">
        <p:scale>
          <a:sx n="71" d="100"/>
          <a:sy n="71" d="100"/>
        </p:scale>
        <p:origin x="-78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1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BE7721-CF19-4D3B-B519-7B764D8B0B6E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ru-RU"/>
        </a:p>
      </dgm:t>
    </dgm:pt>
    <dgm:pt modelId="{1A205659-7C0A-4220-954C-1E4BC38CAE0C}">
      <dgm:prSet/>
      <dgm:spPr/>
      <dgm:t>
        <a:bodyPr/>
        <a:lstStyle/>
        <a:p>
          <a:pPr rtl="0"/>
          <a:r>
            <a:rPr lang="ru-RU" dirty="0" smtClean="0"/>
            <a:t>1) общетеоретические психологические идеи и концепции, составляющие методологическую базу психологической практики социальной работы; </a:t>
          </a:r>
          <a:endParaRPr lang="ru-RU" dirty="0"/>
        </a:p>
      </dgm:t>
    </dgm:pt>
    <dgm:pt modelId="{F6AF309D-DB99-48BD-A710-E210633A73C3}" type="parTrans" cxnId="{09BE565A-72BC-48BF-B4FB-445150AF9180}">
      <dgm:prSet/>
      <dgm:spPr/>
      <dgm:t>
        <a:bodyPr/>
        <a:lstStyle/>
        <a:p>
          <a:endParaRPr lang="ru-RU"/>
        </a:p>
      </dgm:t>
    </dgm:pt>
    <dgm:pt modelId="{A38B1B9D-7A2E-4B73-96DF-4EA6AD2F5175}" type="sibTrans" cxnId="{09BE565A-72BC-48BF-B4FB-445150AF9180}">
      <dgm:prSet/>
      <dgm:spPr/>
      <dgm:t>
        <a:bodyPr/>
        <a:lstStyle/>
        <a:p>
          <a:endParaRPr lang="ru-RU"/>
        </a:p>
      </dgm:t>
    </dgm:pt>
    <dgm:pt modelId="{1A8543C7-1EBC-4948-9D8E-996E9A052AE0}">
      <dgm:prSet/>
      <dgm:spPr/>
      <dgm:t>
        <a:bodyPr/>
        <a:lstStyle/>
        <a:p>
          <a:pPr rtl="0"/>
          <a:r>
            <a:rPr lang="ru-RU" dirty="0" smtClean="0"/>
            <a:t>2) конкретные психотехнологии, т.е. психологические методы профилактики, диагностики и разрешения («лечения») социально-психологических проблем индивидов и отдельных групп, их социально-психологической адаптации и реабилитации.</a:t>
          </a:r>
          <a:endParaRPr lang="ru-RU" dirty="0"/>
        </a:p>
      </dgm:t>
    </dgm:pt>
    <dgm:pt modelId="{E951DC24-921E-4200-B0C4-8E36BD11D27A}" type="parTrans" cxnId="{04B439C4-C3B7-4351-B511-383970D09B37}">
      <dgm:prSet/>
      <dgm:spPr/>
      <dgm:t>
        <a:bodyPr/>
        <a:lstStyle/>
        <a:p>
          <a:endParaRPr lang="ru-RU"/>
        </a:p>
      </dgm:t>
    </dgm:pt>
    <dgm:pt modelId="{9212D4E2-1F39-4B44-9E1A-F50420962F6E}" type="sibTrans" cxnId="{04B439C4-C3B7-4351-B511-383970D09B37}">
      <dgm:prSet/>
      <dgm:spPr/>
      <dgm:t>
        <a:bodyPr/>
        <a:lstStyle/>
        <a:p>
          <a:endParaRPr lang="ru-RU"/>
        </a:p>
      </dgm:t>
    </dgm:pt>
    <dgm:pt modelId="{ABA702EB-12BE-4345-B00E-466EBF513A13}">
      <dgm:prSet/>
      <dgm:spPr/>
      <dgm:t>
        <a:bodyPr/>
        <a:lstStyle/>
        <a:p>
          <a:pPr rtl="0"/>
          <a:r>
            <a:rPr lang="ru-RU" dirty="0" smtClean="0"/>
            <a:t>3) особенности социально – психологической работы социальных работников с индивидами и разными группами населения, нуждающимися в психосоциальной помощи </a:t>
          </a:r>
          <a:endParaRPr lang="ru-RU" dirty="0"/>
        </a:p>
      </dgm:t>
    </dgm:pt>
    <dgm:pt modelId="{791D101B-35ED-4982-B3AF-347043297168}" type="parTrans" cxnId="{11BD45F9-4B8A-4E98-90EC-2819BDB10A94}">
      <dgm:prSet/>
      <dgm:spPr/>
      <dgm:t>
        <a:bodyPr/>
        <a:lstStyle/>
        <a:p>
          <a:endParaRPr lang="ru-RU"/>
        </a:p>
      </dgm:t>
    </dgm:pt>
    <dgm:pt modelId="{6D83A06C-4888-40DD-A542-7FF5D5409E25}" type="sibTrans" cxnId="{11BD45F9-4B8A-4E98-90EC-2819BDB10A94}">
      <dgm:prSet/>
      <dgm:spPr/>
      <dgm:t>
        <a:bodyPr/>
        <a:lstStyle/>
        <a:p>
          <a:endParaRPr lang="ru-RU"/>
        </a:p>
      </dgm:t>
    </dgm:pt>
    <dgm:pt modelId="{01300366-9552-4CA5-9F38-E7BCEC7393D4}" type="pres">
      <dgm:prSet presAssocID="{B6BE7721-CF19-4D3B-B519-7B764D8B0B6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62930B-18D5-4B42-93E8-671B43F81BE4}" type="pres">
      <dgm:prSet presAssocID="{1A205659-7C0A-4220-954C-1E4BC38CAE0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7BE668-9870-4B2A-A54D-95331A114FB9}" type="pres">
      <dgm:prSet presAssocID="{A38B1B9D-7A2E-4B73-96DF-4EA6AD2F5175}" presName="spacer" presStyleCnt="0"/>
      <dgm:spPr/>
    </dgm:pt>
    <dgm:pt modelId="{30361409-0998-4B31-A16C-DD3FF10BEC43}" type="pres">
      <dgm:prSet presAssocID="{1A8543C7-1EBC-4948-9D8E-996E9A052AE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C44DFB-17F3-462A-A537-D39581833492}" type="pres">
      <dgm:prSet presAssocID="{9212D4E2-1F39-4B44-9E1A-F50420962F6E}" presName="spacer" presStyleCnt="0"/>
      <dgm:spPr/>
    </dgm:pt>
    <dgm:pt modelId="{23171A96-5DDB-4EB8-B143-57F0480715AF}" type="pres">
      <dgm:prSet presAssocID="{ABA702EB-12BE-4345-B00E-466EBF513A1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BE565A-72BC-48BF-B4FB-445150AF9180}" srcId="{B6BE7721-CF19-4D3B-B519-7B764D8B0B6E}" destId="{1A205659-7C0A-4220-954C-1E4BC38CAE0C}" srcOrd="0" destOrd="0" parTransId="{F6AF309D-DB99-48BD-A710-E210633A73C3}" sibTransId="{A38B1B9D-7A2E-4B73-96DF-4EA6AD2F5175}"/>
    <dgm:cxn modelId="{04B439C4-C3B7-4351-B511-383970D09B37}" srcId="{B6BE7721-CF19-4D3B-B519-7B764D8B0B6E}" destId="{1A8543C7-1EBC-4948-9D8E-996E9A052AE0}" srcOrd="1" destOrd="0" parTransId="{E951DC24-921E-4200-B0C4-8E36BD11D27A}" sibTransId="{9212D4E2-1F39-4B44-9E1A-F50420962F6E}"/>
    <dgm:cxn modelId="{90E10387-D10C-4539-8057-5222F2FB74E1}" type="presOf" srcId="{1A8543C7-1EBC-4948-9D8E-996E9A052AE0}" destId="{30361409-0998-4B31-A16C-DD3FF10BEC43}" srcOrd="0" destOrd="0" presId="urn:microsoft.com/office/officeart/2005/8/layout/vList2"/>
    <dgm:cxn modelId="{D4B4924B-A5DE-497B-9276-BFD7394EA605}" type="presOf" srcId="{B6BE7721-CF19-4D3B-B519-7B764D8B0B6E}" destId="{01300366-9552-4CA5-9F38-E7BCEC7393D4}" srcOrd="0" destOrd="0" presId="urn:microsoft.com/office/officeart/2005/8/layout/vList2"/>
    <dgm:cxn modelId="{11BD45F9-4B8A-4E98-90EC-2819BDB10A94}" srcId="{B6BE7721-CF19-4D3B-B519-7B764D8B0B6E}" destId="{ABA702EB-12BE-4345-B00E-466EBF513A13}" srcOrd="2" destOrd="0" parTransId="{791D101B-35ED-4982-B3AF-347043297168}" sibTransId="{6D83A06C-4888-40DD-A542-7FF5D5409E25}"/>
    <dgm:cxn modelId="{D131C411-C514-44A3-B17F-4D064EC3467E}" type="presOf" srcId="{1A205659-7C0A-4220-954C-1E4BC38CAE0C}" destId="{1262930B-18D5-4B42-93E8-671B43F81BE4}" srcOrd="0" destOrd="0" presId="urn:microsoft.com/office/officeart/2005/8/layout/vList2"/>
    <dgm:cxn modelId="{CB95B411-EAE4-4976-9421-8DFCA0027545}" type="presOf" srcId="{ABA702EB-12BE-4345-B00E-466EBF513A13}" destId="{23171A96-5DDB-4EB8-B143-57F0480715AF}" srcOrd="0" destOrd="0" presId="urn:microsoft.com/office/officeart/2005/8/layout/vList2"/>
    <dgm:cxn modelId="{E5AF98A0-45BE-4C1B-A5F3-026195C2976D}" type="presParOf" srcId="{01300366-9552-4CA5-9F38-E7BCEC7393D4}" destId="{1262930B-18D5-4B42-93E8-671B43F81BE4}" srcOrd="0" destOrd="0" presId="urn:microsoft.com/office/officeart/2005/8/layout/vList2"/>
    <dgm:cxn modelId="{C029A20C-3FEC-4F54-B8DF-F551CB568CBE}" type="presParOf" srcId="{01300366-9552-4CA5-9F38-E7BCEC7393D4}" destId="{337BE668-9870-4B2A-A54D-95331A114FB9}" srcOrd="1" destOrd="0" presId="urn:microsoft.com/office/officeart/2005/8/layout/vList2"/>
    <dgm:cxn modelId="{9D808F9A-92EF-4D7C-859A-38915EA8E8F5}" type="presParOf" srcId="{01300366-9552-4CA5-9F38-E7BCEC7393D4}" destId="{30361409-0998-4B31-A16C-DD3FF10BEC43}" srcOrd="2" destOrd="0" presId="urn:microsoft.com/office/officeart/2005/8/layout/vList2"/>
    <dgm:cxn modelId="{5489F667-90A0-4E0D-A41E-3E61338FD1C1}" type="presParOf" srcId="{01300366-9552-4CA5-9F38-E7BCEC7393D4}" destId="{B0C44DFB-17F3-462A-A537-D39581833492}" srcOrd="3" destOrd="0" presId="urn:microsoft.com/office/officeart/2005/8/layout/vList2"/>
    <dgm:cxn modelId="{451025E3-9EDD-4EC2-9AE4-E5DC22760D16}" type="presParOf" srcId="{01300366-9552-4CA5-9F38-E7BCEC7393D4}" destId="{23171A96-5DDB-4EB8-B143-57F0480715A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5160F0-6811-45EC-A145-CE03172BAD57}" type="doc">
      <dgm:prSet loTypeId="urn:microsoft.com/office/officeart/2005/8/layout/pyramid2" loCatId="pyramid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CF0BEDA6-80C9-41E0-B463-12EDAB5BF126}">
      <dgm:prSet/>
      <dgm:spPr/>
      <dgm:t>
        <a:bodyPr/>
        <a:lstStyle/>
        <a:p>
          <a:pPr rtl="0"/>
          <a:r>
            <a:rPr lang="ru-RU" dirty="0" smtClean="0"/>
            <a:t>Уровень развития личности определяется характерными для нее отношениями. </a:t>
          </a:r>
          <a:endParaRPr lang="ru-RU" dirty="0"/>
        </a:p>
      </dgm:t>
    </dgm:pt>
    <dgm:pt modelId="{56C8276D-2C9A-4812-8EA3-6A62C12BD1A5}" type="parTrans" cxnId="{8252A10A-AD7B-4D1D-9C36-8C9A33390E08}">
      <dgm:prSet/>
      <dgm:spPr/>
      <dgm:t>
        <a:bodyPr/>
        <a:lstStyle/>
        <a:p>
          <a:endParaRPr lang="ru-RU"/>
        </a:p>
      </dgm:t>
    </dgm:pt>
    <dgm:pt modelId="{70992D57-6196-481F-9ED6-4C1C7D0B1464}" type="sibTrans" cxnId="{8252A10A-AD7B-4D1D-9C36-8C9A33390E08}">
      <dgm:prSet/>
      <dgm:spPr/>
      <dgm:t>
        <a:bodyPr/>
        <a:lstStyle/>
        <a:p>
          <a:endParaRPr lang="ru-RU"/>
        </a:p>
      </dgm:t>
    </dgm:pt>
    <dgm:pt modelId="{0A57AACB-2A58-426A-8E64-1FF246E08E68}">
      <dgm:prSet/>
      <dgm:spPr/>
      <dgm:t>
        <a:bodyPr/>
        <a:lstStyle/>
        <a:p>
          <a:r>
            <a:rPr lang="ru-RU" smtClean="0"/>
            <a:t>Низкие уровни развития личности характеризуются тем, что ее отношения обусловлены в основном утилитарными, меркантильными интересами. </a:t>
          </a:r>
          <a:endParaRPr lang="ru-RU"/>
        </a:p>
      </dgm:t>
    </dgm:pt>
    <dgm:pt modelId="{ABE7A0BF-C398-49BD-8892-B077CCE40518}" type="parTrans" cxnId="{46A04EE7-2A81-4938-9765-8D7E26942293}">
      <dgm:prSet/>
      <dgm:spPr/>
      <dgm:t>
        <a:bodyPr/>
        <a:lstStyle/>
        <a:p>
          <a:endParaRPr lang="ru-RU"/>
        </a:p>
      </dgm:t>
    </dgm:pt>
    <dgm:pt modelId="{2776105C-A1B7-47E2-8E00-A8D0C44EA36A}" type="sibTrans" cxnId="{46A04EE7-2A81-4938-9765-8D7E26942293}">
      <dgm:prSet/>
      <dgm:spPr/>
      <dgm:t>
        <a:bodyPr/>
        <a:lstStyle/>
        <a:p>
          <a:endParaRPr lang="ru-RU"/>
        </a:p>
      </dgm:t>
    </dgm:pt>
    <dgm:pt modelId="{84CF384D-7BB7-4065-8905-DD303A2BA1A9}">
      <dgm:prSet/>
      <dgm:spPr/>
      <dgm:t>
        <a:bodyPr/>
        <a:lstStyle/>
        <a:p>
          <a:r>
            <a:rPr lang="ru-RU" smtClean="0"/>
            <a:t>Наиболее высокий уровень развития личности характеризуется преобладанием общественно значимых отношений. </a:t>
          </a:r>
          <a:endParaRPr lang="ru-RU"/>
        </a:p>
      </dgm:t>
    </dgm:pt>
    <dgm:pt modelId="{F0A1C17D-BDC5-4D7D-A9E1-DC52E474810B}" type="parTrans" cxnId="{7710F6B1-131A-4A49-B236-7DEC772CA54D}">
      <dgm:prSet/>
      <dgm:spPr/>
      <dgm:t>
        <a:bodyPr/>
        <a:lstStyle/>
        <a:p>
          <a:endParaRPr lang="ru-RU"/>
        </a:p>
      </dgm:t>
    </dgm:pt>
    <dgm:pt modelId="{023C3957-B868-4895-9AB9-377B9DBB1329}" type="sibTrans" cxnId="{7710F6B1-131A-4A49-B236-7DEC772CA54D}">
      <dgm:prSet/>
      <dgm:spPr/>
      <dgm:t>
        <a:bodyPr/>
        <a:lstStyle/>
        <a:p>
          <a:endParaRPr lang="ru-RU"/>
        </a:p>
      </dgm:t>
    </dgm:pt>
    <dgm:pt modelId="{9EEE01A1-E972-42F7-9C35-1447E13CD4EB}" type="pres">
      <dgm:prSet presAssocID="{A45160F0-6811-45EC-A145-CE03172BAD57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F13D46DE-2341-464A-941F-D54C61D9D7A7}" type="pres">
      <dgm:prSet presAssocID="{A45160F0-6811-45EC-A145-CE03172BAD57}" presName="pyramid" presStyleLbl="node1" presStyleIdx="0" presStyleCnt="1"/>
      <dgm:spPr/>
    </dgm:pt>
    <dgm:pt modelId="{16551392-3153-4E96-8946-A25E3055CD75}" type="pres">
      <dgm:prSet presAssocID="{A45160F0-6811-45EC-A145-CE03172BAD57}" presName="theList" presStyleCnt="0"/>
      <dgm:spPr/>
    </dgm:pt>
    <dgm:pt modelId="{21568EA3-8CD7-4618-8368-B63DADFDC421}" type="pres">
      <dgm:prSet presAssocID="{CF0BEDA6-80C9-41E0-B463-12EDAB5BF126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C63D3C-2F66-4F6D-B52D-4B9A58E7E428}" type="pres">
      <dgm:prSet presAssocID="{CF0BEDA6-80C9-41E0-B463-12EDAB5BF126}" presName="aSpace" presStyleCnt="0"/>
      <dgm:spPr/>
    </dgm:pt>
    <dgm:pt modelId="{5C249C28-623F-4F24-A29E-D31741F10034}" type="pres">
      <dgm:prSet presAssocID="{84CF384D-7BB7-4065-8905-DD303A2BA1A9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300657-FF86-4B8F-942F-5F5073ED55A1}" type="pres">
      <dgm:prSet presAssocID="{84CF384D-7BB7-4065-8905-DD303A2BA1A9}" presName="aSpace" presStyleCnt="0"/>
      <dgm:spPr/>
    </dgm:pt>
    <dgm:pt modelId="{8A0BF3F2-51DB-45DA-93C3-CE98F06E261E}" type="pres">
      <dgm:prSet presAssocID="{0A57AACB-2A58-426A-8E64-1FF246E08E68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9158F9-E744-46E9-B5B2-61168F6B4CA9}" type="pres">
      <dgm:prSet presAssocID="{0A57AACB-2A58-426A-8E64-1FF246E08E68}" presName="aSpace" presStyleCnt="0"/>
      <dgm:spPr/>
    </dgm:pt>
  </dgm:ptLst>
  <dgm:cxnLst>
    <dgm:cxn modelId="{46A04EE7-2A81-4938-9765-8D7E26942293}" srcId="{A45160F0-6811-45EC-A145-CE03172BAD57}" destId="{0A57AACB-2A58-426A-8E64-1FF246E08E68}" srcOrd="2" destOrd="0" parTransId="{ABE7A0BF-C398-49BD-8892-B077CCE40518}" sibTransId="{2776105C-A1B7-47E2-8E00-A8D0C44EA36A}"/>
    <dgm:cxn modelId="{8252A10A-AD7B-4D1D-9C36-8C9A33390E08}" srcId="{A45160F0-6811-45EC-A145-CE03172BAD57}" destId="{CF0BEDA6-80C9-41E0-B463-12EDAB5BF126}" srcOrd="0" destOrd="0" parTransId="{56C8276D-2C9A-4812-8EA3-6A62C12BD1A5}" sibTransId="{70992D57-6196-481F-9ED6-4C1C7D0B1464}"/>
    <dgm:cxn modelId="{F2F0489D-E451-450F-B9B3-C1E7B42ED2B4}" type="presOf" srcId="{0A57AACB-2A58-426A-8E64-1FF246E08E68}" destId="{8A0BF3F2-51DB-45DA-93C3-CE98F06E261E}" srcOrd="0" destOrd="0" presId="urn:microsoft.com/office/officeart/2005/8/layout/pyramid2"/>
    <dgm:cxn modelId="{5BB4E044-6D81-4342-BCCD-6ADB05F53696}" type="presOf" srcId="{A45160F0-6811-45EC-A145-CE03172BAD57}" destId="{9EEE01A1-E972-42F7-9C35-1447E13CD4EB}" srcOrd="0" destOrd="0" presId="urn:microsoft.com/office/officeart/2005/8/layout/pyramid2"/>
    <dgm:cxn modelId="{ED27220C-EC9B-4CCC-ABA6-5F8862A67B40}" type="presOf" srcId="{84CF384D-7BB7-4065-8905-DD303A2BA1A9}" destId="{5C249C28-623F-4F24-A29E-D31741F10034}" srcOrd="0" destOrd="0" presId="urn:microsoft.com/office/officeart/2005/8/layout/pyramid2"/>
    <dgm:cxn modelId="{7710F6B1-131A-4A49-B236-7DEC772CA54D}" srcId="{A45160F0-6811-45EC-A145-CE03172BAD57}" destId="{84CF384D-7BB7-4065-8905-DD303A2BA1A9}" srcOrd="1" destOrd="0" parTransId="{F0A1C17D-BDC5-4D7D-A9E1-DC52E474810B}" sibTransId="{023C3957-B868-4895-9AB9-377B9DBB1329}"/>
    <dgm:cxn modelId="{1DD8F2C7-93A0-4751-A7F6-3AEE43E7BDC2}" type="presOf" srcId="{CF0BEDA6-80C9-41E0-B463-12EDAB5BF126}" destId="{21568EA3-8CD7-4618-8368-B63DADFDC421}" srcOrd="0" destOrd="0" presId="urn:microsoft.com/office/officeart/2005/8/layout/pyramid2"/>
    <dgm:cxn modelId="{5F493E4C-5CAF-4E79-A472-C85EA4017D8D}" type="presParOf" srcId="{9EEE01A1-E972-42F7-9C35-1447E13CD4EB}" destId="{F13D46DE-2341-464A-941F-D54C61D9D7A7}" srcOrd="0" destOrd="0" presId="urn:microsoft.com/office/officeart/2005/8/layout/pyramid2"/>
    <dgm:cxn modelId="{94A10EC6-468C-4963-B7D6-BE0B6221AE41}" type="presParOf" srcId="{9EEE01A1-E972-42F7-9C35-1447E13CD4EB}" destId="{16551392-3153-4E96-8946-A25E3055CD75}" srcOrd="1" destOrd="0" presId="urn:microsoft.com/office/officeart/2005/8/layout/pyramid2"/>
    <dgm:cxn modelId="{692631C6-F437-49FB-936F-FCA4DD844702}" type="presParOf" srcId="{16551392-3153-4E96-8946-A25E3055CD75}" destId="{21568EA3-8CD7-4618-8368-B63DADFDC421}" srcOrd="0" destOrd="0" presId="urn:microsoft.com/office/officeart/2005/8/layout/pyramid2"/>
    <dgm:cxn modelId="{4EF8E973-F409-4E1B-B2C2-51F85535F87B}" type="presParOf" srcId="{16551392-3153-4E96-8946-A25E3055CD75}" destId="{C3C63D3C-2F66-4F6D-B52D-4B9A58E7E428}" srcOrd="1" destOrd="0" presId="urn:microsoft.com/office/officeart/2005/8/layout/pyramid2"/>
    <dgm:cxn modelId="{31236B9D-0B19-404E-99AB-8F375F455566}" type="presParOf" srcId="{16551392-3153-4E96-8946-A25E3055CD75}" destId="{5C249C28-623F-4F24-A29E-D31741F10034}" srcOrd="2" destOrd="0" presId="urn:microsoft.com/office/officeart/2005/8/layout/pyramid2"/>
    <dgm:cxn modelId="{07431C82-282F-4EF4-A008-81A8DB6247E7}" type="presParOf" srcId="{16551392-3153-4E96-8946-A25E3055CD75}" destId="{91300657-FF86-4B8F-942F-5F5073ED55A1}" srcOrd="3" destOrd="0" presId="urn:microsoft.com/office/officeart/2005/8/layout/pyramid2"/>
    <dgm:cxn modelId="{740CAB88-BF97-48C0-8E56-1D26CF74A546}" type="presParOf" srcId="{16551392-3153-4E96-8946-A25E3055CD75}" destId="{8A0BF3F2-51DB-45DA-93C3-CE98F06E261E}" srcOrd="4" destOrd="0" presId="urn:microsoft.com/office/officeart/2005/8/layout/pyramid2"/>
    <dgm:cxn modelId="{BB9B13C7-735E-4E1D-8C83-2EB44AF348AB}" type="presParOf" srcId="{16551392-3153-4E96-8946-A25E3055CD75}" destId="{619158F9-E744-46E9-B5B2-61168F6B4CA9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BD8DA9-71A5-4C3A-95CF-A3567A1C357B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2F90B278-C2B5-4AE4-AE90-FE4915018B80}">
      <dgm:prSet/>
      <dgm:spPr/>
      <dgm:t>
        <a:bodyPr/>
        <a:lstStyle/>
        <a:p>
          <a:pPr rtl="0"/>
          <a:r>
            <a:rPr lang="ru-RU" dirty="0" smtClean="0"/>
            <a:t>социализированные - адаптированные к условиям своего социального бытия, </a:t>
          </a:r>
          <a:endParaRPr lang="ru-RU" dirty="0"/>
        </a:p>
      </dgm:t>
    </dgm:pt>
    <dgm:pt modelId="{E31116BC-9028-4510-A2AE-A676024D93BC}" type="parTrans" cxnId="{4239F208-0458-4F91-A04B-FEC1CE919306}">
      <dgm:prSet/>
      <dgm:spPr/>
      <dgm:t>
        <a:bodyPr/>
        <a:lstStyle/>
        <a:p>
          <a:endParaRPr lang="ru-RU"/>
        </a:p>
      </dgm:t>
    </dgm:pt>
    <dgm:pt modelId="{5DB9C4FA-9D70-4E49-855F-29FEE517271D}" type="sibTrans" cxnId="{4239F208-0458-4F91-A04B-FEC1CE919306}">
      <dgm:prSet/>
      <dgm:spPr/>
      <dgm:t>
        <a:bodyPr/>
        <a:lstStyle/>
        <a:p>
          <a:endParaRPr lang="ru-RU"/>
        </a:p>
      </dgm:t>
    </dgm:pt>
    <dgm:pt modelId="{2322C7E8-04E4-4807-B63D-B9DD493EB6D1}">
      <dgm:prSet/>
      <dgm:spPr/>
      <dgm:t>
        <a:bodyPr/>
        <a:lstStyle/>
        <a:p>
          <a:pPr rtl="0"/>
          <a:r>
            <a:rPr lang="ru-RU" dirty="0" smtClean="0"/>
            <a:t>десоциализированные - девиантные, отклоняющиеся от основных социальных требований (крайние формы этого отклонения - </a:t>
          </a:r>
          <a:r>
            <a:rPr lang="ru-RU" dirty="0" err="1" smtClean="0"/>
            <a:t>маргинальность</a:t>
          </a:r>
          <a:r>
            <a:rPr lang="ru-RU" dirty="0" smtClean="0"/>
            <a:t>) </a:t>
          </a:r>
          <a:endParaRPr lang="ru-RU" dirty="0"/>
        </a:p>
      </dgm:t>
    </dgm:pt>
    <dgm:pt modelId="{742A781E-D45B-4663-A05C-C2558CB34875}" type="parTrans" cxnId="{9E5B072B-B3E8-435F-AC65-761CB1B2BD8C}">
      <dgm:prSet/>
      <dgm:spPr/>
      <dgm:t>
        <a:bodyPr/>
        <a:lstStyle/>
        <a:p>
          <a:endParaRPr lang="ru-RU"/>
        </a:p>
      </dgm:t>
    </dgm:pt>
    <dgm:pt modelId="{6AA3765C-96B7-4A60-A53A-A7B249AC1D3E}" type="sibTrans" cxnId="{9E5B072B-B3E8-435F-AC65-761CB1B2BD8C}">
      <dgm:prSet/>
      <dgm:spPr/>
      <dgm:t>
        <a:bodyPr/>
        <a:lstStyle/>
        <a:p>
          <a:endParaRPr lang="ru-RU"/>
        </a:p>
      </dgm:t>
    </dgm:pt>
    <dgm:pt modelId="{D9657C1D-3A79-450D-A3E9-BA18E1649E74}">
      <dgm:prSet/>
      <dgm:spPr/>
      <dgm:t>
        <a:bodyPr/>
        <a:lstStyle/>
        <a:p>
          <a:pPr rtl="0"/>
          <a:r>
            <a:rPr lang="ru-RU" dirty="0" smtClean="0"/>
            <a:t>психически аномальные личности (психопаты, невротики, лица с задержками психического развития и с личностными акцентуациями - "слабыми местами" в психической саморегуляции). </a:t>
          </a:r>
          <a:endParaRPr lang="ru-RU" dirty="0"/>
        </a:p>
      </dgm:t>
    </dgm:pt>
    <dgm:pt modelId="{5864996F-BBC9-4256-8A35-9B502DC82F66}" type="parTrans" cxnId="{8F9EFC4F-C09E-4C86-8B4B-67FAD4775A23}">
      <dgm:prSet/>
      <dgm:spPr/>
      <dgm:t>
        <a:bodyPr/>
        <a:lstStyle/>
        <a:p>
          <a:endParaRPr lang="ru-RU"/>
        </a:p>
      </dgm:t>
    </dgm:pt>
    <dgm:pt modelId="{5321C684-45FA-4F04-AE88-8251D7CBDD2D}" type="sibTrans" cxnId="{8F9EFC4F-C09E-4C86-8B4B-67FAD4775A23}">
      <dgm:prSet/>
      <dgm:spPr/>
      <dgm:t>
        <a:bodyPr/>
        <a:lstStyle/>
        <a:p>
          <a:endParaRPr lang="ru-RU"/>
        </a:p>
      </dgm:t>
    </dgm:pt>
    <dgm:pt modelId="{F90EA813-F683-40CE-9639-21C8D8A2FDD8}" type="pres">
      <dgm:prSet presAssocID="{99BD8DA9-71A5-4C3A-95CF-A3567A1C357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DE3603E-6F52-4E13-BB55-882259B2338C}" type="pres">
      <dgm:prSet presAssocID="{2F90B278-C2B5-4AE4-AE90-FE4915018B8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41C815-56A7-4B78-9CF1-14EE9D309ED6}" type="pres">
      <dgm:prSet presAssocID="{5DB9C4FA-9D70-4E49-855F-29FEE517271D}" presName="spacer" presStyleCnt="0"/>
      <dgm:spPr/>
    </dgm:pt>
    <dgm:pt modelId="{67BB79AE-5D81-4014-A8D6-20CCE7BD9029}" type="pres">
      <dgm:prSet presAssocID="{2322C7E8-04E4-4807-B63D-B9DD493EB6D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FCE01E-77A9-4780-9F0C-D1683C8537E9}" type="pres">
      <dgm:prSet presAssocID="{6AA3765C-96B7-4A60-A53A-A7B249AC1D3E}" presName="spacer" presStyleCnt="0"/>
      <dgm:spPr/>
    </dgm:pt>
    <dgm:pt modelId="{3A978538-704E-4F26-AAE9-C1B9528B847A}" type="pres">
      <dgm:prSet presAssocID="{D9657C1D-3A79-450D-A3E9-BA18E1649E7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9EFC4F-C09E-4C86-8B4B-67FAD4775A23}" srcId="{99BD8DA9-71A5-4C3A-95CF-A3567A1C357B}" destId="{D9657C1D-3A79-450D-A3E9-BA18E1649E74}" srcOrd="2" destOrd="0" parTransId="{5864996F-BBC9-4256-8A35-9B502DC82F66}" sibTransId="{5321C684-45FA-4F04-AE88-8251D7CBDD2D}"/>
    <dgm:cxn modelId="{834E0561-1637-446C-8862-23956EE17EC0}" type="presOf" srcId="{2F90B278-C2B5-4AE4-AE90-FE4915018B80}" destId="{9DE3603E-6F52-4E13-BB55-882259B2338C}" srcOrd="0" destOrd="0" presId="urn:microsoft.com/office/officeart/2005/8/layout/vList2"/>
    <dgm:cxn modelId="{C516B7DB-F95D-41BC-AFDB-85CB7FCDE73D}" type="presOf" srcId="{2322C7E8-04E4-4807-B63D-B9DD493EB6D1}" destId="{67BB79AE-5D81-4014-A8D6-20CCE7BD9029}" srcOrd="0" destOrd="0" presId="urn:microsoft.com/office/officeart/2005/8/layout/vList2"/>
    <dgm:cxn modelId="{4239F208-0458-4F91-A04B-FEC1CE919306}" srcId="{99BD8DA9-71A5-4C3A-95CF-A3567A1C357B}" destId="{2F90B278-C2B5-4AE4-AE90-FE4915018B80}" srcOrd="0" destOrd="0" parTransId="{E31116BC-9028-4510-A2AE-A676024D93BC}" sibTransId="{5DB9C4FA-9D70-4E49-855F-29FEE517271D}"/>
    <dgm:cxn modelId="{2E62FBF4-4871-46D8-BEB6-B23AD70FA7ED}" type="presOf" srcId="{D9657C1D-3A79-450D-A3E9-BA18E1649E74}" destId="{3A978538-704E-4F26-AAE9-C1B9528B847A}" srcOrd="0" destOrd="0" presId="urn:microsoft.com/office/officeart/2005/8/layout/vList2"/>
    <dgm:cxn modelId="{DC7C7583-7DF2-4C21-ADA0-44D842DA3302}" type="presOf" srcId="{99BD8DA9-71A5-4C3A-95CF-A3567A1C357B}" destId="{F90EA813-F683-40CE-9639-21C8D8A2FDD8}" srcOrd="0" destOrd="0" presId="urn:microsoft.com/office/officeart/2005/8/layout/vList2"/>
    <dgm:cxn modelId="{9E5B072B-B3E8-435F-AC65-761CB1B2BD8C}" srcId="{99BD8DA9-71A5-4C3A-95CF-A3567A1C357B}" destId="{2322C7E8-04E4-4807-B63D-B9DD493EB6D1}" srcOrd="1" destOrd="0" parTransId="{742A781E-D45B-4663-A05C-C2558CB34875}" sibTransId="{6AA3765C-96B7-4A60-A53A-A7B249AC1D3E}"/>
    <dgm:cxn modelId="{02B41933-3F68-4D4A-8473-99245ADEA937}" type="presParOf" srcId="{F90EA813-F683-40CE-9639-21C8D8A2FDD8}" destId="{9DE3603E-6F52-4E13-BB55-882259B2338C}" srcOrd="0" destOrd="0" presId="urn:microsoft.com/office/officeart/2005/8/layout/vList2"/>
    <dgm:cxn modelId="{6A75E7D9-579C-4C09-82DE-6354DD2808F2}" type="presParOf" srcId="{F90EA813-F683-40CE-9639-21C8D8A2FDD8}" destId="{0A41C815-56A7-4B78-9CF1-14EE9D309ED6}" srcOrd="1" destOrd="0" presId="urn:microsoft.com/office/officeart/2005/8/layout/vList2"/>
    <dgm:cxn modelId="{7E5EF2E9-06F9-4ECD-8BB7-B0C92F9B84A6}" type="presParOf" srcId="{F90EA813-F683-40CE-9639-21C8D8A2FDD8}" destId="{67BB79AE-5D81-4014-A8D6-20CCE7BD9029}" srcOrd="2" destOrd="0" presId="urn:microsoft.com/office/officeart/2005/8/layout/vList2"/>
    <dgm:cxn modelId="{899DE381-01AB-4046-B926-45D8CAFE38ED}" type="presParOf" srcId="{F90EA813-F683-40CE-9639-21C8D8A2FDD8}" destId="{FDFCE01E-77A9-4780-9F0C-D1683C8537E9}" srcOrd="3" destOrd="0" presId="urn:microsoft.com/office/officeart/2005/8/layout/vList2"/>
    <dgm:cxn modelId="{A696879E-0FE6-4044-B2A4-59DAA1AD98E2}" type="presParOf" srcId="{F90EA813-F683-40CE-9639-21C8D8A2FDD8}" destId="{3A978538-704E-4F26-AAE9-C1B9528B847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DFBBFE0-B0A8-4453-B38D-1BC7859FD67D}" type="doc">
      <dgm:prSet loTypeId="urn:microsoft.com/office/officeart/2005/8/layout/venn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8BCCB84-E80D-45B9-9B6B-17E6FCD6884F}">
      <dgm:prSet phldrT="[Текст]" custT="1"/>
      <dgm:spPr/>
      <dgm:t>
        <a:bodyPr/>
        <a:lstStyle/>
        <a:p>
          <a:r>
            <a:rPr lang="ru-RU" sz="2800" dirty="0" smtClean="0"/>
            <a:t>Человек</a:t>
          </a:r>
          <a:endParaRPr lang="ru-RU" sz="1400" dirty="0"/>
        </a:p>
      </dgm:t>
    </dgm:pt>
    <dgm:pt modelId="{8DA48360-3863-4E6B-8339-4FE672A6DBB7}" type="parTrans" cxnId="{0F5EDCC6-2C54-442D-A0E9-02286BE8780B}">
      <dgm:prSet/>
      <dgm:spPr/>
      <dgm:t>
        <a:bodyPr/>
        <a:lstStyle/>
        <a:p>
          <a:endParaRPr lang="ru-RU"/>
        </a:p>
      </dgm:t>
    </dgm:pt>
    <dgm:pt modelId="{098B2101-CB05-4D64-B8CC-05E55FD30413}" type="sibTrans" cxnId="{0F5EDCC6-2C54-442D-A0E9-02286BE8780B}">
      <dgm:prSet/>
      <dgm:spPr/>
      <dgm:t>
        <a:bodyPr/>
        <a:lstStyle/>
        <a:p>
          <a:endParaRPr lang="ru-RU"/>
        </a:p>
      </dgm:t>
    </dgm:pt>
    <dgm:pt modelId="{F4262621-E5AA-42CB-85C4-FEA89A6FF7B2}">
      <dgm:prSet phldrT="[Текст]" custT="1"/>
      <dgm:spPr/>
      <dgm:t>
        <a:bodyPr/>
        <a:lstStyle/>
        <a:p>
          <a:r>
            <a:rPr lang="ru-RU" sz="2400" dirty="0" smtClean="0"/>
            <a:t>Индивид</a:t>
          </a:r>
          <a:endParaRPr lang="ru-RU" sz="1400" dirty="0"/>
        </a:p>
      </dgm:t>
    </dgm:pt>
    <dgm:pt modelId="{94F24376-4688-44B5-8F80-E7F5F8CA4C7E}" type="parTrans" cxnId="{38FBB4A9-69A1-42F7-9D88-3B8AAB9EB628}">
      <dgm:prSet/>
      <dgm:spPr/>
      <dgm:t>
        <a:bodyPr/>
        <a:lstStyle/>
        <a:p>
          <a:endParaRPr lang="ru-RU"/>
        </a:p>
      </dgm:t>
    </dgm:pt>
    <dgm:pt modelId="{421D8633-D839-4664-8D17-6A34592E56B2}" type="sibTrans" cxnId="{38FBB4A9-69A1-42F7-9D88-3B8AAB9EB628}">
      <dgm:prSet/>
      <dgm:spPr/>
      <dgm:t>
        <a:bodyPr/>
        <a:lstStyle/>
        <a:p>
          <a:endParaRPr lang="ru-RU"/>
        </a:p>
      </dgm:t>
    </dgm:pt>
    <dgm:pt modelId="{D4E111B8-B920-4DDC-8AB9-118A26EA18BF}">
      <dgm:prSet phldrT="[Текст]" custT="1"/>
      <dgm:spPr/>
      <dgm:t>
        <a:bodyPr/>
        <a:lstStyle/>
        <a:p>
          <a:r>
            <a:rPr lang="ru-RU" sz="2400" dirty="0" smtClean="0"/>
            <a:t>Индивидуальность</a:t>
          </a:r>
          <a:endParaRPr lang="ru-RU" sz="1400" dirty="0"/>
        </a:p>
      </dgm:t>
    </dgm:pt>
    <dgm:pt modelId="{7A74B413-0E17-49DA-BC3B-24EAAD405E61}" type="parTrans" cxnId="{8D745664-3E5C-4D08-AEBF-BECA20103230}">
      <dgm:prSet/>
      <dgm:spPr/>
      <dgm:t>
        <a:bodyPr/>
        <a:lstStyle/>
        <a:p>
          <a:endParaRPr lang="ru-RU"/>
        </a:p>
      </dgm:t>
    </dgm:pt>
    <dgm:pt modelId="{37C6E158-8D53-45DF-8711-DC865496E475}" type="sibTrans" cxnId="{8D745664-3E5C-4D08-AEBF-BECA20103230}">
      <dgm:prSet/>
      <dgm:spPr/>
      <dgm:t>
        <a:bodyPr/>
        <a:lstStyle/>
        <a:p>
          <a:endParaRPr lang="ru-RU"/>
        </a:p>
      </dgm:t>
    </dgm:pt>
    <dgm:pt modelId="{82D5F11A-4A69-470E-BC2E-445492BC3E3A}">
      <dgm:prSet phldrT="[Текст]"/>
      <dgm:spPr/>
      <dgm:t>
        <a:bodyPr/>
        <a:lstStyle/>
        <a:p>
          <a:r>
            <a:rPr lang="ru-RU" dirty="0" smtClean="0"/>
            <a:t>Личность</a:t>
          </a:r>
          <a:endParaRPr lang="ru-RU" dirty="0"/>
        </a:p>
      </dgm:t>
    </dgm:pt>
    <dgm:pt modelId="{984E3BC6-A288-4B1B-ACD0-C1433A2781C1}" type="parTrans" cxnId="{CAFE5763-A34E-445A-B92C-414B199375D8}">
      <dgm:prSet/>
      <dgm:spPr/>
      <dgm:t>
        <a:bodyPr/>
        <a:lstStyle/>
        <a:p>
          <a:endParaRPr lang="ru-RU"/>
        </a:p>
      </dgm:t>
    </dgm:pt>
    <dgm:pt modelId="{9F9F2251-D3F7-4089-940B-36EC6C49D7D3}" type="sibTrans" cxnId="{CAFE5763-A34E-445A-B92C-414B199375D8}">
      <dgm:prSet/>
      <dgm:spPr/>
      <dgm:t>
        <a:bodyPr/>
        <a:lstStyle/>
        <a:p>
          <a:endParaRPr lang="ru-RU"/>
        </a:p>
      </dgm:t>
    </dgm:pt>
    <dgm:pt modelId="{F1C2877A-931B-443A-94B3-8EBB66CDBFC1}" type="pres">
      <dgm:prSet presAssocID="{9DFBBFE0-B0A8-4453-B38D-1BC7859FD67D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784A37-9D9F-4C0F-B71B-7DBFA22FB11F}" type="pres">
      <dgm:prSet presAssocID="{9DFBBFE0-B0A8-4453-B38D-1BC7859FD67D}" presName="comp1" presStyleCnt="0"/>
      <dgm:spPr/>
    </dgm:pt>
    <dgm:pt modelId="{76EEA936-F0B3-471C-A78F-B1A91FB14377}" type="pres">
      <dgm:prSet presAssocID="{9DFBBFE0-B0A8-4453-B38D-1BC7859FD67D}" presName="circle1" presStyleLbl="node1" presStyleIdx="0" presStyleCnt="4"/>
      <dgm:spPr/>
      <dgm:t>
        <a:bodyPr/>
        <a:lstStyle/>
        <a:p>
          <a:endParaRPr lang="ru-RU"/>
        </a:p>
      </dgm:t>
    </dgm:pt>
    <dgm:pt modelId="{691578CE-B616-4C71-AAD2-6EF6A96127D2}" type="pres">
      <dgm:prSet presAssocID="{9DFBBFE0-B0A8-4453-B38D-1BC7859FD67D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562D5D-7431-4E38-9927-59D025274E45}" type="pres">
      <dgm:prSet presAssocID="{9DFBBFE0-B0A8-4453-B38D-1BC7859FD67D}" presName="comp2" presStyleCnt="0"/>
      <dgm:spPr/>
    </dgm:pt>
    <dgm:pt modelId="{ED9F6F7F-F594-4C3B-BD04-6D77F935B8F0}" type="pres">
      <dgm:prSet presAssocID="{9DFBBFE0-B0A8-4453-B38D-1BC7859FD67D}" presName="circle2" presStyleLbl="node1" presStyleIdx="1" presStyleCnt="4"/>
      <dgm:spPr/>
      <dgm:t>
        <a:bodyPr/>
        <a:lstStyle/>
        <a:p>
          <a:endParaRPr lang="ru-RU"/>
        </a:p>
      </dgm:t>
    </dgm:pt>
    <dgm:pt modelId="{F2ED2305-87E6-44A5-8F30-11B9C71CD349}" type="pres">
      <dgm:prSet presAssocID="{9DFBBFE0-B0A8-4453-B38D-1BC7859FD67D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160406-3254-4A37-B242-BF74D8795114}" type="pres">
      <dgm:prSet presAssocID="{9DFBBFE0-B0A8-4453-B38D-1BC7859FD67D}" presName="comp3" presStyleCnt="0"/>
      <dgm:spPr/>
    </dgm:pt>
    <dgm:pt modelId="{5365B1FD-83BE-4CF7-A86E-FAC5270D2271}" type="pres">
      <dgm:prSet presAssocID="{9DFBBFE0-B0A8-4453-B38D-1BC7859FD67D}" presName="circle3" presStyleLbl="node1" presStyleIdx="2" presStyleCnt="4"/>
      <dgm:spPr/>
      <dgm:t>
        <a:bodyPr/>
        <a:lstStyle/>
        <a:p>
          <a:endParaRPr lang="ru-RU"/>
        </a:p>
      </dgm:t>
    </dgm:pt>
    <dgm:pt modelId="{B9B913DF-F3FB-48E7-8D52-EF7BD670E6F9}" type="pres">
      <dgm:prSet presAssocID="{9DFBBFE0-B0A8-4453-B38D-1BC7859FD67D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FCCEBA-9703-4E49-9F84-0897CAD188E2}" type="pres">
      <dgm:prSet presAssocID="{9DFBBFE0-B0A8-4453-B38D-1BC7859FD67D}" presName="comp4" presStyleCnt="0"/>
      <dgm:spPr/>
    </dgm:pt>
    <dgm:pt modelId="{85269754-5814-4272-8D2A-D05551D6241C}" type="pres">
      <dgm:prSet presAssocID="{9DFBBFE0-B0A8-4453-B38D-1BC7859FD67D}" presName="circle4" presStyleLbl="node1" presStyleIdx="3" presStyleCnt="4"/>
      <dgm:spPr/>
      <dgm:t>
        <a:bodyPr/>
        <a:lstStyle/>
        <a:p>
          <a:endParaRPr lang="ru-RU"/>
        </a:p>
      </dgm:t>
    </dgm:pt>
    <dgm:pt modelId="{8BD658F6-B762-45F4-BDDB-AE2A799555A4}" type="pres">
      <dgm:prSet presAssocID="{9DFBBFE0-B0A8-4453-B38D-1BC7859FD67D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6700A7-98B2-4D47-9C64-A4EB50328277}" type="presOf" srcId="{F4262621-E5AA-42CB-85C4-FEA89A6FF7B2}" destId="{F2ED2305-87E6-44A5-8F30-11B9C71CD349}" srcOrd="1" destOrd="0" presId="urn:microsoft.com/office/officeart/2005/8/layout/venn2"/>
    <dgm:cxn modelId="{CAFE5763-A34E-445A-B92C-414B199375D8}" srcId="{9DFBBFE0-B0A8-4453-B38D-1BC7859FD67D}" destId="{82D5F11A-4A69-470E-BC2E-445492BC3E3A}" srcOrd="3" destOrd="0" parTransId="{984E3BC6-A288-4B1B-ACD0-C1433A2781C1}" sibTransId="{9F9F2251-D3F7-4089-940B-36EC6C49D7D3}"/>
    <dgm:cxn modelId="{58C38408-5B8D-465E-84C5-02E21BF0B767}" type="presOf" srcId="{82D5F11A-4A69-470E-BC2E-445492BC3E3A}" destId="{8BD658F6-B762-45F4-BDDB-AE2A799555A4}" srcOrd="1" destOrd="0" presId="urn:microsoft.com/office/officeart/2005/8/layout/venn2"/>
    <dgm:cxn modelId="{B89A0D61-9047-4745-9E01-9288A9D34F82}" type="presOf" srcId="{D4E111B8-B920-4DDC-8AB9-118A26EA18BF}" destId="{B9B913DF-F3FB-48E7-8D52-EF7BD670E6F9}" srcOrd="1" destOrd="0" presId="urn:microsoft.com/office/officeart/2005/8/layout/venn2"/>
    <dgm:cxn modelId="{E5A2D228-751A-4991-A386-58B351487DD8}" type="presOf" srcId="{F8BCCB84-E80D-45B9-9B6B-17E6FCD6884F}" destId="{691578CE-B616-4C71-AAD2-6EF6A96127D2}" srcOrd="1" destOrd="0" presId="urn:microsoft.com/office/officeart/2005/8/layout/venn2"/>
    <dgm:cxn modelId="{2ADA77A8-25B1-45D7-9333-55FF1744F620}" type="presOf" srcId="{9DFBBFE0-B0A8-4453-B38D-1BC7859FD67D}" destId="{F1C2877A-931B-443A-94B3-8EBB66CDBFC1}" srcOrd="0" destOrd="0" presId="urn:microsoft.com/office/officeart/2005/8/layout/venn2"/>
    <dgm:cxn modelId="{C12263DE-A3DE-4842-8093-CB34FAAB60B7}" type="presOf" srcId="{F4262621-E5AA-42CB-85C4-FEA89A6FF7B2}" destId="{ED9F6F7F-F594-4C3B-BD04-6D77F935B8F0}" srcOrd="0" destOrd="0" presId="urn:microsoft.com/office/officeart/2005/8/layout/venn2"/>
    <dgm:cxn modelId="{8D745664-3E5C-4D08-AEBF-BECA20103230}" srcId="{9DFBBFE0-B0A8-4453-B38D-1BC7859FD67D}" destId="{D4E111B8-B920-4DDC-8AB9-118A26EA18BF}" srcOrd="2" destOrd="0" parTransId="{7A74B413-0E17-49DA-BC3B-24EAAD405E61}" sibTransId="{37C6E158-8D53-45DF-8711-DC865496E475}"/>
    <dgm:cxn modelId="{D72E1048-1B6E-4999-9E99-8667569DA02F}" type="presOf" srcId="{82D5F11A-4A69-470E-BC2E-445492BC3E3A}" destId="{85269754-5814-4272-8D2A-D05551D6241C}" srcOrd="0" destOrd="0" presId="urn:microsoft.com/office/officeart/2005/8/layout/venn2"/>
    <dgm:cxn modelId="{0F5EDCC6-2C54-442D-A0E9-02286BE8780B}" srcId="{9DFBBFE0-B0A8-4453-B38D-1BC7859FD67D}" destId="{F8BCCB84-E80D-45B9-9B6B-17E6FCD6884F}" srcOrd="0" destOrd="0" parTransId="{8DA48360-3863-4E6B-8339-4FE672A6DBB7}" sibTransId="{098B2101-CB05-4D64-B8CC-05E55FD30413}"/>
    <dgm:cxn modelId="{8BD19143-DEFA-4C60-946C-D63D8F9D66F2}" type="presOf" srcId="{F8BCCB84-E80D-45B9-9B6B-17E6FCD6884F}" destId="{76EEA936-F0B3-471C-A78F-B1A91FB14377}" srcOrd="0" destOrd="0" presId="urn:microsoft.com/office/officeart/2005/8/layout/venn2"/>
    <dgm:cxn modelId="{38FBB4A9-69A1-42F7-9D88-3B8AAB9EB628}" srcId="{9DFBBFE0-B0A8-4453-B38D-1BC7859FD67D}" destId="{F4262621-E5AA-42CB-85C4-FEA89A6FF7B2}" srcOrd="1" destOrd="0" parTransId="{94F24376-4688-44B5-8F80-E7F5F8CA4C7E}" sibTransId="{421D8633-D839-4664-8D17-6A34592E56B2}"/>
    <dgm:cxn modelId="{0958F7DD-DA14-4F75-B473-65A63DEC26BE}" type="presOf" srcId="{D4E111B8-B920-4DDC-8AB9-118A26EA18BF}" destId="{5365B1FD-83BE-4CF7-A86E-FAC5270D2271}" srcOrd="0" destOrd="0" presId="urn:microsoft.com/office/officeart/2005/8/layout/venn2"/>
    <dgm:cxn modelId="{3B7490FA-92CF-4811-B8FA-9694E0BE875B}" type="presParOf" srcId="{F1C2877A-931B-443A-94B3-8EBB66CDBFC1}" destId="{A9784A37-9D9F-4C0F-B71B-7DBFA22FB11F}" srcOrd="0" destOrd="0" presId="urn:microsoft.com/office/officeart/2005/8/layout/venn2"/>
    <dgm:cxn modelId="{FDB54890-7096-4D14-9F8B-32BE91AA3565}" type="presParOf" srcId="{A9784A37-9D9F-4C0F-B71B-7DBFA22FB11F}" destId="{76EEA936-F0B3-471C-A78F-B1A91FB14377}" srcOrd="0" destOrd="0" presId="urn:microsoft.com/office/officeart/2005/8/layout/venn2"/>
    <dgm:cxn modelId="{139BDED4-E54D-40E0-ADF3-F8EB1A7582B3}" type="presParOf" srcId="{A9784A37-9D9F-4C0F-B71B-7DBFA22FB11F}" destId="{691578CE-B616-4C71-AAD2-6EF6A96127D2}" srcOrd="1" destOrd="0" presId="urn:microsoft.com/office/officeart/2005/8/layout/venn2"/>
    <dgm:cxn modelId="{7331B510-3BDB-465B-A931-0729D7E25134}" type="presParOf" srcId="{F1C2877A-931B-443A-94B3-8EBB66CDBFC1}" destId="{D2562D5D-7431-4E38-9927-59D025274E45}" srcOrd="1" destOrd="0" presId="urn:microsoft.com/office/officeart/2005/8/layout/venn2"/>
    <dgm:cxn modelId="{4B0CC7AD-409C-4892-81F9-3CEA867884E0}" type="presParOf" srcId="{D2562D5D-7431-4E38-9927-59D025274E45}" destId="{ED9F6F7F-F594-4C3B-BD04-6D77F935B8F0}" srcOrd="0" destOrd="0" presId="urn:microsoft.com/office/officeart/2005/8/layout/venn2"/>
    <dgm:cxn modelId="{F8C782B1-CD21-4B82-8D58-06B281EBB7D7}" type="presParOf" srcId="{D2562D5D-7431-4E38-9927-59D025274E45}" destId="{F2ED2305-87E6-44A5-8F30-11B9C71CD349}" srcOrd="1" destOrd="0" presId="urn:microsoft.com/office/officeart/2005/8/layout/venn2"/>
    <dgm:cxn modelId="{02335D51-E25C-45B9-AFD3-C887323329B6}" type="presParOf" srcId="{F1C2877A-931B-443A-94B3-8EBB66CDBFC1}" destId="{01160406-3254-4A37-B242-BF74D8795114}" srcOrd="2" destOrd="0" presId="urn:microsoft.com/office/officeart/2005/8/layout/venn2"/>
    <dgm:cxn modelId="{1958C22F-93CC-4EA0-85F2-BCD2A1CDA82A}" type="presParOf" srcId="{01160406-3254-4A37-B242-BF74D8795114}" destId="{5365B1FD-83BE-4CF7-A86E-FAC5270D2271}" srcOrd="0" destOrd="0" presId="urn:microsoft.com/office/officeart/2005/8/layout/venn2"/>
    <dgm:cxn modelId="{D2AAD872-ECE5-4F68-94EF-7622438FD726}" type="presParOf" srcId="{01160406-3254-4A37-B242-BF74D8795114}" destId="{B9B913DF-F3FB-48E7-8D52-EF7BD670E6F9}" srcOrd="1" destOrd="0" presId="urn:microsoft.com/office/officeart/2005/8/layout/venn2"/>
    <dgm:cxn modelId="{2F2CBF10-638E-436A-B415-84B34CB83B56}" type="presParOf" srcId="{F1C2877A-931B-443A-94B3-8EBB66CDBFC1}" destId="{95FCCEBA-9703-4E49-9F84-0897CAD188E2}" srcOrd="3" destOrd="0" presId="urn:microsoft.com/office/officeart/2005/8/layout/venn2"/>
    <dgm:cxn modelId="{77578529-6305-4938-A4EC-BBBE2B36EEE1}" type="presParOf" srcId="{95FCCEBA-9703-4E49-9F84-0897CAD188E2}" destId="{85269754-5814-4272-8D2A-D05551D6241C}" srcOrd="0" destOrd="0" presId="urn:microsoft.com/office/officeart/2005/8/layout/venn2"/>
    <dgm:cxn modelId="{2160550D-4E32-4400-9057-AB0FCF93F7D9}" type="presParOf" srcId="{95FCCEBA-9703-4E49-9F84-0897CAD188E2}" destId="{8BD658F6-B762-45F4-BDDB-AE2A799555A4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23F48F5-D251-4EFF-A30F-F4703CEDF91C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B20AC74-FE7C-4EF1-A968-304BD83F3AAE}">
      <dgm:prSet phldrT="[Текст]"/>
      <dgm:spPr/>
      <dgm:t>
        <a:bodyPr/>
        <a:lstStyle/>
        <a:p>
          <a:r>
            <a:rPr lang="ru-RU" dirty="0" smtClean="0"/>
            <a:t>детство</a:t>
          </a:r>
          <a:endParaRPr lang="ru-RU" dirty="0"/>
        </a:p>
      </dgm:t>
    </dgm:pt>
    <dgm:pt modelId="{DDFE4D24-23E1-4FF4-8E59-2C5C9166F9B8}" type="parTrans" cxnId="{EEB87DE5-A2B8-4F46-BEAA-6D01E06C39D2}">
      <dgm:prSet/>
      <dgm:spPr/>
      <dgm:t>
        <a:bodyPr/>
        <a:lstStyle/>
        <a:p>
          <a:endParaRPr lang="ru-RU"/>
        </a:p>
      </dgm:t>
    </dgm:pt>
    <dgm:pt modelId="{5482A4DA-9A6C-4D86-9244-6096FDCF3123}" type="sibTrans" cxnId="{EEB87DE5-A2B8-4F46-BEAA-6D01E06C39D2}">
      <dgm:prSet/>
      <dgm:spPr/>
      <dgm:t>
        <a:bodyPr/>
        <a:lstStyle/>
        <a:p>
          <a:endParaRPr lang="ru-RU"/>
        </a:p>
      </dgm:t>
    </dgm:pt>
    <dgm:pt modelId="{5459C74C-46C7-4937-8715-48B6C4C07841}">
      <dgm:prSet phldrT="[Текст]"/>
      <dgm:spPr/>
      <dgm:t>
        <a:bodyPr/>
        <a:lstStyle/>
        <a:p>
          <a:r>
            <a:rPr lang="ru-RU" dirty="0" smtClean="0"/>
            <a:t>молодость</a:t>
          </a:r>
          <a:endParaRPr lang="ru-RU" dirty="0"/>
        </a:p>
      </dgm:t>
    </dgm:pt>
    <dgm:pt modelId="{80548722-DC79-4B89-9095-7264A3953EB9}" type="parTrans" cxnId="{A324CD01-7B66-4894-BD73-E07D5427C661}">
      <dgm:prSet/>
      <dgm:spPr/>
      <dgm:t>
        <a:bodyPr/>
        <a:lstStyle/>
        <a:p>
          <a:endParaRPr lang="ru-RU"/>
        </a:p>
      </dgm:t>
    </dgm:pt>
    <dgm:pt modelId="{35D3C0E4-41C7-4CE6-A0A1-E6B224056F52}" type="sibTrans" cxnId="{A324CD01-7B66-4894-BD73-E07D5427C661}">
      <dgm:prSet/>
      <dgm:spPr/>
      <dgm:t>
        <a:bodyPr/>
        <a:lstStyle/>
        <a:p>
          <a:endParaRPr lang="ru-RU"/>
        </a:p>
      </dgm:t>
    </dgm:pt>
    <dgm:pt modelId="{78116302-6A5C-4E9A-8D2A-8AED9652E3F2}">
      <dgm:prSet phldrT="[Текст]"/>
      <dgm:spPr/>
      <dgm:t>
        <a:bodyPr/>
        <a:lstStyle/>
        <a:p>
          <a:r>
            <a:rPr lang="ru-RU" dirty="0" smtClean="0"/>
            <a:t>зрелость</a:t>
          </a:r>
          <a:endParaRPr lang="ru-RU" dirty="0"/>
        </a:p>
      </dgm:t>
    </dgm:pt>
    <dgm:pt modelId="{A68E63B6-F86C-4E25-8FA1-EEA437E020B3}" type="parTrans" cxnId="{3ED0C237-2BD9-4C4F-B0FC-B5AF15D84ACD}">
      <dgm:prSet/>
      <dgm:spPr/>
      <dgm:t>
        <a:bodyPr/>
        <a:lstStyle/>
        <a:p>
          <a:endParaRPr lang="ru-RU"/>
        </a:p>
      </dgm:t>
    </dgm:pt>
    <dgm:pt modelId="{FD048BBD-1450-4AE8-B8E6-A2484B5722F5}" type="sibTrans" cxnId="{3ED0C237-2BD9-4C4F-B0FC-B5AF15D84ACD}">
      <dgm:prSet/>
      <dgm:spPr/>
      <dgm:t>
        <a:bodyPr/>
        <a:lstStyle/>
        <a:p>
          <a:endParaRPr lang="ru-RU"/>
        </a:p>
      </dgm:t>
    </dgm:pt>
    <dgm:pt modelId="{A0C83ED2-B7DA-493B-ACD4-EDD86F677F3F}">
      <dgm:prSet phldrT="[Текст]"/>
      <dgm:spPr/>
      <dgm:t>
        <a:bodyPr/>
        <a:lstStyle/>
        <a:p>
          <a:r>
            <a:rPr lang="ru-RU" dirty="0" smtClean="0"/>
            <a:t>старость</a:t>
          </a:r>
          <a:endParaRPr lang="ru-RU" dirty="0"/>
        </a:p>
      </dgm:t>
    </dgm:pt>
    <dgm:pt modelId="{FBC83D2D-4317-4FAB-B122-DBA3590FF968}" type="parTrans" cxnId="{244AA7FE-E83A-48E3-9136-F025681D4387}">
      <dgm:prSet/>
      <dgm:spPr/>
      <dgm:t>
        <a:bodyPr/>
        <a:lstStyle/>
        <a:p>
          <a:endParaRPr lang="ru-RU"/>
        </a:p>
      </dgm:t>
    </dgm:pt>
    <dgm:pt modelId="{9B3F9808-A16C-4217-A159-C0E572C6C5E4}" type="sibTrans" cxnId="{244AA7FE-E83A-48E3-9136-F025681D4387}">
      <dgm:prSet/>
      <dgm:spPr/>
      <dgm:t>
        <a:bodyPr/>
        <a:lstStyle/>
        <a:p>
          <a:endParaRPr lang="ru-RU"/>
        </a:p>
      </dgm:t>
    </dgm:pt>
    <dgm:pt modelId="{A58C138D-45DB-4AAF-8848-4B2337536877}" type="pres">
      <dgm:prSet presAssocID="{523F48F5-D251-4EFF-A30F-F4703CEDF91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0A3576-B321-4DC5-B877-E46075B15BEC}" type="pres">
      <dgm:prSet presAssocID="{523F48F5-D251-4EFF-A30F-F4703CEDF91C}" presName="dummyMaxCanvas" presStyleCnt="0">
        <dgm:presLayoutVars/>
      </dgm:prSet>
      <dgm:spPr/>
    </dgm:pt>
    <dgm:pt modelId="{89337284-3581-475B-A46F-9C9EC5269D51}" type="pres">
      <dgm:prSet presAssocID="{523F48F5-D251-4EFF-A30F-F4703CEDF91C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0CE0D7-9338-4BA2-AE43-45013BC4BCFB}" type="pres">
      <dgm:prSet presAssocID="{523F48F5-D251-4EFF-A30F-F4703CEDF91C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4D5BB0-B223-42EB-A0C9-68A7EDF23B9B}" type="pres">
      <dgm:prSet presAssocID="{523F48F5-D251-4EFF-A30F-F4703CEDF91C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E55D73-0DCF-4FC0-88AB-792A4BF845A4}" type="pres">
      <dgm:prSet presAssocID="{523F48F5-D251-4EFF-A30F-F4703CEDF91C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8069A1-2119-4DC0-99AB-5D7BB64CF4C9}" type="pres">
      <dgm:prSet presAssocID="{523F48F5-D251-4EFF-A30F-F4703CEDF91C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FADE9E-5149-483F-B412-9A3D805296F0}" type="pres">
      <dgm:prSet presAssocID="{523F48F5-D251-4EFF-A30F-F4703CEDF91C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2E7F6-2709-4649-B4AB-FA96E53533FE}" type="pres">
      <dgm:prSet presAssocID="{523F48F5-D251-4EFF-A30F-F4703CEDF91C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79C251-AE8B-4766-96F0-E5883AD1C864}" type="pres">
      <dgm:prSet presAssocID="{523F48F5-D251-4EFF-A30F-F4703CEDF91C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C946A8-AE80-4CE4-9896-3B68DE9A7E70}" type="pres">
      <dgm:prSet presAssocID="{523F48F5-D251-4EFF-A30F-F4703CEDF91C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978199-5B88-4BEA-B6D5-4C2309DA68FF}" type="pres">
      <dgm:prSet presAssocID="{523F48F5-D251-4EFF-A30F-F4703CEDF91C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D3B208-7F4F-444E-BA0B-887AE722414C}" type="pres">
      <dgm:prSet presAssocID="{523F48F5-D251-4EFF-A30F-F4703CEDF91C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C3F1DB-55E6-43FE-9F1E-F3C6223A9661}" type="presOf" srcId="{5459C74C-46C7-4937-8715-48B6C4C07841}" destId="{C9C946A8-AE80-4CE4-9896-3B68DE9A7E70}" srcOrd="1" destOrd="0" presId="urn:microsoft.com/office/officeart/2005/8/layout/vProcess5"/>
    <dgm:cxn modelId="{D0596132-3CAA-4F52-B0CB-B2E43D5B7231}" type="presOf" srcId="{35D3C0E4-41C7-4CE6-A0A1-E6B224056F52}" destId="{14FADE9E-5149-483F-B412-9A3D805296F0}" srcOrd="0" destOrd="0" presId="urn:microsoft.com/office/officeart/2005/8/layout/vProcess5"/>
    <dgm:cxn modelId="{3ED0C237-2BD9-4C4F-B0FC-B5AF15D84ACD}" srcId="{523F48F5-D251-4EFF-A30F-F4703CEDF91C}" destId="{78116302-6A5C-4E9A-8D2A-8AED9652E3F2}" srcOrd="2" destOrd="0" parTransId="{A68E63B6-F86C-4E25-8FA1-EEA437E020B3}" sibTransId="{FD048BBD-1450-4AE8-B8E6-A2484B5722F5}"/>
    <dgm:cxn modelId="{CE6BF3BB-85C8-43F2-AB49-3F1A8BE2D22D}" type="presOf" srcId="{AB20AC74-FE7C-4EF1-A968-304BD83F3AAE}" destId="{89337284-3581-475B-A46F-9C9EC5269D51}" srcOrd="0" destOrd="0" presId="urn:microsoft.com/office/officeart/2005/8/layout/vProcess5"/>
    <dgm:cxn modelId="{C332E74A-3797-4388-969D-E376AA9D70C2}" type="presOf" srcId="{5482A4DA-9A6C-4D86-9244-6096FDCF3123}" destId="{E98069A1-2119-4DC0-99AB-5D7BB64CF4C9}" srcOrd="0" destOrd="0" presId="urn:microsoft.com/office/officeart/2005/8/layout/vProcess5"/>
    <dgm:cxn modelId="{F2601700-5054-4783-B644-E39609B24B16}" type="presOf" srcId="{5459C74C-46C7-4937-8715-48B6C4C07841}" destId="{090CE0D7-9338-4BA2-AE43-45013BC4BCFB}" srcOrd="0" destOrd="0" presId="urn:microsoft.com/office/officeart/2005/8/layout/vProcess5"/>
    <dgm:cxn modelId="{A1F4A52E-3068-4983-A029-E21C6A2697DE}" type="presOf" srcId="{78116302-6A5C-4E9A-8D2A-8AED9652E3F2}" destId="{F8978199-5B88-4BEA-B6D5-4C2309DA68FF}" srcOrd="1" destOrd="0" presId="urn:microsoft.com/office/officeart/2005/8/layout/vProcess5"/>
    <dgm:cxn modelId="{F742D556-6B5C-4D6F-8552-ACD14C523A2F}" type="presOf" srcId="{523F48F5-D251-4EFF-A30F-F4703CEDF91C}" destId="{A58C138D-45DB-4AAF-8848-4B2337536877}" srcOrd="0" destOrd="0" presId="urn:microsoft.com/office/officeart/2005/8/layout/vProcess5"/>
    <dgm:cxn modelId="{A324CD01-7B66-4894-BD73-E07D5427C661}" srcId="{523F48F5-D251-4EFF-A30F-F4703CEDF91C}" destId="{5459C74C-46C7-4937-8715-48B6C4C07841}" srcOrd="1" destOrd="0" parTransId="{80548722-DC79-4B89-9095-7264A3953EB9}" sibTransId="{35D3C0E4-41C7-4CE6-A0A1-E6B224056F52}"/>
    <dgm:cxn modelId="{779E9134-0737-4A41-AA83-E3FA9B0C0802}" type="presOf" srcId="{A0C83ED2-B7DA-493B-ACD4-EDD86F677F3F}" destId="{6FD3B208-7F4F-444E-BA0B-887AE722414C}" srcOrd="1" destOrd="0" presId="urn:microsoft.com/office/officeart/2005/8/layout/vProcess5"/>
    <dgm:cxn modelId="{244AA7FE-E83A-48E3-9136-F025681D4387}" srcId="{523F48F5-D251-4EFF-A30F-F4703CEDF91C}" destId="{A0C83ED2-B7DA-493B-ACD4-EDD86F677F3F}" srcOrd="3" destOrd="0" parTransId="{FBC83D2D-4317-4FAB-B122-DBA3590FF968}" sibTransId="{9B3F9808-A16C-4217-A159-C0E572C6C5E4}"/>
    <dgm:cxn modelId="{72421B11-F3EE-4431-84C3-900B4ECCE86E}" type="presOf" srcId="{AB20AC74-FE7C-4EF1-A968-304BD83F3AAE}" destId="{AC79C251-AE8B-4766-96F0-E5883AD1C864}" srcOrd="1" destOrd="0" presId="urn:microsoft.com/office/officeart/2005/8/layout/vProcess5"/>
    <dgm:cxn modelId="{E0D3EA67-10FF-4372-93FE-AC9CC7E40C83}" type="presOf" srcId="{78116302-6A5C-4E9A-8D2A-8AED9652E3F2}" destId="{924D5BB0-B223-42EB-A0C9-68A7EDF23B9B}" srcOrd="0" destOrd="0" presId="urn:microsoft.com/office/officeart/2005/8/layout/vProcess5"/>
    <dgm:cxn modelId="{C61FCF5E-6A30-4A87-9EE5-1464905D0947}" type="presOf" srcId="{FD048BBD-1450-4AE8-B8E6-A2484B5722F5}" destId="{ADA2E7F6-2709-4649-B4AB-FA96E53533FE}" srcOrd="0" destOrd="0" presId="urn:microsoft.com/office/officeart/2005/8/layout/vProcess5"/>
    <dgm:cxn modelId="{EEB87DE5-A2B8-4F46-BEAA-6D01E06C39D2}" srcId="{523F48F5-D251-4EFF-A30F-F4703CEDF91C}" destId="{AB20AC74-FE7C-4EF1-A968-304BD83F3AAE}" srcOrd="0" destOrd="0" parTransId="{DDFE4D24-23E1-4FF4-8E59-2C5C9166F9B8}" sibTransId="{5482A4DA-9A6C-4D86-9244-6096FDCF3123}"/>
    <dgm:cxn modelId="{13039CD1-7F14-4155-801F-6E6500DDE575}" type="presOf" srcId="{A0C83ED2-B7DA-493B-ACD4-EDD86F677F3F}" destId="{AEE55D73-0DCF-4FC0-88AB-792A4BF845A4}" srcOrd="0" destOrd="0" presId="urn:microsoft.com/office/officeart/2005/8/layout/vProcess5"/>
    <dgm:cxn modelId="{2E882F39-0306-42F3-B20A-08262F254EC5}" type="presParOf" srcId="{A58C138D-45DB-4AAF-8848-4B2337536877}" destId="{B10A3576-B321-4DC5-B877-E46075B15BEC}" srcOrd="0" destOrd="0" presId="urn:microsoft.com/office/officeart/2005/8/layout/vProcess5"/>
    <dgm:cxn modelId="{EFF554C7-872A-480D-A2FE-8668675BEE7E}" type="presParOf" srcId="{A58C138D-45DB-4AAF-8848-4B2337536877}" destId="{89337284-3581-475B-A46F-9C9EC5269D51}" srcOrd="1" destOrd="0" presId="urn:microsoft.com/office/officeart/2005/8/layout/vProcess5"/>
    <dgm:cxn modelId="{266EFA9B-4D8C-489E-B7E9-CA33DAA78663}" type="presParOf" srcId="{A58C138D-45DB-4AAF-8848-4B2337536877}" destId="{090CE0D7-9338-4BA2-AE43-45013BC4BCFB}" srcOrd="2" destOrd="0" presId="urn:microsoft.com/office/officeart/2005/8/layout/vProcess5"/>
    <dgm:cxn modelId="{5C9C67D7-40BA-4EAD-8DE7-142AB461160C}" type="presParOf" srcId="{A58C138D-45DB-4AAF-8848-4B2337536877}" destId="{924D5BB0-B223-42EB-A0C9-68A7EDF23B9B}" srcOrd="3" destOrd="0" presId="urn:microsoft.com/office/officeart/2005/8/layout/vProcess5"/>
    <dgm:cxn modelId="{2F82DE8E-03AC-49CA-9FF4-408EA5C91A5C}" type="presParOf" srcId="{A58C138D-45DB-4AAF-8848-4B2337536877}" destId="{AEE55D73-0DCF-4FC0-88AB-792A4BF845A4}" srcOrd="4" destOrd="0" presId="urn:microsoft.com/office/officeart/2005/8/layout/vProcess5"/>
    <dgm:cxn modelId="{C4C3EDC3-3007-4CC1-8D30-95A2C265FC2B}" type="presParOf" srcId="{A58C138D-45DB-4AAF-8848-4B2337536877}" destId="{E98069A1-2119-4DC0-99AB-5D7BB64CF4C9}" srcOrd="5" destOrd="0" presId="urn:microsoft.com/office/officeart/2005/8/layout/vProcess5"/>
    <dgm:cxn modelId="{159643FA-305D-4472-ABEC-F49857C7E367}" type="presParOf" srcId="{A58C138D-45DB-4AAF-8848-4B2337536877}" destId="{14FADE9E-5149-483F-B412-9A3D805296F0}" srcOrd="6" destOrd="0" presId="urn:microsoft.com/office/officeart/2005/8/layout/vProcess5"/>
    <dgm:cxn modelId="{380F3DDB-53DC-4841-912B-C5D0FB81D5AB}" type="presParOf" srcId="{A58C138D-45DB-4AAF-8848-4B2337536877}" destId="{ADA2E7F6-2709-4649-B4AB-FA96E53533FE}" srcOrd="7" destOrd="0" presId="urn:microsoft.com/office/officeart/2005/8/layout/vProcess5"/>
    <dgm:cxn modelId="{35B591E0-7B39-413D-86F5-9C603ACE6A68}" type="presParOf" srcId="{A58C138D-45DB-4AAF-8848-4B2337536877}" destId="{AC79C251-AE8B-4766-96F0-E5883AD1C864}" srcOrd="8" destOrd="0" presId="urn:microsoft.com/office/officeart/2005/8/layout/vProcess5"/>
    <dgm:cxn modelId="{8AACB7A3-D896-4855-B470-BCF6B82EF983}" type="presParOf" srcId="{A58C138D-45DB-4AAF-8848-4B2337536877}" destId="{C9C946A8-AE80-4CE4-9896-3B68DE9A7E70}" srcOrd="9" destOrd="0" presId="urn:microsoft.com/office/officeart/2005/8/layout/vProcess5"/>
    <dgm:cxn modelId="{21D327A8-3980-44C3-A5C4-12489C96D6DF}" type="presParOf" srcId="{A58C138D-45DB-4AAF-8848-4B2337536877}" destId="{F8978199-5B88-4BEA-B6D5-4C2309DA68FF}" srcOrd="10" destOrd="0" presId="urn:microsoft.com/office/officeart/2005/8/layout/vProcess5"/>
    <dgm:cxn modelId="{51A0E607-1CD9-42C7-8A38-CAB4CE917A48}" type="presParOf" srcId="{A58C138D-45DB-4AAF-8848-4B2337536877}" destId="{6FD3B208-7F4F-444E-BA0B-887AE722414C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62930B-18D5-4B42-93E8-671B43F81BE4}">
      <dsp:nvSpPr>
        <dsp:cNvPr id="0" name=""/>
        <dsp:cNvSpPr/>
      </dsp:nvSpPr>
      <dsp:spPr>
        <a:xfrm>
          <a:off x="0" y="4390"/>
          <a:ext cx="7886700" cy="140911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1) общетеоретические психологические идеи и концепции, составляющие методологическую базу психологической практики социальной работы; </a:t>
          </a:r>
          <a:endParaRPr lang="ru-RU" sz="2000" kern="1200" dirty="0"/>
        </a:p>
      </dsp:txBody>
      <dsp:txXfrm>
        <a:off x="0" y="4390"/>
        <a:ext cx="7886700" cy="1409118"/>
      </dsp:txXfrm>
    </dsp:sp>
    <dsp:sp modelId="{30361409-0998-4B31-A16C-DD3FF10BEC43}">
      <dsp:nvSpPr>
        <dsp:cNvPr id="0" name=""/>
        <dsp:cNvSpPr/>
      </dsp:nvSpPr>
      <dsp:spPr>
        <a:xfrm>
          <a:off x="0" y="1471109"/>
          <a:ext cx="7886700" cy="140911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2) конкретные психотехнологии, т.е. психологические методы профилактики, диагностики и разрешения («лечения») социально-психологических проблем индивидов и отдельных групп, их социально-психологической адаптации и реабилитации.</a:t>
          </a:r>
          <a:endParaRPr lang="ru-RU" sz="2000" kern="1200" dirty="0"/>
        </a:p>
      </dsp:txBody>
      <dsp:txXfrm>
        <a:off x="0" y="1471109"/>
        <a:ext cx="7886700" cy="1409118"/>
      </dsp:txXfrm>
    </dsp:sp>
    <dsp:sp modelId="{23171A96-5DDB-4EB8-B143-57F0480715AF}">
      <dsp:nvSpPr>
        <dsp:cNvPr id="0" name=""/>
        <dsp:cNvSpPr/>
      </dsp:nvSpPr>
      <dsp:spPr>
        <a:xfrm>
          <a:off x="0" y="2937828"/>
          <a:ext cx="7886700" cy="140911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3) особенности социально – психологической работы социальных работников с индивидами и разными группами населения, нуждающимися в психосоциальной помощи </a:t>
          </a:r>
          <a:endParaRPr lang="ru-RU" sz="2000" kern="1200" dirty="0"/>
        </a:p>
      </dsp:txBody>
      <dsp:txXfrm>
        <a:off x="0" y="2937828"/>
        <a:ext cx="7886700" cy="140911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13D46DE-2341-464A-941F-D54C61D9D7A7}">
      <dsp:nvSpPr>
        <dsp:cNvPr id="0" name=""/>
        <dsp:cNvSpPr/>
      </dsp:nvSpPr>
      <dsp:spPr>
        <a:xfrm>
          <a:off x="843836" y="0"/>
          <a:ext cx="5688632" cy="5688632"/>
        </a:xfrm>
        <a:prstGeom prst="triangle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568EA3-8CD7-4618-8368-B63DADFDC421}">
      <dsp:nvSpPr>
        <dsp:cNvPr id="0" name=""/>
        <dsp:cNvSpPr/>
      </dsp:nvSpPr>
      <dsp:spPr>
        <a:xfrm>
          <a:off x="3688152" y="571918"/>
          <a:ext cx="3697610" cy="134660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Уровень развития личности определяется характерными для нее отношениями. </a:t>
          </a:r>
          <a:endParaRPr lang="ru-RU" sz="1500" kern="1200" dirty="0"/>
        </a:p>
      </dsp:txBody>
      <dsp:txXfrm>
        <a:off x="3688152" y="571918"/>
        <a:ext cx="3697610" cy="1346605"/>
      </dsp:txXfrm>
    </dsp:sp>
    <dsp:sp modelId="{5C249C28-623F-4F24-A29E-D31741F10034}">
      <dsp:nvSpPr>
        <dsp:cNvPr id="0" name=""/>
        <dsp:cNvSpPr/>
      </dsp:nvSpPr>
      <dsp:spPr>
        <a:xfrm>
          <a:off x="3688152" y="2086850"/>
          <a:ext cx="3697610" cy="134660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smtClean="0"/>
            <a:t>Наиболее высокий уровень развития личности характеризуется преобладанием общественно значимых отношений. </a:t>
          </a:r>
          <a:endParaRPr lang="ru-RU" sz="1500" kern="1200"/>
        </a:p>
      </dsp:txBody>
      <dsp:txXfrm>
        <a:off x="3688152" y="2086850"/>
        <a:ext cx="3697610" cy="1346605"/>
      </dsp:txXfrm>
    </dsp:sp>
    <dsp:sp modelId="{8A0BF3F2-51DB-45DA-93C3-CE98F06E261E}">
      <dsp:nvSpPr>
        <dsp:cNvPr id="0" name=""/>
        <dsp:cNvSpPr/>
      </dsp:nvSpPr>
      <dsp:spPr>
        <a:xfrm>
          <a:off x="3688152" y="3601781"/>
          <a:ext cx="3697610" cy="134660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smtClean="0"/>
            <a:t>Низкие уровни развития личности характеризуются тем, что ее отношения обусловлены в основном утилитарными, меркантильными интересами. </a:t>
          </a:r>
          <a:endParaRPr lang="ru-RU" sz="1500" kern="1200"/>
        </a:p>
      </dsp:txBody>
      <dsp:txXfrm>
        <a:off x="3688152" y="3601781"/>
        <a:ext cx="3697610" cy="134660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DE3603E-6F52-4E13-BB55-882259B2338C}">
      <dsp:nvSpPr>
        <dsp:cNvPr id="0" name=""/>
        <dsp:cNvSpPr/>
      </dsp:nvSpPr>
      <dsp:spPr>
        <a:xfrm>
          <a:off x="0" y="84543"/>
          <a:ext cx="8229600" cy="179184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социализированные - адаптированные к условиям своего социального бытия, </a:t>
          </a:r>
          <a:endParaRPr lang="ru-RU" sz="2500" kern="1200" dirty="0"/>
        </a:p>
      </dsp:txBody>
      <dsp:txXfrm>
        <a:off x="0" y="84543"/>
        <a:ext cx="8229600" cy="1791848"/>
      </dsp:txXfrm>
    </dsp:sp>
    <dsp:sp modelId="{67BB79AE-5D81-4014-A8D6-20CCE7BD9029}">
      <dsp:nvSpPr>
        <dsp:cNvPr id="0" name=""/>
        <dsp:cNvSpPr/>
      </dsp:nvSpPr>
      <dsp:spPr>
        <a:xfrm>
          <a:off x="0" y="1948391"/>
          <a:ext cx="8229600" cy="179184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десоциализированные - девиантные, отклоняющиеся от основных социальных требований (крайние формы этого отклонения - </a:t>
          </a:r>
          <a:r>
            <a:rPr lang="ru-RU" sz="2500" kern="1200" dirty="0" err="1" smtClean="0"/>
            <a:t>маргинальность</a:t>
          </a:r>
          <a:r>
            <a:rPr lang="ru-RU" sz="2500" kern="1200" dirty="0" smtClean="0"/>
            <a:t>) </a:t>
          </a:r>
          <a:endParaRPr lang="ru-RU" sz="2500" kern="1200" dirty="0"/>
        </a:p>
      </dsp:txBody>
      <dsp:txXfrm>
        <a:off x="0" y="1948391"/>
        <a:ext cx="8229600" cy="1791848"/>
      </dsp:txXfrm>
    </dsp:sp>
    <dsp:sp modelId="{3A978538-704E-4F26-AAE9-C1B9528B847A}">
      <dsp:nvSpPr>
        <dsp:cNvPr id="0" name=""/>
        <dsp:cNvSpPr/>
      </dsp:nvSpPr>
      <dsp:spPr>
        <a:xfrm>
          <a:off x="0" y="3812240"/>
          <a:ext cx="8229600" cy="179184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психически аномальные личности (психопаты, невротики, лица с задержками психического развития и с личностными акцентуациями - "слабыми местами" в психической саморегуляции). </a:t>
          </a:r>
          <a:endParaRPr lang="ru-RU" sz="2500" kern="1200" dirty="0"/>
        </a:p>
      </dsp:txBody>
      <dsp:txXfrm>
        <a:off x="0" y="3812240"/>
        <a:ext cx="8229600" cy="1791848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6EEA936-F0B3-471C-A78F-B1A91FB14377}">
      <dsp:nvSpPr>
        <dsp:cNvPr id="0" name=""/>
        <dsp:cNvSpPr/>
      </dsp:nvSpPr>
      <dsp:spPr>
        <a:xfrm>
          <a:off x="985192" y="0"/>
          <a:ext cx="5916315" cy="591631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Человек</a:t>
          </a:r>
          <a:endParaRPr lang="ru-RU" sz="1400" kern="1200" dirty="0"/>
        </a:p>
      </dsp:txBody>
      <dsp:txXfrm>
        <a:off x="3116249" y="295815"/>
        <a:ext cx="1654201" cy="887447"/>
      </dsp:txXfrm>
    </dsp:sp>
    <dsp:sp modelId="{ED9F6F7F-F594-4C3B-BD04-6D77F935B8F0}">
      <dsp:nvSpPr>
        <dsp:cNvPr id="0" name=""/>
        <dsp:cNvSpPr/>
      </dsp:nvSpPr>
      <dsp:spPr>
        <a:xfrm>
          <a:off x="1576823" y="1183262"/>
          <a:ext cx="4733052" cy="473305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Индивид</a:t>
          </a:r>
          <a:endParaRPr lang="ru-RU" sz="1400" kern="1200" dirty="0"/>
        </a:p>
      </dsp:txBody>
      <dsp:txXfrm>
        <a:off x="3116249" y="1467246"/>
        <a:ext cx="1654201" cy="851949"/>
      </dsp:txXfrm>
    </dsp:sp>
    <dsp:sp modelId="{5365B1FD-83BE-4CF7-A86E-FAC5270D2271}">
      <dsp:nvSpPr>
        <dsp:cNvPr id="0" name=""/>
        <dsp:cNvSpPr/>
      </dsp:nvSpPr>
      <dsp:spPr>
        <a:xfrm>
          <a:off x="2168455" y="2366525"/>
          <a:ext cx="3549789" cy="354978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Индивидуальность</a:t>
          </a:r>
          <a:endParaRPr lang="ru-RU" sz="1400" kern="1200" dirty="0"/>
        </a:p>
      </dsp:txBody>
      <dsp:txXfrm>
        <a:off x="3116249" y="2632760"/>
        <a:ext cx="1654201" cy="798702"/>
      </dsp:txXfrm>
    </dsp:sp>
    <dsp:sp modelId="{85269754-5814-4272-8D2A-D05551D6241C}">
      <dsp:nvSpPr>
        <dsp:cNvPr id="0" name=""/>
        <dsp:cNvSpPr/>
      </dsp:nvSpPr>
      <dsp:spPr>
        <a:xfrm>
          <a:off x="2760087" y="3549789"/>
          <a:ext cx="2366526" cy="236652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Личность</a:t>
          </a:r>
          <a:endParaRPr lang="ru-RU" sz="2500" kern="1200" dirty="0"/>
        </a:p>
      </dsp:txBody>
      <dsp:txXfrm>
        <a:off x="3106656" y="4141420"/>
        <a:ext cx="1673386" cy="118326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9337284-3581-475B-A46F-9C9EC5269D51}">
      <dsp:nvSpPr>
        <dsp:cNvPr id="0" name=""/>
        <dsp:cNvSpPr/>
      </dsp:nvSpPr>
      <dsp:spPr>
        <a:xfrm>
          <a:off x="0" y="0"/>
          <a:ext cx="6309360" cy="9572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детство</a:t>
          </a:r>
          <a:endParaRPr lang="ru-RU" sz="4100" kern="1200" dirty="0"/>
        </a:p>
      </dsp:txBody>
      <dsp:txXfrm>
        <a:off x="0" y="0"/>
        <a:ext cx="5251549" cy="957294"/>
      </dsp:txXfrm>
    </dsp:sp>
    <dsp:sp modelId="{090CE0D7-9338-4BA2-AE43-45013BC4BCFB}">
      <dsp:nvSpPr>
        <dsp:cNvPr id="0" name=""/>
        <dsp:cNvSpPr/>
      </dsp:nvSpPr>
      <dsp:spPr>
        <a:xfrm>
          <a:off x="528408" y="1131347"/>
          <a:ext cx="6309360" cy="9572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молодость</a:t>
          </a:r>
          <a:endParaRPr lang="ru-RU" sz="4100" kern="1200" dirty="0"/>
        </a:p>
      </dsp:txBody>
      <dsp:txXfrm>
        <a:off x="528408" y="1131347"/>
        <a:ext cx="5158709" cy="957294"/>
      </dsp:txXfrm>
    </dsp:sp>
    <dsp:sp modelId="{924D5BB0-B223-42EB-A0C9-68A7EDF23B9B}">
      <dsp:nvSpPr>
        <dsp:cNvPr id="0" name=""/>
        <dsp:cNvSpPr/>
      </dsp:nvSpPr>
      <dsp:spPr>
        <a:xfrm>
          <a:off x="1048931" y="2262695"/>
          <a:ext cx="6309360" cy="9572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зрелость</a:t>
          </a:r>
          <a:endParaRPr lang="ru-RU" sz="4100" kern="1200" dirty="0"/>
        </a:p>
      </dsp:txBody>
      <dsp:txXfrm>
        <a:off x="1048931" y="2262695"/>
        <a:ext cx="5166596" cy="957294"/>
      </dsp:txXfrm>
    </dsp:sp>
    <dsp:sp modelId="{AEE55D73-0DCF-4FC0-88AB-792A4BF845A4}">
      <dsp:nvSpPr>
        <dsp:cNvPr id="0" name=""/>
        <dsp:cNvSpPr/>
      </dsp:nvSpPr>
      <dsp:spPr>
        <a:xfrm>
          <a:off x="1577340" y="3394043"/>
          <a:ext cx="6309360" cy="95729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старость</a:t>
          </a:r>
          <a:endParaRPr lang="ru-RU" sz="4100" kern="1200" dirty="0"/>
        </a:p>
      </dsp:txBody>
      <dsp:txXfrm>
        <a:off x="1577340" y="3394043"/>
        <a:ext cx="5158709" cy="957294"/>
      </dsp:txXfrm>
    </dsp:sp>
    <dsp:sp modelId="{E98069A1-2119-4DC0-99AB-5D7BB64CF4C9}">
      <dsp:nvSpPr>
        <dsp:cNvPr id="0" name=""/>
        <dsp:cNvSpPr/>
      </dsp:nvSpPr>
      <dsp:spPr>
        <a:xfrm>
          <a:off x="5687118" y="733200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5687118" y="733200"/>
        <a:ext cx="622241" cy="622241"/>
      </dsp:txXfrm>
    </dsp:sp>
    <dsp:sp modelId="{14FADE9E-5149-483F-B412-9A3D805296F0}">
      <dsp:nvSpPr>
        <dsp:cNvPr id="0" name=""/>
        <dsp:cNvSpPr/>
      </dsp:nvSpPr>
      <dsp:spPr>
        <a:xfrm>
          <a:off x="6215527" y="1864548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6215527" y="1864548"/>
        <a:ext cx="622241" cy="622241"/>
      </dsp:txXfrm>
    </dsp:sp>
    <dsp:sp modelId="{ADA2E7F6-2709-4649-B4AB-FA96E53533FE}">
      <dsp:nvSpPr>
        <dsp:cNvPr id="0" name=""/>
        <dsp:cNvSpPr/>
      </dsp:nvSpPr>
      <dsp:spPr>
        <a:xfrm>
          <a:off x="6736049" y="2995896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6736049" y="2995896"/>
        <a:ext cx="622241" cy="6222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D7CFD8A-0E94-440A-87F7-0F7AA030238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47899"/>
            <a:ext cx="7772400" cy="12620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B16F9-AFEA-4980-87BF-A1F820D0F0B3}" type="datetime1">
              <a:rPr lang="ru-RU" smtClean="0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2EE510-315B-4131-AB1C-F9F3633A6E3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216DE-50ED-4DDB-8697-1E4FB6776F0A}" type="datetime1">
              <a:rPr lang="ru-RU" smtClean="0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D9691D-6697-4EC2-8E73-03CFECF6A97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61A49-7FDB-4B84-83A4-6D4D2ED0F69C}" type="datetime1">
              <a:rPr lang="ru-RU" smtClean="0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59FD1-0263-4AAF-A4B9-B6F517BA86C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B226D-EE5D-4E01-962A-9A64072AA63E}" type="datetime1">
              <a:rPr lang="ru-RU" smtClean="0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7E8E13-09D6-4B8C-8227-A255605748C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8DCA6-BFDF-4FDA-ACC8-65873EFDFA26}" type="datetime1">
              <a:rPr lang="ru-RU" smtClean="0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B3C954-F9F4-4C2B-8DD8-5CFAA699BF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FD3C3-DECF-4847-8FEE-0F330B6E3D54}" type="datetime1">
              <a:rPr lang="ru-RU" smtClean="0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6F276-EEF9-488A-99EB-77BD94816D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E6ABA-2749-46C3-A491-E4C65833A698}" type="datetime1">
              <a:rPr lang="ru-RU" smtClean="0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47C3E9-820F-4B02-B924-7FF6E44CC3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8659B-11A1-4D5F-8357-294C41403493}" type="datetime1">
              <a:rPr lang="ru-RU" smtClean="0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09433E-9C5C-48BD-B5DA-8F0B349B9C7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8EA94-10E0-492A-BBB8-854293349143}" type="datetime1">
              <a:rPr lang="ru-RU" smtClean="0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52B8A2-DC93-4241-B827-61F90BE3130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78838-193B-4B8E-AE46-FE8B6FA95C2A}" type="datetime1">
              <a:rPr lang="ru-RU" smtClean="0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7C26FB-9A22-4EC2-9C43-CC55382AFA3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77F5C-171A-4E4F-9B14-E43DE37AB6A5}" type="datetime1">
              <a:rPr lang="ru-RU" smtClean="0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1204E6-31BE-4014-9D8F-D1CE78B80A8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045ADBA-BDA6-4009-9A06-212BF6CFB3CA}" type="datetime1">
              <a:rPr lang="ru-RU" smtClean="0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8F9EFC9B-D4FB-4211-B6C9-6B0F8E01B57B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6013" y="2780928"/>
            <a:ext cx="7559675" cy="351033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/>
              <a:t>ПСИХОЛОГИЯ СОЦИАЛЬНОЙ РАБОТЫ</a:t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2000" dirty="0" smtClean="0"/>
              <a:t>Сырямкина</a:t>
            </a:r>
            <a:r>
              <a:rPr lang="ru-RU" sz="2000" b="1" dirty="0" smtClean="0"/>
              <a:t> </a:t>
            </a:r>
            <a:r>
              <a:rPr lang="ru-RU" sz="2000" dirty="0" smtClean="0"/>
              <a:t>Е.В.,</a:t>
            </a:r>
            <a:r>
              <a:rPr lang="en-US" sz="2000" dirty="0" smtClean="0"/>
              <a:t> </a:t>
            </a:r>
            <a:r>
              <a:rPr lang="ru-RU" sz="2000" dirty="0" smtClean="0"/>
              <a:t>преподаватель каф. философии ИСГТ ТПУ</a:t>
            </a:r>
            <a:endParaRPr lang="ru-RU" sz="4000" dirty="0"/>
          </a:p>
        </p:txBody>
      </p:sp>
      <p:sp>
        <p:nvSpPr>
          <p:cNvPr id="3075" name="Прямоугольник 5"/>
          <p:cNvSpPr>
            <a:spLocks noChangeArrowheads="1"/>
          </p:cNvSpPr>
          <p:nvPr/>
        </p:nvSpPr>
        <p:spPr bwMode="auto">
          <a:xfrm>
            <a:off x="250825" y="188913"/>
            <a:ext cx="6913563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/>
              <a:t>МИНИСТЕРСТВО ОБРАЗОВАНИЯ И НАУКИ </a:t>
            </a:r>
          </a:p>
          <a:p>
            <a:pPr algn="ctr"/>
            <a:r>
              <a:rPr lang="ru-RU" sz="1600" b="1"/>
              <a:t>РОССИЙСКОЙ ФЕДЕРАЦИИ</a:t>
            </a:r>
          </a:p>
          <a:p>
            <a:pPr algn="ctr"/>
            <a:r>
              <a:rPr lang="ru-RU" sz="1600"/>
              <a:t>Федеральное государственное бюджетное образовательное учреждение </a:t>
            </a:r>
            <a:br>
              <a:rPr lang="ru-RU" sz="1600"/>
            </a:br>
            <a:r>
              <a:rPr lang="ru-RU" sz="1600"/>
              <a:t>высшего профессионального образования</a:t>
            </a:r>
            <a:br>
              <a:rPr lang="ru-RU" sz="1600"/>
            </a:br>
            <a:r>
              <a:rPr lang="ru-RU" sz="1600" b="1"/>
              <a:t>«НАЦИОНАЛЬНЫЙ ИССЛЕДОВАТЕЛЬСКИЙ </a:t>
            </a:r>
            <a:r>
              <a:rPr lang="ru-RU" sz="1600"/>
              <a:t/>
            </a:r>
            <a:br>
              <a:rPr lang="ru-RU" sz="1600"/>
            </a:br>
            <a:r>
              <a:rPr lang="ru-RU" sz="1600" b="1"/>
              <a:t>ТОМСКИЙ ПОЛИТЕХНИЧЕСКИЙ УНИВЕРСИТЕТ»</a:t>
            </a:r>
            <a:endParaRPr lang="ru-RU" sz="16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332656"/>
            <a:ext cx="129614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315200" cy="71596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СОДЕРЖАНИЕ    ДИСЦИПЛИНЫ :</a:t>
            </a:r>
            <a:endParaRPr lang="ru-RU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556792"/>
            <a:ext cx="8136904" cy="5072608"/>
          </a:xfrm>
        </p:spPr>
        <p:txBody>
          <a:bodyPr/>
          <a:lstStyle/>
          <a:p>
            <a:r>
              <a:rPr lang="ru-RU" b="1" dirty="0" smtClean="0"/>
              <a:t>Модуль 1. Предмет, структура, функции и основные понятия психологии социальной работы.</a:t>
            </a:r>
          </a:p>
          <a:p>
            <a:r>
              <a:rPr lang="ru-RU" b="1" dirty="0" smtClean="0"/>
              <a:t>Модуль 2. Философско-социологические основы психологии социальной работы.</a:t>
            </a:r>
          </a:p>
          <a:p>
            <a:r>
              <a:rPr lang="ru-RU" b="1" dirty="0" smtClean="0"/>
              <a:t>Модуль 3. Теоретико-психологические основы психологической практики социальной работы.</a:t>
            </a:r>
          </a:p>
          <a:p>
            <a:r>
              <a:rPr lang="ru-RU" b="1" dirty="0" smtClean="0"/>
              <a:t>Модуль 4. Практические вопросы психологии социальной работы.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7772400" cy="3492103"/>
          </a:xfrm>
        </p:spPr>
        <p:txBody>
          <a:bodyPr/>
          <a:lstStyle/>
          <a:p>
            <a:pPr algn="ctr"/>
            <a:r>
              <a:rPr lang="ru-RU" sz="4000" b="1" dirty="0" smtClean="0"/>
              <a:t>Модуль 1.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ru-RU" sz="4000" b="1" dirty="0" smtClean="0"/>
              <a:t>Предмет, структура и функции психологии социальной работы</a:t>
            </a:r>
            <a:endParaRPr lang="ru-RU" sz="40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9FD1-0263-4AAF-A4B9-B6F517BA86C2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20688"/>
            <a:ext cx="7886700" cy="5976664"/>
          </a:xfrm>
        </p:spPr>
        <p:txBody>
          <a:bodyPr/>
          <a:lstStyle/>
          <a:p>
            <a:r>
              <a:rPr lang="ru-RU" dirty="0" smtClean="0"/>
              <a:t>Цель психосоциальной работы – позитивное развитие общественных условий жизни и личных ситуаций людей. </a:t>
            </a:r>
          </a:p>
          <a:p>
            <a:r>
              <a:rPr lang="ru-RU" dirty="0" smtClean="0"/>
              <a:t>По мнению шведского теоретика социальной работы С.Хессле, социально-психологическая работа – это наведение мостов между индивидом и его окружением, «целью социально-психологической работы является усиление сопротивляемости индивида в отношении требований, предъявляемых средой, а также изменением среды и общества, так сказать, внутри самого индивида»¹.</a:t>
            </a:r>
          </a:p>
          <a:p>
            <a:endParaRPr lang="ru-RU" dirty="0" smtClean="0"/>
          </a:p>
          <a:p>
            <a:r>
              <a:rPr lang="en-US" sz="1400" dirty="0" smtClean="0"/>
              <a:t>1</a:t>
            </a:r>
            <a:r>
              <a:rPr lang="ru-RU" sz="1400" dirty="0" smtClean="0"/>
              <a:t>.</a:t>
            </a:r>
            <a:r>
              <a:rPr lang="en-US" sz="1400" dirty="0" smtClean="0"/>
              <a:t> </a:t>
            </a:r>
            <a:r>
              <a:rPr lang="en-US" sz="1400" dirty="0" err="1" smtClean="0"/>
              <a:t>Hessle</a:t>
            </a:r>
            <a:r>
              <a:rPr lang="en-US" sz="1400" dirty="0" smtClean="0"/>
              <a:t> S. International Standard Setting of Higher Social Work Education. Stockholm:  </a:t>
            </a:r>
            <a:r>
              <a:rPr lang="en-US" sz="1400" dirty="0" err="1" smtClean="0"/>
              <a:t>Stockholms</a:t>
            </a:r>
            <a:r>
              <a:rPr lang="en-US" sz="1400" dirty="0" smtClean="0"/>
              <a:t> </a:t>
            </a:r>
            <a:r>
              <a:rPr lang="en-US" sz="1400" dirty="0" err="1" smtClean="0"/>
              <a:t>Universitet</a:t>
            </a:r>
            <a:r>
              <a:rPr lang="en-US" sz="1400" dirty="0" smtClean="0"/>
              <a:t>, 2001.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Социально-психологическая работа проводится среди людей с отклонениями от общепринятой нормы или сломленных жизнью и включает изменение как внутренней психологической жизни этих людей, так и их внешних жизненных обстоятельств.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Психолог добивается изменений жизненных ситуаций клиента (клиентов) разными способами: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Собственные действия, без помощи клиента</a:t>
            </a:r>
            <a:r>
              <a:rPr lang="ru-RU" dirty="0" smtClean="0"/>
              <a:t>. </a:t>
            </a:r>
          </a:p>
          <a:p>
            <a:r>
              <a:rPr lang="ru-RU" b="1" dirty="0" smtClean="0"/>
              <a:t>Путь прямого управления</a:t>
            </a:r>
          </a:p>
          <a:p>
            <a:r>
              <a:rPr lang="ru-RU" b="1" dirty="0" smtClean="0"/>
              <a:t>Путь косвенного управления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60648"/>
            <a:ext cx="78867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/>
              <a:t>Анализ позиций </a:t>
            </a:r>
            <a:r>
              <a:rPr lang="ru-RU" sz="3600" b="1" dirty="0" smtClean="0"/>
              <a:t>о предмете социальной работы </a:t>
            </a:r>
            <a:r>
              <a:rPr lang="ru-RU" sz="3600" dirty="0" smtClean="0"/>
              <a:t>приводит к следующим выводам: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1. Психология составляет существенную часть содержания теории и практики социальной работы, потому что объект социальной работы индивид или группа индивидов, обладают определенными психологическими особенностями, которые необходимо учитывать в процессе работы с ними.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725144"/>
            <a:ext cx="15240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2. Основная цель социальной работы – улучшить жизнь клиентов путем изменения их внутреннего мира и внешних обстоятельств, которые влияют на этот мир, поэтому психологические основы социальной работы включают как общетеоретические психологические концепции, так и методы практической психологии.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725144"/>
            <a:ext cx="15240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3. Весь смысл социальной работы, всех ее принципов, методов заключается в улучшении социального положения, лучшей приспособляемости клиента к ситуации. 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725144"/>
            <a:ext cx="15240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548680"/>
            <a:ext cx="7886700" cy="562828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ru-RU" sz="4000" b="1" dirty="0" smtClean="0"/>
              <a:t> Предмет психологии социальной работы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заключается в изучении психологических концепций и методов, используемых в практической социальной работе с клиентами (индивидами и определенными группами населения) для оптимизации их </a:t>
            </a:r>
          </a:p>
          <a:p>
            <a:r>
              <a:rPr lang="ru-RU" dirty="0" smtClean="0"/>
              <a:t>социализации, </a:t>
            </a:r>
          </a:p>
          <a:p>
            <a:r>
              <a:rPr lang="ru-RU" dirty="0" smtClean="0"/>
              <a:t>социально – психологической адаптации </a:t>
            </a:r>
          </a:p>
          <a:p>
            <a:r>
              <a:rPr lang="ru-RU" dirty="0" smtClean="0"/>
              <a:t>реабилитации.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3 основных блока в </a:t>
            </a:r>
            <a:r>
              <a:rPr lang="ru-RU" sz="2800" b="1" dirty="0" smtClean="0"/>
              <a:t>структуре дисциплины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Важнейшие функции психологии: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диагностическая, </a:t>
            </a:r>
          </a:p>
          <a:p>
            <a:r>
              <a:rPr lang="ru-RU" dirty="0" smtClean="0"/>
              <a:t>социализаторская (социально-терапевтическая), </a:t>
            </a:r>
          </a:p>
          <a:p>
            <a:r>
              <a:rPr lang="ru-RU" dirty="0" smtClean="0"/>
              <a:t>прогностическая, </a:t>
            </a:r>
          </a:p>
          <a:p>
            <a:r>
              <a:rPr lang="ru-RU" dirty="0" smtClean="0"/>
              <a:t>профилактическая.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645024"/>
            <a:ext cx="4903440" cy="2979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Диагностическая функция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означает анализ социально-психологических проблем клиентов, выявление их психологических особенностей (как индивидуальных, так и социально-групповых, возрастных, этнических, профессиональных и т.д.) в их связи с социальной средой. </a:t>
            </a:r>
          </a:p>
          <a:p>
            <a:r>
              <a:rPr lang="ru-RU" dirty="0" smtClean="0"/>
              <a:t>Основная цель такого анализа – установление диагноза, т. е. психологической проблемы и степени психологического дискомфорта, неустроенности, неблагополучия, дезадаптации, неспособности к оптимальной адаптации и социализации.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Социализаторская (социально-терапевтическая) функция</a:t>
            </a:r>
            <a:r>
              <a:rPr lang="ru-RU" sz="3600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 функция социальной терапии в широком смысле, выражающая разрешение установленных социально-психологических проблем на основе использования психолого-терапевтических методов и процедур (психологическое консультирование, социальная педагогика и пр.)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Основные цели и задачи социальной терапии: 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а) сформировать или </a:t>
            </a:r>
            <a:r>
              <a:rPr lang="ru-RU" sz="2400" dirty="0" err="1" smtClean="0"/>
              <a:t>доформировать</a:t>
            </a:r>
            <a:r>
              <a:rPr lang="ru-RU" sz="2400" dirty="0" smtClean="0"/>
              <a:t> в сознании клиента систему установленных в обществе, общепринятых социально-гуманистических ценностей; </a:t>
            </a:r>
          </a:p>
          <a:p>
            <a:r>
              <a:rPr lang="ru-RU" sz="2400" dirty="0" smtClean="0"/>
              <a:t>б) обеспечить усвоение (особенно в социальной работе с молодежью, с несовершеннолетними) общепринятых норм и принципов поведения и деятельности; </a:t>
            </a:r>
          </a:p>
          <a:p>
            <a:r>
              <a:rPr lang="ru-RU" sz="2400" dirty="0" smtClean="0"/>
              <a:t>в) изменить (или способствовать изменению) негативной социально-мировоззренческой ориентации личности, укреплению или восстановлению ее социально-психологического иммунитета, устойчивости, сопротивляемости внешним негативным обстоятельствам, более оптимальной приспособленности к ним (если их сложно изменить), формировать умение по другому взглянуть на мир;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Основные цели и задачи социальной терапии: 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г) преодолеть имеющийся диссонанс, разлад, дисгармонию во внутреннем мире и поведении самого индивида с целью утверждения гармонического единства мыслей, чувств, действий; </a:t>
            </a:r>
          </a:p>
          <a:p>
            <a:r>
              <a:rPr lang="ru-RU" sz="2400" dirty="0" err="1" smtClean="0"/>
              <a:t>д</a:t>
            </a:r>
            <a:r>
              <a:rPr lang="ru-RU" sz="2400" dirty="0" smtClean="0"/>
              <a:t>) по возможности, содействовать социально-психологическому изменению социальной среды (особенно ближайшей) в направлении создания необходимых оптимальных условий жизнедеятельности клиента; </a:t>
            </a:r>
          </a:p>
          <a:p>
            <a:r>
              <a:rPr lang="ru-RU" sz="2400" dirty="0" smtClean="0"/>
              <a:t>е) по мере возможности и необходимости активно вовлекать клиента в этот процесс совершенствования, научить самосовершенствоваться.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/>
              <a:t>Профилактическая функция</a:t>
            </a:r>
            <a:r>
              <a:rPr lang="ru-RU" sz="4000" dirty="0" smtClean="0"/>
              <a:t> 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предполагает использование психопрофилактических методов по предотвращению негативных изменений поведения и деятельности клиентов, проведение своего рода профилактических прививок с целью закрепления социально – психологического иммунитета на будущее.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/>
              <a:t>Прогностическая функция</a:t>
            </a:r>
            <a:r>
              <a:rPr lang="ru-RU" sz="4000" dirty="0" smtClean="0"/>
              <a:t> 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выражается в установлении прогноза поведения личности, ее изменений и изменений социальной среды на основе выявленных закономерностей, особенностей их взаимодействия.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Основные понятия психологии социальной работы</a:t>
            </a:r>
            <a:br>
              <a:rPr lang="ru-RU" sz="3600" b="1" dirty="0" smtClean="0"/>
            </a:b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9FD1-0263-4AAF-A4B9-B6F517BA86C2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/>
              <a:t>Человек - главный объект психологии социальной работы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4015358" cy="435133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Диалектический подход:</a:t>
            </a:r>
          </a:p>
          <a:p>
            <a:r>
              <a:rPr lang="ru-RU" smtClean="0"/>
              <a:t>«человек»</a:t>
            </a:r>
          </a:p>
          <a:p>
            <a:r>
              <a:rPr lang="ru-RU" dirty="0" smtClean="0"/>
              <a:t>«индивид» </a:t>
            </a:r>
          </a:p>
          <a:p>
            <a:r>
              <a:rPr lang="ru-RU" dirty="0" smtClean="0"/>
              <a:t>«личность»  </a:t>
            </a:r>
          </a:p>
          <a:p>
            <a:r>
              <a:rPr lang="ru-RU" dirty="0" smtClean="0"/>
              <a:t>«индивидуальность»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Динамический подход:</a:t>
            </a:r>
          </a:p>
          <a:p>
            <a:r>
              <a:rPr lang="ru-RU" dirty="0" smtClean="0"/>
              <a:t>социализация, </a:t>
            </a:r>
          </a:p>
          <a:p>
            <a:r>
              <a:rPr lang="ru-RU" dirty="0" smtClean="0"/>
              <a:t>социально – психологическая адаптация</a:t>
            </a:r>
          </a:p>
          <a:p>
            <a:r>
              <a:rPr lang="ru-RU" dirty="0" smtClean="0"/>
              <a:t> реабилитация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E8E13-09D6-4B8C-8227-A255605748C2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7793037" cy="108012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cs typeface="Times New Roman" pitchFamily="18" charset="0"/>
              </a:rPr>
              <a:t>Человек в истории философии </a:t>
            </a:r>
            <a:endParaRPr lang="ru-RU" sz="36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8"/>
            <a:ext cx="5122912" cy="504056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ru-RU" sz="2800" dirty="0" smtClean="0">
                <a:solidFill>
                  <a:srgbClr val="FF6600"/>
                </a:solidFill>
              </a:rPr>
              <a:t>разумное </a:t>
            </a:r>
            <a:r>
              <a:rPr lang="ru-RU" sz="2800" dirty="0">
                <a:solidFill>
                  <a:srgbClr val="FF6600"/>
                </a:solidFill>
              </a:rPr>
              <a:t>животное, политическое животное (Аристотель</a:t>
            </a:r>
            <a:r>
              <a:rPr lang="ru-RU" sz="2800" dirty="0" smtClean="0">
                <a:solidFill>
                  <a:srgbClr val="FF6600"/>
                </a:solidFill>
              </a:rPr>
              <a:t>);</a:t>
            </a:r>
          </a:p>
          <a:p>
            <a:r>
              <a:rPr lang="ru-RU" dirty="0" smtClean="0">
                <a:solidFill>
                  <a:srgbClr val="3333CC"/>
                </a:solidFill>
              </a:rPr>
              <a:t>венец природы;</a:t>
            </a:r>
          </a:p>
          <a:p>
            <a:r>
              <a:rPr lang="ru-RU" dirty="0" smtClean="0">
                <a:solidFill>
                  <a:srgbClr val="00CC00"/>
                </a:solidFill>
              </a:rPr>
              <a:t>ошибка природы;</a:t>
            </a:r>
            <a:endParaRPr lang="ru-RU" sz="2800" dirty="0">
              <a:solidFill>
                <a:srgbClr val="FF6600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CC0099"/>
                </a:solidFill>
              </a:rPr>
              <a:t>биологически несостоявшееся существо </a:t>
            </a:r>
            <a:r>
              <a:rPr lang="ru-RU" sz="2800" dirty="0" smtClean="0">
                <a:solidFill>
                  <a:srgbClr val="CC0099"/>
                </a:solidFill>
              </a:rPr>
              <a:t>(М.Шелер);</a:t>
            </a:r>
            <a:endParaRPr lang="ru-RU" sz="2800" dirty="0">
              <a:solidFill>
                <a:srgbClr val="CC0099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FF3300"/>
                </a:solidFill>
              </a:rPr>
              <a:t>машина (Ж. Ламетри);</a:t>
            </a:r>
          </a:p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009900"/>
                </a:solidFill>
              </a:rPr>
              <a:t>«мыслящий тростник» (Б.Паскаль);</a:t>
            </a:r>
          </a:p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0000FF"/>
                </a:solidFill>
              </a:rPr>
              <a:t>свободное и ответственное существо (И.Кант)</a:t>
            </a:r>
          </a:p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CC0066"/>
                </a:solidFill>
              </a:rPr>
              <a:t>совокупность всех общественных отношений (К.Маркс) </a:t>
            </a:r>
            <a:endParaRPr lang="ru-RU" sz="2800" dirty="0" smtClean="0">
              <a:solidFill>
                <a:srgbClr val="CC0066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2800" dirty="0" smtClean="0">
                <a:solidFill>
                  <a:schemeClr val="bg2">
                    <a:lumMod val="10000"/>
                  </a:schemeClr>
                </a:solidFill>
              </a:rPr>
              <a:t>и многие, многие другие определения</a:t>
            </a:r>
            <a:endParaRPr lang="ru-RU" sz="28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D23F3-E971-4705-9BED-3CC56BFA6C11}" type="slidenum">
              <a:rPr lang="ru-RU"/>
              <a:pPr/>
              <a:t>21</a:t>
            </a:fld>
            <a:endParaRPr lang="ru-RU"/>
          </a:p>
        </p:txBody>
      </p:sp>
      <p:pic>
        <p:nvPicPr>
          <p:cNvPr id="5" name="Рисунок 4" descr="AnneGeddes_Wallpaper1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148064" y="1196752"/>
            <a:ext cx="3825417" cy="2653466"/>
          </a:xfrm>
          <a:prstGeom prst="ellipse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algn="ctr">
              <a:buNone/>
            </a:pPr>
            <a:endParaRPr lang="ru-RU" sz="72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6000" b="1" dirty="0" smtClean="0">
                <a:solidFill>
                  <a:srgbClr val="FF0000"/>
                </a:solidFill>
              </a:rPr>
              <a:t>ПОНЯТИЕ ЛИЧНОСТИ 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Личность - система социально значимых качеств индивида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Личность </a:t>
            </a:r>
            <a:r>
              <a:rPr lang="ru-RU" dirty="0" smtClean="0"/>
              <a:t>- мера овладения им социальными ценностями и его способность к реализации этих ценностей. </a:t>
            </a:r>
          </a:p>
          <a:p>
            <a:r>
              <a:rPr lang="ru-RU" dirty="0" smtClean="0"/>
              <a:t>Если </a:t>
            </a:r>
            <a:r>
              <a:rPr lang="ru-RU" b="1" dirty="0" smtClean="0">
                <a:solidFill>
                  <a:srgbClr val="FF0000"/>
                </a:solidFill>
              </a:rPr>
              <a:t>понятие индивида </a:t>
            </a:r>
            <a:r>
              <a:rPr lang="ru-RU" dirty="0" smtClean="0"/>
              <a:t>включает в себя общие качества homo sapiens - представителя человеческого рода как биологического вида, </a:t>
            </a:r>
          </a:p>
          <a:p>
            <a:r>
              <a:rPr lang="ru-RU" dirty="0" smtClean="0"/>
              <a:t>То понятие личности связано с </a:t>
            </a:r>
            <a:r>
              <a:rPr lang="ru-RU" b="1" dirty="0" smtClean="0">
                <a:solidFill>
                  <a:srgbClr val="FF0000"/>
                </a:solidFill>
              </a:rPr>
              <a:t>понятием индивидуальности</a:t>
            </a:r>
            <a:r>
              <a:rPr lang="ru-RU" dirty="0" smtClean="0"/>
              <a:t> - с творческим преломлением в индивиде социальных качеств с неповторимой системой отношений конкретного человека к миру, с его индивидуальными способностями социального взаимодействия.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Понятие личности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ru-RU" dirty="0" smtClean="0"/>
              <a:t>Как личность человек характеризуется: уровнем развития его сознания, соотнесенностью его сознания с общественным сознанием, которое, в свою очередь, определяется уровнем развития данного общества. </a:t>
            </a:r>
          </a:p>
          <a:p>
            <a:r>
              <a:rPr lang="ru-RU" dirty="0" smtClean="0"/>
              <a:t>В свойствах личности проявляются возможности данного человека к участию в общественных отношениях.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Понятие личности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ru-RU" dirty="0" smtClean="0"/>
              <a:t>Существенной стороной личности является ее отношение к обществу, к отдельным людям, к себе и своим общественным и трудовым обязанностям. </a:t>
            </a:r>
          </a:p>
          <a:p>
            <a:r>
              <a:rPr lang="ru-RU" dirty="0" smtClean="0"/>
              <a:t>Личность характеризуется уровнем осознанности своих отношений и их устойчивостью.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3789040"/>
            <a:ext cx="2267308" cy="2635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Понятие личности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/>
          </a:bodyPr>
          <a:lstStyle/>
          <a:p>
            <a:r>
              <a:rPr lang="ru-RU" dirty="0" smtClean="0"/>
              <a:t>Человек не рождается с готовыми способностями, интересами, характером и т.п. Эти свойства формируются при жизни человека, но на определенной природной основе. </a:t>
            </a:r>
          </a:p>
          <a:p>
            <a:r>
              <a:rPr lang="ru-RU" dirty="0" smtClean="0"/>
              <a:t>Наследственная основа человеческого организма (генотип) определяет его анатомо-физиологические особенности, основные качества нервной системы, динамику нервных процессов.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Понятие личности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 биологической организации человека, в его природе заложены возможности будущего его психического развития. Но человеческое существо становится человеком только благодаря социальной наследственности - благодаря освоению опыта предшествующих поколений, закрепленного в знаниях, традициях, предметах материальной и духовной культуры, в системе общественных отношений.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Понятие личности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Но становление человека как личности происходит только в конкретных общественных условиях. </a:t>
            </a:r>
          </a:p>
          <a:p>
            <a:r>
              <a:rPr lang="ru-RU" dirty="0" smtClean="0"/>
              <a:t>Требования общества определяют и модели поведения людей, и критерии оценки их поведения. </a:t>
            </a:r>
          </a:p>
          <a:p>
            <a:r>
              <a:rPr lang="ru-RU" dirty="0" smtClean="0"/>
              <a:t>То, что на первый взгляд представляется естественными качествами человека (например, черты его характера) , в действительности является закреплением в личности общественных требований к ее поведению. </a:t>
            </a:r>
          </a:p>
          <a:p>
            <a:r>
              <a:rPr lang="ru-RU" b="1" dirty="0" smtClean="0"/>
              <a:t>Личность проявляется в том, как она решает сложные жизненные задачи. Одни и те же трудности, коллизии преодолеваются различными людьми разными способами (вплоть до преступных). </a:t>
            </a:r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Понятие личности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836712"/>
          <a:ext cx="822960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Типы личности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836712"/>
          <a:ext cx="822960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Выводы по диалектическому подходу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2395463"/>
          </a:xfrm>
        </p:spPr>
        <p:txBody>
          <a:bodyPr/>
          <a:lstStyle/>
          <a:p>
            <a:r>
              <a:rPr lang="ru-RU" sz="1400" b="1" dirty="0" smtClean="0"/>
              <a:t>Понятие «человек»</a:t>
            </a:r>
            <a:r>
              <a:rPr lang="ru-RU" sz="1400" dirty="0" smtClean="0"/>
              <a:t> – это наиболее общее абстрактное понятие, чаще всего, используемое в философии. </a:t>
            </a:r>
          </a:p>
          <a:p>
            <a:r>
              <a:rPr lang="ru-RU" sz="1400" b="1" dirty="0" smtClean="0"/>
              <a:t>Индивид </a:t>
            </a:r>
            <a:r>
              <a:rPr lang="ru-RU" sz="1400" dirty="0" smtClean="0"/>
              <a:t>(неделимый – от лат.) – это единичный представитель homo sapiens, отдельный конкретный человек безотносительно к его реальным антропологическим и социальным особенностям.</a:t>
            </a:r>
          </a:p>
          <a:p>
            <a:r>
              <a:rPr lang="ru-RU" sz="1400" b="1" dirty="0" smtClean="0"/>
              <a:t>Личность </a:t>
            </a:r>
            <a:r>
              <a:rPr lang="ru-RU" sz="1400" dirty="0" smtClean="0"/>
              <a:t>– это динамичная, относительно устойчивая целостная система интеллектуальных, социально – культурных и морально – волевых качеств человека, выраженных в индивидуальных особенностях его сознания и деятельности. </a:t>
            </a:r>
          </a:p>
          <a:p>
            <a:r>
              <a:rPr lang="ru-RU" sz="1400" dirty="0" smtClean="0"/>
              <a:t>Понятие </a:t>
            </a:r>
            <a:r>
              <a:rPr lang="ru-RU" sz="1400" b="1" dirty="0" smtClean="0"/>
              <a:t>«индивидуальность» </a:t>
            </a:r>
            <a:r>
              <a:rPr lang="ru-RU" sz="1400" dirty="0" smtClean="0"/>
              <a:t>выражает неповторимое своеобразие каждого конкретного индивида, каждой конкретной личности.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28650" y="260648"/>
          <a:ext cx="7886700" cy="5916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1503237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chemeClr val="tx2"/>
                </a:solidFill>
              </a:rPr>
              <a:t>ПОНЯТИЕ  СОЦИАЛИЗАЦИИ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9FD1-0263-4AAF-A4B9-B6F517BA86C2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75643"/>
          </a:xfrm>
        </p:spPr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Понятие социализации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340768"/>
            <a:ext cx="7886700" cy="4836195"/>
          </a:xfrm>
        </p:spPr>
        <p:txBody>
          <a:bodyPr/>
          <a:lstStyle/>
          <a:p>
            <a:r>
              <a:rPr lang="ru-RU" sz="2000" dirty="0" smtClean="0"/>
              <a:t>Понятие «социализация» используется в философии, психологии, социологии, педагогике. Впервые это понятие описано в конце 40 – начале 50-х гг. у американских психологов и социологов (А.Парк, </a:t>
            </a:r>
            <a:r>
              <a:rPr lang="ru-RU" sz="2000" dirty="0" err="1" smtClean="0"/>
              <a:t>Д.Даллард</a:t>
            </a:r>
            <a:r>
              <a:rPr lang="ru-RU" sz="2000" dirty="0" smtClean="0"/>
              <a:t>, </a:t>
            </a:r>
            <a:r>
              <a:rPr lang="ru-RU" sz="2000" dirty="0" err="1" smtClean="0"/>
              <a:t>Дж.Кольман</a:t>
            </a:r>
            <a:r>
              <a:rPr lang="ru-RU" sz="2000" dirty="0" smtClean="0"/>
              <a:t>, </a:t>
            </a:r>
            <a:r>
              <a:rPr lang="ru-RU" sz="2000" dirty="0" err="1" smtClean="0"/>
              <a:t>В.Уолтер</a:t>
            </a:r>
            <a:r>
              <a:rPr lang="ru-RU" sz="2000" dirty="0" smtClean="0"/>
              <a:t> и др.).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chemeClr val="tx2"/>
                </a:solidFill>
              </a:rPr>
              <a:t>СОЦИАЛИЗАЦИЯ </a:t>
            </a:r>
            <a:r>
              <a:rPr lang="ru-RU" dirty="0" smtClean="0"/>
              <a:t>– это включение, вхождение, встраивание человека в социальные отношения, социальный мир, усвоение им социальных ценностей, норм поведения, знаний, навыков и умений, сформированных и утвержденных в 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Понятие социализации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Понятие «социализация» часто сводится к адаптации. Так в структурно – функциональной школе социологии (Т. </a:t>
            </a:r>
            <a:r>
              <a:rPr lang="ru-RU" dirty="0" err="1" smtClean="0"/>
              <a:t>Парсонс</a:t>
            </a:r>
            <a:r>
              <a:rPr lang="ru-RU" dirty="0" smtClean="0"/>
              <a:t>, Р. Мертон) социализация раскрывается на основе понятия адаптации и толкуется как процесс вхождения человека в макро – и микро – социальную среду, приспособление индивида к существующим социальным процессам, как интеграция его с обществом – т.е. данный подход акцентирует внимание на человеке как объекте.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Понятие социализации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рамках гуманистической психологии (А.Маслоу, К.Роджерс, </a:t>
            </a:r>
            <a:r>
              <a:rPr lang="ru-RU" dirty="0" err="1" smtClean="0"/>
              <a:t>А.Оллпорт</a:t>
            </a:r>
            <a:r>
              <a:rPr lang="ru-RU" dirty="0" smtClean="0"/>
              <a:t> и др.) социализация рассматривается как процесс самоактуализации личности, т. е. реализации ею своих потенций и творческих способностей. Индивид мыслится здесь как целостная самостановящаяся, саморазвивающаяся система на основе самосознания и самовоспитания, как активный субъект.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Понятие социализации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Причины социализации:</a:t>
            </a:r>
          </a:p>
          <a:p>
            <a:pPr>
              <a:buNone/>
            </a:pPr>
            <a:r>
              <a:rPr lang="ru-RU" b="1" dirty="0" smtClean="0"/>
              <a:t>1. Биологические корни.</a:t>
            </a:r>
            <a:r>
              <a:rPr lang="ru-RU" dirty="0" smtClean="0"/>
              <a:t> Необходимость социализации обусловлена биологической ограниченностью человека</a:t>
            </a:r>
          </a:p>
          <a:p>
            <a:pPr>
              <a:buNone/>
            </a:pPr>
            <a:r>
              <a:rPr lang="ru-RU" b="1" dirty="0" smtClean="0"/>
              <a:t>2. Социокультурные причины.</a:t>
            </a:r>
            <a:r>
              <a:rPr lang="ru-RU" dirty="0" smtClean="0"/>
              <a:t> Необходимость социализации обусловлена также рамками культуры данного общества, которая требует формирования у человека определенных, важных именно для данного социума качеств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38</a:t>
            </a:fld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60648"/>
            <a:ext cx="5772864" cy="607213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Социализация является непрерывным процессом и происходит в течение всей жизни человека. </a:t>
            </a:r>
            <a:endParaRPr lang="ru-RU" sz="2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03635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Подходы к социализации взрослых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412776"/>
            <a:ext cx="7886700" cy="4824535"/>
          </a:xfrm>
        </p:spPr>
        <p:txBody>
          <a:bodyPr/>
          <a:lstStyle/>
          <a:p>
            <a:r>
              <a:rPr lang="ru-RU" b="1" dirty="0" smtClean="0"/>
              <a:t>Адаптивный: </a:t>
            </a:r>
            <a:r>
              <a:rPr lang="ru-RU" sz="2400" dirty="0" smtClean="0"/>
              <a:t>жизнь взрослых рассматривается как ряд ожидаемых и неожиданных кризисов, которые личность должна осмыслить и преодолеть. </a:t>
            </a:r>
            <a:endParaRPr lang="ru-RU" dirty="0" smtClean="0"/>
          </a:p>
          <a:p>
            <a:r>
              <a:rPr lang="ru-RU" b="1" dirty="0" smtClean="0"/>
              <a:t>Развивающий:</a:t>
            </a:r>
            <a:r>
              <a:rPr lang="ru-RU" dirty="0" smtClean="0"/>
              <a:t> </a:t>
            </a:r>
            <a:r>
              <a:rPr lang="ru-RU" sz="2400" dirty="0" smtClean="0"/>
              <a:t>жизнь – это переход от одного этапа и кризиса к другому и их преодоление, при этом подчеркивается, что кризисы создают основу для дальнейшего роста. </a:t>
            </a:r>
            <a:endParaRPr lang="ru-RU" dirty="0" smtClean="0"/>
          </a:p>
          <a:p>
            <a:r>
              <a:rPr lang="ru-RU" b="1" dirty="0" smtClean="0"/>
              <a:t>Роджер </a:t>
            </a:r>
            <a:r>
              <a:rPr lang="ru-RU" b="1" dirty="0" err="1" smtClean="0"/>
              <a:t>Гоулд</a:t>
            </a:r>
            <a:r>
              <a:rPr lang="ru-RU" b="1" dirty="0" smtClean="0"/>
              <a:t> </a:t>
            </a:r>
            <a:r>
              <a:rPr lang="ru-RU" dirty="0" smtClean="0"/>
              <a:t>: </a:t>
            </a:r>
            <a:r>
              <a:rPr lang="ru-RU" sz="2400" dirty="0" smtClean="0"/>
              <a:t>социализация - процесс преодоления психологических особенностей (психических травм и пр.), возникших в детстве.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Понятие социализации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Десоциализация </a:t>
            </a:r>
            <a:r>
              <a:rPr lang="ru-RU" dirty="0" smtClean="0"/>
              <a:t>– это процесс изменения (разрушение, отучение) старых ролей, прежних ценностей, норм и правил поведения, стереотипов деятельности.</a:t>
            </a:r>
          </a:p>
          <a:p>
            <a:r>
              <a:rPr lang="ru-RU" b="1" dirty="0" smtClean="0"/>
              <a:t>Ресоциализация</a:t>
            </a:r>
            <a:r>
              <a:rPr lang="ru-RU" dirty="0" smtClean="0"/>
              <a:t> – это процесс обучения новым ролям (в том числе, восстановление разрушенных ролей), ценностям, нормам и правилам поведения и деятельности (например, переподготовка, обучение новым профессиям).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Агенты социализации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– это социальные институты, отдельные группы и люди, способствующие социализации личности. </a:t>
            </a:r>
          </a:p>
          <a:p>
            <a:r>
              <a:rPr lang="ru-RU" dirty="0" smtClean="0"/>
              <a:t>Основные агенты социализации – в детстве (до 8 лет) и позже в отрочестве – это родители, близкие, садик, школа, «улица», знакомые, друзья, средства массовой информации (особенно TV).</a:t>
            </a:r>
          </a:p>
          <a:p>
            <a:r>
              <a:rPr lang="ru-RU" dirty="0" smtClean="0"/>
              <a:t>Особое значение в этом возрасте имеет школа, улица, СМИ.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43</a:t>
            </a:fld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476672"/>
            <a:ext cx="8680493" cy="61922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Социализация происходит на основе  психологических механизмов: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</a:t>
            </a:r>
            <a:r>
              <a:rPr lang="ru-RU" sz="3200" b="1" dirty="0" smtClean="0"/>
              <a:t>Имитация</a:t>
            </a:r>
            <a:r>
              <a:rPr lang="ru-RU" sz="3200" dirty="0" smtClean="0"/>
              <a:t> </a:t>
            </a:r>
            <a:r>
              <a:rPr lang="ru-RU" dirty="0" smtClean="0"/>
              <a:t>–</a:t>
            </a:r>
            <a:r>
              <a:rPr lang="ru-RU" sz="2400" dirty="0" smtClean="0"/>
              <a:t> осознанное стремление ребенка копировать определенную модель поведения (подражание родителям, учителям или другим людям, имеющих для него авторитет);</a:t>
            </a:r>
            <a:endParaRPr lang="ru-RU" dirty="0" smtClean="0"/>
          </a:p>
          <a:p>
            <a:r>
              <a:rPr lang="ru-RU" sz="3200" dirty="0" smtClean="0"/>
              <a:t>2.</a:t>
            </a:r>
            <a:r>
              <a:rPr lang="ru-RU" sz="2400" dirty="0" smtClean="0"/>
              <a:t> </a:t>
            </a:r>
            <a:r>
              <a:rPr lang="ru-RU" sz="3200" b="1" dirty="0" smtClean="0"/>
              <a:t>Идентификация</a:t>
            </a:r>
            <a:r>
              <a:rPr lang="ru-RU" sz="3200" dirty="0" smtClean="0"/>
              <a:t> </a:t>
            </a:r>
            <a:r>
              <a:rPr lang="ru-RU" sz="2400" dirty="0" smtClean="0"/>
              <a:t>– способ усвоения детьми родительского поведения, установок и ценностей как своих собственных.</a:t>
            </a:r>
          </a:p>
          <a:p>
            <a:r>
              <a:rPr lang="ru-RU" sz="3200" dirty="0" smtClean="0"/>
              <a:t>3. </a:t>
            </a:r>
            <a:r>
              <a:rPr lang="ru-RU" sz="3200" b="1" dirty="0" smtClean="0"/>
              <a:t>Стыд и вина </a:t>
            </a:r>
            <a:r>
              <a:rPr lang="ru-RU" sz="2400" dirty="0" smtClean="0"/>
              <a:t>– чувства, которые запрещают определенное поведение.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Половая социализация 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2395463"/>
          </a:xfrm>
        </p:spPr>
        <p:txBody>
          <a:bodyPr/>
          <a:lstStyle/>
          <a:p>
            <a:r>
              <a:rPr lang="ru-RU" sz="2400" dirty="0" smtClean="0"/>
              <a:t>– это процесс формирования мужской или женской половой идентичности в соответствии с принятыми в данном обществе культурными нормами. Половая идентичность означает осознание и принятие своей половой принадлежности, т.е. соответствие личности, интересов и поведения человека его собственным определениям мужественности и женственности.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45</a:t>
            </a:fld>
            <a:endParaRPr lang="ru-RU"/>
          </a:p>
        </p:txBody>
      </p:sp>
      <p:pic>
        <p:nvPicPr>
          <p:cNvPr id="2050" name="Picture 2" descr="C:\Users\User\Desktop\ИДО соцработа\ВЕБИНАРЫ СОЦРАБОТА\скачанные файлы (1).jpg"/>
          <p:cNvPicPr>
            <a:picLocks noChangeAspect="1" noChangeArrowheads="1"/>
          </p:cNvPicPr>
          <p:nvPr/>
        </p:nvPicPr>
        <p:blipFill>
          <a:blip r:embed="rId2" cstate="print"/>
          <a:srcRect l="9320" t="14519" r="5244" b="10784"/>
          <a:stretch>
            <a:fillRect/>
          </a:stretch>
        </p:blipFill>
        <p:spPr bwMode="auto">
          <a:xfrm>
            <a:off x="2555776" y="4365104"/>
            <a:ext cx="3960440" cy="2304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ПОНЯТИЕ АДАПТАЦИИ </a:t>
            </a:r>
            <a:b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социально-психологическая адаптация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9FD1-0263-4AAF-A4B9-B6F517BA86C2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Социально-психологическая адаптация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СОЦИАЛЬНАЯ АДАПТАЦИЯ </a:t>
            </a:r>
            <a:r>
              <a:rPr lang="ru-RU" dirty="0" smtClean="0"/>
              <a:t>- </a:t>
            </a:r>
            <a:r>
              <a:rPr lang="ru-RU" sz="2400" dirty="0" smtClean="0"/>
              <a:t>это интегративный показатель coстояния человека, отражающий его возможности выполнять определенные биосоциальные функции, а именно: </a:t>
            </a:r>
            <a:endParaRPr lang="ru-RU" dirty="0" smtClean="0"/>
          </a:p>
          <a:p>
            <a:pPr marL="0" lvl="0"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адекватное восприятие окружающей действительности и собственного организма; 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адекватная система отношений и общения с окружающими; способность к труду, обучению, к организации досуга и отдыха; 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изменчивость (адаптивность) поведения в соответствии с ролевыми ожиданиями других </a:t>
            </a:r>
          </a:p>
          <a:p>
            <a:pPr lvl="0">
              <a:buNone/>
            </a:pPr>
            <a:endParaRPr lang="ru-RU" sz="1800" dirty="0" smtClean="0"/>
          </a:p>
          <a:p>
            <a:pPr lvl="0">
              <a:buNone/>
            </a:pPr>
            <a:r>
              <a:rPr lang="ru-RU" sz="1800" dirty="0" smtClean="0"/>
              <a:t>Психологический словарь. М., 1997. С. 13.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47</a:t>
            </a:fld>
            <a:endParaRPr lang="ru-RU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Социально-психологическая адаптация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Социальная адаптация - это:</a:t>
            </a:r>
            <a:r>
              <a:rPr lang="ru-RU" dirty="0" smtClean="0"/>
              <a:t> </a:t>
            </a:r>
          </a:p>
          <a:p>
            <a:pPr lvl="0"/>
            <a:r>
              <a:rPr lang="ru-RU" dirty="0" smtClean="0"/>
              <a:t>постоянный процесс активного приспособления индивида к условиям новой социальной среды;</a:t>
            </a:r>
          </a:p>
          <a:p>
            <a:pPr lvl="0"/>
            <a:r>
              <a:rPr lang="ru-RU" dirty="0" smtClean="0"/>
              <a:t>результат этого процесса.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Содержанием социальной адаптации является сближение целей и ценностных ориентации группы и входящего в нее индивида, усвоение им норм, традиций, групповой культуры, вхождение в ролевую структуру группы.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48</a:t>
            </a:fld>
            <a:endParaRPr lang="ru-RU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Социально-психологическая адаптация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ходе социально-психологической адаптации осуществляется не только приспособление индивида к новым социальным условиям, но и реализация его потребностей, интересов и стремлений; личность входит в новое социальное окружение, становится его полноправным членом, самоутверждается и развивает свою индивидуальность.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49</a:t>
            </a:fld>
            <a:endParaRPr lang="ru-RU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Процесс адаптации в психоанализе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можно представить в виде обобщенной формулы: </a:t>
            </a:r>
            <a:r>
              <a:rPr lang="ru-RU" b="1" dirty="0" smtClean="0"/>
              <a:t>конфликт</a:t>
            </a:r>
            <a:r>
              <a:rPr lang="ru-RU" dirty="0" smtClean="0"/>
              <a:t> - </a:t>
            </a:r>
            <a:r>
              <a:rPr lang="ru-RU" b="1" dirty="0" smtClean="0"/>
              <a:t>тревога</a:t>
            </a:r>
            <a:r>
              <a:rPr lang="ru-RU" dirty="0" smtClean="0"/>
              <a:t> - </a:t>
            </a:r>
            <a:r>
              <a:rPr lang="ru-RU" b="1" dirty="0" smtClean="0"/>
              <a:t>защитные</a:t>
            </a:r>
            <a:r>
              <a:rPr lang="ru-RU" dirty="0" smtClean="0"/>
              <a:t> </a:t>
            </a:r>
            <a:r>
              <a:rPr lang="ru-RU" b="1" dirty="0" smtClean="0"/>
              <a:t>реакции</a:t>
            </a:r>
            <a:r>
              <a:rPr lang="ru-RU" dirty="0" smtClean="0"/>
              <a:t>. </a:t>
            </a:r>
          </a:p>
          <a:p>
            <a:r>
              <a:rPr lang="ru-RU" dirty="0" smtClean="0"/>
              <a:t>Социализация личности определяется вытеснением влечения и переключением энергии на санкционированные обществом объекты (3. Фрейд), а также как результат стремления личности компенсировать и </a:t>
            </a:r>
            <a:r>
              <a:rPr lang="ru-RU" dirty="0" err="1" smtClean="0"/>
              <a:t>сверхкомпенсировать</a:t>
            </a:r>
            <a:r>
              <a:rPr lang="ru-RU" dirty="0" smtClean="0"/>
              <a:t> свою неполноценность (А. Адлер).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50</a:t>
            </a:fld>
            <a:endParaRPr lang="ru-RU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Гуманистическое направление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556792"/>
            <a:ext cx="7886700" cy="4620171"/>
          </a:xfrm>
        </p:spPr>
        <p:txBody>
          <a:bodyPr/>
          <a:lstStyle/>
          <a:p>
            <a:r>
              <a:rPr lang="ru-RU" dirty="0" smtClean="0"/>
              <a:t>Основным критерием адаптированности здесь выступает степень интеграции личности и среды. </a:t>
            </a:r>
          </a:p>
          <a:p>
            <a:r>
              <a:rPr lang="ru-RU" dirty="0" smtClean="0"/>
              <a:t>Целью адаптации является достижение позитивного духовного здоровья и соответствия ценностей личности ценностям социума.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51</a:t>
            </a:fld>
            <a:endParaRPr lang="ru-RU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Гуманистическое направление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Равновесие, укорененность в среде уменьшают или совсем уничтожают стремление к самоактуализации, которая и делает человека личностью. </a:t>
            </a:r>
          </a:p>
          <a:p>
            <a:r>
              <a:rPr lang="ru-RU" dirty="0" smtClean="0"/>
              <a:t>Только стремление к развитию, к личностному росту, т. е. к самоактуализации, образует основу для развития и человека, и общества.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52</a:t>
            </a:fld>
            <a:endParaRPr lang="ru-RU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Когнитивное направление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Процесс адаптации в когнитивной психологии личности можно представить формулой: конфликт-угроза-реакция приспособления. </a:t>
            </a:r>
          </a:p>
          <a:p>
            <a:r>
              <a:rPr lang="ru-RU" dirty="0" smtClean="0"/>
              <a:t>В процессе информационного взаимодействия со средой личность сталкивается с информацией, противоречащей имеющимся у нее установкам (когнитивный диссонанс), при этом переживается состояние дискомфорта (угроза), которое стимулирует личность на поиск возможностей снятия или уменьшения когнитивного диссонанса.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53</a:t>
            </a:fld>
            <a:endParaRPr lang="ru-RU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Бихевиористское 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направление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Социальная адаптация - это: состояние, при котором потребности индивида, с одной стороны, и требования среды - с другой - полностью удовлетворены. Это состояние гармонии между индивидом и природой или социальной средой; процесс, посредством которого это гармоническое состояние достигается. </a:t>
            </a:r>
          </a:p>
          <a:p>
            <a:r>
              <a:rPr lang="ru-RU" sz="2400" dirty="0" smtClean="0"/>
              <a:t>Таким образом, социальную адаптацию </a:t>
            </a:r>
            <a:r>
              <a:rPr lang="ru-RU" sz="2400" dirty="0" err="1" smtClean="0"/>
              <a:t>бихевиористы</a:t>
            </a:r>
            <a:r>
              <a:rPr lang="ru-RU" sz="2400" dirty="0" smtClean="0"/>
              <a:t> понимают как процесс изменений (физических, социально-экономических или организационных) в поведении, социальных отношениях или в культуре в целом. Цель этих изменений -улучшение способности выживания групп или индивидов. 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54</a:t>
            </a:fld>
            <a:endParaRPr lang="ru-RU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Социально-психологическая адаптация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Итак, независимо от различий в представлениях об адаптации в различных концепциях можно отметить, что </a:t>
            </a:r>
            <a:r>
              <a:rPr lang="ru-RU" i="1" dirty="0" smtClean="0"/>
              <a:t>личность выступает в ходе адаптации как активный субъект этого процесса</a:t>
            </a:r>
            <a:r>
              <a:rPr lang="ru-RU" dirty="0" smtClean="0"/>
              <a:t>. </a:t>
            </a:r>
          </a:p>
          <a:p>
            <a:r>
              <a:rPr lang="ru-RU" sz="2400" i="1" dirty="0" smtClean="0"/>
              <a:t>Таким образом, социальная адаптация подразумевает способы приспособления, регулирования, гармонизации взаимодействия индивида со средой. В процессе социальной адаптации человек выступает как активный субъект, который адаптируется к среде в соответствии со своими потребностями, интересами, стремлениями и активно самоопределяется.</a:t>
            </a:r>
            <a:r>
              <a:rPr lang="ru-RU" sz="2400" dirty="0" smtClean="0"/>
              <a:t>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55</a:t>
            </a:fld>
            <a:endParaRPr lang="ru-RU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/>
              <a:t> 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ПОНЯТИЕ  РЕАБИЛИТАЦИИ. </a:t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Социально-психологическая реабилитация.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9FD1-0263-4AAF-A4B9-B6F517BA86C2}" type="slidenum">
              <a:rPr lang="ru-RU" smtClean="0"/>
              <a:pPr/>
              <a:t>56</a:t>
            </a:fld>
            <a:endParaRPr lang="ru-RU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75643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Социальная реабилитация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340768"/>
            <a:ext cx="7886700" cy="483619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– это комплекс мер, направленных на восстановление человека в правах, социальном статусе, здоровье, дееспособности. </a:t>
            </a:r>
          </a:p>
          <a:p>
            <a:pPr>
              <a:buNone/>
            </a:pPr>
            <a:r>
              <a:rPr lang="ru-RU" dirty="0" smtClean="0"/>
              <a:t>Выделяются различные уровни социально – реабилитационной деятельности: </a:t>
            </a:r>
          </a:p>
          <a:p>
            <a:pPr marL="0" algn="ctr">
              <a:spcBef>
                <a:spcPts val="0"/>
              </a:spcBef>
            </a:pPr>
            <a:r>
              <a:rPr lang="ru-RU" dirty="0" smtClean="0"/>
              <a:t>медико – социальный, </a:t>
            </a:r>
          </a:p>
          <a:p>
            <a:pPr marL="0" algn="ctr">
              <a:spcBef>
                <a:spcPts val="0"/>
              </a:spcBef>
            </a:pPr>
            <a:r>
              <a:rPr lang="ru-RU" dirty="0" smtClean="0"/>
              <a:t>профессионально – трудовой, </a:t>
            </a:r>
          </a:p>
          <a:p>
            <a:pPr marL="0" algn="ctr">
              <a:spcBef>
                <a:spcPts val="0"/>
              </a:spcBef>
            </a:pPr>
            <a:r>
              <a:rPr lang="ru-RU" dirty="0" smtClean="0"/>
              <a:t>социально – психологический, </a:t>
            </a:r>
          </a:p>
          <a:p>
            <a:pPr marL="0" algn="ctr">
              <a:spcBef>
                <a:spcPts val="0"/>
              </a:spcBef>
            </a:pPr>
            <a:r>
              <a:rPr lang="ru-RU" dirty="0" smtClean="0"/>
              <a:t>социально – ролевой, </a:t>
            </a:r>
          </a:p>
          <a:p>
            <a:pPr marL="0" algn="ctr">
              <a:spcBef>
                <a:spcPts val="0"/>
              </a:spcBef>
            </a:pPr>
            <a:r>
              <a:rPr lang="ru-RU" dirty="0" smtClean="0"/>
              <a:t>социально – бытовой, </a:t>
            </a:r>
          </a:p>
          <a:p>
            <a:pPr marL="0" algn="ctr">
              <a:spcBef>
                <a:spcPts val="0"/>
              </a:spcBef>
            </a:pPr>
            <a:r>
              <a:rPr lang="ru-RU" dirty="0" smtClean="0"/>
              <a:t>социально – правовой.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57</a:t>
            </a:fld>
            <a:endParaRPr lang="ru-RU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58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228426" cy="486871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Общее содержание реабилитации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1. Функциональное восстановление способностей больных и инвалидов, </a:t>
            </a:r>
            <a:r>
              <a:rPr lang="ru-RU" sz="1800" dirty="0" smtClean="0"/>
              <a:t>в том числе – а) полное восстановление (реституция); б) компенсация при ограниченном или отсутствующем восстановлении (например, при неспособности работать правой кистью руки вследствие ее травмы приспособление к работе левой рукой);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2. Приспособление к труду (трудотерапия);</a:t>
            </a:r>
          </a:p>
          <a:p>
            <a:pPr>
              <a:buNone/>
            </a:pPr>
            <a:r>
              <a:rPr lang="ru-RU" dirty="0" smtClean="0"/>
              <a:t>3. Непосредственная социально – психологическая реабилитация – </a:t>
            </a:r>
            <a:r>
              <a:rPr lang="ru-RU" sz="2000" dirty="0" smtClean="0"/>
              <a:t>приобщение личности к повседневной жизнедеятельности, включение в социальные отношения на основе восстановления психических функций и коммуникативных способностей.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59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332656"/>
            <a:ext cx="7886700" cy="5844307"/>
          </a:xfrm>
        </p:spPr>
        <p:txBody>
          <a:bodyPr/>
          <a:lstStyle/>
          <a:p>
            <a:pPr>
              <a:buNone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Объектами социальной и социально-психологической реабилитации являются </a:t>
            </a:r>
          </a:p>
          <a:p>
            <a:r>
              <a:rPr lang="ru-RU" dirty="0" smtClean="0"/>
              <a:t> больные и инвалиды; </a:t>
            </a:r>
          </a:p>
          <a:p>
            <a:r>
              <a:rPr lang="ru-RU" dirty="0" smtClean="0"/>
              <a:t>пенсионеры и пожилые; </a:t>
            </a:r>
          </a:p>
          <a:p>
            <a:r>
              <a:rPr lang="ru-RU" dirty="0" smtClean="0"/>
              <a:t>бомжи; </a:t>
            </a:r>
          </a:p>
          <a:p>
            <a:r>
              <a:rPr lang="ru-RU" dirty="0" smtClean="0"/>
              <a:t>беспризорные и бездомные дети и подростки; </a:t>
            </a:r>
          </a:p>
          <a:p>
            <a:r>
              <a:rPr lang="ru-RU" dirty="0" smtClean="0"/>
              <a:t>безработные; </a:t>
            </a:r>
          </a:p>
          <a:p>
            <a:r>
              <a:rPr lang="ru-RU" dirty="0" smtClean="0"/>
              <a:t>мигранты и беженцы; </a:t>
            </a:r>
          </a:p>
          <a:p>
            <a:r>
              <a:rPr lang="ru-RU" dirty="0" smtClean="0"/>
              <a:t>люди, оказавшиеся в критических экстремальных ситуациях; </a:t>
            </a:r>
          </a:p>
          <a:p>
            <a:r>
              <a:rPr lang="ru-RU" dirty="0" smtClean="0"/>
              <a:t>осужденные и бывшие осужденные; </a:t>
            </a:r>
          </a:p>
          <a:p>
            <a:r>
              <a:rPr lang="ru-RU" dirty="0" smtClean="0"/>
              <a:t>алкоголики, наркоманы и др.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60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Вывод по лекции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Краткий анализ основных понятий и категорий психологии социальной работы дает общее системно – структурное представление о ней как об отдельной вполне самостоятельной науке и учебной дисциплине, усвоение которой необходимо социальным работникам.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61</a:t>
            </a:fld>
            <a:endParaRPr lang="ru-RU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Благодарю за внимание!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9691D-6697-4EC2-8E73-03CFECF6A978}" type="slidenum">
              <a:rPr lang="ru-RU" smtClean="0"/>
              <a:pPr/>
              <a:t>62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13-0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771</TotalTime>
  <Words>2719</Words>
  <Application>Microsoft Office PowerPoint</Application>
  <PresentationFormat>Экран (4:3)</PresentationFormat>
  <Paragraphs>264</Paragraphs>
  <Slides>62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63" baseType="lpstr">
      <vt:lpstr>Тема13-03</vt:lpstr>
      <vt:lpstr>ПСИХОЛОГИЯ СОЦИАЛЬНОЙ РАБОТЫ   Сырямкина Е.В., преподаватель каф. философии ИСГТ ТПУ</vt:lpstr>
      <vt:lpstr>СОДЕРЖАНИЕ    ДИСЦИПЛИНЫ :</vt:lpstr>
      <vt:lpstr>Модуль 1.   Предмет, структура и функции психологии социальной работы</vt:lpstr>
      <vt:lpstr>Слайд 4</vt:lpstr>
      <vt:lpstr>Слайд 5</vt:lpstr>
      <vt:lpstr>Психолог добивается изменений жизненных ситуаций клиента (клиентов) разными способами:</vt:lpstr>
      <vt:lpstr>Слайд 7</vt:lpstr>
      <vt:lpstr>Слайд 8</vt:lpstr>
      <vt:lpstr>Слайд 9</vt:lpstr>
      <vt:lpstr>Слайд 10</vt:lpstr>
      <vt:lpstr>3 основных блока в структуре дисциплины:</vt:lpstr>
      <vt:lpstr>Важнейшие функции психологии:</vt:lpstr>
      <vt:lpstr>Диагностическая функция</vt:lpstr>
      <vt:lpstr>Социализаторская (социально-терапевтическая) функция </vt:lpstr>
      <vt:lpstr>Основные цели и задачи социальной терапии: </vt:lpstr>
      <vt:lpstr>Основные цели и задачи социальной терапии: </vt:lpstr>
      <vt:lpstr>Профилактическая функция </vt:lpstr>
      <vt:lpstr>Прогностическая функция </vt:lpstr>
      <vt:lpstr>Основные понятия психологии социальной работы </vt:lpstr>
      <vt:lpstr>Человек - главный объект психологии социальной работы</vt:lpstr>
      <vt:lpstr>Человек в истории философии </vt:lpstr>
      <vt:lpstr>Слайд 22</vt:lpstr>
      <vt:lpstr>Личность - система социально значимых качеств индивида</vt:lpstr>
      <vt:lpstr>Понятие личности</vt:lpstr>
      <vt:lpstr>Понятие личности</vt:lpstr>
      <vt:lpstr>Понятие личности</vt:lpstr>
      <vt:lpstr>Понятие личности</vt:lpstr>
      <vt:lpstr>Понятие личности</vt:lpstr>
      <vt:lpstr>Понятие личности</vt:lpstr>
      <vt:lpstr>Типы личности</vt:lpstr>
      <vt:lpstr>Выводы по диалектическому подходу</vt:lpstr>
      <vt:lpstr>Слайд 32</vt:lpstr>
      <vt:lpstr>ПОНЯТИЕ  СОЦИАЛИЗАЦИИ</vt:lpstr>
      <vt:lpstr>Понятие социализации</vt:lpstr>
      <vt:lpstr>Понятие социализации</vt:lpstr>
      <vt:lpstr>Понятие социализации</vt:lpstr>
      <vt:lpstr>Понятие социализации</vt:lpstr>
      <vt:lpstr>Слайд 38</vt:lpstr>
      <vt:lpstr>Социализация является непрерывным процессом и происходит в течение всей жизни человека. </vt:lpstr>
      <vt:lpstr>Подходы к социализации взрослых</vt:lpstr>
      <vt:lpstr>Понятие социализации</vt:lpstr>
      <vt:lpstr>Агенты социализации</vt:lpstr>
      <vt:lpstr>Слайд 43</vt:lpstr>
      <vt:lpstr>Социализация происходит на основе  психологических механизмов:</vt:lpstr>
      <vt:lpstr>Половая социализация </vt:lpstr>
      <vt:lpstr>ПОНЯТИЕ АДАПТАЦИИ   социально-психологическая адаптация</vt:lpstr>
      <vt:lpstr>Социально-психологическая адаптация</vt:lpstr>
      <vt:lpstr>Социально-психологическая адаптация</vt:lpstr>
      <vt:lpstr>Социально-психологическая адаптация</vt:lpstr>
      <vt:lpstr>Процесс адаптации в психоанализе</vt:lpstr>
      <vt:lpstr>Гуманистическое направление</vt:lpstr>
      <vt:lpstr>Гуманистическое направление</vt:lpstr>
      <vt:lpstr>Когнитивное направление</vt:lpstr>
      <vt:lpstr>Бихевиористское направление</vt:lpstr>
      <vt:lpstr>Социально-психологическая адаптация</vt:lpstr>
      <vt:lpstr> ПОНЯТИЕ  РЕАБИЛИТАЦИИ.   Социально-психологическая реабилитация.</vt:lpstr>
      <vt:lpstr>Социальная реабилитация </vt:lpstr>
      <vt:lpstr>Слайд 58</vt:lpstr>
      <vt:lpstr>Общее содержание реабилитации</vt:lpstr>
      <vt:lpstr>Слайд 60</vt:lpstr>
      <vt:lpstr>Вывод по лекции</vt:lpstr>
      <vt:lpstr>Слайд 62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ПСИХОЛОГИЯ СОЦИАЛЬНОЙ РАБОТЫ</dc:title>
  <dc:creator>User</dc:creator>
  <cp:lastModifiedBy>User</cp:lastModifiedBy>
  <cp:revision>75</cp:revision>
  <dcterms:created xsi:type="dcterms:W3CDTF">2015-02-28T06:47:13Z</dcterms:created>
  <dcterms:modified xsi:type="dcterms:W3CDTF">2015-03-16T14:22:33Z</dcterms:modified>
</cp:coreProperties>
</file>