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4"/>
  </p:notesMasterIdLst>
  <p:sldIdLst>
    <p:sldId id="268" r:id="rId2"/>
    <p:sldId id="266" r:id="rId3"/>
    <p:sldId id="256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9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8D7579-FA09-4167-9FC5-161E8DA4AADF}" type="datetimeFigureOut">
              <a:rPr lang="ru-RU" smtClean="0"/>
              <a:pPr/>
              <a:t>16.01.2016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CE220D-0DB0-4AC7-9AC4-A2D9159C8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47899"/>
            <a:ext cx="7772400" cy="126206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69EDD39-0D14-414D-9C35-BF3358D09F3D}" type="datetime1">
              <a:rPr lang="ru-RU" smtClean="0"/>
              <a:pPr/>
              <a:t>16.01.2016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11E68B-23CE-4E53-ADCE-04D7401EA23B}" type="datetime1">
              <a:rPr lang="ru-RU" smtClean="0"/>
              <a:pPr/>
              <a:t>16.01.2016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2412E5-783E-4D22-82C1-61F9F991D1F4}" type="datetime1">
              <a:rPr lang="ru-RU" smtClean="0"/>
              <a:pPr/>
              <a:t>16.01.2016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97620BC-1E15-4A47-9E88-79A5B32C81DA}" type="datetime1">
              <a:rPr lang="ru-RU" smtClean="0"/>
              <a:pPr/>
              <a:t>16.01.2016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6F1269-5010-4B6D-813C-937DE075F65D}" type="datetime1">
              <a:rPr lang="ru-RU" smtClean="0"/>
              <a:pPr/>
              <a:t>16.01.2016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AA488A8-789B-40AE-8E93-561740FA6208}" type="datetime1">
              <a:rPr lang="ru-RU" smtClean="0"/>
              <a:pPr/>
              <a:t>16.01.2016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8E2F9CF-E6CD-4AE6-9D6A-168FAFC95739}" type="datetime1">
              <a:rPr lang="ru-RU" smtClean="0"/>
              <a:pPr/>
              <a:t>16.01.2016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797B186-9E5D-424A-BBB9-62A89E3F9FA2}" type="datetime1">
              <a:rPr lang="ru-RU" smtClean="0"/>
              <a:pPr/>
              <a:t>16.01.2016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013EB30-FFE9-46A8-A84C-280578F53BA6}" type="datetime1">
              <a:rPr lang="ru-RU" smtClean="0"/>
              <a:pPr/>
              <a:t>16.01.2016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2C6D58A-3FED-4104-B322-916C1E016C45}" type="datetime1">
              <a:rPr lang="ru-RU" smtClean="0"/>
              <a:pPr/>
              <a:t>16.01.2016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5FA0AB6-0791-4EF6-B7B0-CC361818996A}" type="datetime1">
              <a:rPr lang="ru-RU" smtClean="0"/>
              <a:pPr/>
              <a:t>16.01.2016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9F01B41-F125-4EA5-A9FD-4F8A799B2311}" type="datetime1">
              <a:rPr lang="ru-RU" smtClean="0"/>
              <a:pPr/>
              <a:t>16.01.2016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blio-online.ru/home/%25D0%259F%25D1%2581%25D0%25B8%25D1%2585%25D0%25BE%25D0%25BB%25D0%25BE%25D0%25B3%25D0%25B8%25D1%258F+%25D1%2581%25D0%25BE%25D1%2586%25D0%25B8%25D0%25B0%25D0%25BB%25D1%258C%25D0%25BD%25D0%25BE%25D0%25B9+%25D1%2580%25D0%25B0%25D0%25B1%25D0%25BE%25D1%2582%25D1%258B?6&amp;type=f_search&amp;text=false" TargetMode="External"/><Relationship Id="rId2" Type="http://schemas.openxmlformats.org/officeDocument/2006/relationships/hyperlink" Target="http://www.biblio-online.ru/thematic/?id=urait.content.BCCFAF9F-32A0-4409-8759-9EE81D44A25A&amp;type=c_pub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sychological.ru/" TargetMode="External"/><Relationship Id="rId5" Type="http://schemas.openxmlformats.org/officeDocument/2006/relationships/hyperlink" Target="http://www.narotiv.ru/" TargetMode="External"/><Relationship Id="rId4" Type="http://schemas.openxmlformats.org/officeDocument/2006/relationships/hyperlink" Target="http://www.psytolerance.info/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6013" y="2780928"/>
            <a:ext cx="7559675" cy="351033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 dirty="0" smtClean="0"/>
              <a:t>ПСИХОЛОГИЯ СОЦИАЛЬНОЙ РАБОТЫ</a:t>
            </a:r>
            <a:br>
              <a:rPr lang="ru-RU" sz="4000" b="1" dirty="0" smtClean="0"/>
            </a:b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2000" dirty="0" smtClean="0"/>
              <a:t>Сырямкина</a:t>
            </a:r>
            <a:r>
              <a:rPr lang="ru-RU" sz="2000" b="1" dirty="0" smtClean="0"/>
              <a:t> </a:t>
            </a:r>
            <a:r>
              <a:rPr lang="ru-RU" sz="2000" dirty="0" smtClean="0"/>
              <a:t>Е.В.,</a:t>
            </a:r>
            <a:r>
              <a:rPr lang="en-US" sz="2000" dirty="0" smtClean="0"/>
              <a:t> </a:t>
            </a:r>
            <a:r>
              <a:rPr lang="ru-RU" sz="2000" dirty="0" smtClean="0"/>
              <a:t>преподаватель каф. философии ИСГТ ТПУ</a:t>
            </a:r>
            <a:endParaRPr lang="ru-RU" sz="4000" dirty="0"/>
          </a:p>
        </p:txBody>
      </p:sp>
      <p:sp>
        <p:nvSpPr>
          <p:cNvPr id="3075" name="Прямоугольник 5"/>
          <p:cNvSpPr>
            <a:spLocks noChangeArrowheads="1"/>
          </p:cNvSpPr>
          <p:nvPr/>
        </p:nvSpPr>
        <p:spPr bwMode="auto">
          <a:xfrm>
            <a:off x="250825" y="188913"/>
            <a:ext cx="6913563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/>
              <a:t>МИНИСТЕРСТВО ОБРАЗОВАНИЯ И НАУКИ </a:t>
            </a:r>
          </a:p>
          <a:p>
            <a:pPr algn="ctr"/>
            <a:r>
              <a:rPr lang="ru-RU" sz="1600" b="1"/>
              <a:t>РОССИЙСКОЙ ФЕДЕРАЦИИ</a:t>
            </a:r>
          </a:p>
          <a:p>
            <a:pPr algn="ctr"/>
            <a:r>
              <a:rPr lang="ru-RU" sz="1600"/>
              <a:t>Федеральное государственное бюджетное образовательное учреждение </a:t>
            </a:r>
            <a:br>
              <a:rPr lang="ru-RU" sz="1600"/>
            </a:br>
            <a:r>
              <a:rPr lang="ru-RU" sz="1600"/>
              <a:t>высшего профессионального образования</a:t>
            </a:r>
            <a:br>
              <a:rPr lang="ru-RU" sz="1600"/>
            </a:br>
            <a:r>
              <a:rPr lang="ru-RU" sz="1600" b="1"/>
              <a:t>«НАЦИОНАЛЬНЫЙ ИССЛЕДОВАТЕЛЬСКИЙ </a:t>
            </a:r>
            <a:r>
              <a:rPr lang="ru-RU" sz="1600"/>
              <a:t/>
            </a:r>
            <a:br>
              <a:rPr lang="ru-RU" sz="1600"/>
            </a:br>
            <a:r>
              <a:rPr lang="ru-RU" sz="1600" b="1"/>
              <a:t>ТОМСКИЙ ПОЛИТЕХНИЧЕСКИЙ УНИВЕРСИТЕТ»</a:t>
            </a:r>
            <a:endParaRPr lang="ru-RU" sz="160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2320" y="332656"/>
            <a:ext cx="129614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800" dirty="0" smtClean="0"/>
              <a:t>Консультация 1. </a:t>
            </a:r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ru-RU" sz="4800" dirty="0" smtClean="0"/>
              <a:t>Введение</a:t>
            </a:r>
            <a:endParaRPr lang="ru-RU" sz="4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>
            <a:spLocks noGrp="1"/>
          </p:cNvSpPr>
          <p:nvPr>
            <p:ph type="title"/>
          </p:nvPr>
        </p:nvSpPr>
        <p:spPr>
          <a:xfrm>
            <a:off x="755576" y="1124744"/>
            <a:ext cx="7467600" cy="2867025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000" b="1" i="1" dirty="0" smtClean="0">
                <a:solidFill>
                  <a:schemeClr val="tx1"/>
                </a:solidFill>
              </a:rPr>
              <a:t>СЫРЯМКИНА </a:t>
            </a:r>
            <a:br>
              <a:rPr lang="ru-RU" sz="4000" b="1" i="1" dirty="0" smtClean="0">
                <a:solidFill>
                  <a:schemeClr val="tx1"/>
                </a:solidFill>
              </a:rPr>
            </a:br>
            <a:r>
              <a:rPr lang="ru-RU" sz="4000" b="1" i="1" dirty="0" smtClean="0">
                <a:solidFill>
                  <a:schemeClr val="tx1"/>
                </a:solidFill>
              </a:rPr>
              <a:t>ЕВГЕНИЯ</a:t>
            </a:r>
            <a:br>
              <a:rPr lang="ru-RU" sz="4000" b="1" i="1" dirty="0" smtClean="0">
                <a:solidFill>
                  <a:schemeClr val="tx1"/>
                </a:solidFill>
              </a:rPr>
            </a:br>
            <a:r>
              <a:rPr lang="ru-RU" sz="4000" b="1" i="1" dirty="0" smtClean="0">
                <a:solidFill>
                  <a:schemeClr val="tx1"/>
                </a:solidFill>
              </a:rPr>
              <a:t>ВЛАДИМИРОВНА</a:t>
            </a:r>
            <a:br>
              <a:rPr lang="ru-RU" sz="4000" b="1" i="1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преподаватель каф. философии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ИСГТ  НИ ТПУ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95736" y="3789040"/>
            <a:ext cx="5729064" cy="2337123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en-US" sz="3600" dirty="0" smtClean="0">
              <a:solidFill>
                <a:srgbClr val="FF0000"/>
              </a:solidFill>
            </a:endParaRPr>
          </a:p>
          <a:p>
            <a:endParaRPr lang="en-US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/>
              <a:t>МЕСТО ДИСЦИПЛИНЫ В СТРУКТУРЕ ОСНОВНОЙ ОБРАЗОВАТЕЛЬНОЙ ПРОГРАММЫ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785395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В государственный образовательный стандарт подготовки бакалавров по социальной работе входит учебный модуль — «психология социальной работы», что полностью согласуется с международной теорией и практикой оказания социальной помощи населению. </a:t>
            </a:r>
            <a:endParaRPr lang="en-US" dirty="0" smtClean="0"/>
          </a:p>
          <a:p>
            <a:r>
              <a:rPr lang="ru-RU" dirty="0" smtClean="0"/>
              <a:t>Центральной задачей практической социальной работы считается содействие оптимальной адаптации как отдельных личностей, так и семей, и других групп населения к социальной среде и, в частности, к своему окружению. </a:t>
            </a:r>
            <a:endParaRPr lang="en-US" dirty="0" smtClean="0"/>
          </a:p>
          <a:p>
            <a:r>
              <a:rPr lang="ru-RU" dirty="0" smtClean="0"/>
              <a:t>В отечественной методологии и практике социальной работы идея синтеза психологического и социального прослеживается на всех уровнях — в формулировках целей и задач социальной помощи населению, в квалификационных требованиях и должностных обязанностях социальных работников.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/>
              <a:t>МЕСТО ДИСЦИПЛИНЫ В СТРУКТУРЕ ОСНОВНОЙ ОБРАЗОВАТЕЛЬНОЙ ПРОГРАММЫ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При изучении дисциплины студенты знакомятся с теоретико-методологическими и практическими вопросами психологии социальной работы, необходимыми для подготовки студентов по направлению «Социальная работа». </a:t>
            </a:r>
            <a:endParaRPr lang="en-US" dirty="0" smtClean="0"/>
          </a:p>
          <a:p>
            <a:endParaRPr lang="en-US" dirty="0" smtClean="0"/>
          </a:p>
          <a:p>
            <a:r>
              <a:rPr lang="ru-RU" dirty="0" smtClean="0"/>
              <a:t>Необходимость глубокого усвоения содержания</a:t>
            </a:r>
            <a:r>
              <a:rPr lang="en-US" dirty="0" smtClean="0"/>
              <a:t> </a:t>
            </a:r>
            <a:r>
              <a:rPr lang="ru-RU" dirty="0" smtClean="0"/>
              <a:t>данной дисциплины социальными работниками для повышения их профессионализации связана с</a:t>
            </a:r>
            <a:r>
              <a:rPr lang="en-US" dirty="0" smtClean="0"/>
              <a:t> </a:t>
            </a:r>
            <a:r>
              <a:rPr lang="ru-RU" dirty="0" smtClean="0"/>
              <a:t>особенностями современного этапа развития России.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/>
              <a:t>МЕСТО ДИСЦИПЛИНЫ В СТРУКТУРЕ ОСНОВНОЙ ОБРАЗОВАТЕЛЬНОЙ ПРОГРАММЫ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Autofit/>
          </a:bodyPr>
          <a:lstStyle/>
          <a:p>
            <a:pPr algn="just"/>
            <a:r>
              <a:rPr lang="ru-RU" sz="2000" dirty="0" smtClean="0"/>
              <a:t>Объективные трудности трансформации российского общества, становление</a:t>
            </a:r>
            <a:r>
              <a:rPr lang="en-US" sz="2000" dirty="0" smtClean="0"/>
              <a:t> </a:t>
            </a:r>
            <a:r>
              <a:rPr lang="ru-RU" sz="2000" dirty="0" smtClean="0"/>
              <a:t>демократического правового государства, </a:t>
            </a:r>
            <a:r>
              <a:rPr lang="ru-RU" sz="2000" b="1" dirty="0" smtClean="0"/>
              <a:t>социально ориентированной рыночной экономики</a:t>
            </a:r>
            <a:r>
              <a:rPr lang="ru-RU" sz="2000" dirty="0" smtClean="0"/>
              <a:t>,</a:t>
            </a:r>
            <a:r>
              <a:rPr lang="en-US" sz="2000" dirty="0" smtClean="0"/>
              <a:t> </a:t>
            </a:r>
            <a:r>
              <a:rPr lang="ru-RU" sz="2000" dirty="0" smtClean="0"/>
              <a:t>усложненные просчетами в реформировании страны, привели к тому, что значительная часть</a:t>
            </a:r>
            <a:r>
              <a:rPr lang="en-US" sz="2000" dirty="0" smtClean="0"/>
              <a:t> </a:t>
            </a:r>
            <a:r>
              <a:rPr lang="ru-RU" sz="2000" dirty="0" smtClean="0"/>
              <a:t>населения оказалась за чертой бедности, пополнила ряды малообеспеченных, слабозащищенных,</a:t>
            </a:r>
            <a:r>
              <a:rPr lang="en-US" sz="2000" dirty="0" smtClean="0"/>
              <a:t> </a:t>
            </a:r>
            <a:r>
              <a:rPr lang="ru-RU" sz="2000" dirty="0" smtClean="0"/>
              <a:t>уязвимых социальных групп. </a:t>
            </a:r>
          </a:p>
          <a:p>
            <a:pPr algn="just"/>
            <a:r>
              <a:rPr lang="ru-RU" sz="2000" dirty="0" smtClean="0"/>
              <a:t>Эти группы – пожилые, пенсионеры, инвалиды, </a:t>
            </a:r>
            <a:r>
              <a:rPr lang="en-US" sz="2000" dirty="0" smtClean="0"/>
              <a:t> </a:t>
            </a:r>
            <a:r>
              <a:rPr lang="ru-RU" sz="2000" dirty="0" smtClean="0"/>
              <a:t>безработные, мигранты и др. – наряду с активной материально – экономической поддержкой </a:t>
            </a:r>
            <a:r>
              <a:rPr lang="ru-RU" sz="2000" b="1" dirty="0" smtClean="0"/>
              <a:t>нуждаются в социально – психологической помощи. </a:t>
            </a:r>
          </a:p>
          <a:p>
            <a:pPr algn="just"/>
            <a:r>
              <a:rPr lang="ru-RU" sz="2000" dirty="0" smtClean="0"/>
              <a:t>Сложность, противоречивость, в определенной мере </a:t>
            </a:r>
            <a:r>
              <a:rPr lang="ru-RU" sz="2000" b="1" dirty="0" smtClean="0"/>
              <a:t>нестабильность, непредсказуемость социально-экономической и политической ситуации в стране, проблемы социальной и личной безопасности в обществе</a:t>
            </a:r>
            <a:r>
              <a:rPr lang="ru-RU" sz="2000" dirty="0" smtClean="0"/>
              <a:t>, в том числе, и среди более обеспеченных слоев населения также </a:t>
            </a:r>
            <a:r>
              <a:rPr lang="ru-RU" sz="2000" b="1" dirty="0" smtClean="0"/>
              <a:t>вызывает потребность в социально-психологической поддержке.</a:t>
            </a:r>
            <a:endParaRPr lang="ru-RU" sz="20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/>
              <a:t>МЕСТО ДИСЦИПЛИНЫ В СТРУКТУРЕ ОСНОВНОЙ ОБРАЗОВАТЕЛЬНОЙ ПРОГРАММЫ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Социальные работники, имеющие дело с людьми, находящимися в сложных жизненных ситуациях, в группах риска, поэтому должны быть достаточно грамотными в вопросах психического здоровья, социально – психологической природы человека, ее особенностей у отдельных групп, в частности, в проблемах типологии личности, темперамента, характера, общения и т.д. </a:t>
            </a:r>
          </a:p>
          <a:p>
            <a:r>
              <a:rPr lang="ru-RU" dirty="0" smtClean="0"/>
              <a:t>В связи с этим в настоящем курсе уделено существенное внимание теоретико - методологическим вопросам, философско-социологическим и </a:t>
            </a:r>
            <a:r>
              <a:rPr lang="ru-RU" dirty="0" err="1" smtClean="0"/>
              <a:t>обще-психологическим</a:t>
            </a:r>
            <a:r>
              <a:rPr lang="ru-RU" dirty="0" smtClean="0"/>
              <a:t> основам психологической практики социальной работы без глубокого понимания которых невозможна успешная деятельность психосоциальных работников.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Данный курс, содержит 4 тематических блока (модуля):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Первый блок включает анализ ряда вопросов из истории становления социальной работы как науки, ее связи с психологией, выявление предмета, анализ структуры, функций, основных понятий психологического содержания социальной работы. </a:t>
            </a:r>
          </a:p>
          <a:p>
            <a:r>
              <a:rPr lang="ru-RU" dirty="0" smtClean="0"/>
              <a:t>Во втором блоке раскрываются </a:t>
            </a:r>
            <a:r>
              <a:rPr lang="ru-RU" dirty="0" err="1" smtClean="0"/>
              <a:t>философско</a:t>
            </a:r>
            <a:r>
              <a:rPr lang="ru-RU" dirty="0" smtClean="0"/>
              <a:t> – социологические аспекты социальной работы, имеющие отношение к ее психологическому содержанию. </a:t>
            </a:r>
          </a:p>
          <a:p>
            <a:r>
              <a:rPr lang="ru-RU" dirty="0" smtClean="0"/>
              <a:t>В третьем блоке дан обзор основных общепсихологических концепций, учений, идей, лежащих в основе психологических методов и средств (психотехнологий), применяемых в практике социальной работы. </a:t>
            </a:r>
          </a:p>
          <a:p>
            <a:r>
              <a:rPr lang="ru-RU" dirty="0" smtClean="0"/>
              <a:t>В четвертом блоке освещаются психотехнологии и раскрываются особенности социально – психологической работы с некоторыми группами населения (на материале работы с подростками, пожилыми и инвалидами).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Литература обязательная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8650" y="1628800"/>
            <a:ext cx="7886700" cy="4548163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ru-RU" sz="3200" b="1" dirty="0" smtClean="0"/>
              <a:t>Сырямкина Е.В. </a:t>
            </a:r>
            <a:r>
              <a:rPr lang="ru-RU" sz="3200" dirty="0" smtClean="0"/>
              <a:t>Психология социальной работы: конспект лекций / сост. Е.В.Сырямкина; Томский политехнический университет. – Томск: Изд-во ТПУ, 2014. – 137 с.</a:t>
            </a:r>
          </a:p>
          <a:p>
            <a:pPr lvl="0"/>
            <a:r>
              <a:rPr lang="ru-RU" sz="3200" dirty="0" smtClean="0"/>
              <a:t>Психология социальной работы: учеб. пособие / под ред. </a:t>
            </a:r>
            <a:r>
              <a:rPr lang="ru-RU" sz="3200" b="1" dirty="0" smtClean="0"/>
              <a:t>М. А. </a:t>
            </a:r>
            <a:r>
              <a:rPr lang="ru-RU" sz="3200" b="1" dirty="0" err="1" smtClean="0"/>
              <a:t>Гулиной</a:t>
            </a:r>
            <a:r>
              <a:rPr lang="ru-RU" sz="3200" b="1" dirty="0" smtClean="0"/>
              <a:t>. </a:t>
            </a:r>
            <a:r>
              <a:rPr lang="ru-RU" sz="3200" dirty="0" smtClean="0"/>
              <a:t>– СПб. : Питер, 2002. – 150 с.</a:t>
            </a:r>
          </a:p>
          <a:p>
            <a:pPr lvl="0"/>
            <a:r>
              <a:rPr lang="ru-RU" sz="3200" b="1" dirty="0" smtClean="0"/>
              <a:t>Сафонова, Л. В.</a:t>
            </a:r>
            <a:r>
              <a:rPr lang="ru-RU" sz="3200" dirty="0" smtClean="0"/>
              <a:t> Содержание и методика психосоциальной работы: учеб. пособие / Л. В. Сафонова. – М. : Академия, 2006. – 224 с.</a:t>
            </a:r>
          </a:p>
          <a:p>
            <a:pPr fontAlgn="t"/>
            <a:r>
              <a:rPr lang="ru-RU" sz="3200" b="1" dirty="0" smtClean="0"/>
              <a:t>Фирсов М.В., Шапиро </a:t>
            </a:r>
            <a:r>
              <a:rPr lang="ru-RU" sz="3200" b="1" dirty="0" smtClean="0"/>
              <a:t>Б.Ю </a:t>
            </a:r>
            <a:r>
              <a:rPr lang="ru-RU" sz="3200" dirty="0" smtClean="0">
                <a:hlinkClick r:id="rId2"/>
              </a:rPr>
              <a:t>Психология социальной работы: содержание и методы психосоциальной практики 6-е изд., Пер. И доп. Учебное пособие для бакалавров</a:t>
            </a:r>
            <a:r>
              <a:rPr lang="ru-RU" sz="3200" dirty="0" smtClean="0"/>
              <a:t>  Учебное </a:t>
            </a:r>
            <a:r>
              <a:rPr lang="ru-RU" sz="3200" dirty="0" smtClean="0"/>
              <a:t>пособие для </a:t>
            </a:r>
            <a:r>
              <a:rPr lang="ru-RU" sz="3200" dirty="0" smtClean="0"/>
              <a:t>бакалавров  Издательство</a:t>
            </a:r>
            <a:r>
              <a:rPr lang="ru-RU" sz="3200" dirty="0" smtClean="0"/>
              <a:t>:  </a:t>
            </a:r>
            <a:r>
              <a:rPr lang="ru-RU" sz="3200" dirty="0" err="1" smtClean="0">
                <a:hlinkClick r:id="rId3"/>
              </a:rPr>
              <a:t>М.:Издательство</a:t>
            </a:r>
            <a:r>
              <a:rPr lang="ru-RU" sz="3200" dirty="0" smtClean="0">
                <a:hlinkClick r:id="rId3"/>
              </a:rPr>
              <a:t> </a:t>
            </a:r>
            <a:r>
              <a:rPr lang="ru-RU" sz="3200" dirty="0" err="1" smtClean="0">
                <a:hlinkClick r:id="rId3"/>
              </a:rPr>
              <a:t>Юрайт</a:t>
            </a:r>
            <a:r>
              <a:rPr lang="ru-RU" sz="3200" dirty="0" smtClean="0">
                <a:hlinkClick r:id="rId3"/>
              </a:rPr>
              <a:t> </a:t>
            </a:r>
            <a:r>
              <a:rPr lang="ru-RU" sz="3200" dirty="0" smtClean="0"/>
              <a:t> </a:t>
            </a:r>
            <a:r>
              <a:rPr lang="ru-RU" sz="3200" dirty="0" smtClean="0"/>
              <a:t>2015 Гриф УМО</a:t>
            </a:r>
            <a:endParaRPr lang="ru-RU" dirty="0" smtClean="0"/>
          </a:p>
          <a:p>
            <a:pPr algn="ctr">
              <a:buNone/>
            </a:pPr>
            <a:endParaRPr lang="ru-RU" b="1" dirty="0" smtClean="0"/>
          </a:p>
          <a:p>
            <a:pPr algn="ctr">
              <a:buNone/>
            </a:pPr>
            <a:r>
              <a:rPr lang="ru-RU" b="1" dirty="0" smtClean="0"/>
              <a:t>Интернет-ресурсы:</a:t>
            </a:r>
          </a:p>
          <a:p>
            <a:pPr lvl="0"/>
            <a:r>
              <a:rPr lang="ru-RU" u="sng" dirty="0" smtClean="0">
                <a:hlinkClick r:id="rId4"/>
              </a:rPr>
              <a:t>http://www.psytolerance.info</a:t>
            </a:r>
            <a:endParaRPr lang="ru-RU" dirty="0" smtClean="0"/>
          </a:p>
          <a:p>
            <a:pPr lvl="0"/>
            <a:r>
              <a:rPr lang="ru-RU" u="sng" dirty="0" smtClean="0">
                <a:hlinkClick r:id="rId5"/>
              </a:rPr>
              <a:t>http://www.narotiv.ru</a:t>
            </a:r>
            <a:endParaRPr lang="ru-RU" dirty="0" smtClean="0"/>
          </a:p>
          <a:p>
            <a:pPr lvl="0"/>
            <a:r>
              <a:rPr lang="ru-RU" u="sng" dirty="0" smtClean="0">
                <a:hlinkClick r:id="rId6"/>
              </a:rPr>
              <a:t>http://www.psychological.ru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соответствии с учебным планом для студентов, обучающихся по направлению 040400 «Социальная работа», предусмотрено </a:t>
            </a:r>
            <a:r>
              <a:rPr lang="ru-RU" b="1" dirty="0" smtClean="0"/>
              <a:t>выполнение курсовой работы.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А теперь ВАШИ ВОПРОСЫ????</a:t>
            </a:r>
          </a:p>
          <a:p>
            <a:endParaRPr lang="ru-RU" smtClean="0"/>
          </a:p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3-03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Тема13-03</Template>
  <TotalTime>95</TotalTime>
  <Words>680</Words>
  <Application>Microsoft Office PowerPoint</Application>
  <PresentationFormat>Экран (4:3)</PresentationFormat>
  <Paragraphs>54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Тема13-03</vt:lpstr>
      <vt:lpstr>ПСИХОЛОГИЯ СОЦИАЛЬНОЙ РАБОТЫ   Сырямкина Е.В., преподаватель каф. философии ИСГТ ТПУ</vt:lpstr>
      <vt:lpstr>Консультация 1.  Введение</vt:lpstr>
      <vt:lpstr>СЫРЯМКИНА  ЕВГЕНИЯ ВЛАДИМИРОВНА преподаватель каф. философии ИСГТ  НИ ТПУ </vt:lpstr>
      <vt:lpstr>МЕСТО ДИСЦИПЛИНЫ В СТРУКТУРЕ ОСНОВНОЙ ОБРАЗОВАТЕЛЬНОЙ ПРОГРАММЫ</vt:lpstr>
      <vt:lpstr>МЕСТО ДИСЦИПЛИНЫ В СТРУКТУРЕ ОСНОВНОЙ ОБРАЗОВАТЕЛЬНОЙ ПРОГРАММЫ</vt:lpstr>
      <vt:lpstr>МЕСТО ДИСЦИПЛИНЫ В СТРУКТУРЕ ОСНОВНОЙ ОБРАЗОВАТЕЛЬНОЙ ПРОГРАММЫ</vt:lpstr>
      <vt:lpstr>МЕСТО ДИСЦИПЛИНЫ В СТРУКТУРЕ ОСНОВНОЙ ОБРАЗОВАТЕЛЬНОЙ ПРОГРАММЫ</vt:lpstr>
      <vt:lpstr>Данный курс, содержит 4 тематических блока (модуля):</vt:lpstr>
      <vt:lpstr>Литература обязательная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СЫРЯМКИНА  ЕВГЕНИЯ ВЛАДИМИРОВНА Ст.преподаватель  каф. философии ИСГТ  НИ ТПУ </dc:title>
  <dc:creator>Евгения</dc:creator>
  <cp:lastModifiedBy>User</cp:lastModifiedBy>
  <cp:revision>15</cp:revision>
  <dcterms:created xsi:type="dcterms:W3CDTF">2015-02-21T09:01:12Z</dcterms:created>
  <dcterms:modified xsi:type="dcterms:W3CDTF">2016-01-16T14:14:27Z</dcterms:modified>
</cp:coreProperties>
</file>