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7" r:id="rId3"/>
    <p:sldId id="268" r:id="rId4"/>
    <p:sldId id="272" r:id="rId5"/>
    <p:sldId id="273" r:id="rId6"/>
    <p:sldId id="269" r:id="rId7"/>
    <p:sldId id="270" r:id="rId8"/>
    <p:sldId id="271" r:id="rId9"/>
    <p:sldId id="266" r:id="rId10"/>
    <p:sldId id="257" r:id="rId11"/>
    <p:sldId id="258" r:id="rId12"/>
    <p:sldId id="259" r:id="rId13"/>
    <p:sldId id="260" r:id="rId14"/>
    <p:sldId id="261" r:id="rId15"/>
    <p:sldId id="274" r:id="rId16"/>
    <p:sldId id="263" r:id="rId17"/>
    <p:sldId id="264" r:id="rId18"/>
    <p:sldId id="265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1CD8D-520A-4A7F-8C9A-64F5773A0909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90CCA-FB6F-442F-B818-2082EF1B1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09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8EE259B-F103-4317-BF3D-5DD722CBBA1E}" type="slidenum">
              <a:rPr lang="ru-RU" altLang="ru-RU" smtClean="0">
                <a:latin typeface="Calibri" pitchFamily="34" charset="0"/>
                <a:ea typeface="SimSun" pitchFamily="2" charset="-122"/>
              </a:rPr>
              <a:pPr/>
              <a:t>18</a:t>
            </a:fld>
            <a:endParaRPr lang="ru-RU" altLang="ru-RU" smtClean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162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62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1" y="4343510"/>
            <a:ext cx="5478406" cy="4106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2C2B0-D66B-4CF1-8611-1C46FDBA64DF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1DA3B-2461-47EF-9F7F-96F83173A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865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2C2B0-D66B-4CF1-8611-1C46FDBA64DF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1DA3B-2461-47EF-9F7F-96F83173A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003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2C2B0-D66B-4CF1-8611-1C46FDBA64DF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1DA3B-2461-47EF-9F7F-96F83173A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998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2C2B0-D66B-4CF1-8611-1C46FDBA64DF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1DA3B-2461-47EF-9F7F-96F83173A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242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2C2B0-D66B-4CF1-8611-1C46FDBA64DF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1DA3B-2461-47EF-9F7F-96F83173A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028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2C2B0-D66B-4CF1-8611-1C46FDBA64DF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1DA3B-2461-47EF-9F7F-96F83173A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46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2C2B0-D66B-4CF1-8611-1C46FDBA64DF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1DA3B-2461-47EF-9F7F-96F83173A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81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2C2B0-D66B-4CF1-8611-1C46FDBA64DF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1DA3B-2461-47EF-9F7F-96F83173A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69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2C2B0-D66B-4CF1-8611-1C46FDBA64DF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1DA3B-2461-47EF-9F7F-96F83173A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409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2C2B0-D66B-4CF1-8611-1C46FDBA64DF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1DA3B-2461-47EF-9F7F-96F83173A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877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2C2B0-D66B-4CF1-8611-1C46FDBA64DF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1DA3B-2461-47EF-9F7F-96F83173A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750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2C2B0-D66B-4CF1-8611-1C46FDBA64DF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1DA3B-2461-47EF-9F7F-96F83173A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3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36913"/>
            <a:ext cx="7772400" cy="15841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Система поддержания пластового давления на нефтегазовых месторождениях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82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увеличения </a:t>
            </a:r>
            <a:r>
              <a:rPr lang="ru-RU" dirty="0" err="1" smtClean="0"/>
              <a:t>нефтеотдачи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355600" algn="just">
              <a:buNone/>
            </a:pPr>
            <a:r>
              <a:rPr lang="ru-RU" dirty="0"/>
              <a:t>– </a:t>
            </a:r>
            <a:r>
              <a:rPr lang="ru-RU" b="1" i="1" dirty="0"/>
              <a:t>физико-химические </a:t>
            </a:r>
            <a:r>
              <a:rPr lang="ru-RU" dirty="0"/>
              <a:t>(закачка водных растворов </a:t>
            </a:r>
            <a:r>
              <a:rPr lang="ru-RU" dirty="0" smtClean="0"/>
              <a:t>поверхностно-активных </a:t>
            </a:r>
            <a:r>
              <a:rPr lang="ru-RU" dirty="0"/>
              <a:t>веществ (ПАВ), загустителей </a:t>
            </a:r>
            <a:r>
              <a:rPr lang="ru-RU" dirty="0" err="1"/>
              <a:t>полиакриламида</a:t>
            </a:r>
            <a:r>
              <a:rPr lang="ru-RU" dirty="0"/>
              <a:t> (ПАА</a:t>
            </a:r>
            <a:r>
              <a:rPr lang="ru-RU" dirty="0" smtClean="0"/>
              <a:t>),щелочей</a:t>
            </a:r>
            <a:r>
              <a:rPr lang="ru-RU" dirty="0"/>
              <a:t>, кислот и др. агентов);</a:t>
            </a:r>
          </a:p>
          <a:p>
            <a:pPr marL="0" indent="355600" algn="just">
              <a:buNone/>
            </a:pPr>
            <a:r>
              <a:rPr lang="ru-RU" dirty="0"/>
              <a:t>– </a:t>
            </a:r>
            <a:r>
              <a:rPr lang="ru-RU" b="1" i="1" dirty="0"/>
              <a:t>методы смешивающегося вытеснения </a:t>
            </a:r>
            <a:r>
              <a:rPr lang="ru-RU" dirty="0"/>
              <a:t>(закачка в пласт </a:t>
            </a:r>
            <a:r>
              <a:rPr lang="ru-RU" dirty="0" smtClean="0"/>
              <a:t>двуокиси </a:t>
            </a:r>
            <a:r>
              <a:rPr lang="ru-RU" dirty="0"/>
              <a:t>углерода (СО2) или карбонизированной воды, </a:t>
            </a:r>
            <a:r>
              <a:rPr lang="ru-RU" dirty="0" smtClean="0"/>
              <a:t>углеводородного </a:t>
            </a:r>
            <a:r>
              <a:rPr lang="ru-RU" dirty="0"/>
              <a:t>или дымовых газов, водогазовой смеси, применение </a:t>
            </a:r>
            <a:r>
              <a:rPr lang="ru-RU" dirty="0" err="1" smtClean="0"/>
              <a:t>мицеллярных</a:t>
            </a:r>
            <a:r>
              <a:rPr lang="ru-RU" dirty="0" smtClean="0"/>
              <a:t> </a:t>
            </a:r>
            <a:r>
              <a:rPr lang="ru-RU" dirty="0"/>
              <a:t>растворов и др.);</a:t>
            </a:r>
          </a:p>
          <a:p>
            <a:pPr marL="0" indent="355600" algn="just">
              <a:buNone/>
            </a:pPr>
            <a:r>
              <a:rPr lang="ru-RU" dirty="0"/>
              <a:t>– </a:t>
            </a:r>
            <a:r>
              <a:rPr lang="ru-RU" b="1" i="1" dirty="0"/>
              <a:t>тепловые методы </a:t>
            </a:r>
            <a:r>
              <a:rPr lang="ru-RU" dirty="0"/>
              <a:t>(закачка горячей воды, закачка </a:t>
            </a:r>
            <a:r>
              <a:rPr lang="ru-RU" dirty="0" smtClean="0"/>
              <a:t>пара, влажное </a:t>
            </a:r>
            <a:r>
              <a:rPr lang="ru-RU" dirty="0"/>
              <a:t>внутрипластовое горение);</a:t>
            </a:r>
          </a:p>
          <a:p>
            <a:pPr marL="0" indent="355600" algn="just">
              <a:buNone/>
            </a:pPr>
            <a:r>
              <a:rPr lang="ru-RU" dirty="0"/>
              <a:t>– </a:t>
            </a:r>
            <a:r>
              <a:rPr lang="ru-RU" b="1" i="1" dirty="0"/>
              <a:t>гидродинамические методы </a:t>
            </a:r>
            <a:r>
              <a:rPr lang="ru-RU" dirty="0"/>
              <a:t>(гидравлический разрыв </a:t>
            </a:r>
            <a:r>
              <a:rPr lang="ru-RU" dirty="0" smtClean="0"/>
              <a:t>пласта (ГРП</a:t>
            </a:r>
            <a:r>
              <a:rPr lang="ru-RU" dirty="0"/>
              <a:t>), нестационарное (циклическое) </a:t>
            </a:r>
            <a:r>
              <a:rPr lang="ru-RU" dirty="0" err="1"/>
              <a:t>заводнение</a:t>
            </a:r>
            <a:r>
              <a:rPr lang="ru-RU" dirty="0"/>
              <a:t> и отбор </a:t>
            </a:r>
            <a:r>
              <a:rPr lang="ru-RU" dirty="0" smtClean="0"/>
              <a:t>жидкости с </a:t>
            </a:r>
            <a:r>
              <a:rPr lang="ru-RU" dirty="0"/>
              <a:t>изменением направлений фильтрационных потоков (ИНФП), </a:t>
            </a:r>
            <a:r>
              <a:rPr lang="ru-RU" dirty="0" smtClean="0"/>
              <a:t>повышение </a:t>
            </a:r>
            <a:r>
              <a:rPr lang="ru-RU" dirty="0"/>
              <a:t>давления нагнетания, перенос фронта нагнетания, </a:t>
            </a:r>
            <a:r>
              <a:rPr lang="ru-RU" dirty="0" smtClean="0"/>
              <a:t>очаговое </a:t>
            </a:r>
            <a:r>
              <a:rPr lang="ru-RU" dirty="0"/>
              <a:t>и избирательное размещение нагнетательных скважин, </a:t>
            </a:r>
            <a:r>
              <a:rPr lang="ru-RU" dirty="0" smtClean="0"/>
              <a:t>форсированный </a:t>
            </a:r>
            <a:r>
              <a:rPr lang="ru-RU" dirty="0"/>
              <a:t>отбор жидкости и др.</a:t>
            </a:r>
          </a:p>
        </p:txBody>
      </p:sp>
    </p:spTree>
    <p:extLst>
      <p:ext uri="{BB962C8B-B14F-4D97-AF65-F5344CB8AC3E}">
        <p14:creationId xmlns:p14="http://schemas.microsoft.com/office/powerpoint/2010/main" val="22603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Поддержание пластового давления закачкой воды в пласт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Законтурное </a:t>
            </a:r>
            <a:r>
              <a:rPr lang="ru-RU" b="1" dirty="0" err="1" smtClean="0"/>
              <a:t>заводнение</a:t>
            </a:r>
            <a:endParaRPr lang="ru-RU" b="1" dirty="0" smtClean="0"/>
          </a:p>
          <a:p>
            <a:r>
              <a:rPr lang="ru-RU" b="1" dirty="0" err="1" smtClean="0"/>
              <a:t>Приконтурное</a:t>
            </a:r>
            <a:r>
              <a:rPr lang="ru-RU" b="1" dirty="0" smtClean="0"/>
              <a:t> </a:t>
            </a:r>
            <a:r>
              <a:rPr lang="ru-RU" b="1" dirty="0" err="1" smtClean="0"/>
              <a:t>заводнение</a:t>
            </a:r>
            <a:endParaRPr lang="ru-RU" b="1" dirty="0" smtClean="0"/>
          </a:p>
          <a:p>
            <a:r>
              <a:rPr lang="ru-RU" b="1" dirty="0" smtClean="0"/>
              <a:t>Внутриконтурное </a:t>
            </a:r>
            <a:r>
              <a:rPr lang="ru-RU" b="1" dirty="0" err="1" smtClean="0"/>
              <a:t>заводнение</a:t>
            </a:r>
            <a:endParaRPr lang="ru-RU" b="1" dirty="0" smtClean="0"/>
          </a:p>
          <a:p>
            <a:pPr marL="998538" indent="-457200">
              <a:buFont typeface="Wingdings" pitchFamily="2" charset="2"/>
              <a:buChar char="Ø"/>
            </a:pPr>
            <a:r>
              <a:rPr lang="ru-RU" dirty="0" smtClean="0"/>
              <a:t>Разделение залежи линейными или круговыми рядами нагнетательных скважин;</a:t>
            </a:r>
          </a:p>
          <a:p>
            <a:pPr marL="998538" indent="-457200">
              <a:buFont typeface="Wingdings" pitchFamily="2" charset="2"/>
              <a:buChar char="Ø"/>
            </a:pPr>
            <a:r>
              <a:rPr lang="ru-RU" dirty="0" smtClean="0"/>
              <a:t>Блочная система </a:t>
            </a:r>
            <a:r>
              <a:rPr lang="ru-RU" dirty="0" err="1" smtClean="0"/>
              <a:t>заводнения</a:t>
            </a:r>
            <a:r>
              <a:rPr lang="ru-RU" dirty="0" smtClean="0"/>
              <a:t>;</a:t>
            </a:r>
          </a:p>
          <a:p>
            <a:pPr marL="998538" indent="-457200">
              <a:buFont typeface="Wingdings" pitchFamily="2" charset="2"/>
              <a:buChar char="Ø"/>
            </a:pPr>
            <a:r>
              <a:rPr lang="ru-RU" dirty="0" smtClean="0"/>
              <a:t>Очаговое </a:t>
            </a:r>
            <a:r>
              <a:rPr lang="ru-RU" dirty="0" err="1" smtClean="0"/>
              <a:t>заводнение</a:t>
            </a:r>
            <a:r>
              <a:rPr lang="ru-RU" dirty="0" smtClean="0"/>
              <a:t>;</a:t>
            </a:r>
          </a:p>
          <a:p>
            <a:pPr marL="998538" indent="-457200">
              <a:buFont typeface="Wingdings" pitchFamily="2" charset="2"/>
              <a:buChar char="Ø"/>
            </a:pPr>
            <a:r>
              <a:rPr lang="ru-RU" dirty="0" smtClean="0"/>
              <a:t>Избирательное </a:t>
            </a:r>
            <a:r>
              <a:rPr lang="ru-RU" dirty="0" err="1" smtClean="0"/>
              <a:t>заводнение</a:t>
            </a:r>
            <a:r>
              <a:rPr lang="ru-RU" dirty="0" smtClean="0"/>
              <a:t>;</a:t>
            </a:r>
          </a:p>
          <a:p>
            <a:pPr marL="998538" indent="-457200">
              <a:buFont typeface="Wingdings" pitchFamily="2" charset="2"/>
              <a:buChar char="Ø"/>
            </a:pPr>
            <a:r>
              <a:rPr lang="ru-RU" dirty="0" smtClean="0"/>
              <a:t>Площадное </a:t>
            </a:r>
            <a:r>
              <a:rPr lang="ru-RU" dirty="0" err="1" smtClean="0"/>
              <a:t>заводнение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0081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Схема </a:t>
            </a:r>
            <a:r>
              <a:rPr lang="ru-RU" dirty="0" err="1" smtClean="0"/>
              <a:t>заводнения</a:t>
            </a:r>
            <a:r>
              <a:rPr lang="ru-RU" dirty="0" smtClean="0"/>
              <a:t> месторождения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1224136"/>
          </a:xfrm>
        </p:spPr>
        <p:txBody>
          <a:bodyPr>
            <a:normAutofit fontScale="70000" lnSpcReduction="20000"/>
          </a:bodyPr>
          <a:lstStyle/>
          <a:p>
            <a:pPr marL="0" indent="355600" algn="just">
              <a:buNone/>
            </a:pPr>
            <a:r>
              <a:rPr lang="ru-RU" i="1" dirty="0"/>
              <a:t>I —</a:t>
            </a:r>
            <a:r>
              <a:rPr lang="ru-RU" dirty="0"/>
              <a:t> нагнетательные скважины; </a:t>
            </a:r>
            <a:r>
              <a:rPr lang="ru-RU" i="1" dirty="0"/>
              <a:t>II</a:t>
            </a:r>
            <a:r>
              <a:rPr lang="ru-RU" dirty="0"/>
              <a:t> — контрольные скважины; </a:t>
            </a:r>
            <a:r>
              <a:rPr lang="ru-RU" i="1" dirty="0"/>
              <a:t>III —</a:t>
            </a:r>
            <a:r>
              <a:rPr lang="ru-RU" dirty="0"/>
              <a:t> эксплуатационные </a:t>
            </a:r>
            <a:r>
              <a:rPr lang="ru-RU" dirty="0" smtClean="0"/>
              <a:t>скважины. </a:t>
            </a:r>
            <a:r>
              <a:rPr lang="ru-RU" dirty="0"/>
              <a:t>а</a:t>
            </a:r>
            <a:r>
              <a:rPr lang="ru-RU" dirty="0" smtClean="0"/>
              <a:t> – законтурное </a:t>
            </a:r>
            <a:r>
              <a:rPr lang="ru-RU" dirty="0" err="1" smtClean="0"/>
              <a:t>заводнение</a:t>
            </a:r>
            <a:r>
              <a:rPr lang="ru-RU" dirty="0" smtClean="0"/>
              <a:t>; б – внутриконтурное </a:t>
            </a:r>
            <a:r>
              <a:rPr lang="ru-RU" dirty="0" err="1" smtClean="0"/>
              <a:t>заводнение</a:t>
            </a:r>
            <a:r>
              <a:rPr lang="ru-RU" dirty="0" smtClean="0"/>
              <a:t>; в – кольцевое </a:t>
            </a:r>
            <a:r>
              <a:rPr lang="ru-RU" dirty="0" err="1" smtClean="0"/>
              <a:t>заводнение</a:t>
            </a:r>
            <a:r>
              <a:rPr lang="ru-RU" dirty="0" smtClean="0"/>
              <a:t>; г – осевое </a:t>
            </a:r>
            <a:r>
              <a:rPr lang="ru-RU" dirty="0" err="1" smtClean="0"/>
              <a:t>заводнение</a:t>
            </a:r>
            <a:endParaRPr lang="ru-RU" dirty="0"/>
          </a:p>
        </p:txBody>
      </p:sp>
      <p:pic>
        <p:nvPicPr>
          <p:cNvPr id="13314" name="Picture 2" descr="I:\Наука\Промысловая подготовка\Картинки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052736"/>
            <a:ext cx="3816424" cy="414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599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12576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Элементы </a:t>
            </a:r>
            <a:r>
              <a:rPr lang="ru-RU" sz="2800" dirty="0"/>
              <a:t>площадных систем </a:t>
            </a:r>
            <a:r>
              <a:rPr lang="ru-RU" sz="2800" dirty="0" err="1"/>
              <a:t>заводнения</a:t>
            </a:r>
            <a:r>
              <a:rPr lang="ru-RU" sz="2800" dirty="0"/>
              <a:t> при квадратной </a:t>
            </a:r>
            <a:r>
              <a:rPr lang="ru-RU" sz="2800" dirty="0" smtClean="0"/>
              <a:t>и треугольной сетках </a:t>
            </a:r>
            <a:r>
              <a:rPr lang="ru-RU" sz="2800" dirty="0" err="1"/>
              <a:t>разбуривания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844405"/>
            <a:ext cx="8229600" cy="896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i="1" dirty="0"/>
              <a:t>1 -</a:t>
            </a:r>
            <a:r>
              <a:rPr lang="ru-RU" dirty="0"/>
              <a:t> добывающие скважины; </a:t>
            </a:r>
            <a:r>
              <a:rPr lang="ru-RU" i="1" dirty="0"/>
              <a:t>2 -</a:t>
            </a:r>
            <a:r>
              <a:rPr lang="ru-RU" dirty="0"/>
              <a:t> нагнетательные скважины; </a:t>
            </a:r>
            <a:r>
              <a:rPr lang="ru-RU" i="1" dirty="0"/>
              <a:t>а</a:t>
            </a:r>
            <a:r>
              <a:rPr lang="ru-RU" dirty="0"/>
              <a:t> - расстояние</a:t>
            </a:r>
          </a:p>
          <a:p>
            <a:pPr marL="0" indent="0">
              <a:buNone/>
            </a:pPr>
            <a:r>
              <a:rPr lang="ru-RU" dirty="0"/>
              <a:t>между эксплуатационной и нагнетательной скважинами</a:t>
            </a:r>
          </a:p>
        </p:txBody>
      </p:sp>
      <p:pic>
        <p:nvPicPr>
          <p:cNvPr id="14338" name="Picture 2" descr="I:\Наука\Промысловая подготовка\Картинки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698" y="1372038"/>
            <a:ext cx="6116638" cy="392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285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880" y="188640"/>
            <a:ext cx="8229600" cy="720080"/>
          </a:xfrm>
        </p:spPr>
        <p:txBody>
          <a:bodyPr>
            <a:noAutofit/>
          </a:bodyPr>
          <a:lstStyle/>
          <a:p>
            <a:r>
              <a:rPr lang="ru-RU" sz="2000" dirty="0"/>
              <a:t>Схема системы разработки нефтегазового месторождения с сочетанием законтурного и барьерного </a:t>
            </a:r>
            <a:r>
              <a:rPr lang="ru-RU" sz="2000" dirty="0" err="1"/>
              <a:t>заводнений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1700808"/>
            <a:ext cx="4536504" cy="396044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1 </a:t>
            </a:r>
            <a:r>
              <a:rPr lang="ru-RU" dirty="0"/>
              <a:t>— </a:t>
            </a:r>
            <a:r>
              <a:rPr lang="ru-RU" dirty="0" err="1"/>
              <a:t>газонасыщенная</a:t>
            </a:r>
            <a:r>
              <a:rPr lang="ru-RU" dirty="0"/>
              <a:t> часть месторождения; </a:t>
            </a:r>
            <a:r>
              <a:rPr lang="ru-RU" i="1" dirty="0"/>
              <a:t>2</a:t>
            </a:r>
            <a:r>
              <a:rPr lang="ru-RU" dirty="0"/>
              <a:t> — нефтяная оторочка; </a:t>
            </a:r>
            <a:r>
              <a:rPr lang="ru-RU" i="1" dirty="0"/>
              <a:t>3</a:t>
            </a:r>
            <a:r>
              <a:rPr lang="ru-RU" dirty="0"/>
              <a:t> — законтурные нагнетательные скважины; </a:t>
            </a:r>
            <a:r>
              <a:rPr lang="ru-RU" i="1" dirty="0"/>
              <a:t>4 —</a:t>
            </a:r>
            <a:r>
              <a:rPr lang="ru-RU" dirty="0"/>
              <a:t> нефтедобывающие скважины; 5 — </a:t>
            </a:r>
            <a:r>
              <a:rPr lang="ru-RU" dirty="0" smtClean="0"/>
              <a:t>нагнетательные </a:t>
            </a:r>
            <a:r>
              <a:rPr lang="ru-RU" dirty="0"/>
              <a:t>скважины барьерного </a:t>
            </a:r>
            <a:r>
              <a:rPr lang="ru-RU" dirty="0" err="1"/>
              <a:t>заводнения</a:t>
            </a:r>
            <a:r>
              <a:rPr lang="ru-RU" dirty="0"/>
              <a:t>; </a:t>
            </a:r>
            <a:r>
              <a:rPr lang="ru-RU" i="1" dirty="0"/>
              <a:t>6</a:t>
            </a:r>
            <a:r>
              <a:rPr lang="ru-RU" dirty="0"/>
              <a:t> — газодобывающие скважины; 7 — внутренний контур газоносности; </a:t>
            </a:r>
            <a:r>
              <a:rPr lang="ru-RU" i="1" dirty="0"/>
              <a:t>8</a:t>
            </a:r>
            <a:r>
              <a:rPr lang="ru-RU" dirty="0"/>
              <a:t> — внешний контур газоносности; </a:t>
            </a:r>
            <a:r>
              <a:rPr lang="ru-RU" i="1" dirty="0"/>
              <a:t>9</a:t>
            </a:r>
            <a:r>
              <a:rPr lang="ru-RU" dirty="0"/>
              <a:t> — внешний контур нефтеносности</a:t>
            </a:r>
          </a:p>
          <a:p>
            <a:pPr algn="just">
              <a:spcBef>
                <a:spcPts val="0"/>
              </a:spcBef>
            </a:pPr>
            <a:endParaRPr lang="ru-RU" dirty="0"/>
          </a:p>
        </p:txBody>
      </p:sp>
      <p:pic>
        <p:nvPicPr>
          <p:cNvPr id="10242" name="Picture 2" descr="I:\Наука\Промысловая подготовка\Картинки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4034601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639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1800" dirty="0"/>
              <a:t>Схема системы разработки нефтегазового месторождения с сочетанием барьерного, законтурного и внутриконтурного </a:t>
            </a:r>
            <a:r>
              <a:rPr lang="ru-RU" sz="1800" dirty="0" err="1"/>
              <a:t>заводнений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844405"/>
            <a:ext cx="8229600" cy="968971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i="1" dirty="0" smtClean="0"/>
              <a:t>1 </a:t>
            </a:r>
            <a:r>
              <a:rPr lang="ru-RU" i="1" dirty="0"/>
              <a:t>—</a:t>
            </a:r>
            <a:r>
              <a:rPr lang="ru-RU" dirty="0"/>
              <a:t> законтурные нагнетательные скважины; 2 — внешний контур нефтеносности; </a:t>
            </a:r>
            <a:r>
              <a:rPr lang="ru-RU" i="1" dirty="0"/>
              <a:t>3 —</a:t>
            </a:r>
            <a:r>
              <a:rPr lang="ru-RU" dirty="0"/>
              <a:t> скважины внутриконтурного </a:t>
            </a:r>
            <a:r>
              <a:rPr lang="ru-RU" dirty="0" err="1"/>
              <a:t>заводнения</a:t>
            </a:r>
            <a:r>
              <a:rPr lang="ru-RU" dirty="0"/>
              <a:t>; </a:t>
            </a:r>
            <a:r>
              <a:rPr lang="ru-RU" i="1" dirty="0"/>
              <a:t>4</a:t>
            </a:r>
            <a:r>
              <a:rPr lang="ru-RU" dirty="0"/>
              <a:t> — нефтедобывающие скважины; </a:t>
            </a:r>
            <a:r>
              <a:rPr lang="ru-RU" i="1" dirty="0"/>
              <a:t>5</a:t>
            </a:r>
            <a:r>
              <a:rPr lang="ru-RU" dirty="0"/>
              <a:t> — скважины барьерного </a:t>
            </a:r>
            <a:r>
              <a:rPr lang="ru-RU" dirty="0" err="1"/>
              <a:t>заводнения</a:t>
            </a:r>
            <a:r>
              <a:rPr lang="ru-RU" dirty="0"/>
              <a:t>; </a:t>
            </a:r>
            <a:r>
              <a:rPr lang="ru-RU" i="1" dirty="0"/>
              <a:t>6</a:t>
            </a:r>
            <a:r>
              <a:rPr lang="ru-RU" dirty="0" smtClean="0"/>
              <a:t> </a:t>
            </a:r>
            <a:r>
              <a:rPr lang="ru-RU" dirty="0"/>
              <a:t>— газодобывающие скважины; 7— внешний контур газоносности</a:t>
            </a:r>
          </a:p>
          <a:p>
            <a:endParaRPr lang="ru-RU" dirty="0"/>
          </a:p>
        </p:txBody>
      </p:sp>
      <p:pic>
        <p:nvPicPr>
          <p:cNvPr id="11266" name="Picture 2" descr="I:\Наука\Промысловая подготовка\Картинки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595" y="1216123"/>
            <a:ext cx="5600701" cy="422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739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1800" b="1" dirty="0"/>
              <a:t>Схема системы разработки </a:t>
            </a:r>
            <a:r>
              <a:rPr lang="ru-RU" sz="1800" b="1" dirty="0" err="1" smtClean="0"/>
              <a:t>нефтегазокондесатного</a:t>
            </a:r>
            <a:r>
              <a:rPr lang="ru-RU" sz="1800" b="1" dirty="0" smtClean="0"/>
              <a:t> </a:t>
            </a:r>
            <a:r>
              <a:rPr lang="ru-RU" sz="1800" b="1" dirty="0"/>
              <a:t>месторождения </a:t>
            </a:r>
            <a:r>
              <a:rPr lang="ru-RU" sz="1800" b="1" dirty="0" smtClean="0"/>
              <a:t> </a:t>
            </a:r>
            <a:r>
              <a:rPr lang="ru-RU" sz="1800" b="1" dirty="0"/>
              <a:t>внутриконтурным </a:t>
            </a:r>
            <a:r>
              <a:rPr lang="ru-RU" sz="1800" b="1" dirty="0" err="1"/>
              <a:t>заводнением</a:t>
            </a:r>
            <a:r>
              <a:rPr lang="ru-RU" sz="1800" b="1" dirty="0"/>
              <a:t> нефтяной и газоконденсатной частей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856" y="5772397"/>
            <a:ext cx="8229600" cy="968971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/>
              <a:t>1 </a:t>
            </a:r>
            <a:r>
              <a:rPr lang="ru-RU" dirty="0"/>
              <a:t>— внешний контур нефтеносности: </a:t>
            </a:r>
            <a:r>
              <a:rPr lang="ru-RU" i="1" dirty="0"/>
              <a:t>2</a:t>
            </a:r>
            <a:r>
              <a:rPr lang="ru-RU" dirty="0"/>
              <a:t> — нагнетательные скважины внутриконтурного </a:t>
            </a:r>
            <a:r>
              <a:rPr lang="ru-RU" dirty="0" err="1"/>
              <a:t>заводнения</a:t>
            </a:r>
            <a:r>
              <a:rPr lang="ru-RU" dirty="0"/>
              <a:t> нефтяной части; </a:t>
            </a:r>
            <a:r>
              <a:rPr lang="ru-RU" i="1" dirty="0"/>
              <a:t>3 —</a:t>
            </a:r>
            <a:r>
              <a:rPr lang="ru-RU" dirty="0"/>
              <a:t> нефтедобывающие скважины; 4— нагнетательные скважины внутриконтурного </a:t>
            </a:r>
            <a:r>
              <a:rPr lang="ru-RU" dirty="0" err="1"/>
              <a:t>заводнения</a:t>
            </a:r>
            <a:r>
              <a:rPr lang="ru-RU" dirty="0"/>
              <a:t> газоконденсатной части; </a:t>
            </a:r>
            <a:r>
              <a:rPr lang="ru-RU" i="1" dirty="0"/>
              <a:t>5</a:t>
            </a:r>
            <a:r>
              <a:rPr lang="ru-RU" dirty="0"/>
              <a:t> — внешний контур газоносности; </a:t>
            </a:r>
            <a:r>
              <a:rPr lang="ru-RU" i="1" dirty="0"/>
              <a:t>6 —</a:t>
            </a:r>
            <a:r>
              <a:rPr lang="ru-RU" dirty="0"/>
              <a:t> элемент системы разработки газоконденсатной части; </a:t>
            </a:r>
            <a:r>
              <a:rPr lang="ru-RU" i="1" dirty="0"/>
              <a:t>7</a:t>
            </a:r>
            <a:r>
              <a:rPr lang="ru-RU" dirty="0"/>
              <a:t> — газодобывающие к нажины</a:t>
            </a:r>
          </a:p>
          <a:p>
            <a:endParaRPr lang="ru-RU" dirty="0"/>
          </a:p>
        </p:txBody>
      </p:sp>
      <p:pic>
        <p:nvPicPr>
          <p:cNvPr id="12290" name="Picture 2" descr="I:\Наука\Промысловая подготовка\Картинки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6962776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592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40966"/>
          </a:xfrm>
        </p:spPr>
        <p:txBody>
          <a:bodyPr/>
          <a:lstStyle/>
          <a:p>
            <a:r>
              <a:rPr lang="ru-RU" dirty="0"/>
              <a:t>Подготовка сточных вод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ОСТ </a:t>
            </a:r>
            <a:r>
              <a:rPr lang="ru-RU" dirty="0" smtClean="0"/>
              <a:t>39-225-88 Вода для </a:t>
            </a:r>
            <a:r>
              <a:rPr lang="ru-RU" dirty="0" err="1" smtClean="0"/>
              <a:t>заводнения</a:t>
            </a:r>
            <a:r>
              <a:rPr lang="ru-RU" dirty="0" smtClean="0"/>
              <a:t> нефтяных пластов. Требования к качеству.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261014"/>
              </p:ext>
            </p:extLst>
          </p:nvPr>
        </p:nvGraphicFramePr>
        <p:xfrm>
          <a:off x="179513" y="2708923"/>
          <a:ext cx="8784974" cy="381642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868563"/>
                <a:gridCol w="3612156"/>
                <a:gridCol w="1407829"/>
                <a:gridCol w="896426"/>
              </a:tblGrid>
              <a:tr h="69380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Проницаемость пористой среды коллектора, мкм</a:t>
                      </a:r>
                      <a:r>
                        <a:rPr lang="ru-RU" sz="1800" baseline="300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Коэффициент относительной </a:t>
                      </a:r>
                      <a:r>
                        <a:rPr lang="ru-RU" sz="1800" dirty="0" err="1">
                          <a:effectLst/>
                        </a:rPr>
                        <a:t>трещиноватости</a:t>
                      </a:r>
                      <a:r>
                        <a:rPr lang="ru-RU" sz="1800" dirty="0">
                          <a:effectLst/>
                        </a:rPr>
                        <a:t> коллектора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Допустимое содержание в мг/л воде.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38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механических примесей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нефти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52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до 0,1 вкл.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-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до 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до 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352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свыше 0,1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-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до 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до 10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352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до 0,35 вкл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от 6,5 до 2 вкл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до 15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до 15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352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свыше 0,35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менее 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до 30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до30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352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до 0,6 вкл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от 3,5 до 3,6 вкл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до 40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до 40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666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свыше 0,6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менее 3,6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до 50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до 50</a:t>
                      </a:r>
                      <a:br>
                        <a:rPr lang="ru-RU" sz="1800" dirty="0">
                          <a:effectLst/>
                        </a:rPr>
                      </a:b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4021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сточных 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360363">
              <a:buNone/>
            </a:pPr>
            <a:r>
              <a:rPr lang="ru-RU" dirty="0" smtClean="0"/>
              <a:t>Функции сооружений очистки и подготовки сточных вод:</a:t>
            </a:r>
          </a:p>
          <a:p>
            <a:pPr algn="just"/>
            <a:r>
              <a:rPr lang="ru-RU" dirty="0"/>
              <a:t>о</a:t>
            </a:r>
            <a:r>
              <a:rPr lang="ru-RU" dirty="0" smtClean="0"/>
              <a:t>чистка и доочистка пластовых сточных вод, включая их дегазацию;</a:t>
            </a:r>
          </a:p>
          <a:p>
            <a:pPr algn="just"/>
            <a:r>
              <a:rPr lang="ru-RU" dirty="0"/>
              <a:t>о</a:t>
            </a:r>
            <a:r>
              <a:rPr lang="ru-RU" dirty="0" smtClean="0"/>
              <a:t>ткачка подготовленных сточных вод в систему поддержания пластового давления;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бор и перекачку уловленной нефти на установки подготовки нефти;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бор, накопление или сжигание шлама;</a:t>
            </a:r>
          </a:p>
          <a:p>
            <a:pPr algn="just"/>
            <a:r>
              <a:rPr lang="ru-RU" dirty="0"/>
              <a:t>и</a:t>
            </a:r>
            <a:r>
              <a:rPr lang="ru-RU" smtClean="0"/>
              <a:t>нгибирование </a:t>
            </a:r>
            <a:r>
              <a:rPr lang="ru-RU" dirty="0" smtClean="0"/>
              <a:t>воды при ее высокой коррозионной активности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2911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Установка очистки воды открытого типа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093296"/>
            <a:ext cx="8229600" cy="6480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Е-1 – </a:t>
            </a:r>
            <a:r>
              <a:rPr lang="ru-RU" dirty="0" err="1" smtClean="0"/>
              <a:t>нефтеловушка</a:t>
            </a:r>
            <a:r>
              <a:rPr lang="ru-RU" dirty="0" smtClean="0"/>
              <a:t>; ПО – пруд-отстойник; Ф – песчаные фильтры; Е-2 – емкость очищенной воды; Е-3 – сбросная емкость</a:t>
            </a:r>
            <a:endParaRPr lang="ru-RU" dirty="0"/>
          </a:p>
        </p:txBody>
      </p:sp>
      <p:pic>
        <p:nvPicPr>
          <p:cNvPr id="1026" name="Picture 2" descr="I:\Наука\Промысловая подготовка\Картинки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7488832" cy="470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198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Установка очистки воды открытого типа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Недостатки подобных установок:</a:t>
            </a:r>
          </a:p>
          <a:p>
            <a:pPr algn="just">
              <a:buFontTx/>
              <a:buChar char="-"/>
            </a:pPr>
            <a:r>
              <a:rPr lang="ru-RU" dirty="0" smtClean="0"/>
              <a:t>Для строительства такой установки нужна большая площадь;</a:t>
            </a:r>
          </a:p>
          <a:p>
            <a:pPr algn="just">
              <a:buFontTx/>
              <a:buChar char="-"/>
            </a:pPr>
            <a:r>
              <a:rPr lang="ru-RU" dirty="0" smtClean="0"/>
              <a:t>Сточная вода контактирует с кислородом воздуха, который, растворяясь в ней, способствует коррозии водоводов и насосов, перекачивающих эту воду.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954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Установка очистки воды </a:t>
            </a:r>
            <a:r>
              <a:rPr lang="ru-RU" sz="3600" dirty="0" smtClean="0"/>
              <a:t>закрытого </a:t>
            </a:r>
            <a:r>
              <a:rPr lang="ru-RU" sz="3600" dirty="0"/>
              <a:t>типа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662" y="5445224"/>
            <a:ext cx="8229600" cy="82495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1 – горизонтальный отстойник; 2 – пластинчатый сепаратор;</a:t>
            </a:r>
          </a:p>
          <a:p>
            <a:pPr marL="0" indent="0">
              <a:buNone/>
            </a:pPr>
            <a:r>
              <a:rPr lang="ru-RU" dirty="0"/>
              <a:t>3 – индукционный газовый флотатор; 4 – двухслойные фильтры</a:t>
            </a:r>
          </a:p>
        </p:txBody>
      </p:sp>
      <p:pic>
        <p:nvPicPr>
          <p:cNvPr id="2050" name="Picture 2" descr="I:\Наука\Промысловая подготовка\Картинки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64543"/>
            <a:ext cx="8134350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346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ru-RU" sz="3600" dirty="0"/>
              <a:t>Установка очистки воды закрытого типа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772397"/>
            <a:ext cx="8229600" cy="896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1 – трехфазный сепаратор; 2 – гидроциклоны отделения нефти от воды;</a:t>
            </a:r>
          </a:p>
          <a:p>
            <a:pPr marL="0" indent="0">
              <a:buNone/>
            </a:pPr>
            <a:r>
              <a:rPr lang="ru-RU" dirty="0"/>
              <a:t>3 – гидроциклон отделения взвешенных веществ</a:t>
            </a:r>
          </a:p>
        </p:txBody>
      </p:sp>
      <p:pic>
        <p:nvPicPr>
          <p:cNvPr id="3075" name="Picture 3" descr="I:\Наука\Промысловая подготовка\Картинки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6" y="1351384"/>
            <a:ext cx="8524876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356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Принципиальная схема водоочистной установки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5229200"/>
            <a:ext cx="8229600" cy="93610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1, 7, 8 – насос; 2 – дозировочное устройство; 3 – смеситель; 4 – осветлитель; 5 – фильтр; 6 - резервуар</a:t>
            </a:r>
            <a:endParaRPr lang="ru-RU" dirty="0"/>
          </a:p>
        </p:txBody>
      </p:sp>
      <p:pic>
        <p:nvPicPr>
          <p:cNvPr id="15362" name="Picture 2" descr="I:\Наука\Промысловая подготовка\Картинки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193287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501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1557338"/>
            <a:ext cx="7221538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TextBox 4"/>
          <p:cNvSpPr txBox="1">
            <a:spLocks noChangeArrowheads="1"/>
          </p:cNvSpPr>
          <p:nvPr/>
        </p:nvSpPr>
        <p:spPr bwMode="auto">
          <a:xfrm>
            <a:off x="357188" y="528861"/>
            <a:ext cx="5784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latin typeface="+mn-lt"/>
              </a:rPr>
              <a:t>Система подготовки пластовой воды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7035F3-1509-4948-8191-63B249D29A0C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18438" name="TextBox 5"/>
          <p:cNvSpPr txBox="1">
            <a:spLocks noChangeArrowheads="1"/>
          </p:cNvSpPr>
          <p:nvPr/>
        </p:nvSpPr>
        <p:spPr bwMode="auto">
          <a:xfrm>
            <a:off x="454025" y="973138"/>
            <a:ext cx="823595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altLang="ru-RU" sz="2400"/>
              <a:t>Принцип работы гидроциклона для очистки воды от нефти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01850" y="1628775"/>
            <a:ext cx="2181225" cy="27622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00" dirty="0">
                <a:latin typeface="+mn-lt"/>
              </a:rPr>
              <a:t>Неочищенная вода (</a:t>
            </a:r>
            <a:r>
              <a:rPr lang="ru-RU" sz="1200" b="1" dirty="0">
                <a:latin typeface="+mn-lt"/>
              </a:rPr>
              <a:t>эмульсия</a:t>
            </a:r>
            <a:r>
              <a:rPr lang="ru-RU" sz="1200" dirty="0">
                <a:latin typeface="+mn-lt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9250" y="3208338"/>
            <a:ext cx="1050925" cy="27622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00" dirty="0">
                <a:latin typeface="+mn-lt"/>
              </a:rPr>
              <a:t>Вывод </a:t>
            </a:r>
            <a:r>
              <a:rPr lang="ru-RU" sz="1200" b="1" dirty="0">
                <a:latin typeface="+mn-lt"/>
              </a:rPr>
              <a:t>нефти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14525" y="4121150"/>
            <a:ext cx="725488" cy="27622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00" dirty="0" err="1">
                <a:latin typeface="+mn-lt"/>
              </a:rPr>
              <a:t>Переток</a:t>
            </a:r>
            <a:endParaRPr lang="ru-RU" sz="12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66063" y="3022600"/>
            <a:ext cx="1054100" cy="6477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dirty="0">
                <a:latin typeface="+mn-lt"/>
              </a:rPr>
              <a:t>Вывод </a:t>
            </a:r>
            <a:r>
              <a:rPr lang="ru-RU" sz="1200" b="1" dirty="0">
                <a:latin typeface="+mn-lt"/>
              </a:rPr>
              <a:t>очищенной воды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47013" y="3987800"/>
            <a:ext cx="1403350" cy="27781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ru-RU" sz="1200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65875" y="2309813"/>
            <a:ext cx="1325563" cy="64611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ru-RU" sz="1200" dirty="0">
              <a:latin typeface="+mn-lt"/>
            </a:endParaRPr>
          </a:p>
          <a:p>
            <a:pPr>
              <a:defRPr/>
            </a:pPr>
            <a:r>
              <a:rPr lang="ru-RU" sz="1200" dirty="0">
                <a:latin typeface="+mn-lt"/>
              </a:rPr>
              <a:t>Цилиндрическая хвостовая секция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5975" y="1951038"/>
            <a:ext cx="1546225" cy="6477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ru-RU" sz="1200" dirty="0">
              <a:latin typeface="+mn-lt"/>
            </a:endParaRPr>
          </a:p>
          <a:p>
            <a:pPr>
              <a:defRPr/>
            </a:pPr>
            <a:endParaRPr lang="ru-RU" sz="1200" dirty="0">
              <a:latin typeface="+mn-lt"/>
            </a:endParaRPr>
          </a:p>
          <a:p>
            <a:pPr>
              <a:defRPr/>
            </a:pPr>
            <a:r>
              <a:rPr lang="ru-RU" sz="1200" dirty="0">
                <a:latin typeface="+mn-lt"/>
              </a:rPr>
              <a:t>Коническая секция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68688" y="1911350"/>
            <a:ext cx="1081087" cy="8302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ru-RU" sz="1200" dirty="0">
              <a:latin typeface="+mn-lt"/>
            </a:endParaRPr>
          </a:p>
          <a:p>
            <a:pPr algn="ctr">
              <a:defRPr/>
            </a:pPr>
            <a:r>
              <a:rPr lang="ru-RU" sz="1200" dirty="0">
                <a:latin typeface="+mn-lt"/>
              </a:rPr>
              <a:t>Вводная насадка под углом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00563" y="4397375"/>
            <a:ext cx="2409825" cy="10160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ru-RU" sz="1200" dirty="0">
              <a:latin typeface="+mn-lt"/>
            </a:endParaRPr>
          </a:p>
          <a:p>
            <a:pPr algn="ctr">
              <a:defRPr/>
            </a:pPr>
            <a:endParaRPr lang="ru-RU" sz="1200" dirty="0">
              <a:latin typeface="+mn-lt"/>
            </a:endParaRPr>
          </a:p>
          <a:p>
            <a:pPr algn="ctr">
              <a:defRPr/>
            </a:pPr>
            <a:endParaRPr lang="ru-RU" sz="1200" dirty="0">
              <a:latin typeface="+mn-lt"/>
            </a:endParaRPr>
          </a:p>
          <a:p>
            <a:pPr algn="ctr">
              <a:defRPr/>
            </a:pPr>
            <a:endParaRPr lang="ru-RU" sz="1200" dirty="0">
              <a:latin typeface="+mn-lt"/>
            </a:endParaRPr>
          </a:p>
          <a:p>
            <a:pPr algn="ctr">
              <a:defRPr/>
            </a:pPr>
            <a:endParaRPr lang="ru-RU" sz="1200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11550" y="5334000"/>
            <a:ext cx="1546225" cy="8318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dirty="0">
                <a:latin typeface="+mn-lt"/>
              </a:rPr>
              <a:t>Концентрическая  секция</a:t>
            </a:r>
          </a:p>
          <a:p>
            <a:pPr algn="ctr">
              <a:defRPr/>
            </a:pPr>
            <a:endParaRPr lang="ru-RU" sz="1200" dirty="0">
              <a:latin typeface="+mn-lt"/>
            </a:endParaRPr>
          </a:p>
          <a:p>
            <a:pPr algn="ctr">
              <a:defRPr/>
            </a:pPr>
            <a:endParaRPr lang="ru-RU" sz="12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57388" y="5334000"/>
            <a:ext cx="1544637" cy="64611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dirty="0">
                <a:latin typeface="+mn-lt"/>
              </a:rPr>
              <a:t>Цилиндрическая секция воронки</a:t>
            </a:r>
          </a:p>
          <a:p>
            <a:pPr algn="ctr">
              <a:defRPr/>
            </a:pPr>
            <a:endParaRPr lang="ru-RU" sz="12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10025" y="4360863"/>
            <a:ext cx="576263" cy="4603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ru-RU" sz="1200" dirty="0">
              <a:latin typeface="+mn-lt"/>
            </a:endParaRPr>
          </a:p>
          <a:p>
            <a:pPr algn="ctr">
              <a:defRPr/>
            </a:pPr>
            <a:endParaRPr lang="ru-RU" sz="1200" dirty="0">
              <a:latin typeface="+mn-lt"/>
            </a:endParaRPr>
          </a:p>
        </p:txBody>
      </p:sp>
      <p:pic>
        <p:nvPicPr>
          <p:cNvPr id="184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1763713"/>
            <a:ext cx="1706562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>
            <a:off x="1914525" y="2454275"/>
            <a:ext cx="814388" cy="28733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419100" y="5876925"/>
            <a:ext cx="8305800" cy="7334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ru-RU" sz="1600" dirty="0">
                <a:latin typeface="+mn-lt"/>
              </a:rPr>
              <a:t>Конструктивно каждая гильза представляет из себя усеченный конус с цилиндрическим участком у основания.</a:t>
            </a:r>
          </a:p>
        </p:txBody>
      </p:sp>
      <p:sp>
        <p:nvSpPr>
          <p:cNvPr id="18454" name="TextBox 2"/>
          <p:cNvSpPr txBox="1">
            <a:spLocks noChangeArrowheads="1"/>
          </p:cNvSpPr>
          <p:nvPr/>
        </p:nvSpPr>
        <p:spPr bwMode="auto">
          <a:xfrm>
            <a:off x="107950" y="3208338"/>
            <a:ext cx="14033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>
                <a:latin typeface="Arial" charset="0"/>
              </a:rPr>
              <a:t>Впускная камера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1447800" y="2955925"/>
            <a:ext cx="1222375" cy="42703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6" name="TextBox 24"/>
          <p:cNvSpPr txBox="1">
            <a:spLocks noChangeArrowheads="1"/>
          </p:cNvSpPr>
          <p:nvPr/>
        </p:nvSpPr>
        <p:spPr bwMode="auto">
          <a:xfrm>
            <a:off x="6348413" y="4699000"/>
            <a:ext cx="1512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>
                <a:latin typeface="Arial" charset="0"/>
              </a:rPr>
              <a:t>Выпускная камера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7140575" y="4121150"/>
            <a:ext cx="311150" cy="57785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8" name="TextBox 27"/>
          <p:cNvSpPr txBox="1">
            <a:spLocks noChangeArrowheads="1"/>
          </p:cNvSpPr>
          <p:nvPr/>
        </p:nvSpPr>
        <p:spPr bwMode="auto">
          <a:xfrm>
            <a:off x="1062038" y="4479925"/>
            <a:ext cx="1543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>
                <a:latin typeface="Arial" charset="0"/>
              </a:rPr>
              <a:t>Дренажная камера</a:t>
            </a:r>
          </a:p>
        </p:txBody>
      </p:sp>
      <p:cxnSp>
        <p:nvCxnSpPr>
          <p:cNvPr id="29" name="Прямая со стрелкой 28"/>
          <p:cNvCxnSpPr/>
          <p:nvPr/>
        </p:nvCxnSpPr>
        <p:spPr>
          <a:xfrm flipV="1">
            <a:off x="2357438" y="4259263"/>
            <a:ext cx="312737" cy="28892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68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EAA37F-E5CF-46D7-BCC3-3EF46CEAB89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57188" y="528861"/>
            <a:ext cx="5784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latin typeface="+mn-lt"/>
              </a:rPr>
              <a:t>Система подготовки пластовой воды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454025" y="973138"/>
            <a:ext cx="823595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altLang="ru-RU" sz="2400"/>
              <a:t>Вид гидроциклона для очистки воды от нефти</a:t>
            </a:r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628775"/>
            <a:ext cx="836295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981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5pPr>
            <a:lvl6pPr>
              <a:buFont typeface="Times New Roman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6pPr>
            <a:lvl7pPr>
              <a:buFont typeface="Times New Roman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7pPr>
            <a:lvl8pPr>
              <a:buFont typeface="Times New Roman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8pPr>
            <a:lvl9pPr>
              <a:buFont typeface="Times New Roman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r">
              <a:buClrTx/>
              <a:buFontTx/>
              <a:buNone/>
            </a:pPr>
            <a:fld id="{2C3EC400-9FC7-411E-ACF8-CE888EDCAE40}" type="slidenum">
              <a:rPr lang="ru-RU" altLang="ru-RU" sz="1200">
                <a:solidFill>
                  <a:srgbClr val="898989"/>
                </a:solidFill>
              </a:rPr>
              <a:pPr algn="r">
                <a:buClrTx/>
                <a:buFontTx/>
                <a:buNone/>
              </a:pPr>
              <a:t>18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47107" name="Text Box 2"/>
          <p:cNvSpPr txBox="1">
            <a:spLocks noChangeArrowheads="1"/>
          </p:cNvSpPr>
          <p:nvPr/>
        </p:nvSpPr>
        <p:spPr bwMode="auto">
          <a:xfrm>
            <a:off x="2700511" y="95225"/>
            <a:ext cx="3095625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5pPr>
            <a:lvl6pPr>
              <a:buFont typeface="Times New Roman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6pPr>
            <a:lvl7pPr>
              <a:buFont typeface="Times New Roman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7pPr>
            <a:lvl8pPr>
              <a:buFont typeface="Times New Roman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8pPr>
            <a:lvl9pPr>
              <a:buFont typeface="Times New Roman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altLang="ru-RU" sz="2800" dirty="0"/>
              <a:t>Первичная очистка</a:t>
            </a:r>
          </a:p>
        </p:txBody>
      </p:sp>
      <p:sp>
        <p:nvSpPr>
          <p:cNvPr id="47108" name="Text Box 3"/>
          <p:cNvSpPr txBox="1">
            <a:spLocks noChangeArrowheads="1"/>
          </p:cNvSpPr>
          <p:nvPr/>
        </p:nvSpPr>
        <p:spPr bwMode="auto">
          <a:xfrm>
            <a:off x="249238" y="720725"/>
            <a:ext cx="8793162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5pPr>
            <a:lvl6pPr>
              <a:buFont typeface="Times New Roman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6pPr>
            <a:lvl7pPr>
              <a:buFont typeface="Times New Roman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7pPr>
            <a:lvl8pPr>
              <a:buFont typeface="Times New Roman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8pPr>
            <a:lvl9pPr>
              <a:buFont typeface="Times New Roman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just"/>
            <a:r>
              <a:rPr lang="ru-RU" altLang="ru-RU" sz="2200"/>
              <a:t>Процесс пластинчатой сепарации</a:t>
            </a:r>
          </a:p>
          <a:p>
            <a:endParaRPr lang="ru-RU" altLang="ru-RU" sz="2200"/>
          </a:p>
        </p:txBody>
      </p:sp>
      <p:pic>
        <p:nvPicPr>
          <p:cNvPr id="4711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412875"/>
            <a:ext cx="5572125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59338" y="5084763"/>
            <a:ext cx="1004887" cy="27781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Капля нефти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79613" y="2582863"/>
            <a:ext cx="1804987" cy="27622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Пластина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4638" y="2490788"/>
            <a:ext cx="1390650" cy="4619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Направление потока нефти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19788" y="1709738"/>
            <a:ext cx="1389062" cy="4619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Направление потока воды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84600" y="1165225"/>
            <a:ext cx="1577975" cy="6477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Всплытие крупных капель нефти на поверхность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 rot="2701221">
            <a:off x="3822701" y="1455737"/>
            <a:ext cx="254000" cy="4035425"/>
          </a:xfrm>
          <a:prstGeom prst="rect">
            <a:avLst/>
          </a:prstGeom>
          <a:solidFill>
            <a:schemeClr val="bg1">
              <a:lumMod val="65000"/>
              <a:alpha val="4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ru-RU">
              <a:cs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 rot="2701221">
            <a:off x="4873626" y="2547937"/>
            <a:ext cx="254000" cy="4035425"/>
          </a:xfrm>
          <a:prstGeom prst="rect">
            <a:avLst/>
          </a:prstGeom>
          <a:solidFill>
            <a:schemeClr val="bg1">
              <a:lumMod val="65000"/>
              <a:alpha val="4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ru-RU">
              <a:cs typeface="Arial" charset="0"/>
            </a:endParaRPr>
          </a:p>
        </p:txBody>
      </p:sp>
      <p:sp>
        <p:nvSpPr>
          <p:cNvPr id="4" name="Овал 3"/>
          <p:cNvSpPr/>
          <p:nvPr/>
        </p:nvSpPr>
        <p:spPr bwMode="auto">
          <a:xfrm>
            <a:off x="3963988" y="4557713"/>
            <a:ext cx="193675" cy="1905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ru-RU">
              <a:cs typeface="Arial" charset="0"/>
            </a:endParaRPr>
          </a:p>
        </p:txBody>
      </p:sp>
      <p:sp>
        <p:nvSpPr>
          <p:cNvPr id="47119" name="Прямоугольник 4"/>
          <p:cNvSpPr>
            <a:spLocks noChangeArrowheads="1"/>
          </p:cNvSpPr>
          <p:nvPr/>
        </p:nvSpPr>
        <p:spPr bwMode="auto">
          <a:xfrm rot="2699294">
            <a:off x="3843338" y="2027238"/>
            <a:ext cx="1274762" cy="3979862"/>
          </a:xfrm>
          <a:prstGeom prst="rect">
            <a:avLst/>
          </a:prstGeom>
          <a:solidFill>
            <a:srgbClr val="5DC9F9">
              <a:alpha val="3803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20" name="Овал 5"/>
          <p:cNvSpPr>
            <a:spLocks noChangeArrowheads="1"/>
          </p:cNvSpPr>
          <p:nvPr/>
        </p:nvSpPr>
        <p:spPr bwMode="auto">
          <a:xfrm>
            <a:off x="5413375" y="1393825"/>
            <a:ext cx="144463" cy="1905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21" name="Овал 16"/>
          <p:cNvSpPr>
            <a:spLocks noChangeArrowheads="1"/>
          </p:cNvSpPr>
          <p:nvPr/>
        </p:nvSpPr>
        <p:spPr bwMode="auto">
          <a:xfrm>
            <a:off x="5411788" y="1654175"/>
            <a:ext cx="144462" cy="1905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22" name="Овал 17"/>
          <p:cNvSpPr>
            <a:spLocks noChangeArrowheads="1"/>
          </p:cNvSpPr>
          <p:nvPr/>
        </p:nvSpPr>
        <p:spPr bwMode="auto">
          <a:xfrm>
            <a:off x="5422900" y="1917700"/>
            <a:ext cx="144463" cy="1905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23" name="Овал 19"/>
          <p:cNvSpPr>
            <a:spLocks noChangeArrowheads="1"/>
          </p:cNvSpPr>
          <p:nvPr/>
        </p:nvSpPr>
        <p:spPr bwMode="auto">
          <a:xfrm>
            <a:off x="3949700" y="4545013"/>
            <a:ext cx="238125" cy="2159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24" name="Овал 6"/>
          <p:cNvSpPr>
            <a:spLocks noChangeArrowheads="1"/>
          </p:cNvSpPr>
          <p:nvPr/>
        </p:nvSpPr>
        <p:spPr bwMode="auto">
          <a:xfrm rot="-2238656">
            <a:off x="5386388" y="2174875"/>
            <a:ext cx="165100" cy="10795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25" name="Овал 21"/>
          <p:cNvSpPr>
            <a:spLocks noChangeArrowheads="1"/>
          </p:cNvSpPr>
          <p:nvPr/>
        </p:nvSpPr>
        <p:spPr bwMode="auto">
          <a:xfrm rot="-2238656">
            <a:off x="5226050" y="2317750"/>
            <a:ext cx="165100" cy="10795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26" name="Овал 22"/>
          <p:cNvSpPr>
            <a:spLocks noChangeArrowheads="1"/>
          </p:cNvSpPr>
          <p:nvPr/>
        </p:nvSpPr>
        <p:spPr bwMode="auto">
          <a:xfrm rot="-2238656">
            <a:off x="5064125" y="2479675"/>
            <a:ext cx="165100" cy="10953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27" name="Овал 23"/>
          <p:cNvSpPr>
            <a:spLocks noChangeArrowheads="1"/>
          </p:cNvSpPr>
          <p:nvPr/>
        </p:nvSpPr>
        <p:spPr bwMode="auto">
          <a:xfrm rot="-2238656">
            <a:off x="4900613" y="2638425"/>
            <a:ext cx="165100" cy="10795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28" name="Овал 24"/>
          <p:cNvSpPr>
            <a:spLocks noChangeArrowheads="1"/>
          </p:cNvSpPr>
          <p:nvPr/>
        </p:nvSpPr>
        <p:spPr bwMode="auto">
          <a:xfrm rot="-2238656">
            <a:off x="4722813" y="2811463"/>
            <a:ext cx="165100" cy="10795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29" name="Овал 25"/>
          <p:cNvSpPr>
            <a:spLocks noChangeArrowheads="1"/>
          </p:cNvSpPr>
          <p:nvPr/>
        </p:nvSpPr>
        <p:spPr bwMode="auto">
          <a:xfrm rot="-2238656">
            <a:off x="4559300" y="2984500"/>
            <a:ext cx="165100" cy="10795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30" name="Овал 26"/>
          <p:cNvSpPr>
            <a:spLocks noChangeArrowheads="1"/>
          </p:cNvSpPr>
          <p:nvPr/>
        </p:nvSpPr>
        <p:spPr bwMode="auto">
          <a:xfrm rot="-2238656">
            <a:off x="4414838" y="3143250"/>
            <a:ext cx="165100" cy="10795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31" name="Овал 27"/>
          <p:cNvSpPr>
            <a:spLocks noChangeArrowheads="1"/>
          </p:cNvSpPr>
          <p:nvPr/>
        </p:nvSpPr>
        <p:spPr bwMode="auto">
          <a:xfrm rot="-2238656">
            <a:off x="4246563" y="3295650"/>
            <a:ext cx="165100" cy="10795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32" name="Овал 28"/>
          <p:cNvSpPr>
            <a:spLocks noChangeArrowheads="1"/>
          </p:cNvSpPr>
          <p:nvPr/>
        </p:nvSpPr>
        <p:spPr bwMode="auto">
          <a:xfrm rot="-2238656">
            <a:off x="4098925" y="3440113"/>
            <a:ext cx="165100" cy="109537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33" name="Овал 29"/>
          <p:cNvSpPr>
            <a:spLocks noChangeArrowheads="1"/>
          </p:cNvSpPr>
          <p:nvPr/>
        </p:nvSpPr>
        <p:spPr bwMode="auto">
          <a:xfrm rot="-2238656">
            <a:off x="4002088" y="3570288"/>
            <a:ext cx="96837" cy="71437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34" name="Овал 30"/>
          <p:cNvSpPr>
            <a:spLocks noChangeArrowheads="1"/>
          </p:cNvSpPr>
          <p:nvPr/>
        </p:nvSpPr>
        <p:spPr bwMode="auto">
          <a:xfrm rot="-2238656">
            <a:off x="3932238" y="3657600"/>
            <a:ext cx="96837" cy="730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35" name="Овал 31"/>
          <p:cNvSpPr>
            <a:spLocks noChangeArrowheads="1"/>
          </p:cNvSpPr>
          <p:nvPr/>
        </p:nvSpPr>
        <p:spPr bwMode="auto">
          <a:xfrm rot="-2238656">
            <a:off x="3844925" y="3735388"/>
            <a:ext cx="96838" cy="71437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36" name="Овал 32"/>
          <p:cNvSpPr>
            <a:spLocks noChangeArrowheads="1"/>
          </p:cNvSpPr>
          <p:nvPr/>
        </p:nvSpPr>
        <p:spPr bwMode="auto">
          <a:xfrm rot="-2238656">
            <a:off x="3763963" y="3825875"/>
            <a:ext cx="96837" cy="730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37" name="Овал 33"/>
          <p:cNvSpPr>
            <a:spLocks noChangeArrowheads="1"/>
          </p:cNvSpPr>
          <p:nvPr/>
        </p:nvSpPr>
        <p:spPr bwMode="auto">
          <a:xfrm rot="-2238656">
            <a:off x="3671888" y="3890963"/>
            <a:ext cx="95250" cy="730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38" name="Овал 34"/>
          <p:cNvSpPr>
            <a:spLocks noChangeArrowheads="1"/>
          </p:cNvSpPr>
          <p:nvPr/>
        </p:nvSpPr>
        <p:spPr bwMode="auto">
          <a:xfrm rot="-2238656">
            <a:off x="3600450" y="3979863"/>
            <a:ext cx="96838" cy="71437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47139" name="Овал 35"/>
          <p:cNvSpPr>
            <a:spLocks noChangeArrowheads="1"/>
          </p:cNvSpPr>
          <p:nvPr/>
        </p:nvSpPr>
        <p:spPr bwMode="auto">
          <a:xfrm rot="-2238656">
            <a:off x="3503613" y="4070350"/>
            <a:ext cx="96837" cy="730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6835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</a:t>
            </a:r>
            <a:r>
              <a:rPr lang="ru-RU" dirty="0" err="1" smtClean="0"/>
              <a:t>нефтеловушки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772397"/>
            <a:ext cx="8229600" cy="75294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1 – вход загрязненной воды; 2 – устройство для удаления осадка; 3 – слой нефтепродукта; 4 – нефтесборная труба; 5 – нефтеудерживающая перегородка;   6 – слив очищенной воды; 7 – скребковый механизм; 8 – приямок для осадка.</a:t>
            </a:r>
            <a:endParaRPr lang="ru-RU" dirty="0"/>
          </a:p>
        </p:txBody>
      </p:sp>
      <p:pic>
        <p:nvPicPr>
          <p:cNvPr id="3074" name="Picture 2" descr="X:\Качал\Обмен\Мои презентации\ловуш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8913666" cy="411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327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Биологическая очистка сточных 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115212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/>
              <a:t>1 – установка биогенной подпитки; 2 – смесители; 3 – </a:t>
            </a:r>
            <a:r>
              <a:rPr lang="ru-RU" sz="1800" dirty="0" err="1" smtClean="0"/>
              <a:t>аэротенки</a:t>
            </a:r>
            <a:r>
              <a:rPr lang="ru-RU" sz="1800" dirty="0" smtClean="0"/>
              <a:t>; 4 – воздуходувная станция; 5 – насосные станции; 6 – вторичные отстойники; 7 – </a:t>
            </a:r>
            <a:r>
              <a:rPr lang="ru-RU" sz="1800" dirty="0" err="1" smtClean="0"/>
              <a:t>илоуплотнитель</a:t>
            </a:r>
            <a:r>
              <a:rPr lang="ru-RU" sz="1800" dirty="0" smtClean="0"/>
              <a:t>; 8 – фильтры доочистки; </a:t>
            </a:r>
            <a:r>
              <a:rPr lang="en-US" sz="1800" dirty="0" smtClean="0"/>
              <a:t>I </a:t>
            </a:r>
            <a:r>
              <a:rPr lang="ru-RU" sz="1800" dirty="0" smtClean="0"/>
              <a:t>– сточная вода; </a:t>
            </a:r>
            <a:r>
              <a:rPr lang="en-US" sz="1800" dirty="0" smtClean="0"/>
              <a:t>II</a:t>
            </a:r>
            <a:r>
              <a:rPr lang="ru-RU" sz="1800" dirty="0" smtClean="0"/>
              <a:t> – смесители;</a:t>
            </a:r>
            <a:r>
              <a:rPr lang="en-US" sz="1800" dirty="0" smtClean="0"/>
              <a:t> III</a:t>
            </a:r>
            <a:r>
              <a:rPr lang="ru-RU" sz="1800" dirty="0" smtClean="0"/>
              <a:t> – биогенная добавка;</a:t>
            </a:r>
            <a:r>
              <a:rPr lang="en-US" sz="1800" dirty="0" smtClean="0"/>
              <a:t> IV</a:t>
            </a:r>
            <a:r>
              <a:rPr lang="ru-RU" sz="1800" dirty="0" smtClean="0"/>
              <a:t> – воздух;</a:t>
            </a:r>
            <a:r>
              <a:rPr lang="en-US" sz="1800" dirty="0" smtClean="0"/>
              <a:t> V</a:t>
            </a:r>
            <a:r>
              <a:rPr lang="ru-RU" sz="1800" dirty="0" smtClean="0"/>
              <a:t> – активный ил;</a:t>
            </a:r>
            <a:r>
              <a:rPr lang="en-US" sz="1800" dirty="0" smtClean="0"/>
              <a:t> VI</a:t>
            </a:r>
            <a:r>
              <a:rPr lang="ru-RU" sz="1800" dirty="0" smtClean="0"/>
              <a:t> – иловая смесь;</a:t>
            </a:r>
            <a:r>
              <a:rPr lang="en-US" sz="1800" dirty="0" smtClean="0"/>
              <a:t> VII</a:t>
            </a:r>
            <a:r>
              <a:rPr lang="ru-RU" sz="1800" dirty="0" smtClean="0"/>
              <a:t> – верхний слой </a:t>
            </a:r>
            <a:r>
              <a:rPr lang="ru-RU" sz="1800" dirty="0" err="1" smtClean="0"/>
              <a:t>илоуплотнителя</a:t>
            </a:r>
            <a:r>
              <a:rPr lang="ru-RU" sz="1800" dirty="0" smtClean="0"/>
              <a:t>;</a:t>
            </a:r>
            <a:r>
              <a:rPr lang="en-US" sz="1800" dirty="0" smtClean="0"/>
              <a:t> VIII</a:t>
            </a:r>
            <a:r>
              <a:rPr lang="ru-RU" sz="1800" dirty="0" smtClean="0"/>
              <a:t> – избыточный активный ил.</a:t>
            </a:r>
            <a:endParaRPr lang="ru-RU" sz="1800" dirty="0"/>
          </a:p>
        </p:txBody>
      </p:sp>
      <p:pic>
        <p:nvPicPr>
          <p:cNvPr id="4098" name="Picture 2" descr="X:\Качал\Обмен\Мои презентации\ОСВ 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4599162" cy="396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X:\Качал\Обмен\Мои презентации\Картинки\Очиста сточных вод\of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3581470" cy="272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46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Биологическая очистка сточных 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12961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/>
              <a:t>1 – </a:t>
            </a:r>
            <a:r>
              <a:rPr lang="ru-RU" sz="1800" dirty="0" err="1" smtClean="0"/>
              <a:t>аэротенк</a:t>
            </a:r>
            <a:r>
              <a:rPr lang="ru-RU" sz="1800" dirty="0" smtClean="0"/>
              <a:t>-смеситель или </a:t>
            </a:r>
            <a:r>
              <a:rPr lang="ru-RU" sz="1800" dirty="0" err="1" smtClean="0"/>
              <a:t>аэротенк</a:t>
            </a:r>
            <a:r>
              <a:rPr lang="ru-RU" sz="1800" dirty="0" smtClean="0"/>
              <a:t> с рассредоточенным впуском воды </a:t>
            </a:r>
            <a:r>
              <a:rPr lang="en-US" sz="1800" dirty="0" smtClean="0"/>
              <a:t>I</a:t>
            </a:r>
            <a:r>
              <a:rPr lang="ru-RU" sz="1800" dirty="0" smtClean="0"/>
              <a:t> ступени; 2 – вторичные отстойники; 3 – </a:t>
            </a:r>
            <a:r>
              <a:rPr lang="ru-RU" sz="1800" dirty="0" err="1" smtClean="0"/>
              <a:t>аэротенк</a:t>
            </a:r>
            <a:r>
              <a:rPr lang="ru-RU" sz="1800" dirty="0"/>
              <a:t>-</a:t>
            </a:r>
            <a:r>
              <a:rPr lang="ru-RU" sz="1800" dirty="0" smtClean="0"/>
              <a:t>вытеснитель или </a:t>
            </a:r>
            <a:r>
              <a:rPr lang="ru-RU" sz="1800" dirty="0" err="1"/>
              <a:t>аэротенк</a:t>
            </a:r>
            <a:r>
              <a:rPr lang="ru-RU" sz="1800" dirty="0"/>
              <a:t> с рассредоточенным впуском воды </a:t>
            </a:r>
            <a:r>
              <a:rPr lang="en-US" sz="1800" dirty="0" smtClean="0"/>
              <a:t>II</a:t>
            </a:r>
            <a:r>
              <a:rPr lang="ru-RU" sz="1800" dirty="0" smtClean="0"/>
              <a:t> ступени; 4 – </a:t>
            </a:r>
            <a:r>
              <a:rPr lang="ru-RU" sz="1800" dirty="0" err="1" smtClean="0"/>
              <a:t>тертичный</a:t>
            </a:r>
            <a:r>
              <a:rPr lang="ru-RU" sz="1800" dirty="0" smtClean="0"/>
              <a:t> отстойник; 5 – биологический пруд; 6 – водоем; 7 – </a:t>
            </a:r>
            <a:r>
              <a:rPr lang="ru-RU" sz="1800" dirty="0" err="1" smtClean="0"/>
              <a:t>хлораторная</a:t>
            </a:r>
            <a:r>
              <a:rPr lang="ru-RU" sz="1800" dirty="0" smtClean="0"/>
              <a:t> установка; </a:t>
            </a:r>
            <a:r>
              <a:rPr lang="en-US" sz="1800" dirty="0" smtClean="0"/>
              <a:t>I – </a:t>
            </a:r>
            <a:r>
              <a:rPr lang="ru-RU" sz="1800" dirty="0" smtClean="0"/>
              <a:t>сточная вода;</a:t>
            </a:r>
            <a:r>
              <a:rPr lang="en-US" sz="1800" dirty="0" smtClean="0"/>
              <a:t> II</a:t>
            </a:r>
            <a:r>
              <a:rPr lang="ru-RU" sz="1800" dirty="0" smtClean="0"/>
              <a:t> – биогенная добавка;</a:t>
            </a:r>
            <a:r>
              <a:rPr lang="en-US" sz="1800" dirty="0" smtClean="0"/>
              <a:t> III</a:t>
            </a:r>
            <a:r>
              <a:rPr lang="ru-RU" sz="1800" dirty="0" smtClean="0"/>
              <a:t> – очищенная вода;</a:t>
            </a:r>
            <a:r>
              <a:rPr lang="en-US" sz="1800" dirty="0" smtClean="0"/>
              <a:t> IV</a:t>
            </a:r>
            <a:r>
              <a:rPr lang="ru-RU" sz="1800" dirty="0" smtClean="0"/>
              <a:t> – хлорированная вода;</a:t>
            </a:r>
            <a:r>
              <a:rPr lang="en-US" sz="1800" dirty="0" smtClean="0"/>
              <a:t> V</a:t>
            </a:r>
            <a:r>
              <a:rPr lang="ru-RU" sz="1800" dirty="0" smtClean="0"/>
              <a:t> – возвратный активный ил;</a:t>
            </a:r>
            <a:r>
              <a:rPr lang="en-US" sz="1800" dirty="0" smtClean="0"/>
              <a:t> VI</a:t>
            </a:r>
            <a:r>
              <a:rPr lang="ru-RU" sz="1800" dirty="0" smtClean="0"/>
              <a:t> – избыточный активный ил;</a:t>
            </a:r>
            <a:r>
              <a:rPr lang="en-US" sz="1800" dirty="0" smtClean="0"/>
              <a:t> VII</a:t>
            </a:r>
            <a:r>
              <a:rPr lang="ru-RU" sz="1800" dirty="0" smtClean="0"/>
              <a:t> – воздух; </a:t>
            </a:r>
            <a:endParaRPr lang="ru-RU" sz="1800" dirty="0"/>
          </a:p>
        </p:txBody>
      </p:sp>
      <p:pic>
        <p:nvPicPr>
          <p:cNvPr id="5123" name="Picture 3" descr="X:\Качал\Обмен\Мои презентации\ОСВ 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21" y="1628775"/>
            <a:ext cx="8495359" cy="226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178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1003</Words>
  <Application>Microsoft Office PowerPoint</Application>
  <PresentationFormat>Экран (4:3)</PresentationFormat>
  <Paragraphs>119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Система поддержания пластового давления на нефтегазовых месторождениях</vt:lpstr>
      <vt:lpstr>Методы увеличения нефтеотдачи</vt:lpstr>
      <vt:lpstr>Поддержание пластового давления закачкой воды в пласт</vt:lpstr>
      <vt:lpstr>Схема заводнения месторождения</vt:lpstr>
      <vt:lpstr>Элементы площадных систем заводнения при квадратной и треугольной сетках разбуривания</vt:lpstr>
      <vt:lpstr>Схема системы разработки нефтегазового месторождения с сочетанием законтурного и барьерного заводнений</vt:lpstr>
      <vt:lpstr>Схема системы разработки нефтегазового месторождения с сочетанием барьерного, законтурного и внутриконтурного заводнений</vt:lpstr>
      <vt:lpstr>Схема системы разработки нефтегазокондесатного месторождения  внутриконтурным заводнением нефтяной и газоконденсатной частей</vt:lpstr>
      <vt:lpstr>Подготовка сточных вод</vt:lpstr>
      <vt:lpstr>Подготовка сточных вод</vt:lpstr>
      <vt:lpstr>Установка очистки воды открытого типа</vt:lpstr>
      <vt:lpstr>Установка очистки воды открытого типа</vt:lpstr>
      <vt:lpstr>Установка очистки воды закрытого типа</vt:lpstr>
      <vt:lpstr>Установка очистки воды закрытого типа</vt:lpstr>
      <vt:lpstr>Принципиальная схема водоочистной установки</vt:lpstr>
      <vt:lpstr>Презентация PowerPoint</vt:lpstr>
      <vt:lpstr>Презентация PowerPoint</vt:lpstr>
      <vt:lpstr>Презентация PowerPoint</vt:lpstr>
      <vt:lpstr>Схема нефтеловушки</vt:lpstr>
      <vt:lpstr>Биологическая очистка сточных вод</vt:lpstr>
      <vt:lpstr>Биологическая очистка сточных вод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поддержания пластового давления на нефтегазовых месторождениях</dc:title>
  <dc:creator>Evgeniy V. Popok</dc:creator>
  <cp:lastModifiedBy>Anonimus</cp:lastModifiedBy>
  <cp:revision>14</cp:revision>
  <dcterms:created xsi:type="dcterms:W3CDTF">2014-11-26T05:01:00Z</dcterms:created>
  <dcterms:modified xsi:type="dcterms:W3CDTF">2015-09-18T03:14:01Z</dcterms:modified>
</cp:coreProperties>
</file>