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1" r:id="rId6"/>
    <p:sldId id="264" r:id="rId7"/>
    <p:sldId id="265" r:id="rId8"/>
    <p:sldId id="260" r:id="rId9"/>
    <p:sldId id="262" r:id="rId10"/>
    <p:sldId id="263" r:id="rId11"/>
    <p:sldId id="267" r:id="rId12"/>
    <p:sldId id="268" r:id="rId13"/>
    <p:sldId id="269" r:id="rId14"/>
    <p:sldId id="281" r:id="rId15"/>
    <p:sldId id="282" r:id="rId16"/>
    <p:sldId id="283" r:id="rId17"/>
    <p:sldId id="284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80" r:id="rId26"/>
    <p:sldId id="285" r:id="rId27"/>
    <p:sldId id="266" r:id="rId28"/>
    <p:sldId id="277" r:id="rId29"/>
    <p:sldId id="278" r:id="rId30"/>
    <p:sldId id="279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7BC01A17-2895-45CE-92D4-A16EE8D5A9DB}" type="datetimeFigureOut">
              <a:rPr lang="ru-RU"/>
              <a:pPr>
                <a:defRPr/>
              </a:pPr>
              <a:t>03.09.2015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35CDFFD-0EC6-4F0E-A624-5AB340B3C5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3562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Тут подробный рассказ по типы сепараторов и почему именно такая</a:t>
            </a:r>
            <a:r>
              <a:rPr lang="ru-RU" baseline="0" dirty="0" smtClean="0"/>
              <a:t> классификация применяется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DE13E-515A-4633-97D1-B504E068F33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11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9D5A7-C43B-41F9-80B7-27760BFF529B}" type="datetimeFigureOut">
              <a:rPr lang="ru-RU"/>
              <a:pPr>
                <a:defRPr/>
              </a:pPr>
              <a:t>03.09.2015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AAC0A-E68F-4342-AF6E-0135E0B9DE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53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97B95-57CA-4E70-BAD5-FA67261283F7}" type="datetimeFigureOut">
              <a:rPr lang="ru-RU"/>
              <a:pPr>
                <a:defRPr/>
              </a:pPr>
              <a:t>03.09.2015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D3392-455C-4598-BDA0-C034CF5679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211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7120A-E422-41ED-8F03-E69062B88CE1}" type="datetimeFigureOut">
              <a:rPr lang="ru-RU"/>
              <a:pPr>
                <a:defRPr/>
              </a:pPr>
              <a:t>03.09.2015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FC089-B84F-4AEE-AEDF-1E0C54543F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0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FF5D6-5B92-495A-8E0E-00B6192286E9}" type="datetimeFigureOut">
              <a:rPr lang="ru-RU"/>
              <a:pPr>
                <a:defRPr/>
              </a:pPr>
              <a:t>03.09.2015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28982-2104-45FB-BD1F-820D23DE7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35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B23F1-80F0-4902-92A3-3F1952E8E4F4}" type="datetimeFigureOut">
              <a:rPr lang="ru-RU"/>
              <a:pPr>
                <a:defRPr/>
              </a:pPr>
              <a:t>03.09.2015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A6F1C-6F61-4644-AADE-011DC5105E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010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B8803-D90D-4E10-ABCC-F731BF5AB906}" type="datetimeFigureOut">
              <a:rPr lang="ru-RU"/>
              <a:pPr>
                <a:defRPr/>
              </a:pPr>
              <a:t>03.09.2015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7334F-5F37-46C8-A03B-2EC5C5A5E1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04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276FF-58B8-4CB6-B982-F7CDB74E36DB}" type="datetimeFigureOut">
              <a:rPr lang="ru-RU"/>
              <a:pPr>
                <a:defRPr/>
              </a:pPr>
              <a:t>03.09.2015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E6F40-AD47-4850-A495-06874655CE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694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B0C2F-F461-42A9-A85F-C47DEE565AE5}" type="datetimeFigureOut">
              <a:rPr lang="ru-RU"/>
              <a:pPr>
                <a:defRPr/>
              </a:pPr>
              <a:t>03.09.2015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7E7D2-1902-44CB-BCE4-7C71EB712F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91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25831-C176-449D-B35C-6410F84E4208}" type="datetimeFigureOut">
              <a:rPr lang="ru-RU"/>
              <a:pPr>
                <a:defRPr/>
              </a:pPr>
              <a:t>03.09.2015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B0438-BE51-41D1-9473-37B7410DD2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415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6C864-8E3B-43E6-B41A-4BFB0173D36C}" type="datetimeFigureOut">
              <a:rPr lang="ru-RU"/>
              <a:pPr>
                <a:defRPr/>
              </a:pPr>
              <a:t>03.09.2015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B4C8D-75CC-437D-93E5-60511BE67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435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14C84-1CCD-4127-BB5D-A8B4273BDA92}" type="datetimeFigureOut">
              <a:rPr lang="ru-RU"/>
              <a:pPr>
                <a:defRPr/>
              </a:pPr>
              <a:t>03.09.2015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F1C7C-228F-4AC8-AD0D-B7F1BFEE9A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250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C8D241-A0D2-4E76-8A11-A6B5244CE9CE}" type="datetimeFigureOut">
              <a:rPr lang="ru-RU"/>
              <a:pPr>
                <a:defRPr/>
              </a:pPr>
              <a:t>03.09.2015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4E24C9-F43C-4F36-B3B1-5EF027BDF6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5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9.emf"/><Relationship Id="rId4" Type="http://schemas.openxmlformats.org/officeDocument/2006/relationships/image" Target="../media/image28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8032" y="2319015"/>
            <a:ext cx="7772400" cy="1470025"/>
          </a:xfrm>
        </p:spPr>
        <p:txBody>
          <a:bodyPr/>
          <a:lstStyle/>
          <a:p>
            <a:pPr eaLnBrk="1" hangingPunct="1"/>
            <a:r>
              <a:rPr lang="ru-RU" sz="3600" dirty="0" smtClean="0"/>
              <a:t>Теоретические основы химической технологии топлива и углеродных материалов (ТО ХТТ и УМ)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246240"/>
            <a:ext cx="7848872" cy="1487016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Преподаватели: 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доцент кафедры ХТТ и ХК, к.т.н. Попок Е.В. – лектор;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ассистент кафедры ХТТ и ХК – </a:t>
            </a:r>
            <a:r>
              <a:rPr lang="ru-RU" sz="2400" dirty="0" err="1" smtClean="0">
                <a:solidFill>
                  <a:schemeClr val="tx1"/>
                </a:solidFill>
              </a:rPr>
              <a:t>Дучко</a:t>
            </a:r>
            <a:r>
              <a:rPr lang="ru-RU" sz="2400" dirty="0" smtClean="0">
                <a:solidFill>
                  <a:schemeClr val="tx1"/>
                </a:solidFill>
              </a:rPr>
              <a:t> М.А.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720080"/>
          </a:xfrm>
        </p:spPr>
        <p:txBody>
          <a:bodyPr/>
          <a:lstStyle/>
          <a:p>
            <a:pPr eaLnBrk="1" hangingPunct="1"/>
            <a:r>
              <a:rPr lang="ru-RU" sz="2800" dirty="0" smtClean="0"/>
              <a:t>ТО ХТТ и УМ – учебный план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467544" y="1628801"/>
            <a:ext cx="8229600" cy="3888432"/>
          </a:xfrm>
        </p:spPr>
        <p:txBody>
          <a:bodyPr/>
          <a:lstStyle/>
          <a:p>
            <a:pPr marL="0" indent="355600" algn="just" eaLnBrk="1" hangingPunct="1">
              <a:buNone/>
            </a:pPr>
            <a:r>
              <a:rPr lang="ru-RU" sz="2400" dirty="0" smtClean="0"/>
              <a:t>Всего 192 часов;</a:t>
            </a:r>
          </a:p>
          <a:p>
            <a:pPr marL="0" indent="1081088" algn="just" eaLnBrk="1" hangingPunct="1">
              <a:buNone/>
            </a:pPr>
            <a:r>
              <a:rPr lang="ru-RU" sz="2400" dirty="0" smtClean="0"/>
              <a:t>Аудиторных занятий 96 часов;</a:t>
            </a:r>
          </a:p>
          <a:p>
            <a:pPr marL="0" indent="1081088" algn="just" eaLnBrk="1" hangingPunct="1">
              <a:buNone/>
            </a:pPr>
            <a:r>
              <a:rPr lang="ru-RU" sz="2400" dirty="0" smtClean="0"/>
              <a:t>Самостоятельное изучение 96 часов;</a:t>
            </a:r>
          </a:p>
          <a:p>
            <a:pPr marL="0" indent="355600" algn="just" eaLnBrk="1" hangingPunct="1">
              <a:buNone/>
            </a:pPr>
            <a:r>
              <a:rPr lang="ru-RU" sz="2400" dirty="0" smtClean="0"/>
              <a:t>Аудиторные занятия:</a:t>
            </a:r>
          </a:p>
          <a:p>
            <a:pPr marL="0" indent="1081088" algn="just" eaLnBrk="1" hangingPunct="1">
              <a:buNone/>
            </a:pPr>
            <a:r>
              <a:rPr lang="ru-RU" sz="2400" dirty="0" smtClean="0"/>
              <a:t>Лекций – 48 часов;</a:t>
            </a:r>
          </a:p>
          <a:p>
            <a:pPr marL="0" indent="1081088" algn="just" eaLnBrk="1" hangingPunct="1">
              <a:buNone/>
            </a:pPr>
            <a:r>
              <a:rPr lang="ru-RU" sz="2400" dirty="0" smtClean="0"/>
              <a:t>Лабораторные работы - 48 часа;</a:t>
            </a:r>
          </a:p>
          <a:p>
            <a:pPr marL="0" indent="355600" algn="just" eaLnBrk="1" hangingPunct="1">
              <a:buNone/>
            </a:pPr>
            <a:endParaRPr lang="ru-RU" sz="2400" dirty="0" smtClean="0"/>
          </a:p>
          <a:p>
            <a:pPr marL="0" indent="355600" algn="just" eaLnBrk="1" hangingPunct="1">
              <a:buNone/>
            </a:pPr>
            <a:r>
              <a:rPr lang="ru-RU" sz="2400" dirty="0" smtClean="0"/>
              <a:t>Контроль – экзамен.</a:t>
            </a:r>
          </a:p>
          <a:p>
            <a:pPr marL="0" indent="355600" algn="just" eaLnBrk="1" hangingPunct="1">
              <a:buNone/>
            </a:pPr>
            <a:endParaRPr lang="ru-RU" sz="2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C3D7EB-D70B-4F69-80C1-DFF5AA022F8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Литература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47260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В.П. Тронов. Промысловая подготовка нефти и газа. Изд. «ФЭН», Казань. 2000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Г.С. </a:t>
            </a:r>
            <a:r>
              <a:rPr lang="ru-RU" sz="2000" dirty="0" err="1" smtClean="0"/>
              <a:t>Лутошкин</a:t>
            </a:r>
            <a:r>
              <a:rPr lang="ru-RU" sz="2000" dirty="0" smtClean="0"/>
              <a:t>. Сбор и подготовка нефти, газа и воды. </a:t>
            </a:r>
            <a:r>
              <a:rPr lang="ru-RU" sz="2000" dirty="0" err="1" smtClean="0"/>
              <a:t>М.:Недра</a:t>
            </a:r>
            <a:r>
              <a:rPr lang="ru-RU" sz="2000" dirty="0" smtClean="0"/>
              <a:t>. 1977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Н</a:t>
            </a:r>
            <a:r>
              <a:rPr lang="ru-RU" sz="2000" dirty="0"/>
              <a:t>. М</a:t>
            </a:r>
            <a:r>
              <a:rPr lang="ru-RU" sz="2000" dirty="0" smtClean="0"/>
              <a:t>. Байков, </a:t>
            </a:r>
            <a:r>
              <a:rPr lang="ru-RU" sz="2000" dirty="0"/>
              <a:t>Г. H</a:t>
            </a:r>
            <a:r>
              <a:rPr lang="ru-RU" sz="2000" dirty="0" smtClean="0"/>
              <a:t>. Позднышев, </a:t>
            </a:r>
            <a:r>
              <a:rPr lang="ru-RU" sz="2000" dirty="0"/>
              <a:t>Р. </a:t>
            </a:r>
            <a:r>
              <a:rPr lang="ru-RU" sz="2000" dirty="0" err="1"/>
              <a:t>И.</a:t>
            </a:r>
            <a:r>
              <a:rPr lang="ru-RU" sz="2000" dirty="0" err="1" smtClean="0"/>
              <a:t>Мансуров</a:t>
            </a:r>
            <a:r>
              <a:rPr lang="ru-RU" sz="2000" dirty="0" smtClean="0"/>
              <a:t> Сбор и промысловая подготовка </a:t>
            </a:r>
            <a:r>
              <a:rPr lang="ru-RU" sz="2000" dirty="0"/>
              <a:t>нефти, газа </a:t>
            </a:r>
            <a:r>
              <a:rPr lang="ru-RU" sz="2000" dirty="0" smtClean="0"/>
              <a:t>и </a:t>
            </a:r>
            <a:r>
              <a:rPr lang="ru-RU" sz="2000" dirty="0"/>
              <a:t>воды. М</a:t>
            </a:r>
            <a:r>
              <a:rPr lang="ru-RU" sz="2000" dirty="0" smtClean="0"/>
              <a:t>.: </a:t>
            </a:r>
            <a:r>
              <a:rPr lang="ru-RU" sz="2000" dirty="0"/>
              <a:t>Недра, </a:t>
            </a:r>
            <a:r>
              <a:rPr lang="ru-RU" sz="2000" dirty="0" smtClean="0"/>
              <a:t>1981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А</a:t>
            </a:r>
            <a:r>
              <a:rPr lang="ru-RU" sz="2000" dirty="0"/>
              <a:t>. В. Кравцов, Н.В. </a:t>
            </a:r>
            <a:r>
              <a:rPr lang="ru-RU" sz="2000" dirty="0" err="1" smtClean="0"/>
              <a:t>Ушева</a:t>
            </a:r>
            <a:r>
              <a:rPr lang="ru-RU" sz="2000" dirty="0" smtClean="0"/>
              <a:t>, Е.В</a:t>
            </a:r>
            <a:r>
              <a:rPr lang="ru-RU" sz="2000" dirty="0"/>
              <a:t>. </a:t>
            </a:r>
            <a:r>
              <a:rPr lang="ru-RU" sz="2000" dirty="0" err="1"/>
              <a:t>Бешагина</a:t>
            </a:r>
            <a:r>
              <a:rPr lang="ru-RU" sz="2000" dirty="0"/>
              <a:t>, О.Е. </a:t>
            </a:r>
            <a:r>
              <a:rPr lang="ru-RU" sz="2000" dirty="0" err="1"/>
              <a:t>Мойзес</a:t>
            </a:r>
            <a:r>
              <a:rPr lang="ru-RU" sz="2000" dirty="0"/>
              <a:t>, Е.А. Кузьменко, А.А. </a:t>
            </a:r>
            <a:r>
              <a:rPr lang="ru-RU" sz="2000" dirty="0" smtClean="0"/>
              <a:t>Гавриков </a:t>
            </a:r>
            <a:r>
              <a:rPr lang="ru-RU" sz="2000" dirty="0"/>
              <a:t>Технологические основы и моделирование процессов </a:t>
            </a:r>
            <a:r>
              <a:rPr lang="ru-RU" sz="2000" dirty="0" smtClean="0"/>
              <a:t>промысловой подготовки </a:t>
            </a:r>
            <a:r>
              <a:rPr lang="ru-RU" sz="2000" dirty="0"/>
              <a:t>нефти и газа: учебное </a:t>
            </a:r>
            <a:r>
              <a:rPr lang="ru-RU" sz="2000" dirty="0" smtClean="0"/>
              <a:t>пособие. </a:t>
            </a:r>
            <a:r>
              <a:rPr lang="ru-RU" sz="2000" dirty="0"/>
              <a:t>Томск: Изд-во Томского </a:t>
            </a:r>
            <a:r>
              <a:rPr lang="ru-RU" sz="2000" dirty="0" smtClean="0"/>
              <a:t>политехнического </a:t>
            </a:r>
            <a:r>
              <a:rPr lang="ru-RU" sz="2000" dirty="0"/>
              <a:t>университета, 2012</a:t>
            </a:r>
            <a:r>
              <a:rPr lang="ru-RU" sz="20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Р.И. </a:t>
            </a:r>
            <a:r>
              <a:rPr lang="ru-RU" sz="2000" dirty="0" err="1" smtClean="0"/>
              <a:t>Вахирев</a:t>
            </a:r>
            <a:r>
              <a:rPr lang="ru-RU" sz="2000" dirty="0" smtClean="0"/>
              <a:t>, Б.А. Никитин, Д.А. Мирзоев. Обустройство и освоение морских нефтегазовых месторождений. М.: Издательство Академии горных  наук, 1999.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А.А. </a:t>
            </a:r>
            <a:r>
              <a:rPr lang="ru-RU" sz="2000" dirty="0" err="1" smtClean="0"/>
              <a:t>Ишмурзин</a:t>
            </a:r>
            <a:r>
              <a:rPr lang="ru-RU" sz="2000" dirty="0" smtClean="0"/>
              <a:t>, Р.А. Храмов Процессы и оборудование системы сбора и подготовки нефти, газа и воды: Учебное пособие. Уфа: Изд. УГНТУ, 2003.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В.В. Андреев, К.Р. </a:t>
            </a:r>
            <a:r>
              <a:rPr lang="ru-RU" sz="2000" dirty="0" err="1" smtClean="0"/>
              <a:t>Уразаков</a:t>
            </a:r>
            <a:r>
              <a:rPr lang="ru-RU" sz="2000" dirty="0" smtClean="0"/>
              <a:t>, В.У. </a:t>
            </a:r>
            <a:r>
              <a:rPr lang="ru-RU" sz="2000" dirty="0" err="1" smtClean="0"/>
              <a:t>Далимов</a:t>
            </a:r>
            <a:r>
              <a:rPr lang="ru-RU" sz="2000" dirty="0" smtClean="0"/>
              <a:t>. Справочник по добыче нефти. 2000.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11950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Литература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568952" cy="4785395"/>
          </a:xfrm>
        </p:spPr>
        <p:txBody>
          <a:bodyPr/>
          <a:lstStyle/>
          <a:p>
            <a:pPr marL="800100" lvl="1" indent="-3429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/>
              <a:t>Ахметов С.А. Технология глубокой переработки нефти. Учебное пособие для вузов.– Уфа: </a:t>
            </a:r>
            <a:r>
              <a:rPr lang="ru-RU" sz="2000" dirty="0" err="1"/>
              <a:t>Гилем</a:t>
            </a:r>
            <a:r>
              <a:rPr lang="ru-RU" sz="2000" dirty="0"/>
              <a:t>, 2002. – 672 с.</a:t>
            </a:r>
          </a:p>
          <a:p>
            <a:pPr marL="800100" lvl="1" indent="-3429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 err="1"/>
              <a:t>Камнева</a:t>
            </a:r>
            <a:r>
              <a:rPr lang="ru-RU" sz="2000" dirty="0"/>
              <a:t> А.И., Платонов В.В. Теоретические основы химической технологии горючих ископаемых. – М.: Химия, 1999. – 288 с.</a:t>
            </a:r>
          </a:p>
          <a:p>
            <a:pPr marL="800100" lvl="1" indent="-3429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 err="1"/>
              <a:t>Валявин</a:t>
            </a:r>
            <a:r>
              <a:rPr lang="ru-RU" sz="2000" dirty="0"/>
              <a:t>, Г.Г.; </a:t>
            </a:r>
            <a:r>
              <a:rPr lang="ru-RU" sz="2000" dirty="0" err="1"/>
              <a:t>Суюнов</a:t>
            </a:r>
            <a:r>
              <a:rPr lang="ru-RU" sz="2000" dirty="0"/>
              <a:t>, С.А.; Ахметов, С.А.; </a:t>
            </a:r>
            <a:r>
              <a:rPr lang="ru-RU" sz="2000" dirty="0" err="1"/>
              <a:t>Валявин</a:t>
            </a:r>
            <a:r>
              <a:rPr lang="ru-RU" sz="2000" dirty="0"/>
              <a:t>, К.Г. Современные перспективные </a:t>
            </a:r>
            <a:r>
              <a:rPr lang="ru-RU" sz="2000" dirty="0" err="1"/>
              <a:t>термолитические</a:t>
            </a:r>
            <a:r>
              <a:rPr lang="ru-RU" sz="2000" dirty="0"/>
              <a:t> процессы переработки сырья.– СПб: Недра, 2010 – 224 с.</a:t>
            </a:r>
          </a:p>
          <a:p>
            <a:pPr marL="800100" lvl="1" indent="-3429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/>
              <a:t>Ахметов С. А. Ишмияров, М.Х.,   Кауфман А.А. Технология переработки нефти, газа и твердых горючих ископаемых. – СПб: Недра, 2009–827 </a:t>
            </a:r>
            <a:r>
              <a:rPr lang="ru-RU" sz="2000" dirty="0" smtClean="0"/>
              <a:t>с.</a:t>
            </a:r>
          </a:p>
          <a:p>
            <a:pPr marL="800100" lvl="1" indent="-3429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 err="1" smtClean="0"/>
              <a:t>Мановян</a:t>
            </a:r>
            <a:r>
              <a:rPr lang="ru-RU" sz="2000" dirty="0" smtClean="0"/>
              <a:t> </a:t>
            </a:r>
            <a:r>
              <a:rPr lang="ru-RU" sz="2000" dirty="0"/>
              <a:t>А.К. Технология первичной переработки нефти и газа, М., изд. «Химия», 2001 г. – 568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1437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/>
          <a:lstStyle/>
          <a:p>
            <a:pPr eaLnBrk="1" hangingPunct="1"/>
            <a:r>
              <a:rPr lang="ru-RU" sz="4000" dirty="0" smtClean="0"/>
              <a:t>Введение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785395"/>
          </a:xfrm>
        </p:spPr>
        <p:txBody>
          <a:bodyPr/>
          <a:lstStyle/>
          <a:p>
            <a:pPr marL="0" indent="355600" algn="just" eaLnBrk="1" hangingPunct="1">
              <a:buNone/>
            </a:pPr>
            <a:r>
              <a:rPr lang="ru-RU" sz="2400" dirty="0" smtClean="0"/>
              <a:t>Продукция скважин на нефтяных промыслах, газовых и газоконденсатных месторождениях представляют собой многофазную многокомпонентную смесь. Природный газ, газовый конденсат и нефть поступающие из скважин, содержат большое количество различных примесей, которые препятствуют их дальнейшей транспортировке и переработке.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C3D7EB-D70B-4F69-80C1-DFF5AA022F8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pic>
        <p:nvPicPr>
          <p:cNvPr id="3077" name="Picture 5" descr="C:\temp\dobycha-nefti-na-shelf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3861049"/>
            <a:ext cx="4824537" cy="266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temp\добыча-нефти-в-Иран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861048"/>
            <a:ext cx="377620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86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Запасы и потребление нефти</a:t>
            </a:r>
            <a:endParaRPr lang="ru-RU" dirty="0"/>
          </a:p>
        </p:txBody>
      </p:sp>
      <p:grpSp>
        <p:nvGrpSpPr>
          <p:cNvPr id="4" name="Group 1376"/>
          <p:cNvGrpSpPr>
            <a:grpSpLocks/>
          </p:cNvGrpSpPr>
          <p:nvPr/>
        </p:nvGrpSpPr>
        <p:grpSpPr bwMode="auto">
          <a:xfrm>
            <a:off x="-1" y="1678905"/>
            <a:ext cx="9180513" cy="4270375"/>
            <a:chOff x="-23" y="867"/>
            <a:chExt cx="5783" cy="2690"/>
          </a:xfrm>
        </p:grpSpPr>
        <p:grpSp>
          <p:nvGrpSpPr>
            <p:cNvPr id="5" name="Group 46"/>
            <p:cNvGrpSpPr>
              <a:grpSpLocks/>
            </p:cNvGrpSpPr>
            <p:nvPr/>
          </p:nvGrpSpPr>
          <p:grpSpPr bwMode="auto">
            <a:xfrm>
              <a:off x="113" y="1724"/>
              <a:ext cx="5489" cy="1751"/>
              <a:chOff x="113" y="1457"/>
              <a:chExt cx="5489" cy="1751"/>
            </a:xfrm>
          </p:grpSpPr>
          <p:grpSp>
            <p:nvGrpSpPr>
              <p:cNvPr id="18" name="Group 43"/>
              <p:cNvGrpSpPr>
                <a:grpSpLocks/>
              </p:cNvGrpSpPr>
              <p:nvPr/>
            </p:nvGrpSpPr>
            <p:grpSpPr bwMode="auto">
              <a:xfrm>
                <a:off x="2685" y="1457"/>
                <a:ext cx="2917" cy="1751"/>
                <a:chOff x="2540" y="1457"/>
                <a:chExt cx="2917" cy="1751"/>
              </a:xfrm>
            </p:grpSpPr>
            <p:graphicFrame>
              <p:nvGraphicFramePr>
                <p:cNvPr id="27" name="Object 17"/>
                <p:cNvGraphicFramePr>
                  <a:graphicFrameLocks noChangeAspect="1"/>
                </p:cNvGraphicFramePr>
                <p:nvPr/>
              </p:nvGraphicFramePr>
              <p:xfrm>
                <a:off x="2540" y="1564"/>
                <a:ext cx="2917" cy="16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064" name="Диаграмма" r:id="rId3" imgW="4676851" imgH="2590800" progId="Excel.Chart.8">
                        <p:embed/>
                      </p:oleObj>
                    </mc:Choice>
                    <mc:Fallback>
                      <p:oleObj name="Диаграмма" r:id="rId3" imgW="4676851" imgH="2590800" progId="Excel.Chart.8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540" y="1564"/>
                              <a:ext cx="2917" cy="16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8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3824" y="1457"/>
                  <a:ext cx="318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ru-RU" sz="2000">
                      <a:latin typeface="Times New Roman" pitchFamily="18" charset="0"/>
                    </a:rPr>
                    <a:t>0,2</a:t>
                  </a:r>
                  <a:endParaRPr lang="ru-RU" altLang="ru-RU" sz="2000">
                    <a:latin typeface="Times New Roman" pitchFamily="18" charset="0"/>
                  </a:endParaRPr>
                </a:p>
              </p:txBody>
            </p:sp>
            <p:sp>
              <p:nvSpPr>
                <p:cNvPr id="29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4391" y="1685"/>
                  <a:ext cx="278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ru-RU" sz="2000">
                      <a:latin typeface="Times New Roman" pitchFamily="18" charset="0"/>
                    </a:rPr>
                    <a:t>22</a:t>
                  </a:r>
                  <a:endParaRPr lang="ru-RU" altLang="ru-RU" sz="2000">
                    <a:latin typeface="Times New Roman" pitchFamily="18" charset="0"/>
                  </a:endParaRPr>
                </a:p>
              </p:txBody>
            </p:sp>
            <p:sp>
              <p:nvSpPr>
                <p:cNvPr id="3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4187" y="2932"/>
                  <a:ext cx="399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ru-RU" sz="2000">
                      <a:latin typeface="Times New Roman" pitchFamily="18" charset="0"/>
                    </a:rPr>
                    <a:t>34,5</a:t>
                  </a:r>
                  <a:endParaRPr lang="ru-RU" altLang="ru-RU" sz="2000">
                    <a:latin typeface="Times New Roman" pitchFamily="18" charset="0"/>
                  </a:endParaRPr>
                </a:p>
              </p:txBody>
            </p:sp>
            <p:sp>
              <p:nvSpPr>
                <p:cNvPr id="31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4649" y="2252"/>
                  <a:ext cx="318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ru-RU" sz="2000">
                      <a:latin typeface="Times New Roman" pitchFamily="18" charset="0"/>
                    </a:rPr>
                    <a:t>4,3</a:t>
                  </a:r>
                  <a:endParaRPr lang="ru-RU" altLang="ru-RU" sz="2000">
                    <a:latin typeface="Times New Roman" pitchFamily="18" charset="0"/>
                  </a:endParaRPr>
                </a:p>
              </p:txBody>
            </p:sp>
            <p:sp>
              <p:nvSpPr>
                <p:cNvPr id="32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3075" y="2501"/>
                  <a:ext cx="278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ru-RU" sz="2000">
                      <a:latin typeface="Times New Roman" pitchFamily="18" charset="0"/>
                    </a:rPr>
                    <a:t>20</a:t>
                  </a:r>
                  <a:endParaRPr lang="ru-RU" altLang="ru-RU" sz="2000">
                    <a:latin typeface="Times New Roman" pitchFamily="18" charset="0"/>
                  </a:endParaRPr>
                </a:p>
              </p:txBody>
            </p:sp>
            <p:sp>
              <p:nvSpPr>
                <p:cNvPr id="33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279" y="1685"/>
                  <a:ext cx="278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ru-RU" sz="2000">
                      <a:latin typeface="Times New Roman" pitchFamily="18" charset="0"/>
                    </a:rPr>
                    <a:t>19</a:t>
                  </a:r>
                  <a:endParaRPr lang="ru-RU" altLang="ru-RU" sz="20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19" name="Group 45"/>
              <p:cNvGrpSpPr>
                <a:grpSpLocks/>
              </p:cNvGrpSpPr>
              <p:nvPr/>
            </p:nvGrpSpPr>
            <p:grpSpPr bwMode="auto">
              <a:xfrm>
                <a:off x="113" y="1480"/>
                <a:ext cx="3077" cy="1728"/>
                <a:chOff x="113" y="1480"/>
                <a:chExt cx="3077" cy="1728"/>
              </a:xfrm>
            </p:grpSpPr>
            <p:graphicFrame>
              <p:nvGraphicFramePr>
                <p:cNvPr id="20" name="Object 14"/>
                <p:cNvGraphicFramePr>
                  <a:graphicFrameLocks noChangeAspect="1"/>
                </p:cNvGraphicFramePr>
                <p:nvPr/>
              </p:nvGraphicFramePr>
              <p:xfrm>
                <a:off x="113" y="1564"/>
                <a:ext cx="3077" cy="16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065" name="Диаграмма" r:id="rId5" imgW="4676851" imgH="2590800" progId="Excel.Chart.8">
                        <p:embed/>
                      </p:oleObj>
                    </mc:Choice>
                    <mc:Fallback>
                      <p:oleObj name="Диаграмма" r:id="rId5" imgW="4676851" imgH="2590800" progId="Excel.Chart.8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13" y="1564"/>
                              <a:ext cx="3077" cy="16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1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519" y="1480"/>
                  <a:ext cx="318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ru-RU" sz="2000">
                      <a:latin typeface="Times New Roman" pitchFamily="18" charset="0"/>
                    </a:rPr>
                    <a:t>0,3</a:t>
                  </a:r>
                  <a:endParaRPr lang="ru-RU" altLang="ru-RU" sz="2000">
                    <a:latin typeface="Times New Roman" pitchFamily="18" charset="0"/>
                  </a:endParaRPr>
                </a:p>
              </p:txBody>
            </p:sp>
            <p:sp>
              <p:nvSpPr>
                <p:cNvPr id="22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268" y="2500"/>
                  <a:ext cx="399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ru-RU" sz="2000">
                      <a:latin typeface="Times New Roman" pitchFamily="18" charset="0"/>
                    </a:rPr>
                    <a:t>59,7</a:t>
                  </a:r>
                  <a:endParaRPr lang="ru-RU" altLang="ru-RU" sz="2000">
                    <a:latin typeface="Times New Roman" pitchFamily="18" charset="0"/>
                  </a:endParaRPr>
                </a:p>
              </p:txBody>
            </p:sp>
            <p:sp>
              <p:nvSpPr>
                <p:cNvPr id="23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772" y="2683"/>
                  <a:ext cx="278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ru-RU" sz="2000">
                      <a:latin typeface="Times New Roman" pitchFamily="18" charset="0"/>
                    </a:rPr>
                    <a:t>12</a:t>
                  </a:r>
                  <a:endParaRPr lang="ru-RU" altLang="ru-RU" sz="2000">
                    <a:latin typeface="Times New Roman" pitchFamily="18" charset="0"/>
                  </a:endParaRPr>
                </a:p>
              </p:txBody>
            </p:sp>
            <p:sp>
              <p:nvSpPr>
                <p:cNvPr id="24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725" y="2206"/>
                  <a:ext cx="197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ru-RU" sz="2000">
                      <a:latin typeface="Times New Roman" pitchFamily="18" charset="0"/>
                    </a:rPr>
                    <a:t>8</a:t>
                  </a:r>
                  <a:endParaRPr lang="ru-RU" altLang="ru-RU" sz="2000">
                    <a:latin typeface="Times New Roman" pitchFamily="18" charset="0"/>
                  </a:endParaRPr>
                </a:p>
              </p:txBody>
            </p:sp>
            <p:sp>
              <p:nvSpPr>
                <p:cNvPr id="25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976" y="1661"/>
                  <a:ext cx="278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ru-RU" sz="2000">
                      <a:latin typeface="Times New Roman" pitchFamily="18" charset="0"/>
                    </a:rPr>
                    <a:t>20</a:t>
                  </a:r>
                  <a:endParaRPr lang="ru-RU" altLang="ru-RU" sz="2000">
                    <a:latin typeface="Times New Roman" pitchFamily="18" charset="0"/>
                  </a:endParaRPr>
                </a:p>
              </p:txBody>
            </p:sp>
            <p:sp>
              <p:nvSpPr>
                <p:cNvPr id="26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1565" y="2387"/>
                  <a:ext cx="718" cy="33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400">
                      <a:latin typeface="Times New Roman" pitchFamily="18" charset="0"/>
                    </a:rPr>
                    <a:t>Ближний Восток</a:t>
                  </a:r>
                </a:p>
              </p:txBody>
            </p:sp>
          </p:grpSp>
        </p:grpSp>
        <p:sp>
          <p:nvSpPr>
            <p:cNvPr id="6" name="Text Box 32"/>
            <p:cNvSpPr txBox="1">
              <a:spLocks noChangeArrowheads="1"/>
            </p:cNvSpPr>
            <p:nvPr/>
          </p:nvSpPr>
          <p:spPr bwMode="auto">
            <a:xfrm>
              <a:off x="-23" y="1421"/>
              <a:ext cx="1086" cy="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300">
                  <a:latin typeface="Times New Roman" pitchFamily="18" charset="0"/>
                </a:rPr>
                <a:t>Тихоокеанский регион, Южная Америка, Африка, Западная Европа</a:t>
              </a:r>
            </a:p>
          </p:txBody>
        </p:sp>
        <p:sp>
          <p:nvSpPr>
            <p:cNvPr id="7" name="Text Box 35"/>
            <p:cNvSpPr txBox="1">
              <a:spLocks noChangeArrowheads="1"/>
            </p:cNvSpPr>
            <p:nvPr/>
          </p:nvSpPr>
          <p:spPr bwMode="auto">
            <a:xfrm>
              <a:off x="4151" y="1569"/>
              <a:ext cx="749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300">
                  <a:latin typeface="Times New Roman" pitchFamily="18" charset="0"/>
                </a:rPr>
                <a:t>Башкортостан</a:t>
              </a:r>
            </a:p>
          </p:txBody>
        </p:sp>
        <p:sp>
          <p:nvSpPr>
            <p:cNvPr id="8" name="Text Box 36"/>
            <p:cNvSpPr txBox="1">
              <a:spLocks noChangeArrowheads="1"/>
            </p:cNvSpPr>
            <p:nvPr/>
          </p:nvSpPr>
          <p:spPr bwMode="auto">
            <a:xfrm>
              <a:off x="136" y="2260"/>
              <a:ext cx="681" cy="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300">
                  <a:latin typeface="Times New Roman" pitchFamily="18" charset="0"/>
                </a:rPr>
                <a:t>Восточная Европа, включая Россию</a:t>
              </a:r>
            </a:p>
          </p:txBody>
        </p:sp>
        <p:sp>
          <p:nvSpPr>
            <p:cNvPr id="9" name="Text Box 37"/>
            <p:cNvSpPr txBox="1">
              <a:spLocks noChangeArrowheads="1"/>
            </p:cNvSpPr>
            <p:nvPr/>
          </p:nvSpPr>
          <p:spPr bwMode="auto">
            <a:xfrm>
              <a:off x="389" y="3235"/>
              <a:ext cx="631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300">
                  <a:latin typeface="Times New Roman" pitchFamily="18" charset="0"/>
                </a:rPr>
                <a:t>Северная Америка</a:t>
              </a:r>
            </a:p>
          </p:txBody>
        </p:sp>
        <p:sp>
          <p:nvSpPr>
            <p:cNvPr id="10" name="Text Box 39"/>
            <p:cNvSpPr txBox="1">
              <a:spLocks noChangeArrowheads="1"/>
            </p:cNvSpPr>
            <p:nvPr/>
          </p:nvSpPr>
          <p:spPr bwMode="auto">
            <a:xfrm>
              <a:off x="1543" y="1569"/>
              <a:ext cx="749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300">
                  <a:latin typeface="Times New Roman" pitchFamily="18" charset="0"/>
                </a:rPr>
                <a:t>Башкортостан</a:t>
              </a:r>
            </a:p>
          </p:txBody>
        </p:sp>
        <p:sp>
          <p:nvSpPr>
            <p:cNvPr id="11" name="Text Box 40"/>
            <p:cNvSpPr txBox="1">
              <a:spLocks noChangeArrowheads="1"/>
            </p:cNvSpPr>
            <p:nvPr/>
          </p:nvSpPr>
          <p:spPr bwMode="auto">
            <a:xfrm>
              <a:off x="2834" y="1500"/>
              <a:ext cx="1065" cy="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505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300">
                  <a:latin typeface="Times New Roman" pitchFamily="18" charset="0"/>
                </a:rPr>
                <a:t>Тихоокеанский регион, Япония, Америка, Африка </a:t>
              </a:r>
            </a:p>
          </p:txBody>
        </p:sp>
        <p:sp>
          <p:nvSpPr>
            <p:cNvPr id="12" name="Text Box 41"/>
            <p:cNvSpPr txBox="1">
              <a:spLocks noChangeArrowheads="1"/>
            </p:cNvSpPr>
            <p:nvPr/>
          </p:nvSpPr>
          <p:spPr bwMode="auto">
            <a:xfrm>
              <a:off x="4808" y="1920"/>
              <a:ext cx="635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505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300">
                  <a:latin typeface="Times New Roman" pitchFamily="18" charset="0"/>
                </a:rPr>
                <a:t>Западная Европа</a:t>
              </a:r>
            </a:p>
          </p:txBody>
        </p:sp>
        <p:sp>
          <p:nvSpPr>
            <p:cNvPr id="13" name="Text Box 42"/>
            <p:cNvSpPr txBox="1">
              <a:spLocks noChangeArrowheads="1"/>
            </p:cNvSpPr>
            <p:nvPr/>
          </p:nvSpPr>
          <p:spPr bwMode="auto">
            <a:xfrm>
              <a:off x="5044" y="2487"/>
              <a:ext cx="716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505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300">
                  <a:latin typeface="Times New Roman" pitchFamily="18" charset="0"/>
                </a:rPr>
                <a:t>Ближний Восток</a:t>
              </a:r>
            </a:p>
          </p:txBody>
        </p:sp>
        <p:sp>
          <p:nvSpPr>
            <p:cNvPr id="14" name="Text Box 47"/>
            <p:cNvSpPr txBox="1">
              <a:spLocks noChangeArrowheads="1"/>
            </p:cNvSpPr>
            <p:nvPr/>
          </p:nvSpPr>
          <p:spPr bwMode="auto">
            <a:xfrm>
              <a:off x="4833" y="3226"/>
              <a:ext cx="63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505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300">
                  <a:latin typeface="Times New Roman" pitchFamily="18" charset="0"/>
                </a:rPr>
                <a:t>Северная Америка</a:t>
              </a:r>
            </a:p>
          </p:txBody>
        </p:sp>
        <p:sp>
          <p:nvSpPr>
            <p:cNvPr id="15" name="Text Box 48"/>
            <p:cNvSpPr txBox="1">
              <a:spLocks noChangeArrowheads="1"/>
            </p:cNvSpPr>
            <p:nvPr/>
          </p:nvSpPr>
          <p:spPr bwMode="auto">
            <a:xfrm>
              <a:off x="2880" y="2999"/>
              <a:ext cx="701" cy="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505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300">
                  <a:latin typeface="Times New Roman" pitchFamily="18" charset="0"/>
                </a:rPr>
                <a:t>Восточная Европа, включая Россию</a:t>
              </a:r>
            </a:p>
          </p:txBody>
        </p:sp>
        <p:sp>
          <p:nvSpPr>
            <p:cNvPr id="16" name="Text Box 49"/>
            <p:cNvSpPr txBox="1">
              <a:spLocks noChangeArrowheads="1"/>
            </p:cNvSpPr>
            <p:nvPr/>
          </p:nvSpPr>
          <p:spPr bwMode="auto">
            <a:xfrm>
              <a:off x="701" y="867"/>
              <a:ext cx="1069" cy="2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>
                  <a:latin typeface="Times New Roman" pitchFamily="18" charset="0"/>
                </a:rPr>
                <a:t>Запасы нефти</a:t>
              </a:r>
            </a:p>
          </p:txBody>
        </p:sp>
        <p:sp>
          <p:nvSpPr>
            <p:cNvPr id="17" name="Text Box 50"/>
            <p:cNvSpPr txBox="1">
              <a:spLocks noChangeArrowheads="1"/>
            </p:cNvSpPr>
            <p:nvPr/>
          </p:nvSpPr>
          <p:spPr bwMode="auto">
            <a:xfrm>
              <a:off x="3269" y="889"/>
              <a:ext cx="1476" cy="252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>
                  <a:latin typeface="Times New Roman" pitchFamily="18" charset="0"/>
                </a:rPr>
                <a:t>Потребление нефти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0672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1.bp.blogspot.com/-9TaaNi12ZAs/TyLVKCoIFLI/AAAAAAAAAA4/vmPgtcT3SGo/s1600/ngstru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90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968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Добыча нефти</a:t>
            </a:r>
            <a:endParaRPr lang="ru-RU" dirty="0"/>
          </a:p>
        </p:txBody>
      </p:sp>
      <p:pic>
        <p:nvPicPr>
          <p:cNvPr id="4" name="Picture 2" descr="C:\temp\1305327231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3791024" cy="519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geolib.narod.ru/OilGasGeo/2000/04/Stat/Image125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335228"/>
            <a:ext cx="4248472" cy="490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746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Характеристика нефти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0363" algn="just" eaLnBrk="1" hangingPunct="1">
              <a:spcAft>
                <a:spcPts val="1000"/>
              </a:spcAft>
              <a:buFont typeface="Wingdings 2" pitchFamily="18" charset="2"/>
              <a:buNone/>
              <a:defRPr/>
            </a:pPr>
            <a:r>
              <a:rPr lang="ru-RU" sz="2000" b="1" dirty="0"/>
              <a:t>Нефть</a:t>
            </a:r>
            <a:r>
              <a:rPr lang="ru-RU" sz="2000" dirty="0"/>
              <a:t> – это смесь у/в различного состава или, это раствор газообразных и твердых веществ в жидкости ( с физической точки зрения).  С учетом ассоциативных сил взаимодействия групп веществ – нефть рассматривают как нефтяную дисперсную систему (НДС)</a:t>
            </a:r>
          </a:p>
          <a:p>
            <a:pPr marL="0" indent="360363" algn="just" eaLnBrk="1" hangingPunct="1">
              <a:spcAft>
                <a:spcPts val="1000"/>
              </a:spcAft>
              <a:buFont typeface="Wingdings 2" pitchFamily="18" charset="2"/>
              <a:buNone/>
              <a:defRPr/>
            </a:pPr>
            <a:r>
              <a:rPr lang="ru-RU" sz="2000" b="1" dirty="0"/>
              <a:t>Групповой химический состав нефти:</a:t>
            </a:r>
            <a:r>
              <a:rPr lang="ru-RU" sz="2000" dirty="0"/>
              <a:t> парафины, нафтены, </a:t>
            </a:r>
            <a:r>
              <a:rPr lang="ru-RU" sz="2000" dirty="0" err="1"/>
              <a:t>ароматика</a:t>
            </a:r>
            <a:r>
              <a:rPr lang="ru-RU" sz="2000" dirty="0"/>
              <a:t>, </a:t>
            </a:r>
            <a:r>
              <a:rPr lang="ru-RU" sz="2000" dirty="0" err="1"/>
              <a:t>смолистоасфальтеновые</a:t>
            </a:r>
            <a:r>
              <a:rPr lang="ru-RU" sz="2000" dirty="0"/>
              <a:t> вещества (САВ).</a:t>
            </a:r>
          </a:p>
          <a:p>
            <a:pPr marL="0" indent="360363" algn="just" eaLnBrk="1" hangingPunct="1">
              <a:buFont typeface="Wingdings 2" pitchFamily="18" charset="2"/>
              <a:buNone/>
              <a:defRPr/>
            </a:pPr>
            <a:r>
              <a:rPr lang="ru-RU" sz="2000" b="1" dirty="0"/>
              <a:t>Элементный состав нефти: </a:t>
            </a:r>
          </a:p>
          <a:p>
            <a:pPr marL="0" indent="0" algn="just" eaLnBrk="1" hangingPunct="1">
              <a:buFont typeface="Wingdings" pitchFamily="2" charset="2"/>
              <a:buChar char="§"/>
              <a:defRPr/>
            </a:pPr>
            <a:r>
              <a:rPr lang="ru-RU" sz="2000" dirty="0"/>
              <a:t>углерод 83-87%, </a:t>
            </a:r>
          </a:p>
          <a:p>
            <a:pPr marL="0" indent="0" algn="just" eaLnBrk="1" hangingPunct="1">
              <a:buFont typeface="Wingdings" pitchFamily="2" charset="2"/>
              <a:buChar char="§"/>
              <a:defRPr/>
            </a:pPr>
            <a:r>
              <a:rPr lang="ru-RU" sz="2000" dirty="0"/>
              <a:t>водород 12-14%,</a:t>
            </a:r>
          </a:p>
          <a:p>
            <a:pPr marL="0" indent="0" algn="just" eaLnBrk="1" hangingPunct="1">
              <a:buFont typeface="Wingdings" pitchFamily="2" charset="2"/>
              <a:buChar char="§"/>
              <a:defRPr/>
            </a:pPr>
            <a:r>
              <a:rPr lang="ru-RU" sz="2000" dirty="0"/>
              <a:t>сера 1-2%, кислород, азот,</a:t>
            </a:r>
          </a:p>
          <a:p>
            <a:pPr marL="0" indent="0" algn="just" eaLnBrk="1" hangingPunct="1">
              <a:buFont typeface="Wingdings" pitchFamily="2" charset="2"/>
              <a:buChar char="§"/>
              <a:defRPr/>
            </a:pPr>
            <a:r>
              <a:rPr lang="ru-RU" sz="2000" dirty="0"/>
              <a:t>почти нет минеральных примесей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86593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к товарной </a:t>
            </a:r>
            <a:r>
              <a:rPr lang="ru-RU" dirty="0" smtClean="0"/>
              <a:t>нефти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100811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/>
              <a:t>Согласно ГОСТ </a:t>
            </a:r>
            <a:r>
              <a:rPr lang="ru-RU" sz="2400" dirty="0" smtClean="0"/>
              <a:t>51858  </a:t>
            </a:r>
            <a:r>
              <a:rPr lang="ru-RU" sz="2400" dirty="0"/>
              <a:t>«Нефть. Общие технические условия» к нефти предъявляются следующие требования</a:t>
            </a:r>
            <a:r>
              <a:rPr lang="ru-RU" sz="2400" dirty="0" smtClean="0"/>
              <a:t>: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92918"/>
              </p:ext>
            </p:extLst>
          </p:nvPr>
        </p:nvGraphicFramePr>
        <p:xfrm>
          <a:off x="323528" y="2276872"/>
          <a:ext cx="8568952" cy="322644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6408712"/>
                <a:gridCol w="720080"/>
                <a:gridCol w="720080"/>
                <a:gridCol w="720080"/>
              </a:tblGrid>
              <a:tr h="676875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показателя</a:t>
                      </a:r>
                      <a:endParaRPr lang="ru-RU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Норма для нефти группы</a:t>
                      </a:r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23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anchor="ctr"/>
                </a:tc>
              </a:tr>
              <a:tr h="446450">
                <a:tc>
                  <a:txBody>
                    <a:bodyPr/>
                    <a:lstStyle/>
                    <a:p>
                      <a:r>
                        <a:rPr lang="ru-RU" dirty="0" smtClean="0"/>
                        <a:t>Массовая доля воды, %, не более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1,0</a:t>
                      </a:r>
                      <a:endParaRPr lang="ru-RU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Массовая концентрация хлористых солей, мг/дм</a:t>
                      </a:r>
                      <a:r>
                        <a:rPr lang="ru-RU" baseline="30000" dirty="0" smtClean="0"/>
                        <a:t>3</a:t>
                      </a:r>
                      <a:r>
                        <a:rPr lang="ru-RU" dirty="0" smtClean="0"/>
                        <a:t>, не более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900</a:t>
                      </a:r>
                      <a:endParaRPr lang="ru-RU" dirty="0"/>
                    </a:p>
                  </a:txBody>
                  <a:tcPr anchor="ctr"/>
                </a:tc>
              </a:tr>
              <a:tr h="354320">
                <a:tc>
                  <a:txBody>
                    <a:bodyPr/>
                    <a:lstStyle/>
                    <a:p>
                      <a:r>
                        <a:rPr lang="ru-RU" dirty="0" smtClean="0"/>
                        <a:t>Массовая доля механических примесей, %, не более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0,05</a:t>
                      </a:r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592">
                <a:tc>
                  <a:txBody>
                    <a:bodyPr/>
                    <a:lstStyle/>
                    <a:p>
                      <a:r>
                        <a:rPr lang="ru-RU" dirty="0" smtClean="0"/>
                        <a:t>Давление насыщенных паров, кПа (мм </a:t>
                      </a:r>
                      <a:r>
                        <a:rPr lang="ru-RU" dirty="0" err="1" smtClean="0"/>
                        <a:t>рт.ст</a:t>
                      </a:r>
                      <a:r>
                        <a:rPr lang="ru-RU" dirty="0" smtClean="0"/>
                        <a:t>.), не более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66,7 (500)</a:t>
                      </a:r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880">
                <a:tc>
                  <a:txBody>
                    <a:bodyPr/>
                    <a:lstStyle/>
                    <a:p>
                      <a:r>
                        <a:rPr lang="ru-RU" dirty="0" smtClean="0"/>
                        <a:t>Массовая доля органических хлоридов во фракции, выкипающей до температуры 204 °С, млн (</a:t>
                      </a:r>
                      <a:r>
                        <a:rPr lang="ru-RU" dirty="0" err="1" smtClean="0"/>
                        <a:t>ppm</a:t>
                      </a:r>
                      <a:r>
                        <a:rPr lang="ru-RU" dirty="0" smtClean="0"/>
                        <a:t>), не более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 bwMode="auto">
          <a:xfrm>
            <a:off x="374848" y="5517232"/>
            <a:ext cx="8517632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charset="0"/>
              <a:buNone/>
            </a:pPr>
            <a:r>
              <a:rPr lang="ru-RU" sz="2400" dirty="0" smtClean="0"/>
              <a:t>Для нефти поставляемой на экспорт дополнительно определяется и нормируется фракционный состав и содержание парафина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07466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Autofit/>
          </a:bodyPr>
          <a:lstStyle/>
          <a:p>
            <a:r>
              <a:rPr lang="ru-RU" sz="3200" dirty="0" smtClean="0"/>
              <a:t>Герметизированная система сбора и подготовки нефти, газа и воды.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40768"/>
            <a:ext cx="7939308" cy="3456384"/>
          </a:xfrm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539552" y="4869160"/>
            <a:ext cx="7848872" cy="18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ru-RU" sz="2400" dirty="0" smtClean="0"/>
              <a:t>АГЗУ – автоматическая групповая замерная установка; УПСВ – установка предварительного сброса воды; БКНС – блочная кустовая насосная станция; ПР – предварительное разделение; УПГ – установка подготовки газа; УПН – установка подготовки нефти; УПВ – установка подготовки воды; УУ и К – узел учета и контроля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5429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62670"/>
            <a:ext cx="8229600" cy="778098"/>
          </a:xfrm>
        </p:spPr>
        <p:txBody>
          <a:bodyPr/>
          <a:lstStyle/>
          <a:p>
            <a:r>
              <a:rPr lang="ru-RU" dirty="0" smtClean="0"/>
              <a:t>Подготовка нефти.</a:t>
            </a:r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57200" y="1484785"/>
            <a:ext cx="8229600" cy="5112568"/>
          </a:xfrm>
        </p:spPr>
        <p:txBody>
          <a:bodyPr>
            <a:normAutofit lnSpcReduction="10000"/>
          </a:bodyPr>
          <a:lstStyle/>
          <a:p>
            <a:pPr marL="0" indent="446088" algn="just">
              <a:buNone/>
            </a:pPr>
            <a:r>
              <a:rPr lang="ru-RU" sz="2800" dirty="0" smtClean="0"/>
              <a:t>В настоящее время в промышленности для обезвоживания и обессоливания нефти применяются следующие процессы:</a:t>
            </a:r>
          </a:p>
          <a:p>
            <a:pPr marL="0" indent="542925" algn="just" defTabSz="893763">
              <a:buFont typeface="Wingdings" pitchFamily="2" charset="2"/>
              <a:buChar char="Ø"/>
            </a:pPr>
            <a:r>
              <a:rPr lang="ru-RU" sz="2800" dirty="0" smtClean="0"/>
              <a:t>Сепарация;</a:t>
            </a:r>
          </a:p>
          <a:p>
            <a:pPr marL="0" indent="542925" algn="just" defTabSz="893763">
              <a:buFont typeface="Wingdings" pitchFamily="2" charset="2"/>
              <a:buChar char="Ø"/>
            </a:pPr>
            <a:r>
              <a:rPr lang="ru-RU" sz="2800" dirty="0" smtClean="0"/>
              <a:t>Отстаивание;</a:t>
            </a:r>
          </a:p>
          <a:p>
            <a:pPr marL="0" indent="542925" algn="just" defTabSz="893763">
              <a:buFont typeface="Wingdings" pitchFamily="2" charset="2"/>
              <a:buChar char="Ø"/>
            </a:pPr>
            <a:r>
              <a:rPr lang="ru-RU" sz="2800" dirty="0" smtClean="0"/>
              <a:t>Разделение под действием электрического поля;</a:t>
            </a:r>
          </a:p>
          <a:p>
            <a:pPr marL="0" indent="542925" algn="just" defTabSz="893763">
              <a:buFont typeface="Wingdings" pitchFamily="2" charset="2"/>
              <a:buChar char="Ø"/>
            </a:pPr>
            <a:r>
              <a:rPr lang="ru-RU" sz="2800" dirty="0" smtClean="0"/>
              <a:t>Разделение с применением химических реагентов (</a:t>
            </a:r>
            <a:r>
              <a:rPr lang="ru-RU" sz="2800" dirty="0" err="1" smtClean="0"/>
              <a:t>диэмульгаторов</a:t>
            </a:r>
            <a:r>
              <a:rPr lang="ru-RU" sz="2800" dirty="0" smtClean="0"/>
              <a:t>);</a:t>
            </a:r>
          </a:p>
          <a:p>
            <a:pPr marL="0" indent="542925" algn="just" defTabSz="893763">
              <a:buFont typeface="Wingdings" pitchFamily="2" charset="2"/>
              <a:buChar char="Ø"/>
            </a:pPr>
            <a:r>
              <a:rPr lang="ru-RU" sz="2800" dirty="0" smtClean="0"/>
              <a:t>Разделение в поле центробежных сил.</a:t>
            </a:r>
          </a:p>
          <a:p>
            <a:pPr marL="0" indent="446088" algn="just">
              <a:buNone/>
            </a:pPr>
            <a:r>
              <a:rPr lang="ru-RU" sz="2800" dirty="0" smtClean="0"/>
              <a:t>Все эти процессы могут проводиться при нормальной или повышенной температуре</a:t>
            </a:r>
          </a:p>
          <a:p>
            <a:pPr algn="just">
              <a:buFont typeface="Wingdings" pitchFamily="2" charset="2"/>
              <a:buChar char="Ø"/>
            </a:pPr>
            <a:endParaRPr lang="ru-RU" sz="2800" dirty="0" smtClean="0"/>
          </a:p>
          <a:p>
            <a:pPr algn="just">
              <a:buFont typeface="Wingdings" pitchFamily="2" charset="2"/>
              <a:buChar char="Ø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6980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Сепарация</a:t>
            </a:r>
            <a:r>
              <a:rPr lang="ru-RU" dirty="0"/>
              <a:t> </a:t>
            </a:r>
            <a:r>
              <a:rPr lang="ru-RU" dirty="0" smtClean="0"/>
              <a:t>нефти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7859216" cy="5256584"/>
          </a:xfrm>
        </p:spPr>
        <p:txBody>
          <a:bodyPr>
            <a:normAutofit fontScale="77500" lnSpcReduction="20000"/>
          </a:bodyPr>
          <a:lstStyle/>
          <a:p>
            <a:pPr marL="0" indent="357188" algn="just">
              <a:buNone/>
            </a:pPr>
            <a:r>
              <a:rPr lang="ru-RU" sz="2800" dirty="0"/>
              <a:t>Сепарация газа от нефти – процесс отделения легких углеводородов и сопутствующих газов, происходит при снижении давления и повышении температуры, а так же вследствие молекулярной диффузии, содержащихся в нефти веществ в пространстве с их меньшей концентрацией над </a:t>
            </a:r>
            <a:r>
              <a:rPr lang="ru-RU" sz="2800" dirty="0" smtClean="0"/>
              <a:t>нефтью.</a:t>
            </a:r>
          </a:p>
          <a:p>
            <a:pPr marL="0" indent="357188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/>
              <a:t>Сепарация нефти происходит на всем её пути движения:</a:t>
            </a:r>
          </a:p>
          <a:p>
            <a:pPr marL="1071563" indent="-357188">
              <a:lnSpc>
                <a:spcPct val="120000"/>
              </a:lnSpc>
              <a:spcBef>
                <a:spcPts val="0"/>
              </a:spcBef>
            </a:pPr>
            <a:r>
              <a:rPr lang="ru-RU" sz="2800" dirty="0"/>
              <a:t>при подъеме нефти в скважине</a:t>
            </a:r>
          </a:p>
          <a:p>
            <a:pPr marL="1071563" indent="-357188">
              <a:lnSpc>
                <a:spcPct val="120000"/>
              </a:lnSpc>
              <a:spcBef>
                <a:spcPts val="0"/>
              </a:spcBef>
            </a:pPr>
            <a:r>
              <a:rPr lang="ru-RU" sz="2800" dirty="0"/>
              <a:t>в трубопроводах</a:t>
            </a:r>
          </a:p>
          <a:p>
            <a:pPr marL="1071563" indent="-357188">
              <a:lnSpc>
                <a:spcPct val="120000"/>
              </a:lnSpc>
              <a:spcBef>
                <a:spcPts val="0"/>
              </a:spcBef>
            </a:pPr>
            <a:r>
              <a:rPr lang="ru-RU" sz="2800" dirty="0"/>
              <a:t>в сепараторах </a:t>
            </a:r>
          </a:p>
          <a:p>
            <a:pPr marL="1071563" indent="-357188">
              <a:lnSpc>
                <a:spcPct val="120000"/>
              </a:lnSpc>
              <a:spcBef>
                <a:spcPts val="0"/>
              </a:spcBef>
            </a:pPr>
            <a:r>
              <a:rPr lang="ru-RU" sz="2800" dirty="0"/>
              <a:t>в резервуарах</a:t>
            </a:r>
          </a:p>
          <a:p>
            <a:pPr marL="0" indent="357188" algn="just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ru-RU" sz="2800" dirty="0"/>
              <a:t>Вывод отсепарированного газа осуществляется в </a:t>
            </a:r>
            <a:r>
              <a:rPr lang="ru-RU" sz="2800" dirty="0" err="1"/>
              <a:t>газосепараторах</a:t>
            </a:r>
            <a:r>
              <a:rPr lang="ru-RU" sz="2800" dirty="0"/>
              <a:t>, сырьевых резервуарах, технологических резервуарах.</a:t>
            </a:r>
          </a:p>
          <a:p>
            <a:pPr marL="0" indent="357188" algn="just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ru-RU" sz="2800" dirty="0"/>
              <a:t>Каждый пункт отвода отсепарированного газа называется ступенью сепарации. </a:t>
            </a:r>
          </a:p>
          <a:p>
            <a:pPr marL="0" indent="357188" algn="just">
              <a:buNone/>
            </a:pP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9084-120D-48F6-96D7-CD3D54D7DE7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55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Классификация сепараторов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2457492"/>
            <a:ext cx="2016224" cy="423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Сепараторы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11760" y="1268761"/>
            <a:ext cx="1881809" cy="303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 расположению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16016" y="1262260"/>
            <a:ext cx="2016224" cy="3090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 форме корпуса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764705"/>
            <a:ext cx="1814602" cy="3000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Горизонтальные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769018"/>
            <a:ext cx="1886610" cy="296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Вертикальные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16016" y="769018"/>
            <a:ext cx="2016224" cy="296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Цилиндрические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020272" y="764705"/>
            <a:ext cx="1881809" cy="3000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Сферические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1721491" y="2177809"/>
            <a:ext cx="1800200" cy="7076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 месту в технологической схеме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5571761" y="2175054"/>
            <a:ext cx="1800200" cy="7076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 количеству сепарационных фаз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172672" y="1885741"/>
            <a:ext cx="1739569" cy="423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Двухфазные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164288" y="2965861"/>
            <a:ext cx="1739569" cy="423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Трехфазные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51520" y="1669717"/>
            <a:ext cx="1739569" cy="423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Входные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2276872"/>
            <a:ext cx="1739569" cy="423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Промежуточные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1520" y="2996952"/>
            <a:ext cx="1739569" cy="423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Концевые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331054" y="3717032"/>
            <a:ext cx="4473194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 основной сепарирующей силе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331054" y="4293096"/>
            <a:ext cx="170923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Гравитационные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120410" y="4293097"/>
            <a:ext cx="1677448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Инерционные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331054" y="4869159"/>
            <a:ext cx="4473194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 типу сепарационного устройства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331054" y="5445223"/>
            <a:ext cx="159601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Насадочные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120410" y="5445224"/>
            <a:ext cx="1677448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Центробежные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331053" y="6093296"/>
            <a:ext cx="202412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 конструкции насадки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760370" y="6093296"/>
            <a:ext cx="202412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 количеству патрубков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172673" y="6101703"/>
            <a:ext cx="1935831" cy="423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solidFill>
                  <a:schemeClr val="tx1"/>
                </a:solidFill>
              </a:rPr>
              <a:t>Многопатрубковые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172673" y="5453631"/>
            <a:ext cx="1947210" cy="423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solidFill>
                  <a:schemeClr val="tx1"/>
                </a:solidFill>
              </a:rPr>
              <a:t>Однопатрубковые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07504" y="6153303"/>
            <a:ext cx="1814602" cy="3000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Насыпные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3102" y="5709254"/>
            <a:ext cx="1814602" cy="3000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Жалюзийные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07504" y="5277206"/>
            <a:ext cx="1814602" cy="3000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</a:t>
            </a:r>
            <a:r>
              <a:rPr lang="ru-RU" sz="1600" dirty="0" smtClean="0">
                <a:solidFill>
                  <a:schemeClr val="tx1"/>
                </a:solidFill>
              </a:rPr>
              <a:t>труйные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7504" y="4845158"/>
            <a:ext cx="1814602" cy="3000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Сетчатые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8" name="Прямая со стрелкой 37"/>
          <p:cNvCxnSpPr>
            <a:stCxn id="6" idx="1"/>
          </p:cNvCxnSpPr>
          <p:nvPr/>
        </p:nvCxnSpPr>
        <p:spPr>
          <a:xfrm flipH="1" flipV="1">
            <a:off x="2975438" y="2669312"/>
            <a:ext cx="516442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6" idx="3"/>
          </p:cNvCxnSpPr>
          <p:nvPr/>
        </p:nvCxnSpPr>
        <p:spPr>
          <a:xfrm>
            <a:off x="5508104" y="2669313"/>
            <a:ext cx="60991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6" idx="0"/>
            <a:endCxn id="7" idx="2"/>
          </p:cNvCxnSpPr>
          <p:nvPr/>
        </p:nvCxnSpPr>
        <p:spPr>
          <a:xfrm flipH="1" flipV="1">
            <a:off x="3352665" y="1572389"/>
            <a:ext cx="1147327" cy="8851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6" idx="0"/>
            <a:endCxn id="8" idx="2"/>
          </p:cNvCxnSpPr>
          <p:nvPr/>
        </p:nvCxnSpPr>
        <p:spPr>
          <a:xfrm flipV="1">
            <a:off x="4499992" y="1571305"/>
            <a:ext cx="1224136" cy="8861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8" idx="3"/>
            <a:endCxn id="12" idx="2"/>
          </p:cNvCxnSpPr>
          <p:nvPr/>
        </p:nvCxnSpPr>
        <p:spPr>
          <a:xfrm flipV="1">
            <a:off x="6732240" y="1064740"/>
            <a:ext cx="1228937" cy="35204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8" idx="0"/>
            <a:endCxn id="11" idx="2"/>
          </p:cNvCxnSpPr>
          <p:nvPr/>
        </p:nvCxnSpPr>
        <p:spPr>
          <a:xfrm flipV="1">
            <a:off x="5724128" y="1065458"/>
            <a:ext cx="0" cy="1968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7" idx="1"/>
            <a:endCxn id="9" idx="2"/>
          </p:cNvCxnSpPr>
          <p:nvPr/>
        </p:nvCxnSpPr>
        <p:spPr>
          <a:xfrm flipH="1" flipV="1">
            <a:off x="1158821" y="1064738"/>
            <a:ext cx="1252939" cy="3558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7" idx="0"/>
            <a:endCxn id="10" idx="2"/>
          </p:cNvCxnSpPr>
          <p:nvPr/>
        </p:nvCxnSpPr>
        <p:spPr>
          <a:xfrm flipV="1">
            <a:off x="3352665" y="1065458"/>
            <a:ext cx="2400" cy="2033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endCxn id="19" idx="3"/>
          </p:cNvCxnSpPr>
          <p:nvPr/>
        </p:nvCxnSpPr>
        <p:spPr>
          <a:xfrm flipH="1" flipV="1">
            <a:off x="1991089" y="1881538"/>
            <a:ext cx="276655" cy="42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endCxn id="20" idx="3"/>
          </p:cNvCxnSpPr>
          <p:nvPr/>
        </p:nvCxnSpPr>
        <p:spPr>
          <a:xfrm flipH="1">
            <a:off x="1991089" y="2488692"/>
            <a:ext cx="276655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H="1">
            <a:off x="1991089" y="3212975"/>
            <a:ext cx="276655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endCxn id="16" idx="1"/>
          </p:cNvCxnSpPr>
          <p:nvPr/>
        </p:nvCxnSpPr>
        <p:spPr>
          <a:xfrm>
            <a:off x="6825708" y="2097562"/>
            <a:ext cx="34696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endCxn id="18" idx="1"/>
          </p:cNvCxnSpPr>
          <p:nvPr/>
        </p:nvCxnSpPr>
        <p:spPr>
          <a:xfrm>
            <a:off x="6825708" y="3177682"/>
            <a:ext cx="33858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>
            <a:stCxn id="6" idx="2"/>
          </p:cNvCxnSpPr>
          <p:nvPr/>
        </p:nvCxnSpPr>
        <p:spPr>
          <a:xfrm>
            <a:off x="4499992" y="2881133"/>
            <a:ext cx="0" cy="83589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>
            <a:endCxn id="23" idx="0"/>
          </p:cNvCxnSpPr>
          <p:nvPr/>
        </p:nvCxnSpPr>
        <p:spPr>
          <a:xfrm>
            <a:off x="3185672" y="4077072"/>
            <a:ext cx="0" cy="2160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>
            <a:endCxn id="24" idx="0"/>
          </p:cNvCxnSpPr>
          <p:nvPr/>
        </p:nvCxnSpPr>
        <p:spPr>
          <a:xfrm>
            <a:off x="5959134" y="4077072"/>
            <a:ext cx="0" cy="2160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>
            <a:endCxn id="27" idx="0"/>
          </p:cNvCxnSpPr>
          <p:nvPr/>
        </p:nvCxnSpPr>
        <p:spPr>
          <a:xfrm>
            <a:off x="3129062" y="5229200"/>
            <a:ext cx="0" cy="21602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>
            <a:endCxn id="28" idx="0"/>
          </p:cNvCxnSpPr>
          <p:nvPr/>
        </p:nvCxnSpPr>
        <p:spPr>
          <a:xfrm>
            <a:off x="5959134" y="5229200"/>
            <a:ext cx="0" cy="2160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>
            <a:stCxn id="27" idx="2"/>
          </p:cNvCxnSpPr>
          <p:nvPr/>
        </p:nvCxnSpPr>
        <p:spPr>
          <a:xfrm>
            <a:off x="3129062" y="5805263"/>
            <a:ext cx="0" cy="2964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>
            <a:stCxn id="28" idx="2"/>
          </p:cNvCxnSpPr>
          <p:nvPr/>
        </p:nvCxnSpPr>
        <p:spPr>
          <a:xfrm>
            <a:off x="5959134" y="5805264"/>
            <a:ext cx="0" cy="29643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>
            <a:stCxn id="30" idx="3"/>
            <a:endCxn id="31" idx="1"/>
          </p:cNvCxnSpPr>
          <p:nvPr/>
        </p:nvCxnSpPr>
        <p:spPr>
          <a:xfrm>
            <a:off x="6784490" y="6309320"/>
            <a:ext cx="388183" cy="42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>
            <a:stCxn id="30" idx="3"/>
            <a:endCxn id="32" idx="1"/>
          </p:cNvCxnSpPr>
          <p:nvPr/>
        </p:nvCxnSpPr>
        <p:spPr>
          <a:xfrm flipV="1">
            <a:off x="6784490" y="5665452"/>
            <a:ext cx="388183" cy="6438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>
            <a:stCxn id="29" idx="1"/>
            <a:endCxn id="33" idx="3"/>
          </p:cNvCxnSpPr>
          <p:nvPr/>
        </p:nvCxnSpPr>
        <p:spPr>
          <a:xfrm flipH="1" flipV="1">
            <a:off x="1922106" y="6303320"/>
            <a:ext cx="408947" cy="6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/>
          <p:cNvCxnSpPr>
            <a:stCxn id="29" idx="1"/>
            <a:endCxn id="34" idx="3"/>
          </p:cNvCxnSpPr>
          <p:nvPr/>
        </p:nvCxnSpPr>
        <p:spPr>
          <a:xfrm flipH="1" flipV="1">
            <a:off x="1907704" y="5859271"/>
            <a:ext cx="423349" cy="45004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>
            <a:stCxn id="29" idx="1"/>
            <a:endCxn id="35" idx="3"/>
          </p:cNvCxnSpPr>
          <p:nvPr/>
        </p:nvCxnSpPr>
        <p:spPr>
          <a:xfrm flipH="1" flipV="1">
            <a:off x="1922106" y="5427223"/>
            <a:ext cx="408947" cy="8820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>
            <a:stCxn id="29" idx="1"/>
            <a:endCxn id="36" idx="3"/>
          </p:cNvCxnSpPr>
          <p:nvPr/>
        </p:nvCxnSpPr>
        <p:spPr>
          <a:xfrm flipH="1" flipV="1">
            <a:off x="1922106" y="4995175"/>
            <a:ext cx="408947" cy="131414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9084-120D-48F6-96D7-CD3D54D7DE7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48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dirty="0" smtClean="0"/>
              <a:t>Двухфазные сепараторы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Схема устройства двухфазного сепаратора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9084-120D-48F6-96D7-CD3D54D7DE75}" type="slidenum">
              <a:rPr lang="ru-RU" smtClean="0"/>
              <a:t>15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11" y="1052736"/>
            <a:ext cx="8212137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31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dirty="0" smtClean="0"/>
              <a:t>Двухфазные сепараторы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Схема устройства двухфазного сепаратора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9084-120D-48F6-96D7-CD3D54D7DE75}" type="slidenum">
              <a:rPr lang="ru-RU" smtClean="0"/>
              <a:t>16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11" y="1052736"/>
            <a:ext cx="8212137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832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888" y="476672"/>
            <a:ext cx="8229600" cy="720080"/>
          </a:xfrm>
        </p:spPr>
        <p:txBody>
          <a:bodyPr/>
          <a:lstStyle/>
          <a:p>
            <a:r>
              <a:rPr lang="ru-RU" sz="3200" dirty="0" smtClean="0"/>
              <a:t>Конструкция горизонтального сепаратора</a:t>
            </a:r>
            <a:endParaRPr lang="ru-RU" sz="3200" dirty="0"/>
          </a:p>
        </p:txBody>
      </p:sp>
      <p:pic>
        <p:nvPicPr>
          <p:cNvPr id="4" name="Picture 2" descr="F:\МЛСП\Все готовое\Буфер\2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0" y="1916832"/>
            <a:ext cx="8973616" cy="359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82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/>
          <a:lstStyle/>
          <a:p>
            <a:r>
              <a:rPr lang="ru-RU" dirty="0" smtClean="0"/>
              <a:t>Основные секции сепаратора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708920"/>
            <a:ext cx="2016224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Основная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4509120"/>
            <a:ext cx="2880320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 smtClean="0">
                <a:solidFill>
                  <a:schemeClr val="tx1"/>
                </a:solidFill>
              </a:rPr>
              <a:t>Осадительная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32040" y="4509120"/>
            <a:ext cx="3312368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Сбора жидкости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32240" y="2636912"/>
            <a:ext cx="2016224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tx1"/>
                </a:solidFill>
              </a:rPr>
              <a:t>Каплеулови</a:t>
            </a:r>
            <a:r>
              <a:rPr lang="ru-RU" sz="2400" dirty="0" smtClean="0">
                <a:solidFill>
                  <a:schemeClr val="tx1"/>
                </a:solidFill>
              </a:rPr>
              <a:t>-тельная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15816" y="1844824"/>
            <a:ext cx="3384376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Основные секции сепаратора</a:t>
            </a:r>
            <a:endParaRPr lang="ru-RU" sz="3200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>
            <a:stCxn id="8" idx="1"/>
            <a:endCxn id="4" idx="3"/>
          </p:cNvCxnSpPr>
          <p:nvPr/>
        </p:nvCxnSpPr>
        <p:spPr>
          <a:xfrm flipH="1">
            <a:off x="2339752" y="2420888"/>
            <a:ext cx="576064" cy="864096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endCxn id="5" idx="0"/>
          </p:cNvCxnSpPr>
          <p:nvPr/>
        </p:nvCxnSpPr>
        <p:spPr>
          <a:xfrm flipH="1">
            <a:off x="2843808" y="2996952"/>
            <a:ext cx="1152128" cy="151216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6" idx="0"/>
          </p:cNvCxnSpPr>
          <p:nvPr/>
        </p:nvCxnSpPr>
        <p:spPr>
          <a:xfrm>
            <a:off x="5292080" y="2996952"/>
            <a:ext cx="1296144" cy="151216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8" idx="3"/>
            <a:endCxn id="7" idx="1"/>
          </p:cNvCxnSpPr>
          <p:nvPr/>
        </p:nvCxnSpPr>
        <p:spPr>
          <a:xfrm>
            <a:off x="6300192" y="2420888"/>
            <a:ext cx="432048" cy="7920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91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/>
          <a:lstStyle/>
          <a:p>
            <a:pPr marL="0" indent="355600" algn="just">
              <a:buNone/>
            </a:pPr>
            <a:r>
              <a:rPr lang="ru-RU" sz="2400" b="1" i="1" dirty="0"/>
              <a:t>Основная сепарационная секция</a:t>
            </a:r>
            <a:r>
              <a:rPr lang="ru-RU" sz="2400" i="1" dirty="0"/>
              <a:t> </a:t>
            </a:r>
            <a:r>
              <a:rPr lang="ru-RU" sz="2400" dirty="0"/>
              <a:t>служит для основного разделения </a:t>
            </a:r>
            <a:r>
              <a:rPr lang="ru-RU" sz="2400" dirty="0" smtClean="0"/>
              <a:t>продукции </a:t>
            </a:r>
            <a:r>
              <a:rPr lang="ru-RU" sz="2400" dirty="0"/>
              <a:t>скважины на газ и жидкость. Ввод сырья в секцию </a:t>
            </a:r>
            <a:r>
              <a:rPr lang="ru-RU" sz="2400" dirty="0" smtClean="0"/>
              <a:t>осуществляется тангенциально </a:t>
            </a:r>
            <a:r>
              <a:rPr lang="ru-RU" sz="2400" dirty="0"/>
              <a:t>или нормально, но с применением </a:t>
            </a:r>
            <a:r>
              <a:rPr lang="ru-RU" sz="2400" dirty="0" smtClean="0"/>
              <a:t>специальных конструкций </a:t>
            </a:r>
            <a:r>
              <a:rPr lang="ru-RU" sz="2400" dirty="0" err="1" smtClean="0"/>
              <a:t>газоотбойника</a:t>
            </a:r>
            <a:r>
              <a:rPr lang="ru-RU" sz="2400" dirty="0" smtClean="0"/>
              <a:t> </a:t>
            </a:r>
            <a:r>
              <a:rPr lang="ru-RU" sz="2400" dirty="0"/>
              <a:t>(дефлектора). Секция ввода газожидкостных смесей </a:t>
            </a:r>
            <a:r>
              <a:rPr lang="ru-RU" sz="2400" dirty="0" smtClean="0"/>
              <a:t>обеспечивает </a:t>
            </a:r>
            <a:r>
              <a:rPr lang="ru-RU" sz="2400" dirty="0"/>
              <a:t>максимальное отделение крупнодисперсной фазы, особенно при </a:t>
            </a:r>
            <a:r>
              <a:rPr lang="ru-RU" sz="2400" dirty="0" smtClean="0"/>
              <a:t>высоком начальном </a:t>
            </a:r>
            <a:r>
              <a:rPr lang="ru-RU" sz="2400" dirty="0"/>
              <a:t>содержании жидкой фазы, а также равномерный ввод </a:t>
            </a:r>
            <a:r>
              <a:rPr lang="ru-RU" sz="2400" dirty="0" smtClean="0"/>
              <a:t>газожидкостной </a:t>
            </a:r>
            <a:r>
              <a:rPr lang="ru-RU" sz="2400" dirty="0"/>
              <a:t>смеси в аппарат, в том числе в секцию окончательной очистки газа </a:t>
            </a:r>
            <a:r>
              <a:rPr lang="ru-RU" sz="2400" dirty="0" smtClean="0"/>
              <a:t>от капель </a:t>
            </a:r>
            <a:r>
              <a:rPr lang="ru-RU" sz="2400" dirty="0"/>
              <a:t>жидкости.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/>
          <a:lstStyle/>
          <a:p>
            <a:r>
              <a:rPr lang="ru-RU" dirty="0" smtClean="0"/>
              <a:t>Основные секции сепаратора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76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/>
          <a:lstStyle/>
          <a:p>
            <a:r>
              <a:rPr lang="ru-RU" dirty="0" smtClean="0"/>
              <a:t>Основные секции сепаратора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9"/>
            <a:ext cx="8229600" cy="3600400"/>
          </a:xfrm>
        </p:spPr>
        <p:txBody>
          <a:bodyPr/>
          <a:lstStyle/>
          <a:p>
            <a:pPr marL="0" indent="355600" algn="just">
              <a:buNone/>
            </a:pPr>
            <a:r>
              <a:rPr lang="ru-RU" sz="2400" b="1" dirty="0" err="1"/>
              <a:t>Осадительная</a:t>
            </a:r>
            <a:r>
              <a:rPr lang="ru-RU" sz="2400" b="1" dirty="0"/>
              <a:t> секция.</a:t>
            </a:r>
            <a:r>
              <a:rPr lang="ru-RU" sz="2400" dirty="0"/>
              <a:t> В ней происходит дополнительное выделение </a:t>
            </a:r>
            <a:r>
              <a:rPr lang="ru-RU" sz="2400" dirty="0" smtClean="0"/>
              <a:t>пузырьков </a:t>
            </a:r>
            <a:r>
              <a:rPr lang="ru-RU" sz="2400" dirty="0"/>
              <a:t>газа, содержащихся в нефти в состоянии окклюзии, т.е. </a:t>
            </a:r>
            <a:r>
              <a:rPr lang="ru-RU" sz="2400" dirty="0" smtClean="0"/>
              <a:t>поглощенные ею </a:t>
            </a:r>
            <a:r>
              <a:rPr lang="ru-RU" sz="2400" dirty="0"/>
              <a:t>или не успевшие из нее выделится. В </a:t>
            </a:r>
            <a:r>
              <a:rPr lang="ru-RU" sz="2400" dirty="0" err="1"/>
              <a:t>осадительной</a:t>
            </a:r>
            <a:r>
              <a:rPr lang="ru-RU" sz="2400" dirty="0"/>
              <a:t> секции </a:t>
            </a:r>
            <a:r>
              <a:rPr lang="ru-RU" sz="2400" dirty="0" smtClean="0"/>
              <a:t>происходит выделение </a:t>
            </a:r>
            <a:r>
              <a:rPr lang="ru-RU" sz="2400" dirty="0"/>
              <a:t>газа из нефти, которое усиливается, если нефть будет стекать </a:t>
            </a:r>
            <a:r>
              <a:rPr lang="ru-RU" sz="2400" dirty="0" smtClean="0"/>
              <a:t>по одной </a:t>
            </a:r>
            <a:r>
              <a:rPr lang="ru-RU" sz="2400" dirty="0"/>
              <a:t>или нескольким наклонно расположенным плоскостям, </a:t>
            </a:r>
            <a:r>
              <a:rPr lang="ru-RU" sz="2400" dirty="0" smtClean="0"/>
              <a:t>называемым дефлекторами</a:t>
            </a:r>
            <a:r>
              <a:rPr lang="ru-RU" sz="2400" dirty="0"/>
              <a:t>, и плавно без брызг сливаться в слой, расположенный в </a:t>
            </a:r>
            <a:r>
              <a:rPr lang="ru-RU" sz="2400" dirty="0" smtClean="0"/>
              <a:t>нижней части </a:t>
            </a:r>
            <a:r>
              <a:rPr lang="ru-RU" sz="2400" dirty="0"/>
              <a:t>сепаратора.</a:t>
            </a:r>
          </a:p>
        </p:txBody>
      </p:sp>
    </p:spTree>
    <p:extLst>
      <p:ext uri="{BB962C8B-B14F-4D97-AF65-F5344CB8AC3E}">
        <p14:creationId xmlns:p14="http://schemas.microsoft.com/office/powerpoint/2010/main" val="209471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/>
          <a:lstStyle/>
          <a:p>
            <a:r>
              <a:rPr lang="ru-RU" dirty="0" smtClean="0"/>
              <a:t>Основные секции сепаратора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</p:spPr>
        <p:txBody>
          <a:bodyPr/>
          <a:lstStyle/>
          <a:p>
            <a:pPr marL="0" indent="355600" algn="just">
              <a:buNone/>
            </a:pPr>
            <a:r>
              <a:rPr lang="ru-RU" sz="2400" i="1" dirty="0"/>
              <a:t>Секция сбора жидкости </a:t>
            </a:r>
            <a:r>
              <a:rPr lang="ru-RU" sz="2400" dirty="0"/>
              <a:t>служит для сбора жидкости, из которой </a:t>
            </a:r>
            <a:r>
              <a:rPr lang="ru-RU" sz="2400" dirty="0" smtClean="0"/>
              <a:t>почти полностью </a:t>
            </a:r>
            <a:r>
              <a:rPr lang="ru-RU" sz="2400" dirty="0"/>
              <a:t>выделился газ при давлении и температуре, поддерживаемых в </a:t>
            </a:r>
            <a:r>
              <a:rPr lang="ru-RU" sz="2400" dirty="0" smtClean="0"/>
              <a:t>сепараторе</a:t>
            </a:r>
            <a:r>
              <a:rPr lang="ru-RU" sz="2400" dirty="0"/>
              <a:t>. Однако некоторое количество окклюдированного газа в ней </a:t>
            </a:r>
            <a:r>
              <a:rPr lang="ru-RU" sz="2400" dirty="0" smtClean="0"/>
              <a:t>еще имеется</a:t>
            </a:r>
            <a:r>
              <a:rPr lang="ru-RU" sz="2400" dirty="0"/>
              <a:t>. Эта секция может быть разделена на две: первая – верхняя </a:t>
            </a:r>
            <a:r>
              <a:rPr lang="ru-RU" sz="2400" dirty="0" smtClean="0"/>
              <a:t>предназначена </a:t>
            </a:r>
            <a:r>
              <a:rPr lang="ru-RU" sz="2400" dirty="0"/>
              <a:t>для нефти, нижняя – для воды, обе имеют самостоятельные выводы </a:t>
            </a:r>
            <a:r>
              <a:rPr lang="ru-RU" sz="2400" dirty="0" smtClean="0"/>
              <a:t>из сепаратора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42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355600" algn="just">
              <a:buNone/>
            </a:pPr>
            <a:r>
              <a:rPr lang="ru-RU" sz="2400" i="1" dirty="0" err="1"/>
              <a:t>Влагоуловительная</a:t>
            </a:r>
            <a:r>
              <a:rPr lang="ru-RU" sz="2400" i="1" dirty="0"/>
              <a:t> </a:t>
            </a:r>
            <a:r>
              <a:rPr lang="ru-RU" sz="2400" dirty="0"/>
              <a:t>секция расположена в верхней части сепаратора. </a:t>
            </a:r>
            <a:r>
              <a:rPr lang="ru-RU" sz="2400" dirty="0" smtClean="0"/>
              <a:t>Ее назначение </a:t>
            </a:r>
            <a:r>
              <a:rPr lang="ru-RU" sz="2400" dirty="0"/>
              <a:t>улавливать частицы жидкости, увлекаемые потоком газа. </a:t>
            </a:r>
            <a:r>
              <a:rPr lang="ru-RU" sz="2400" dirty="0" smtClean="0"/>
              <a:t>Конструктивно </a:t>
            </a:r>
            <a:r>
              <a:rPr lang="ru-RU" sz="2400" dirty="0"/>
              <a:t>может быть различной, и работа её может основываться на </a:t>
            </a:r>
            <a:r>
              <a:rPr lang="ru-RU" sz="2400" dirty="0" smtClean="0"/>
              <a:t>одном или </a:t>
            </a:r>
            <a:r>
              <a:rPr lang="ru-RU" sz="2400" dirty="0"/>
              <a:t>нескольких принципах, например:</a:t>
            </a:r>
          </a:p>
          <a:p>
            <a:pPr marL="0" indent="541338">
              <a:buNone/>
            </a:pPr>
            <a:r>
              <a:rPr lang="ru-RU" sz="2400" dirty="0"/>
              <a:t>- столкновение потока газа с различного рода препятствиями: </a:t>
            </a:r>
            <a:r>
              <a:rPr lang="ru-RU" sz="2400" dirty="0" smtClean="0"/>
              <a:t>прилипание </a:t>
            </a:r>
            <a:r>
              <a:rPr lang="ru-RU" sz="2400" dirty="0"/>
              <a:t>капель жидкости, силы адгезии;</a:t>
            </a:r>
          </a:p>
          <a:p>
            <a:pPr marL="0" indent="541338">
              <a:buNone/>
            </a:pPr>
            <a:r>
              <a:rPr lang="ru-RU" sz="2400" dirty="0"/>
              <a:t>- изменение направления потока: силы инерции;</a:t>
            </a:r>
          </a:p>
          <a:p>
            <a:pPr marL="0" indent="541338">
              <a:buNone/>
            </a:pPr>
            <a:r>
              <a:rPr lang="ru-RU" sz="2400" dirty="0"/>
              <a:t>- изменение скорости потока;</a:t>
            </a:r>
          </a:p>
          <a:p>
            <a:pPr marL="0" indent="541338">
              <a:buNone/>
            </a:pPr>
            <a:r>
              <a:rPr lang="ru-RU" sz="2400" dirty="0"/>
              <a:t>- использование центробежной силы;</a:t>
            </a:r>
          </a:p>
          <a:p>
            <a:pPr marL="0" indent="541338">
              <a:buNone/>
            </a:pPr>
            <a:r>
              <a:rPr lang="ru-RU" sz="2400" dirty="0"/>
              <a:t>- использование </a:t>
            </a:r>
            <a:r>
              <a:rPr lang="ru-RU" sz="2400" dirty="0" err="1"/>
              <a:t>коалесцирующей</a:t>
            </a:r>
            <a:r>
              <a:rPr lang="ru-RU" sz="2400" dirty="0"/>
              <a:t> набивки (металлические сетки) </a:t>
            </a:r>
            <a:r>
              <a:rPr lang="ru-RU" sz="2400" dirty="0" smtClean="0"/>
              <a:t>для слияния </a:t>
            </a:r>
            <a:r>
              <a:rPr lang="ru-RU" sz="2400" dirty="0"/>
              <a:t>мелких капель жидкости в более крупные.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/>
          <a:lstStyle/>
          <a:p>
            <a:r>
              <a:rPr lang="ru-RU" dirty="0" smtClean="0"/>
              <a:t>Основные секции сепаратора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71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классы сепараторов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 marL="0" indent="542925" algn="just">
              <a:spcBef>
                <a:spcPts val="0"/>
              </a:spcBef>
              <a:buNone/>
            </a:pPr>
            <a:r>
              <a:rPr lang="ru-RU" sz="2400" dirty="0" smtClean="0"/>
              <a:t>По конструкции сепараторы можно условно разделить на два основных класса: </a:t>
            </a:r>
            <a:r>
              <a:rPr lang="ru-RU" sz="2400" b="1" dirty="0" smtClean="0"/>
              <a:t>гравитационные</a:t>
            </a:r>
            <a:r>
              <a:rPr lang="ru-RU" sz="2400" dirty="0" smtClean="0"/>
              <a:t> и </a:t>
            </a:r>
            <a:r>
              <a:rPr lang="ru-RU" sz="2400" b="1" dirty="0" smtClean="0"/>
              <a:t>инерционные.</a:t>
            </a:r>
          </a:p>
          <a:p>
            <a:pPr marL="0" indent="361950" algn="just">
              <a:spcBef>
                <a:spcPts val="0"/>
              </a:spcBef>
              <a:buNone/>
            </a:pPr>
            <a:r>
              <a:rPr lang="ru-RU" sz="2400" dirty="0"/>
              <a:t>В </a:t>
            </a:r>
            <a:r>
              <a:rPr lang="ru-RU" sz="2400" b="1" dirty="0"/>
              <a:t>гравитационных</a:t>
            </a:r>
            <a:r>
              <a:rPr lang="ru-RU" sz="2400" dirty="0"/>
              <a:t> </a:t>
            </a:r>
            <a:r>
              <a:rPr lang="ru-RU" sz="2400" dirty="0" smtClean="0"/>
              <a:t>сепараторах, </a:t>
            </a:r>
            <a:r>
              <a:rPr lang="ru-RU" sz="2400" dirty="0"/>
              <a:t>представляющих собой большие </a:t>
            </a:r>
            <a:r>
              <a:rPr lang="ru-RU" sz="2400" dirty="0" smtClean="0"/>
              <a:t>горизонтальные </a:t>
            </a:r>
            <a:r>
              <a:rPr lang="ru-RU" sz="2400" dirty="0"/>
              <a:t>или вертикальные емкости, разделение фаз происходит за </a:t>
            </a:r>
            <a:r>
              <a:rPr lang="ru-RU" sz="2400" dirty="0" smtClean="0"/>
              <a:t>счет силы </a:t>
            </a:r>
            <a:r>
              <a:rPr lang="ru-RU" sz="2400" dirty="0"/>
              <a:t>тяжести. Поскольку размеры капель, попадающих в сепаратор из </a:t>
            </a:r>
            <a:r>
              <a:rPr lang="ru-RU" sz="2400" dirty="0" smtClean="0"/>
              <a:t>подводящего </a:t>
            </a:r>
            <a:r>
              <a:rPr lang="ru-RU" sz="2400" dirty="0"/>
              <a:t>трубопровода, малы, то для их эффективного удаления из </a:t>
            </a:r>
            <a:r>
              <a:rPr lang="ru-RU" sz="2400" dirty="0" smtClean="0"/>
              <a:t>потока только </a:t>
            </a:r>
            <a:r>
              <a:rPr lang="ru-RU" sz="2400" dirty="0"/>
              <a:t>за счет силы тяжести требуется длительное время и, как следствие </a:t>
            </a:r>
            <a:r>
              <a:rPr lang="ru-RU" sz="2400" dirty="0" smtClean="0"/>
              <a:t>этого</a:t>
            </a:r>
            <a:r>
              <a:rPr lang="ru-RU" sz="2400" dirty="0"/>
              <a:t>, сепараторы имеют большие размеры</a:t>
            </a:r>
            <a:r>
              <a:rPr lang="ru-RU" sz="2400" dirty="0" smtClean="0"/>
              <a:t>.</a:t>
            </a:r>
          </a:p>
          <a:p>
            <a:pPr marL="0" indent="361950" algn="just">
              <a:spcBef>
                <a:spcPts val="0"/>
              </a:spcBef>
              <a:buNone/>
            </a:pPr>
            <a:r>
              <a:rPr lang="ru-RU" sz="2400" dirty="0" smtClean="0"/>
              <a:t>В </a:t>
            </a:r>
            <a:r>
              <a:rPr lang="ru-RU" sz="2400" b="1" dirty="0"/>
              <a:t>инерционных</a:t>
            </a:r>
            <a:r>
              <a:rPr lang="ru-RU" sz="2400" dirty="0"/>
              <a:t> сепараторах разделение фаз происходит за счет </a:t>
            </a:r>
            <a:r>
              <a:rPr lang="ru-RU" sz="2400" dirty="0" smtClean="0"/>
              <a:t>сил инерции </a:t>
            </a:r>
            <a:r>
              <a:rPr lang="ru-RU" sz="2400" dirty="0"/>
              <a:t>при обтекании газожидкостной смесью различных препятствий </a:t>
            </a:r>
            <a:r>
              <a:rPr lang="ru-RU" sz="2400" dirty="0" smtClean="0"/>
              <a:t>– насадок </a:t>
            </a:r>
            <a:r>
              <a:rPr lang="ru-RU" sz="2400" dirty="0"/>
              <a:t>различной </a:t>
            </a:r>
            <a:r>
              <a:rPr lang="ru-RU" sz="2400" dirty="0" smtClean="0"/>
              <a:t>конструкции, </a:t>
            </a:r>
            <a:r>
              <a:rPr lang="ru-RU" sz="2400" dirty="0"/>
              <a:t>при закручивании потока в </a:t>
            </a:r>
            <a:r>
              <a:rPr lang="ru-RU" sz="2400" dirty="0" smtClean="0"/>
              <a:t>центробежных </a:t>
            </a:r>
            <a:r>
              <a:rPr lang="ru-RU" sz="2400" dirty="0"/>
              <a:t>патрубках – циклонах.</a:t>
            </a:r>
            <a:endParaRPr lang="ru-RU" sz="2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9084-120D-48F6-96D7-CD3D54D7DE7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27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Насадки инерционных сепараторов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896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а</a:t>
            </a:r>
            <a:r>
              <a:rPr lang="ru-RU" dirty="0" smtClean="0"/>
              <a:t>, б, е – жалюзийные насадки; в – кольца </a:t>
            </a:r>
            <a:r>
              <a:rPr lang="ru-RU" dirty="0" err="1"/>
              <a:t>Р</a:t>
            </a:r>
            <a:r>
              <a:rPr lang="ru-RU" dirty="0" err="1" smtClean="0"/>
              <a:t>ашига</a:t>
            </a:r>
            <a:r>
              <a:rPr lang="ru-RU" dirty="0" smtClean="0"/>
              <a:t>; </a:t>
            </a:r>
          </a:p>
          <a:p>
            <a:pPr marL="0" indent="0">
              <a:buNone/>
            </a:pPr>
            <a:r>
              <a:rPr lang="ru-RU" dirty="0" smtClean="0"/>
              <a:t>г – сетчатые насадки; д, ж – уголковые насадки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9084-120D-48F6-96D7-CD3D54D7DE75}" type="slidenum">
              <a:rPr lang="ru-RU" smtClean="0"/>
              <a:t>24</a:t>
            </a:fld>
            <a:endParaRPr lang="ru-RU"/>
          </a:p>
        </p:txBody>
      </p:sp>
      <p:pic>
        <p:nvPicPr>
          <p:cNvPr id="3075" name="Picture 3" descr="C:\Documents and Settings\evgensan\Мои документы\Мои рисунки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90245"/>
            <a:ext cx="5256584" cy="389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04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Внутрикорпусные</a:t>
            </a:r>
            <a:r>
              <a:rPr lang="ru-RU" dirty="0" smtClean="0"/>
              <a:t> устройства сепараторов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9084-120D-48F6-96D7-CD3D54D7DE75}" type="slidenum">
              <a:rPr lang="ru-RU" smtClean="0"/>
              <a:t>25</a:t>
            </a:fld>
            <a:endParaRPr lang="ru-RU" dirty="0"/>
          </a:p>
        </p:txBody>
      </p:sp>
      <p:pic>
        <p:nvPicPr>
          <p:cNvPr id="5" name="Рисунок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341438"/>
            <a:ext cx="3783013" cy="1779587"/>
          </a:xfrm>
          <a:prstGeom prst="rect">
            <a:avLst/>
          </a:prstGeom>
          <a:noFill/>
        </p:spPr>
      </p:pic>
      <p:pic>
        <p:nvPicPr>
          <p:cNvPr id="6" name="Рисунок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412875"/>
            <a:ext cx="2016125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05263"/>
            <a:ext cx="2771775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5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221163"/>
            <a:ext cx="1979613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6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365625"/>
            <a:ext cx="30241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042800" y="3066534"/>
            <a:ext cx="22974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dirty="0" smtClean="0"/>
              <a:t>Входная </a:t>
            </a:r>
            <a:r>
              <a:rPr lang="ru-RU" dirty="0"/>
              <a:t>перегородка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905047" y="3109397"/>
            <a:ext cx="37709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dirty="0" smtClean="0"/>
              <a:t>Центробежное </a:t>
            </a:r>
            <a:r>
              <a:rPr lang="ru-RU" dirty="0"/>
              <a:t>входное устройство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83386" y="5773222"/>
            <a:ext cx="28964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dirty="0" smtClean="0"/>
              <a:t>Лопастной </a:t>
            </a:r>
            <a:r>
              <a:rPr lang="ru-RU" dirty="0" err="1"/>
              <a:t>каплеотбойник</a:t>
            </a:r>
            <a:endParaRPr lang="ru-RU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660019" y="5733256"/>
            <a:ext cx="265636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dirty="0" smtClean="0"/>
              <a:t>Сетчатый </a:t>
            </a:r>
            <a:r>
              <a:rPr lang="ru-RU" dirty="0" err="1"/>
              <a:t>каплеотбойник</a:t>
            </a:r>
            <a:endParaRPr lang="ru-RU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877091" y="5661248"/>
            <a:ext cx="188756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dirty="0" err="1" smtClean="0"/>
              <a:t>Антизавихрители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21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919DF-5FD0-4F84-9A2D-846163219229}" type="slidenum">
              <a:rPr lang="ru-RU"/>
              <a:pPr>
                <a:defRPr/>
              </a:pPr>
              <a:t>26</a:t>
            </a:fld>
            <a:endParaRPr lang="ru-RU"/>
          </a:p>
        </p:txBody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>
          <a:xfrm>
            <a:off x="395536" y="1524000"/>
            <a:ext cx="8440489" cy="4598988"/>
          </a:xfrm>
        </p:spPr>
        <p:txBody>
          <a:bodyPr/>
          <a:lstStyle/>
          <a:p>
            <a:pPr marL="0" indent="357188"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altLang="ru-RU" sz="2300" dirty="0" smtClean="0"/>
              <a:t>Эффективность </a:t>
            </a:r>
            <a:r>
              <a:rPr lang="ru-RU" altLang="ru-RU" sz="2300" dirty="0" smtClean="0"/>
              <a:t>работы отбойных насадок зависит от нескольких факторов, основными из которых являются: </a:t>
            </a:r>
            <a:endParaRPr lang="en-US" altLang="ru-RU" sz="2300" dirty="0" smtClean="0"/>
          </a:p>
          <a:p>
            <a:pPr marL="0" indent="357188" algn="just">
              <a:lnSpc>
                <a:spcPct val="90000"/>
              </a:lnSpc>
            </a:pPr>
            <a:r>
              <a:rPr lang="ru-RU" altLang="ru-RU" sz="2300" dirty="0" smtClean="0"/>
              <a:t>допустимая скорость </a:t>
            </a:r>
            <a:r>
              <a:rPr lang="ru-RU" altLang="ru-RU" sz="2300" dirty="0" err="1" smtClean="0"/>
              <a:t>набегания</a:t>
            </a:r>
            <a:r>
              <a:rPr lang="ru-RU" altLang="ru-RU" sz="2300" dirty="0" smtClean="0"/>
              <a:t> газа, </a:t>
            </a:r>
            <a:endParaRPr lang="en-US" altLang="ru-RU" sz="2300" dirty="0" smtClean="0"/>
          </a:p>
          <a:p>
            <a:pPr marL="0" indent="357188" algn="just">
              <a:lnSpc>
                <a:spcPct val="90000"/>
              </a:lnSpc>
            </a:pPr>
            <a:r>
              <a:rPr lang="ru-RU" altLang="ru-RU" sz="2300" dirty="0" smtClean="0"/>
              <a:t>определенное количество жидкости, поступающей с газом, </a:t>
            </a:r>
            <a:endParaRPr lang="en-US" altLang="ru-RU" sz="2300" dirty="0" smtClean="0"/>
          </a:p>
          <a:p>
            <a:pPr marL="0" indent="357188" algn="just">
              <a:lnSpc>
                <a:spcPct val="90000"/>
              </a:lnSpc>
            </a:pPr>
            <a:r>
              <a:rPr lang="ru-RU" altLang="ru-RU" sz="2300" dirty="0" smtClean="0"/>
              <a:t>равномерная загрузка насадки по площади ее поперечного сечения</a:t>
            </a:r>
            <a:r>
              <a:rPr lang="ru-RU" altLang="ru-RU" sz="2300" dirty="0" smtClean="0"/>
              <a:t>.</a:t>
            </a:r>
            <a:endParaRPr lang="en-US" altLang="ru-RU" sz="2300" dirty="0" smtClean="0"/>
          </a:p>
          <a:p>
            <a:pPr marL="0" indent="357188" algn="just">
              <a:lnSpc>
                <a:spcPct val="90000"/>
              </a:lnSpc>
              <a:buNone/>
            </a:pPr>
            <a:endParaRPr lang="en-US" altLang="ru-RU" sz="2000" dirty="0" smtClean="0"/>
          </a:p>
          <a:p>
            <a:pPr marL="0" indent="357188" algn="just">
              <a:lnSpc>
                <a:spcPct val="90000"/>
              </a:lnSpc>
              <a:buNone/>
            </a:pPr>
            <a:r>
              <a:rPr lang="ru-RU" altLang="ru-RU" sz="2000" dirty="0" smtClean="0"/>
              <a:t>В </a:t>
            </a:r>
            <a:r>
              <a:rPr lang="ru-RU" altLang="ru-RU" sz="2000" dirty="0"/>
              <a:t>конструкциях сепараторов должны предусматриваться элементы, </a:t>
            </a:r>
            <a:r>
              <a:rPr lang="ru-RU" altLang="ru-RU" sz="2000" b="1" dirty="0"/>
              <a:t>предотвращающие образование пены и гасящие ее, а также снижающие вредное влияние пульсации газожидкостного потока на сепарацию жидкости и газа. </a:t>
            </a:r>
          </a:p>
          <a:p>
            <a:pPr algn="just">
              <a:lnSpc>
                <a:spcPct val="90000"/>
              </a:lnSpc>
            </a:pPr>
            <a:endParaRPr lang="ru-RU" altLang="ru-RU" sz="2300" dirty="0" smtClean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Внутрикорпусные</a:t>
            </a:r>
            <a:r>
              <a:rPr lang="ru-RU" dirty="0" smtClean="0"/>
              <a:t> устройства сепараторов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461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/>
          <a:lstStyle/>
          <a:p>
            <a:r>
              <a:rPr lang="ru-RU" dirty="0" smtClean="0"/>
              <a:t>Конструкции сепараторов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877272"/>
            <a:ext cx="8229600" cy="576064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/>
              <a:t>Горизонтальный (а) и вертикальный (</a:t>
            </a:r>
            <a:r>
              <a:rPr lang="ru-RU" sz="2400" dirty="0" smtClean="0"/>
              <a:t>б)сепараторы</a:t>
            </a:r>
          </a:p>
        </p:txBody>
      </p:sp>
      <p:sp>
        <p:nvSpPr>
          <p:cNvPr id="4" name="AutoShape 2" descr="Горизонтальный (а)и вертикальный сепарато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Горизонтальный (а)и вертикальный сепараторы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 descr="C:\Temp\sep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96752"/>
            <a:ext cx="5513437" cy="432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628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724942"/>
          </a:xfrm>
        </p:spPr>
        <p:txBody>
          <a:bodyPr/>
          <a:lstStyle/>
          <a:p>
            <a:r>
              <a:rPr lang="ru-RU" dirty="0"/>
              <a:t>Конструкции сепараторов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21288"/>
            <a:ext cx="8229600" cy="576064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err="1" smtClean="0"/>
              <a:t>Газосепаратор</a:t>
            </a:r>
            <a:r>
              <a:rPr lang="ru-RU" sz="2400" dirty="0"/>
              <a:t> с центробежными элементами</a:t>
            </a:r>
          </a:p>
        </p:txBody>
      </p:sp>
      <p:pic>
        <p:nvPicPr>
          <p:cNvPr id="5122" name="Picture 2" descr="C:\Temp\sep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63" y="980728"/>
            <a:ext cx="6436489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1834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Конструкции сепараторов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21288"/>
            <a:ext cx="8229600" cy="83671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 smtClean="0"/>
              <a:t>Газосепаратор</a:t>
            </a:r>
            <a:r>
              <a:rPr lang="ru-RU" dirty="0"/>
              <a:t> тонкой очистки газов</a:t>
            </a:r>
          </a:p>
        </p:txBody>
      </p:sp>
      <p:pic>
        <p:nvPicPr>
          <p:cNvPr id="6146" name="Picture 2" descr="C:\Temp\sep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24744"/>
            <a:ext cx="6048672" cy="50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111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197768"/>
            <a:ext cx="8229600" cy="1143000"/>
          </a:xfrm>
        </p:spPr>
        <p:txBody>
          <a:bodyPr/>
          <a:lstStyle/>
          <a:p>
            <a:r>
              <a:rPr lang="ru-RU" dirty="0"/>
              <a:t>Конструкции сепараторов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916413"/>
            <a:ext cx="8229600" cy="82495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 smtClean="0"/>
              <a:t>Газосепаратор</a:t>
            </a:r>
            <a:r>
              <a:rPr lang="ru-RU" dirty="0"/>
              <a:t> сетчатый</a:t>
            </a:r>
          </a:p>
        </p:txBody>
      </p:sp>
      <p:pic>
        <p:nvPicPr>
          <p:cNvPr id="7170" name="Picture 2" descr="C:\Temp\sep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218" y="1196752"/>
            <a:ext cx="5415062" cy="4851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924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F8E419-D17A-4619-916B-FB954CB896B5}" type="slidenum">
              <a:rPr lang="ru-RU"/>
              <a:pPr>
                <a:defRPr/>
              </a:pPr>
              <a:t>31</a:t>
            </a:fld>
            <a:endParaRPr lang="ru-RU"/>
          </a:p>
        </p:txBody>
      </p:sp>
      <p:sp>
        <p:nvSpPr>
          <p:cNvPr id="4813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/>
              <a:t>Материальный баланс</a:t>
            </a:r>
            <a:r>
              <a:rPr lang="ru-RU" altLang="ru-RU" smtClean="0"/>
              <a:t> </a:t>
            </a:r>
          </a:p>
        </p:txBody>
      </p:sp>
      <p:sp>
        <p:nvSpPr>
          <p:cNvPr id="48132" name="Rectangle 3"/>
          <p:cNvSpPr>
            <a:spLocks noGrp="1"/>
          </p:cNvSpPr>
          <p:nvPr>
            <p:ph type="body" idx="1"/>
          </p:nvPr>
        </p:nvSpPr>
        <p:spPr>
          <a:xfrm>
            <a:off x="323850" y="1341438"/>
            <a:ext cx="8534400" cy="4814887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altLang="ru-RU" sz="3300" smtClean="0"/>
              <a:t>	</a:t>
            </a:r>
            <a:r>
              <a:rPr lang="ru-RU" altLang="ru-RU" sz="2000" smtClean="0"/>
              <a:t>Сепарация по своей физической сущности является сочетанием физических и массообменных процессов, протекающих между газовой и жидкой фазами, содержащими большое количество компонентов, т.е. является сложным многокомпонентным процессом. </a:t>
            </a:r>
          </a:p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en-US" altLang="ru-RU" sz="3300" b="1" smtClean="0"/>
              <a:t>Q</a:t>
            </a:r>
            <a:r>
              <a:rPr lang="ru-RU" altLang="ru-RU" sz="3300" b="1" smtClean="0"/>
              <a:t>сырья = </a:t>
            </a:r>
            <a:r>
              <a:rPr lang="en-US" altLang="ru-RU" sz="3300" b="1" smtClean="0"/>
              <a:t>Q</a:t>
            </a:r>
            <a:r>
              <a:rPr lang="ru-RU" altLang="ru-RU" sz="3300" b="1" smtClean="0"/>
              <a:t>нефти + </a:t>
            </a:r>
            <a:r>
              <a:rPr lang="en-US" altLang="ru-RU" sz="3300" b="1" smtClean="0"/>
              <a:t>Q</a:t>
            </a:r>
            <a:r>
              <a:rPr lang="ru-RU" altLang="ru-RU" sz="3300" b="1" smtClean="0"/>
              <a:t>воды + </a:t>
            </a:r>
            <a:r>
              <a:rPr lang="en-US" altLang="ru-RU" sz="3300" b="1" smtClean="0"/>
              <a:t>Q</a:t>
            </a:r>
            <a:r>
              <a:rPr lang="ru-RU" altLang="ru-RU" sz="3300" b="1" smtClean="0"/>
              <a:t>газа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altLang="ru-RU" sz="2500" smtClean="0"/>
              <a:t>	</a:t>
            </a:r>
            <a:r>
              <a:rPr lang="ru-RU" altLang="ru-RU" sz="2000" smtClean="0"/>
              <a:t>Рассчитаем </a:t>
            </a:r>
            <a:r>
              <a:rPr lang="en-US" altLang="ru-RU" sz="2000" smtClean="0"/>
              <a:t>Q</a:t>
            </a:r>
            <a:r>
              <a:rPr lang="ru-RU" altLang="ru-RU" sz="2000" smtClean="0"/>
              <a:t>воды из отношения</a:t>
            </a:r>
            <a:r>
              <a:rPr lang="en-US" altLang="ru-RU" sz="2000" smtClean="0"/>
              <a:t>: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en-US" altLang="ru-RU" sz="2000" smtClean="0"/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en-US" altLang="ru-RU" sz="2500" smtClean="0"/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en-US" altLang="ru-RU" sz="2500" smtClean="0"/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altLang="ru-RU" sz="2000" smtClean="0"/>
              <a:t>где </a:t>
            </a:r>
            <a:r>
              <a:rPr lang="en-US" altLang="ru-RU" sz="2000" smtClean="0"/>
              <a:t>w</a:t>
            </a:r>
            <a:r>
              <a:rPr lang="ru-RU" altLang="ru-RU" sz="2000" smtClean="0"/>
              <a:t> – начальная обводненность нефти, % масс.</a:t>
            </a:r>
            <a:endParaRPr lang="en-US" altLang="ru-RU" sz="2000" smtClean="0"/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altLang="ru-RU" sz="2500" smtClean="0"/>
              <a:t> </a:t>
            </a:r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076700"/>
            <a:ext cx="6192838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5516563"/>
            <a:ext cx="36449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04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9D9C7E-0AF6-4FCF-80F9-DFB76D0DE176}" type="slidenum">
              <a:rPr lang="ru-RU"/>
              <a:pPr>
                <a:defRPr/>
              </a:pPr>
              <a:t>32</a:t>
            </a:fld>
            <a:endParaRPr lang="ru-RU"/>
          </a:p>
        </p:txBody>
      </p:sp>
      <p:sp>
        <p:nvSpPr>
          <p:cNvPr id="4915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/>
              <a:t>Тепловой расчет</a:t>
            </a:r>
          </a:p>
        </p:txBody>
      </p:sp>
      <p:sp>
        <p:nvSpPr>
          <p:cNvPr id="4915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altLang="ru-RU" sz="2000" smtClean="0"/>
              <a:t>	</a:t>
            </a:r>
            <a:r>
              <a:rPr lang="ru-RU" altLang="ru-RU" sz="2000" smtClean="0"/>
              <a:t>Целью теплового расчета является определение толщины тепловой изоляции.</a:t>
            </a:r>
            <a:endParaRPr lang="en-US" altLang="ru-RU" sz="2000" smtClean="0"/>
          </a:p>
          <a:p>
            <a:pPr>
              <a:buFont typeface="Wingdings 2" pitchFamily="18" charset="2"/>
              <a:buNone/>
            </a:pPr>
            <a:endParaRPr lang="en-US" altLang="ru-RU" sz="2000" smtClean="0"/>
          </a:p>
          <a:p>
            <a:pPr>
              <a:buFont typeface="Wingdings 2" pitchFamily="18" charset="2"/>
              <a:buNone/>
            </a:pPr>
            <a:r>
              <a:rPr lang="ru-RU" altLang="ru-RU" sz="1600" smtClean="0"/>
              <a:t>где </a:t>
            </a:r>
            <a:endParaRPr lang="en-US" altLang="ru-RU" sz="1600" smtClean="0"/>
          </a:p>
          <a:p>
            <a:r>
              <a:rPr lang="ru-RU" altLang="ru-RU" sz="1600" i="1" smtClean="0"/>
              <a:t>δиз</a:t>
            </a:r>
            <a:r>
              <a:rPr lang="ru-RU" altLang="ru-RU" sz="1600" smtClean="0"/>
              <a:t> – толщина тепловой изоляции;</a:t>
            </a:r>
          </a:p>
          <a:p>
            <a:r>
              <a:rPr lang="ru-RU" altLang="ru-RU" sz="1600" i="1" smtClean="0"/>
              <a:t> λиз</a:t>
            </a:r>
            <a:r>
              <a:rPr lang="ru-RU" altLang="ru-RU" sz="1600" smtClean="0"/>
              <a:t> – коэффициент теплопроводности материала изоляции;</a:t>
            </a:r>
          </a:p>
          <a:p>
            <a:r>
              <a:rPr lang="ru-RU" altLang="ru-RU" sz="1600" smtClean="0"/>
              <a:t> </a:t>
            </a:r>
            <a:r>
              <a:rPr lang="ru-RU" altLang="ru-RU" sz="1600" i="1" smtClean="0"/>
              <a:t>αн</a:t>
            </a:r>
            <a:r>
              <a:rPr lang="ru-RU" altLang="ru-RU" sz="1600" smtClean="0"/>
              <a:t> – коэффициент  теплоотдачи в окружающую среду (воздух);</a:t>
            </a:r>
          </a:p>
          <a:p>
            <a:r>
              <a:rPr lang="ru-RU" altLang="ru-RU" sz="1600" smtClean="0"/>
              <a:t> </a:t>
            </a:r>
            <a:r>
              <a:rPr lang="en-US" altLang="ru-RU" sz="1600" i="1" smtClean="0"/>
              <a:t>t</a:t>
            </a:r>
            <a:r>
              <a:rPr lang="ru-RU" altLang="ru-RU" sz="1600" i="1" smtClean="0"/>
              <a:t>ст ,</a:t>
            </a:r>
            <a:r>
              <a:rPr lang="en-US" altLang="ru-RU" sz="1600" i="1" smtClean="0"/>
              <a:t>t</a:t>
            </a:r>
            <a:r>
              <a:rPr lang="ru-RU" altLang="ru-RU" sz="1600" i="1" smtClean="0"/>
              <a:t>окр , </a:t>
            </a:r>
            <a:r>
              <a:rPr lang="en-US" altLang="ru-RU" sz="1600" i="1" smtClean="0"/>
              <a:t>t</a:t>
            </a:r>
            <a:r>
              <a:rPr lang="ru-RU" altLang="ru-RU" sz="1600" i="1" smtClean="0"/>
              <a:t>из</a:t>
            </a:r>
            <a:r>
              <a:rPr lang="ru-RU" altLang="ru-RU" sz="1600" smtClean="0"/>
              <a:t> – соответственно температуры наружной стенки аппарата, окружающей среды и наружной поверхности теплоизоляционного слоя.</a:t>
            </a:r>
            <a:endParaRPr lang="en-US" altLang="ru-RU" sz="1600" smtClean="0"/>
          </a:p>
          <a:p>
            <a:endParaRPr lang="en-US" altLang="ru-RU" sz="1600" smtClean="0"/>
          </a:p>
          <a:p>
            <a:pPr>
              <a:buFont typeface="Wingdings 2" pitchFamily="18" charset="2"/>
              <a:buNone/>
            </a:pPr>
            <a:r>
              <a:rPr lang="ru-RU" altLang="ru-RU" sz="2000" smtClean="0"/>
              <a:t>Коэффициент теплоотдачи можно рассчитать по приближенному уравнению:</a:t>
            </a:r>
            <a:r>
              <a:rPr lang="en-US" altLang="ru-RU" sz="2000" smtClean="0"/>
              <a:t> </a:t>
            </a:r>
            <a:r>
              <a:rPr lang="ru-RU" altLang="ru-RU" sz="2000" i="1" smtClean="0"/>
              <a:t>α</a:t>
            </a:r>
            <a:r>
              <a:rPr lang="ru-RU" altLang="ru-RU" sz="2000" baseline="-25000" smtClean="0"/>
              <a:t>н</a:t>
            </a:r>
            <a:r>
              <a:rPr lang="ru-RU" altLang="ru-RU" sz="2000" smtClean="0"/>
              <a:t> =9,74+0,07∙Δ</a:t>
            </a:r>
            <a:r>
              <a:rPr lang="en-US" altLang="ru-RU" sz="2000" smtClean="0"/>
              <a:t>t</a:t>
            </a:r>
            <a:r>
              <a:rPr lang="ru-RU" altLang="ru-RU" sz="2000" smtClean="0"/>
              <a:t> = 9,74+0,07∙10=11,14 Вт/м2∙К,</a:t>
            </a:r>
          </a:p>
          <a:p>
            <a:pPr>
              <a:buFont typeface="Wingdings 2" pitchFamily="18" charset="2"/>
              <a:buNone/>
            </a:pPr>
            <a:r>
              <a:rPr lang="en-US" altLang="ru-RU" sz="2000" smtClean="0"/>
              <a:t>     </a:t>
            </a:r>
            <a:r>
              <a:rPr lang="ru-RU" altLang="ru-RU" sz="2000" smtClean="0"/>
              <a:t>где Δ</a:t>
            </a:r>
            <a:r>
              <a:rPr lang="en-US" altLang="ru-RU" sz="2000" smtClean="0"/>
              <a:t>t</a:t>
            </a:r>
            <a:r>
              <a:rPr lang="ru-RU" altLang="ru-RU" sz="2000" smtClean="0"/>
              <a:t>= </a:t>
            </a:r>
            <a:r>
              <a:rPr lang="en-US" altLang="ru-RU" sz="2000" smtClean="0"/>
              <a:t>t</a:t>
            </a:r>
            <a:r>
              <a:rPr lang="ru-RU" altLang="ru-RU" sz="2000" baseline="-25000" smtClean="0"/>
              <a:t>из</a:t>
            </a:r>
            <a:r>
              <a:rPr lang="ru-RU" altLang="ru-RU" sz="2000" smtClean="0"/>
              <a:t> – </a:t>
            </a:r>
            <a:r>
              <a:rPr lang="en-US" altLang="ru-RU" sz="2000" smtClean="0"/>
              <a:t>t</a:t>
            </a:r>
            <a:r>
              <a:rPr lang="ru-RU" altLang="ru-RU" sz="2000" baseline="-25000" smtClean="0"/>
              <a:t>окр</a:t>
            </a:r>
            <a:r>
              <a:rPr lang="en-US" altLang="ru-RU" sz="2000" smtClean="0"/>
              <a:t>,</a:t>
            </a:r>
            <a:r>
              <a:rPr lang="ru-RU" altLang="ru-RU" sz="2000" smtClean="0"/>
              <a:t> </a:t>
            </a:r>
            <a:r>
              <a:rPr lang="ru-RU" altLang="ru-RU" sz="2000" i="1" smtClean="0"/>
              <a:t>С</a:t>
            </a:r>
            <a:r>
              <a:rPr lang="ru-RU" altLang="ru-RU" sz="2000" smtClean="0"/>
              <a:t>.</a:t>
            </a:r>
            <a:endParaRPr lang="en-US" altLang="ru-RU" sz="2000" smtClean="0"/>
          </a:p>
          <a:p>
            <a:pPr>
              <a:buFont typeface="Wingdings 2" pitchFamily="18" charset="2"/>
              <a:buNone/>
            </a:pPr>
            <a:r>
              <a:rPr lang="ru-RU" altLang="ru-RU" sz="2000" smtClean="0"/>
              <a:t>Затем выбирают изоляционный материал.</a:t>
            </a: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graphicFrame>
        <p:nvGraphicFramePr>
          <p:cNvPr id="49158" name="Object 4"/>
          <p:cNvGraphicFramePr>
            <a:graphicFrameLocks noChangeAspect="1"/>
          </p:cNvGraphicFramePr>
          <p:nvPr/>
        </p:nvGraphicFramePr>
        <p:xfrm>
          <a:off x="2051050" y="1916113"/>
          <a:ext cx="2484438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3" imgW="1231366" imgH="444307" progId="Equation.DSMT4">
                  <p:embed/>
                </p:oleObj>
              </mc:Choice>
              <mc:Fallback>
                <p:oleObj name="Equation" r:id="rId3" imgW="1231366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1916113"/>
                        <a:ext cx="2484438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438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68F4D9-7214-4C6A-8C12-545CA0463620}" type="slidenum">
              <a:rPr lang="ru-RU"/>
              <a:pPr>
                <a:defRPr/>
              </a:pPr>
              <a:t>33</a:t>
            </a:fld>
            <a:endParaRPr lang="ru-RU"/>
          </a:p>
        </p:txBody>
      </p:sp>
      <p:sp>
        <p:nvSpPr>
          <p:cNvPr id="50179" name="Rectangle 2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608013"/>
          </a:xfrm>
        </p:spPr>
        <p:txBody>
          <a:bodyPr/>
          <a:lstStyle/>
          <a:p>
            <a:r>
              <a:rPr lang="ru-RU" altLang="ru-RU" b="1" smtClean="0"/>
              <a:t>Аппаратурный расчет</a:t>
            </a:r>
          </a:p>
        </p:txBody>
      </p:sp>
      <p:sp>
        <p:nvSpPr>
          <p:cNvPr id="5018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altLang="ru-RU" sz="2000" smtClean="0"/>
              <a:t>	Основной целью технологического расчета является определение диаметра и высоты сепаратора. </a:t>
            </a:r>
          </a:p>
          <a:p>
            <a:pPr algn="ctr">
              <a:buFont typeface="Wingdings 2" pitchFamily="18" charset="2"/>
              <a:buNone/>
            </a:pPr>
            <a:r>
              <a:rPr lang="ru-RU" altLang="ru-RU" sz="1800" i="1" smtClean="0"/>
              <a:t>Например:</a:t>
            </a:r>
            <a:r>
              <a:rPr lang="en-US" altLang="ru-RU" sz="1800" i="1" smtClean="0"/>
              <a:t>Q</a:t>
            </a:r>
            <a:r>
              <a:rPr lang="ru-RU" altLang="ru-RU" sz="1800" i="1" smtClean="0"/>
              <a:t>нефти перевести из м3/сут в м3/сек.</a:t>
            </a:r>
          </a:p>
          <a:p>
            <a:pPr>
              <a:buFont typeface="Wingdings 2" pitchFamily="18" charset="2"/>
              <a:buNone/>
            </a:pPr>
            <a:r>
              <a:rPr lang="ru-RU" altLang="ru-RU" i="1" smtClean="0"/>
              <a:t>	</a:t>
            </a:r>
            <a:r>
              <a:rPr lang="ru-RU" altLang="ru-RU" sz="2000" smtClean="0"/>
              <a:t>Для того чтобы рассчитать расход газа в условиях сепарации, необходимо учесть сжимаемость газа. С помощью уравнения состояния идеального газа рассчитаем плотности газа при стандартных условиях и в условиях сепарации.</a:t>
            </a:r>
          </a:p>
          <a:p>
            <a:pPr>
              <a:buFont typeface="Wingdings 2" pitchFamily="18" charset="2"/>
              <a:buNone/>
            </a:pPr>
            <a:endParaRPr lang="ru-RU" altLang="ru-RU" sz="2000" smtClean="0"/>
          </a:p>
          <a:p>
            <a:pPr>
              <a:buFont typeface="Wingdings 2" pitchFamily="18" charset="2"/>
              <a:buNone/>
            </a:pPr>
            <a:endParaRPr lang="ru-RU" altLang="ru-RU" sz="2000" smtClean="0"/>
          </a:p>
          <a:p>
            <a:pPr>
              <a:buFont typeface="Wingdings 2" pitchFamily="18" charset="2"/>
              <a:buNone/>
            </a:pPr>
            <a:endParaRPr lang="ru-RU" altLang="ru-RU" sz="2000" smtClean="0"/>
          </a:p>
          <a:p>
            <a:pPr>
              <a:buFont typeface="Wingdings 2" pitchFamily="18" charset="2"/>
              <a:buNone/>
            </a:pPr>
            <a:endParaRPr lang="ru-RU" altLang="ru-RU" sz="2000" smtClean="0"/>
          </a:p>
          <a:p>
            <a:pPr>
              <a:buFont typeface="Wingdings 2" pitchFamily="18" charset="2"/>
              <a:buNone/>
            </a:pPr>
            <a:r>
              <a:rPr lang="ru-RU" altLang="ru-RU" sz="1600" smtClean="0"/>
              <a:t>где </a:t>
            </a:r>
            <a:r>
              <a:rPr lang="ru-RU" altLang="ru-RU" sz="1600" i="1" smtClean="0"/>
              <a:t>    </a:t>
            </a:r>
            <a:r>
              <a:rPr lang="ru-RU" altLang="ru-RU" sz="1600" i="1" smtClean="0">
                <a:sym typeface="Symbol" pitchFamily="18" charset="2"/>
              </a:rPr>
              <a:t></a:t>
            </a:r>
            <a:r>
              <a:rPr lang="ru-RU" altLang="ru-RU" sz="1600" smtClean="0"/>
              <a:t> </a:t>
            </a:r>
            <a:r>
              <a:rPr lang="ru-RU" altLang="ru-RU" sz="1600" i="1" smtClean="0"/>
              <a:t>-</a:t>
            </a:r>
            <a:r>
              <a:rPr lang="ru-RU" altLang="ru-RU" sz="1600" smtClean="0"/>
              <a:t> плотность, кг/м3; </a:t>
            </a:r>
            <a:r>
              <a:rPr lang="en-US" altLang="ru-RU" sz="1600" i="1" smtClean="0"/>
              <a:t>P</a:t>
            </a:r>
            <a:r>
              <a:rPr lang="en-US" altLang="ru-RU" sz="1600" b="1" i="1" smtClean="0"/>
              <a:t> </a:t>
            </a:r>
            <a:r>
              <a:rPr lang="ru-RU" altLang="ru-RU" sz="1600" smtClean="0"/>
              <a:t>– давление в сепараторе, Па;</a:t>
            </a:r>
            <a:r>
              <a:rPr lang="en-US" altLang="ru-RU" sz="1600" i="1" smtClean="0"/>
              <a:t>Mr </a:t>
            </a:r>
            <a:r>
              <a:rPr lang="ru-RU" altLang="ru-RU" sz="1600" i="1" smtClean="0"/>
              <a:t>– </a:t>
            </a:r>
            <a:r>
              <a:rPr lang="ru-RU" altLang="ru-RU" sz="1600" smtClean="0"/>
              <a:t>молекулярная масса, г/моль;</a:t>
            </a:r>
          </a:p>
          <a:p>
            <a:pPr>
              <a:buFont typeface="Wingdings 2" pitchFamily="18" charset="2"/>
              <a:buNone/>
            </a:pPr>
            <a:r>
              <a:rPr lang="en-US" altLang="ru-RU" sz="1600" i="1" smtClean="0"/>
              <a:t>R</a:t>
            </a:r>
            <a:r>
              <a:rPr lang="ru-RU" altLang="ru-RU" sz="1600" i="1" smtClean="0"/>
              <a:t> – </a:t>
            </a:r>
            <a:r>
              <a:rPr lang="ru-RU" altLang="ru-RU" sz="1600" smtClean="0"/>
              <a:t>универсальная газовая постоянная, Дж/моль·К; </a:t>
            </a:r>
            <a:r>
              <a:rPr lang="en-US" altLang="ru-RU" sz="1600" i="1" smtClean="0"/>
              <a:t>T</a:t>
            </a:r>
            <a:r>
              <a:rPr lang="ru-RU" altLang="ru-RU" sz="1600" i="1" smtClean="0"/>
              <a:t> –</a:t>
            </a:r>
            <a:r>
              <a:rPr lang="ru-RU" altLang="ru-RU" sz="1600" smtClean="0"/>
              <a:t> температура в сепараторе, </a:t>
            </a:r>
            <a:r>
              <a:rPr lang="en-US" altLang="ru-RU" sz="1600" smtClean="0"/>
              <a:t>K</a:t>
            </a:r>
            <a:r>
              <a:rPr lang="ru-RU" altLang="ru-RU" sz="1600" smtClean="0"/>
              <a:t>;</a:t>
            </a:r>
            <a:r>
              <a:rPr lang="en-US" altLang="ru-RU" sz="1600" i="1" smtClean="0"/>
              <a:t>z</a:t>
            </a:r>
            <a:r>
              <a:rPr lang="ru-RU" altLang="ru-RU" sz="1600" i="1" smtClean="0"/>
              <a:t> – </a:t>
            </a:r>
            <a:r>
              <a:rPr lang="ru-RU" altLang="ru-RU" sz="1600" smtClean="0"/>
              <a:t>коэффициент (фактор) сжимаемости газа. </a:t>
            </a:r>
          </a:p>
        </p:txBody>
      </p:sp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292600"/>
            <a:ext cx="2555875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Рисунок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933825"/>
            <a:ext cx="205105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02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7A7B44-3199-46FA-97BA-E480E4BA68BD}" type="slidenum">
              <a:rPr lang="ru-RU"/>
              <a:pPr>
                <a:defRPr/>
              </a:pPr>
              <a:t>34</a:t>
            </a:fld>
            <a:endParaRPr lang="ru-RU"/>
          </a:p>
        </p:txBody>
      </p:sp>
      <p:sp>
        <p:nvSpPr>
          <p:cNvPr id="5120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5120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altLang="ru-RU" sz="2000" smtClean="0"/>
              <a:t>Для того чтобы вычислить плотность газа в условиях сепарации рассчитываем </a:t>
            </a:r>
            <a:r>
              <a:rPr lang="en-US" altLang="ru-RU" sz="2000" b="1" smtClean="0"/>
              <a:t>z</a:t>
            </a:r>
            <a:r>
              <a:rPr lang="en-US" altLang="ru-RU" sz="2000" smtClean="0"/>
              <a:t> </a:t>
            </a:r>
            <a:r>
              <a:rPr lang="ru-RU" altLang="ru-RU" sz="2000" smtClean="0"/>
              <a:t>для каждого компонента смеси газа.</a:t>
            </a:r>
          </a:p>
          <a:p>
            <a:pPr>
              <a:buFont typeface="Wingdings 2" pitchFamily="18" charset="2"/>
              <a:buNone/>
            </a:pPr>
            <a:r>
              <a:rPr lang="ru-RU" altLang="ru-RU" sz="2000" smtClean="0"/>
              <a:t>Фактор сжимаемости является функцией приведенных параметров:</a:t>
            </a:r>
          </a:p>
          <a:p>
            <a:pPr>
              <a:buFont typeface="Wingdings 2" pitchFamily="18" charset="2"/>
              <a:buNone/>
            </a:pPr>
            <a:endParaRPr lang="ru-RU" altLang="ru-RU" sz="2000" smtClean="0"/>
          </a:p>
          <a:p>
            <a:pPr>
              <a:buFont typeface="Wingdings 2" pitchFamily="18" charset="2"/>
              <a:buNone/>
            </a:pPr>
            <a:endParaRPr lang="ru-RU" altLang="ru-RU" sz="2000" smtClean="0"/>
          </a:p>
          <a:p>
            <a:r>
              <a:rPr lang="ru-RU" altLang="ru-RU" sz="2000" smtClean="0"/>
              <a:t>где  </a:t>
            </a:r>
            <a:r>
              <a:rPr lang="ru-RU" altLang="ru-RU" sz="2000" smtClean="0">
                <a:sym typeface="Symbol" pitchFamily="18" charset="2"/>
              </a:rPr>
              <a:t>,</a:t>
            </a:r>
            <a:r>
              <a:rPr lang="ru-RU" altLang="ru-RU" sz="2000" smtClean="0"/>
              <a:t>- приведенные температура и давление, соответственно.</a:t>
            </a:r>
            <a:r>
              <a:rPr lang="ru-RU" altLang="ru-RU" smtClean="0"/>
              <a:t> </a:t>
            </a:r>
          </a:p>
          <a:p>
            <a:pPr>
              <a:buFont typeface="Wingdings 2" pitchFamily="18" charset="2"/>
              <a:buNone/>
            </a:pPr>
            <a:r>
              <a:rPr lang="ru-RU" altLang="ru-RU" sz="2000" smtClean="0"/>
              <a:t>Для того, чтобы вычислить расход газа в условиях сепарации необходимо расход газа при стандартных условиях умножить на плотность газа при стандартных условиях и поделить на плотность газа в условиях сепарации. </a:t>
            </a: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graphicFrame>
        <p:nvGraphicFramePr>
          <p:cNvPr id="51206" name="Object 4"/>
          <p:cNvGraphicFramePr>
            <a:graphicFrameLocks noChangeAspect="1"/>
          </p:cNvGraphicFramePr>
          <p:nvPr/>
        </p:nvGraphicFramePr>
        <p:xfrm>
          <a:off x="2484438" y="2636838"/>
          <a:ext cx="4211637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3" imgW="1816100" imgH="266700" progId="Equation.DSMT4">
                  <p:embed/>
                </p:oleObj>
              </mc:Choice>
              <mc:Fallback>
                <p:oleObj name="Equation" r:id="rId3" imgW="18161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636838"/>
                        <a:ext cx="4211637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07" name="Рисунок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5013325"/>
            <a:ext cx="3024188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13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C7B41-92E4-407B-B558-EDDA04A0ABA6}" type="slidenum">
              <a:rPr lang="ru-RU"/>
              <a:pPr>
                <a:defRPr/>
              </a:pPr>
              <a:t>35</a:t>
            </a:fld>
            <a:endParaRPr lang="ru-RU"/>
          </a:p>
        </p:txBody>
      </p:sp>
      <p:sp>
        <p:nvSpPr>
          <p:cNvPr id="5222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5222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Wingdings 2" pitchFamily="18" charset="2"/>
              <a:buNone/>
            </a:pPr>
            <a:r>
              <a:rPr lang="ru-RU" altLang="ru-RU" sz="2000" smtClean="0"/>
              <a:t>	Обычно значение коэффициента уравнения Саудер-Брауна при горизонтальной ориентации сепаратора и наличии лопастного каплеотбойника принимают равным 0,12 м/с.</a:t>
            </a:r>
          </a:p>
          <a:p>
            <a:pPr marL="514350" indent="-514350">
              <a:buFont typeface="Wingdings 2" pitchFamily="18" charset="2"/>
              <a:buNone/>
            </a:pPr>
            <a:r>
              <a:rPr lang="ru-RU" altLang="ru-RU" sz="2000" smtClean="0"/>
              <a:t>	Таким образом, зная скорость и расход газа, можем посчитать минимальную площадь сечения, необходимую для газовой фазы.</a:t>
            </a:r>
          </a:p>
        </p:txBody>
      </p:sp>
      <p:pic>
        <p:nvPicPr>
          <p:cNvPr id="52229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141663"/>
            <a:ext cx="1871662" cy="136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55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EC116E-90EB-4E6D-B07E-577275A9D86F}" type="slidenum">
              <a:rPr lang="ru-RU"/>
              <a:pPr>
                <a:defRPr/>
              </a:pPr>
              <a:t>36</a:t>
            </a:fld>
            <a:endParaRPr lang="ru-RU"/>
          </a:p>
        </p:txBody>
      </p:sp>
      <p:sp>
        <p:nvSpPr>
          <p:cNvPr id="5325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5325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Wingdings 2" pitchFamily="18" charset="2"/>
              <a:buNone/>
            </a:pPr>
            <a:r>
              <a:rPr lang="ru-RU" altLang="ru-RU" sz="2000" smtClean="0"/>
              <a:t>	Расчет производительности сепараторов по нефти осуществляется на основании времени удержания газонефтяной смеси в сепараторе. Согласно рекомендациям время удержания должно быть меньше одной минуты. Задаем дополнительное условие: </a:t>
            </a:r>
            <a:r>
              <a:rPr lang="ru-RU" altLang="ru-RU" sz="2000" b="1" i="1" smtClean="0"/>
              <a:t>граница раздела фаз сепаратора проходит через его середину</a:t>
            </a:r>
            <a:r>
              <a:rPr lang="ru-RU" altLang="ru-RU" sz="2000" smtClean="0"/>
              <a:t>. Соответственно, расход нефти через сепаратор с эффективной длиной </a:t>
            </a:r>
            <a:r>
              <a:rPr lang="en-US" altLang="ru-RU" sz="2000" smtClean="0"/>
              <a:t>L</a:t>
            </a:r>
            <a:r>
              <a:rPr lang="en-US" altLang="ru-RU" sz="2000" baseline="-25000" smtClean="0"/>
              <a:t>eff</a:t>
            </a:r>
            <a:r>
              <a:rPr lang="ru-RU" altLang="ru-RU" sz="2000" smtClean="0"/>
              <a:t> и с </a:t>
            </a:r>
            <a:r>
              <a:rPr lang="en-US" altLang="ru-RU" sz="2000" smtClean="0"/>
              <a:t>D</a:t>
            </a:r>
            <a:r>
              <a:rPr lang="ru-RU" altLang="ru-RU" sz="2000" smtClean="0"/>
              <a:t> будет описываться следующим уравнением:</a:t>
            </a:r>
          </a:p>
        </p:txBody>
      </p:sp>
      <p:pic>
        <p:nvPicPr>
          <p:cNvPr id="53253" name="Рисунок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005263"/>
            <a:ext cx="4033837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5013325"/>
            <a:ext cx="39528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463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CDD18B-ED49-43C3-BD3F-6F2DD721F095}" type="slidenum">
              <a:rPr lang="ru-RU"/>
              <a:pPr>
                <a:defRPr/>
              </a:pPr>
              <a:t>37</a:t>
            </a:fld>
            <a:endParaRPr lang="ru-RU"/>
          </a:p>
        </p:txBody>
      </p:sp>
      <p:sp>
        <p:nvSpPr>
          <p:cNvPr id="5427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5427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altLang="ru-RU" sz="2000" smtClean="0"/>
              <a:t>	</a:t>
            </a:r>
            <a:r>
              <a:rPr lang="ru-RU" altLang="ru-RU" sz="2000" smtClean="0"/>
              <a:t>Отношение длины сепаратора к диаметру называется коэффициентом стройности сепаратора. Для стандартных сепараторов данное соотношение обычно остается примерно постоянным и равно 3,5. С учетом того, что эффективная длина сепаратора обычно равна ¾ от общей длины сепаратора, следующие выражение для диаметра в зависимости от времени удержания газонефтяной смеси в сепараторе может быть получено: </a:t>
            </a:r>
          </a:p>
        </p:txBody>
      </p:sp>
      <p:pic>
        <p:nvPicPr>
          <p:cNvPr id="54277" name="Рисунок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860800"/>
            <a:ext cx="5795962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55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E20C0-4DD8-432D-A817-D8FC9EC0D290}" type="slidenum">
              <a:rPr lang="ru-RU"/>
              <a:pPr>
                <a:defRPr/>
              </a:pPr>
              <a:t>38</a:t>
            </a:fld>
            <a:endParaRPr lang="ru-RU"/>
          </a:p>
        </p:txBody>
      </p:sp>
      <p:sp>
        <p:nvSpPr>
          <p:cNvPr id="5529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5530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ru-RU" smtClean="0"/>
          </a:p>
          <a:p>
            <a:endParaRPr lang="en-US" altLang="ru-RU" smtClean="0"/>
          </a:p>
          <a:p>
            <a:endParaRPr lang="en-US" altLang="ru-RU" smtClean="0"/>
          </a:p>
          <a:p>
            <a:pPr>
              <a:buFont typeface="Wingdings 2" pitchFamily="18" charset="2"/>
              <a:buNone/>
            </a:pPr>
            <a:r>
              <a:rPr lang="en-US" altLang="ru-RU" sz="2000" smtClean="0"/>
              <a:t>	</a:t>
            </a:r>
            <a:r>
              <a:rPr lang="ru-RU" altLang="ru-RU" sz="2000" smtClean="0"/>
              <a:t>На основании полученного выражения для зависимости диаметра сепаратора от времени удержания газонефтяной смеси, могут быть получены основные геометрические характеристики сепараторов, а именно, длина и объем</a:t>
            </a:r>
            <a:r>
              <a:rPr lang="ru-RU" altLang="ru-RU" smtClean="0"/>
              <a:t> </a:t>
            </a:r>
          </a:p>
        </p:txBody>
      </p:sp>
      <p:pic>
        <p:nvPicPr>
          <p:cNvPr id="55301" name="Рисунок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557338"/>
            <a:ext cx="6121400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78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1619</Words>
  <Application>Microsoft Office PowerPoint</Application>
  <PresentationFormat>Экран (4:3)</PresentationFormat>
  <Paragraphs>252</Paragraphs>
  <Slides>38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41" baseType="lpstr">
      <vt:lpstr>Тема Office</vt:lpstr>
      <vt:lpstr>Диаграмма</vt:lpstr>
      <vt:lpstr>Equation</vt:lpstr>
      <vt:lpstr>Теоретические основы химической технологии топлива и углеродных материалов (ТО ХТТ и УМ)</vt:lpstr>
      <vt:lpstr>ТО ХТТ и УМ – учебный план</vt:lpstr>
      <vt:lpstr>Литература</vt:lpstr>
      <vt:lpstr>Литература</vt:lpstr>
      <vt:lpstr>Введение</vt:lpstr>
      <vt:lpstr>Запасы и потребление нефти</vt:lpstr>
      <vt:lpstr>Презентация PowerPoint</vt:lpstr>
      <vt:lpstr>Добыча нефти</vt:lpstr>
      <vt:lpstr>Характеристика нефти</vt:lpstr>
      <vt:lpstr>Требования к товарной нефти</vt:lpstr>
      <vt:lpstr>Герметизированная система сбора и подготовки нефти, газа и воды.</vt:lpstr>
      <vt:lpstr>Подготовка нефти.</vt:lpstr>
      <vt:lpstr>Сепарация нефти</vt:lpstr>
      <vt:lpstr>Классификация сепараторов</vt:lpstr>
      <vt:lpstr>Двухфазные сепараторы</vt:lpstr>
      <vt:lpstr>Двухфазные сепараторы</vt:lpstr>
      <vt:lpstr>Конструкция горизонтального сепаратора</vt:lpstr>
      <vt:lpstr>Основные секции сепаратора</vt:lpstr>
      <vt:lpstr>Основные секции сепаратора</vt:lpstr>
      <vt:lpstr>Основные секции сепаратора</vt:lpstr>
      <vt:lpstr>Основные секции сепаратора</vt:lpstr>
      <vt:lpstr>Основные секции сепаратора</vt:lpstr>
      <vt:lpstr>Основные классы сепараторов</vt:lpstr>
      <vt:lpstr>Насадки инерционных сепараторов</vt:lpstr>
      <vt:lpstr>Внутрикорпусные устройства сепараторов</vt:lpstr>
      <vt:lpstr>Внутрикорпусные устройства сепараторов</vt:lpstr>
      <vt:lpstr>Конструкции сепараторов</vt:lpstr>
      <vt:lpstr>Конструкции сепараторов</vt:lpstr>
      <vt:lpstr>Конструкции сепараторов</vt:lpstr>
      <vt:lpstr>Конструкции сепараторов</vt:lpstr>
      <vt:lpstr>Материальный баланс </vt:lpstr>
      <vt:lpstr>Тепловой расчет</vt:lpstr>
      <vt:lpstr>Аппаратурный расчет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Студия 55</dc:creator>
  <cp:lastModifiedBy>Anonimus</cp:lastModifiedBy>
  <cp:revision>42</cp:revision>
  <dcterms:created xsi:type="dcterms:W3CDTF">2010-04-16T08:27:09Z</dcterms:created>
  <dcterms:modified xsi:type="dcterms:W3CDTF">2015-09-03T08:34:41Z</dcterms:modified>
</cp:coreProperties>
</file>