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6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BC01A17-2895-45CE-92D4-A16EE8D5A9DB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35CDFFD-0EC6-4F0E-A624-5AB340B3C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56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D5A7-C43B-41F9-80B7-27760BFF529B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AC0A-E68F-4342-AF6E-0135E0B9D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53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97B95-57CA-4E70-BAD5-FA67261283F7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D3392-455C-4598-BDA0-C034CF567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21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7120A-E422-41ED-8F03-E69062B88CE1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FC089-B84F-4AEE-AEDF-1E0C54543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0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FF5D6-5B92-495A-8E0E-00B6192286E9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8982-2104-45FB-BD1F-820D23DE7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35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B23F1-80F0-4902-92A3-3F1952E8E4F4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A6F1C-6F61-4644-AADE-011DC5105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1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8803-D90D-4E10-ABCC-F731BF5AB906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7334F-5F37-46C8-A03B-2EC5C5A5E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0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276FF-58B8-4CB6-B982-F7CDB74E36DB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E6F40-AD47-4850-A495-06874655C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69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B0C2F-F461-42A9-A85F-C47DEE565AE5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E7D2-1902-44CB-BCE4-7C71EB712F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1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5831-C176-449D-B35C-6410F84E4208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B0438-BE51-41D1-9473-37B7410DD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41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6C864-8E3B-43E6-B41A-4BFB0173D36C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B4C8D-75CC-437D-93E5-60511BE67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43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14C84-1CCD-4127-BB5D-A8B4273BDA92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F1C7C-228F-4AC8-AD0D-B7F1BFEE9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250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C4BD06D-B436-4D24-984E-9040E594B35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2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C8D241-A0D2-4E76-8A11-A6B5244CE9CE}" type="datetimeFigureOut">
              <a:rPr lang="ru-RU"/>
              <a:pPr>
                <a:defRPr/>
              </a:pPr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4E24C9-F43C-4F36-B3B1-5EF027BDF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3600" dirty="0" smtClean="0"/>
              <a:t>Теоретические основы физико-химические методов разделения смесей веществ.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246240"/>
            <a:ext cx="7848872" cy="62292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Лектор: доцент кафедры ХТТ и ХК, к.т.н. Попок Е.В.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Газы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60363" algn="just">
              <a:lnSpc>
                <a:spcPct val="90000"/>
              </a:lnSpc>
              <a:buNone/>
            </a:pPr>
            <a:r>
              <a:rPr lang="ru-RU" sz="2400" dirty="0"/>
              <a:t>В промышленности вырабатываются смеси пропана и бутана: техническая зимняя (СПБТЗ) с содержанием С3 не менее 75 %, летняя (СПБТЛ), в ней содержание С4 не должно превышать 60 % и бутан – техническая (БТ), в ней содержится не менее 60 % бутана и </a:t>
            </a:r>
            <a:r>
              <a:rPr lang="ru-RU" sz="2400" dirty="0" err="1"/>
              <a:t>бутеленов</a:t>
            </a:r>
            <a:r>
              <a:rPr lang="ru-RU" sz="2400" dirty="0"/>
              <a:t>. Сжатый газ используется в качестве топлива для автомобильных </a:t>
            </a:r>
            <a:r>
              <a:rPr lang="ru-RU" sz="2400" dirty="0" smtClean="0"/>
              <a:t>двигателей.</a:t>
            </a:r>
          </a:p>
          <a:p>
            <a:pPr marL="0" indent="360363" algn="just">
              <a:lnSpc>
                <a:spcPct val="90000"/>
              </a:lnSpc>
              <a:buNone/>
            </a:pPr>
            <a:r>
              <a:rPr lang="ru-RU" sz="2400" dirty="0"/>
              <a:t>В составе сжиженных газов предусматривается содержание не только пропана и бутана (насыщенных углеводородов), но также олефинов от этиленов и выше, т.е. в их состав вовлекаются как пропан-бутановая фракция ШФЛУ из природных газов, так и олефины из вторичных газов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9337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Газовый бензин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363" algn="just">
              <a:buNone/>
            </a:pPr>
            <a:r>
              <a:rPr lang="ru-RU" sz="2400" dirty="0"/>
              <a:t>Остаточная фракция ШФЛУ - газовый бензин, содержащий в основном углеводороды от пентана и выше. Для него нормами установлены два основных показателя - температура начала кипения (не ниже 30 °C) и давление насыщенных паров, характеризующее наличие в нем легких углеводородов (не более 67 кПа летом и не более 93 кПа зимой).</a:t>
            </a:r>
          </a:p>
          <a:p>
            <a:pPr marL="0" indent="360363" algn="just">
              <a:buNone/>
            </a:pPr>
            <a:r>
              <a:rPr lang="ru-RU" sz="2400" dirty="0"/>
              <a:t>Газовый бензин является также источником получения </a:t>
            </a:r>
            <a:r>
              <a:rPr lang="ru-RU" sz="2400" dirty="0" err="1"/>
              <a:t>одоранта</a:t>
            </a:r>
            <a:r>
              <a:rPr lang="ru-RU" sz="2400" dirty="0"/>
              <a:t> - концентрата легких меркаптанов. Так, на Оренбургском ГПЗ этот концентрат содержит в своем составе </a:t>
            </a:r>
            <a:r>
              <a:rPr lang="ru-RU" sz="2400" dirty="0" err="1"/>
              <a:t>этантиол</a:t>
            </a:r>
            <a:r>
              <a:rPr lang="ru-RU" sz="2400" dirty="0"/>
              <a:t> (33 % масс.), 2-пропантиол (42 %), 1-пропантиол (10 %), 2-бутантиол (14 %).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69041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Бензины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60363" algn="just">
              <a:lnSpc>
                <a:spcPct val="90000"/>
              </a:lnSpc>
              <a:buNone/>
            </a:pPr>
            <a:r>
              <a:rPr lang="ru-RU" sz="2800" dirty="0"/>
              <a:t>Выпускаются автомобильные бензины </a:t>
            </a:r>
            <a:r>
              <a:rPr lang="ru-RU" sz="2800" dirty="0" smtClean="0"/>
              <a:t>А–80 </a:t>
            </a:r>
            <a:r>
              <a:rPr lang="ru-RU" sz="2800" dirty="0"/>
              <a:t>(минимально допустимое октановое число по моторному методу</a:t>
            </a:r>
            <a:r>
              <a:rPr lang="ru-RU" sz="2800" dirty="0" smtClean="0"/>
              <a:t>); </a:t>
            </a:r>
            <a:r>
              <a:rPr lang="ru-RU" sz="2800" dirty="0"/>
              <a:t>АИ–91, АИ–93, АИ–95, АИ–98 (октановое число по исследовательскому методу).</a:t>
            </a:r>
          </a:p>
          <a:p>
            <a:pPr marL="0" indent="360363" algn="just">
              <a:lnSpc>
                <a:spcPct val="90000"/>
              </a:lnSpc>
              <a:buNone/>
            </a:pPr>
            <a:r>
              <a:rPr lang="ru-RU" sz="2800" dirty="0"/>
              <a:t>В качестве базовых компонентов </a:t>
            </a:r>
            <a:r>
              <a:rPr lang="ru-RU" sz="2800" dirty="0" err="1"/>
              <a:t>автобензинов</a:t>
            </a:r>
            <a:r>
              <a:rPr lang="ru-RU" sz="2800" dirty="0"/>
              <a:t> являлись бензины прямой перегонки нефти, в настоящее время используются бензины каталитического </a:t>
            </a:r>
            <a:r>
              <a:rPr lang="ru-RU" sz="2800" dirty="0" err="1"/>
              <a:t>риформинга</a:t>
            </a:r>
            <a:r>
              <a:rPr lang="ru-RU" sz="2800" dirty="0"/>
              <a:t> и крекинга, </a:t>
            </a:r>
            <a:r>
              <a:rPr lang="ru-RU" sz="2800" dirty="0" err="1"/>
              <a:t>алкилаты</a:t>
            </a:r>
            <a:r>
              <a:rPr lang="ru-RU" sz="2800" dirty="0"/>
              <a:t> (продукты изомеризации лёгких бензиновых фракций).</a:t>
            </a:r>
          </a:p>
        </p:txBody>
      </p:sp>
    </p:spTree>
    <p:extLst>
      <p:ext uri="{BB962C8B-B14F-4D97-AF65-F5344CB8AC3E}">
        <p14:creationId xmlns:p14="http://schemas.microsoft.com/office/powerpoint/2010/main" val="408475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/>
              <a:t>Требования</a:t>
            </a:r>
            <a:r>
              <a:rPr lang="ru-RU" sz="4000"/>
              <a:t>,</a:t>
            </a:r>
            <a:r>
              <a:rPr lang="ru-RU" sz="4000" i="1"/>
              <a:t> предъявляемые к бензинам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31224" cy="4525963"/>
          </a:xfrm>
        </p:spPr>
        <p:txBody>
          <a:bodyPr/>
          <a:lstStyle/>
          <a:p>
            <a:pPr algn="just"/>
            <a:r>
              <a:rPr lang="ru-RU" sz="2400" dirty="0"/>
              <a:t>Для характеристики бензинов определяют следующие показатели, характеризующие их свойства: давление насыщенных паров, плотность, кислотность, содержание фактических смол, серы, водорастворимых щелочей, воды и механических примесей.</a:t>
            </a:r>
          </a:p>
          <a:p>
            <a:pPr algn="just"/>
            <a:r>
              <a:rPr lang="ru-RU" sz="2400" dirty="0" err="1"/>
              <a:t>Автобензины</a:t>
            </a:r>
            <a:r>
              <a:rPr lang="ru-RU" sz="2400" dirty="0"/>
              <a:t>, как и другие жидкие топлива, готовятся на нефтеперерабатывающих заводах путём смешивания нескольких продуктов. Поэтому введено понятие базового топлива, т. е. такая составная часть топлива, которая в нём качественно преобладает.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1506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/>
              <a:t>Сжигание топлива в бензиновых двигателях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pPr marL="0" indent="360363">
              <a:lnSpc>
                <a:spcPct val="80000"/>
              </a:lnSpc>
              <a:buNone/>
            </a:pPr>
            <a:r>
              <a:rPr lang="ru-RU" sz="2800" dirty="0"/>
              <a:t>Склонность моторных топлив к детонации характеризуется октановым числом (О.Ч.) </a:t>
            </a:r>
          </a:p>
          <a:p>
            <a:pPr marL="0" indent="360363">
              <a:lnSpc>
                <a:spcPct val="80000"/>
              </a:lnSpc>
              <a:buNone/>
            </a:pPr>
            <a:r>
              <a:rPr lang="ru-RU" sz="2800" dirty="0"/>
              <a:t>О.Ч. изооктана и–С</a:t>
            </a:r>
            <a:r>
              <a:rPr lang="ru-RU" sz="2800" baseline="-25000" dirty="0"/>
              <a:t>8</a:t>
            </a:r>
            <a:r>
              <a:rPr lang="ru-RU" sz="2800" dirty="0"/>
              <a:t>Н</a:t>
            </a:r>
            <a:r>
              <a:rPr lang="ru-RU" sz="2800" baseline="-25000" dirty="0"/>
              <a:t>18</a:t>
            </a:r>
            <a:r>
              <a:rPr lang="ru-RU" sz="2800" dirty="0"/>
              <a:t> (</a:t>
            </a:r>
            <a:r>
              <a:rPr lang="ru-RU" sz="2800" dirty="0" smtClean="0"/>
              <a:t>2,2,4–</a:t>
            </a:r>
            <a:r>
              <a:rPr lang="ru-RU" sz="2800" dirty="0" err="1" smtClean="0"/>
              <a:t>триметилпентан</a:t>
            </a:r>
            <a:r>
              <a:rPr lang="ru-RU" sz="2800" dirty="0"/>
              <a:t>)=100</a:t>
            </a:r>
          </a:p>
          <a:p>
            <a:pPr marL="0" indent="360363">
              <a:lnSpc>
                <a:spcPct val="80000"/>
              </a:lnSpc>
              <a:buNone/>
            </a:pPr>
            <a:r>
              <a:rPr lang="ru-RU" sz="2800" dirty="0"/>
              <a:t>О.Ч. н-гептана (н–С</a:t>
            </a:r>
            <a:r>
              <a:rPr lang="ru-RU" sz="2800" baseline="-25000" dirty="0"/>
              <a:t>7</a:t>
            </a:r>
            <a:r>
              <a:rPr lang="ru-RU" sz="2800" dirty="0"/>
              <a:t>Н</a:t>
            </a:r>
            <a:r>
              <a:rPr lang="ru-RU" sz="2800" baseline="-25000" dirty="0"/>
              <a:t>16</a:t>
            </a:r>
            <a:r>
              <a:rPr lang="ru-RU" sz="2800" dirty="0"/>
              <a:t>)=0</a:t>
            </a:r>
          </a:p>
          <a:p>
            <a:pPr marL="0" indent="360363">
              <a:lnSpc>
                <a:spcPct val="80000"/>
              </a:lnSpc>
              <a:buNone/>
            </a:pPr>
            <a:r>
              <a:rPr lang="ru-RU" sz="2800" i="1" dirty="0"/>
              <a:t>Октановым числом</a:t>
            </a:r>
            <a:r>
              <a:rPr lang="ru-RU" sz="2800" dirty="0"/>
              <a:t> испытуемого топлива называется процентное содержание изооктана в такой искусственной смеси его с н–гептаном, которая при стандартных условиях на стандартном одноцилиндровом двигателе детонирует так же, как и испытуемое топливо. </a:t>
            </a:r>
          </a:p>
        </p:txBody>
      </p:sp>
    </p:spTree>
    <p:extLst>
      <p:ext uri="{BB962C8B-B14F-4D97-AF65-F5344CB8AC3E}">
        <p14:creationId xmlns:p14="http://schemas.microsoft.com/office/powerpoint/2010/main" val="339162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Октановые числа различных групп углеводородов</a:t>
            </a:r>
          </a:p>
        </p:txBody>
      </p:sp>
      <p:graphicFrame>
        <p:nvGraphicFramePr>
          <p:cNvPr id="214045" name="Group 2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150049"/>
              </p:ext>
            </p:extLst>
          </p:nvPr>
        </p:nvGraphicFramePr>
        <p:xfrm>
          <a:off x="457200" y="2032000"/>
          <a:ext cx="8229600" cy="2836863"/>
        </p:xfrm>
        <a:graphic>
          <a:graphicData uri="http://schemas.openxmlformats.org/drawingml/2006/table">
            <a:tbl>
              <a:tblPr/>
              <a:tblGrid>
                <a:gridCol w="4232275"/>
                <a:gridCol w="3997325"/>
              </a:tblGrid>
              <a:tr h="6000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Углеводороды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Октановое число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6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Ароматические            (С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Изоалкановые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             (С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Нафтеновые                 (С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Олефиновые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               (С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Нормальные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алканы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  (С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–С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106–100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104–100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87–77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80–70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60–0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98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39825"/>
          </a:xfrm>
        </p:spPr>
        <p:txBody>
          <a:bodyPr/>
          <a:lstStyle/>
          <a:p>
            <a:r>
              <a:rPr lang="ru-RU" i="1"/>
              <a:t>Авиационные бензины</a:t>
            </a:r>
            <a:r>
              <a:rPr lang="ru-RU"/>
              <a:t> 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6868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Антидетонационные свойства бензинов характеризуются не только по октановому числу, но и сортности. </a:t>
            </a:r>
          </a:p>
          <a:p>
            <a:pPr>
              <a:lnSpc>
                <a:spcPct val="80000"/>
              </a:lnSpc>
            </a:pPr>
            <a:r>
              <a:rPr lang="ru-RU" sz="2800"/>
              <a:t>Выпускают авиационные бензины марок Б95/130, Б91/115, Б–70. </a:t>
            </a:r>
          </a:p>
          <a:p>
            <a:pPr>
              <a:lnSpc>
                <a:spcPct val="80000"/>
              </a:lnSpc>
            </a:pPr>
            <a:r>
              <a:rPr lang="ru-RU" sz="2800"/>
              <a:t>Сортность – это дополнительная характеристика к октановому числу; она означает увеличение мощности авиационного двигателя в процентах при переводе его с технического эталонного изооктана на данный бензин (богатая смесь с наддувом) при той же степени сжатия и отсутствии детонации. Величина сортности колеблется от 90 % до 130 %. </a:t>
            </a:r>
          </a:p>
        </p:txBody>
      </p:sp>
    </p:spTree>
    <p:extLst>
      <p:ext uri="{BB962C8B-B14F-4D97-AF65-F5344CB8AC3E}">
        <p14:creationId xmlns:p14="http://schemas.microsoft.com/office/powerpoint/2010/main" val="4220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/>
              <a:t>Экспериментальные</a:t>
            </a:r>
            <a:r>
              <a:rPr lang="ru-RU" sz="4000"/>
              <a:t> методы определения О.Ч. 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моторный метод (установки ИТ9–2М или УИТ–65), число оборотов вала – 900 об/мин </a:t>
            </a:r>
          </a:p>
          <a:p>
            <a:r>
              <a:rPr lang="ru-RU" sz="2800"/>
              <a:t>исследовательский метод (установки ИТ9–6 или УИТ–65), число оборотов вала – 600 об/мин </a:t>
            </a:r>
          </a:p>
          <a:p>
            <a:r>
              <a:rPr lang="ru-RU" sz="2800" i="1"/>
              <a:t>чувствительностью бензина</a:t>
            </a:r>
            <a:r>
              <a:rPr lang="ru-RU" sz="2800"/>
              <a:t>  – разность между октановыми числами, найденными исследовательским методом (О.Ч.</a:t>
            </a:r>
            <a:r>
              <a:rPr lang="ru-RU" sz="2800" baseline="-25000"/>
              <a:t>и</a:t>
            </a:r>
            <a:r>
              <a:rPr lang="ru-RU" sz="2800"/>
              <a:t>) и моторным методом (О.Ч.</a:t>
            </a:r>
            <a:r>
              <a:rPr lang="ru-RU" sz="2800" baseline="-25000"/>
              <a:t>м</a:t>
            </a:r>
            <a:r>
              <a:rPr lang="ru-RU" sz="280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4681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Расчетные методы</a:t>
            </a:r>
            <a:r>
              <a:rPr lang="ru-RU"/>
              <a:t> 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формула </a:t>
            </a:r>
            <a:r>
              <a:rPr lang="ru-RU" dirty="0" err="1"/>
              <a:t>БашНИИ</a:t>
            </a:r>
            <a:r>
              <a:rPr lang="ru-RU" dirty="0"/>
              <a:t> для прямогонного бензина: </a:t>
            </a:r>
          </a:p>
          <a:p>
            <a:pPr marL="0" indent="0" algn="ctr">
              <a:buNone/>
            </a:pPr>
            <a:r>
              <a:rPr lang="ru-RU" dirty="0" smtClean="0"/>
              <a:t>О.Ч.=250,9 – 281,3</a:t>
            </a:r>
            <a:r>
              <a:rPr lang="el-GR" dirty="0" smtClean="0">
                <a:latin typeface="Calibri"/>
                <a:cs typeface="Calibri"/>
              </a:rPr>
              <a:t>ρ</a:t>
            </a:r>
            <a:r>
              <a:rPr lang="ru-RU" baseline="30000" dirty="0" smtClean="0">
                <a:latin typeface="Calibri"/>
                <a:cs typeface="Calibri"/>
              </a:rPr>
              <a:t>4</a:t>
            </a:r>
            <a:r>
              <a:rPr lang="ru-RU" baseline="-25000" dirty="0" smtClean="0">
                <a:latin typeface="Calibri"/>
                <a:cs typeface="Calibri"/>
              </a:rPr>
              <a:t>20</a:t>
            </a:r>
            <a:endParaRPr lang="ru-RU" baseline="-25000" dirty="0"/>
          </a:p>
          <a:p>
            <a:r>
              <a:rPr lang="ru-RU" dirty="0"/>
              <a:t>для фракции НК–200 </a:t>
            </a:r>
            <a:r>
              <a:rPr lang="ru-RU" baseline="30000" dirty="0" err="1"/>
              <a:t>о</a:t>
            </a:r>
            <a:r>
              <a:rPr lang="ru-RU" dirty="0" err="1"/>
              <a:t>С</a:t>
            </a:r>
            <a:r>
              <a:rPr lang="ru-RU" dirty="0"/>
              <a:t> прямогонного бензина: </a:t>
            </a: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2782433" y="4424512"/>
            <a:ext cx="39744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2400" dirty="0" err="1">
                <a:latin typeface="+mn-lt"/>
              </a:rPr>
              <a:t>О.Ч.</a:t>
            </a:r>
            <a:r>
              <a:rPr lang="ru-RU" sz="2400" baseline="-25000" dirty="0" err="1">
                <a:latin typeface="+mn-lt"/>
              </a:rPr>
              <a:t>м</a:t>
            </a:r>
            <a:r>
              <a:rPr lang="ru-RU" sz="2400" dirty="0">
                <a:latin typeface="+mn-lt"/>
              </a:rPr>
              <a:t> = 100А + 70 ИП – 12 НП,</a:t>
            </a:r>
          </a:p>
        </p:txBody>
      </p:sp>
      <p:sp>
        <p:nvSpPr>
          <p:cNvPr id="218119" name="Rectangle 7"/>
          <p:cNvSpPr>
            <a:spLocks noChangeArrowheads="1"/>
          </p:cNvSpPr>
          <p:nvPr/>
        </p:nvSpPr>
        <p:spPr bwMode="auto">
          <a:xfrm>
            <a:off x="611560" y="5353218"/>
            <a:ext cx="79208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/>
            <a:r>
              <a:rPr lang="ru-RU" sz="2000" dirty="0"/>
              <a:t>А, Н, ИП и НП – содержание в долях единицы ароматических, нафтеновых, </a:t>
            </a:r>
            <a:r>
              <a:rPr lang="ru-RU" sz="2000" dirty="0" err="1"/>
              <a:t>изопарафиновых</a:t>
            </a:r>
            <a:r>
              <a:rPr lang="ru-RU" sz="2000" dirty="0"/>
              <a:t> и нормальных парафиновых углеводородов соответственно.</a:t>
            </a:r>
          </a:p>
        </p:txBody>
      </p:sp>
    </p:spTree>
    <p:extLst>
      <p:ext uri="{BB962C8B-B14F-4D97-AF65-F5344CB8AC3E}">
        <p14:creationId xmlns:p14="http://schemas.microsoft.com/office/powerpoint/2010/main" val="40186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39825"/>
          </a:xfrm>
        </p:spPr>
        <p:txBody>
          <a:bodyPr/>
          <a:lstStyle/>
          <a:p>
            <a:r>
              <a:rPr lang="ru-RU" i="1"/>
              <a:t>Топлива для ВРД</a:t>
            </a:r>
            <a:r>
              <a:rPr lang="ru-RU"/>
              <a:t> 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88013"/>
          </a:xfrm>
        </p:spPr>
        <p:txBody>
          <a:bodyPr/>
          <a:lstStyle/>
          <a:p>
            <a:pPr marL="0" indent="360363" algn="just">
              <a:lnSpc>
                <a:spcPct val="80000"/>
              </a:lnSpc>
              <a:buNone/>
            </a:pPr>
            <a:r>
              <a:rPr lang="ru-RU" sz="2800" dirty="0" smtClean="0"/>
              <a:t>Вырабатывают </a:t>
            </a:r>
            <a:r>
              <a:rPr lang="ru-RU" sz="2800" dirty="0"/>
              <a:t>на базе прямогонных фракций нефти и газойлей каталитического крекинга. В СНГ выпускают топлива марок ТС–1,Т–1, Т–2, РТ, выкипающие в интервале 60–280 ºС (применяют в двигателях с дозвуковой скоростью полета), и термостабильное топливо утяжеленного состава (195–315 ºС) – для двигателей со сверхзвуковой скоростью полета. </a:t>
            </a:r>
          </a:p>
          <a:p>
            <a:pPr marL="0" indent="360363" algn="just">
              <a:lnSpc>
                <a:spcPct val="80000"/>
              </a:lnSpc>
              <a:buNone/>
            </a:pPr>
            <a:r>
              <a:rPr lang="ru-RU" sz="2800" i="1" dirty="0" smtClean="0"/>
              <a:t>Основные </a:t>
            </a:r>
            <a:r>
              <a:rPr lang="ru-RU" sz="2800" i="1" dirty="0"/>
              <a:t>показатели</a:t>
            </a:r>
            <a:r>
              <a:rPr lang="ru-RU" sz="2800" dirty="0"/>
              <a:t> качества топлив для реактивных двигателей (РД): плотность; теплота сгорания; фракционный состав; вязкость; температура начала кристаллизации; содержание </a:t>
            </a:r>
            <a:r>
              <a:rPr lang="ru-RU" sz="2800" dirty="0" err="1"/>
              <a:t>аренов</a:t>
            </a:r>
            <a:r>
              <a:rPr lang="ru-RU" sz="2800" dirty="0"/>
              <a:t>, серы, активных сернистых соединений, смол и непредельных соединений; термическая стабильность.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2808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Дизельные топлива</a:t>
            </a:r>
            <a:r>
              <a:rPr lang="ru-RU"/>
              <a:t> 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60363" algn="just">
              <a:lnSpc>
                <a:spcPct val="90000"/>
              </a:lnSpc>
              <a:buNone/>
            </a:pPr>
            <a:r>
              <a:rPr lang="ru-RU" sz="2800" dirty="0" smtClean="0"/>
              <a:t>Выпускают </a:t>
            </a:r>
            <a:r>
              <a:rPr lang="ru-RU" sz="2800" dirty="0"/>
              <a:t>топливо для быстроходных дизелей и газотурбинных двигателей наземной и судовой техники марок Л (летнее), З (зимнее), А (арктическое), а также моторное топливо для среднеоборотных и малооборотных дизелей марок ДТ и ДМ. Фракционный состав дизельных топлив (180–360 ºС) – средние </a:t>
            </a:r>
            <a:r>
              <a:rPr lang="ru-RU" sz="2800" dirty="0" err="1"/>
              <a:t>дистиллятные</a:t>
            </a:r>
            <a:r>
              <a:rPr lang="ru-RU" sz="2800" dirty="0"/>
              <a:t> фракции нефти, легкие газойли каталитического крекинга и гидрокрекинга. </a:t>
            </a:r>
          </a:p>
        </p:txBody>
      </p:sp>
    </p:spTree>
    <p:extLst>
      <p:ext uri="{BB962C8B-B14F-4D97-AF65-F5344CB8AC3E}">
        <p14:creationId xmlns:p14="http://schemas.microsoft.com/office/powerpoint/2010/main" val="339765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Дизельные топлива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 основным эксплуатационным характеристикам дизельных топлив относят воспламеняемость, фракционный состав, вязкость, коксуемость, температуру вспышки, помутнения, застывания, содержание смолистых и корродированных соединений. </a:t>
            </a:r>
          </a:p>
        </p:txBody>
      </p:sp>
    </p:spTree>
    <p:extLst>
      <p:ext uri="{BB962C8B-B14F-4D97-AF65-F5344CB8AC3E}">
        <p14:creationId xmlns:p14="http://schemas.microsoft.com/office/powerpoint/2010/main" val="421324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Цетановое число</a:t>
            </a:r>
            <a:endParaRPr lang="ru-RU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процентное (по объёму) содержание цетана (гексадекана) С</a:t>
            </a:r>
            <a:r>
              <a:rPr lang="ru-RU" baseline="-25000"/>
              <a:t>16</a:t>
            </a:r>
            <a:r>
              <a:rPr lang="ru-RU"/>
              <a:t>Н</a:t>
            </a:r>
            <a:r>
              <a:rPr lang="ru-RU" baseline="-25000"/>
              <a:t>34 </a:t>
            </a:r>
            <a:r>
              <a:rPr lang="ru-RU"/>
              <a:t>в смеси с </a:t>
            </a:r>
            <a:r>
              <a:rPr lang="ru-RU">
                <a:sym typeface="Symbol" pitchFamily="18" charset="2"/>
              </a:rPr>
              <a:t></a:t>
            </a:r>
            <a:r>
              <a:rPr lang="ru-RU"/>
              <a:t>-метилнафталином, эквивалентной по самовоспламеняемости испытуемому топливу при сравнении в стандартных условиях. </a:t>
            </a:r>
          </a:p>
          <a:p>
            <a:r>
              <a:rPr lang="ru-RU"/>
              <a:t>цетановое число гексадекана принято за 100, а </a:t>
            </a:r>
            <a:r>
              <a:rPr lang="ru-RU">
                <a:sym typeface="Symbol" pitchFamily="18" charset="2"/>
              </a:rPr>
              <a:t></a:t>
            </a:r>
            <a:r>
              <a:rPr lang="ru-RU"/>
              <a:t>-метилнафталина – 0. </a:t>
            </a:r>
          </a:p>
        </p:txBody>
      </p:sp>
    </p:spTree>
    <p:extLst>
      <p:ext uri="{BB962C8B-B14F-4D97-AF65-F5344CB8AC3E}">
        <p14:creationId xmlns:p14="http://schemas.microsoft.com/office/powerpoint/2010/main" val="4048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Цетановое число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Экспериментально определяется на стандартном двигателе ИТ–9–3 методом совпадения вспышек при переводе с испытуемого топлива на эталонную смесь. </a:t>
            </a:r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954088" y="4324350"/>
            <a:ext cx="72358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450850" algn="ctr"/>
            <a:r>
              <a:rPr lang="ru-RU" sz="2400"/>
              <a:t>Парафиновые……………………………….. 60–102 </a:t>
            </a:r>
          </a:p>
          <a:p>
            <a:pPr indent="450850" algn="ctr"/>
            <a:r>
              <a:rPr lang="ru-RU" sz="2400"/>
              <a:t>Олефиновые  ……………………………….. 50–90</a:t>
            </a:r>
          </a:p>
          <a:p>
            <a:pPr indent="450850" algn="ctr"/>
            <a:r>
              <a:rPr lang="ru-RU" sz="2400"/>
              <a:t>Нафтеновые   ……………………………….. 20–0</a:t>
            </a:r>
          </a:p>
          <a:p>
            <a:pPr indent="450850" algn="ctr"/>
            <a:r>
              <a:rPr lang="ru-RU" sz="2400"/>
              <a:t>Ароматические ……………………………... 0–30</a:t>
            </a:r>
          </a:p>
        </p:txBody>
      </p:sp>
    </p:spTree>
    <p:extLst>
      <p:ext uri="{BB962C8B-B14F-4D97-AF65-F5344CB8AC3E}">
        <p14:creationId xmlns:p14="http://schemas.microsoft.com/office/powerpoint/2010/main" val="36929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Расчетное определение ЦЧ </a:t>
            </a: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1403350" y="1832124"/>
            <a:ext cx="57610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+mn-lt"/>
              </a:rPr>
              <a:t>ЦЧ = </a:t>
            </a:r>
            <a:r>
              <a:rPr lang="ru-RU" sz="2400" i="1" dirty="0" err="1">
                <a:latin typeface="+mn-lt"/>
              </a:rPr>
              <a:t>t</a:t>
            </a:r>
            <a:r>
              <a:rPr lang="ru-RU" sz="2400" baseline="-25000" dirty="0" err="1">
                <a:latin typeface="+mn-lt"/>
              </a:rPr>
              <a:t>А</a:t>
            </a:r>
            <a:r>
              <a:rPr lang="ru-RU" sz="2400" i="1" dirty="0">
                <a:latin typeface="+mn-lt"/>
              </a:rPr>
              <a:t> – </a:t>
            </a:r>
            <a:r>
              <a:rPr lang="ru-RU" sz="2400" dirty="0">
                <a:latin typeface="+mn-lt"/>
              </a:rPr>
              <a:t>15,5 </a:t>
            </a:r>
            <a:r>
              <a:rPr lang="ru-RU" sz="2400" baseline="30000" dirty="0" err="1">
                <a:latin typeface="+mn-lt"/>
              </a:rPr>
              <a:t>о</a:t>
            </a:r>
            <a:r>
              <a:rPr lang="ru-RU" sz="2400" dirty="0" err="1">
                <a:latin typeface="+mn-lt"/>
              </a:rPr>
              <a:t>С</a:t>
            </a:r>
            <a:endParaRPr lang="ru-RU" sz="2400" dirty="0">
              <a:latin typeface="+mn-lt"/>
            </a:endParaRP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2315164" y="2695724"/>
            <a:ext cx="45136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2400" dirty="0">
                <a:latin typeface="+mn-lt"/>
              </a:rPr>
              <a:t>ЦЧ = 0,85 </a:t>
            </a:r>
            <a:r>
              <a:rPr lang="ru-RU" sz="2400" dirty="0" err="1">
                <a:latin typeface="+mn-lt"/>
              </a:rPr>
              <a:t>ПрУ</a:t>
            </a:r>
            <a:r>
              <a:rPr lang="ru-RU" sz="2400" dirty="0">
                <a:latin typeface="+mn-lt"/>
              </a:rPr>
              <a:t> + 0,1 </a:t>
            </a:r>
            <a:r>
              <a:rPr lang="ru-RU" sz="2400" dirty="0" err="1">
                <a:latin typeface="+mn-lt"/>
              </a:rPr>
              <a:t>НфУ</a:t>
            </a:r>
            <a:r>
              <a:rPr lang="ru-RU" sz="2400" dirty="0">
                <a:latin typeface="+mn-lt"/>
              </a:rPr>
              <a:t> – 0,2 </a:t>
            </a:r>
            <a:r>
              <a:rPr lang="ru-RU" sz="2400" dirty="0" err="1">
                <a:latin typeface="+mn-lt"/>
              </a:rPr>
              <a:t>АрУ</a:t>
            </a:r>
            <a:endParaRPr lang="ru-RU" sz="2400" dirty="0">
              <a:latin typeface="+mn-lt"/>
            </a:endParaRPr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395288" y="3716338"/>
            <a:ext cx="973931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457200"/>
            <a:r>
              <a:rPr lang="ru-RU" sz="2400" dirty="0"/>
              <a:t> </a:t>
            </a:r>
            <a:r>
              <a:rPr lang="en-US" sz="2400" i="1" dirty="0"/>
              <a:t>t</a:t>
            </a:r>
            <a:r>
              <a:rPr lang="ru-RU" sz="2400" baseline="-25000" dirty="0"/>
              <a:t>А</a:t>
            </a:r>
            <a:r>
              <a:rPr lang="ru-RU" sz="2400" dirty="0"/>
              <a:t> – температура анилиновой точки; </a:t>
            </a:r>
          </a:p>
          <a:p>
            <a:pPr indent="457200"/>
            <a:r>
              <a:rPr lang="ru-RU" sz="2400" dirty="0" err="1"/>
              <a:t>ПрУ</a:t>
            </a:r>
            <a:r>
              <a:rPr lang="ru-RU" sz="2400" dirty="0"/>
              <a:t>, </a:t>
            </a:r>
            <a:r>
              <a:rPr lang="ru-RU" sz="2400" dirty="0" err="1"/>
              <a:t>НфУ</a:t>
            </a:r>
            <a:r>
              <a:rPr lang="ru-RU" sz="2400" dirty="0"/>
              <a:t>, </a:t>
            </a:r>
            <a:r>
              <a:rPr lang="ru-RU" sz="2400" dirty="0" err="1"/>
              <a:t>АрУ</a:t>
            </a:r>
            <a:r>
              <a:rPr lang="ru-RU" sz="2400" dirty="0"/>
              <a:t> – содержание в топливе парафиновых, нафтеновых и ароматических углеводородов в % (</a:t>
            </a:r>
            <a:r>
              <a:rPr lang="ru-RU" sz="2400" dirty="0" err="1"/>
              <a:t>мас</a:t>
            </a:r>
            <a:r>
              <a:rPr lang="ru-RU" sz="2400" dirty="0"/>
              <a:t>.) соответственно.</a:t>
            </a:r>
          </a:p>
        </p:txBody>
      </p:sp>
    </p:spTree>
    <p:extLst>
      <p:ext uri="{BB962C8B-B14F-4D97-AF65-F5344CB8AC3E}">
        <p14:creationId xmlns:p14="http://schemas.microsoft.com/office/powerpoint/2010/main" val="243956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/>
              <a:t>Газотурбинное и котельное топливо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600"/>
              <a:t>Газотурбинное топливо получают из дистиллятов прямой перегонки, коксования и термического крекинга, применяют в стационарных газотурбинах и парогазовых энергетических установках.</a:t>
            </a:r>
          </a:p>
          <a:p>
            <a:pPr>
              <a:lnSpc>
                <a:spcPct val="90000"/>
              </a:lnSpc>
            </a:pPr>
            <a:r>
              <a:rPr lang="ru-RU" sz="2600" i="1"/>
              <a:t>Котельное топливо </a:t>
            </a:r>
            <a:r>
              <a:rPr lang="ru-RU" sz="2600"/>
              <a:t>(мазуты) получают из остатков прямой перегонки нефти, тяжелых газойлей каталитического крекинга, гидрокрекинга, термического крекинга и висбрекинга и т. д. Применяют котельное топливо для паровых котлов тепловых электростанций, судовых установок, различных промышленных печей (2 сорта: топочные марки 40 и 100, флотские – марки Ф 5, Ф 12).</a:t>
            </a:r>
          </a:p>
        </p:txBody>
      </p:sp>
    </p:spTree>
    <p:extLst>
      <p:ext uri="{BB962C8B-B14F-4D97-AF65-F5344CB8AC3E}">
        <p14:creationId xmlns:p14="http://schemas.microsoft.com/office/powerpoint/2010/main" val="207372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Нефтяные масла</a:t>
            </a:r>
            <a:r>
              <a:rPr lang="ru-RU"/>
              <a:t> 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dirty="0" smtClean="0"/>
              <a:t>Это </a:t>
            </a:r>
            <a:r>
              <a:rPr lang="ru-RU" dirty="0"/>
              <a:t>смесь жидких высококипящих фракций. Нефтяные масла используют для снижения трения между твёрдыми поверхностями движущихся частей механизмов, станков и т. д. По области применения нефтяные масла подразделяют на смазочные и специальные; смазочные делят на индустриальные, моторные, масла для прокатных станков, вакуумные и т. д. </a:t>
            </a:r>
          </a:p>
        </p:txBody>
      </p:sp>
    </p:spTree>
    <p:extLst>
      <p:ext uri="{BB962C8B-B14F-4D97-AF65-F5344CB8AC3E}">
        <p14:creationId xmlns:p14="http://schemas.microsoft.com/office/powerpoint/2010/main" val="39865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558800"/>
          </a:xfrm>
        </p:spPr>
        <p:txBody>
          <a:bodyPr/>
          <a:lstStyle/>
          <a:p>
            <a:r>
              <a:rPr lang="ru-RU" sz="4000" i="1"/>
              <a:t>Парафины и церезины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5289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Жидкие парафины получают карбамидной или адсорбционной депарафинизацией дизельных фракций. Используют для получения БВК (белково-витаминных концентратов), синтетических жирных кислот и ПАВ (поверхностно-активных веществ). </a:t>
            </a:r>
          </a:p>
          <a:p>
            <a:pPr>
              <a:lnSpc>
                <a:spcPct val="90000"/>
              </a:lnSpc>
            </a:pPr>
            <a:r>
              <a:rPr lang="ru-RU" sz="2800"/>
              <a:t>Твёрдые парафины выделяют депарафинизацией дистиллятных масляных фракций. Их используют для пропитки бумаги, в производстве спичек, свечей, моющих средств, поверхностно-активных веществ.</a:t>
            </a:r>
          </a:p>
          <a:p>
            <a:pPr>
              <a:lnSpc>
                <a:spcPct val="90000"/>
              </a:lnSpc>
            </a:pPr>
            <a:r>
              <a:rPr lang="ru-RU" sz="2800"/>
              <a:t>Церезины (в основном углеводороды изостроения) получают депарафинизацией остаточных масел или обработкой природных озокеритов. Применяют их в производстве смазок, вазелинов, мастик. </a:t>
            </a:r>
          </a:p>
        </p:txBody>
      </p:sp>
    </p:spTree>
    <p:extLst>
      <p:ext uri="{BB962C8B-B14F-4D97-AF65-F5344CB8AC3E}">
        <p14:creationId xmlns:p14="http://schemas.microsoft.com/office/powerpoint/2010/main" val="16376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1060</Words>
  <Application>Microsoft Office PowerPoint</Application>
  <PresentationFormat>Экран (4:3)</PresentationFormat>
  <Paragraphs>76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Теоретические основы физико-химические методов разделения смесей веществ.</vt:lpstr>
      <vt:lpstr>Газы</vt:lpstr>
      <vt:lpstr>Газовый бензин</vt:lpstr>
      <vt:lpstr>Бензины</vt:lpstr>
      <vt:lpstr>Требования, предъявляемые к бензинам</vt:lpstr>
      <vt:lpstr>Сжигание топлива в бензиновых двигателях</vt:lpstr>
      <vt:lpstr>Октановые числа различных групп углеводородов</vt:lpstr>
      <vt:lpstr>Авиационные бензины </vt:lpstr>
      <vt:lpstr>Экспериментальные методы определения О.Ч. </vt:lpstr>
      <vt:lpstr>Расчетные методы </vt:lpstr>
      <vt:lpstr>Топлива для ВРД </vt:lpstr>
      <vt:lpstr>Дизельные топлива </vt:lpstr>
      <vt:lpstr>Дизельные топлива</vt:lpstr>
      <vt:lpstr>Цетановое число</vt:lpstr>
      <vt:lpstr>Цетановое число</vt:lpstr>
      <vt:lpstr>Расчетное определение ЦЧ </vt:lpstr>
      <vt:lpstr>Газотурбинное и котельное топливо</vt:lpstr>
      <vt:lpstr>Нефтяные масла </vt:lpstr>
      <vt:lpstr>Парафины и церезины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Студия 55</dc:creator>
  <cp:lastModifiedBy>Пользователь</cp:lastModifiedBy>
  <cp:revision>47</cp:revision>
  <dcterms:created xsi:type="dcterms:W3CDTF">2010-04-16T08:27:09Z</dcterms:created>
  <dcterms:modified xsi:type="dcterms:W3CDTF">2015-10-22T14:41:22Z</dcterms:modified>
</cp:coreProperties>
</file>