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71" r:id="rId12"/>
    <p:sldId id="272" r:id="rId13"/>
    <p:sldId id="275" r:id="rId14"/>
    <p:sldId id="265" r:id="rId15"/>
    <p:sldId id="266" r:id="rId16"/>
    <p:sldId id="267" r:id="rId17"/>
    <p:sldId id="268" r:id="rId18"/>
    <p:sldId id="269" r:id="rId19"/>
    <p:sldId id="276" r:id="rId20"/>
    <p:sldId id="277" r:id="rId21"/>
    <p:sldId id="278" r:id="rId22"/>
    <p:sldId id="274" r:id="rId23"/>
    <p:sldId id="279" r:id="rId24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206" y="-11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0179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80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81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182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183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184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018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0186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0187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0188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0189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9289D35-6B7D-4892-8963-28659FD8DA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E0E31-17BF-426C-A99C-97B5AE8131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4BDD13-7E75-48A6-9B4C-131A81806B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6B4BEF-E9C9-4DCC-8DBD-5982F9A50F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417FC-F4AA-4782-8E5D-1AF228919D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72D78-2F7B-4F6A-B1EF-68B50C10F0B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1F9DC-5622-4C47-B6FF-48FBD944191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FB969-275E-4C7C-9399-BEECD2031ED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E98B78-F109-4434-9FC4-0F7C5E2D29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EEA3E4-C32F-48CD-AF08-D84FF293BB6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C80E74-A401-49F1-B339-494D36D0A1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49155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56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57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5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15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16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16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16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916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916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916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879645AE-A705-4916-ABAF-B90E36D5A67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9166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9167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412875"/>
            <a:ext cx="7772400" cy="2228850"/>
          </a:xfrm>
        </p:spPr>
        <p:txBody>
          <a:bodyPr/>
          <a:lstStyle/>
          <a:p>
            <a:pPr algn="ctr"/>
            <a:r>
              <a:rPr lang="ru-RU" sz="6000" b="0"/>
              <a:t>Международная стандартизация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4500563" y="5445125"/>
            <a:ext cx="34559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Е.А. Цапко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609600"/>
            <a:ext cx="7772400" cy="1524000"/>
          </a:xfrm>
        </p:spPr>
        <p:txBody>
          <a:bodyPr/>
          <a:lstStyle/>
          <a:p>
            <a:r>
              <a:rPr lang="ru-RU" sz="2000" b="0"/>
              <a:t>Международная стандартизация- </a:t>
            </a:r>
            <a:r>
              <a:rPr lang="ru-RU" sz="2000"/>
              <a:t>стандартизация, участие в которой открыто для соответствующих органов всех стран </a:t>
            </a:r>
            <a:br>
              <a:rPr lang="ru-RU" sz="2000"/>
            </a:br>
            <a:endParaRPr lang="ru-RU"/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2292350"/>
            <a:ext cx="8007350" cy="2174875"/>
          </a:xfrm>
        </p:spPr>
        <p:txBody>
          <a:bodyPr/>
          <a:lstStyle/>
          <a:p>
            <a:endParaRPr lang="ru-RU" sz="1600" b="1"/>
          </a:p>
          <a:p>
            <a:endParaRPr lang="ru-RU" sz="1600" b="1"/>
          </a:p>
          <a:p>
            <a:r>
              <a:rPr lang="ru-RU" sz="2000" b="1"/>
              <a:t>Международный стандарт</a:t>
            </a:r>
            <a:r>
              <a:rPr lang="ru-RU" sz="2000"/>
              <a:t> - стандарт, принятый международной организацией по стандартизации.</a:t>
            </a:r>
          </a:p>
          <a:p>
            <a:endParaRPr lang="ru-RU" sz="200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0">
                <a:solidFill>
                  <a:schemeClr val="tx1"/>
                </a:solidFill>
                <a:effectLst/>
                <a:latin typeface="Times New Roman" pitchFamily="18" charset="-52"/>
              </a:rPr>
              <a:t>ИСО - международная организация по стандартизации</a:t>
            </a:r>
            <a:r>
              <a:rPr lang="ru-RU" sz="4800">
                <a:solidFill>
                  <a:schemeClr val="tx1"/>
                </a:solidFill>
                <a:effectLst/>
                <a:latin typeface="Times New Roman" pitchFamily="18" charset="-52"/>
              </a:rPr>
              <a:t>.</a:t>
            </a:r>
            <a:endParaRPr lang="ru-RU" sz="3200" b="0">
              <a:effectLst/>
            </a:endParaRP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200" b="1">
                <a:effectLst/>
                <a:latin typeface="Times New Roman" pitchFamily="18" charset="-52"/>
              </a:rPr>
              <a:t>Задача ИСО</a:t>
            </a:r>
            <a:r>
              <a:rPr lang="ru-RU" sz="2200" noProof="1">
                <a:effectLst/>
                <a:latin typeface="Times New Roman" pitchFamily="18" charset="-52"/>
              </a:rPr>
              <a:t>— </a:t>
            </a:r>
            <a:r>
              <a:rPr lang="ru-RU" sz="2200">
                <a:effectLst/>
                <a:latin typeface="Times New Roman" pitchFamily="18" charset="-52"/>
              </a:rPr>
              <a:t>содействие развитию стандартизации и смежных видов деятельности в мире с</a:t>
            </a:r>
            <a:r>
              <a:rPr lang="ru-RU" sz="2200" b="1">
                <a:effectLst/>
                <a:latin typeface="Times New Roman" pitchFamily="18" charset="-52"/>
              </a:rPr>
              <a:t> целью</a:t>
            </a:r>
            <a:r>
              <a:rPr lang="ru-RU" sz="2200">
                <a:effectLst/>
                <a:latin typeface="Times New Roman" pitchFamily="18" charset="-52"/>
              </a:rPr>
              <a:t> облегчения международного обмена товарами и услугами, а также развития сотрудничества в интеллектуальной, научно-технической и экономической областях. </a:t>
            </a:r>
          </a:p>
          <a:p>
            <a:pPr>
              <a:lnSpc>
                <a:spcPct val="90000"/>
              </a:lnSpc>
            </a:pPr>
            <a:r>
              <a:rPr lang="ru-RU" sz="2200">
                <a:effectLst/>
                <a:latin typeface="Times New Roman" pitchFamily="18" charset="-52"/>
              </a:rPr>
              <a:t>Результатом технической работы ИСО является публикация международных стандартов.</a:t>
            </a:r>
          </a:p>
          <a:p>
            <a:pPr>
              <a:lnSpc>
                <a:spcPct val="90000"/>
              </a:lnSpc>
            </a:pPr>
            <a:r>
              <a:rPr lang="ru-RU" sz="2200">
                <a:effectLst/>
                <a:latin typeface="Times New Roman" pitchFamily="18" charset="-52"/>
              </a:rPr>
              <a:t>Сфера деятельности ИСО охватывает стандартизацию во всех областях за исключением электротехники и электроники, которые относятся к компетенции Международной электротехнической комиссии (МЭК).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0">
                <a:effectLst/>
              </a:rPr>
              <a:t>Для реализации этой цели ИСО:</a:t>
            </a:r>
            <a:endParaRPr lang="ru-RU" sz="3200">
              <a:effectLst/>
            </a:endParaRP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2000">
                <a:effectLst/>
              </a:rPr>
              <a:t>- издает  рекомендации  по  координации  и  унификации национальных стандартов;</a:t>
            </a:r>
          </a:p>
          <a:p>
            <a:pPr algn="just">
              <a:lnSpc>
                <a:spcPct val="90000"/>
              </a:lnSpc>
            </a:pPr>
            <a:r>
              <a:rPr lang="ru-RU" sz="2000">
                <a:effectLst/>
              </a:rPr>
              <a:t>-  устанавливает международные стандарты;</a:t>
            </a:r>
          </a:p>
          <a:p>
            <a:pPr algn="just">
              <a:lnSpc>
                <a:spcPct val="90000"/>
              </a:lnSpc>
            </a:pPr>
            <a:r>
              <a:rPr lang="ru-RU" sz="2000">
                <a:effectLst/>
              </a:rPr>
              <a:t>-  организовывает взаимообмен информацией о работе Стран-Участниц;</a:t>
            </a:r>
          </a:p>
          <a:p>
            <a:pPr algn="just">
              <a:lnSpc>
                <a:spcPct val="90000"/>
              </a:lnSpc>
            </a:pPr>
            <a:r>
              <a:rPr lang="ru-RU" sz="2000">
                <a:effectLst/>
              </a:rPr>
              <a:t>- сотрудничает с другими международными организациями, заинтересованными в смежных вопросах (в частности по их просьбе изучать вопросы в их проблемах, относящихся к стандартизации);</a:t>
            </a:r>
          </a:p>
          <a:p>
            <a:pPr algn="just">
              <a:lnSpc>
                <a:spcPct val="90000"/>
              </a:lnSpc>
            </a:pPr>
            <a:r>
              <a:rPr lang="ru-RU" sz="2000">
                <a:effectLst/>
              </a:rPr>
              <a:t>- способствует разработке новых стандартов, по общим правилам, единой терминологии, новым направлениям и технологиям актуальным как на национальном, так и на международном уровне.</a:t>
            </a:r>
            <a:endParaRPr lang="ru-RU">
              <a:effectLst/>
              <a:latin typeface="Times New Roman" pitchFamily="18" charset="-52"/>
            </a:endParaRPr>
          </a:p>
          <a:p>
            <a:pPr>
              <a:lnSpc>
                <a:spcPct val="90000"/>
              </a:lnSpc>
            </a:pPr>
            <a:endParaRPr lang="ru-RU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>
                <a:effectLst/>
                <a:latin typeface="Times New Roman" pitchFamily="18" charset="-52"/>
              </a:rPr>
              <a:t>ИСО является всемирной федерацией национальных органов по стандартизации</a:t>
            </a:r>
            <a:endParaRPr lang="ru-RU">
              <a:effectLst/>
              <a:latin typeface="Times New Roman" pitchFamily="18" charset="-52"/>
            </a:endParaRP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>
                <a:effectLst/>
                <a:latin typeface="Times New Roman" pitchFamily="18" charset="-52"/>
              </a:rPr>
              <a:t>Формы вхождения в ИСО: </a:t>
            </a:r>
          </a:p>
          <a:p>
            <a:pPr algn="just"/>
            <a:r>
              <a:rPr lang="ru-RU">
                <a:effectLst/>
                <a:latin typeface="Times New Roman" pitchFamily="18" charset="-52"/>
              </a:rPr>
              <a:t>страна-участница </a:t>
            </a:r>
          </a:p>
          <a:p>
            <a:pPr algn="just"/>
            <a:r>
              <a:rPr lang="ru-RU">
                <a:effectLst/>
                <a:latin typeface="Times New Roman" pitchFamily="18" charset="-52"/>
              </a:rPr>
              <a:t>страна-корреспондент</a:t>
            </a:r>
          </a:p>
          <a:p>
            <a:pPr algn="just"/>
            <a:r>
              <a:rPr lang="ru-RU">
                <a:effectLst/>
                <a:latin typeface="Times New Roman" pitchFamily="18" charset="-52"/>
              </a:rPr>
              <a:t>страна- абонент</a:t>
            </a:r>
          </a:p>
          <a:p>
            <a:endParaRPr lang="ru-RU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0">
                <a:effectLst/>
                <a:latin typeface="Times New Roman" pitchFamily="18" charset="-52"/>
              </a:rPr>
              <a:t>Страны-участницы</a:t>
            </a:r>
            <a:endParaRPr lang="ru-RU" sz="3600">
              <a:effectLst/>
              <a:latin typeface="Times New Roman" pitchFamily="18" charset="-52"/>
            </a:endParaRP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2200">
                <a:effectLst/>
                <a:latin typeface="Times New Roman" pitchFamily="18" charset="-52"/>
              </a:rPr>
              <a:t>являются активными  членами организации ИСО (около </a:t>
            </a:r>
            <a:r>
              <a:rPr lang="ru-RU" sz="2200" noProof="1">
                <a:effectLst/>
                <a:latin typeface="Times New Roman" pitchFamily="18" charset="-52"/>
              </a:rPr>
              <a:t>120</a:t>
            </a:r>
            <a:r>
              <a:rPr lang="ru-RU" sz="2200">
                <a:effectLst/>
                <a:latin typeface="Times New Roman" pitchFamily="18" charset="-52"/>
              </a:rPr>
              <a:t> стран)</a:t>
            </a:r>
          </a:p>
          <a:p>
            <a:pPr algn="just">
              <a:lnSpc>
                <a:spcPct val="90000"/>
              </a:lnSpc>
            </a:pPr>
            <a:r>
              <a:rPr lang="ru-RU" sz="2200">
                <a:effectLst/>
                <a:latin typeface="Times New Roman" pitchFamily="18" charset="-52"/>
              </a:rPr>
              <a:t>Они обязаны:</a:t>
            </a:r>
          </a:p>
          <a:p>
            <a:pPr algn="just">
              <a:lnSpc>
                <a:spcPct val="90000"/>
              </a:lnSpc>
            </a:pPr>
            <a:r>
              <a:rPr lang="ru-RU" sz="2200">
                <a:effectLst/>
                <a:latin typeface="Times New Roman" pitchFamily="18" charset="-52"/>
              </a:rPr>
              <a:t>- иметь национальную организацию по стандартизации на территории своей страны;</a:t>
            </a:r>
          </a:p>
          <a:p>
            <a:pPr algn="just">
              <a:lnSpc>
                <a:spcPct val="90000"/>
              </a:lnSpc>
            </a:pPr>
            <a:r>
              <a:rPr lang="ru-RU" sz="2200">
                <a:effectLst/>
                <a:latin typeface="Times New Roman" pitchFamily="18" charset="-52"/>
              </a:rPr>
              <a:t>- участвовать в обсуждении  проектов стандартов и вносить свои предложения </a:t>
            </a:r>
          </a:p>
          <a:p>
            <a:pPr algn="just">
              <a:lnSpc>
                <a:spcPct val="90000"/>
              </a:lnSpc>
            </a:pPr>
            <a:r>
              <a:rPr lang="ru-RU" sz="2200">
                <a:effectLst/>
                <a:latin typeface="Times New Roman" pitchFamily="18" charset="-52"/>
              </a:rPr>
              <a:t>- участвовать с правом голоса при голосовании, принятии или утверждении международных стандартов;</a:t>
            </a:r>
          </a:p>
          <a:p>
            <a:pPr algn="just">
              <a:lnSpc>
                <a:spcPct val="90000"/>
              </a:lnSpc>
            </a:pPr>
            <a:r>
              <a:rPr lang="ru-RU" sz="2200">
                <a:effectLst/>
                <a:latin typeface="Times New Roman" pitchFamily="18" charset="-52"/>
              </a:rPr>
              <a:t>-  принимать активное участие в работе заседаний ИСО;</a:t>
            </a:r>
          </a:p>
          <a:p>
            <a:pPr algn="just">
              <a:lnSpc>
                <a:spcPct val="90000"/>
              </a:lnSpc>
            </a:pPr>
            <a:r>
              <a:rPr lang="ru-RU" sz="2200">
                <a:effectLst/>
                <a:latin typeface="Times New Roman" pitchFamily="18" charset="-52"/>
              </a:rPr>
              <a:t>-  платить взносы на развитие организации.</a:t>
            </a:r>
            <a:endParaRPr lang="ru-RU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0">
                <a:effectLst/>
                <a:latin typeface="Times New Roman" pitchFamily="18" charset="-52"/>
              </a:rPr>
              <a:t>Страна-корреспондент</a:t>
            </a:r>
            <a:r>
              <a:rPr lang="ru-RU">
                <a:effectLst/>
                <a:latin typeface="Times New Roman" pitchFamily="18" charset="-52"/>
              </a:rPr>
              <a:t/>
            </a:r>
            <a:br>
              <a:rPr lang="ru-RU">
                <a:effectLst/>
                <a:latin typeface="Times New Roman" pitchFamily="18" charset="-52"/>
              </a:rPr>
            </a:br>
            <a:endParaRPr lang="ru-RU">
              <a:effectLst/>
              <a:latin typeface="Times New Roman" pitchFamily="18" charset="-52"/>
            </a:endParaRPr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800">
                <a:effectLst/>
                <a:latin typeface="Times New Roman" pitchFamily="18" charset="-52"/>
              </a:rPr>
              <a:t>являются наблюдателями в  работе ИСО</a:t>
            </a:r>
          </a:p>
          <a:p>
            <a:r>
              <a:rPr lang="ru-RU" sz="1800">
                <a:effectLst/>
                <a:latin typeface="Times New Roman" pitchFamily="18" charset="-52"/>
              </a:rPr>
              <a:t>имеют право присутствовать на любых заседаниях, но без права участия в голосовании и внесении своих предложений.</a:t>
            </a:r>
          </a:p>
          <a:p>
            <a:pPr algn="just"/>
            <a:r>
              <a:rPr lang="ru-RU" sz="1800">
                <a:effectLst/>
                <a:latin typeface="Times New Roman" pitchFamily="18" charset="-52"/>
              </a:rPr>
              <a:t>платят членские взносы </a:t>
            </a:r>
          </a:p>
          <a:p>
            <a:pPr algn="just"/>
            <a:r>
              <a:rPr lang="ru-RU" sz="1800">
                <a:effectLst/>
                <a:latin typeface="Times New Roman" pitchFamily="18" charset="-52"/>
              </a:rPr>
              <a:t>бесплатно получают интересующие их документы и материалы ИСО, а также стандарты и рекомендации ИСО;</a:t>
            </a:r>
          </a:p>
          <a:p>
            <a:r>
              <a:rPr lang="ru-RU" sz="1800">
                <a:effectLst/>
                <a:latin typeface="Times New Roman" pitchFamily="18" charset="-52"/>
              </a:rPr>
              <a:t>Ими являются развивающиеся страны, не имеющие своей национальной организации по стандартизации (Кувейт, Тунис, Камерун, Барбаросс, Мозамбик, Исландия, Ливан и т.д.)</a:t>
            </a:r>
          </a:p>
          <a:p>
            <a:pPr algn="just"/>
            <a:r>
              <a:rPr lang="ru-RU" sz="1800">
                <a:effectLst/>
                <a:latin typeface="Times New Roman" pitchFamily="18" charset="-52"/>
              </a:rPr>
              <a:t>Члены-корреспонденты не принимают активного участия в технической работе ИСО, но имеют право на получение информации об интересующих разработках ИСО. В январе</a:t>
            </a:r>
            <a:r>
              <a:rPr lang="ru-RU" sz="1800" noProof="1">
                <a:effectLst/>
                <a:latin typeface="Times New Roman" pitchFamily="18" charset="-52"/>
              </a:rPr>
              <a:t> 1995</a:t>
            </a:r>
            <a:r>
              <a:rPr lang="ru-RU" sz="1800">
                <a:effectLst/>
                <a:latin typeface="Times New Roman" pitchFamily="18" charset="-52"/>
              </a:rPr>
              <a:t> г. членов-корреспондентов ИСО насчитывалось</a:t>
            </a:r>
            <a:r>
              <a:rPr lang="ru-RU" sz="1800" noProof="1">
                <a:effectLst/>
                <a:latin typeface="Times New Roman" pitchFamily="18" charset="-52"/>
              </a:rPr>
              <a:t> 22.</a:t>
            </a:r>
          </a:p>
          <a:p>
            <a:pPr algn="just"/>
            <a:endParaRPr lang="ru-RU" sz="1800">
              <a:effectLst/>
              <a:latin typeface="Times New Roman" pitchFamily="18" charset="-52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0">
                <a:effectLst/>
                <a:latin typeface="Times New Roman" pitchFamily="18" charset="-52"/>
              </a:rPr>
              <a:t>Страна- абонент</a:t>
            </a:r>
            <a:br>
              <a:rPr lang="ru-RU" sz="3600" b="0">
                <a:effectLst/>
                <a:latin typeface="Times New Roman" pitchFamily="18" charset="-52"/>
              </a:rPr>
            </a:br>
            <a:endParaRPr lang="ru-RU">
              <a:effectLst/>
              <a:latin typeface="Times New Roman" pitchFamily="18" charset="-52"/>
            </a:endParaRPr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2800">
                <a:effectLst/>
                <a:latin typeface="Times New Roman" pitchFamily="18" charset="-52"/>
              </a:rPr>
              <a:t>члены-абоненты платят сниженные членские взносы</a:t>
            </a:r>
          </a:p>
          <a:p>
            <a:pPr algn="just"/>
            <a:r>
              <a:rPr lang="ru-RU" sz="2800">
                <a:effectLst/>
                <a:latin typeface="Times New Roman" pitchFamily="18" charset="-52"/>
              </a:rPr>
              <a:t>имеют право консультироваться и получать интересующую их информацию  по вопросам, касающимся деятельности по стандартизации. Ими являются страны с очень слабой экономикой. В   январе</a:t>
            </a:r>
            <a:r>
              <a:rPr lang="ru-RU" sz="2800" noProof="1">
                <a:effectLst/>
                <a:latin typeface="Times New Roman" pitchFamily="18" charset="-52"/>
              </a:rPr>
              <a:t> 1995</a:t>
            </a:r>
            <a:r>
              <a:rPr lang="ru-RU" sz="2800">
                <a:effectLst/>
                <a:latin typeface="Times New Roman" pitchFamily="18" charset="-52"/>
              </a:rPr>
              <a:t> г. число членов-абонентов равнялось</a:t>
            </a:r>
            <a:r>
              <a:rPr lang="ru-RU" sz="2800" noProof="1">
                <a:effectLst/>
                <a:latin typeface="Times New Roman" pitchFamily="18" charset="-52"/>
              </a:rPr>
              <a:t> 7.</a:t>
            </a:r>
          </a:p>
          <a:p>
            <a:endParaRPr lang="ru-RU" sz="2800">
              <a:effectLst/>
              <a:latin typeface="Times New Roman" pitchFamily="18" charset="-52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0"/>
              <a:t>Структура ИСО</a:t>
            </a:r>
            <a:endParaRPr lang="ru-RU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3994150" y="3354388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3200400" y="2057400"/>
            <a:ext cx="2378075" cy="457200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88000"/>
              </a:lnSpc>
            </a:pPr>
            <a:r>
              <a:rPr lang="ru-RU" sz="1300" b="1">
                <a:solidFill>
                  <a:schemeClr val="bg2"/>
                </a:solidFill>
                <a:latin typeface="Times New Roman" pitchFamily="18" charset="-52"/>
              </a:rPr>
              <a:t>    Генеральная ассамблея</a:t>
            </a:r>
          </a:p>
          <a:p>
            <a:pPr algn="ctr" eaLnBrk="0" hangingPunct="0"/>
            <a:r>
              <a:rPr lang="ru-RU" sz="1300" b="1">
                <a:solidFill>
                  <a:schemeClr val="bg2"/>
                </a:solidFill>
                <a:latin typeface="Times New Roman" pitchFamily="18" charset="-52"/>
              </a:rPr>
              <a:t>(91 страна)</a:t>
            </a:r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3567113" y="2789238"/>
            <a:ext cx="1736725" cy="457200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8000"/>
              </a:lnSpc>
            </a:pPr>
            <a:r>
              <a:rPr lang="ru-RU" sz="1300" b="1">
                <a:solidFill>
                  <a:schemeClr val="bg2"/>
                </a:solidFill>
                <a:latin typeface="Times New Roman" pitchFamily="18" charset="-52"/>
              </a:rPr>
              <a:t>Совет ИСО</a:t>
            </a:r>
          </a:p>
          <a:p>
            <a:pPr algn="ctr" eaLnBrk="0" hangingPunct="0">
              <a:lnSpc>
                <a:spcPct val="88000"/>
              </a:lnSpc>
            </a:pPr>
            <a:r>
              <a:rPr lang="ru-RU" sz="1300" b="1">
                <a:solidFill>
                  <a:schemeClr val="bg2"/>
                </a:solidFill>
                <a:latin typeface="Times New Roman" pitchFamily="18" charset="-52"/>
              </a:rPr>
              <a:t>(18 стран)</a:t>
            </a:r>
          </a:p>
        </p:txBody>
      </p:sp>
      <p:sp>
        <p:nvSpPr>
          <p:cNvPr id="13332" name="Line 20"/>
          <p:cNvSpPr>
            <a:spLocks noChangeShapeType="1"/>
          </p:cNvSpPr>
          <p:nvPr/>
        </p:nvSpPr>
        <p:spPr bwMode="auto">
          <a:xfrm>
            <a:off x="4298950" y="3430588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4389438" y="3246438"/>
            <a:ext cx="0" cy="3540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>
            <a:off x="4389438" y="2516188"/>
            <a:ext cx="0" cy="2730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3292475" y="3600450"/>
            <a:ext cx="2378075" cy="365125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ts val="600"/>
              </a:spcBef>
            </a:pPr>
            <a:r>
              <a:rPr lang="ru-RU" sz="1300" b="1">
                <a:solidFill>
                  <a:schemeClr val="bg2"/>
                </a:solidFill>
                <a:latin typeface="Times New Roman" pitchFamily="18" charset="-52"/>
              </a:rPr>
              <a:t>Исполнительное  бюро</a:t>
            </a:r>
          </a:p>
        </p:txBody>
      </p:sp>
      <p:sp>
        <p:nvSpPr>
          <p:cNvPr id="13336" name="Text Box 24"/>
          <p:cNvSpPr txBox="1">
            <a:spLocks noChangeArrowheads="1"/>
          </p:cNvSpPr>
          <p:nvPr/>
        </p:nvSpPr>
        <p:spPr bwMode="auto">
          <a:xfrm>
            <a:off x="2927350" y="4148138"/>
            <a:ext cx="3108325" cy="366712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300" b="1">
                <a:solidFill>
                  <a:schemeClr val="bg2"/>
                </a:solidFill>
                <a:latin typeface="Times New Roman" pitchFamily="18" charset="-52"/>
              </a:rPr>
              <a:t>Центральный секретариат</a:t>
            </a:r>
            <a:endParaRPr lang="ru-RU" sz="1300">
              <a:solidFill>
                <a:schemeClr val="bg2"/>
              </a:solidFill>
              <a:latin typeface="Times New Roman" pitchFamily="18" charset="-52"/>
            </a:endParaRPr>
          </a:p>
        </p:txBody>
      </p:sp>
      <p:sp>
        <p:nvSpPr>
          <p:cNvPr id="13337" name="Text Box 25"/>
          <p:cNvSpPr txBox="1">
            <a:spLocks noChangeArrowheads="1"/>
          </p:cNvSpPr>
          <p:nvPr/>
        </p:nvSpPr>
        <p:spPr bwMode="auto">
          <a:xfrm>
            <a:off x="2927350" y="4697413"/>
            <a:ext cx="3108325" cy="274637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8000"/>
              </a:lnSpc>
              <a:spcBef>
                <a:spcPts val="600"/>
              </a:spcBef>
            </a:pPr>
            <a:r>
              <a:rPr lang="ru-RU" sz="1300" b="1">
                <a:solidFill>
                  <a:schemeClr val="bg2"/>
                </a:solidFill>
                <a:latin typeface="Times New Roman" pitchFamily="18" charset="-52"/>
              </a:rPr>
              <a:t>Технические комитеты ТК  (165)</a:t>
            </a: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2927350" y="5154613"/>
            <a:ext cx="3108325" cy="365125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ru-RU" sz="1300" b="1">
                <a:solidFill>
                  <a:schemeClr val="bg2"/>
                </a:solidFill>
                <a:latin typeface="Times New Roman" pitchFamily="18" charset="-52"/>
              </a:rPr>
              <a:t>Технические подкомитеты  ПК  (649)</a:t>
            </a:r>
          </a:p>
        </p:txBody>
      </p:sp>
      <p:sp>
        <p:nvSpPr>
          <p:cNvPr id="13339" name="Text Box 27"/>
          <p:cNvSpPr txBox="1">
            <a:spLocks noChangeArrowheads="1"/>
          </p:cNvSpPr>
          <p:nvPr/>
        </p:nvSpPr>
        <p:spPr bwMode="auto">
          <a:xfrm>
            <a:off x="2927350" y="5703888"/>
            <a:ext cx="3108325" cy="365125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300" b="1">
                <a:solidFill>
                  <a:schemeClr val="bg2"/>
                </a:solidFill>
                <a:latin typeface="Times New Roman" pitchFamily="18" charset="-52"/>
              </a:rPr>
              <a:t>Рабочие группы РГ  (1500)</a:t>
            </a:r>
          </a:p>
        </p:txBody>
      </p:sp>
      <p:sp>
        <p:nvSpPr>
          <p:cNvPr id="13340" name="Line 28"/>
          <p:cNvSpPr>
            <a:spLocks noChangeShapeType="1"/>
          </p:cNvSpPr>
          <p:nvPr/>
        </p:nvSpPr>
        <p:spPr bwMode="auto">
          <a:xfrm>
            <a:off x="4389438" y="3965575"/>
            <a:ext cx="0" cy="1825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1" name="Line 29"/>
          <p:cNvSpPr>
            <a:spLocks noChangeShapeType="1"/>
          </p:cNvSpPr>
          <p:nvPr/>
        </p:nvSpPr>
        <p:spPr bwMode="auto">
          <a:xfrm>
            <a:off x="4389438" y="4514850"/>
            <a:ext cx="0" cy="1825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2" name="Line 30"/>
          <p:cNvSpPr>
            <a:spLocks noChangeShapeType="1"/>
          </p:cNvSpPr>
          <p:nvPr/>
        </p:nvSpPr>
        <p:spPr bwMode="auto">
          <a:xfrm>
            <a:off x="4389438" y="4972050"/>
            <a:ext cx="0" cy="1825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3" name="Line 31"/>
          <p:cNvSpPr>
            <a:spLocks noChangeShapeType="1"/>
          </p:cNvSpPr>
          <p:nvPr/>
        </p:nvSpPr>
        <p:spPr bwMode="auto">
          <a:xfrm>
            <a:off x="4389438" y="5519738"/>
            <a:ext cx="0" cy="184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0">
                <a:effectLst/>
                <a:latin typeface="Times New Roman" pitchFamily="18" charset="-52"/>
              </a:rPr>
              <a:t>Генеральная ассамблея</a:t>
            </a:r>
            <a:endParaRPr lang="ru-RU" sz="3500" b="0">
              <a:effectLst/>
              <a:latin typeface="Times New Roman" pitchFamily="18" charset="-52"/>
            </a:endParaRPr>
          </a:p>
        </p:txBody>
      </p:sp>
      <p:sp>
        <p:nvSpPr>
          <p:cNvPr id="194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133475" y="2468563"/>
            <a:ext cx="7564438" cy="2397125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sz="2400">
                <a:effectLst/>
                <a:latin typeface="Times New Roman" pitchFamily="18" charset="-52"/>
              </a:rPr>
              <a:t>является высшим органом ИСО. Собирается раз в 3 года из представителей всех национальных организаций по стандартизации стран - участниц ИСО</a:t>
            </a:r>
          </a:p>
          <a:p>
            <a:pPr algn="just">
              <a:lnSpc>
                <a:spcPct val="80000"/>
              </a:lnSpc>
            </a:pPr>
            <a:r>
              <a:rPr lang="ru-RU" sz="2400">
                <a:effectLst/>
                <a:latin typeface="Times New Roman" pitchFamily="18" charset="-52"/>
              </a:rPr>
              <a:t>определяет политику ИСО</a:t>
            </a:r>
          </a:p>
          <a:p>
            <a:pPr algn="just">
              <a:lnSpc>
                <a:spcPct val="80000"/>
              </a:lnSpc>
            </a:pPr>
            <a:r>
              <a:rPr lang="ru-RU" sz="2400">
                <a:effectLst/>
                <a:latin typeface="Times New Roman" pitchFamily="18" charset="-52"/>
              </a:rPr>
              <a:t>формирует Совет ИСО</a:t>
            </a:r>
          </a:p>
          <a:p>
            <a:pPr algn="just">
              <a:lnSpc>
                <a:spcPct val="80000"/>
              </a:lnSpc>
            </a:pPr>
            <a:r>
              <a:rPr lang="ru-RU" sz="2400">
                <a:effectLst/>
                <a:latin typeface="Times New Roman" pitchFamily="18" charset="-52"/>
              </a:rPr>
              <a:t>выбирает Президента Совета ИСО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379413"/>
            <a:ext cx="7772400" cy="1146175"/>
          </a:xfrm>
        </p:spPr>
        <p:txBody>
          <a:bodyPr/>
          <a:lstStyle/>
          <a:p>
            <a:r>
              <a:rPr lang="ru-RU" sz="2800" b="0">
                <a:solidFill>
                  <a:srgbClr val="FFFFFF"/>
                </a:solidFill>
              </a:rPr>
              <a:t/>
            </a:r>
            <a:br>
              <a:rPr lang="ru-RU" sz="2800" b="0">
                <a:solidFill>
                  <a:srgbClr val="FFFFFF"/>
                </a:solidFill>
              </a:rPr>
            </a:br>
            <a:r>
              <a:rPr lang="ru-RU" sz="3600" b="0">
                <a:solidFill>
                  <a:srgbClr val="FFFFFF"/>
                </a:solidFill>
                <a:latin typeface="Times New Roman" pitchFamily="18" charset="-52"/>
              </a:rPr>
              <a:t>Исполнительные органы ИСО</a:t>
            </a:r>
            <a:endParaRPr lang="ru-RU" sz="2800" b="0">
              <a:solidFill>
                <a:schemeClr val="bg2"/>
              </a:solidFill>
            </a:endParaRPr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b="1">
                <a:solidFill>
                  <a:srgbClr val="FFFFFF"/>
                </a:solidFill>
                <a:latin typeface="Times New Roman" pitchFamily="18" charset="-52"/>
              </a:rPr>
              <a:t>Совет ИСО</a:t>
            </a:r>
            <a:r>
              <a:rPr lang="ru-RU" sz="2200">
                <a:effectLst/>
                <a:latin typeface="Times New Roman" pitchFamily="18" charset="-52"/>
              </a:rPr>
              <a:t> руководит работой ИСО в периоды между сессиями Ассамблеи</a:t>
            </a:r>
          </a:p>
          <a:p>
            <a:r>
              <a:rPr lang="ru-RU" sz="2200" b="1">
                <a:effectLst/>
                <a:latin typeface="Times New Roman" pitchFamily="18" charset="-52"/>
              </a:rPr>
              <a:t>Центральный секретариат</a:t>
            </a:r>
            <a:r>
              <a:rPr lang="ru-RU" sz="2200">
                <a:effectLst/>
                <a:latin typeface="Times New Roman" pitchFamily="18" charset="-52"/>
              </a:rPr>
              <a:t> - регистрирует стандарты.</a:t>
            </a:r>
          </a:p>
          <a:p>
            <a:r>
              <a:rPr lang="ru-RU" sz="2200" b="1">
                <a:effectLst/>
                <a:latin typeface="Times New Roman" pitchFamily="18" charset="-52"/>
              </a:rPr>
              <a:t>Исполнительное бюро</a:t>
            </a:r>
            <a:r>
              <a:rPr lang="ru-RU" sz="2200">
                <a:effectLst/>
                <a:latin typeface="Times New Roman" pitchFamily="18" charset="-52"/>
              </a:rPr>
              <a:t> - рассматривает финансовые вопросы.</a:t>
            </a:r>
          </a:p>
          <a:p>
            <a:r>
              <a:rPr lang="ru-RU" sz="2200" b="1">
                <a:effectLst/>
                <a:latin typeface="Times New Roman" pitchFamily="18" charset="-52"/>
              </a:rPr>
              <a:t>Рабочими органами ИСО</a:t>
            </a:r>
            <a:r>
              <a:rPr lang="ru-RU" sz="2200">
                <a:effectLst/>
                <a:latin typeface="Times New Roman" pitchFamily="18" charset="-52"/>
              </a:rPr>
              <a:t> по созданию международных стандартов являются технические комитеты (</a:t>
            </a:r>
            <a:r>
              <a:rPr lang="ru-RU" sz="2200" b="1">
                <a:effectLst/>
                <a:latin typeface="Times New Roman" pitchFamily="18" charset="-52"/>
              </a:rPr>
              <a:t>ТК</a:t>
            </a:r>
            <a:r>
              <a:rPr lang="ru-RU" sz="2200">
                <a:effectLst/>
                <a:latin typeface="Times New Roman" pitchFamily="18" charset="-52"/>
              </a:rPr>
              <a:t>), подкомитеты (</a:t>
            </a:r>
            <a:r>
              <a:rPr lang="ru-RU" sz="2200" b="1">
                <a:effectLst/>
                <a:latin typeface="Times New Roman" pitchFamily="18" charset="-52"/>
              </a:rPr>
              <a:t>ПК</a:t>
            </a:r>
            <a:r>
              <a:rPr lang="ru-RU" sz="2200">
                <a:effectLst/>
                <a:latin typeface="Times New Roman" pitchFamily="18" charset="-52"/>
              </a:rPr>
              <a:t>) и рабочие группы (</a:t>
            </a:r>
            <a:r>
              <a:rPr lang="ru-RU" sz="2200" b="1">
                <a:effectLst/>
                <a:latin typeface="Times New Roman" pitchFamily="18" charset="-52"/>
              </a:rPr>
              <a:t>РГ</a:t>
            </a:r>
            <a:r>
              <a:rPr lang="ru-RU" sz="2200">
                <a:effectLst/>
                <a:latin typeface="Times New Roman" pitchFamily="18" charset="-52"/>
              </a:rPr>
              <a:t>).</a:t>
            </a:r>
            <a:endParaRPr lang="ru-RU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0">
                <a:effectLst/>
                <a:latin typeface="Times New Roman" pitchFamily="18" charset="-52"/>
              </a:rPr>
              <a:t>Технический комитет (ТК)</a:t>
            </a:r>
            <a:endParaRPr lang="ru-RU">
              <a:effectLst/>
              <a:latin typeface="Times New Roman" pitchFamily="18" charset="-52"/>
            </a:endParaRPr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28600" y="1828800"/>
            <a:ext cx="8686800" cy="4114800"/>
          </a:xfrm>
        </p:spPr>
        <p:txBody>
          <a:bodyPr/>
          <a:lstStyle/>
          <a:p>
            <a:pPr algn="just"/>
            <a:r>
              <a:rPr lang="ru-RU" sz="2200">
                <a:effectLst/>
                <a:latin typeface="Times New Roman" pitchFamily="18" charset="-52"/>
              </a:rPr>
              <a:t>Техническая работа ИСО ведется в рамках ТК</a:t>
            </a:r>
          </a:p>
          <a:p>
            <a:pPr algn="just"/>
            <a:r>
              <a:rPr lang="ru-RU" sz="2200">
                <a:effectLst/>
                <a:latin typeface="Times New Roman" pitchFamily="18" charset="-52"/>
              </a:rPr>
              <a:t>ТК создаются Советом ИСО и регистрируются Исполнительным бюро с присвоением названия в соответствии с его специализацией и номера: например, ИСО/ТК1 “Резьба”; ИСО/ТК10 “Чертежи”. </a:t>
            </a:r>
          </a:p>
          <a:p>
            <a:pPr algn="just"/>
            <a:r>
              <a:rPr lang="ru-RU" sz="2200">
                <a:effectLst/>
                <a:latin typeface="Times New Roman" pitchFamily="18" charset="-52"/>
              </a:rPr>
              <a:t>ТК - формируется из представителей стран-участниц, пожелавших участвовать в его работе.</a:t>
            </a:r>
          </a:p>
          <a:p>
            <a:pPr algn="just"/>
            <a:r>
              <a:rPr lang="ru-RU" sz="2200">
                <a:effectLst/>
                <a:latin typeface="Times New Roman" pitchFamily="18" charset="-52"/>
              </a:rPr>
              <a:t>В рамках своей компетенции ТК определяет программу работ.</a:t>
            </a:r>
          </a:p>
          <a:p>
            <a:pPr algn="just"/>
            <a:r>
              <a:rPr lang="ru-RU" sz="2200">
                <a:effectLst/>
                <a:latin typeface="Times New Roman" pitchFamily="18" charset="-52"/>
              </a:rPr>
              <a:t>Каждый ТК создает подкомитеты (ПК) и рабочие группы (РГ) по отдельным  направлениям  работы.</a:t>
            </a:r>
          </a:p>
          <a:p>
            <a:pPr algn="just"/>
            <a:r>
              <a:rPr lang="ru-RU" sz="2200">
                <a:effectLst/>
                <a:latin typeface="Times New Roman" pitchFamily="18" charset="-52"/>
              </a:rPr>
              <a:t>При каждом ТК или ПК имеется секретариат</a:t>
            </a:r>
            <a:r>
              <a:rPr lang="ru-RU" sz="2200" noProof="1">
                <a:effectLst/>
                <a:latin typeface="Times New Roman" pitchFamily="18" charset="-52"/>
              </a:rPr>
              <a:t>. При этом </a:t>
            </a:r>
            <a:r>
              <a:rPr lang="ru-RU" sz="2200">
                <a:effectLst/>
                <a:latin typeface="Times New Roman" pitchFamily="18" charset="-52"/>
              </a:rPr>
              <a:t>секретариат ТК назначается Исполнительным бюро, а секретариат подкомитета</a:t>
            </a:r>
            <a:r>
              <a:rPr lang="ru-RU" sz="2200" noProof="1">
                <a:effectLst/>
                <a:latin typeface="Times New Roman" pitchFamily="18" charset="-52"/>
              </a:rPr>
              <a:t> и </a:t>
            </a:r>
            <a:r>
              <a:rPr lang="ru-RU" sz="2200">
                <a:effectLst/>
                <a:latin typeface="Times New Roman" pitchFamily="18" charset="-52"/>
              </a:rPr>
              <a:t>руководители рабочих групп </a:t>
            </a:r>
            <a:r>
              <a:rPr lang="ru-RU" sz="2200" noProof="1">
                <a:effectLst/>
                <a:latin typeface="Times New Roman" pitchFamily="18" charset="-52"/>
              </a:rPr>
              <a:t>- </a:t>
            </a:r>
            <a:r>
              <a:rPr lang="ru-RU" sz="2200">
                <a:effectLst/>
                <a:latin typeface="Times New Roman" pitchFamily="18" charset="-52"/>
              </a:rPr>
              <a:t>соответствующим ТК.. </a:t>
            </a:r>
            <a:endParaRPr lang="en-US" sz="2200">
              <a:effectLst/>
              <a:latin typeface="Times New Roman" pitchFamily="18" charset="-52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457200"/>
            <a:ext cx="7772400" cy="1447800"/>
          </a:xfrm>
        </p:spPr>
        <p:txBody>
          <a:bodyPr/>
          <a:lstStyle/>
          <a:p>
            <a:r>
              <a:rPr lang="ru-RU" sz="2400" b="0">
                <a:latin typeface="Times New Roman" pitchFamily="18" charset="-52"/>
              </a:rPr>
              <a:t>Процедура разработки международного стандарта или международной рекомендации</a:t>
            </a:r>
            <a:br>
              <a:rPr lang="ru-RU" sz="2400" b="0">
                <a:latin typeface="Times New Roman" pitchFamily="18" charset="-52"/>
              </a:rPr>
            </a:br>
            <a:endParaRPr lang="ru-RU" b="0"/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752600"/>
            <a:ext cx="8534400" cy="4648200"/>
          </a:xfrm>
        </p:spPr>
        <p:txBody>
          <a:bodyPr/>
          <a:lstStyle/>
          <a:p>
            <a:pPr algn="just"/>
            <a:r>
              <a:rPr lang="ru-RU" sz="2200">
                <a:effectLst/>
                <a:latin typeface="Times New Roman" pitchFamily="18" charset="-52"/>
              </a:rPr>
              <a:t>подготовка проекта документа РГ соответствующего ТК. </a:t>
            </a:r>
          </a:p>
          <a:p>
            <a:pPr algn="just"/>
            <a:r>
              <a:rPr lang="ru-RU" sz="2200">
                <a:effectLst/>
                <a:latin typeface="Times New Roman" pitchFamily="18" charset="-52"/>
              </a:rPr>
              <a:t>рассылка членам ТК для внесения изменений и замечаний</a:t>
            </a:r>
          </a:p>
          <a:p>
            <a:pPr algn="just"/>
            <a:r>
              <a:rPr lang="ru-RU" sz="2200">
                <a:effectLst/>
                <a:latin typeface="Times New Roman" pitchFamily="18" charset="-52"/>
              </a:rPr>
              <a:t>согласование проекта с членам ТК и отправка его в Центральный секретариат для регистрации в качестве проекта международного стандарта (ПМС). </a:t>
            </a:r>
          </a:p>
          <a:p>
            <a:pPr algn="just"/>
            <a:r>
              <a:rPr lang="ru-RU" sz="2200">
                <a:effectLst/>
                <a:latin typeface="Times New Roman" pitchFamily="18" charset="-52"/>
              </a:rPr>
              <a:t>Центральный секретариат рассылает проект странам - активным участницам ИСО на голосование. </a:t>
            </a:r>
          </a:p>
          <a:p>
            <a:pPr algn="just"/>
            <a:r>
              <a:rPr lang="ru-RU" sz="2200">
                <a:effectLst/>
                <a:latin typeface="Times New Roman" pitchFamily="18" charset="-52"/>
              </a:rPr>
              <a:t>Если</a:t>
            </a:r>
            <a:r>
              <a:rPr lang="ru-RU" sz="2200" noProof="1">
                <a:effectLst/>
                <a:latin typeface="Times New Roman" pitchFamily="18" charset="-52"/>
              </a:rPr>
              <a:t> 75%</a:t>
            </a:r>
            <a:r>
              <a:rPr lang="ru-RU" sz="2200">
                <a:effectLst/>
                <a:latin typeface="Times New Roman" pitchFamily="18" charset="-52"/>
              </a:rPr>
              <a:t> одобряют ПМС, он принимается к публикации в качестве международного стандарта и направляется в Совет ИСО для утверждения. </a:t>
            </a:r>
          </a:p>
          <a:p>
            <a:pPr algn="just"/>
            <a:r>
              <a:rPr lang="ru-RU" sz="2200">
                <a:effectLst/>
                <a:latin typeface="Times New Roman" pitchFamily="18" charset="-52"/>
              </a:rPr>
              <a:t>Стандарт ИСО после утверждения подлежит использованию в национальной практике стран-членов ИСО.</a:t>
            </a:r>
            <a:endParaRPr lang="ru-RU" sz="2200">
              <a:latin typeface="Times New Roman" pitchFamily="18" charset="-52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11225" y="244475"/>
            <a:ext cx="7931150" cy="1431925"/>
          </a:xfrm>
        </p:spPr>
        <p:txBody>
          <a:bodyPr/>
          <a:lstStyle/>
          <a:p>
            <a:r>
              <a:rPr lang="ru-RU" sz="3600" b="0">
                <a:solidFill>
                  <a:schemeClr val="tx1"/>
                </a:solidFill>
                <a:effectLst/>
                <a:latin typeface="Times New Roman" pitchFamily="18" charset="-52"/>
              </a:rPr>
              <a:t>Консультативные комитеты</a:t>
            </a:r>
            <a:r>
              <a:rPr lang="ru-RU" sz="1200">
                <a:solidFill>
                  <a:schemeClr val="tx1"/>
                </a:solidFill>
                <a:effectLst/>
                <a:latin typeface="Times New Roman" pitchFamily="18" charset="-52"/>
              </a:rPr>
              <a:t> 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4267200" y="3657600"/>
            <a:ext cx="914400" cy="15240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ru-RU" sz="1200">
                <a:solidFill>
                  <a:srgbClr val="000000"/>
                </a:solidFill>
                <a:latin typeface="Times New Roman" pitchFamily="18" charset="-52"/>
              </a:rPr>
              <a:t>Техническое бюро</a:t>
            </a:r>
          </a:p>
          <a:p>
            <a:pPr eaLnBrk="0" hangingPunct="0"/>
            <a:r>
              <a:rPr lang="ru-RU" sz="1200" b="1">
                <a:solidFill>
                  <a:srgbClr val="000000"/>
                </a:solidFill>
                <a:latin typeface="Times New Roman" pitchFamily="18" charset="-52"/>
              </a:rPr>
              <a:t>(ПЛАКО)</a:t>
            </a:r>
            <a:endParaRPr lang="ru-RU" sz="1200">
              <a:solidFill>
                <a:schemeClr val="bg2"/>
              </a:solidFill>
              <a:latin typeface="Times New Roman" pitchFamily="18" charset="-52"/>
            </a:endParaRP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5486400" y="3657600"/>
            <a:ext cx="914400" cy="15240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ru-RU" sz="1200">
                <a:solidFill>
                  <a:srgbClr val="000000"/>
                </a:solidFill>
                <a:latin typeface="Times New Roman" pitchFamily="18" charset="-52"/>
              </a:rPr>
              <a:t>Комитет по оценке соответствия</a:t>
            </a:r>
          </a:p>
          <a:p>
            <a:pPr eaLnBrk="0" hangingPunct="0"/>
            <a:r>
              <a:rPr lang="ru-RU" sz="1200" b="1">
                <a:solidFill>
                  <a:srgbClr val="000000"/>
                </a:solidFill>
                <a:latin typeface="Times New Roman" pitchFamily="18" charset="-52"/>
              </a:rPr>
              <a:t>(КАСКО)</a:t>
            </a:r>
            <a:endParaRPr lang="ru-RU" sz="1200">
              <a:solidFill>
                <a:schemeClr val="bg2"/>
              </a:solidFill>
              <a:latin typeface="Times New Roman" pitchFamily="18" charset="-52"/>
            </a:endParaRP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6629400" y="3649663"/>
            <a:ext cx="914400" cy="1531937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88000"/>
              </a:lnSpc>
            </a:pPr>
            <a:r>
              <a:rPr lang="ru-RU" sz="1200">
                <a:solidFill>
                  <a:srgbClr val="000000"/>
                </a:solidFill>
                <a:latin typeface="Times New Roman" pitchFamily="18" charset="-52"/>
              </a:rPr>
              <a:t>Комитет помощи развиваю-щимся странам</a:t>
            </a:r>
          </a:p>
          <a:p>
            <a:pPr eaLnBrk="0" hangingPunct="0">
              <a:lnSpc>
                <a:spcPct val="88000"/>
              </a:lnSpc>
            </a:pPr>
            <a:r>
              <a:rPr lang="ru-RU" sz="1200" b="1">
                <a:solidFill>
                  <a:srgbClr val="000000"/>
                </a:solidFill>
                <a:latin typeface="Times New Roman" pitchFamily="18" charset="-52"/>
              </a:rPr>
              <a:t>(ДЕВКО)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533400" y="3581400"/>
            <a:ext cx="1017588" cy="16002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ru-RU" sz="1200">
                <a:solidFill>
                  <a:schemeClr val="bg2"/>
                </a:solidFill>
                <a:latin typeface="Times New Roman" pitchFamily="18" charset="-52"/>
              </a:rPr>
              <a:t>Комитет по научным принципам стандартизации</a:t>
            </a:r>
          </a:p>
          <a:p>
            <a:pPr eaLnBrk="0" hangingPunct="0"/>
            <a:r>
              <a:rPr lang="ru-RU" sz="1200" b="1">
                <a:solidFill>
                  <a:schemeClr val="bg2"/>
                </a:solidFill>
                <a:latin typeface="Times New Roman" pitchFamily="18" charset="-52"/>
              </a:rPr>
              <a:t>(СТАКО)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1752600" y="3581400"/>
            <a:ext cx="990600" cy="16002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88000"/>
              </a:lnSpc>
            </a:pPr>
            <a:r>
              <a:rPr lang="ru-RU" sz="1200">
                <a:solidFill>
                  <a:srgbClr val="000000"/>
                </a:solidFill>
                <a:latin typeface="Times New Roman" pitchFamily="18" charset="-52"/>
              </a:rPr>
              <a:t>Комитет по научно</a:t>
            </a:r>
          </a:p>
          <a:p>
            <a:pPr eaLnBrk="0" hangingPunct="0">
              <a:lnSpc>
                <a:spcPct val="88000"/>
              </a:lnSpc>
            </a:pPr>
            <a:r>
              <a:rPr lang="ru-RU" sz="1200">
                <a:solidFill>
                  <a:srgbClr val="000000"/>
                </a:solidFill>
                <a:latin typeface="Times New Roman" pitchFamily="18" charset="-52"/>
              </a:rPr>
              <a:t>-технической информации</a:t>
            </a:r>
          </a:p>
          <a:p>
            <a:pPr eaLnBrk="0" hangingPunct="0">
              <a:lnSpc>
                <a:spcPct val="88000"/>
              </a:lnSpc>
            </a:pPr>
            <a:r>
              <a:rPr lang="ru-RU" sz="1200" b="1">
                <a:solidFill>
                  <a:srgbClr val="000000"/>
                </a:solidFill>
                <a:latin typeface="Times New Roman" pitchFamily="18" charset="-52"/>
              </a:rPr>
              <a:t>(ИНФКО)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7696200" y="3657600"/>
            <a:ext cx="1143000" cy="15240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ru-RU" sz="1200">
                <a:solidFill>
                  <a:srgbClr val="000000"/>
                </a:solidFill>
                <a:latin typeface="Times New Roman" pitchFamily="18" charset="-52"/>
              </a:rPr>
              <a:t>Комитет по защите  интересов потребителей</a:t>
            </a:r>
          </a:p>
          <a:p>
            <a:pPr eaLnBrk="0" hangingPunct="0"/>
            <a:r>
              <a:rPr lang="ru-RU" sz="1200" b="1">
                <a:solidFill>
                  <a:srgbClr val="000000"/>
                </a:solidFill>
                <a:latin typeface="Times New Roman" pitchFamily="18" charset="-52"/>
              </a:rPr>
              <a:t>(КОПОЛКО)</a:t>
            </a:r>
          </a:p>
          <a:p>
            <a:pPr eaLnBrk="0" hangingPunct="0"/>
            <a:endParaRPr lang="ru-RU" sz="1200">
              <a:solidFill>
                <a:schemeClr val="bg2"/>
              </a:solidFill>
              <a:latin typeface="Times New Roman" pitchFamily="18" charset="-52"/>
            </a:endParaRP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3048000" y="3657600"/>
            <a:ext cx="1066800" cy="15240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ru-RU" sz="1200">
                <a:solidFill>
                  <a:srgbClr val="000000"/>
                </a:solidFill>
                <a:latin typeface="Times New Roman" pitchFamily="18" charset="-52"/>
              </a:rPr>
              <a:t>Комитет по стан</a:t>
            </a:r>
          </a:p>
          <a:p>
            <a:pPr eaLnBrk="0" hangingPunct="0"/>
            <a:r>
              <a:rPr lang="ru-RU" sz="1200">
                <a:solidFill>
                  <a:srgbClr val="000000"/>
                </a:solidFill>
                <a:latin typeface="Times New Roman" pitchFamily="18" charset="-52"/>
              </a:rPr>
              <a:t>дартным образцам</a:t>
            </a:r>
          </a:p>
          <a:p>
            <a:pPr eaLnBrk="0" hangingPunct="0"/>
            <a:r>
              <a:rPr lang="ru-RU" sz="1200" b="1">
                <a:solidFill>
                  <a:srgbClr val="000000"/>
                </a:solidFill>
                <a:latin typeface="Times New Roman" pitchFamily="18" charset="-52"/>
              </a:rPr>
              <a:t>(РЕМКО)</a:t>
            </a:r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3429000" y="1981200"/>
            <a:ext cx="2249488" cy="685800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88000"/>
              </a:lnSpc>
            </a:pPr>
            <a:r>
              <a:rPr lang="ru-RU" sz="1200" b="1">
                <a:solidFill>
                  <a:schemeClr val="bg2"/>
                </a:solidFill>
                <a:latin typeface="Times New Roman" pitchFamily="18" charset="-52"/>
              </a:rPr>
              <a:t>    </a:t>
            </a:r>
            <a:r>
              <a:rPr lang="ru-RU" sz="1300" b="1">
                <a:solidFill>
                  <a:srgbClr val="000000"/>
                </a:solidFill>
                <a:latin typeface="Times New Roman" pitchFamily="18" charset="-52"/>
              </a:rPr>
              <a:t>Генеральная ассамблея</a:t>
            </a:r>
          </a:p>
          <a:p>
            <a:pPr algn="ctr" eaLnBrk="0" hangingPunct="0"/>
            <a:r>
              <a:rPr lang="ru-RU" sz="1300" b="1">
                <a:solidFill>
                  <a:srgbClr val="000000"/>
                </a:solidFill>
                <a:latin typeface="Times New Roman" pitchFamily="18" charset="-52"/>
              </a:rPr>
              <a:t>(91 страна)</a:t>
            </a:r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>
            <a:off x="4495800" y="2667000"/>
            <a:ext cx="1588" cy="457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56" name="Line 20"/>
          <p:cNvSpPr>
            <a:spLocks noChangeShapeType="1"/>
          </p:cNvSpPr>
          <p:nvPr/>
        </p:nvSpPr>
        <p:spPr bwMode="auto">
          <a:xfrm>
            <a:off x="1066800" y="3124200"/>
            <a:ext cx="7162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57" name="Line 21"/>
          <p:cNvSpPr>
            <a:spLocks noChangeShapeType="1"/>
          </p:cNvSpPr>
          <p:nvPr/>
        </p:nvSpPr>
        <p:spPr bwMode="auto">
          <a:xfrm>
            <a:off x="1066800" y="3124200"/>
            <a:ext cx="1588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58" name="Line 22"/>
          <p:cNvSpPr>
            <a:spLocks noChangeShapeType="1"/>
          </p:cNvSpPr>
          <p:nvPr/>
        </p:nvSpPr>
        <p:spPr bwMode="auto">
          <a:xfrm>
            <a:off x="2362200" y="3124200"/>
            <a:ext cx="1588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60" name="Line 24"/>
          <p:cNvSpPr>
            <a:spLocks noChangeShapeType="1"/>
          </p:cNvSpPr>
          <p:nvPr/>
        </p:nvSpPr>
        <p:spPr bwMode="auto">
          <a:xfrm>
            <a:off x="3810000" y="3124200"/>
            <a:ext cx="1588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61" name="Line 25"/>
          <p:cNvSpPr>
            <a:spLocks noChangeShapeType="1"/>
          </p:cNvSpPr>
          <p:nvPr/>
        </p:nvSpPr>
        <p:spPr bwMode="auto">
          <a:xfrm>
            <a:off x="4953000" y="3124200"/>
            <a:ext cx="1588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63" name="Line 27"/>
          <p:cNvSpPr>
            <a:spLocks noChangeShapeType="1"/>
          </p:cNvSpPr>
          <p:nvPr/>
        </p:nvSpPr>
        <p:spPr bwMode="auto">
          <a:xfrm>
            <a:off x="6096000" y="3124200"/>
            <a:ext cx="1588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65" name="Line 29"/>
          <p:cNvSpPr>
            <a:spLocks noChangeShapeType="1"/>
          </p:cNvSpPr>
          <p:nvPr/>
        </p:nvSpPr>
        <p:spPr bwMode="auto">
          <a:xfrm>
            <a:off x="7010400" y="3124200"/>
            <a:ext cx="1588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66" name="Line 30"/>
          <p:cNvSpPr>
            <a:spLocks noChangeShapeType="1"/>
          </p:cNvSpPr>
          <p:nvPr/>
        </p:nvSpPr>
        <p:spPr bwMode="auto">
          <a:xfrm>
            <a:off x="8153400" y="3124200"/>
            <a:ext cx="1588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0">
                <a:effectLst/>
                <a:latin typeface="Times New Roman" pitchFamily="18" charset="-52"/>
              </a:rPr>
              <a:t>КАСКО</a:t>
            </a:r>
            <a:endParaRPr lang="ru-RU" b="0">
              <a:effectLst/>
              <a:latin typeface="Times New Roman" pitchFamily="18" charset="-52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060450" y="2116138"/>
            <a:ext cx="7562850" cy="3806825"/>
          </a:xfrm>
        </p:spPr>
        <p:txBody>
          <a:bodyPr/>
          <a:lstStyle/>
          <a:p>
            <a:pPr algn="just"/>
            <a:r>
              <a:rPr lang="ru-RU" sz="2200">
                <a:effectLst/>
                <a:latin typeface="Times New Roman" pitchFamily="18" charset="-52"/>
              </a:rPr>
              <a:t>изучает вопросы подтверждения соответствия продукции, процессов, услуг и систем качества требованиям стандартов.</a:t>
            </a:r>
          </a:p>
          <a:p>
            <a:pPr algn="just"/>
            <a:r>
              <a:rPr lang="ru-RU" sz="2200">
                <a:effectLst/>
                <a:latin typeface="Times New Roman" pitchFamily="18" charset="-52"/>
              </a:rPr>
              <a:t>разрабатывает руководства, относящиеся к испытаниям, надзору и сертификации продукции, процессов и услуг, а также к подтверждению систем качества, испытательных лабораторий и органов по сертификации</a:t>
            </a:r>
          </a:p>
          <a:p>
            <a:pPr algn="just"/>
            <a:r>
              <a:rPr lang="ru-RU" sz="2200">
                <a:effectLst/>
                <a:latin typeface="Times New Roman" pitchFamily="18" charset="-52"/>
              </a:rPr>
              <a:t>содействует взаимному признанию и принятию национальных и региональных систем подтверждения соответствия</a:t>
            </a:r>
          </a:p>
          <a:p>
            <a:pPr algn="just"/>
            <a:r>
              <a:rPr lang="ru-RU" sz="2200">
                <a:effectLst/>
                <a:latin typeface="Times New Roman" pitchFamily="18" charset="-52"/>
              </a:rPr>
              <a:t>курирует надлежащее использование международных стандартов в области испытаний, надзора, сертификации и смежных областях</a:t>
            </a:r>
            <a:endParaRPr lang="ru-RU" sz="3600">
              <a:latin typeface="Times New Roman" pitchFamily="18" charset="-52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0">
                <a:effectLst/>
                <a:latin typeface="Times New Roman" pitchFamily="18" charset="-52"/>
              </a:rPr>
              <a:t>КОПОЛКО</a:t>
            </a:r>
            <a:endParaRPr lang="ru-RU" b="0">
              <a:effectLst/>
              <a:latin typeface="Times New Roman" pitchFamily="18" charset="-52"/>
            </a:endParaRP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2800">
                <a:effectLst/>
                <a:latin typeface="Times New Roman" pitchFamily="18" charset="-52"/>
              </a:rPr>
              <a:t>изучает вопросы, связанные с обеспечением интересов потребителей;</a:t>
            </a:r>
          </a:p>
          <a:p>
            <a:pPr algn="just"/>
            <a:r>
              <a:rPr lang="ru-RU" sz="900">
                <a:effectLst/>
                <a:latin typeface="Times New Roman" pitchFamily="18" charset="-52"/>
              </a:rPr>
              <a:t> </a:t>
            </a:r>
          </a:p>
          <a:p>
            <a:r>
              <a:rPr lang="ru-RU" sz="2800">
                <a:effectLst/>
                <a:latin typeface="Times New Roman" pitchFamily="18" charset="-52"/>
              </a:rPr>
              <a:t>содействует</a:t>
            </a:r>
            <a:r>
              <a:rPr lang="ru-RU" sz="2800">
                <a:latin typeface="Times New Roman" pitchFamily="18" charset="-52"/>
              </a:rPr>
              <a:t> </a:t>
            </a:r>
            <a:r>
              <a:rPr lang="ru-RU" sz="2800">
                <a:effectLst/>
                <a:latin typeface="Times New Roman" pitchFamily="18" charset="-52"/>
              </a:rPr>
              <a:t>их разрешению путем стандартизации;</a:t>
            </a:r>
          </a:p>
          <a:p>
            <a:r>
              <a:rPr lang="ru-RU" sz="900">
                <a:effectLst/>
                <a:latin typeface="Times New Roman" pitchFamily="18" charset="-52"/>
              </a:rPr>
              <a:t> </a:t>
            </a:r>
            <a:endParaRPr lang="ru-RU" sz="900">
              <a:latin typeface="Times New Roman" pitchFamily="18" charset="-52"/>
            </a:endParaRPr>
          </a:p>
          <a:p>
            <a:r>
              <a:rPr lang="ru-RU" sz="2800">
                <a:latin typeface="Times New Roman" pitchFamily="18" charset="-52"/>
              </a:rPr>
              <a:t>отстаивает </a:t>
            </a:r>
            <a:r>
              <a:rPr lang="ru-RU" sz="2800">
                <a:effectLst/>
                <a:latin typeface="Times New Roman" pitchFamily="18" charset="-52"/>
              </a:rPr>
              <a:t>интересы потребителей</a:t>
            </a:r>
            <a:r>
              <a:rPr lang="ru-RU" sz="2800">
                <a:latin typeface="Times New Roman" pitchFamily="18" charset="-52"/>
              </a:rPr>
              <a:t>  при разработке международных стандартах</a:t>
            </a:r>
            <a:r>
              <a:rPr lang="ru-RU">
                <a:latin typeface="Times New Roman" pitchFamily="18" charset="-52"/>
              </a:rPr>
              <a:t>.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0">
                <a:effectLst/>
                <a:latin typeface="Times New Roman" pitchFamily="18" charset="-52"/>
              </a:rPr>
              <a:t>ДЕВКО</a:t>
            </a:r>
            <a:endParaRPr lang="ru-RU" b="0">
              <a:effectLst/>
              <a:latin typeface="Times New Roman" pitchFamily="18" charset="-52"/>
            </a:endParaRPr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>
                <a:effectLst/>
                <a:latin typeface="Times New Roman" pitchFamily="18" charset="-52"/>
              </a:rPr>
              <a:t>изучает требования и запросы развивающихся стран в области стандартизации;</a:t>
            </a:r>
          </a:p>
          <a:p>
            <a:pPr algn="just"/>
            <a:r>
              <a:rPr lang="ru-RU" sz="900">
                <a:effectLst/>
                <a:latin typeface="Times New Roman" pitchFamily="18" charset="-52"/>
              </a:rPr>
              <a:t> </a:t>
            </a:r>
          </a:p>
          <a:p>
            <a:pPr algn="just"/>
            <a:r>
              <a:rPr lang="ru-RU">
                <a:effectLst/>
                <a:latin typeface="Times New Roman" pitchFamily="18" charset="-52"/>
              </a:rPr>
              <a:t>рекомендует меры помощи развивающимся странам</a:t>
            </a:r>
          </a:p>
          <a:p>
            <a:endParaRPr lang="ru-RU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0">
                <a:effectLst/>
                <a:latin typeface="Times New Roman" pitchFamily="18" charset="-52"/>
              </a:rPr>
              <a:t>ИНФКО</a:t>
            </a:r>
            <a:endParaRPr lang="ru-RU" sz="3500" b="0">
              <a:effectLst/>
              <a:latin typeface="Times New Roman" pitchFamily="18" charset="-52"/>
            </a:endParaRPr>
          </a:p>
        </p:txBody>
      </p:sp>
      <p:sp>
        <p:nvSpPr>
          <p:cNvPr id="1843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>
                <a:effectLst/>
                <a:latin typeface="Times New Roman" pitchFamily="18" charset="-52"/>
              </a:rPr>
              <a:t>руководит действующей в ИСО информационной системой (ИСОНЕТ). </a:t>
            </a:r>
          </a:p>
          <a:p>
            <a:r>
              <a:rPr lang="ru-RU" sz="2200">
                <a:effectLst/>
                <a:latin typeface="Times New Roman" pitchFamily="18" charset="-52"/>
              </a:rPr>
              <a:t>способствует гармонизации деятельности информационных центров по стандартам, техническим регламентам и смежным вопросам</a:t>
            </a:r>
          </a:p>
          <a:p>
            <a:r>
              <a:rPr lang="ru-RU" sz="2200">
                <a:effectLst/>
                <a:latin typeface="Times New Roman" pitchFamily="18" charset="-52"/>
              </a:rPr>
              <a:t>координирует и систематизирует обмен информацией по стандартам и другим нормативным документам на международном и национальном уровнях</a:t>
            </a:r>
          </a:p>
          <a:p>
            <a:r>
              <a:rPr lang="ru-RU" sz="2200">
                <a:effectLst/>
                <a:latin typeface="Times New Roman" pitchFamily="18" charset="-52"/>
              </a:rPr>
              <a:t>осуществляет связь информационного центра ИСО/МЭК и</a:t>
            </a:r>
          </a:p>
          <a:p>
            <a:r>
              <a:rPr lang="ru-RU" sz="2200">
                <a:effectLst/>
                <a:latin typeface="Times New Roman" pitchFamily="18" charset="-52"/>
              </a:rPr>
              <a:t>информационных центров стран-участниц ИСО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0">
                <a:latin typeface="Times New Roman" pitchFamily="18" charset="-52"/>
              </a:rPr>
              <a:t>РЕМКО</a:t>
            </a:r>
            <a:endParaRPr lang="ru-RU" i="1">
              <a:latin typeface="Times New Roman" pitchFamily="18" charset="-52"/>
            </a:endParaRP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sz="2800">
              <a:latin typeface="Times New Roman" pitchFamily="18" charset="-52"/>
            </a:endParaRPr>
          </a:p>
          <a:p>
            <a:pPr algn="just"/>
            <a:r>
              <a:rPr lang="ru-RU" sz="2800">
                <a:latin typeface="Times New Roman" pitchFamily="18" charset="-52"/>
              </a:rPr>
              <a:t>координирует деятельность ИСО по стандартным образцам с международными метрологическими организациями, например, с Международной организацией законодательной метрологии – МОЗМ;</a:t>
            </a:r>
          </a:p>
          <a:p>
            <a:endParaRPr lang="ru-RU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0">
                <a:effectLst/>
                <a:latin typeface="Times New Roman" pitchFamily="18" charset="-52"/>
              </a:rPr>
              <a:t>СТАКО</a:t>
            </a:r>
            <a:endParaRPr lang="ru-RU" i="1">
              <a:effectLst/>
              <a:latin typeface="Times New Roman" pitchFamily="18" charset="-52"/>
            </a:endParaRPr>
          </a:p>
        </p:txBody>
      </p:sp>
      <p:sp>
        <p:nvSpPr>
          <p:cNvPr id="307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>
                <a:effectLst/>
                <a:latin typeface="Times New Roman" pitchFamily="18" charset="-52"/>
              </a:rPr>
              <a:t>изучает научные принципы стандартизации;</a:t>
            </a:r>
          </a:p>
          <a:p>
            <a:r>
              <a:rPr lang="ru-RU" sz="900">
                <a:effectLst/>
                <a:latin typeface="Times New Roman" pitchFamily="18" charset="-52"/>
              </a:rPr>
              <a:t> </a:t>
            </a:r>
          </a:p>
          <a:p>
            <a:r>
              <a:rPr lang="ru-RU" sz="2800">
                <a:effectLst/>
                <a:latin typeface="Times New Roman" pitchFamily="18" charset="-52"/>
              </a:rPr>
              <a:t>оказывает методическую помощь Совету ИСО по методике разработки стандартов;</a:t>
            </a:r>
          </a:p>
          <a:p>
            <a:r>
              <a:rPr lang="ru-RU" sz="900">
                <a:effectLst/>
                <a:latin typeface="Times New Roman" pitchFamily="18" charset="-52"/>
              </a:rPr>
              <a:t> </a:t>
            </a:r>
          </a:p>
          <a:p>
            <a:r>
              <a:rPr lang="ru-RU" sz="2800">
                <a:effectLst/>
                <a:latin typeface="Times New Roman" pitchFamily="18" charset="-52"/>
              </a:rPr>
              <a:t>занимается терминологией и организацией семинаров по применению международных стандартов для развития торговли.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0">
                <a:effectLst/>
                <a:latin typeface="Times New Roman" pitchFamily="18" charset="-52"/>
              </a:rPr>
              <a:t>ПЛАКО</a:t>
            </a:r>
            <a:endParaRPr lang="ru-RU" i="1">
              <a:effectLst/>
              <a:latin typeface="Times New Roman" pitchFamily="18" charset="-52"/>
            </a:endParaRP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>
                <a:effectLst/>
                <a:latin typeface="Times New Roman" pitchFamily="18" charset="-52"/>
              </a:rPr>
              <a:t>призван обеспечивать техническую координацию ИСО и МЭК;</a:t>
            </a:r>
          </a:p>
          <a:p>
            <a:endParaRPr lang="ru-RU" sz="900">
              <a:effectLst/>
              <a:latin typeface="Times New Roman" pitchFamily="18" charset="-52"/>
            </a:endParaRPr>
          </a:p>
          <a:p>
            <a:r>
              <a:rPr lang="ru-RU" sz="2800">
                <a:effectLst/>
                <a:latin typeface="Times New Roman" pitchFamily="18" charset="-52"/>
              </a:rPr>
              <a:t>оперативно решать вопросы совместного планирования;</a:t>
            </a:r>
          </a:p>
          <a:p>
            <a:endParaRPr lang="ru-RU" sz="900">
              <a:effectLst/>
              <a:latin typeface="Times New Roman" pitchFamily="18" charset="-52"/>
            </a:endParaRPr>
          </a:p>
          <a:p>
            <a:r>
              <a:rPr lang="ru-RU" sz="2800">
                <a:effectLst/>
                <a:latin typeface="Times New Roman" pitchFamily="18" charset="-52"/>
              </a:rPr>
              <a:t>не допускать или устранять имеющиеся дублирования в технической работе этих организаций.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1744663"/>
          </a:xfrm>
        </p:spPr>
        <p:txBody>
          <a:bodyPr/>
          <a:lstStyle/>
          <a:p>
            <a:pPr algn="ctr"/>
            <a:r>
              <a:rPr lang="ru-RU" sz="4800" b="0"/>
              <a:t>Международная организация ИСО</a:t>
            </a:r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27088" y="2276475"/>
            <a:ext cx="8007350" cy="368458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500">
                <a:effectLst/>
                <a:latin typeface="Times New Roman" pitchFamily="18" charset="-52"/>
              </a:rPr>
              <a:t>	Ежегодно, с учетом пересмотра, в ИСО принимается </a:t>
            </a:r>
            <a:r>
              <a:rPr lang="ru-RU" sz="3500" noProof="1">
                <a:effectLst/>
                <a:latin typeface="Times New Roman" pitchFamily="18" charset="-52"/>
              </a:rPr>
              <a:t>500—600 международных </a:t>
            </a:r>
            <a:r>
              <a:rPr lang="ru-RU" sz="3500">
                <a:effectLst/>
                <a:latin typeface="Times New Roman" pitchFamily="18" charset="-52"/>
              </a:rPr>
              <a:t> стандартов.</a:t>
            </a:r>
          </a:p>
          <a:p>
            <a:pPr algn="ctr">
              <a:buFont typeface="Wingdings" pitchFamily="2" charset="2"/>
              <a:buNone/>
            </a:pPr>
            <a:r>
              <a:rPr lang="ru-RU" sz="3500">
                <a:effectLst/>
                <a:latin typeface="Times New Roman" pitchFamily="18" charset="-52"/>
              </a:rPr>
              <a:t>	</a:t>
            </a:r>
          </a:p>
          <a:p>
            <a:pPr algn="ctr">
              <a:buFont typeface="Wingdings" pitchFamily="2" charset="2"/>
              <a:buNone/>
            </a:pPr>
            <a:r>
              <a:rPr lang="ru-RU" sz="3500">
                <a:effectLst/>
                <a:latin typeface="Times New Roman" pitchFamily="18" charset="-52"/>
              </a:rPr>
              <a:t>Официальные языки ИСО </a:t>
            </a:r>
            <a:r>
              <a:rPr lang="ru-RU" sz="3500" noProof="1">
                <a:effectLst/>
                <a:latin typeface="Times New Roman" pitchFamily="18" charset="-52"/>
              </a:rPr>
              <a:t>—</a:t>
            </a:r>
            <a:r>
              <a:rPr lang="ru-RU" sz="3500">
                <a:effectLst/>
                <a:latin typeface="Times New Roman" pitchFamily="18" charset="-52"/>
              </a:rPr>
              <a:t> английский, французский</a:t>
            </a:r>
            <a:r>
              <a:rPr lang="ru-RU" sz="4400">
                <a:effectLst/>
                <a:latin typeface="Times New Roman" pitchFamily="18" charset="-52"/>
              </a:rPr>
              <a:t> </a:t>
            </a:r>
            <a:endParaRPr lang="ru-RU" sz="440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836613"/>
            <a:ext cx="8007350" cy="525938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6000" b="1"/>
          </a:p>
          <a:p>
            <a:pPr algn="ctr">
              <a:buFont typeface="Wingdings" pitchFamily="2" charset="2"/>
              <a:buNone/>
            </a:pPr>
            <a:r>
              <a:rPr lang="ru-RU" sz="6000" b="1"/>
              <a:t>СПАСИБО </a:t>
            </a:r>
          </a:p>
          <a:p>
            <a:pPr algn="ctr">
              <a:buFont typeface="Wingdings" pitchFamily="2" charset="2"/>
              <a:buNone/>
            </a:pPr>
            <a:r>
              <a:rPr lang="ru-RU" sz="6000" b="1"/>
              <a:t>ЗА </a:t>
            </a:r>
          </a:p>
          <a:p>
            <a:pPr algn="ctr">
              <a:buFont typeface="Wingdings" pitchFamily="2" charset="2"/>
              <a:buNone/>
            </a:pPr>
            <a:r>
              <a:rPr lang="ru-RU" sz="6000" b="1"/>
              <a:t>ВНИМАНИЕ!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281</TotalTime>
  <Words>880</Words>
  <Application>Microsoft PowerPoint</Application>
  <PresentationFormat>Экран (4:3)</PresentationFormat>
  <Paragraphs>136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Times New Roman</vt:lpstr>
      <vt:lpstr>Arial Black</vt:lpstr>
      <vt:lpstr>Arial</vt:lpstr>
      <vt:lpstr>Wingdings</vt:lpstr>
      <vt:lpstr>Трава</vt:lpstr>
      <vt:lpstr>Международная стандартизация</vt:lpstr>
      <vt:lpstr>Международная стандартизация- стандартизация, участие в которой открыто для соответствующих органов всех стран  </vt:lpstr>
      <vt:lpstr>ИСО - международная организация по стандартизации.</vt:lpstr>
      <vt:lpstr>Для реализации этой цели ИСО:</vt:lpstr>
      <vt:lpstr>ИСО является всемирной федерацией национальных органов по стандартизации</vt:lpstr>
      <vt:lpstr>Страны-участницы</vt:lpstr>
      <vt:lpstr>Страна-корреспондент </vt:lpstr>
      <vt:lpstr>Страна- абонент </vt:lpstr>
      <vt:lpstr>Структура ИСО</vt:lpstr>
      <vt:lpstr>Генеральная ассамблея</vt:lpstr>
      <vt:lpstr> Исполнительные органы ИСО</vt:lpstr>
      <vt:lpstr>Технический комитет (ТК)</vt:lpstr>
      <vt:lpstr>Процедура разработки международного стандарта или международной рекомендации </vt:lpstr>
      <vt:lpstr>Консультативные комитеты </vt:lpstr>
      <vt:lpstr>КАСКО</vt:lpstr>
      <vt:lpstr>КОПОЛКО</vt:lpstr>
      <vt:lpstr>ДЕВКО</vt:lpstr>
      <vt:lpstr>ИНФКО</vt:lpstr>
      <vt:lpstr>РЕМКО</vt:lpstr>
      <vt:lpstr>СТАКО</vt:lpstr>
      <vt:lpstr>ПЛАКО</vt:lpstr>
      <vt:lpstr>Международная организация ИСО</vt:lpstr>
      <vt:lpstr>Слайд 23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Стандартизация</dc:title>
  <dc:creator>Gudvin</dc:creator>
  <cp:lastModifiedBy>Мама</cp:lastModifiedBy>
  <cp:revision>7</cp:revision>
  <dcterms:created xsi:type="dcterms:W3CDTF">2001-01-02T11:14:12Z</dcterms:created>
  <dcterms:modified xsi:type="dcterms:W3CDTF">2015-05-12T08:21:49Z</dcterms:modified>
</cp:coreProperties>
</file>