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61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57" r:id="rId15"/>
    <p:sldId id="273" r:id="rId16"/>
    <p:sldId id="275" r:id="rId17"/>
    <p:sldId id="276" r:id="rId18"/>
    <p:sldId id="274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94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65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85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79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54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39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77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315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736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60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CAFB7-F9CD-42FC-AA3C-EEEDEA86C0C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AF092-535C-4137-98D5-66B095EB8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5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owerbranding.ru/rynok/emkost-snizu-vverx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ru-RU" altLang="ru-RU" b="1" dirty="0">
                <a:latin typeface="Times New Roman" pitchFamily="18" charset="0"/>
              </a:rPr>
              <a:t>С. Л. Еремина,</a:t>
            </a:r>
          </a:p>
          <a:p>
            <a:pPr>
              <a:defRPr/>
            </a:pPr>
            <a:r>
              <a:rPr lang="ru-RU" altLang="ru-RU" b="1" dirty="0">
                <a:latin typeface="Times New Roman" pitchFamily="18" charset="0"/>
              </a:rPr>
              <a:t>д.э.н., профессор</a:t>
            </a:r>
            <a:endParaRPr lang="en-US" altLang="ru-RU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59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ъект 2"/>
          <p:cNvSpPr>
            <a:spLocks noGrp="1"/>
          </p:cNvSpPr>
          <p:nvPr>
            <p:ph idx="1"/>
          </p:nvPr>
        </p:nvSpPr>
        <p:spPr>
          <a:xfrm>
            <a:off x="468313" y="981075"/>
            <a:ext cx="8218487" cy="5145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План презентации</a:t>
            </a:r>
          </a:p>
          <a:p>
            <a:pPr marL="0" indent="0">
              <a:buFontTx/>
              <a:buAutoNum type="arabicPeriod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Краткое описание товара / услуги</a:t>
            </a:r>
          </a:p>
          <a:p>
            <a:pPr marL="0" indent="0">
              <a:buFontTx/>
              <a:buAutoNum type="arabicPeriod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Информационная программа для анализа динамики рынка</a:t>
            </a:r>
          </a:p>
          <a:p>
            <a:pPr marL="0" indent="0">
              <a:buFontTx/>
              <a:buAutoNum type="arabicPeriod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Пример анализа и динамики рынка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эндопротезов</a:t>
            </a: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Понятие 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емкость рынка», в т.ч.:</a:t>
            </a:r>
          </a:p>
          <a:p>
            <a:pPr lvl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потенциальная</a:t>
            </a:r>
          </a:p>
          <a:p>
            <a:pPr lvl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фактическая </a:t>
            </a:r>
          </a:p>
          <a:p>
            <a:pPr lvl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доступная </a:t>
            </a:r>
          </a:p>
          <a:p>
            <a:pPr marL="0" indent="0">
              <a:buFontTx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Основные показатели, использующиеся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определения размера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рынка</a:t>
            </a:r>
          </a:p>
          <a:p>
            <a:pPr marL="0" indent="0">
              <a:buFontTx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Факторы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влияющие на емкость рынка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сбыта</a:t>
            </a:r>
          </a:p>
          <a:p>
            <a:pPr marL="0" indent="0">
              <a:buFontTx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етоды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расчета, оценки и прогнозирования емкости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рынка</a:t>
            </a:r>
          </a:p>
          <a:p>
            <a:pPr marL="0" indent="0">
              <a:buFontTx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Примеры расчета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емкости рынка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AutoNum type="arabicPeriod"/>
            </a:pPr>
            <a:endParaRPr lang="ru-RU" alt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AutoNum type="arabicPeriod"/>
            </a:pPr>
            <a:endParaRPr lang="ru-RU" alt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741" y="274638"/>
            <a:ext cx="8159058" cy="38049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27741" y="295810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1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ъект 2"/>
          <p:cNvSpPr>
            <a:spLocks noGrp="1"/>
          </p:cNvSpPr>
          <p:nvPr>
            <p:ph idx="1"/>
          </p:nvPr>
        </p:nvSpPr>
        <p:spPr>
          <a:xfrm>
            <a:off x="539750" y="1125538"/>
            <a:ext cx="8147050" cy="5000625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1. Описание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товара / услуги включает результаты: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визуального наблюдения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Тактильных ощущений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Запаха, Цвета, Слуха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Характерные черты применения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Преимущества и недостатки</a:t>
            </a:r>
          </a:p>
          <a:p>
            <a:pPr marL="0" indent="0">
              <a:buFontTx/>
              <a:buNone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Рекомендуется: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определение места расположения (близость к рынкам сбыта, наличие инфраструктуры, наличие комплементарных товаров/услуг)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описание разнообразия применения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приведение графического изображения (рисунка, фотографии и т.п.) с указанием размеров</a:t>
            </a:r>
          </a:p>
          <a:p>
            <a:pPr marL="0" indent="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описание основных потребителей (целевой/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ые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сегменты, их характеристики, профиль, возраст, уровень доходов, покупательские привычки и т.п.)</a:t>
            </a:r>
          </a:p>
          <a:p>
            <a:pPr marL="0" indent="0"/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dirty="0" smtClean="0"/>
          </a:p>
          <a:p>
            <a:pPr marL="0" indent="0">
              <a:buFontTx/>
              <a:buAutoNum type="arabicPeriod"/>
            </a:pPr>
            <a:endParaRPr lang="ru-RU" altLang="ru-RU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086725" cy="287338"/>
          </a:xfrm>
          <a:solidFill>
            <a:srgbClr val="FFCC00"/>
          </a:solidFill>
        </p:spPr>
        <p:txBody>
          <a:bodyPr wrap="none">
            <a:normAutofit fontScale="90000"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18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165100" y="160338"/>
            <a:ext cx="8826500" cy="6545262"/>
          </a:xfrm>
          <a:prstGeom prst="rect">
            <a:avLst/>
          </a:prstGeom>
          <a:noFill/>
          <a:ln w="38100" cmpd="dbl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</a:pPr>
            <a:endParaRPr lang="ru-RU" altLang="ru-RU" sz="3200" b="1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304800" y="260350"/>
            <a:ext cx="8534400" cy="2286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71685" name="Содержимое 7"/>
          <p:cNvSpPr>
            <a:spLocks noGrp="1"/>
          </p:cNvSpPr>
          <p:nvPr>
            <p:ph idx="4294967295"/>
          </p:nvPr>
        </p:nvSpPr>
        <p:spPr>
          <a:xfrm>
            <a:off x="683568" y="1052736"/>
            <a:ext cx="7774632" cy="5043265"/>
          </a:xfrm>
        </p:spPr>
        <p:txBody>
          <a:bodyPr anchor="ctr">
            <a:normAutofit fontScale="92500"/>
          </a:bodyPr>
          <a:lstStyle/>
          <a:p>
            <a:pPr marL="0" lvl="2" indent="0">
              <a:spcBef>
                <a:spcPts val="0"/>
              </a:spcBef>
              <a:buNone/>
            </a:pP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Информационная программа для анализа </a:t>
            </a: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динамики рынка</a:t>
            </a: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2" indent="0" eaLnBrk="1" hangingPunct="1">
              <a:spcBef>
                <a:spcPts val="0"/>
              </a:spcBef>
              <a:buFontTx/>
              <a:buAutoNum type="arabicPeriod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Количественные параметры рынка: размер, рост, доля, стабильность спроса</a:t>
            </a:r>
          </a:p>
          <a:p>
            <a:pPr marL="0" lvl="2" indent="0" eaLnBrk="1" hangingPunct="1">
              <a:spcBef>
                <a:spcPts val="0"/>
              </a:spcBef>
              <a:buFontTx/>
              <a:buAutoNum type="arabicPeriod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Качественные параметры рынка: структура потребностей, мотивы покупки, процесс покупки, информационные отношения</a:t>
            </a:r>
          </a:p>
          <a:p>
            <a:pPr marL="0" lvl="2" indent="0" eaLnBrk="1" hangingPunct="1">
              <a:spcBef>
                <a:spcPts val="0"/>
              </a:spcBef>
              <a:buFontTx/>
              <a:buAutoNum type="arabicPeriod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Анализ конкуренции: оборот/доля рынка, сила и слабость, видимая стратегия, финансовая сила, качество </a:t>
            </a: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менеджмента</a:t>
            </a:r>
          </a:p>
          <a:p>
            <a:pPr marL="0" lvl="2" indent="0" eaLnBrk="1" hangingPunct="1">
              <a:spcBef>
                <a:spcPts val="0"/>
              </a:spcBef>
              <a:buFontTx/>
              <a:buAutoNum type="arabicPeriod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Структура покупателей: количество покупателей, виды покупателей/размеры, региональные акценты, специфические отраслевые акценты</a:t>
            </a:r>
          </a:p>
          <a:p>
            <a:pPr marL="0" lvl="2" indent="0" eaLnBrk="1" hangingPunct="1">
              <a:spcBef>
                <a:spcPts val="0"/>
              </a:spcBef>
              <a:buFontTx/>
              <a:buAutoNum type="arabicPeriod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Отраслевая структура: количество продавцов, вид продавцов, организации/союзы, загрузка мощностей, менталитет соревнования</a:t>
            </a:r>
          </a:p>
          <a:p>
            <a:pPr marL="0" lvl="2" indent="0" eaLnBrk="1" hangingPunct="1">
              <a:spcBef>
                <a:spcPts val="0"/>
              </a:spcBef>
              <a:buFontTx/>
              <a:buAutoNum type="arabicPeriod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Дистрибутивная структура: географическая, по каналам сбыта</a:t>
            </a:r>
            <a:endParaRPr lang="ru-RU" alt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2" indent="0" eaLnBrk="1" hangingPunct="1">
              <a:buFontTx/>
              <a:buNone/>
            </a:pP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80653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ъект 2"/>
          <p:cNvSpPr>
            <a:spLocks noGrp="1"/>
          </p:cNvSpPr>
          <p:nvPr>
            <p:ph idx="1"/>
          </p:nvPr>
        </p:nvSpPr>
        <p:spPr>
          <a:xfrm>
            <a:off x="539750" y="1125538"/>
            <a:ext cx="8147050" cy="5000625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3. Пример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анализа и динамики рынка </a:t>
            </a:r>
            <a:r>
              <a:rPr lang="ru-RU" altLang="ru-RU" sz="2000" b="1" dirty="0" err="1" smtClean="0">
                <a:latin typeface="Times New Roman" pitchFamily="18" charset="0"/>
                <a:cs typeface="Times New Roman" pitchFamily="18" charset="0"/>
              </a:rPr>
              <a:t>эндопротезов</a:t>
            </a: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AutoNum type="arabicPeriod"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AutoNum type="arabicPeriod"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086725" cy="287338"/>
          </a:xfrm>
          <a:solidFill>
            <a:srgbClr val="FFCC00"/>
          </a:solidFill>
        </p:spPr>
        <p:txBody>
          <a:bodyPr wrap="none">
            <a:normAutofit fontScale="90000"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Еремина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720129"/>
              </p:ext>
            </p:extLst>
          </p:nvPr>
        </p:nvGraphicFramePr>
        <p:xfrm>
          <a:off x="611188" y="1628775"/>
          <a:ext cx="7632700" cy="4392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69407"/>
                <a:gridCol w="563293"/>
              </a:tblGrid>
              <a:tr h="227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Перечень таблиц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Стр.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4697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Объем и темпы роста рынка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эндопротезов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суставов и приспособлений для остеосинтеза в России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4697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Производство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эндопротезов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суставов и приспособлений для остеосинтеза в России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4697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Импорт в Россию и экспорт из России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эндопротезов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суставов и приспособлений для остеосинтеза по: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227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фирмам-производителям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227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странам-происхождения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4697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Российские производители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эндопротезов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и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имплантов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для остеосинтеза: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227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ГК METIZ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227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ОАО «Московское производственное объединение «Металлист»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4697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Зарубежные производители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эндопротезов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и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имплантов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для остеосинтеза: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227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ZIMMER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227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MEDTRONIC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227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DePuy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227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ОТТО БОКК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20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ъект 2"/>
          <p:cNvSpPr>
            <a:spLocks noGrp="1"/>
          </p:cNvSpPr>
          <p:nvPr>
            <p:ph idx="1"/>
          </p:nvPr>
        </p:nvSpPr>
        <p:spPr>
          <a:xfrm>
            <a:off x="468313" y="980728"/>
            <a:ext cx="7992119" cy="5145435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200" dirty="0" smtClean="0"/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741" y="274638"/>
            <a:ext cx="8159058" cy="38049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27741" y="295810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980728"/>
            <a:ext cx="8208911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Понятие «емкость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рынка»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(емкость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целевого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рынка,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объем и размер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товара или услуги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совокупный объем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продаж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расчетный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спрос, выраженный в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покупательской способности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(потребителя)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Единицы измерения емкости рынка: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натуральные – штуки, Хиросимы, баррели, унции и т.п.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стоимостные  – деньги (рубли, доллары, евро)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объемные - литры, килограммы, кубометры и т.п.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pPr marL="0" lvl="1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62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ъект 2"/>
          <p:cNvSpPr>
            <a:spLocks noGrp="1"/>
          </p:cNvSpPr>
          <p:nvPr>
            <p:ph idx="1"/>
          </p:nvPr>
        </p:nvSpPr>
        <p:spPr>
          <a:xfrm>
            <a:off x="468313" y="981075"/>
            <a:ext cx="8218487" cy="5145088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741" y="274638"/>
            <a:ext cx="8159058" cy="38049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27741" y="295810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908720"/>
            <a:ext cx="6174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Виды емкости рынка: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потенциальная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фактическая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доступная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30" y="2996952"/>
            <a:ext cx="6160697" cy="2859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01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ъект 2"/>
          <p:cNvSpPr>
            <a:spLocks noGrp="1"/>
          </p:cNvSpPr>
          <p:nvPr>
            <p:ph idx="1"/>
          </p:nvPr>
        </p:nvSpPr>
        <p:spPr>
          <a:xfrm>
            <a:off x="468313" y="981075"/>
            <a:ext cx="8218487" cy="5145088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741" y="274638"/>
            <a:ext cx="8159058" cy="38049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27741" y="295810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12777"/>
            <a:ext cx="77768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Потенциальная: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максимальный урове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спроса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товар или услугу среди потребителей.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максимально возможный объем рынка, который определяется из расчета, что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все потенциальные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потребители знают и пользуются данной товарной категорией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Максимальный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уровень спроса означает, что культура использования продукта достигла своего максимума: потребители максимально часто потребляют продукт и постоянно его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используют </a:t>
            </a:r>
          </a:p>
        </p:txBody>
      </p:sp>
    </p:spTree>
    <p:extLst>
      <p:ext uri="{BB962C8B-B14F-4D97-AF65-F5344CB8AC3E}">
        <p14:creationId xmlns:p14="http://schemas.microsoft.com/office/powerpoint/2010/main" val="12501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ъект 2"/>
          <p:cNvSpPr>
            <a:spLocks noGrp="1"/>
          </p:cNvSpPr>
          <p:nvPr>
            <p:ph idx="1"/>
          </p:nvPr>
        </p:nvSpPr>
        <p:spPr>
          <a:xfrm>
            <a:off x="468313" y="981075"/>
            <a:ext cx="8218487" cy="5145088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741" y="274638"/>
            <a:ext cx="8159058" cy="38049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27741" y="295810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82809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Фактическая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рынка, основанный на текущем уровне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спроса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товар или услугу среди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потребителей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Расчет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проводится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основании: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текущего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уровня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знания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потребления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использования товара среди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потребителей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Доступная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рынка, на который может претендовать компания с имеющимся у нее товаром и его характеристиками (дистрибуция, цена, аудитория)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спроса, который способна удовлетворить компания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имеющимися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 нее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ресурсами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Расчет проводится на основании: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сужения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фактического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объема рынка до доступного, т.е.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учета только целевой аудитории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потребителей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1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ъект 2"/>
          <p:cNvSpPr>
            <a:spLocks noGrp="1"/>
          </p:cNvSpPr>
          <p:nvPr>
            <p:ph idx="1"/>
          </p:nvPr>
        </p:nvSpPr>
        <p:spPr>
          <a:xfrm>
            <a:off x="468313" y="981075"/>
            <a:ext cx="8218487" cy="5145088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741" y="274638"/>
            <a:ext cx="8159058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27741" y="244895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764704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Информация, необходимая для </a:t>
            </a:r>
            <a:r>
              <a:rPr lang="ru-RU" dirty="0" smtClean="0"/>
              <a:t>расчета емкости </a:t>
            </a:r>
            <a:r>
              <a:rPr lang="ru-RU" dirty="0"/>
              <a:t>целевого </a:t>
            </a:r>
            <a:r>
              <a:rPr lang="ru-RU" dirty="0" smtClean="0"/>
              <a:t>рынка: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12216"/>
              </p:ext>
            </p:extLst>
          </p:nvPr>
        </p:nvGraphicFramePr>
        <p:xfrm>
          <a:off x="527740" y="1340770"/>
          <a:ext cx="8159060" cy="4982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79530"/>
                <a:gridCol w="4079530"/>
              </a:tblGrid>
              <a:tr h="2711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Факторы и показатели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Описание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</a:tr>
              <a:tr h="4776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Период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Обычно временной: месяц</a:t>
                      </a:r>
                      <a:r>
                        <a:rPr lang="ru-RU" sz="1200" dirty="0">
                          <a:effectLst/>
                        </a:rPr>
                        <a:t>, квартал, полугодие, </a:t>
                      </a:r>
                      <a:r>
                        <a:rPr lang="ru-RU" sz="1200" dirty="0" smtClean="0">
                          <a:effectLst/>
                        </a:rPr>
                        <a:t>год, 5 лет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</a:tr>
              <a:tr h="4776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Границы рынка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Т.н.,</a:t>
                      </a:r>
                      <a:r>
                        <a:rPr lang="ru-RU" sz="1200" baseline="0" dirty="0" smtClean="0">
                          <a:effectLst/>
                        </a:rPr>
                        <a:t> географическая сегментация: район в городе (Кировский), город (Томск), страна (</a:t>
                      </a:r>
                      <a:r>
                        <a:rPr lang="ru-RU" sz="1200" dirty="0" smtClean="0">
                          <a:effectLst/>
                        </a:rPr>
                        <a:t>Россия) регион ( </a:t>
                      </a:r>
                      <a:r>
                        <a:rPr lang="ru-RU" sz="1200" dirty="0">
                          <a:effectLst/>
                        </a:rPr>
                        <a:t>Западная Европа, </a:t>
                      </a:r>
                      <a:r>
                        <a:rPr lang="ru-RU" sz="1200" dirty="0" smtClean="0">
                          <a:effectLst/>
                        </a:rPr>
                        <a:t>Азия),</a:t>
                      </a:r>
                      <a:r>
                        <a:rPr lang="ru-RU" sz="1200" baseline="0" dirty="0" smtClean="0">
                          <a:effectLst/>
                        </a:rPr>
                        <a:t> мир (Земля)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</a:tr>
              <a:tr h="6842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Критерии </a:t>
                      </a:r>
                      <a:r>
                        <a:rPr lang="ru-RU" sz="1200" dirty="0" smtClean="0">
                          <a:effectLst/>
                        </a:rPr>
                        <a:t>расчета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возможный уровень:</a:t>
                      </a:r>
                    </a:p>
                    <a:p>
                      <a:pPr marL="171450" indent="-171450"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200" dirty="0" smtClean="0">
                          <a:effectLst/>
                        </a:rPr>
                        <a:t>производства </a:t>
                      </a:r>
                    </a:p>
                    <a:p>
                      <a:pPr marL="171450" indent="-171450"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200" dirty="0" smtClean="0">
                          <a:effectLst/>
                        </a:rPr>
                        <a:t>потребления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</a:tr>
              <a:tr h="8907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Потребители (В2С, В»В, </a:t>
                      </a:r>
                      <a:r>
                        <a:rPr lang="en-US" sz="1200" dirty="0" smtClean="0">
                          <a:effectLst/>
                        </a:rPr>
                        <a:t>B2G)</a:t>
                      </a:r>
                      <a:r>
                        <a:rPr lang="ru-RU" sz="1200" dirty="0" smtClean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В2С - т</a:t>
                      </a:r>
                      <a:r>
                        <a:rPr lang="ru-RU" sz="1200" dirty="0" smtClean="0">
                          <a:effectLst/>
                        </a:rPr>
                        <a:t>.н., социальная сегментация: все население, население определенного возраста</a:t>
                      </a:r>
                      <a:r>
                        <a:rPr lang="ru-RU" sz="1200" baseline="0" dirty="0" smtClean="0">
                          <a:effectLst/>
                        </a:rPr>
                        <a:t> (</a:t>
                      </a:r>
                      <a:r>
                        <a:rPr lang="ru-RU" sz="1200" dirty="0" smtClean="0">
                          <a:effectLst/>
                        </a:rPr>
                        <a:t>18+, 65+), пол (мужчины, женщины), уровень дохода (низкий. Средний, высокий),, семейное положение (семья, одинокие) </a:t>
                      </a:r>
                      <a:r>
                        <a:rPr lang="ru-RU" sz="1200" dirty="0">
                          <a:effectLst/>
                        </a:rPr>
                        <a:t>и т.д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</a:tr>
              <a:tr h="8907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Товарные группы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Например, рынок автомобилей: только собственно автомобили </a:t>
                      </a:r>
                      <a:r>
                        <a:rPr lang="ru-RU" sz="1200" dirty="0">
                          <a:effectLst/>
                        </a:rPr>
                        <a:t>или </a:t>
                      </a:r>
                      <a:r>
                        <a:rPr lang="ru-RU" sz="1200" dirty="0" smtClean="0">
                          <a:effectLst/>
                        </a:rPr>
                        <a:t>плюс послепродажное обслуживание, запчасти, заправка, техосмотр и т.п.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</a:tr>
              <a:tr h="6842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единицы продукции </a:t>
                      </a:r>
                    </a:p>
                    <a:p>
                      <a:pPr marL="171450" indent="-171450"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200" dirty="0" smtClean="0">
                          <a:effectLst/>
                        </a:rPr>
                        <a:t>валюта (национальная или иностранная, корзина)</a:t>
                      </a:r>
                    </a:p>
                    <a:p>
                      <a:pPr marL="171450" indent="-171450"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200" dirty="0" smtClean="0">
                          <a:effectLst/>
                        </a:rPr>
                        <a:t>объем продукции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</a:tr>
              <a:tr h="4776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Источники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интервью, отраслевые бюллетени, отчеты компаний, государственные статистические ежегодники и т.д.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28575" marT="28575" marB="2857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1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18487" cy="52181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Способы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(методы) расчета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емкости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рынка: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снизу–вверх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2000" dirty="0" smtClean="0"/>
              <a:t>самый распространенный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«сверху-вниз»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основе реальных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продаж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Универсальное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правило: если рынок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состоит из нескольких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сегментов или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-рынков,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необходимо: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рассчитать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емкость каждого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-рынка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суммировать полученную емкость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333374"/>
            <a:ext cx="8137276" cy="359321"/>
          </a:xfrm>
          <a:solidFill>
            <a:srgbClr val="FFCC00"/>
          </a:solidFill>
        </p:spPr>
        <p:txBody>
          <a:bodyPr wrap="none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54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18487" cy="59046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 расчета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емкости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рынка «снизу–вверх»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самый распространенный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определение емкости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рынка с точки зрения текущего уровня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спроса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равен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сумме всех ожидаемых покупок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товара / услуг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целевой аудиторией за расчетный период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(как правило, год)</a:t>
            </a:r>
          </a:p>
          <a:p>
            <a:pPr marL="0" indent="0" algn="ctr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ормула расчета:</a:t>
            </a: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333374"/>
            <a:ext cx="8137276" cy="359321"/>
          </a:xfrm>
          <a:solidFill>
            <a:srgbClr val="FFCC00"/>
          </a:solidFill>
        </p:spPr>
        <p:txBody>
          <a:bodyPr wrap="none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950373"/>
              </p:ext>
            </p:extLst>
          </p:nvPr>
        </p:nvGraphicFramePr>
        <p:xfrm>
          <a:off x="755576" y="3140968"/>
          <a:ext cx="7632848" cy="1414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6424"/>
                <a:gridCol w="3816424"/>
              </a:tblGrid>
              <a:tr h="3535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емкости рынка (выражение)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Формула расчета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28575" marT="28575" marB="28575" anchor="ctr"/>
                </a:tc>
              </a:tr>
              <a:tr h="3535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Количественное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= ЦА * НП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28575" marT="28575" marB="28575" anchor="ctr"/>
                </a:tc>
              </a:tr>
              <a:tr h="3535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Денежное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= ЦА * НП * Ц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28575" marT="28575" marB="28575" anchor="ctr"/>
                </a:tc>
              </a:tr>
              <a:tr h="3535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Объемное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28575" marT="28575" marB="2857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= N = ЦА * НП *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28575" marT="28575" marB="28575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4509120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где: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N – емкость рынка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ЦА – целевая аудитория, чел. / тыс. чел.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НП – норма потребления за период, шт. / тыс. шт.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 – средняя цена единицы продукции, руб. / тыс. руб.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– средний объем одного места, / тыс.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77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91264" cy="554461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  <a:hlinkClick r:id="rId2"/>
              </a:rPr>
              <a:t>Пример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расчета емкости рынка «снизу–вверх»</a:t>
            </a:r>
          </a:p>
          <a:p>
            <a:pPr marL="0" indent="0">
              <a:buNone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http://powerbranding.ru/rynok/emkost-snizu-vverx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Выводы</a:t>
            </a:r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Рынок</a:t>
            </a:r>
          </a:p>
          <a:p>
            <a:pPr lvl="2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обладает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большим потенциалом роста 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используется компаниями максимально полно. 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Необходимо</a:t>
            </a:r>
          </a:p>
          <a:p>
            <a:pPr lvl="2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образовательных кампаний и рекламных акций по привлечению неохваченной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аудитории </a:t>
            </a:r>
          </a:p>
          <a:p>
            <a:pPr lvl="2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стимулирования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более частого использования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товара</a:t>
            </a:r>
            <a:endParaRPr lang="ru-RU" sz="4200" dirty="0">
              <a:latin typeface="Times New Roman" pitchFamily="18" charset="0"/>
              <a:cs typeface="Times New Roman" pitchFamily="18" charset="0"/>
            </a:endParaRPr>
          </a:p>
          <a:p>
            <a:pPr marL="400050" lvl="1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74638"/>
            <a:ext cx="8219256" cy="274042"/>
          </a:xfrm>
          <a:solidFill>
            <a:srgbClr val="FFCC00"/>
          </a:solidFill>
        </p:spPr>
        <p:txBody>
          <a:bodyPr wrap="none">
            <a:normAutofit fontScale="90000"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611188" y="333374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813" y="1484784"/>
            <a:ext cx="4096519" cy="246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63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18487" cy="521811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Расчет емкости рынка (снизу вверх)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(например, через интервью).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Интервью 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важно!!!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подумать о местах проведения)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Достоверность выборки (опрос 1% целевого сегмента)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трех (ножницы цен) вариантов предполагаемых ответов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Экстраполяция полученных результатов на весь сегмент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Измерение емкости, руб. </a:t>
            </a: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333374"/>
            <a:ext cx="8137276" cy="359321"/>
          </a:xfrm>
          <a:solidFill>
            <a:srgbClr val="FFCC00"/>
          </a:solidFill>
        </p:spPr>
        <p:txBody>
          <a:bodyPr wrap="none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4213" y="3644900"/>
          <a:ext cx="7920038" cy="2278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515"/>
                <a:gridCol w="791837"/>
                <a:gridCol w="791837"/>
                <a:gridCol w="791837"/>
                <a:gridCol w="791837"/>
                <a:gridCol w="791837"/>
                <a:gridCol w="792669"/>
                <a:gridCol w="792669"/>
              </a:tblGrid>
              <a:tr h="17523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Этапы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Секунды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</a:tr>
              <a:tr h="175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Представление себя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</a:tr>
              <a:tr h="350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Выяснение, подходящий ли информатор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</a:tr>
              <a:tr h="525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Общее знакомство (задачи опроса, установление доверительных отношений)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</a:tr>
              <a:tr h="175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Получение информации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</a:tr>
              <a:tr h="350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Подтверждение полученной информации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</a:tr>
              <a:tr h="350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Завершение, выражение благодарности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70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90495" cy="54726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 расчета емкости рынка «сверху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–вниз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333374"/>
            <a:ext cx="8137276" cy="359321"/>
          </a:xfrm>
          <a:solidFill>
            <a:srgbClr val="FFCC00"/>
          </a:solidFill>
        </p:spPr>
        <p:txBody>
          <a:bodyPr wrap="none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1772816"/>
            <a:ext cx="7632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определение размера рынка на основе данных внутренних продаж всех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(хотя бы 80-90%)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игроков за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расчетный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Формула расчета: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Емкость рынка =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сумма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продаж всех компаний на рынке, выраженных в ценах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т.е. не в отгрузочных, а в розничных ценах).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Источники информации: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опрос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крупных игроков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рынка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отчетность, публикуемая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игроками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открыто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04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ъект 2"/>
          <p:cNvSpPr>
            <a:spLocks noGrp="1"/>
          </p:cNvSpPr>
          <p:nvPr>
            <p:ph idx="1"/>
          </p:nvPr>
        </p:nvSpPr>
        <p:spPr>
          <a:xfrm>
            <a:off x="468313" y="981075"/>
            <a:ext cx="8218487" cy="51450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Расчет емкости рынка (сверху вниз)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предполагает использование: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конкретных данных статистики 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Предположений</a:t>
            </a:r>
          </a:p>
          <a:p>
            <a:pPr marL="0" indent="0">
              <a:buFontTx/>
              <a:buNone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Вариант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расчета емкости (доли) рынка продукции 1 сотрудника в г. Томске в 1993 г. на примере компании Цептер: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продукт компании – семейный (предположение)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Население Томска 500 тыс. чел. (статистика)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Семья – это 4 человека (статистика)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Потенциальная емкость - 125 тыс. семей (вывод)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90% жителей г. Томска не могут себе позволить продукт компании (предположение)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Расчетная емкость - 12,5 тыс. семей (вывод)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1993 г. – второй год компании на рынке (статистика)</a:t>
            </a:r>
          </a:p>
          <a:p>
            <a:pPr marL="0" indent="0">
              <a:buFontTx/>
              <a:buNone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2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14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AutoNum type="arabicPeriod"/>
            </a:pPr>
            <a:endParaRPr lang="ru-RU" altLang="ru-RU" sz="2000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741" y="274638"/>
            <a:ext cx="8159058" cy="38049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27741" y="295810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99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ъект 2"/>
          <p:cNvSpPr>
            <a:spLocks noGrp="1"/>
          </p:cNvSpPr>
          <p:nvPr>
            <p:ph idx="1"/>
          </p:nvPr>
        </p:nvSpPr>
        <p:spPr>
          <a:xfrm>
            <a:off x="468313" y="981075"/>
            <a:ext cx="8218487" cy="5145088"/>
          </a:xfrm>
        </p:spPr>
        <p:txBody>
          <a:bodyPr/>
          <a:lstStyle/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Половина потенциальных покупателей уже приобрели этот продукт (предположение)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Реальная емкость - 6,25 тыс. семей (вывод)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В компании одновременно работает 100 сотрудников (статистика)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Каждый из них работает с одинаковой интенсивностью (предположение)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Реальная емкость на 1 сотрудника  -  62-63 семьи (вывод)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Средний чек - $1500 (предположение)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Вероятность охватить всех – 50% (предположение)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Вероятная емкость рынка 1 сотрудника = $1500*31 семью =$46500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Комиссионные выплаты составляют 6% (статистика)</a:t>
            </a:r>
          </a:p>
          <a:p>
            <a:pPr>
              <a:buFontTx/>
              <a:buAutoNum type="arabicPeriod" startAt="8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Вероятный заработок (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доля рынка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) 1 сотрудника = $46500*6% =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$2790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(предположение)</a:t>
            </a:r>
          </a:p>
          <a:p>
            <a:pPr>
              <a:buFontTx/>
              <a:buAutoNum type="arabicPeriod" startAt="8"/>
            </a:pPr>
            <a:endParaRPr lang="ru-RU" altLang="ru-RU" sz="1200" dirty="0" smtClean="0"/>
          </a:p>
          <a:p>
            <a:pPr>
              <a:buFontTx/>
              <a:buAutoNum type="arabicPeriod" startAt="8"/>
            </a:pPr>
            <a:endParaRPr lang="ru-RU" altLang="ru-RU" sz="1200" dirty="0" smtClean="0"/>
          </a:p>
          <a:p>
            <a:pPr>
              <a:buFontTx/>
              <a:buAutoNum type="arabicPeriod" startAt="8"/>
            </a:pPr>
            <a:endParaRPr lang="ru-RU" altLang="ru-RU" sz="1400" dirty="0" smtClean="0"/>
          </a:p>
          <a:p>
            <a:pPr>
              <a:buFontTx/>
              <a:buAutoNum type="arabicPeriod" startAt="8"/>
            </a:pPr>
            <a:endParaRPr lang="ru-RU" altLang="ru-RU" sz="1400" dirty="0" smtClean="0"/>
          </a:p>
          <a:p>
            <a:pPr>
              <a:buFontTx/>
              <a:buAutoNum type="arabicPeriod" startAt="8"/>
            </a:pPr>
            <a:endParaRPr lang="ru-RU" altLang="ru-RU" sz="1400" dirty="0" smtClean="0"/>
          </a:p>
          <a:p>
            <a:pPr>
              <a:buFontTx/>
              <a:buAutoNum type="arabicPeriod" startAt="8"/>
            </a:pPr>
            <a:endParaRPr lang="ru-RU" altLang="ru-RU" sz="1400" dirty="0" smtClean="0"/>
          </a:p>
          <a:p>
            <a:pPr>
              <a:buFontTx/>
              <a:buAutoNum type="arabicPeriod" startAt="8"/>
            </a:pPr>
            <a:endParaRPr lang="ru-RU" altLang="ru-RU" sz="2000" dirty="0" smtClean="0"/>
          </a:p>
          <a:p>
            <a:pPr>
              <a:buFontTx/>
              <a:buAutoNum type="arabicPeriod" startAt="8"/>
            </a:pPr>
            <a:endParaRPr lang="ru-RU" altLang="ru-RU" sz="2000" dirty="0" smtClean="0"/>
          </a:p>
          <a:p>
            <a:pPr>
              <a:buFontTx/>
              <a:buAutoNum type="arabicPeriod" startAt="8"/>
            </a:pPr>
            <a:endParaRPr lang="ru-RU" altLang="ru-RU" sz="2000" dirty="0" smtClean="0"/>
          </a:p>
          <a:p>
            <a:pPr>
              <a:buFontTx/>
              <a:buAutoNum type="arabicPeriod" startAt="8"/>
            </a:pPr>
            <a:endParaRPr lang="ru-RU" altLang="ru-RU" sz="2000" dirty="0" smtClean="0"/>
          </a:p>
          <a:p>
            <a:pPr>
              <a:buFontTx/>
              <a:buAutoNum type="arabicPeriod" startAt="8"/>
            </a:pPr>
            <a:endParaRPr lang="ru-RU" altLang="ru-RU" sz="2000" dirty="0" smtClean="0"/>
          </a:p>
          <a:p>
            <a:pPr>
              <a:buFontTx/>
              <a:buAutoNum type="arabicPeriod" startAt="8"/>
            </a:pPr>
            <a:endParaRPr lang="ru-RU" altLang="ru-RU" sz="2000" dirty="0" smtClean="0"/>
          </a:p>
          <a:p>
            <a:pPr>
              <a:buFontTx/>
              <a:buNone/>
            </a:pPr>
            <a:endParaRPr lang="ru-RU" altLang="ru-RU" dirty="0" smtClean="0"/>
          </a:p>
          <a:p>
            <a:pPr>
              <a:buFontTx/>
              <a:buNone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3632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611188" y="278559"/>
            <a:ext cx="8137276" cy="359321"/>
          </a:xfrm>
          <a:prstGeom prst="rect">
            <a:avLst/>
          </a:prstGeom>
          <a:solidFill>
            <a:srgbClr val="FFCC00"/>
          </a:solidFill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ru-RU" sz="1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Еремина 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06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21744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 расчета емкости рынка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реальных продаж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используется многими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исследовательскими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компаниями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метода – отслеживание продаж отдельных категорий товаров по реальным чекам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покупателей - реальные покупки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Заключаются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соглашения на предоставления данных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крупными сетевыми магазинам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- репрезентативная выборка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экстраполируются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территорию всей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страны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Минус метода: невозможно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вычленить отдельную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аудиторию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Плюс метода - можно: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реально оценить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продажи отдельных видов товаров за расчетный период, в т.ч.: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штук и т.п.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анализировать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информацию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динамике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74638"/>
            <a:ext cx="8147248" cy="274042"/>
          </a:xfrm>
          <a:solidFill>
            <a:srgbClr val="FFCC00"/>
          </a:solidFill>
        </p:spPr>
        <p:txBody>
          <a:bodyPr wrap="none">
            <a:normAutofit fontScale="90000"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7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Расчет емкости рынка по нормам потребления и </a:t>
            </a:r>
            <a:r>
              <a:rPr lang="ru-RU" b="1" dirty="0" smtClean="0"/>
              <a:t>расходования </a:t>
            </a:r>
            <a:r>
              <a:rPr lang="ru-RU" b="1" smtClean="0"/>
              <a:t>- </a:t>
            </a:r>
            <a:r>
              <a:rPr lang="ru-RU" b="1" smtClean="0"/>
              <a:t>приложения</a:t>
            </a:r>
            <a:r>
              <a:rPr lang="ru-RU" b="1" smtClean="0"/>
              <a:t>: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Пятники на железной дороге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Шаровые краны на газопроводах</a:t>
            </a:r>
            <a:endParaRPr lang="ru-RU" b="1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536" y="274638"/>
            <a:ext cx="8291264" cy="274042"/>
          </a:xfrm>
          <a:solidFill>
            <a:srgbClr val="FFCC00"/>
          </a:solidFill>
        </p:spPr>
        <p:txBody>
          <a:bodyPr wrap="none">
            <a:normAutofit fontScale="90000"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С.Л. </a:t>
            </a:r>
            <a:r>
              <a:rPr lang="ru-RU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Еремина </a:t>
            </a: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Объем и емкость рынка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2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1531</Words>
  <Application>Microsoft Office PowerPoint</Application>
  <PresentationFormat>Экран (4:3)</PresentationFormat>
  <Paragraphs>387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Объем и емкость рынка</vt:lpstr>
      <vt:lpstr>Презентация PowerPoint</vt:lpstr>
      <vt:lpstr>С.Л. Еремина Объем и емкость рынка</vt:lpstr>
      <vt:lpstr>Презентация PowerPoint</vt:lpstr>
      <vt:lpstr>С.Л. Еремина Объем и емкость рынка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С.Л. Еремина  Объем и емкость рынка</vt:lpstr>
      <vt:lpstr>С.Л. Еремина  Объем и емкость рынка</vt:lpstr>
      <vt:lpstr>С.Л. Еремина  Объем и емкость рынка</vt:lpstr>
      <vt:lpstr>С.Л. Еремина  Объем и емкость рынка</vt:lpstr>
      <vt:lpstr>С.Л. Еремина  Объем и емкость рынка</vt:lpstr>
      <vt:lpstr>Презентация PowerPoint</vt:lpstr>
      <vt:lpstr>Презентация PowerPoint</vt:lpstr>
      <vt:lpstr>С.Л. Еремина  Объем и емкость рынка</vt:lpstr>
      <vt:lpstr>С.Л. Еремина  Объем и емкость рынка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Объем и емкость рынка</dc:title>
  <dc:creator>user</dc:creator>
  <cp:lastModifiedBy>user</cp:lastModifiedBy>
  <cp:revision>16</cp:revision>
  <dcterms:created xsi:type="dcterms:W3CDTF">2020-04-15T10:33:54Z</dcterms:created>
  <dcterms:modified xsi:type="dcterms:W3CDTF">2020-04-15T13:34:36Z</dcterms:modified>
</cp:coreProperties>
</file>