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3"/>
  </p:notesMasterIdLst>
  <p:sldIdLst>
    <p:sldId id="339" r:id="rId2"/>
    <p:sldId id="318" r:id="rId3"/>
    <p:sldId id="341" r:id="rId4"/>
    <p:sldId id="260" r:id="rId5"/>
    <p:sldId id="378" r:id="rId6"/>
    <p:sldId id="379" r:id="rId7"/>
    <p:sldId id="380" r:id="rId8"/>
    <p:sldId id="381" r:id="rId9"/>
    <p:sldId id="262" r:id="rId10"/>
    <p:sldId id="371" r:id="rId11"/>
    <p:sldId id="265" r:id="rId12"/>
    <p:sldId id="266" r:id="rId13"/>
    <p:sldId id="267" r:id="rId14"/>
    <p:sldId id="277" r:id="rId15"/>
    <p:sldId id="278" r:id="rId16"/>
    <p:sldId id="372" r:id="rId17"/>
    <p:sldId id="279" r:id="rId18"/>
    <p:sldId id="340" r:id="rId19"/>
    <p:sldId id="373" r:id="rId20"/>
    <p:sldId id="282" r:id="rId21"/>
    <p:sldId id="283" r:id="rId22"/>
    <p:sldId id="286" r:id="rId23"/>
    <p:sldId id="344" r:id="rId24"/>
    <p:sldId id="345" r:id="rId25"/>
    <p:sldId id="346" r:id="rId26"/>
    <p:sldId id="365" r:id="rId27"/>
    <p:sldId id="366" r:id="rId28"/>
    <p:sldId id="347" r:id="rId29"/>
    <p:sldId id="348" r:id="rId30"/>
    <p:sldId id="349" r:id="rId31"/>
    <p:sldId id="350" r:id="rId32"/>
    <p:sldId id="367" r:id="rId33"/>
    <p:sldId id="351" r:id="rId34"/>
    <p:sldId id="352" r:id="rId35"/>
    <p:sldId id="353" r:id="rId36"/>
    <p:sldId id="355" r:id="rId37"/>
    <p:sldId id="356" r:id="rId38"/>
    <p:sldId id="357" r:id="rId39"/>
    <p:sldId id="359" r:id="rId40"/>
    <p:sldId id="360" r:id="rId41"/>
    <p:sldId id="368" r:id="rId42"/>
    <p:sldId id="369" r:id="rId43"/>
    <p:sldId id="370" r:id="rId44"/>
    <p:sldId id="361" r:id="rId45"/>
    <p:sldId id="362" r:id="rId46"/>
    <p:sldId id="363" r:id="rId47"/>
    <p:sldId id="364" r:id="rId48"/>
    <p:sldId id="374" r:id="rId49"/>
    <p:sldId id="375" r:id="rId50"/>
    <p:sldId id="376" r:id="rId51"/>
    <p:sldId id="377" r:id="rId5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CC"/>
    <a:srgbClr val="0000FF"/>
    <a:srgbClr val="CC0000"/>
    <a:srgbClr val="FFFFCC"/>
    <a:srgbClr val="CCFFFF"/>
    <a:srgbClr val="66FF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0511" autoAdjust="0"/>
  </p:normalViewPr>
  <p:slideViewPr>
    <p:cSldViewPr>
      <p:cViewPr varScale="1">
        <p:scale>
          <a:sx n="89" d="100"/>
          <a:sy n="89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1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1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89213D6-F1AF-45C1-A7FC-D361127E7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310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9213D6-F1AF-45C1-A7FC-D361127E7FE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431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6B2C3-C637-4014-AA8A-30CF471F88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B3F1CC-64FD-498E-92B9-3A14222A55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02762-0243-4DB4-8C5F-4353FDFD5B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FF4FA7-F0FF-48E4-AD34-F61CB821D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030EC-2DE0-4CEB-8CFC-F4F1E12237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876D76-C184-41E8-B427-9DA251B7F2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224B6-85D4-4287-B814-CFB62ABCE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56157-B1FD-46FC-8090-C99E5F134B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62A015-7F74-4F77-98ED-30EC0F0DF0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29348-9305-46B5-AD4C-F94E80DF2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E9DE6-6DAE-44D7-9656-39D028BDC8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B97D336-081B-408F-94F5-527B112744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6%D0%B8%D0%B4%D0%BA%D0%BE%D1%81%D1%82%D1%8C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ru.wikipedia.org/wiki/%D0%A2%D0%B2%D1%91%D1%80%D0%B4%D0%BE%D0%B5_%D1%81%D0%BE%D1%81%D1%82%D0%BE%D1%8F%D0%BD%D0%B8%D0%B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hyperlink" Target="http://ru.wikipedia.org/wiki/%D0%9A%D1%80%D0%B8%D1%82%D0%B8%D1%87%D0%B5%D1%81%D0%BA%D0%B0%D1%8F_%D1%82%D0%BE%D1%87%D0%BA%D0%B0_(%D1%82%D0%B5%D1%80%D0%BC%D0%BE%D0%B4%D0%B8%D0%BD%D0%B0%D0%BC%D0%B8%D0%BA%D0%B0)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12.1.pcx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2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3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36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05000" y="1219200"/>
            <a:ext cx="5867400" cy="5334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Times New Roman" pitchFamily="18" charset="0"/>
                <a:cs typeface="Times New Roman" pitchFamily="18" charset="0"/>
              </a:rPr>
              <a:t>Молекулярная физика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5383212" cy="4064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Сегодня: </a:t>
            </a:r>
            <a:fld id="{F2113686-D077-4220-B9AB-E515C0F234B1}" type="datetime2">
              <a:rPr lang="ru-RU" sz="2000" b="1">
                <a:latin typeface="Times New Roman" pitchFamily="18" charset="0"/>
                <a:cs typeface="Times New Roman" pitchFamily="18" charset="0"/>
              </a:rPr>
              <a:pPr marL="342900" indent="-342900" algn="ctr">
                <a:spcBef>
                  <a:spcPct val="20000"/>
                </a:spcBef>
              </a:pPr>
              <a:t>понедельник, 27 мая 2013 г.</a:t>
            </a:fld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24188" y="6016625"/>
            <a:ext cx="6048375" cy="76993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Степанова Екатерина Николаевна</a:t>
            </a:r>
          </a:p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доцент кафедры ОФ ФТИ ТПУ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"/>
            <a:ext cx="8839200" cy="12954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ru-RU" sz="2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РЕАЛЬНЫЕ ГАЗЫ</a:t>
            </a:r>
            <a:r>
              <a:rPr lang="ru-R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ЖИДКОСТИ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rgbClr val="CC0000"/>
                </a:solidFill>
                <a:latin typeface="Times New Roman" pitchFamily="18" charset="0"/>
              </a:rPr>
              <a:t>Уравнение Ван-дер-Ваальса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для одного моля газа:</a:t>
            </a:r>
            <a:r>
              <a:rPr lang="ru-RU" sz="2800" dirty="0" smtClean="0">
                <a:solidFill>
                  <a:srgbClr val="0000CC"/>
                </a:solidFill>
              </a:rPr>
              <a:t> </a:t>
            </a:r>
            <a:endParaRPr lang="en-US" sz="2800" dirty="0" smtClean="0">
              <a:solidFill>
                <a:srgbClr val="0000CC"/>
              </a:solidFill>
            </a:endParaRPr>
          </a:p>
        </p:txBody>
      </p:sp>
      <p:sp>
        <p:nvSpPr>
          <p:cNvPr id="2048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4400" y="6381750"/>
            <a:ext cx="6096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A8507CD6-1B4F-4BF8-9EAC-7E03671D0B8A}" type="slidenum">
              <a:rPr lang="ru-RU" sz="1400" smtClean="0"/>
              <a:pPr algn="ctr" eaLnBrk="1" hangingPunct="1"/>
              <a:t>2</a:t>
            </a:fld>
            <a:endParaRPr lang="ru-RU" sz="1400" smtClean="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7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0558167"/>
              </p:ext>
            </p:extLst>
          </p:nvPr>
        </p:nvGraphicFramePr>
        <p:xfrm>
          <a:off x="2286000" y="1464471"/>
          <a:ext cx="5105400" cy="1533525"/>
        </p:xfrm>
        <a:graphic>
          <a:graphicData uri="http://schemas.openxmlformats.org/presentationml/2006/ole">
            <p:oleObj spid="_x0000_s20539" name="Формула" r:id="rId4" imgW="1409088" imgH="431613" progId="Equation.3">
              <p:embed/>
            </p:oleObj>
          </a:graphicData>
        </a:graphic>
      </p:graphicFrame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304800" y="2934607"/>
            <a:ext cx="7431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для произвольного количества вещества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ν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газа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343614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2784158"/>
              </p:ext>
            </p:extLst>
          </p:nvPr>
        </p:nvGraphicFramePr>
        <p:xfrm>
          <a:off x="2286000" y="3471863"/>
          <a:ext cx="4837113" cy="1328737"/>
        </p:xfrm>
        <a:graphic>
          <a:graphicData uri="http://schemas.openxmlformats.org/presentationml/2006/ole">
            <p:oleObj spid="_x0000_s20540" name="Формула" r:id="rId5" imgW="1549400" imgH="419100" progId="Equation.3">
              <p:embed/>
            </p:oleObj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2400" y="4800600"/>
            <a:ext cx="88392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0"/>
              </a:spcBef>
              <a:buFontTx/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где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a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и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b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 —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постоянные Ван-дер-Ваальса (рассчитанные на один моль газа); 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V –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объем, занимаемый газом; </a:t>
            </a:r>
            <a:r>
              <a:rPr lang="en-US" sz="2800" i="1" dirty="0" err="1" smtClean="0">
                <a:solidFill>
                  <a:schemeClr val="tx1"/>
                </a:solidFill>
                <a:latin typeface="Times New Roman" pitchFamily="18" charset="0"/>
              </a:rPr>
              <a:t>V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Times New Roman" pitchFamily="18" charset="0"/>
              </a:rPr>
              <a:t>m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— молярный объем; 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р —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давление газа на стенки сосуда.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6858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5CD61E4E-E966-4361-892B-A8E7228827B6}" type="slidenum">
              <a:rPr lang="ru-RU" sz="1400" smtClean="0"/>
              <a:pPr algn="ctr" eaLnBrk="1" hangingPunct="1"/>
              <a:t>3</a:t>
            </a:fld>
            <a:endParaRPr lang="ru-RU" sz="140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849154"/>
            <a:ext cx="8305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постоянные Ван-дер-Ваальса (рассчитанные на один моль газа);</a:t>
            </a:r>
          </a:p>
          <a:p>
            <a:pPr algn="just">
              <a:lnSpc>
                <a:spcPts val="36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Поправка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учитывает действие сил притяжения между молекулами, что приводит к появлению добавочного внутреннего давления.</a:t>
            </a:r>
          </a:p>
          <a:p>
            <a:pPr algn="just">
              <a:lnSpc>
                <a:spcPts val="36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Поправка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учитывает наличие сил отталкивания молекул (их собственный объем). Поправка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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означает учетверенный объем молекул всего газа.</a:t>
            </a:r>
          </a:p>
          <a:p>
            <a:pPr algn="just">
              <a:lnSpc>
                <a:spcPts val="36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V 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объем, занимаемый газом;</a:t>
            </a:r>
          </a:p>
          <a:p>
            <a:pPr algn="just">
              <a:lnSpc>
                <a:spcPts val="3600"/>
              </a:lnSpc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молярный объем;</a:t>
            </a:r>
          </a:p>
          <a:p>
            <a:pPr algn="just">
              <a:lnSpc>
                <a:spcPts val="3600"/>
              </a:lnSpc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давление газа на стенки сосуда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72658" y="63404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16FCC-0396-49C9-B384-225189F23484}" type="slidenum">
              <a:rPr lang="ru-RU" sz="1400" smtClean="0"/>
              <a:pPr eaLnBrk="1" hangingPunct="1"/>
              <a:t>4</a:t>
            </a:fld>
            <a:endParaRPr lang="ru-RU" sz="140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28600" y="609600"/>
            <a:ext cx="86868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</a:t>
            </a: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Внутреннее давление</a:t>
            </a:r>
            <a:r>
              <a:rPr kumimoji="0" lang="ru-RU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обусловленное силами взаимодействия молекул,</a:t>
            </a: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9137053"/>
              </p:ext>
            </p:extLst>
          </p:nvPr>
        </p:nvGraphicFramePr>
        <p:xfrm>
          <a:off x="1905000" y="1524000"/>
          <a:ext cx="1353207" cy="1094390"/>
        </p:xfrm>
        <a:graphic>
          <a:graphicData uri="http://schemas.openxmlformats.org/presentationml/2006/ole">
            <p:oleObj spid="_x0000_s1087" name="Формула" r:id="rId4" imgW="533169" imgH="431613" progId="Equation.3">
              <p:embed/>
            </p:oleObj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505200" y="1858195"/>
            <a:ext cx="17525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ru-RU">
                <a:latin typeface="Times New Roman" pitchFamily="18" charset="0"/>
              </a:rPr>
              <a:t>,         или</a:t>
            </a:r>
            <a:r>
              <a:rPr lang="ru-RU"/>
              <a:t> </a:t>
            </a:r>
          </a:p>
        </p:txBody>
      </p:sp>
      <p:graphicFrame>
        <p:nvGraphicFramePr>
          <p:cNvPr id="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1592736"/>
              </p:ext>
            </p:extLst>
          </p:nvPr>
        </p:nvGraphicFramePr>
        <p:xfrm>
          <a:off x="5638800" y="1524001"/>
          <a:ext cx="1828800" cy="974834"/>
        </p:xfrm>
        <a:graphic>
          <a:graphicData uri="http://schemas.openxmlformats.org/presentationml/2006/ole">
            <p:oleObj spid="_x0000_s1088" name="Формула" r:id="rId5" imgW="736280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7"/>
          <p:cNvSpPr>
            <a:spLocks noChangeArrowheads="1"/>
          </p:cNvSpPr>
          <p:nvPr/>
        </p:nvSpPr>
        <p:spPr bwMode="auto">
          <a:xfrm>
            <a:off x="285750" y="285750"/>
            <a:ext cx="857250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3800"/>
              </a:lnSpc>
            </a:pPr>
            <a:r>
              <a:rPr lang="ru-RU" sz="2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Изотермы уравнения Ван-дер-Ваальса</a:t>
            </a:r>
          </a:p>
          <a:p>
            <a:pPr algn="just">
              <a:lnSpc>
                <a:spcPts val="3800"/>
              </a:lnSpc>
              <a:spcBef>
                <a:spcPts val="1200"/>
              </a:spcBef>
            </a:pPr>
            <a:r>
              <a:rPr lang="ru-RU" sz="2200">
                <a:latin typeface="Times New Roman" pitchFamily="18" charset="0"/>
                <a:cs typeface="Times New Roman" pitchFamily="18" charset="0"/>
              </a:rPr>
              <a:t>Если проанализировать изотермы уравнения Ван-дер-Ваальса – зависимости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для реального газа при постоянной температуре, умножив уравнение на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и раскрыв скобки:</a:t>
            </a:r>
          </a:p>
          <a:p>
            <a:pPr algn="ctr">
              <a:lnSpc>
                <a:spcPts val="3800"/>
              </a:lnSpc>
            </a:pPr>
            <a:r>
              <a:rPr lang="en-US" sz="2200" i="1">
                <a:latin typeface="Times New Roman" pitchFamily="18" charset="0"/>
                <a:cs typeface="Times New Roman" pitchFamily="18" charset="0"/>
              </a:rPr>
              <a:t>PV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– (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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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2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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2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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= 0.</a:t>
            </a:r>
          </a:p>
          <a:p>
            <a:pPr algn="just">
              <a:lnSpc>
                <a:spcPts val="3800"/>
              </a:lnSpc>
            </a:pPr>
            <a:r>
              <a:rPr lang="ru-RU" sz="2200">
                <a:latin typeface="Times New Roman" pitchFamily="18" charset="0"/>
                <a:cs typeface="Times New Roman" pitchFamily="18" charset="0"/>
              </a:rPr>
              <a:t>Получим уравнение третьей степени относительно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, коэффициенты при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в котором действительны. Следовательно это уравнение имеет либо один, либо три  вещественных  корня.</a:t>
            </a:r>
          </a:p>
          <a:p>
            <a:pPr algn="just">
              <a:lnSpc>
                <a:spcPts val="3800"/>
              </a:lnSpc>
            </a:pPr>
            <a:r>
              <a:rPr lang="ru-RU" sz="2200">
                <a:latin typeface="Times New Roman" pitchFamily="18" charset="0"/>
                <a:cs typeface="Times New Roman" pitchFamily="18" charset="0"/>
              </a:rPr>
              <a:t> При высоких температурах это уравнение имеет один действительный корень, и по мере повышения температуры кривые, вычисленные по уравнению Ван-дер-Ваальса, приближаются к гиперболам, соответствующим уравнению состояния идеального газа.</a:t>
            </a:r>
            <a:endParaRPr lang="ru-RU" sz="22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456A7-7BB4-45A9-BC73-454926694B3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7"/>
          <p:cNvSpPr>
            <a:spLocks noChangeArrowheads="1"/>
          </p:cNvSpPr>
          <p:nvPr/>
        </p:nvSpPr>
        <p:spPr bwMode="auto">
          <a:xfrm>
            <a:off x="285750" y="142875"/>
            <a:ext cx="8643938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Критическая точка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определяется, как точка перегиба критической изотермы, в которой касательная к изотерме горизонтальна.</a:t>
            </a: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Несоответствие модели идеального газа с опытом проявляется в том, что реальные газы могут быть переведены в </a:t>
            </a:r>
            <a:r>
              <a:rPr lang="ru-RU" sz="2400">
                <a:latin typeface="Times New Roman" pitchFamily="18" charset="0"/>
                <a:cs typeface="Times New Roman" pitchFamily="18" charset="0"/>
                <a:hlinkClick r:id="rId3" tooltip="Жидкость"/>
              </a:rPr>
              <a:t>жидкое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 и даже в </a:t>
            </a:r>
            <a:r>
              <a:rPr lang="ru-RU" sz="2400">
                <a:latin typeface="Times New Roman" pitchFamily="18" charset="0"/>
                <a:cs typeface="Times New Roman" pitchFamily="18" charset="0"/>
                <a:hlinkClick r:id="rId4" tooltip="Твёрдое состояние"/>
              </a:rPr>
              <a:t>твёрдое состояние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, а идеальные - не могут.</a:t>
            </a:r>
          </a:p>
        </p:txBody>
      </p:sp>
      <p:pic>
        <p:nvPicPr>
          <p:cNvPr id="22531" name="Рисунок 17000" descr="Хаотическое тепловое дви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" y="1428750"/>
            <a:ext cx="4657725" cy="357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17001" descr="Критическая точка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 t="6847"/>
          <a:stretch>
            <a:fillRect/>
          </a:stretch>
        </p:blipFill>
        <p:spPr bwMode="auto">
          <a:xfrm>
            <a:off x="5357813" y="1914525"/>
            <a:ext cx="3357562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59F9C-C37F-4AFB-8325-377583BA5004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51A8D-EBA3-4710-B5EC-6E4873F7C1E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0063" y="500063"/>
            <a:ext cx="8143875" cy="609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Критическими параметрами газа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называются значения его макропараметров (давления, объёма и температуры) в </a:t>
            </a:r>
            <a:r>
              <a:rPr lang="ru-RU" sz="2600" dirty="0">
                <a:latin typeface="Times New Roman" pitchFamily="18" charset="0"/>
                <a:cs typeface="Times New Roman" pitchFamily="18" charset="0"/>
                <a:hlinkClick r:id="rId4" tooltip="Критическая точка (термодинамика)"/>
              </a:rPr>
              <a:t>критической точке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т.е. в таком состоянии, когда жидкая и газообразная фазы вещества неразличимы. При понижении температуры межмолекулярное взаимодействие в реальных газах приводит к конденсации (образование жидкости).</a:t>
            </a:r>
          </a:p>
          <a:p>
            <a:pPr algn="just">
              <a:defRPr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Полученные из уравнения Ван-дер-Ваальса значения параметров состояния в критической точке:</a:t>
            </a:r>
          </a:p>
          <a:p>
            <a:pPr algn="just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Значения 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постоянных Ван-дер-Ваальса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зависят от природы газа, но не зависят от температуры.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143000" y="4694238"/>
          <a:ext cx="1055688" cy="465137"/>
        </p:xfrm>
        <a:graphic>
          <a:graphicData uri="http://schemas.openxmlformats.org/presentationml/2006/ole">
            <p:oleObj spid="_x0000_s106507" name="Формула" r:id="rId5" imgW="558558" imgH="241195" progId="Equation.3">
              <p:embed/>
            </p:oleObj>
          </a:graphicData>
        </a:graphic>
      </p:graphicFrame>
      <p:graphicFrame>
        <p:nvGraphicFramePr>
          <p:cNvPr id="3075" name="Object 2"/>
          <p:cNvGraphicFramePr>
            <a:graphicFrameLocks noChangeAspect="1"/>
          </p:cNvGraphicFramePr>
          <p:nvPr/>
        </p:nvGraphicFramePr>
        <p:xfrm>
          <a:off x="3700463" y="4408488"/>
          <a:ext cx="1452562" cy="877887"/>
        </p:xfrm>
        <a:graphic>
          <a:graphicData uri="http://schemas.openxmlformats.org/presentationml/2006/ole">
            <p:oleObj spid="_x0000_s106508" name="Формула" r:id="rId6" imgW="762000" imgH="457200" progId="Equation.3">
              <p:embed/>
            </p:oleObj>
          </a:graphicData>
        </a:graphic>
      </p:graphicFrame>
      <p:graphicFrame>
        <p:nvGraphicFramePr>
          <p:cNvPr id="3076" name="Object 1"/>
          <p:cNvGraphicFramePr>
            <a:graphicFrameLocks noChangeAspect="1"/>
          </p:cNvGraphicFramePr>
          <p:nvPr/>
        </p:nvGraphicFramePr>
        <p:xfrm>
          <a:off x="6551613" y="4408488"/>
          <a:ext cx="1520825" cy="855662"/>
        </p:xfrm>
        <a:graphic>
          <a:graphicData uri="http://schemas.openxmlformats.org/presentationml/2006/ole">
            <p:oleObj spid="_x0000_s106509" name="Формула" r:id="rId7" imgW="799753" imgH="44430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3" y="1285875"/>
          <a:ext cx="8786812" cy="4783448"/>
        </p:xfrm>
        <a:graphic>
          <a:graphicData uri="http://schemas.openxmlformats.org/drawingml/2006/table">
            <a:tbl>
              <a:tblPr/>
              <a:tblGrid>
                <a:gridCol w="1914525"/>
                <a:gridCol w="1673225"/>
                <a:gridCol w="1671637"/>
                <a:gridCol w="1809750"/>
                <a:gridCol w="1717675"/>
              </a:tblGrid>
              <a:tr h="423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</a:t>
                      </a: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Критичес-кая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температу-ра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ru-RU" sz="24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</a:t>
                      </a: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Критичес-кое давление </a:t>
                      </a: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МПа</a:t>
                      </a: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Поправки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Ван-дер-Вальса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5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м</a:t>
                      </a:r>
                      <a:r>
                        <a:rPr kumimoji="0" lang="ru-RU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/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моль</a:t>
                      </a:r>
                      <a:r>
                        <a:rPr kumimoji="0" lang="ru-RU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ru-RU" sz="2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10</a:t>
                      </a:r>
                      <a:r>
                        <a:rPr kumimoji="0" lang="ru-RU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–5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kumimoji="0" lang="ru-RU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/моль</a:t>
                      </a:r>
                    </a:p>
                  </a:txBody>
                  <a:tcPr marL="68580" marR="6858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Азот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Аргон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Водяной пар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0,545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Кислород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Неон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Углекислый газ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Хлор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7,71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620" name="Прямоугольник 5"/>
          <p:cNvSpPr>
            <a:spLocks noChangeArrowheads="1"/>
          </p:cNvSpPr>
          <p:nvPr/>
        </p:nvSpPr>
        <p:spPr bwMode="auto">
          <a:xfrm>
            <a:off x="357188" y="214313"/>
            <a:ext cx="8429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Поправки Ван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дер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Ваальса</a:t>
            </a:r>
            <a:endParaRPr lang="en-US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критические параметры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81000" y="6324600"/>
            <a:ext cx="608287" cy="365125"/>
          </a:xfrm>
        </p:spPr>
        <p:txBody>
          <a:bodyPr/>
          <a:lstStyle/>
          <a:p>
            <a:pPr>
              <a:defRPr/>
            </a:pPr>
            <a:fld id="{F9A744A4-A4E1-4A04-90A0-E1B22578C3AF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DAD4CC6B-A876-4F14-BA47-579DE6B0A48B}" type="slidenum">
              <a:rPr lang="ru-RU" sz="1400" smtClean="0"/>
              <a:pPr algn="ctr" eaLnBrk="1" hangingPunct="1"/>
              <a:t>9</a:t>
            </a:fld>
            <a:endParaRPr lang="ru-RU" sz="1400" dirty="0" smtClean="0"/>
          </a:p>
        </p:txBody>
      </p:sp>
      <p:sp>
        <p:nvSpPr>
          <p:cNvPr id="2054" name="Прямоугольник 6"/>
          <p:cNvSpPr>
            <a:spLocks noChangeArrowheads="1"/>
          </p:cNvSpPr>
          <p:nvPr/>
        </p:nvSpPr>
        <p:spPr bwMode="auto">
          <a:xfrm>
            <a:off x="381000" y="457200"/>
            <a:ext cx="838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</a:rPr>
              <a:t>4. </a:t>
            </a:r>
            <a:r>
              <a:rPr lang="ru-RU" b="1">
                <a:solidFill>
                  <a:srgbClr val="CC0000"/>
                </a:solidFill>
                <a:latin typeface="Times New Roman" pitchFamily="18" charset="0"/>
              </a:rPr>
              <a:t>Внутренняя энергия реального газа</a:t>
            </a:r>
            <a:r>
              <a:rPr lang="ru-RU">
                <a:latin typeface="Times New Roman" pitchFamily="18" charset="0"/>
              </a:rPr>
              <a:t>:</a:t>
            </a:r>
            <a:r>
              <a:rPr lang="ru-RU"/>
              <a:t> </a:t>
            </a:r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177669"/>
              </p:ext>
            </p:extLst>
          </p:nvPr>
        </p:nvGraphicFramePr>
        <p:xfrm>
          <a:off x="2743200" y="1143000"/>
          <a:ext cx="3200400" cy="1166813"/>
        </p:xfrm>
        <a:graphic>
          <a:graphicData uri="http://schemas.openxmlformats.org/presentationml/2006/ole">
            <p:oleObj spid="_x0000_s2099" name="Формула" r:id="rId4" imgW="1079032" imgH="393529" progId="Equation.3">
              <p:embed/>
            </p:oleObj>
          </a:graphicData>
        </a:graphic>
      </p:graphicFrame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52400" y="2404259"/>
            <a:ext cx="8839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</a:t>
            </a:r>
            <a:r>
              <a:rPr lang="ru-RU" i="1" dirty="0">
                <a:latin typeface="Times New Roman" pitchFamily="18" charset="0"/>
              </a:rPr>
              <a:t>С</a:t>
            </a:r>
            <a:r>
              <a:rPr lang="ru-RU" i="1" baseline="-25000" dirty="0">
                <a:latin typeface="Times New Roman" pitchFamily="18" charset="0"/>
              </a:rPr>
              <a:t>V</a:t>
            </a:r>
            <a:r>
              <a:rPr lang="ru-RU" dirty="0">
                <a:latin typeface="Times New Roman" pitchFamily="18" charset="0"/>
              </a:rPr>
              <a:t> — молярная теплоемкость газа при постоянном объеме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3567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DAD4CC6B-A876-4F14-BA47-579DE6B0A48B}" type="slidenum">
              <a:rPr lang="ru-RU" sz="1400" smtClean="0"/>
              <a:pPr algn="ctr" eaLnBrk="1" hangingPunct="1"/>
              <a:t>10</a:t>
            </a:fld>
            <a:endParaRPr lang="ru-RU" sz="1400" dirty="0" smtClean="0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52400" y="228600"/>
            <a:ext cx="830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 dirty="0" smtClean="0">
                <a:latin typeface="Times New Roman" pitchFamily="18" charset="0"/>
              </a:rPr>
              <a:t>5. </a:t>
            </a:r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Поверхностное натяжение</a:t>
            </a:r>
            <a:r>
              <a:rPr lang="ru-RU" dirty="0" smtClean="0">
                <a:latin typeface="Times New Roman" pitchFamily="18" charset="0"/>
              </a:rPr>
              <a:t>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6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95363166"/>
              </p:ext>
            </p:extLst>
          </p:nvPr>
        </p:nvGraphicFramePr>
        <p:xfrm>
          <a:off x="3733800" y="914400"/>
          <a:ext cx="1343025" cy="1135063"/>
        </p:xfrm>
        <a:graphic>
          <a:graphicData uri="http://schemas.openxmlformats.org/presentationml/2006/ole">
            <p:oleObj spid="_x0000_s77863" name="Формула" r:id="rId4" imgW="482391" imgH="393529" progId="Equation.3">
              <p:embed/>
            </p:oleObj>
          </a:graphicData>
        </a:graphic>
      </p:graphicFrame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3567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137886" y="2133600"/>
            <a:ext cx="885371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</a:rPr>
              <a:t> – сила поверхностного натяжения, действующая на контур </a:t>
            </a:r>
            <a:r>
              <a:rPr lang="en-US" i="1" dirty="0">
                <a:latin typeface="Times New Roman" pitchFamily="18" charset="0"/>
              </a:rPr>
              <a:t>l</a:t>
            </a:r>
            <a:r>
              <a:rPr lang="ru-RU" i="1" dirty="0">
                <a:latin typeface="Times New Roman" pitchFamily="18" charset="0"/>
              </a:rPr>
              <a:t>,</a:t>
            </a:r>
            <a:r>
              <a:rPr lang="ru-RU" dirty="0">
                <a:latin typeface="Times New Roman" pitchFamily="18" charset="0"/>
              </a:rPr>
              <a:t> ограничивающий поверхность жидкости, или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9030629"/>
              </p:ext>
            </p:extLst>
          </p:nvPr>
        </p:nvGraphicFramePr>
        <p:xfrm>
          <a:off x="3609975" y="3300413"/>
          <a:ext cx="1390650" cy="1016000"/>
        </p:xfrm>
        <a:graphic>
          <a:graphicData uri="http://schemas.openxmlformats.org/presentationml/2006/ole">
            <p:oleObj spid="_x0000_s77864" name="Формула" r:id="rId5" imgW="558558" imgH="393529" progId="Equation.3">
              <p:embed/>
            </p:oleObj>
          </a:graphicData>
        </a:graphic>
      </p:graphicFrame>
      <p:sp>
        <p:nvSpPr>
          <p:cNvPr id="17" name="Прямоугольник 10"/>
          <p:cNvSpPr>
            <a:spLocks noChangeArrowheads="1"/>
          </p:cNvSpPr>
          <p:nvPr/>
        </p:nvSpPr>
        <p:spPr bwMode="auto">
          <a:xfrm>
            <a:off x="152400" y="4558605"/>
            <a:ext cx="8763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</a:rPr>
              <a:t>Δ</a:t>
            </a:r>
            <a:r>
              <a:rPr lang="en-US" i="1" dirty="0">
                <a:latin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</a:rPr>
              <a:t> – изменение свободной энергии поверхностной пленки жидкости, связанное с изменением площади </a:t>
            </a:r>
            <a:r>
              <a:rPr lang="en-US" dirty="0">
                <a:latin typeface="Times New Roman" pitchFamily="18" charset="0"/>
              </a:rPr>
              <a:t>Δ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dirty="0">
                <a:latin typeface="Times New Roman" pitchFamily="18" charset="0"/>
              </a:rPr>
              <a:t> поверхности этой пленки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8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7" name="Номер слайда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50E3A61-700A-4E94-9E46-AB3D485CD981}" type="slidenum">
              <a:rPr lang="ru-RU" sz="1400" smtClean="0"/>
              <a:pPr eaLnBrk="1" hangingPunct="1"/>
              <a:t>11</a:t>
            </a:fld>
            <a:endParaRPr lang="ru-RU" sz="1400" smtClean="0"/>
          </a:p>
        </p:txBody>
      </p:sp>
      <p:sp>
        <p:nvSpPr>
          <p:cNvPr id="3078" name="Прямоугольник 10"/>
          <p:cNvSpPr>
            <a:spLocks noChangeArrowheads="1"/>
          </p:cNvSpPr>
          <p:nvPr/>
        </p:nvSpPr>
        <p:spPr bwMode="auto">
          <a:xfrm>
            <a:off x="190500" y="279646"/>
            <a:ext cx="8763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6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Формула Лапласа</a:t>
            </a:r>
            <a:r>
              <a:rPr lang="ru-RU" dirty="0">
                <a:latin typeface="Times New Roman" pitchFamily="18" charset="0"/>
              </a:rPr>
              <a:t> в общем случае записывается в виде:</a:t>
            </a:r>
            <a:r>
              <a:rPr lang="ru-RU" dirty="0"/>
              <a:t> 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276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3286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20956708"/>
              </p:ext>
            </p:extLst>
          </p:nvPr>
        </p:nvGraphicFramePr>
        <p:xfrm>
          <a:off x="3108325" y="914400"/>
          <a:ext cx="2927350" cy="1139825"/>
        </p:xfrm>
        <a:graphic>
          <a:graphicData uri="http://schemas.openxmlformats.org/presentationml/2006/ole">
            <p:oleObj spid="_x0000_s3137" name="Формула" r:id="rId4" imgW="1016000" imgH="393700" progId="Equation.3">
              <p:embed/>
            </p:oleObj>
          </a:graphicData>
        </a:graphic>
      </p:graphicFrame>
      <p:sp>
        <p:nvSpPr>
          <p:cNvPr id="11" name="Прямоугольник 8"/>
          <p:cNvSpPr>
            <a:spLocks noChangeArrowheads="1"/>
          </p:cNvSpPr>
          <p:nvPr/>
        </p:nvSpPr>
        <p:spPr bwMode="auto">
          <a:xfrm>
            <a:off x="228600" y="2133600"/>
            <a:ext cx="86868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3400"/>
              </a:lnSpc>
            </a:pPr>
            <a:r>
              <a:rPr lang="ru-RU" dirty="0">
                <a:latin typeface="Times New Roman" pitchFamily="18" charset="0"/>
              </a:rPr>
              <a:t>где </a:t>
            </a:r>
            <a:r>
              <a:rPr lang="ru-RU" i="1" dirty="0">
                <a:latin typeface="Times New Roman" pitchFamily="18" charset="0"/>
              </a:rPr>
              <a:t>р</a:t>
            </a:r>
            <a:r>
              <a:rPr lang="ru-RU" dirty="0">
                <a:latin typeface="Times New Roman" pitchFamily="18" charset="0"/>
              </a:rPr>
              <a:t> – давление, создаваемое изогнутой поверхностью жидкости; </a:t>
            </a:r>
            <a:r>
              <a:rPr lang="en-US" dirty="0">
                <a:latin typeface="Times New Roman" pitchFamily="18" charset="0"/>
              </a:rPr>
              <a:t>σ </a:t>
            </a:r>
            <a:r>
              <a:rPr lang="ru-RU" dirty="0">
                <a:latin typeface="Times New Roman" pitchFamily="18" charset="0"/>
              </a:rPr>
              <a:t>– поверхностное натяжение;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– радиусы кривизны двух взаимно перпендикулярных сечений поверхности </a:t>
            </a:r>
            <a:r>
              <a:rPr lang="ru-RU" dirty="0" smtClean="0">
                <a:latin typeface="Times New Roman" pitchFamily="18" charset="0"/>
              </a:rPr>
              <a:t>жидкости.</a:t>
            </a:r>
            <a:endParaRPr lang="ru-RU" dirty="0">
              <a:latin typeface="Times New Roman" pitchFamily="18" charset="0"/>
            </a:endParaRPr>
          </a:p>
          <a:p>
            <a:pPr algn="just">
              <a:lnSpc>
                <a:spcPts val="3400"/>
              </a:lnSpc>
            </a:pP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    В </a:t>
            </a:r>
            <a:r>
              <a:rPr lang="ru-RU" dirty="0">
                <a:latin typeface="Times New Roman" pitchFamily="18" charset="0"/>
              </a:rPr>
              <a:t>случае сферической поверхности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9713040"/>
              </p:ext>
            </p:extLst>
          </p:nvPr>
        </p:nvGraphicFramePr>
        <p:xfrm>
          <a:off x="3568700" y="4651375"/>
          <a:ext cx="1536700" cy="1139825"/>
        </p:xfrm>
        <a:graphic>
          <a:graphicData uri="http://schemas.openxmlformats.org/presentationml/2006/ole">
            <p:oleObj spid="_x0000_s3138" name="Формула" r:id="rId5" imgW="533169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5713" y="6477000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429306D3-0B8C-49E6-87B7-8E8E59B2A157}" type="slidenum">
              <a:rPr lang="ru-RU" sz="1400" smtClean="0"/>
              <a:pPr algn="ctr" eaLnBrk="1" hangingPunct="1"/>
              <a:t>12</a:t>
            </a:fld>
            <a:endParaRPr lang="ru-RU" sz="1400" smtClean="0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00025" y="304800"/>
            <a:ext cx="8743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dirty="0">
                <a:latin typeface="Times New Roman" pitchFamily="18" charset="0"/>
              </a:rPr>
              <a:t>7.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Высота подъема жидкости в капиллярной трубке</a:t>
            </a:r>
            <a:r>
              <a:rPr lang="ru-RU" dirty="0">
                <a:latin typeface="Times New Roman" pitchFamily="18" charset="0"/>
              </a:rPr>
              <a:t>:</a:t>
            </a:r>
            <a:r>
              <a:rPr lang="ru-RU" dirty="0"/>
              <a:t> 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326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4791141"/>
              </p:ext>
            </p:extLst>
          </p:nvPr>
        </p:nvGraphicFramePr>
        <p:xfrm>
          <a:off x="3276600" y="914400"/>
          <a:ext cx="2325687" cy="1219200"/>
        </p:xfrm>
        <a:graphic>
          <a:graphicData uri="http://schemas.openxmlformats.org/presentationml/2006/ole">
            <p:oleObj spid="_x0000_s22571" name="Формула" r:id="rId4" imgW="787400" imgH="419100" progId="Equation.3">
              <p:embed/>
            </p:oleObj>
          </a:graphicData>
        </a:graphic>
      </p:graphicFrame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228600" y="2193925"/>
            <a:ext cx="8686800" cy="165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4200"/>
              </a:lnSpc>
            </a:pPr>
            <a:r>
              <a:rPr lang="ru-RU" dirty="0">
                <a:latin typeface="Times New Roman" pitchFamily="18" charset="0"/>
              </a:rPr>
              <a:t>где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</a:t>
            </a:r>
            <a:r>
              <a:rPr lang="ru-RU" dirty="0">
                <a:latin typeface="Times New Roman" pitchFamily="18" charset="0"/>
              </a:rPr>
              <a:t> – краевой угол;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 - поверхностное натяжение;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ru-RU" i="1" dirty="0">
                <a:latin typeface="Times New Roman" pitchFamily="18" charset="0"/>
              </a:rPr>
              <a:t> –</a:t>
            </a:r>
            <a:r>
              <a:rPr lang="ru-RU" dirty="0">
                <a:latin typeface="Times New Roman" pitchFamily="18" charset="0"/>
              </a:rPr>
              <a:t> радиус канала трубки; </a:t>
            </a:r>
            <a:r>
              <a:rPr lang="ru-RU" i="1" dirty="0">
                <a:latin typeface="Times New Roman" pitchFamily="18" charset="0"/>
              </a:rPr>
              <a:t>р</a:t>
            </a:r>
            <a:r>
              <a:rPr lang="ru-RU" dirty="0">
                <a:latin typeface="Times New Roman" pitchFamily="18" charset="0"/>
              </a:rPr>
              <a:t> – плотность жидкости; </a:t>
            </a:r>
            <a:r>
              <a:rPr lang="en-US" i="1" dirty="0">
                <a:latin typeface="Times New Roman" pitchFamily="18" charset="0"/>
              </a:rPr>
              <a:t>g</a:t>
            </a:r>
            <a:r>
              <a:rPr lang="ru-RU" i="1" dirty="0">
                <a:latin typeface="Times New Roman" pitchFamily="18" charset="0"/>
              </a:rPr>
              <a:t> –</a:t>
            </a:r>
            <a:r>
              <a:rPr lang="ru-RU" dirty="0">
                <a:latin typeface="Times New Roman" pitchFamily="18" charset="0"/>
              </a:rPr>
              <a:t> ускорение свободного падения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DFBDE282-DA71-4D46-8DEF-AF86A440754C}" type="slidenum">
              <a:rPr lang="ru-RU" sz="1400" smtClean="0"/>
              <a:pPr algn="ctr" eaLnBrk="1" hangingPunct="1"/>
              <a:t>13</a:t>
            </a:fld>
            <a:endParaRPr lang="ru-RU" sz="1400" dirty="0" smtClean="0"/>
          </a:p>
        </p:txBody>
      </p:sp>
      <p:sp>
        <p:nvSpPr>
          <p:cNvPr id="23555" name="Прямоугольник 4"/>
          <p:cNvSpPr>
            <a:spLocks noChangeArrowheads="1"/>
          </p:cNvSpPr>
          <p:nvPr/>
        </p:nvSpPr>
        <p:spPr bwMode="auto">
          <a:xfrm>
            <a:off x="228600" y="346075"/>
            <a:ext cx="8686800" cy="111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4200"/>
              </a:lnSpc>
            </a:pPr>
            <a:r>
              <a:rPr lang="ru-RU" dirty="0" smtClean="0">
                <a:latin typeface="Times New Roman" pitchFamily="18" charset="0"/>
              </a:rPr>
              <a:t>8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Высота подъема жидкости между двумя близкими и параллельными плоскостями</a:t>
            </a:r>
            <a:r>
              <a:rPr lang="ru-RU" dirty="0">
                <a:latin typeface="Times New Roman" pitchFamily="18" charset="0"/>
              </a:rPr>
              <a:t>: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526034"/>
              </p:ext>
            </p:extLst>
          </p:nvPr>
        </p:nvGraphicFramePr>
        <p:xfrm>
          <a:off x="3444081" y="1600200"/>
          <a:ext cx="2255837" cy="1200150"/>
        </p:xfrm>
        <a:graphic>
          <a:graphicData uri="http://schemas.openxmlformats.org/presentationml/2006/ole">
            <p:oleObj spid="_x0000_s23585" name="Формула" r:id="rId4" imgW="787400" imgH="419100" progId="Equation.3">
              <p:embed/>
            </p:oleObj>
          </a:graphicData>
        </a:graphic>
      </p:graphicFrame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228600" y="2895600"/>
            <a:ext cx="6494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d</a:t>
            </a:r>
            <a:r>
              <a:rPr lang="ru-RU" i="1" dirty="0">
                <a:latin typeface="Times New Roman" pitchFamily="18" charset="0"/>
              </a:rPr>
              <a:t> —</a:t>
            </a:r>
            <a:r>
              <a:rPr lang="ru-RU" dirty="0">
                <a:latin typeface="Times New Roman" pitchFamily="18" charset="0"/>
              </a:rPr>
              <a:t> расстояние между плоскостями.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5" name="Rectangle 12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6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76200" y="63404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85485AF-A22A-4762-AD9A-7DE5684B3C1B}" type="slidenum">
              <a:rPr lang="ru-RU" sz="1400" smtClean="0"/>
              <a:pPr eaLnBrk="1" hangingPunct="1"/>
              <a:t>14</a:t>
            </a:fld>
            <a:endParaRPr lang="ru-RU" sz="1400" smtClean="0"/>
          </a:p>
        </p:txBody>
      </p:sp>
      <p:sp>
        <p:nvSpPr>
          <p:cNvPr id="4107" name="Прямоугольник 12"/>
          <p:cNvSpPr>
            <a:spLocks noChangeArrowheads="1"/>
          </p:cNvSpPr>
          <p:nvPr/>
        </p:nvSpPr>
        <p:spPr bwMode="auto">
          <a:xfrm>
            <a:off x="457200" y="304800"/>
            <a:ext cx="8305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4200"/>
              </a:lnSpc>
            </a:pPr>
            <a:r>
              <a:rPr lang="ru-RU">
                <a:latin typeface="Times New Roman" pitchFamily="18" charset="0"/>
              </a:rPr>
              <a:t>9. </a:t>
            </a:r>
            <a:r>
              <a:rPr lang="ru-RU" b="1">
                <a:solidFill>
                  <a:srgbClr val="CC0000"/>
                </a:solidFill>
                <a:latin typeface="Times New Roman" pitchFamily="18" charset="0"/>
              </a:rPr>
              <a:t>Расход жидкости в трубке тока</a:t>
            </a:r>
            <a:r>
              <a:rPr lang="ru-RU">
                <a:latin typeface="Times New Roman" pitchFamily="18" charset="0"/>
              </a:rPr>
              <a:t> (рис.): </a:t>
            </a:r>
            <a:r>
              <a:rPr lang="ru-RU" sz="3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110" name="Picture 14" descr="12.1.pcx"/>
          <p:cNvPicPr>
            <a:picLocks noChangeAspect="1" noChangeArrowheads="1"/>
          </p:cNvPicPr>
          <p:nvPr/>
        </p:nvPicPr>
        <p:blipFill>
          <a:blip r:embed="rId3" r:link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110"/>
          <a:stretch>
            <a:fillRect/>
          </a:stretch>
        </p:blipFill>
        <p:spPr bwMode="auto">
          <a:xfrm>
            <a:off x="2209800" y="990600"/>
            <a:ext cx="4800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457200" y="4632325"/>
            <a:ext cx="84582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ctr"/>
            <a:r>
              <a:rPr lang="ru-RU" dirty="0">
                <a:latin typeface="Times New Roman" pitchFamily="18" charset="0"/>
              </a:rPr>
              <a:t>а) объемный расход </a:t>
            </a:r>
            <a:r>
              <a:rPr lang="en-US" i="1" dirty="0">
                <a:latin typeface="Times New Roman" pitchFamily="18" charset="0"/>
              </a:rPr>
              <a:t>Q</a:t>
            </a:r>
            <a:r>
              <a:rPr lang="en-US" i="1" baseline="-25000" dirty="0">
                <a:latin typeface="Times New Roman" pitchFamily="18" charset="0"/>
              </a:rPr>
              <a:t>V</a:t>
            </a:r>
            <a:r>
              <a:rPr lang="ru-RU" i="1" baseline="-25000" dirty="0">
                <a:latin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</a:rPr>
              <a:t>=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i="1" dirty="0">
                <a:latin typeface="Times New Roman" pitchFamily="18" charset="0"/>
              </a:rPr>
              <a:t>;</a:t>
            </a:r>
            <a:endParaRPr lang="ru-RU" dirty="0">
              <a:latin typeface="Times New Roman" pitchFamily="18" charset="0"/>
            </a:endParaRPr>
          </a:p>
          <a:p>
            <a:pPr indent="180975" algn="ctr"/>
            <a:r>
              <a:rPr lang="ru-RU" dirty="0">
                <a:latin typeface="Times New Roman" pitchFamily="18" charset="0"/>
              </a:rPr>
              <a:t>б) массовый расход </a:t>
            </a:r>
            <a:r>
              <a:rPr lang="en-US" i="1" dirty="0" err="1">
                <a:latin typeface="Times New Roman" pitchFamily="18" charset="0"/>
              </a:rPr>
              <a:t>Q</a:t>
            </a:r>
            <a:r>
              <a:rPr lang="en-US" i="1" baseline="-25000" dirty="0" err="1">
                <a:latin typeface="Times New Roman" pitchFamily="18" charset="0"/>
              </a:rPr>
              <a:t>m</a:t>
            </a:r>
            <a:r>
              <a:rPr lang="ru-RU" i="1" dirty="0">
                <a:latin typeface="Times New Roman" pitchFamily="18" charset="0"/>
              </a:rPr>
              <a:t>=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</a:t>
            </a:r>
            <a:r>
              <a:rPr lang="ru-RU" dirty="0">
                <a:sym typeface="Symbol" pitchFamily="18" charset="2"/>
              </a:rPr>
              <a:t>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i="1" dirty="0">
                <a:latin typeface="Times New Roman" pitchFamily="18" charset="0"/>
              </a:rPr>
              <a:t>, </a:t>
            </a:r>
          </a:p>
          <a:p>
            <a:pPr indent="180975"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– площадь поперечного сечения трубки тока; </a:t>
            </a:r>
            <a:r>
              <a:rPr lang="ru-RU" dirty="0">
                <a:sym typeface="Symbol" pitchFamily="18" charset="2"/>
              </a:rPr>
              <a:t> </a:t>
            </a:r>
            <a:r>
              <a:rPr lang="ru-RU" i="1" dirty="0">
                <a:latin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</a:rPr>
              <a:t> скорость жидкости; </a:t>
            </a:r>
            <a:r>
              <a:rPr lang="ru-RU" dirty="0">
                <a:sym typeface="Symbol" pitchFamily="18" charset="2"/>
              </a:rPr>
              <a:t></a:t>
            </a:r>
            <a:r>
              <a:rPr lang="ru-RU" dirty="0">
                <a:latin typeface="Times New Roman" pitchFamily="18" charset="0"/>
              </a:rPr>
              <a:t> – ее плотность.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39342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B4B66DBB-110A-417C-90B6-23125F5A0D72}" type="slidenum">
              <a:rPr lang="ru-RU" sz="1400" smtClean="0"/>
              <a:pPr algn="ctr" eaLnBrk="1" hangingPunct="1"/>
              <a:t>15</a:t>
            </a:fld>
            <a:endParaRPr lang="ru-RU" sz="1400" smtClean="0"/>
          </a:p>
        </p:txBody>
      </p:sp>
      <p:sp>
        <p:nvSpPr>
          <p:cNvPr id="5128" name="Прямоугольник 10"/>
          <p:cNvSpPr>
            <a:spLocks noChangeArrowheads="1"/>
          </p:cNvSpPr>
          <p:nvPr/>
        </p:nvSpPr>
        <p:spPr bwMode="auto">
          <a:xfrm>
            <a:off x="457200" y="304800"/>
            <a:ext cx="83058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Уравнение неразрывности струи</a:t>
            </a:r>
            <a:r>
              <a:rPr lang="ru-RU" dirty="0" smtClean="0">
                <a:latin typeface="Times New Roman" pitchFamily="18" charset="0"/>
              </a:rPr>
              <a:t>:</a:t>
            </a:r>
          </a:p>
          <a:p>
            <a:endParaRPr lang="ru-RU" dirty="0">
              <a:latin typeface="Times New Roman" pitchFamily="18" charset="0"/>
            </a:endParaRPr>
          </a:p>
          <a:p>
            <a:pPr algn="ctr"/>
            <a:r>
              <a:rPr lang="ru-RU" sz="3200" dirty="0">
                <a:sym typeface="Symbol" pitchFamily="18" charset="2"/>
              </a:rPr>
              <a:t></a:t>
            </a:r>
            <a:r>
              <a:rPr lang="ru-RU" sz="3200" baseline="-25000" dirty="0">
                <a:latin typeface="Times New Roman" pitchFamily="18" charset="0"/>
              </a:rPr>
              <a:t>1 </a:t>
            </a:r>
            <a:r>
              <a:rPr lang="en-US" sz="3200" i="1" dirty="0">
                <a:latin typeface="Times New Roman" pitchFamily="18" charset="0"/>
              </a:rPr>
              <a:t>S</a:t>
            </a:r>
            <a:r>
              <a:rPr lang="ru-RU" sz="3200" baseline="-25000" dirty="0">
                <a:latin typeface="Times New Roman" pitchFamily="18" charset="0"/>
              </a:rPr>
              <a:t>1</a:t>
            </a:r>
            <a:r>
              <a:rPr lang="ru-RU" sz="3200" dirty="0">
                <a:latin typeface="Times New Roman" pitchFamily="18" charset="0"/>
              </a:rPr>
              <a:t> = </a:t>
            </a:r>
            <a:r>
              <a:rPr lang="ru-RU" sz="3200" dirty="0">
                <a:sym typeface="Symbol" pitchFamily="18" charset="2"/>
              </a:rPr>
              <a:t></a:t>
            </a:r>
            <a:r>
              <a:rPr lang="ru-RU" sz="3200" baseline="-25000" dirty="0">
                <a:latin typeface="Times New Roman" pitchFamily="18" charset="0"/>
              </a:rPr>
              <a:t>2 </a:t>
            </a:r>
            <a:r>
              <a:rPr lang="en-US" sz="3200" i="1" dirty="0">
                <a:latin typeface="Times New Roman" pitchFamily="18" charset="0"/>
              </a:rPr>
              <a:t>S</a:t>
            </a:r>
            <a:r>
              <a:rPr lang="ru-RU" sz="3200" baseline="-25000" dirty="0">
                <a:latin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</a:rPr>
              <a:t>, </a:t>
            </a:r>
            <a:endParaRPr lang="ru-RU" sz="3200" dirty="0" smtClean="0">
              <a:latin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– площади поперечного сечения трубки тока в двух местах;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baseline="-25000" dirty="0" smtClean="0">
                <a:latin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</a:rPr>
              <a:t> – соответствующие </a:t>
            </a:r>
            <a:r>
              <a:rPr lang="ru-RU" dirty="0">
                <a:latin typeface="Times New Roman" pitchFamily="18" charset="0"/>
              </a:rPr>
              <a:t>скорости течений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3519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358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42970" y="6460218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B4B66DBB-110A-417C-90B6-23125F5A0D72}" type="slidenum">
              <a:rPr lang="ru-RU" sz="1400" smtClean="0"/>
              <a:pPr algn="ctr" eaLnBrk="1" hangingPunct="1"/>
              <a:t>16</a:t>
            </a:fld>
            <a:endParaRPr lang="ru-RU" sz="1400" dirty="0" smtClean="0"/>
          </a:p>
        </p:txBody>
      </p:sp>
      <p:sp>
        <p:nvSpPr>
          <p:cNvPr id="5128" name="Прямоугольник 10"/>
          <p:cNvSpPr>
            <a:spLocks noChangeArrowheads="1"/>
          </p:cNvSpPr>
          <p:nvPr/>
        </p:nvSpPr>
        <p:spPr bwMode="auto">
          <a:xfrm>
            <a:off x="228600" y="304800"/>
            <a:ext cx="8534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11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Уравнение Бернулли </a:t>
            </a:r>
            <a:r>
              <a:rPr lang="ru-RU" dirty="0">
                <a:latin typeface="Times New Roman" pitchFamily="18" charset="0"/>
              </a:rPr>
              <a:t>для идеальной несжимаемой жидкости в общем случае: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3519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2700594"/>
              </p:ext>
            </p:extLst>
          </p:nvPr>
        </p:nvGraphicFramePr>
        <p:xfrm>
          <a:off x="1545431" y="1447800"/>
          <a:ext cx="5900738" cy="1181100"/>
        </p:xfrm>
        <a:graphic>
          <a:graphicData uri="http://schemas.openxmlformats.org/presentationml/2006/ole">
            <p:oleObj spid="_x0000_s78883" name="Формула" r:id="rId4" imgW="2095500" imgH="419100" progId="Equation.3">
              <p:embed/>
            </p:oleObj>
          </a:graphicData>
        </a:graphic>
      </p:graphicFrame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358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228600" y="2651919"/>
            <a:ext cx="8763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p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i="1" dirty="0">
                <a:latin typeface="Times New Roman" pitchFamily="18" charset="0"/>
              </a:rPr>
              <a:t>р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i="1" dirty="0"/>
              <a:t> –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</a:rPr>
              <a:t>статические давления жидкости в двух сечениях трубки тока;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– скорости </a:t>
            </a:r>
            <a:r>
              <a:rPr lang="ru-RU" dirty="0">
                <a:latin typeface="Times New Roman" pitchFamily="18" charset="0"/>
              </a:rPr>
              <a:t>жидкости в этих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</a:rPr>
              <a:t>сечениях;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9746379"/>
              </p:ext>
            </p:extLst>
          </p:nvPr>
        </p:nvGraphicFramePr>
        <p:xfrm>
          <a:off x="2971800" y="3733800"/>
          <a:ext cx="4186238" cy="1181100"/>
        </p:xfrm>
        <a:graphic>
          <a:graphicData uri="http://schemas.openxmlformats.org/presentationml/2006/ole">
            <p:oleObj spid="_x0000_s78884" name="Формула" r:id="rId5" imgW="1485900" imgH="419100" progId="Equation.3">
              <p:embed/>
            </p:oleObj>
          </a:graphicData>
        </a:graphic>
      </p:graphicFrame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381000" y="4965700"/>
            <a:ext cx="8458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</a:rPr>
              <a:t>динамические давления жидкости в этих же сечениях; </a:t>
            </a:r>
            <a:r>
              <a:rPr lang="en-US" i="1" dirty="0">
                <a:latin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en-US" i="1" dirty="0">
                <a:latin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– высоты их над некоторым уровнем (рис.);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</a:t>
            </a:r>
            <a:r>
              <a:rPr lang="en-US" i="1" dirty="0" err="1">
                <a:latin typeface="Times New Roman" pitchFamily="18" charset="0"/>
              </a:rPr>
              <a:t>gh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</a:t>
            </a:r>
            <a:r>
              <a:rPr lang="en-US" i="1" dirty="0" err="1">
                <a:latin typeface="Times New Roman" pitchFamily="18" charset="0"/>
              </a:rPr>
              <a:t>gh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– гидростатические давления.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590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13"/>
          <p:cNvSpPr>
            <a:spLocks noChangeArrowheads="1"/>
          </p:cNvSpPr>
          <p:nvPr/>
        </p:nvSpPr>
        <p:spPr bwMode="auto">
          <a:xfrm>
            <a:off x="0" y="318135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2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5388AF1A-C5E4-45BB-A578-E1BED8A38655}" type="slidenum">
              <a:rPr lang="ru-RU" sz="1400" smtClean="0"/>
              <a:pPr algn="ctr" eaLnBrk="1" hangingPunct="1"/>
              <a:t>17</a:t>
            </a:fld>
            <a:endParaRPr lang="ru-RU" sz="1400" dirty="0" smtClean="0"/>
          </a:p>
        </p:txBody>
      </p:sp>
      <p:sp>
        <p:nvSpPr>
          <p:cNvPr id="6153" name="Прямоугольник 9"/>
          <p:cNvSpPr>
            <a:spLocks noChangeArrowheads="1"/>
          </p:cNvSpPr>
          <p:nvPr/>
        </p:nvSpPr>
        <p:spPr bwMode="auto">
          <a:xfrm>
            <a:off x="342900" y="304800"/>
            <a:ext cx="8458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12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Уравнение Бернулли</a:t>
            </a:r>
            <a:r>
              <a:rPr lang="ru-RU" dirty="0">
                <a:latin typeface="Times New Roman" pitchFamily="18" charset="0"/>
              </a:rPr>
              <a:t> в случае, когда оба сечения находятся на одной высоте (</a:t>
            </a:r>
            <a:r>
              <a:rPr lang="en-US" i="1" dirty="0">
                <a:latin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</a:rPr>
              <a:t>1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):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0972992"/>
              </p:ext>
            </p:extLst>
          </p:nvPr>
        </p:nvGraphicFramePr>
        <p:xfrm>
          <a:off x="2438400" y="1371600"/>
          <a:ext cx="3671888" cy="1158875"/>
        </p:xfrm>
        <a:graphic>
          <a:graphicData uri="http://schemas.openxmlformats.org/presentationml/2006/ole">
            <p:oleObj spid="_x0000_s6192" name="Формула" r:id="rId4" imgW="12954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39342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1824933E-A974-4F2B-AC31-C5A55AC4B31F}" type="slidenum">
              <a:rPr lang="ru-RU" sz="1400" smtClean="0"/>
              <a:pPr algn="ctr" eaLnBrk="1" hangingPunct="1"/>
              <a:t>18</a:t>
            </a:fld>
            <a:endParaRPr lang="ru-RU" sz="1400" smtClean="0"/>
          </a:p>
        </p:txBody>
      </p:sp>
      <p:sp>
        <p:nvSpPr>
          <p:cNvPr id="24579" name="Прямоугольник 9"/>
          <p:cNvSpPr>
            <a:spLocks noChangeArrowheads="1"/>
          </p:cNvSpPr>
          <p:nvPr/>
        </p:nvSpPr>
        <p:spPr bwMode="auto">
          <a:xfrm>
            <a:off x="381000" y="762000"/>
            <a:ext cx="84582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4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b="1">
                <a:solidFill>
                  <a:srgbClr val="CC0000"/>
                </a:solidFill>
                <a:latin typeface="Times New Roman" pitchFamily="18" charset="0"/>
              </a:rPr>
              <a:t>Скорость течения жидкости</a:t>
            </a:r>
            <a:r>
              <a:rPr lang="ru-RU">
                <a:latin typeface="Times New Roman" pitchFamily="18" charset="0"/>
              </a:rPr>
              <a:t> из малого отверстия в открытом широком сосуде: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3600450" y="2057400"/>
          <a:ext cx="2022475" cy="782638"/>
        </p:xfrm>
        <a:graphic>
          <a:graphicData uri="http://schemas.openxmlformats.org/presentationml/2006/ole">
            <p:oleObj spid="_x0000_s24621" name="Формула" r:id="rId4" imgW="660113" imgH="253890" progId="Equation.3">
              <p:embed/>
            </p:oleObj>
          </a:graphicData>
        </a:graphic>
      </p:graphicFrame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304800" y="3055124"/>
            <a:ext cx="8458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h</a:t>
            </a:r>
            <a:r>
              <a:rPr lang="ru-RU" i="1" dirty="0">
                <a:latin typeface="Times New Roman" pitchFamily="18" charset="0"/>
              </a:rPr>
              <a:t> —</a:t>
            </a:r>
            <a:r>
              <a:rPr lang="ru-RU" dirty="0">
                <a:latin typeface="Times New Roman" pitchFamily="18" charset="0"/>
              </a:rPr>
              <a:t> глубина, на которой находится отверстие относительно уровня жидкости в сосуде. 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1824933E-A974-4F2B-AC31-C5A55AC4B31F}" type="slidenum">
              <a:rPr lang="ru-RU" sz="1400" smtClean="0"/>
              <a:pPr algn="ctr" eaLnBrk="1" hangingPunct="1"/>
              <a:t>19</a:t>
            </a:fld>
            <a:endParaRPr lang="ru-RU" sz="1400" dirty="0" smtClean="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93914" y="304800"/>
            <a:ext cx="8458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 dirty="0" smtClean="0">
                <a:latin typeface="Times New Roman" pitchFamily="18" charset="0"/>
              </a:rPr>
              <a:t>14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Формула </a:t>
            </a:r>
            <a:r>
              <a:rPr lang="ru-RU" b="1" dirty="0" err="1">
                <a:solidFill>
                  <a:srgbClr val="CC0000"/>
                </a:solidFill>
                <a:latin typeface="Times New Roman" pitchFamily="18" charset="0"/>
              </a:rPr>
              <a:t>Пуазейля</a:t>
            </a:r>
            <a:r>
              <a:rPr lang="ru-RU" dirty="0">
                <a:latin typeface="Times New Roman" pitchFamily="18" charset="0"/>
              </a:rPr>
              <a:t>. Объем жидкости (газа), протекающей за время </a:t>
            </a:r>
            <a:r>
              <a:rPr lang="en-US" i="1" dirty="0">
                <a:latin typeface="Times New Roman" pitchFamily="18" charset="0"/>
              </a:rPr>
              <a:t>t</a:t>
            </a:r>
            <a:r>
              <a:rPr lang="ru-RU" dirty="0">
                <a:latin typeface="Times New Roman" pitchFamily="18" charset="0"/>
              </a:rPr>
              <a:t> через длинную трубку: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8644404"/>
              </p:ext>
            </p:extLst>
          </p:nvPr>
        </p:nvGraphicFramePr>
        <p:xfrm>
          <a:off x="3200400" y="1447800"/>
          <a:ext cx="2200275" cy="1233488"/>
        </p:xfrm>
        <a:graphic>
          <a:graphicData uri="http://schemas.openxmlformats.org/presentationml/2006/ole">
            <p:oleObj spid="_x0000_s79890" name="Формула" r:id="rId4" imgW="799753" imgH="444307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81000" y="2584378"/>
            <a:ext cx="8305800" cy="22924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4400"/>
              </a:lnSpc>
            </a:pPr>
            <a:r>
              <a:rPr lang="ru-RU" dirty="0">
                <a:latin typeface="Times New Roman" pitchFamily="18" charset="0"/>
              </a:rPr>
              <a:t>где </a:t>
            </a:r>
            <a:r>
              <a:rPr lang="ru-RU" i="1" dirty="0">
                <a:latin typeface="Times New Roman" pitchFamily="18" charset="0"/>
              </a:rPr>
              <a:t>r </a:t>
            </a:r>
            <a:r>
              <a:rPr lang="ru-RU" dirty="0">
                <a:latin typeface="Times New Roman" pitchFamily="18" charset="0"/>
              </a:rPr>
              <a:t>— радиус трубки; </a:t>
            </a:r>
            <a:r>
              <a:rPr lang="ru-RU" i="1" dirty="0">
                <a:latin typeface="Times New Roman" pitchFamily="18" charset="0"/>
              </a:rPr>
              <a:t>l</a:t>
            </a:r>
            <a:r>
              <a:rPr lang="ru-RU" dirty="0">
                <a:latin typeface="Times New Roman" pitchFamily="18" charset="0"/>
              </a:rPr>
              <a:t> – ее длина; Δ</a:t>
            </a:r>
            <a:r>
              <a:rPr lang="en-US" i="1" dirty="0">
                <a:latin typeface="Times New Roman" pitchFamily="18" charset="0"/>
              </a:rPr>
              <a:t>p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– разность давлений на концах трубки; η – динамическая вязкость (коэффициент внутреннего трения) жидкости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98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5713" y="6492875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8A874F8B-AA2A-4C2F-A6BC-E6F01EEB2DF0}" type="slidenum">
              <a:rPr lang="ru-RU" sz="1400" smtClean="0"/>
              <a:pPr algn="ctr" eaLnBrk="1" hangingPunct="1"/>
              <a:t>20</a:t>
            </a:fld>
            <a:endParaRPr lang="ru-RU" sz="140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228600"/>
            <a:ext cx="8305800" cy="11634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ts val="4400"/>
              </a:lnSpc>
            </a:pPr>
            <a:r>
              <a:rPr lang="ru-RU" dirty="0" smtClean="0">
                <a:latin typeface="Times New Roman" pitchFamily="18" charset="0"/>
              </a:rPr>
              <a:t>15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Число </a:t>
            </a:r>
            <a:r>
              <a:rPr lang="ru-RU" b="1" dirty="0" err="1">
                <a:solidFill>
                  <a:srgbClr val="CC0000"/>
                </a:solidFill>
                <a:latin typeface="Times New Roman" pitchFamily="18" charset="0"/>
              </a:rPr>
              <a:t>Рейнольдса</a:t>
            </a:r>
            <a:r>
              <a:rPr lang="ru-RU" dirty="0">
                <a:latin typeface="Times New Roman" pitchFamily="18" charset="0"/>
              </a:rPr>
              <a:t> для потока жидкости в длинных трубках:</a:t>
            </a:r>
            <a:r>
              <a:rPr lang="ru-RU" dirty="0"/>
              <a:t> 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326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7451038"/>
              </p:ext>
            </p:extLst>
          </p:nvPr>
        </p:nvGraphicFramePr>
        <p:xfrm>
          <a:off x="3581400" y="1066800"/>
          <a:ext cx="2854325" cy="1223963"/>
        </p:xfrm>
        <a:graphic>
          <a:graphicData uri="http://schemas.openxmlformats.org/presentationml/2006/ole">
            <p:oleObj spid="_x0000_s7219" name="Формула" r:id="rId4" imgW="990600" imgH="419100" progId="Equation.3">
              <p:embed/>
            </p:oleObj>
          </a:graphicData>
        </a:graphic>
      </p:graphicFrame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288471" y="2320925"/>
            <a:ext cx="8610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 dirty="0">
                <a:latin typeface="Times New Roman" pitchFamily="18" charset="0"/>
              </a:rPr>
              <a:t>где &lt;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dirty="0">
                <a:latin typeface="Times New Roman" pitchFamily="18" charset="0"/>
              </a:rPr>
              <a:t>&gt; – средняя по сечению скорость течения жидкости; </a:t>
            </a:r>
            <a:r>
              <a:rPr lang="en-US" i="1" dirty="0">
                <a:latin typeface="Times New Roman" pitchFamily="18" charset="0"/>
              </a:rPr>
              <a:t>d</a:t>
            </a:r>
            <a:r>
              <a:rPr lang="ru-RU" i="1" dirty="0">
                <a:latin typeface="Times New Roman" pitchFamily="18" charset="0"/>
              </a:rPr>
              <a:t> –</a:t>
            </a:r>
            <a:r>
              <a:rPr lang="ru-RU" dirty="0">
                <a:latin typeface="Times New Roman" pitchFamily="18" charset="0"/>
              </a:rPr>
              <a:t> диаметр трубки. </a:t>
            </a: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457200" y="3200400"/>
            <a:ext cx="830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 eaLnBrk="0" hangingPunct="0"/>
            <a:r>
              <a:rPr lang="ru-RU" dirty="0">
                <a:latin typeface="Times New Roman" pitchFamily="18" charset="0"/>
              </a:rPr>
              <a:t>Для движения шарика диаметром </a:t>
            </a:r>
            <a:r>
              <a:rPr lang="ru-RU" i="1" dirty="0">
                <a:latin typeface="Times New Roman" pitchFamily="18" charset="0"/>
              </a:rPr>
              <a:t>d</a:t>
            </a:r>
            <a:r>
              <a:rPr lang="ru-RU" dirty="0">
                <a:latin typeface="Times New Roman" pitchFamily="18" charset="0"/>
              </a:rPr>
              <a:t> жидкости: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6480777"/>
              </p:ext>
            </p:extLst>
          </p:nvPr>
        </p:nvGraphicFramePr>
        <p:xfrm>
          <a:off x="3526631" y="3719513"/>
          <a:ext cx="2014538" cy="1220787"/>
        </p:xfrm>
        <a:graphic>
          <a:graphicData uri="http://schemas.openxmlformats.org/presentationml/2006/ole">
            <p:oleObj spid="_x0000_s7220" name="Формула" r:id="rId5" imgW="685800" imgH="419100" progId="Equation.3">
              <p:embed/>
            </p:oleObj>
          </a:graphicData>
        </a:graphic>
      </p:graphicFrame>
      <p:sp>
        <p:nvSpPr>
          <p:cNvPr id="9" name="Прямоугольник 10"/>
          <p:cNvSpPr>
            <a:spLocks noChangeArrowheads="1"/>
          </p:cNvSpPr>
          <p:nvPr/>
        </p:nvSpPr>
        <p:spPr bwMode="auto">
          <a:xfrm>
            <a:off x="381000" y="5105400"/>
            <a:ext cx="830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dirty="0">
                <a:latin typeface="Times New Roman" pitchFamily="18" charset="0"/>
              </a:rPr>
              <a:t> – скорость шарика; </a:t>
            </a:r>
            <a:r>
              <a:rPr lang="ru-RU" i="1" dirty="0" err="1" smtClean="0">
                <a:latin typeface="Times New Roman" pitchFamily="18" charset="0"/>
              </a:rPr>
              <a:t>d</a:t>
            </a:r>
            <a:r>
              <a:rPr lang="ru-RU" i="1" dirty="0" smtClean="0">
                <a:latin typeface="Times New Roman" pitchFamily="18" charset="0"/>
              </a:rPr>
              <a:t> — </a:t>
            </a:r>
            <a:r>
              <a:rPr lang="ru-RU" dirty="0" smtClean="0">
                <a:latin typeface="Times New Roman" pitchFamily="18" charset="0"/>
              </a:rPr>
              <a:t>его </a:t>
            </a:r>
            <a:r>
              <a:rPr lang="ru-RU" dirty="0">
                <a:latin typeface="Times New Roman" pitchFamily="18" charset="0"/>
              </a:rPr>
              <a:t>диаметр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535713" y="6529161"/>
            <a:ext cx="608287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07CD1A4C-7CA9-437F-96E6-C8D21F528BB9}" type="slidenum">
              <a:rPr lang="ru-RU" sz="1400" smtClean="0"/>
              <a:pPr algn="ctr" eaLnBrk="1" hangingPunct="1"/>
              <a:t>21</a:t>
            </a:fld>
            <a:endParaRPr lang="ru-RU" sz="1400" smtClean="0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05" name="Прямоугольник 10"/>
          <p:cNvSpPr>
            <a:spLocks noChangeArrowheads="1"/>
          </p:cNvSpPr>
          <p:nvPr/>
        </p:nvSpPr>
        <p:spPr bwMode="auto">
          <a:xfrm>
            <a:off x="152400" y="0"/>
            <a:ext cx="8839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Число </a:t>
            </a:r>
            <a:r>
              <a:rPr lang="ru-RU" b="1" dirty="0" err="1">
                <a:solidFill>
                  <a:srgbClr val="CC0000"/>
                </a:solidFill>
                <a:latin typeface="Times New Roman" pitchFamily="18" charset="0"/>
              </a:rPr>
              <a:t>Рейнольдса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Re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 есть функция скорости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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 тела, линейной величины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l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, определяющей размеры тела, плотности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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 и динамической вязкости η жидкости, т.е</a:t>
            </a:r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.</a:t>
            </a:r>
            <a:endParaRPr lang="en-US" sz="3200" i="1" dirty="0">
              <a:latin typeface="Times New Roman" pitchFamily="18" charset="0"/>
            </a:endParaRPr>
          </a:p>
          <a:p>
            <a:pPr indent="457200" algn="ctr"/>
            <a:r>
              <a:rPr lang="en-US" sz="3200" i="1" dirty="0">
                <a:latin typeface="Times New Roman" pitchFamily="18" charset="0"/>
              </a:rPr>
              <a:t>Re</a:t>
            </a:r>
            <a:r>
              <a:rPr lang="en-US" sz="3200" dirty="0">
                <a:latin typeface="Times New Roman" pitchFamily="18" charset="0"/>
              </a:rPr>
              <a:t> = </a:t>
            </a:r>
            <a:r>
              <a:rPr lang="en-US" sz="3200" i="1" dirty="0">
                <a:latin typeface="Times New Roman" pitchFamily="18" charset="0"/>
              </a:rPr>
              <a:t>f</a:t>
            </a:r>
            <a:r>
              <a:rPr lang="en-US" sz="3200" dirty="0">
                <a:latin typeface="Times New Roman" pitchFamily="18" charset="0"/>
              </a:rPr>
              <a:t>(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, , 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l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, </a:t>
            </a:r>
            <a:r>
              <a:rPr lang="en-US" sz="3200" dirty="0">
                <a:latin typeface="Times New Roman" pitchFamily="18" charset="0"/>
              </a:rPr>
              <a:t>).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" name="Прямоугольник 7"/>
          <p:cNvSpPr>
            <a:spLocks noChangeArrowheads="1"/>
          </p:cNvSpPr>
          <p:nvPr/>
        </p:nvSpPr>
        <p:spPr bwMode="auto">
          <a:xfrm>
            <a:off x="152400" y="2308324"/>
            <a:ext cx="8839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При </a:t>
            </a:r>
            <a:r>
              <a:rPr lang="ru-RU" dirty="0">
                <a:latin typeface="Times New Roman" pitchFamily="18" charset="0"/>
              </a:rPr>
              <a:t>малых значениях чисел </a:t>
            </a:r>
            <a:r>
              <a:rPr lang="ru-RU" dirty="0" err="1">
                <a:latin typeface="Times New Roman" pitchFamily="18" charset="0"/>
              </a:rPr>
              <a:t>Рейнольдса</a:t>
            </a:r>
            <a:r>
              <a:rPr lang="ru-RU" dirty="0">
                <a:latin typeface="Times New Roman" pitchFamily="18" charset="0"/>
              </a:rPr>
              <a:t>, меньших некоторого критического значения </a:t>
            </a:r>
            <a:r>
              <a:rPr lang="en-US" i="1" dirty="0">
                <a:latin typeface="Times New Roman" pitchFamily="18" charset="0"/>
              </a:rPr>
              <a:t>Re</a:t>
            </a:r>
            <a:r>
              <a:rPr lang="ru-RU" baseline="-25000" dirty="0">
                <a:latin typeface="Times New Roman" pitchFamily="18" charset="0"/>
              </a:rPr>
              <a:t>к</a:t>
            </a:r>
            <a:r>
              <a:rPr lang="en-US" baseline="-25000" dirty="0">
                <a:latin typeface="Times New Roman" pitchFamily="18" charset="0"/>
              </a:rPr>
              <a:t>p</a:t>
            </a:r>
            <a:r>
              <a:rPr lang="ru-RU" dirty="0">
                <a:latin typeface="Times New Roman" pitchFamily="18" charset="0"/>
              </a:rPr>
              <a:t>, движение жидкости является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ламинарным</a:t>
            </a:r>
            <a:r>
              <a:rPr lang="ru-RU" dirty="0">
                <a:latin typeface="Times New Roman" pitchFamily="18" charset="0"/>
              </a:rPr>
              <a:t>. При значениях </a:t>
            </a:r>
            <a:r>
              <a:rPr lang="en-US" i="1" dirty="0">
                <a:latin typeface="Times New Roman" pitchFamily="18" charset="0"/>
              </a:rPr>
              <a:t>Re</a:t>
            </a:r>
            <a:r>
              <a:rPr lang="ru-RU" dirty="0">
                <a:latin typeface="Times New Roman" pitchFamily="18" charset="0"/>
              </a:rPr>
              <a:t>&gt;&gt;</a:t>
            </a:r>
            <a:r>
              <a:rPr lang="en-US" i="1" dirty="0">
                <a:latin typeface="Times New Roman" pitchFamily="18" charset="0"/>
              </a:rPr>
              <a:t>Re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 движение жидкости переходит в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турбулентное</a:t>
            </a:r>
            <a:r>
              <a:rPr lang="ru-RU" dirty="0">
                <a:latin typeface="Times New Roman" pitchFamily="18" charset="0"/>
              </a:rPr>
              <a:t>.</a:t>
            </a:r>
            <a:endParaRPr lang="en-US" dirty="0">
              <a:latin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     Критическое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число </a:t>
            </a:r>
            <a:r>
              <a:rPr lang="ru-RU" b="1" dirty="0" err="1">
                <a:solidFill>
                  <a:srgbClr val="CC0000"/>
                </a:solidFill>
                <a:latin typeface="Times New Roman" pitchFamily="18" charset="0"/>
              </a:rPr>
              <a:t>Рейнольдса</a:t>
            </a:r>
            <a:r>
              <a:rPr lang="ru-RU" dirty="0">
                <a:latin typeface="Times New Roman" pitchFamily="18" charset="0"/>
              </a:rPr>
              <a:t> для движения шарика в жидкости </a:t>
            </a:r>
            <a:endParaRPr lang="en-US" dirty="0">
              <a:latin typeface="Times New Roman" pitchFamily="18" charset="0"/>
            </a:endParaRPr>
          </a:p>
          <a:p>
            <a:pPr algn="ctr"/>
            <a:r>
              <a:rPr lang="en-US" i="1" dirty="0">
                <a:latin typeface="Times New Roman" pitchFamily="18" charset="0"/>
              </a:rPr>
              <a:t>Re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en-US" baseline="-25000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0,5; </a:t>
            </a:r>
            <a:endParaRPr lang="en-US" dirty="0">
              <a:latin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</a:rPr>
              <a:t>для потока жидкости в длинных трубках </a:t>
            </a:r>
            <a:endParaRPr lang="en-US" dirty="0">
              <a:latin typeface="Times New Roman" pitchFamily="18" charset="0"/>
            </a:endParaRPr>
          </a:p>
          <a:p>
            <a:pPr algn="ctr"/>
            <a:r>
              <a:rPr lang="en-US" i="1" dirty="0">
                <a:latin typeface="Times New Roman" pitchFamily="18" charset="0"/>
              </a:rPr>
              <a:t>Re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en-US" baseline="-25000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2300.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6" name="Rectangle 10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7" name="Номер слайда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489045-019A-4E6D-A0E9-7F50A00D9082}" type="slidenum">
              <a:rPr lang="ru-RU" sz="1400" smtClean="0"/>
              <a:pPr eaLnBrk="1" hangingPunct="1"/>
              <a:t>22</a:t>
            </a:fld>
            <a:endParaRPr lang="ru-RU" sz="1400" smtClean="0"/>
          </a:p>
        </p:txBody>
      </p:sp>
      <p:sp>
        <p:nvSpPr>
          <p:cNvPr id="10248" name="Прямоугольник 10"/>
          <p:cNvSpPr>
            <a:spLocks noChangeArrowheads="1"/>
          </p:cNvSpPr>
          <p:nvPr/>
        </p:nvSpPr>
        <p:spPr bwMode="auto">
          <a:xfrm>
            <a:off x="457200" y="685800"/>
            <a:ext cx="83058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>
              <a:lnSpc>
                <a:spcPts val="5000"/>
              </a:lnSpc>
            </a:pPr>
            <a:r>
              <a:rPr lang="en-US" dirty="0">
                <a:latin typeface="Times New Roman" pitchFamily="18" charset="0"/>
              </a:rPr>
              <a:t>16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b="1" dirty="0">
                <a:solidFill>
                  <a:srgbClr val="CC0000"/>
                </a:solidFill>
                <a:latin typeface="Times New Roman" pitchFamily="18" charset="0"/>
              </a:rPr>
              <a:t>Формула Стокса.</a:t>
            </a:r>
            <a:r>
              <a:rPr lang="ru-RU" dirty="0">
                <a:latin typeface="Times New Roman" pitchFamily="18" charset="0"/>
              </a:rPr>
              <a:t> Сила сопротивления </a:t>
            </a:r>
            <a:r>
              <a:rPr lang="en-US" i="1" dirty="0">
                <a:latin typeface="Times New Roman" pitchFamily="18" charset="0"/>
              </a:rPr>
              <a:t>F</a:t>
            </a:r>
            <a:r>
              <a:rPr lang="ru-RU" i="1" dirty="0">
                <a:latin typeface="Times New Roman" pitchFamily="18" charset="0"/>
              </a:rPr>
              <a:t>,</a:t>
            </a:r>
            <a:r>
              <a:rPr lang="ru-RU" dirty="0">
                <a:latin typeface="Times New Roman" pitchFamily="18" charset="0"/>
              </a:rPr>
              <a:t> действующая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со стороны потока жидкости на медленно движущийся в ней шарик, </a:t>
            </a:r>
          </a:p>
          <a:p>
            <a:pPr indent="457200" algn="ctr">
              <a:lnSpc>
                <a:spcPts val="5000"/>
              </a:lnSpc>
            </a:pP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</a:rPr>
              <a:t>F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 = 6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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r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,</a:t>
            </a:r>
          </a:p>
          <a:p>
            <a:pPr indent="457200"/>
            <a:r>
              <a:rPr lang="ru-RU" dirty="0">
                <a:latin typeface="Times New Roman" pitchFamily="18" charset="0"/>
                <a:sym typeface="Symbol" pitchFamily="18" charset="2"/>
              </a:rPr>
              <a:t>где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r 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–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радиус шарика; 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 –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его скорость.</a:t>
            </a:r>
          </a:p>
          <a:p>
            <a:pPr indent="457200"/>
            <a:endParaRPr lang="en-US" dirty="0">
              <a:latin typeface="Times New Roman" pitchFamily="18" charset="0"/>
              <a:sym typeface="Symbol" pitchFamily="18" charset="2"/>
            </a:endParaRPr>
          </a:p>
          <a:p>
            <a:pPr indent="457200" algn="just"/>
            <a:r>
              <a:rPr lang="ru-RU" dirty="0">
                <a:latin typeface="Times New Roman" pitchFamily="18" charset="0"/>
                <a:sym typeface="Symbol" pitchFamily="18" charset="2"/>
              </a:rPr>
              <a:t>Формула справедлива для скоростей, при которых число </a:t>
            </a:r>
            <a:r>
              <a:rPr lang="ru-RU" dirty="0" err="1">
                <a:latin typeface="Times New Roman" pitchFamily="18" charset="0"/>
                <a:sym typeface="Symbol" pitchFamily="18" charset="2"/>
              </a:rPr>
              <a:t>Рейнольдса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много меньше единицы (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Re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&lt;&lt;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 l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).</a:t>
            </a:r>
            <a:endParaRPr lang="en-US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219200"/>
            <a:ext cx="8777287" cy="3886200"/>
          </a:xfrm>
          <a:noFill/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</a:rPr>
              <a:t>Пример1</a:t>
            </a:r>
            <a:r>
              <a:rPr lang="ru-RU" sz="2800" dirty="0" smtClean="0">
                <a:latin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</a:rPr>
              <a:t>    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В баллоне вместимостью </a:t>
            </a:r>
            <a:r>
              <a:rPr lang="en-US" sz="2800" i="1" dirty="0" smtClean="0">
                <a:solidFill>
                  <a:srgbClr val="0000CC"/>
                </a:solidFill>
                <a:latin typeface="Times New Roman" pitchFamily="18" charset="0"/>
              </a:rPr>
              <a:t>V = 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</a:rPr>
              <a:t>8</a:t>
            </a:r>
            <a:r>
              <a:rPr lang="en-US" sz="2800" i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л находится кислород массой </a:t>
            </a:r>
            <a:r>
              <a:rPr lang="en-US" sz="2800" i="1" dirty="0" smtClean="0">
                <a:solidFill>
                  <a:srgbClr val="0000CC"/>
                </a:solidFill>
                <a:latin typeface="Times New Roman" pitchFamily="18" charset="0"/>
              </a:rPr>
              <a:t>m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=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0,3 кг при температуре </a:t>
            </a:r>
            <a:r>
              <a:rPr lang="en-US" sz="2800" i="1" dirty="0" smtClean="0">
                <a:solidFill>
                  <a:srgbClr val="0000CC"/>
                </a:solidFill>
                <a:latin typeface="Times New Roman" pitchFamily="18" charset="0"/>
              </a:rPr>
              <a:t>T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=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300 К. </a:t>
            </a:r>
            <a:b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     Найдите, какую часть вместимости сосуда составляет собственный объем молекул газа. </a:t>
            </a:r>
            <a:b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</a:br>
            <a:r>
              <a:rPr lang="ru-RU" sz="2800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    Определите отношение внутреннего давления </a:t>
            </a:r>
            <a:r>
              <a:rPr lang="ru-RU" sz="2800" i="1" dirty="0" smtClean="0">
                <a:solidFill>
                  <a:srgbClr val="0000CC"/>
                </a:solidFill>
                <a:latin typeface="Times New Roman" pitchFamily="18" charset="0"/>
              </a:rPr>
              <a:t>р'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 к давлению </a:t>
            </a:r>
            <a:r>
              <a:rPr lang="ru-RU" sz="2800" i="1" dirty="0" smtClean="0">
                <a:solidFill>
                  <a:srgbClr val="0000CC"/>
                </a:solidFill>
                <a:latin typeface="Times New Roman" pitchFamily="18" charset="0"/>
              </a:rPr>
              <a:t>р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  <a:t> газа на стенки сосуда.</a:t>
            </a:r>
            <a:br>
              <a:rPr lang="ru-RU" sz="2800" dirty="0" smtClean="0">
                <a:solidFill>
                  <a:srgbClr val="0000CC"/>
                </a:solidFill>
                <a:latin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Дано: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V =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</a:rPr>
              <a:t>8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л,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m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=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0,3 кг,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T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=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300 К.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Найти: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k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 = 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V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/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</a:rPr>
              <a:t>V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- ?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     р</a:t>
            </a:r>
            <a:r>
              <a:rPr lang="en-US" sz="2800" i="1" dirty="0" smtClean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/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</a:rPr>
              <a:t>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</a:rPr>
              <a:t> - ?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49155" name="Номер слайда 3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8ADCBF9-555F-4060-A6C7-6238DE5C672E}" type="slidenum">
              <a:rPr lang="ru-RU" sz="1400" b="1"/>
              <a:pPr algn="r" eaLnBrk="1" hangingPunct="1"/>
              <a:t>23</a:t>
            </a:fld>
            <a:endParaRPr lang="ru-RU" sz="1400" b="1"/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8863" y="692150"/>
            <a:ext cx="8085137" cy="2736850"/>
          </a:xfrm>
          <a:noFill/>
        </p:spPr>
        <p:txBody>
          <a:bodyPr/>
          <a:lstStyle/>
          <a:p>
            <a:pPr algn="just" eaLnBrk="1" hangingPunct="1"/>
            <a:r>
              <a:rPr lang="ru-RU" sz="2400" smtClean="0">
                <a:latin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</a:rPr>
            </a:br>
            <a:endParaRPr lang="ru-RU" sz="2400" smtClean="0">
              <a:latin typeface="Times New Roman" pitchFamily="18" charset="0"/>
            </a:endParaRPr>
          </a:p>
        </p:txBody>
      </p:sp>
      <p:sp>
        <p:nvSpPr>
          <p:cNvPr id="50179" name="Номер слайда 3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298B27C-E7D3-4F2D-8857-1102880DADE5}" type="slidenum">
              <a:rPr lang="ru-RU" sz="1400" b="1"/>
              <a:pPr algn="r" eaLnBrk="1" hangingPunct="1"/>
              <a:t>24</a:t>
            </a:fld>
            <a:endParaRPr lang="ru-RU" sz="1400" b="1"/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04800" y="73025"/>
            <a:ext cx="86106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just"/>
            <a:r>
              <a:rPr lang="ru-RU" dirty="0" smtClean="0">
                <a:latin typeface="Times New Roman" pitchFamily="18" charset="0"/>
              </a:rPr>
              <a:t>  Для </a:t>
            </a:r>
            <a:r>
              <a:rPr lang="ru-RU" dirty="0">
                <a:latin typeface="Times New Roman" pitchFamily="18" charset="0"/>
              </a:rPr>
              <a:t>получения ответа на первый вопрос задачи необходимо найти отношение</a:t>
            </a:r>
          </a:p>
          <a:p>
            <a:pPr indent="180975" algn="r"/>
            <a:r>
              <a:rPr lang="en-US" i="1" dirty="0">
                <a:solidFill>
                  <a:srgbClr val="800000"/>
                </a:solidFill>
                <a:latin typeface="Times New Roman" pitchFamily="18" charset="0"/>
              </a:rPr>
              <a:t>k</a:t>
            </a:r>
            <a:r>
              <a:rPr lang="ru-RU" i="1" dirty="0">
                <a:solidFill>
                  <a:srgbClr val="800000"/>
                </a:solidFill>
                <a:latin typeface="Times New Roman" pitchFamily="18" charset="0"/>
              </a:rPr>
              <a:t> = </a:t>
            </a:r>
            <a:r>
              <a:rPr lang="en-US" i="1" dirty="0">
                <a:solidFill>
                  <a:srgbClr val="800000"/>
                </a:solidFill>
                <a:latin typeface="Times New Roman" pitchFamily="18" charset="0"/>
              </a:rPr>
              <a:t>V</a:t>
            </a:r>
            <a:r>
              <a:rPr lang="en-US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dirty="0">
                <a:solidFill>
                  <a:srgbClr val="800000"/>
                </a:solidFill>
                <a:latin typeface="Times New Roman" pitchFamily="18" charset="0"/>
              </a:rPr>
              <a:t>/</a:t>
            </a:r>
            <a:r>
              <a:rPr lang="en-US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V</a:t>
            </a:r>
            <a:r>
              <a:rPr lang="ru-RU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, </a:t>
            </a:r>
            <a:r>
              <a:rPr lang="ru-RU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	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			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(1)</a:t>
            </a:r>
          </a:p>
          <a:p>
            <a:pPr indent="180975" algn="just"/>
            <a:r>
              <a:rPr lang="ru-RU" i="1" dirty="0">
                <a:latin typeface="Times New Roman" pitchFamily="18" charset="0"/>
                <a:sym typeface="Symbol" pitchFamily="18" charset="2"/>
              </a:rPr>
              <a:t>где V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 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—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собственный объем молекул.</a:t>
            </a:r>
            <a:endParaRPr lang="ru-RU" i="1" dirty="0"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  Собственный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объем молекул найдем, воспользовавшись постоянной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b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 Ван-дер-Ваальса, равной учетверенному объему молекул, содержащихся в одном моле реального газа.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   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В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уравнении Ван-дер-Ваальса: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01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42256854"/>
              </p:ext>
            </p:extLst>
          </p:nvPr>
        </p:nvGraphicFramePr>
        <p:xfrm>
          <a:off x="2514601" y="4051908"/>
          <a:ext cx="4114800" cy="1129692"/>
        </p:xfrm>
        <a:graphic>
          <a:graphicData uri="http://schemas.openxmlformats.org/presentationml/2006/ole">
            <p:oleObj spid="_x0000_s50213" name="Формула" r:id="rId4" imgW="1549400" imgH="419100" progId="Equation.3">
              <p:embed/>
            </p:oleObj>
          </a:graphicData>
        </a:graphic>
      </p:graphicFrame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228600" y="4265613"/>
            <a:ext cx="8763000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/>
            <a:r>
              <a:rPr lang="ru-RU" dirty="0"/>
              <a:t>	</a:t>
            </a:r>
            <a:r>
              <a:rPr lang="ru-RU" dirty="0">
                <a:latin typeface="Times New Roman" pitchFamily="18" charset="0"/>
              </a:rPr>
              <a:t>(2)</a:t>
            </a:r>
          </a:p>
          <a:p>
            <a:pPr algn="just"/>
            <a:endParaRPr lang="ru-RU" dirty="0">
              <a:latin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</a:rPr>
              <a:t>поправка </a:t>
            </a:r>
            <a:r>
              <a:rPr lang="ru-RU" i="1" dirty="0" err="1">
                <a:latin typeface="Times New Roman" pitchFamily="18" charset="0"/>
              </a:rPr>
              <a:t>vb</a:t>
            </a:r>
            <a:r>
              <a:rPr lang="ru-RU" dirty="0">
                <a:latin typeface="Times New Roman" pitchFamily="18" charset="0"/>
              </a:rPr>
              <a:t> означает учетверенный объем молекул всего газа, т. е. 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b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</a:rPr>
              <a:t>= 4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V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AB5756B-C870-48D2-BAB6-6F802A8BB520}" type="slidenum">
              <a:rPr lang="ru-RU" sz="1400" b="1"/>
              <a:pPr algn="r" eaLnBrk="1" hangingPunct="1"/>
              <a:t>25</a:t>
            </a:fld>
            <a:endParaRPr lang="ru-RU" sz="1400" b="1"/>
          </a:p>
        </p:txBody>
      </p:sp>
      <p:sp>
        <p:nvSpPr>
          <p:cNvPr id="5120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685800" y="504825"/>
            <a:ext cx="8077200" cy="539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just"/>
            <a:r>
              <a:rPr lang="ru-RU" dirty="0">
                <a:latin typeface="Times New Roman" pitchFamily="18" charset="0"/>
              </a:rPr>
              <a:t>Отсюда</a:t>
            </a:r>
          </a:p>
          <a:p>
            <a:pPr indent="180975" algn="ctr"/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V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</a:rPr>
              <a:t>= 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</a:rPr>
              <a:t>b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</a:rPr>
              <a:t>/4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  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  или     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V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 = 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т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b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/(4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M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)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, </a:t>
            </a:r>
            <a:endParaRPr lang="ru-RU" sz="3200" dirty="0" smtClean="0">
              <a:solidFill>
                <a:srgbClr val="800000"/>
              </a:solidFill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dirty="0" smtClean="0">
                <a:latin typeface="Times New Roman" pitchFamily="18" charset="0"/>
                <a:sym typeface="Symbol" pitchFamily="18" charset="2"/>
              </a:rPr>
              <a:t>где</a:t>
            </a:r>
            <a:r>
              <a:rPr lang="ru-RU" i="1" dirty="0" smtClean="0">
                <a:latin typeface="Times New Roman" pitchFamily="18" charset="0"/>
                <a:sym typeface="Symbol" pitchFamily="18" charset="2"/>
              </a:rPr>
              <a:t> </a:t>
            </a:r>
          </a:p>
          <a:p>
            <a:pPr indent="180975" algn="just"/>
            <a:r>
              <a:rPr lang="en-US" dirty="0" smtClean="0">
                <a:latin typeface="Times New Roman" pitchFamily="18" charset="0"/>
                <a:sym typeface="Symbol" pitchFamily="18" charset="2"/>
              </a:rPr>
              <a:t>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=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m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M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 —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количество вещества; </a:t>
            </a:r>
          </a:p>
          <a:p>
            <a:pPr indent="180975" algn="just"/>
            <a:r>
              <a:rPr lang="ru-RU" i="1" dirty="0">
                <a:latin typeface="Times New Roman" pitchFamily="18" charset="0"/>
                <a:sym typeface="Symbol" pitchFamily="18" charset="2"/>
              </a:rPr>
              <a:t>М —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молярная масса.</a:t>
            </a:r>
            <a:endParaRPr lang="ru-RU" i="1" dirty="0"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dirty="0">
                <a:latin typeface="Times New Roman" pitchFamily="18" charset="0"/>
                <a:sym typeface="Symbol" pitchFamily="18" charset="2"/>
              </a:rPr>
              <a:t>Подставив полученное значение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 V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dirty="0">
                <a:latin typeface="Times New Roman" pitchFamily="18" charset="0"/>
              </a:rPr>
              <a:t> в выражение (1), найдем</a:t>
            </a:r>
            <a:endParaRPr lang="ru-RU" i="1" dirty="0">
              <a:latin typeface="Times New Roman" pitchFamily="18" charset="0"/>
              <a:sym typeface="Symbol" pitchFamily="18" charset="2"/>
            </a:endParaRPr>
          </a:p>
          <a:p>
            <a:pPr indent="180975" algn="ctr"/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k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 = </a:t>
            </a:r>
            <a:r>
              <a:rPr lang="en-US" sz="3200" i="1" dirty="0" err="1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mb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/(4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MV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)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  <a:sym typeface="Symbol" pitchFamily="18" charset="2"/>
              </a:rPr>
              <a:t>.</a:t>
            </a:r>
            <a:endParaRPr lang="ru-RU" sz="3200" dirty="0">
              <a:solidFill>
                <a:srgbClr val="800000"/>
              </a:solidFill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dirty="0">
                <a:latin typeface="Times New Roman" pitchFamily="18" charset="0"/>
                <a:sym typeface="Symbol" pitchFamily="18" charset="2"/>
              </a:rPr>
              <a:t>После вычисления по этой формуле получим</a:t>
            </a:r>
          </a:p>
          <a:p>
            <a:pPr indent="180975" algn="ctr"/>
            <a:r>
              <a:rPr lang="ru-RU" sz="3200" i="1" dirty="0">
                <a:latin typeface="Times New Roman" pitchFamily="18" charset="0"/>
                <a:sym typeface="Symbol" pitchFamily="18" charset="2"/>
              </a:rPr>
              <a:t>k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= 0,91 %.</a:t>
            </a:r>
            <a:endParaRPr lang="ru-RU" sz="3200" i="1" dirty="0">
              <a:latin typeface="Times New Roman" pitchFamily="18" charset="0"/>
              <a:sym typeface="Symbol" pitchFamily="18" charset="2"/>
            </a:endParaRPr>
          </a:p>
          <a:p>
            <a:pPr indent="180975" algn="just"/>
            <a:r>
              <a:rPr lang="ru-RU" dirty="0">
                <a:latin typeface="Times New Roman" pitchFamily="18" charset="0"/>
                <a:sym typeface="Symbol" pitchFamily="18" charset="2"/>
              </a:rPr>
              <a:t>Следовательно, собственный объем молекул составляет 0,91% от объема сосуда.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Номер слайда 3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33D4FC9-D325-4628-AC54-2A1C3785BF7F}" type="slidenum">
              <a:rPr lang="ru-RU" sz="1400" b="1"/>
              <a:pPr algn="r" eaLnBrk="1" hangingPunct="1"/>
              <a:t>26</a:t>
            </a:fld>
            <a:endParaRPr lang="ru-RU" sz="1400" b="1"/>
          </a:p>
        </p:txBody>
      </p:sp>
      <p:sp>
        <p:nvSpPr>
          <p:cNvPr id="7168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28599" y="304800"/>
            <a:ext cx="8701087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180975" algn="just"/>
            <a:r>
              <a:rPr lang="ru-RU" dirty="0">
                <a:latin typeface="Times New Roman" pitchFamily="18" charset="0"/>
              </a:rPr>
              <a:t>Для ответа на второй вопрос задачи надо найти отношение</a:t>
            </a:r>
            <a:endParaRPr lang="en-US" i="1" dirty="0">
              <a:latin typeface="Times New Roman" pitchFamily="18" charset="0"/>
            </a:endParaRPr>
          </a:p>
          <a:p>
            <a:pPr indent="180975" algn="r"/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k</a:t>
            </a:r>
            <a:r>
              <a:rPr lang="ru-RU" sz="3200" baseline="-25000" dirty="0">
                <a:solidFill>
                  <a:srgbClr val="800000"/>
                </a:solidFill>
                <a:latin typeface="Times New Roman" pitchFamily="18" charset="0"/>
              </a:rPr>
              <a:t>1 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</a:rPr>
              <a:t>= 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p</a:t>
            </a:r>
            <a:r>
              <a:rPr lang="ru-RU" sz="3200" dirty="0">
                <a:solidFill>
                  <a:srgbClr val="800000"/>
                </a:solidFill>
                <a:latin typeface="Times New Roman" pitchFamily="18" charset="0"/>
              </a:rPr>
              <a:t>'/</a:t>
            </a:r>
            <a:r>
              <a:rPr lang="en-US" sz="3200" i="1" dirty="0">
                <a:solidFill>
                  <a:srgbClr val="800000"/>
                </a:solidFill>
                <a:latin typeface="Times New Roman" pitchFamily="18" charset="0"/>
              </a:rPr>
              <a:t>p</a:t>
            </a:r>
            <a:r>
              <a:rPr lang="ru-RU" sz="3200" i="1" dirty="0">
                <a:solidFill>
                  <a:srgbClr val="800000"/>
                </a:solidFill>
                <a:latin typeface="Times New Roman" pitchFamily="18" charset="0"/>
              </a:rPr>
              <a:t>.	</a:t>
            </a:r>
            <a:r>
              <a:rPr lang="ru-RU" i="1" dirty="0">
                <a:latin typeface="Times New Roman" pitchFamily="18" charset="0"/>
              </a:rPr>
              <a:t>			</a:t>
            </a:r>
            <a:r>
              <a:rPr lang="ru-RU" dirty="0">
                <a:latin typeface="Times New Roman" pitchFamily="18" charset="0"/>
              </a:rPr>
              <a:t>(3)</a:t>
            </a:r>
          </a:p>
          <a:p>
            <a:pPr indent="180975" algn="just"/>
            <a:r>
              <a:rPr lang="ru-RU" dirty="0">
                <a:latin typeface="Times New Roman" pitchFamily="18" charset="0"/>
              </a:rPr>
              <a:t>Как следует из уравнения (2),</a:t>
            </a:r>
            <a:endParaRPr lang="en-US" dirty="0">
              <a:latin typeface="Times New Roman" pitchFamily="18" charset="0"/>
            </a:endParaRPr>
          </a:p>
          <a:p>
            <a:pPr indent="180975" algn="r"/>
            <a:r>
              <a:rPr lang="en-US" sz="3200" i="1" dirty="0">
                <a:latin typeface="Times New Roman" pitchFamily="18" charset="0"/>
              </a:rPr>
              <a:t>p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3200" dirty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=</a:t>
            </a:r>
            <a:r>
              <a:rPr lang="ru-RU" sz="3200" dirty="0">
                <a:latin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i="1" dirty="0">
                <a:latin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</a:rPr>
              <a:t>/</a:t>
            </a:r>
            <a:r>
              <a:rPr lang="en-US" sz="3200" i="1" dirty="0">
                <a:latin typeface="Times New Roman" pitchFamily="18" charset="0"/>
              </a:rPr>
              <a:t>V</a:t>
            </a:r>
            <a:r>
              <a:rPr lang="en-US" sz="3200" baseline="-25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</a:rPr>
              <a:t>    или</a:t>
            </a:r>
            <a:r>
              <a:rPr lang="en-US" sz="3200" dirty="0">
                <a:latin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</a:rPr>
              <a:t>    </a:t>
            </a:r>
            <a:r>
              <a:rPr lang="en-US" sz="3200" i="1" dirty="0">
                <a:latin typeface="Times New Roman" pitchFamily="18" charset="0"/>
              </a:rPr>
              <a:t>p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sz="3200" dirty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=</a:t>
            </a:r>
            <a:r>
              <a:rPr lang="ru-RU" sz="3200" dirty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(</a:t>
            </a:r>
            <a:r>
              <a:rPr lang="en-US" sz="3200" i="1" dirty="0">
                <a:latin typeface="Times New Roman" pitchFamily="18" charset="0"/>
              </a:rPr>
              <a:t>m</a:t>
            </a:r>
            <a:r>
              <a:rPr lang="en-US" sz="3200" dirty="0">
                <a:latin typeface="Times New Roman" pitchFamily="18" charset="0"/>
              </a:rPr>
              <a:t>/</a:t>
            </a:r>
            <a:r>
              <a:rPr lang="en-US" sz="3200" i="1" dirty="0">
                <a:latin typeface="Times New Roman" pitchFamily="18" charset="0"/>
              </a:rPr>
              <a:t>M</a:t>
            </a:r>
            <a:r>
              <a:rPr lang="en-US" sz="3200" dirty="0">
                <a:latin typeface="Times New Roman" pitchFamily="18" charset="0"/>
              </a:rPr>
              <a:t>)2</a:t>
            </a:r>
            <a:r>
              <a:rPr lang="en-US" sz="3200" i="1" dirty="0">
                <a:latin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</a:rPr>
              <a:t>/</a:t>
            </a:r>
            <a:r>
              <a:rPr lang="en-US" sz="3200" i="1" dirty="0">
                <a:latin typeface="Times New Roman" pitchFamily="18" charset="0"/>
              </a:rPr>
              <a:t>V</a:t>
            </a:r>
            <a:r>
              <a:rPr lang="en-US" sz="3200" baseline="-25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,	</a:t>
            </a:r>
            <a:r>
              <a:rPr lang="en-US" dirty="0">
                <a:latin typeface="Times New Roman" pitchFamily="18" charset="0"/>
              </a:rPr>
              <a:t>(4)</a:t>
            </a:r>
            <a:endParaRPr lang="ru-RU" dirty="0">
              <a:latin typeface="Times New Roman" pitchFamily="18" charset="0"/>
            </a:endParaRPr>
          </a:p>
          <a:p>
            <a:pPr indent="180975"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a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— постоянная Ван-дер-Ваальса для одного моля газа.</a:t>
            </a:r>
          </a:p>
          <a:p>
            <a:pPr indent="180975" algn="just"/>
            <a:r>
              <a:rPr lang="ru-RU" dirty="0">
                <a:latin typeface="Times New Roman" pitchFamily="18" charset="0"/>
              </a:rPr>
              <a:t>После вычисления по формуле (4) найдем</a:t>
            </a:r>
            <a:endParaRPr lang="ru-RU" i="1" dirty="0">
              <a:latin typeface="Times New Roman" pitchFamily="18" charset="0"/>
            </a:endParaRPr>
          </a:p>
          <a:p>
            <a:pPr indent="180975" algn="ctr"/>
            <a:r>
              <a:rPr lang="ru-RU" i="1" dirty="0">
                <a:latin typeface="Times New Roman" pitchFamily="18" charset="0"/>
              </a:rPr>
              <a:t>р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</a:t>
            </a:r>
            <a:r>
              <a:rPr lang="ru-RU" dirty="0">
                <a:latin typeface="Times New Roman" pitchFamily="18" charset="0"/>
              </a:rPr>
              <a:t> = 179 кПа.</a:t>
            </a:r>
          </a:p>
          <a:p>
            <a:pPr indent="180975" algn="just"/>
            <a:r>
              <a:rPr lang="ru-RU" dirty="0">
                <a:latin typeface="Times New Roman" pitchFamily="18" charset="0"/>
              </a:rPr>
              <a:t>Давление </a:t>
            </a:r>
            <a:r>
              <a:rPr lang="ru-RU" i="1" dirty="0">
                <a:latin typeface="Times New Roman" pitchFamily="18" charset="0"/>
              </a:rPr>
              <a:t>р,</a:t>
            </a:r>
            <a:r>
              <a:rPr lang="ru-RU" dirty="0">
                <a:latin typeface="Times New Roman" pitchFamily="18" charset="0"/>
              </a:rPr>
              <a:t> производимое газом на стенки сосуда, найдем из уравнения (2):</a:t>
            </a:r>
          </a:p>
        </p:txBody>
      </p:sp>
      <p:graphicFrame>
        <p:nvGraphicFramePr>
          <p:cNvPr id="716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6899529"/>
              </p:ext>
            </p:extLst>
          </p:nvPr>
        </p:nvGraphicFramePr>
        <p:xfrm>
          <a:off x="2514600" y="5211762"/>
          <a:ext cx="4608513" cy="1265238"/>
        </p:xfrm>
        <a:graphic>
          <a:graphicData uri="http://schemas.openxmlformats.org/presentationml/2006/ole">
            <p:oleObj spid="_x0000_s71710" name="Формула" r:id="rId4" imgW="15494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Номер слайда 3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CBD6C13-E376-4C6F-87DB-D13D9CBFE000}" type="slidenum">
              <a:rPr lang="ru-RU" sz="1400" b="1"/>
              <a:pPr algn="r" eaLnBrk="1" hangingPunct="1"/>
              <a:t>27</a:t>
            </a:fld>
            <a:endParaRPr lang="ru-RU" sz="1400" b="1"/>
          </a:p>
        </p:txBody>
      </p:sp>
      <p:sp>
        <p:nvSpPr>
          <p:cNvPr id="7270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09600" y="304800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just"/>
            <a:r>
              <a:rPr lang="ru-RU">
                <a:latin typeface="Times New Roman" pitchFamily="18" charset="0"/>
              </a:rPr>
              <a:t>После вычисления по этой формуле получим</a:t>
            </a: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0" y="3138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238125" y="804863"/>
          <a:ext cx="8575675" cy="2319337"/>
        </p:xfrm>
        <a:graphic>
          <a:graphicData uri="http://schemas.openxmlformats.org/presentationml/2006/ole">
            <p:oleObj spid="_x0000_s72738" name="Формула" r:id="rId4" imgW="4292600" imgH="1181100" progId="Equation.3">
              <p:embed/>
            </p:oleObj>
          </a:graphicData>
        </a:graphic>
      </p:graphicFrame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381000" y="3322638"/>
            <a:ext cx="8458200" cy="320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just"/>
            <a:r>
              <a:rPr lang="ru-RU">
                <a:latin typeface="Times New Roman" pitchFamily="18" charset="0"/>
              </a:rPr>
              <a:t>Подставив в выражение (3) значения </a:t>
            </a:r>
            <a:r>
              <a:rPr lang="ru-RU" i="1">
                <a:latin typeface="Times New Roman" pitchFamily="18" charset="0"/>
              </a:rPr>
              <a:t>р'</a:t>
            </a:r>
            <a:r>
              <a:rPr lang="ru-RU">
                <a:latin typeface="Times New Roman" pitchFamily="18" charset="0"/>
              </a:rPr>
              <a:t> и </a:t>
            </a:r>
            <a:r>
              <a:rPr lang="ru-RU" i="1">
                <a:latin typeface="Times New Roman" pitchFamily="18" charset="0"/>
              </a:rPr>
              <a:t>р</a:t>
            </a:r>
            <a:r>
              <a:rPr lang="ru-RU">
                <a:latin typeface="Times New Roman" pitchFamily="18" charset="0"/>
              </a:rPr>
              <a:t> и произведя вычисления, найдем</a:t>
            </a:r>
          </a:p>
          <a:p>
            <a:pPr indent="180975" algn="ctr"/>
            <a:r>
              <a:rPr lang="en-US" sz="3200" i="1">
                <a:latin typeface="Times New Roman" pitchFamily="18" charset="0"/>
              </a:rPr>
              <a:t>k</a:t>
            </a:r>
            <a:r>
              <a:rPr lang="ru-RU" sz="3200" baseline="-25000">
                <a:latin typeface="Times New Roman" pitchFamily="18" charset="0"/>
              </a:rPr>
              <a:t>1 </a:t>
            </a:r>
            <a:r>
              <a:rPr lang="ru-RU" sz="3200">
                <a:latin typeface="Times New Roman" pitchFamily="18" charset="0"/>
              </a:rPr>
              <a:t>= 6,3%.</a:t>
            </a:r>
          </a:p>
          <a:p>
            <a:pPr indent="180975" algn="just"/>
            <a:r>
              <a:rPr lang="ru-RU">
                <a:latin typeface="Times New Roman" pitchFamily="18" charset="0"/>
              </a:rPr>
              <a:t>Следовательно, давление газа, обусловленное силами притяжения молекул, составляет 6,3 % давления газа на стенки сосуда.</a:t>
            </a:r>
          </a:p>
          <a:p>
            <a:pPr indent="180975" algn="r"/>
            <a:r>
              <a:rPr lang="ru-RU" b="1">
                <a:latin typeface="Times New Roman" pitchFamily="18" charset="0"/>
              </a:rPr>
              <a:t>Ответ: </a:t>
            </a:r>
            <a:r>
              <a:rPr lang="ru-RU" i="1">
                <a:latin typeface="Times New Roman" pitchFamily="18" charset="0"/>
                <a:sym typeface="Symbol" pitchFamily="18" charset="2"/>
              </a:rPr>
              <a:t>k </a:t>
            </a:r>
            <a:r>
              <a:rPr lang="ru-RU">
                <a:latin typeface="Times New Roman" pitchFamily="18" charset="0"/>
                <a:sym typeface="Symbol" pitchFamily="18" charset="2"/>
              </a:rPr>
              <a:t>= 0,91%,     </a:t>
            </a:r>
            <a:r>
              <a:rPr lang="en-US" sz="3200" i="1">
                <a:latin typeface="Times New Roman" pitchFamily="18" charset="0"/>
              </a:rPr>
              <a:t>k</a:t>
            </a:r>
            <a:r>
              <a:rPr lang="ru-RU" sz="3200" baseline="-25000">
                <a:latin typeface="Times New Roman" pitchFamily="18" charset="0"/>
              </a:rPr>
              <a:t>1 </a:t>
            </a:r>
            <a:r>
              <a:rPr lang="ru-RU" sz="3200">
                <a:latin typeface="Times New Roman" pitchFamily="18" charset="0"/>
              </a:rPr>
              <a:t>= 6,3%.</a:t>
            </a:r>
            <a:r>
              <a:rPr lang="ru-RU">
                <a:latin typeface="Times New Roman" pitchFamily="18" charset="0"/>
                <a:sym typeface="Symbol" pitchFamily="18" charset="2"/>
              </a:rPr>
              <a:t>  </a:t>
            </a:r>
            <a:r>
              <a:rPr lang="ru-RU" b="1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Номер слайда 7"/>
          <p:cNvSpPr txBox="1">
            <a:spLocks noGrp="1"/>
          </p:cNvSpPr>
          <p:nvPr/>
        </p:nvSpPr>
        <p:spPr bwMode="auto">
          <a:xfrm>
            <a:off x="8643938" y="0"/>
            <a:ext cx="5000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AC58D0A-4E12-448F-AB65-BDEF00563C4F}" type="slidenum">
              <a:rPr lang="ru-RU" sz="1400" b="1"/>
              <a:pPr algn="r" eaLnBrk="1" hangingPunct="1"/>
              <a:t>28</a:t>
            </a:fld>
            <a:endParaRPr lang="ru-RU" sz="1400" b="1"/>
          </a:p>
        </p:txBody>
      </p:sp>
      <p:sp>
        <p:nvSpPr>
          <p:cNvPr id="522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2228" name="Прямоугольник 14"/>
          <p:cNvSpPr>
            <a:spLocks noChangeArrowheads="1"/>
          </p:cNvSpPr>
          <p:nvPr/>
        </p:nvSpPr>
        <p:spPr bwMode="auto">
          <a:xfrm>
            <a:off x="395288" y="404813"/>
            <a:ext cx="80645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hangingPunct="0"/>
            <a:r>
              <a:rPr lang="ru-RU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</a:rPr>
              <a:t>    Углекислый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газ, содержащий количество вещества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  <a:sym typeface="Symbol" pitchFamily="18" charset="2"/>
              </a:rPr>
              <a:t>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</a:rPr>
              <a:t>l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моль находится в критическом состоянии. При изобарном нагревании газа его объем 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увеличился в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k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2 раза. Определите изменение 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Т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температуры газа, если его критическая температура </a:t>
            </a:r>
            <a:r>
              <a:rPr lang="ru-RU" i="1" dirty="0" err="1">
                <a:solidFill>
                  <a:srgbClr val="0000CC"/>
                </a:solidFill>
                <a:latin typeface="Times New Roman" pitchFamily="18" charset="0"/>
              </a:rPr>
              <a:t>Т</a:t>
            </a:r>
            <a:r>
              <a:rPr lang="ru-RU" baseline="-25000" dirty="0" err="1">
                <a:solidFill>
                  <a:srgbClr val="0000CC"/>
                </a:solidFill>
                <a:latin typeface="Times New Roman" pitchFamily="18" charset="0"/>
              </a:rPr>
              <a:t>кр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304 К.</a:t>
            </a:r>
            <a:r>
              <a:rPr lang="ru-RU" dirty="0">
                <a:solidFill>
                  <a:srgbClr val="0000CC"/>
                </a:solidFill>
              </a:rPr>
              <a:t> </a:t>
            </a:r>
            <a:endParaRPr lang="ru-RU" b="1" dirty="0">
              <a:solidFill>
                <a:srgbClr val="0000CC"/>
              </a:solidFill>
              <a:latin typeface="Times New Roman" pitchFamily="18" charset="0"/>
            </a:endParaRPr>
          </a:p>
          <a:p>
            <a:endParaRPr lang="ru-RU" b="1" dirty="0">
              <a:latin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</a:rPr>
              <a:t>Дано: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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dirty="0">
                <a:latin typeface="Times New Roman" pitchFamily="18" charset="0"/>
              </a:rPr>
              <a:t>l</a:t>
            </a:r>
            <a:r>
              <a:rPr lang="ru-RU" dirty="0">
                <a:latin typeface="Times New Roman" pitchFamily="18" charset="0"/>
              </a:rPr>
              <a:t> моль, </a:t>
            </a:r>
            <a:r>
              <a:rPr lang="ru-RU" i="1" dirty="0">
                <a:latin typeface="Times New Roman" pitchFamily="18" charset="0"/>
              </a:rPr>
              <a:t>р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dirty="0" err="1">
                <a:latin typeface="Times New Roman" pitchFamily="18" charset="0"/>
              </a:rPr>
              <a:t>const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ru-RU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</a:rPr>
              <a:t>= 2</a:t>
            </a:r>
            <a:r>
              <a:rPr lang="ru-RU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</a:rPr>
              <a:t>Т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baseline="-25000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304 К.</a:t>
            </a:r>
            <a:endParaRPr lang="ru-RU" baseline="-25000" dirty="0">
              <a:latin typeface="Times New Roman" pitchFamily="18" charset="0"/>
              <a:sym typeface="Symbol" pitchFamily="18" charset="2"/>
            </a:endParaRPr>
          </a:p>
          <a:p>
            <a:endParaRPr lang="ru-RU" b="1" dirty="0">
              <a:latin typeface="Times New Roman" pitchFamily="18" charset="0"/>
              <a:sym typeface="Symbol" pitchFamily="18" charset="2"/>
            </a:endParaRPr>
          </a:p>
          <a:p>
            <a:r>
              <a:rPr lang="ru-RU" b="1" dirty="0">
                <a:latin typeface="Times New Roman" pitchFamily="18" charset="0"/>
                <a:sym typeface="Symbol" pitchFamily="18" charset="2"/>
              </a:rPr>
              <a:t>Найти: 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latin typeface="Times New Roman" pitchFamily="18" charset="0"/>
              </a:rPr>
              <a:t>Т</a:t>
            </a:r>
            <a:r>
              <a:rPr lang="ru-RU" dirty="0">
                <a:latin typeface="Times New Roman" pitchFamily="18" charset="0"/>
              </a:rPr>
              <a:t> .</a:t>
            </a:r>
            <a:endParaRPr lang="ru-RU" b="1" dirty="0">
              <a:latin typeface="Times New Roman" pitchFamily="18" charset="0"/>
            </a:endParaRPr>
          </a:p>
          <a:p>
            <a:pPr algn="just" eaLnBrk="0" hangingPunct="0"/>
            <a:endParaRPr lang="ru-RU" dirty="0">
              <a:latin typeface="Times New Roman" pitchFamily="18" charset="0"/>
            </a:endParaRPr>
          </a:p>
        </p:txBody>
      </p:sp>
      <p:sp>
        <p:nvSpPr>
          <p:cNvPr id="52229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12"/>
          <p:cNvSpPr txBox="1">
            <a:spLocks noGrp="1"/>
          </p:cNvSpPr>
          <p:nvPr/>
        </p:nvSpPr>
        <p:spPr bwMode="auto">
          <a:xfrm>
            <a:off x="8529638" y="0"/>
            <a:ext cx="6143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C5095BA-4E0F-4C0E-A16F-DBCE08F75F3C}" type="slidenum">
              <a:rPr lang="ru-RU" sz="1400" b="1"/>
              <a:pPr algn="r" eaLnBrk="1" hangingPunct="1"/>
              <a:t>29</a:t>
            </a:fld>
            <a:endParaRPr lang="ru-RU" sz="1400" b="1"/>
          </a:p>
        </p:txBody>
      </p:sp>
      <p:sp>
        <p:nvSpPr>
          <p:cNvPr id="53251" name="Прямоугольник 15"/>
          <p:cNvSpPr>
            <a:spLocks noChangeArrowheads="1"/>
          </p:cNvSpPr>
          <p:nvPr/>
        </p:nvSpPr>
        <p:spPr bwMode="auto">
          <a:xfrm>
            <a:off x="468313" y="2708275"/>
            <a:ext cx="84248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3264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7675821"/>
              </p:ext>
            </p:extLst>
          </p:nvPr>
        </p:nvGraphicFramePr>
        <p:xfrm>
          <a:off x="152400" y="457200"/>
          <a:ext cx="8839200" cy="2651760"/>
        </p:xfrm>
        <a:graphic>
          <a:graphicData uri="http://schemas.openxmlformats.org/drawingml/2006/table">
            <a:tbl>
              <a:tblPr/>
              <a:tblGrid>
                <a:gridCol w="8839200"/>
              </a:tblGrid>
              <a:tr h="13033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Для решения задачи удобно воспользоваться уравнением Ван-дер-Ваальса в приведенной форме, т. е. в такой форме, когда давление </a:t>
                      </a: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р,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молярный объем </a:t>
                      </a:r>
                      <a:r>
                        <a:rPr kumimoji="0" lang="en-US" sz="2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r>
                        <a:rPr kumimoji="0" lang="en-US" sz="2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 температура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реального газа с соответствующими критическими параметрами представлены в виде следующих отношений: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3265" name="Object 17"/>
          <p:cNvGraphicFramePr>
            <a:graphicFrameLocks noChangeAspect="1"/>
          </p:cNvGraphicFramePr>
          <p:nvPr/>
        </p:nvGraphicFramePr>
        <p:xfrm>
          <a:off x="1285875" y="3276600"/>
          <a:ext cx="6727825" cy="676275"/>
        </p:xfrm>
        <a:graphic>
          <a:graphicData uri="http://schemas.openxmlformats.org/presentationml/2006/ole">
            <p:oleObj spid="_x0000_s53318" name="Формула" r:id="rId4" imgW="2552700" imgH="241300" progId="Equation.3">
              <p:embed/>
            </p:oleObj>
          </a:graphicData>
        </a:graphic>
      </p:graphicFrame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533400" y="3962400"/>
            <a:ext cx="472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ru-RU">
                <a:latin typeface="Times New Roman" pitchFamily="18" charset="0"/>
              </a:rPr>
              <a:t>Из этих равенств получим:</a:t>
            </a: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3268" name="Object 20"/>
          <p:cNvGraphicFramePr>
            <a:graphicFrameLocks noChangeAspect="1"/>
          </p:cNvGraphicFramePr>
          <p:nvPr/>
        </p:nvGraphicFramePr>
        <p:xfrm>
          <a:off x="1219200" y="4724400"/>
          <a:ext cx="6629400" cy="741363"/>
        </p:xfrm>
        <a:graphic>
          <a:graphicData uri="http://schemas.openxmlformats.org/presentationml/2006/ole">
            <p:oleObj spid="_x0000_s53319" name="Формула" r:id="rId5" imgW="22098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4275" name="Номер слайда 9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2B256C3-9662-4EB5-8EA7-FD3774A7FE45}" type="slidenum">
              <a:rPr lang="ru-RU" sz="1400" b="1"/>
              <a:pPr algn="r" eaLnBrk="1" hangingPunct="1"/>
              <a:t>30</a:t>
            </a:fld>
            <a:endParaRPr lang="ru-RU" sz="1400" b="1"/>
          </a:p>
        </p:txBody>
      </p:sp>
      <p:sp>
        <p:nvSpPr>
          <p:cNvPr id="54276" name="Прямоугольник 10"/>
          <p:cNvSpPr>
            <a:spLocks noChangeArrowheads="1"/>
          </p:cNvSpPr>
          <p:nvPr/>
        </p:nvSpPr>
        <p:spPr bwMode="auto">
          <a:xfrm>
            <a:off x="395288" y="549275"/>
            <a:ext cx="84978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</a:rPr>
              <a:t>Подставив сюда выражения </a:t>
            </a:r>
            <a:r>
              <a:rPr lang="ru-RU" i="1" dirty="0" err="1">
                <a:latin typeface="Times New Roman" pitchFamily="18" charset="0"/>
              </a:rPr>
              <a:t>р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</a:rPr>
              <a:t>V</a:t>
            </a:r>
            <a:r>
              <a:rPr lang="en-US" i="1" baseline="-25000" dirty="0" err="1" smtClean="0">
                <a:latin typeface="Times New Roman" pitchFamily="18" charset="0"/>
              </a:rPr>
              <a:t>m</a:t>
            </a:r>
            <a:r>
              <a:rPr lang="ru-RU" baseline="-25000" dirty="0" err="1" smtClean="0">
                <a:latin typeface="Times New Roman" pitchFamily="18" charset="0"/>
              </a:rPr>
              <a:t>кр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и </a:t>
            </a:r>
            <a:r>
              <a:rPr lang="en-US" i="1" dirty="0">
                <a:latin typeface="Times New Roman" pitchFamily="18" charset="0"/>
              </a:rPr>
              <a:t>T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 через постоянные Ван-дер-Ваальса </a:t>
            </a:r>
            <a:r>
              <a:rPr lang="ru-RU" i="1" dirty="0">
                <a:latin typeface="Times New Roman" pitchFamily="18" charset="0"/>
              </a:rPr>
              <a:t>а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i="1" dirty="0" err="1">
                <a:latin typeface="Times New Roman" pitchFamily="18" charset="0"/>
              </a:rPr>
              <a:t>b</a:t>
            </a:r>
            <a:r>
              <a:rPr lang="ru-RU" dirty="0">
                <a:latin typeface="Times New Roman" pitchFamily="18" charset="0"/>
              </a:rPr>
              <a:t>, найдем:</a:t>
            </a:r>
          </a:p>
        </p:txBody>
      </p:sp>
      <p:sp>
        <p:nvSpPr>
          <p:cNvPr id="542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1258888" y="1539875"/>
          <a:ext cx="6246812" cy="992188"/>
        </p:xfrm>
        <a:graphic>
          <a:graphicData uri="http://schemas.openxmlformats.org/presentationml/2006/ole">
            <p:oleObj spid="_x0000_s54364" name="Формула" r:id="rId4" imgW="2476500" imgH="393700" progId="Equation.3">
              <p:embed/>
            </p:oleObj>
          </a:graphicData>
        </a:graphic>
      </p:graphicFrame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381000" y="2667000"/>
            <a:ext cx="845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>
                <a:latin typeface="Times New Roman" pitchFamily="18" charset="0"/>
              </a:rPr>
              <a:t>Полученные выражения </a:t>
            </a:r>
            <a:r>
              <a:rPr lang="ru-RU" i="1">
                <a:latin typeface="Times New Roman" pitchFamily="18" charset="0"/>
              </a:rPr>
              <a:t>р, </a:t>
            </a:r>
            <a:r>
              <a:rPr lang="en-US" i="1">
                <a:latin typeface="Times New Roman" pitchFamily="18" charset="0"/>
              </a:rPr>
              <a:t>V</a:t>
            </a:r>
            <a:r>
              <a:rPr lang="en-US" i="1" baseline="-25000">
                <a:latin typeface="Times New Roman" pitchFamily="18" charset="0"/>
              </a:rPr>
              <a:t>m</a:t>
            </a:r>
            <a:r>
              <a:rPr lang="ru-RU">
                <a:latin typeface="Times New Roman" pitchFamily="18" charset="0"/>
              </a:rPr>
              <a:t> и </a:t>
            </a:r>
            <a:r>
              <a:rPr lang="ru-RU" i="1">
                <a:latin typeface="Times New Roman" pitchFamily="18" charset="0"/>
              </a:rPr>
              <a:t>Т</a:t>
            </a:r>
            <a:r>
              <a:rPr lang="ru-RU">
                <a:latin typeface="Times New Roman" pitchFamily="18" charset="0"/>
              </a:rPr>
              <a:t> подставим в обычное уравнение Ван-дер-Ваальса:</a:t>
            </a: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0" y="326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42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9687240"/>
              </p:ext>
            </p:extLst>
          </p:nvPr>
        </p:nvGraphicFramePr>
        <p:xfrm>
          <a:off x="1981200" y="3837419"/>
          <a:ext cx="5626100" cy="1039381"/>
        </p:xfrm>
        <a:graphic>
          <a:graphicData uri="http://schemas.openxmlformats.org/presentationml/2006/ole">
            <p:oleObj spid="_x0000_s54365" name="Формула" r:id="rId5" imgW="2514600" imgH="457200" progId="Equation.3">
              <p:embed/>
            </p:oleObj>
          </a:graphicData>
        </a:graphic>
      </p:graphicFrame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381000" y="4892675"/>
            <a:ext cx="845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>
                <a:latin typeface="Times New Roman" pitchFamily="18" charset="0"/>
              </a:rPr>
              <a:t>После сокращения на </a:t>
            </a:r>
            <a:r>
              <a:rPr lang="ru-RU" i="1">
                <a:latin typeface="Times New Roman" pitchFamily="18" charset="0"/>
              </a:rPr>
              <a:t>а</a:t>
            </a:r>
            <a:r>
              <a:rPr lang="ru-RU">
                <a:latin typeface="Times New Roman" pitchFamily="18" charset="0"/>
              </a:rPr>
              <a:t>/(27</a:t>
            </a:r>
            <a:r>
              <a:rPr lang="en-US" i="1">
                <a:latin typeface="Times New Roman" pitchFamily="18" charset="0"/>
              </a:rPr>
              <a:t>b</a:t>
            </a:r>
            <a:r>
              <a:rPr lang="ru-RU">
                <a:latin typeface="Times New Roman" pitchFamily="18" charset="0"/>
              </a:rPr>
              <a:t>) и в правой части на </a:t>
            </a:r>
            <a:r>
              <a:rPr lang="en-US" i="1">
                <a:latin typeface="Times New Roman" pitchFamily="18" charset="0"/>
              </a:rPr>
              <a:t>R</a:t>
            </a:r>
            <a:r>
              <a:rPr lang="ru-RU">
                <a:latin typeface="Times New Roman" pitchFamily="18" charset="0"/>
              </a:rPr>
              <a:t> получим</a:t>
            </a:r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4287" name="Object 15"/>
          <p:cNvGraphicFramePr>
            <a:graphicFrameLocks noChangeAspect="1"/>
          </p:cNvGraphicFramePr>
          <p:nvPr/>
        </p:nvGraphicFramePr>
        <p:xfrm>
          <a:off x="2638425" y="5638800"/>
          <a:ext cx="4017963" cy="669925"/>
        </p:xfrm>
        <a:graphic>
          <a:graphicData uri="http://schemas.openxmlformats.org/presentationml/2006/ole">
            <p:oleObj spid="_x0000_s54366" name="Формула" r:id="rId6" imgW="13970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8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F7EA830-644E-4FBA-99E3-03D67660B3F7}" type="slidenum">
              <a:rPr lang="ru-RU" sz="1400" b="1"/>
              <a:pPr algn="r" eaLnBrk="1" hangingPunct="1"/>
              <a:t>31</a:t>
            </a:fld>
            <a:endParaRPr lang="ru-RU" sz="1400" b="1"/>
          </a:p>
        </p:txBody>
      </p:sp>
      <p:sp>
        <p:nvSpPr>
          <p:cNvPr id="55299" name="Прямоугольник 10"/>
          <p:cNvSpPr>
            <a:spLocks noChangeArrowheads="1"/>
          </p:cNvSpPr>
          <p:nvPr/>
        </p:nvSpPr>
        <p:spPr bwMode="auto">
          <a:xfrm>
            <a:off x="228599" y="685800"/>
            <a:ext cx="8701087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Это </a:t>
            </a:r>
            <a:r>
              <a:rPr lang="ru-RU" dirty="0">
                <a:latin typeface="Times New Roman" pitchFamily="18" charset="0"/>
              </a:rPr>
              <a:t>и есть уравнение Ван-дер-Ваальса в приведенной форме. Оно не содержит никаких параметров, характеризующих, индивидуальные свойства газа, и поэтому является универсальным.</a:t>
            </a:r>
          </a:p>
          <a:p>
            <a:pPr algn="just"/>
            <a:endParaRPr lang="ru-RU" dirty="0">
              <a:latin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</a:rPr>
              <a:t>     Теперь </a:t>
            </a:r>
            <a:r>
              <a:rPr lang="ru-RU" dirty="0">
                <a:latin typeface="Times New Roman" pitchFamily="18" charset="0"/>
              </a:rPr>
              <a:t>ответим на вопрос задачи. Так как давление остается постоянным </a:t>
            </a:r>
          </a:p>
          <a:p>
            <a:pPr algn="ctr"/>
            <a:r>
              <a:rPr lang="ru-RU" dirty="0">
                <a:latin typeface="Times New Roman" pitchFamily="18" charset="0"/>
              </a:rPr>
              <a:t>(</a:t>
            </a:r>
            <a:r>
              <a:rPr lang="ru-RU" i="1" dirty="0">
                <a:latin typeface="Times New Roman" pitchFamily="18" charset="0"/>
              </a:rPr>
              <a:t>р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</a:rPr>
              <a:t>p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),     то    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 </a:t>
            </a:r>
            <a:r>
              <a:rPr lang="ru-RU" sz="3200" dirty="0">
                <a:latin typeface="Times New Roman" pitchFamily="18" charset="0"/>
              </a:rPr>
              <a:t>= 1</a:t>
            </a:r>
            <a:r>
              <a:rPr lang="ru-RU" dirty="0">
                <a:latin typeface="Times New Roman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молярный объем газа согласно условию увеличился в два раза, т. е. </a:t>
            </a:r>
          </a:p>
          <a:p>
            <a:pPr algn="ctr"/>
            <a:r>
              <a:rPr lang="ru-RU" i="1" dirty="0" err="1">
                <a:latin typeface="Times New Roman" pitchFamily="18" charset="0"/>
              </a:rPr>
              <a:t>V</a:t>
            </a:r>
            <a:r>
              <a:rPr lang="ru-RU" i="1" baseline="-25000" dirty="0" err="1">
                <a:latin typeface="Times New Roman" pitchFamily="18" charset="0"/>
              </a:rPr>
              <a:t>m</a:t>
            </a:r>
            <a:r>
              <a:rPr lang="ru-RU" i="1" baseline="-25000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2</a:t>
            </a:r>
            <a:r>
              <a:rPr lang="en-US" i="1" dirty="0" err="1">
                <a:latin typeface="Times New Roman" pitchFamily="18" charset="0"/>
              </a:rPr>
              <a:t>V</a:t>
            </a:r>
            <a:r>
              <a:rPr lang="en-US" i="1" baseline="-25000" dirty="0" err="1">
                <a:latin typeface="Times New Roman" pitchFamily="18" charset="0"/>
              </a:rPr>
              <a:t>m</a:t>
            </a:r>
            <a:r>
              <a:rPr lang="en-US" i="1" dirty="0">
                <a:latin typeface="Times New Roman" pitchFamily="18" charset="0"/>
              </a:rPr>
              <a:t> 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, 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следовательно,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 </a:t>
            </a:r>
            <a:r>
              <a:rPr lang="ru-RU" sz="3200" dirty="0">
                <a:latin typeface="Times New Roman" pitchFamily="18" charset="0"/>
              </a:rPr>
              <a:t>= 2.</a:t>
            </a:r>
            <a:r>
              <a:rPr lang="ru-RU" dirty="0">
                <a:latin typeface="Times New Roman" pitchFamily="18" charset="0"/>
              </a:rPr>
              <a:t> </a:t>
            </a:r>
          </a:p>
        </p:txBody>
      </p:sp>
      <p:sp>
        <p:nvSpPr>
          <p:cNvPr id="55300" name="Rectangle 50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800"/>
          </a:p>
        </p:txBody>
      </p:sp>
      <p:sp>
        <p:nvSpPr>
          <p:cNvPr id="55301" name="Rectangle 45"/>
          <p:cNvSpPr>
            <a:spLocks noChangeArrowheads="1"/>
          </p:cNvSpPr>
          <p:nvPr/>
        </p:nvSpPr>
        <p:spPr bwMode="auto">
          <a:xfrm>
            <a:off x="0" y="96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6518275" y="4048125"/>
            <a:ext cx="233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1400">
                <a:cs typeface="Times New Roman" pitchFamily="18" charset="0"/>
              </a:rPr>
              <a:t>.</a:t>
            </a:r>
            <a:endParaRPr lang="ru-RU" sz="1800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0" y="2967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Номер слайда 8"/>
          <p:cNvSpPr txBox="1">
            <a:spLocks noGrp="1"/>
          </p:cNvSpPr>
          <p:nvPr/>
        </p:nvSpPr>
        <p:spPr bwMode="auto">
          <a:xfrm>
            <a:off x="8715375" y="0"/>
            <a:ext cx="428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292F36F-8C92-4D75-8AD4-3D122E9EA334}" type="slidenum">
              <a:rPr lang="ru-RU" sz="1400" b="1"/>
              <a:pPr algn="r" eaLnBrk="1" hangingPunct="1"/>
              <a:t>32</a:t>
            </a:fld>
            <a:endParaRPr lang="ru-RU" sz="1400" b="1"/>
          </a:p>
        </p:txBody>
      </p:sp>
      <p:sp>
        <p:nvSpPr>
          <p:cNvPr id="73731" name="Прямоугольник 10"/>
          <p:cNvSpPr>
            <a:spLocks noChangeArrowheads="1"/>
          </p:cNvSpPr>
          <p:nvPr/>
        </p:nvSpPr>
        <p:spPr bwMode="auto">
          <a:xfrm>
            <a:off x="228600" y="457200"/>
            <a:ext cx="86868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Из </a:t>
            </a:r>
            <a:r>
              <a:rPr lang="ru-RU" dirty="0">
                <a:latin typeface="Times New Roman" pitchFamily="18" charset="0"/>
              </a:rPr>
              <a:t>уравнения (1) выразим приведенную температуру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</a:t>
            </a:r>
            <a:r>
              <a:rPr lang="ru-RU" dirty="0">
                <a:latin typeface="Times New Roman" pitchFamily="18" charset="0"/>
              </a:rPr>
              <a:t>:</a:t>
            </a:r>
            <a:endParaRPr lang="en-US" dirty="0">
              <a:latin typeface="Times New Roman" pitchFamily="18" charset="0"/>
              <a:sym typeface="Symbol" pitchFamily="18" charset="2"/>
            </a:endParaRPr>
          </a:p>
          <a:p>
            <a:pPr algn="ctr"/>
            <a:r>
              <a:rPr lang="en-US" dirty="0">
                <a:latin typeface="Times New Roman" pitchFamily="18" charset="0"/>
                <a:sym typeface="Symbol" pitchFamily="18" charset="2"/>
              </a:rPr>
              <a:t>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dirty="0">
                <a:latin typeface="Times New Roman" pitchFamily="18" charset="0"/>
              </a:rPr>
              <a:t>= 1/8(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</a:t>
            </a:r>
            <a:r>
              <a:rPr lang="ru-RU" dirty="0">
                <a:latin typeface="Times New Roman" pitchFamily="18" charset="0"/>
              </a:rPr>
              <a:t>+3/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</a:t>
            </a:r>
            <a:r>
              <a:rPr lang="ru-RU" dirty="0">
                <a:latin typeface="Times New Roman" pitchFamily="18" charset="0"/>
              </a:rPr>
              <a:t>2)(3</a:t>
            </a:r>
            <a:r>
              <a:rPr lang="en-US" dirty="0" smtClean="0">
                <a:latin typeface="Times New Roman" pitchFamily="18" charset="0"/>
                <a:sym typeface="Symbol" pitchFamily="18" charset="2"/>
              </a:rPr>
              <a:t>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dirty="0" smtClean="0">
                <a:latin typeface="Times New Roman" pitchFamily="18" charset="0"/>
                <a:sym typeface="Symbol"/>
              </a:rPr>
              <a:t> </a:t>
            </a:r>
            <a:r>
              <a:rPr lang="ru-RU" dirty="0" smtClean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).</a:t>
            </a:r>
          </a:p>
          <a:p>
            <a:endParaRPr lang="ru-RU" dirty="0">
              <a:latin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</a:rPr>
              <a:t>     Подставив </a:t>
            </a:r>
            <a:r>
              <a:rPr lang="ru-RU" dirty="0">
                <a:latin typeface="Times New Roman" pitchFamily="18" charset="0"/>
              </a:rPr>
              <a:t>сюда значения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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</a:t>
            </a:r>
            <a:r>
              <a:rPr lang="ru-RU" dirty="0">
                <a:latin typeface="Times New Roman" pitchFamily="18" charset="0"/>
              </a:rPr>
              <a:t> и произведя вычисления, найдем,</a:t>
            </a:r>
            <a:endParaRPr lang="ru-RU" dirty="0">
              <a:latin typeface="Times New Roman" pitchFamily="18" charset="0"/>
              <a:sym typeface="Symbol" pitchFamily="18" charset="2"/>
            </a:endParaRPr>
          </a:p>
          <a:p>
            <a:pPr algn="ctr"/>
            <a:r>
              <a:rPr lang="ru-RU" dirty="0">
                <a:latin typeface="Times New Roman" pitchFamily="18" charset="0"/>
                <a:sym typeface="Symbol" pitchFamily="18" charset="2"/>
              </a:rPr>
              <a:t> </a:t>
            </a:r>
            <a:r>
              <a:rPr lang="ru-RU" dirty="0">
                <a:latin typeface="Times New Roman" pitchFamily="18" charset="0"/>
              </a:rPr>
              <a:t>= 35/32.</a:t>
            </a:r>
          </a:p>
          <a:p>
            <a:pPr algn="just"/>
            <a:r>
              <a:rPr lang="ru-RU" dirty="0" smtClean="0">
                <a:latin typeface="Times New Roman" pitchFamily="18" charset="0"/>
              </a:rPr>
              <a:t>     Температура </a:t>
            </a:r>
            <a:r>
              <a:rPr lang="ru-RU" i="1" dirty="0">
                <a:latin typeface="Times New Roman" pitchFamily="18" charset="0"/>
              </a:rPr>
              <a:t>Т</a:t>
            </a:r>
            <a:r>
              <a:rPr lang="ru-RU" dirty="0">
                <a:latin typeface="Times New Roman" pitchFamily="18" charset="0"/>
              </a:rPr>
              <a:t>, как отмечалось, связана с приведенной температурой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</a:t>
            </a:r>
            <a:r>
              <a:rPr lang="ru-RU" dirty="0">
                <a:latin typeface="Times New Roman" pitchFamily="18" charset="0"/>
              </a:rPr>
              <a:t> и критической </a:t>
            </a:r>
            <a:r>
              <a:rPr lang="ru-RU" i="1" dirty="0" err="1">
                <a:latin typeface="Times New Roman" pitchFamily="18" charset="0"/>
              </a:rPr>
              <a:t>T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dirty="0">
                <a:latin typeface="Times New Roman" pitchFamily="18" charset="0"/>
              </a:rPr>
              <a:t> соотношением </a:t>
            </a:r>
            <a:r>
              <a:rPr lang="ru-RU" i="1" dirty="0">
                <a:latin typeface="Times New Roman" pitchFamily="18" charset="0"/>
              </a:rPr>
              <a:t>Т =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</a:t>
            </a:r>
            <a:r>
              <a:rPr lang="ru-RU" i="1" dirty="0" err="1">
                <a:latin typeface="Times New Roman" pitchFamily="18" charset="0"/>
              </a:rPr>
              <a:t>Т</a:t>
            </a:r>
            <a:r>
              <a:rPr lang="ru-RU" baseline="-25000" dirty="0" err="1">
                <a:latin typeface="Times New Roman" pitchFamily="18" charset="0"/>
              </a:rPr>
              <a:t>кр</a:t>
            </a:r>
            <a:r>
              <a:rPr lang="ru-RU" i="1" dirty="0">
                <a:latin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</a:rPr>
              <a:t> Произведя вычисления по этой формуле, получим</a:t>
            </a:r>
            <a:endParaRPr lang="en-US" i="1" dirty="0">
              <a:latin typeface="Times New Roman" pitchFamily="18" charset="0"/>
            </a:endParaRPr>
          </a:p>
          <a:p>
            <a:pPr algn="ctr"/>
            <a:r>
              <a:rPr lang="en-US" i="1" dirty="0">
                <a:latin typeface="Times New Roman" pitchFamily="18" charset="0"/>
              </a:rPr>
              <a:t>T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332 К.</a:t>
            </a:r>
          </a:p>
          <a:p>
            <a:pPr algn="r"/>
            <a:r>
              <a:rPr lang="ru-RU" b="1" dirty="0">
                <a:latin typeface="Times New Roman" pitchFamily="18" charset="0"/>
              </a:rPr>
              <a:t>Ответ: </a:t>
            </a:r>
            <a:r>
              <a:rPr lang="en-US" i="1" dirty="0">
                <a:latin typeface="Times New Roman" pitchFamily="18" charset="0"/>
              </a:rPr>
              <a:t>T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332 К.</a:t>
            </a:r>
          </a:p>
        </p:txBody>
      </p:sp>
      <p:sp>
        <p:nvSpPr>
          <p:cNvPr id="73732" name="Rectangle 50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800"/>
          </a:p>
        </p:txBody>
      </p:sp>
      <p:sp>
        <p:nvSpPr>
          <p:cNvPr id="73733" name="Rectangle 45"/>
          <p:cNvSpPr>
            <a:spLocks noChangeArrowheads="1"/>
          </p:cNvSpPr>
          <p:nvPr/>
        </p:nvSpPr>
        <p:spPr bwMode="auto">
          <a:xfrm>
            <a:off x="0" y="96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6518275" y="4048125"/>
            <a:ext cx="233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1400">
                <a:cs typeface="Times New Roman" pitchFamily="18" charset="0"/>
              </a:rPr>
              <a:t>.</a:t>
            </a:r>
            <a:endParaRPr lang="ru-RU" sz="1800"/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0" y="2967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12"/>
          <p:cNvSpPr txBox="1">
            <a:spLocks noGrp="1"/>
          </p:cNvSpPr>
          <p:nvPr/>
        </p:nvSpPr>
        <p:spPr bwMode="auto">
          <a:xfrm>
            <a:off x="8572500" y="0"/>
            <a:ext cx="5715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2E8348E-7E7E-426A-AFD1-B7FB651D404F}" type="slidenum">
              <a:rPr lang="ru-RU" sz="1400" b="1"/>
              <a:pPr algn="r" eaLnBrk="1" hangingPunct="1"/>
              <a:t>33</a:t>
            </a:fld>
            <a:endParaRPr lang="ru-RU" sz="1400" b="1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143000"/>
            <a:ext cx="8280400" cy="445250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80975" algn="just" eaLnBrk="0" hangingPunct="0">
              <a:lnSpc>
                <a:spcPts val="3400"/>
              </a:lnSpc>
            </a:pPr>
            <a:r>
              <a:rPr lang="ru-RU" b="1" dirty="0">
                <a:solidFill>
                  <a:srgbClr val="800000"/>
                </a:solidFill>
                <a:latin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3</a:t>
            </a:r>
            <a:endParaRPr lang="ru-RU" b="1" dirty="0">
              <a:solidFill>
                <a:srgbClr val="800000"/>
              </a:solidFill>
              <a:latin typeface="Times New Roman" pitchFamily="18" charset="0"/>
            </a:endParaRPr>
          </a:p>
          <a:p>
            <a:pPr indent="180975" algn="just" eaLnBrk="0" hangingPunct="0">
              <a:lnSpc>
                <a:spcPts val="3400"/>
              </a:lnSpc>
            </a:pPr>
            <a:endParaRPr lang="ru-RU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indent="180975" algn="just" eaLnBrk="0" hangingPunct="0">
              <a:lnSpc>
                <a:spcPts val="3400"/>
              </a:lnSpc>
            </a:pP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</a:rPr>
              <a:t>В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цилиндре под поршнем находится хлор массой  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m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20 г. Определите изменение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U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внутренней энергии хлора при изотермическом расширении его от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1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200 см</a:t>
            </a:r>
            <a:r>
              <a:rPr lang="ru-RU" baseline="30000" dirty="0">
                <a:solidFill>
                  <a:srgbClr val="0000CC"/>
                </a:solidFill>
                <a:latin typeface="Times New Roman" pitchFamily="18" charset="0"/>
              </a:rPr>
              <a:t>3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до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2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500 см</a:t>
            </a:r>
            <a:r>
              <a:rPr lang="ru-RU" baseline="30000" dirty="0">
                <a:solidFill>
                  <a:srgbClr val="0000CC"/>
                </a:solidFill>
                <a:latin typeface="Times New Roman" pitchFamily="18" charset="0"/>
              </a:rPr>
              <a:t>3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. </a:t>
            </a:r>
          </a:p>
          <a:p>
            <a:pPr indent="180975" algn="just" eaLnBrk="0" hangingPunct="0">
              <a:lnSpc>
                <a:spcPts val="3400"/>
              </a:lnSpc>
            </a:pPr>
            <a:endParaRPr lang="ru-RU" dirty="0">
              <a:latin typeface="Times New Roman" pitchFamily="18" charset="0"/>
            </a:endParaRPr>
          </a:p>
          <a:p>
            <a:pPr indent="180975" algn="just" eaLnBrk="0" hangingPunct="0">
              <a:lnSpc>
                <a:spcPts val="3400"/>
              </a:lnSpc>
            </a:pPr>
            <a:r>
              <a:rPr lang="ru-RU" b="1" dirty="0">
                <a:latin typeface="Times New Roman" pitchFamily="18" charset="0"/>
              </a:rPr>
              <a:t>Дано: </a:t>
            </a:r>
            <a:r>
              <a:rPr lang="en-US" i="1" dirty="0">
                <a:latin typeface="Times New Roman" pitchFamily="18" charset="0"/>
              </a:rPr>
              <a:t>m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20 г,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 </a:t>
            </a:r>
            <a:r>
              <a:rPr lang="ru-RU" dirty="0">
                <a:latin typeface="Times New Roman" pitchFamily="18" charset="0"/>
              </a:rPr>
              <a:t>= 200 см</a:t>
            </a:r>
            <a:r>
              <a:rPr lang="ru-RU" baseline="30000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</a:rPr>
              <a:t>= 500 см</a:t>
            </a:r>
            <a:r>
              <a:rPr lang="ru-RU" baseline="30000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</a:t>
            </a:r>
            <a:endParaRPr lang="ru-RU" b="1" dirty="0">
              <a:latin typeface="Times New Roman" pitchFamily="18" charset="0"/>
            </a:endParaRPr>
          </a:p>
          <a:p>
            <a:pPr indent="180975" algn="just" eaLnBrk="0" hangingPunct="0">
              <a:lnSpc>
                <a:spcPts val="3400"/>
              </a:lnSpc>
            </a:pPr>
            <a:endParaRPr lang="ru-RU" b="1" dirty="0">
              <a:latin typeface="Times New Roman" pitchFamily="18" charset="0"/>
            </a:endParaRPr>
          </a:p>
          <a:p>
            <a:pPr indent="180975" algn="just" eaLnBrk="0" hangingPunct="0">
              <a:lnSpc>
                <a:spcPts val="3400"/>
              </a:lnSpc>
            </a:pPr>
            <a:r>
              <a:rPr lang="ru-RU" b="1" dirty="0">
                <a:latin typeface="Times New Roman" pitchFamily="18" charset="0"/>
              </a:rPr>
              <a:t>Найти: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latin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</a:rPr>
              <a:t>.</a:t>
            </a: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Номер слайда 19"/>
          <p:cNvSpPr txBox="1">
            <a:spLocks noGrp="1"/>
          </p:cNvSpPr>
          <p:nvPr/>
        </p:nvSpPr>
        <p:spPr bwMode="auto">
          <a:xfrm>
            <a:off x="8643938" y="0"/>
            <a:ext cx="5000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8A6E649-6EB1-4A5A-9EE7-6E3DB952BBAE}" type="slidenum">
              <a:rPr lang="ru-RU" sz="1400" b="1"/>
              <a:pPr algn="r" eaLnBrk="1" hangingPunct="1"/>
              <a:t>34</a:t>
            </a:fld>
            <a:endParaRPr lang="ru-RU" sz="1400" b="1"/>
          </a:p>
        </p:txBody>
      </p:sp>
      <p:sp>
        <p:nvSpPr>
          <p:cNvPr id="57347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57348" name="Rectangle 44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800"/>
          </a:p>
        </p:txBody>
      </p:sp>
      <p:sp>
        <p:nvSpPr>
          <p:cNvPr id="41" name="Прямоугольник 40"/>
          <p:cNvSpPr/>
          <p:nvPr/>
        </p:nvSpPr>
        <p:spPr>
          <a:xfrm>
            <a:off x="228601" y="549275"/>
            <a:ext cx="8665368" cy="271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Внутренняя </a:t>
            </a:r>
            <a:r>
              <a:rPr lang="ru-RU" dirty="0">
                <a:latin typeface="Times New Roman" pitchFamily="18" charset="0"/>
              </a:rPr>
              <a:t>энергия </a:t>
            </a:r>
            <a:r>
              <a:rPr lang="en-US" i="1" dirty="0">
                <a:latin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</a:rPr>
              <a:t> реального (Ван-дер-ваальсового) газа определяется выражением</a:t>
            </a:r>
            <a:endParaRPr lang="en-US" i="1" dirty="0">
              <a:latin typeface="Times New Roman" pitchFamily="18" charset="0"/>
            </a:endParaRPr>
          </a:p>
          <a:p>
            <a:pPr algn="r"/>
            <a:r>
              <a:rPr lang="en-US" sz="3200" i="1" dirty="0">
                <a:latin typeface="Times New Roman" pitchFamily="18" charset="0"/>
              </a:rPr>
              <a:t>U</a:t>
            </a:r>
            <a:r>
              <a:rPr lang="ru-RU" sz="3200" i="1" dirty="0">
                <a:latin typeface="Times New Roman" pitchFamily="18" charset="0"/>
              </a:rPr>
              <a:t> =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</a:t>
            </a:r>
            <a:r>
              <a:rPr lang="ru-RU" sz="3200" dirty="0">
                <a:latin typeface="Times New Roman" pitchFamily="18" charset="0"/>
              </a:rPr>
              <a:t>(</a:t>
            </a:r>
            <a:r>
              <a:rPr lang="en-US" sz="3200" i="1" dirty="0" err="1" smtClean="0">
                <a:latin typeface="Times New Roman" pitchFamily="18" charset="0"/>
              </a:rPr>
              <a:t>C</a:t>
            </a:r>
            <a:r>
              <a:rPr lang="en-US" sz="3200" baseline="-25000" dirty="0" err="1" smtClean="0">
                <a:latin typeface="Times New Roman" pitchFamily="18" charset="0"/>
              </a:rPr>
              <a:t>v</a:t>
            </a:r>
            <a:r>
              <a:rPr lang="en-US" sz="3200" i="1" dirty="0" err="1" smtClean="0">
                <a:latin typeface="Times New Roman" pitchFamily="18" charset="0"/>
              </a:rPr>
              <a:t>T</a:t>
            </a:r>
            <a:r>
              <a:rPr lang="ru-RU" sz="3200" i="1" dirty="0" smtClean="0">
                <a:latin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  <a:sym typeface="Symbol"/>
              </a:rPr>
              <a:t> </a:t>
            </a:r>
            <a:r>
              <a:rPr lang="en-US" sz="3200" i="1" dirty="0" smtClean="0">
                <a:latin typeface="Times New Roman" pitchFamily="18" charset="0"/>
              </a:rPr>
              <a:t>a</a:t>
            </a:r>
            <a:r>
              <a:rPr lang="ru-RU" sz="3200" dirty="0">
                <a:latin typeface="Times New Roman" pitchFamily="18" charset="0"/>
              </a:rPr>
              <a:t>/</a:t>
            </a:r>
            <a:r>
              <a:rPr lang="en-US" sz="3200" i="1" dirty="0" err="1">
                <a:latin typeface="Times New Roman" pitchFamily="18" charset="0"/>
              </a:rPr>
              <a:t>V</a:t>
            </a:r>
            <a:r>
              <a:rPr lang="en-US" sz="3200" i="1" baseline="-25000" dirty="0" err="1">
                <a:latin typeface="Times New Roman" pitchFamily="18" charset="0"/>
              </a:rPr>
              <a:t>m</a:t>
            </a:r>
            <a:r>
              <a:rPr lang="ru-RU" sz="3200" i="1" dirty="0">
                <a:latin typeface="Times New Roman" pitchFamily="18" charset="0"/>
              </a:rPr>
              <a:t>).	</a:t>
            </a:r>
            <a:r>
              <a:rPr lang="ru-RU" i="1" dirty="0">
                <a:latin typeface="Times New Roman" pitchFamily="18" charset="0"/>
              </a:rPr>
              <a:t>		</a:t>
            </a:r>
            <a:r>
              <a:rPr lang="ru-RU" dirty="0">
                <a:latin typeface="Times New Roman" pitchFamily="18" charset="0"/>
              </a:rPr>
              <a:t>(1)</a:t>
            </a:r>
          </a:p>
          <a:p>
            <a:pPr algn="just"/>
            <a:r>
              <a:rPr lang="ru-RU" dirty="0" smtClean="0">
                <a:latin typeface="Times New Roman" pitchFamily="18" charset="0"/>
              </a:rPr>
              <a:t>     Выразив </a:t>
            </a:r>
            <a:r>
              <a:rPr lang="ru-RU" dirty="0">
                <a:latin typeface="Times New Roman" pitchFamily="18" charset="0"/>
              </a:rPr>
              <a:t>в равенстве (1) молярный объем </a:t>
            </a:r>
            <a:r>
              <a:rPr lang="en-US" i="1" dirty="0" err="1">
                <a:latin typeface="Times New Roman" pitchFamily="18" charset="0"/>
              </a:rPr>
              <a:t>V</a:t>
            </a:r>
            <a:r>
              <a:rPr lang="en-US" i="1" baseline="-25000" dirty="0" err="1">
                <a:latin typeface="Times New Roman" pitchFamily="18" charset="0"/>
              </a:rPr>
              <a:t>m</a:t>
            </a:r>
            <a:r>
              <a:rPr lang="ru-RU" dirty="0">
                <a:latin typeface="Times New Roman" pitchFamily="18" charset="0"/>
              </a:rPr>
              <a:t> через объем </a:t>
            </a:r>
            <a:r>
              <a:rPr lang="ru-RU" i="1" dirty="0">
                <a:latin typeface="Times New Roman" pitchFamily="18" charset="0"/>
              </a:rPr>
              <a:t>V</a:t>
            </a:r>
            <a:r>
              <a:rPr lang="ru-RU" dirty="0">
                <a:latin typeface="Times New Roman" pitchFamily="18" charset="0"/>
              </a:rPr>
              <a:t> и количество вещества </a:t>
            </a:r>
            <a:r>
              <a:rPr lang="ru-RU" dirty="0" smtClean="0">
                <a:sym typeface="Symbol" pitchFamily="18" charset="2"/>
              </a:rPr>
              <a:t> </a:t>
            </a:r>
            <a:r>
              <a:rPr lang="ru-RU" dirty="0" smtClean="0">
                <a:latin typeface="Times New Roman" pitchFamily="18" charset="0"/>
              </a:rPr>
              <a:t>(</a:t>
            </a:r>
            <a:r>
              <a:rPr lang="en-US" i="1" dirty="0" err="1">
                <a:latin typeface="Times New Roman" pitchFamily="18" charset="0"/>
              </a:rPr>
              <a:t>V</a:t>
            </a:r>
            <a:r>
              <a:rPr lang="en-US" i="1" baseline="-25000" dirty="0" err="1">
                <a:latin typeface="Times New Roman" pitchFamily="18" charset="0"/>
              </a:rPr>
              <a:t>m</a:t>
            </a:r>
            <a:r>
              <a:rPr lang="ru-RU" i="1" baseline="-25000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dirty="0">
                <a:latin typeface="Times New Roman" pitchFamily="18" charset="0"/>
              </a:rPr>
              <a:t>/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</a:t>
            </a:r>
            <a:r>
              <a:rPr lang="ru-RU" dirty="0">
                <a:latin typeface="Times New Roman" pitchFamily="18" charset="0"/>
              </a:rPr>
              <a:t>) и учтя, что </a:t>
            </a:r>
            <a:r>
              <a:rPr lang="ru-RU" dirty="0">
                <a:sym typeface="Symbol" pitchFamily="18" charset="2"/>
              </a:rPr>
              <a:t></a:t>
            </a:r>
            <a:r>
              <a:rPr lang="en-US" dirty="0"/>
              <a:t> </a:t>
            </a:r>
            <a:r>
              <a:rPr lang="ru-RU" dirty="0">
                <a:latin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</a:rPr>
              <a:t>m</a:t>
            </a:r>
            <a:r>
              <a:rPr lang="ru-RU" dirty="0">
                <a:latin typeface="Times New Roman" pitchFamily="18" charset="0"/>
              </a:rPr>
              <a:t>/</a:t>
            </a:r>
            <a:r>
              <a:rPr lang="en-US" i="1" dirty="0">
                <a:latin typeface="Times New Roman" pitchFamily="18" charset="0"/>
              </a:rPr>
              <a:t>M</a:t>
            </a:r>
            <a:r>
              <a:rPr lang="ru-RU" dirty="0">
                <a:latin typeface="Times New Roman" pitchFamily="18" charset="0"/>
              </a:rPr>
              <a:t>, получим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3286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73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867249"/>
              </p:ext>
            </p:extLst>
          </p:nvPr>
        </p:nvGraphicFramePr>
        <p:xfrm>
          <a:off x="3079750" y="3333750"/>
          <a:ext cx="3114675" cy="1011238"/>
        </p:xfrm>
        <a:graphic>
          <a:graphicData uri="http://schemas.openxmlformats.org/presentationml/2006/ole">
            <p:oleObj spid="_x0000_s57383" name="Формула" r:id="rId4" imgW="1346040" imgH="431640" progId="Equation.3">
              <p:embed/>
            </p:oleObj>
          </a:graphicData>
        </a:graphic>
      </p:graphicFrame>
      <p:sp>
        <p:nvSpPr>
          <p:cNvPr id="2" name="Прямоугольник 40"/>
          <p:cNvSpPr/>
          <p:nvPr/>
        </p:nvSpPr>
        <p:spPr>
          <a:xfrm>
            <a:off x="228601" y="3581400"/>
            <a:ext cx="86653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</a:rPr>
              <a:t>(2)</a:t>
            </a:r>
          </a:p>
          <a:p>
            <a:pPr algn="r"/>
            <a:endParaRPr lang="ru-RU" dirty="0">
              <a:latin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</a:rPr>
              <a:t>     Изменение 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 dirty="0">
                <a:latin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</a:rPr>
              <a:t> внутренней энергии в результате изотермического расширения найдем как разность двух значений внутренней энергии при объемах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и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Номер слайда 32"/>
          <p:cNvSpPr txBox="1">
            <a:spLocks noGrp="1"/>
          </p:cNvSpPr>
          <p:nvPr/>
        </p:nvSpPr>
        <p:spPr bwMode="auto">
          <a:xfrm>
            <a:off x="8643938" y="0"/>
            <a:ext cx="5000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BFDDB8B-ECEB-4D93-884E-A0C6E68DECE4}" type="slidenum">
              <a:rPr lang="ru-RU" sz="1400" b="1"/>
              <a:pPr algn="r" eaLnBrk="1" hangingPunct="1"/>
              <a:t>35</a:t>
            </a:fld>
            <a:endParaRPr lang="ru-RU" sz="1400" b="1"/>
          </a:p>
        </p:txBody>
      </p:sp>
      <p:sp>
        <p:nvSpPr>
          <p:cNvPr id="58371" name="Прямоугольник 37"/>
          <p:cNvSpPr>
            <a:spLocks noChangeArrowheads="1"/>
          </p:cNvSpPr>
          <p:nvPr/>
        </p:nvSpPr>
        <p:spPr bwMode="auto">
          <a:xfrm>
            <a:off x="381000" y="762000"/>
            <a:ext cx="842486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ts val="3200"/>
              </a:lnSpc>
            </a:pPr>
            <a:r>
              <a:rPr lang="ru-RU" dirty="0">
                <a:latin typeface="Times New Roman" pitchFamily="18" charset="0"/>
              </a:rPr>
              <a:t>(3)</a:t>
            </a:r>
          </a:p>
          <a:p>
            <a:pPr algn="r" eaLnBrk="0" hangingPunct="0">
              <a:lnSpc>
                <a:spcPts val="3200"/>
              </a:lnSpc>
            </a:pPr>
            <a:endParaRPr lang="ru-RU" dirty="0">
              <a:latin typeface="Times New Roman" pitchFamily="18" charset="0"/>
            </a:endParaRPr>
          </a:p>
          <a:p>
            <a:pPr algn="just" eaLnBrk="0" hangingPunct="0">
              <a:lnSpc>
                <a:spcPts val="3200"/>
              </a:lnSpc>
            </a:pPr>
            <a:r>
              <a:rPr lang="ru-RU" dirty="0" smtClean="0">
                <a:latin typeface="Times New Roman" pitchFamily="18" charset="0"/>
              </a:rPr>
              <a:t>     Подставив </a:t>
            </a:r>
            <a:r>
              <a:rPr lang="ru-RU" dirty="0">
                <a:latin typeface="Times New Roman" pitchFamily="18" charset="0"/>
              </a:rPr>
              <a:t>значения величин в формулу (3) и произведя вычисления, получим</a:t>
            </a: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8376" name="Object 8"/>
          <p:cNvGraphicFramePr>
            <a:graphicFrameLocks noChangeAspect="1"/>
          </p:cNvGraphicFramePr>
          <p:nvPr/>
        </p:nvGraphicFramePr>
        <p:xfrm>
          <a:off x="1981200" y="381000"/>
          <a:ext cx="5105400" cy="1217613"/>
        </p:xfrm>
        <a:graphic>
          <a:graphicData uri="http://schemas.openxmlformats.org/presentationml/2006/ole">
            <p:oleObj spid="_x0000_s58429" name="Формула" r:id="rId4" imgW="1916868" imgH="457002" progId="Equation.3">
              <p:embed/>
            </p:oleObj>
          </a:graphicData>
        </a:graphic>
      </p:graphicFrame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381000" y="2553159"/>
          <a:ext cx="8586787" cy="1028241"/>
        </p:xfrm>
        <a:graphic>
          <a:graphicData uri="http://schemas.openxmlformats.org/presentationml/2006/ole">
            <p:oleObj spid="_x0000_s58430" name="Формула" r:id="rId5" imgW="4292600" imgH="520700" progId="Equation.3">
              <p:embed/>
            </p:oleObj>
          </a:graphicData>
        </a:graphic>
      </p:graphicFrame>
      <p:sp>
        <p:nvSpPr>
          <p:cNvPr id="58380" name="Прямоугольник 37"/>
          <p:cNvSpPr>
            <a:spLocks noChangeArrowheads="1"/>
          </p:cNvSpPr>
          <p:nvPr/>
        </p:nvSpPr>
        <p:spPr bwMode="auto">
          <a:xfrm>
            <a:off x="381000" y="3733800"/>
            <a:ext cx="842486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ts val="3200"/>
              </a:lnSpc>
            </a:pPr>
            <a:r>
              <a:rPr lang="ru-RU" dirty="0" smtClean="0">
                <a:latin typeface="Times New Roman" pitchFamily="18" charset="0"/>
              </a:rPr>
              <a:t>     Отметим</a:t>
            </a:r>
            <a:r>
              <a:rPr lang="ru-RU" dirty="0">
                <a:latin typeface="Times New Roman" pitchFamily="18" charset="0"/>
              </a:rPr>
              <a:t>, что для идеального газа такое изменение внутренней энергии соответствовало бы нагреванию на 26,3 К.</a:t>
            </a:r>
          </a:p>
          <a:p>
            <a:pPr algn="just" eaLnBrk="0" hangingPunct="0">
              <a:lnSpc>
                <a:spcPts val="3200"/>
              </a:lnSpc>
            </a:pPr>
            <a:endParaRPr lang="ru-RU" dirty="0">
              <a:latin typeface="Times New Roman" pitchFamily="18" charset="0"/>
            </a:endParaRPr>
          </a:p>
          <a:p>
            <a:pPr algn="r" eaLnBrk="0" hangingPunct="0">
              <a:lnSpc>
                <a:spcPts val="3200"/>
              </a:lnSpc>
            </a:pPr>
            <a:r>
              <a:rPr lang="ru-RU" b="1" dirty="0">
                <a:latin typeface="Times New Roman" pitchFamily="18" charset="0"/>
              </a:rPr>
              <a:t>Ответ: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latin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</a:rPr>
              <a:t> = 154 Дж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Номер слайда 7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7B27FBC-AA3D-45D1-A919-BF2CBD4E74D7}" type="slidenum">
              <a:rPr lang="ru-RU" sz="1400" b="1"/>
              <a:pPr algn="r" eaLnBrk="1" hangingPunct="1"/>
              <a:t>36</a:t>
            </a:fld>
            <a:endParaRPr lang="ru-RU" sz="1400" b="1"/>
          </a:p>
        </p:txBody>
      </p:sp>
      <p:sp>
        <p:nvSpPr>
          <p:cNvPr id="60419" name="Прямоугольник 8"/>
          <p:cNvSpPr>
            <a:spLocks noChangeArrowheads="1"/>
          </p:cNvSpPr>
          <p:nvPr/>
        </p:nvSpPr>
        <p:spPr bwMode="auto">
          <a:xfrm>
            <a:off x="457200" y="838200"/>
            <a:ext cx="8351838" cy="458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3500"/>
              </a:lnSpc>
            </a:pPr>
            <a:r>
              <a:rPr lang="ru-RU" b="1" dirty="0">
                <a:solidFill>
                  <a:srgbClr val="800000"/>
                </a:solidFill>
                <a:latin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4</a:t>
            </a:r>
          </a:p>
          <a:p>
            <a:pPr algn="just">
              <a:lnSpc>
                <a:spcPts val="3500"/>
              </a:lnSpc>
            </a:pPr>
            <a:endParaRPr lang="ru-RU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just">
              <a:lnSpc>
                <a:spcPts val="3500"/>
              </a:lnSpc>
            </a:pP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</a:rPr>
              <a:t>    Найдите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добавочное давление 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р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внутри мыльного пузыря диаметром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d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 =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10 см. Определите также работу 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А,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которую нужно совершить, чтобы выдуть этот пузырь. </a:t>
            </a:r>
          </a:p>
          <a:p>
            <a:pPr>
              <a:lnSpc>
                <a:spcPts val="3500"/>
              </a:lnSpc>
            </a:pPr>
            <a:endParaRPr lang="ru-RU" b="1" dirty="0">
              <a:latin typeface="Times New Roman" pitchFamily="18" charset="0"/>
            </a:endParaRPr>
          </a:p>
          <a:p>
            <a:pPr>
              <a:lnSpc>
                <a:spcPts val="3500"/>
              </a:lnSpc>
            </a:pPr>
            <a:r>
              <a:rPr lang="ru-RU" b="1" dirty="0">
                <a:latin typeface="Times New Roman" pitchFamily="18" charset="0"/>
              </a:rPr>
              <a:t>Дано: </a:t>
            </a:r>
            <a:r>
              <a:rPr lang="en-US" i="1" dirty="0">
                <a:latin typeface="Times New Roman" pitchFamily="18" charset="0"/>
              </a:rPr>
              <a:t>d</a:t>
            </a:r>
            <a:r>
              <a:rPr lang="ru-RU" i="1" dirty="0">
                <a:latin typeface="Times New Roman" pitchFamily="18" charset="0"/>
              </a:rPr>
              <a:t> = </a:t>
            </a:r>
            <a:r>
              <a:rPr lang="ru-RU" dirty="0">
                <a:latin typeface="Times New Roman" pitchFamily="18" charset="0"/>
              </a:rPr>
              <a:t>10 см. </a:t>
            </a:r>
          </a:p>
          <a:p>
            <a:pPr algn="just">
              <a:lnSpc>
                <a:spcPts val="3500"/>
              </a:lnSpc>
            </a:pPr>
            <a:endParaRPr lang="ru-RU" dirty="0">
              <a:latin typeface="Times New Roman" pitchFamily="18" charset="0"/>
            </a:endParaRPr>
          </a:p>
          <a:p>
            <a:pPr algn="just">
              <a:lnSpc>
                <a:spcPts val="3500"/>
              </a:lnSpc>
            </a:pPr>
            <a:r>
              <a:rPr lang="ru-RU" b="1" dirty="0">
                <a:latin typeface="Times New Roman" pitchFamily="18" charset="0"/>
              </a:rPr>
              <a:t>Найти: </a:t>
            </a:r>
            <a:r>
              <a:rPr lang="ru-RU" i="1" dirty="0">
                <a:latin typeface="Times New Roman" pitchFamily="18" charset="0"/>
              </a:rPr>
              <a:t>р,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</a:rPr>
              <a:t>А</a:t>
            </a:r>
            <a:r>
              <a:rPr lang="ru-RU" dirty="0">
                <a:latin typeface="Times New Roman" pitchFamily="18" charset="0"/>
              </a:rPr>
              <a:t>.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Номер слайда 27"/>
          <p:cNvSpPr txBox="1">
            <a:spLocks noGrp="1"/>
          </p:cNvSpPr>
          <p:nvPr/>
        </p:nvSpPr>
        <p:spPr bwMode="auto">
          <a:xfrm>
            <a:off x="8582025" y="0"/>
            <a:ext cx="561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C26D01F-433F-438E-A4D1-8164636D4EEE}" type="slidenum">
              <a:rPr lang="ru-RU" sz="1400" b="1"/>
              <a:pPr algn="r" eaLnBrk="1" hangingPunct="1"/>
              <a:t>37</a:t>
            </a:fld>
            <a:endParaRPr lang="ru-RU" sz="1400" b="1"/>
          </a:p>
        </p:txBody>
      </p:sp>
      <p:sp>
        <p:nvSpPr>
          <p:cNvPr id="61443" name="Прямоугольник 33"/>
          <p:cNvSpPr>
            <a:spLocks noChangeArrowheads="1"/>
          </p:cNvSpPr>
          <p:nvPr/>
        </p:nvSpPr>
        <p:spPr bwMode="auto">
          <a:xfrm>
            <a:off x="152400" y="293668"/>
            <a:ext cx="88392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Пленка </a:t>
            </a:r>
            <a:r>
              <a:rPr lang="ru-RU" dirty="0">
                <a:latin typeface="Times New Roman" pitchFamily="18" charset="0"/>
              </a:rPr>
              <a:t>мыльного пузыря имеет две сферические поверхности — внешнюю и внутреннюю. Обе поверхности оказывают давление на воздух, заключенный внутри пузыря. Так как толщина пленки чрезвычайно мала, то диаметры обеих поверхностей практически одинаковы. Поэтому добавочное давление </a:t>
            </a:r>
          </a:p>
          <a:p>
            <a:pPr algn="ctr"/>
            <a:r>
              <a:rPr lang="ru-RU" sz="3200" i="1" dirty="0">
                <a:latin typeface="Times New Roman" pitchFamily="18" charset="0"/>
              </a:rPr>
              <a:t>р = </a:t>
            </a:r>
            <a:r>
              <a:rPr lang="ru-RU" sz="3200" dirty="0">
                <a:latin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sz="3200" dirty="0">
                <a:latin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ru-RU" sz="3200" dirty="0">
                <a:latin typeface="Times New Roman" pitchFamily="18" charset="0"/>
              </a:rPr>
              <a:t>/</a:t>
            </a:r>
            <a:r>
              <a:rPr lang="en-US" sz="3200" i="1" dirty="0">
                <a:latin typeface="Times New Roman" pitchFamily="18" charset="0"/>
              </a:rPr>
              <a:t>r</a:t>
            </a:r>
            <a:r>
              <a:rPr lang="ru-RU" sz="3200" dirty="0">
                <a:latin typeface="Times New Roman" pitchFamily="18" charset="0"/>
              </a:rPr>
              <a:t>, 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</a:rPr>
              <a:t> — радиус пузыря. 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Так как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ru-RU" i="1" dirty="0">
                <a:latin typeface="Times New Roman" pitchFamily="18" charset="0"/>
              </a:rPr>
              <a:t> = </a:t>
            </a:r>
            <a:r>
              <a:rPr lang="en-US" i="1" dirty="0">
                <a:latin typeface="Times New Roman" pitchFamily="18" charset="0"/>
              </a:rPr>
              <a:t>d</a:t>
            </a:r>
            <a:r>
              <a:rPr lang="ru-RU" dirty="0">
                <a:latin typeface="Times New Roman" pitchFamily="18" charset="0"/>
              </a:rPr>
              <a:t>/2, то</a:t>
            </a:r>
            <a:endParaRPr lang="en-US" i="1" dirty="0">
              <a:latin typeface="Times New Roman" pitchFamily="18" charset="0"/>
            </a:endParaRPr>
          </a:p>
          <a:p>
            <a:pPr algn="ctr"/>
            <a:r>
              <a:rPr lang="en-US" sz="3200" i="1" dirty="0">
                <a:latin typeface="Times New Roman" pitchFamily="18" charset="0"/>
              </a:rPr>
              <a:t>p</a:t>
            </a:r>
            <a:r>
              <a:rPr lang="ru-RU" sz="3200" i="1" dirty="0">
                <a:latin typeface="Times New Roman" pitchFamily="18" charset="0"/>
              </a:rPr>
              <a:t> = 8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ru-RU" sz="3200" dirty="0">
                <a:latin typeface="Times New Roman" pitchFamily="18" charset="0"/>
              </a:rPr>
              <a:t>/</a:t>
            </a:r>
            <a:r>
              <a:rPr lang="en-US" sz="3200" i="1" dirty="0">
                <a:latin typeface="Times New Roman" pitchFamily="18" charset="0"/>
              </a:rPr>
              <a:t>d</a:t>
            </a:r>
            <a:r>
              <a:rPr lang="ru-RU" sz="3200" i="1" dirty="0">
                <a:latin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</a:rPr>
              <a:t>     Подставив </a:t>
            </a:r>
            <a:r>
              <a:rPr lang="ru-RU" dirty="0">
                <a:latin typeface="Times New Roman" pitchFamily="18" charset="0"/>
              </a:rPr>
              <a:t>в эту формулу значения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 </a:t>
            </a:r>
            <a:r>
              <a:rPr lang="ru-RU" dirty="0">
                <a:latin typeface="Times New Roman" pitchFamily="18" charset="0"/>
              </a:rPr>
              <a:t>= 40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dirty="0">
                <a:latin typeface="Times New Roman" pitchFamily="18" charset="0"/>
              </a:rPr>
              <a:t>10</a:t>
            </a:r>
            <a:r>
              <a:rPr lang="ru-RU" baseline="30000" dirty="0">
                <a:latin typeface="Times New Roman" pitchFamily="18" charset="0"/>
              </a:rPr>
              <a:t>-3</a:t>
            </a:r>
            <a:r>
              <a:rPr lang="ru-RU" dirty="0">
                <a:latin typeface="Times New Roman" pitchFamily="18" charset="0"/>
              </a:rPr>
              <a:t> Н/м (см.табл.15) и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</a:rPr>
              <a:t>d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0,1 м и произведя вычисления, найдем</a:t>
            </a:r>
            <a:endParaRPr lang="en-US" dirty="0">
              <a:latin typeface="Times New Roman" pitchFamily="18" charset="0"/>
            </a:endParaRPr>
          </a:p>
          <a:p>
            <a:pPr algn="ctr"/>
            <a:r>
              <a:rPr lang="en-US" sz="3200" i="1" dirty="0">
                <a:latin typeface="Times New Roman" pitchFamily="18" charset="0"/>
              </a:rPr>
              <a:t>p</a:t>
            </a:r>
            <a:r>
              <a:rPr lang="ru-RU" sz="3200" i="1" dirty="0">
                <a:latin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</a:rPr>
              <a:t>= 3,2 Па.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7DDE24A-9DDB-487D-955C-08F1E208E4BC}" type="slidenum">
              <a:rPr lang="ru-RU" sz="1400" b="1"/>
              <a:pPr algn="r" eaLnBrk="1" hangingPunct="1"/>
              <a:t>38</a:t>
            </a:fld>
            <a:endParaRPr lang="ru-RU" sz="1400" b="1"/>
          </a:p>
        </p:txBody>
      </p:sp>
      <p:sp>
        <p:nvSpPr>
          <p:cNvPr id="62467" name="Прямоугольник 8"/>
          <p:cNvSpPr>
            <a:spLocks noChangeArrowheads="1"/>
          </p:cNvSpPr>
          <p:nvPr/>
        </p:nvSpPr>
        <p:spPr bwMode="auto">
          <a:xfrm>
            <a:off x="304800" y="304800"/>
            <a:ext cx="8496300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tabLst>
                <a:tab pos="2609850" algn="ctr"/>
                <a:tab pos="5454650" algn="r"/>
              </a:tabLst>
            </a:pPr>
            <a:r>
              <a:rPr lang="ru-RU" dirty="0" smtClean="0">
                <a:latin typeface="Times New Roman" pitchFamily="18" charset="0"/>
                <a:sym typeface="Symbol" pitchFamily="18" charset="2"/>
              </a:rPr>
              <a:t>     Работа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, которую нужно совершить, чтобы, растягивая пленку, увеличить ее поверхность на 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 dirty="0" smtClean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, выражается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формулой</a:t>
            </a:r>
            <a:endParaRPr lang="en-US" i="1" dirty="0">
              <a:latin typeface="Times New Roman" pitchFamily="18" charset="0"/>
              <a:sym typeface="Symbol" pitchFamily="18" charset="2"/>
            </a:endParaRPr>
          </a:p>
          <a:p>
            <a:pPr algn="ctr">
              <a:tabLst>
                <a:tab pos="2609850" algn="ctr"/>
                <a:tab pos="5454650" algn="r"/>
              </a:tabLst>
            </a:pPr>
            <a:r>
              <a:rPr lang="en-US" sz="3200" i="1" dirty="0">
                <a:latin typeface="Times New Roman" pitchFamily="18" charset="0"/>
                <a:sym typeface="Symbol" pitchFamily="18" charset="2"/>
              </a:rPr>
              <a:t>A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 = 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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,     или     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A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 = 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(</a:t>
            </a:r>
            <a:r>
              <a:rPr lang="en-US" sz="3200" i="1" dirty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sz="3200" i="1" dirty="0" smtClean="0">
                <a:latin typeface="Times New Roman" pitchFamily="18" charset="0"/>
                <a:sym typeface="Symbol"/>
              </a:rPr>
              <a:t></a:t>
            </a:r>
            <a:r>
              <a:rPr lang="ru-RU" sz="3200" i="1" dirty="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3200" i="1" dirty="0" smtClean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sz="3200" baseline="-25000" dirty="0">
                <a:latin typeface="Times New Roman" pitchFamily="18" charset="0"/>
                <a:sym typeface="Symbol" pitchFamily="18" charset="2"/>
              </a:rPr>
              <a:t>0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).</a:t>
            </a:r>
          </a:p>
          <a:p>
            <a:pPr algn="just">
              <a:tabLst>
                <a:tab pos="2609850" algn="ctr"/>
                <a:tab pos="5454650" algn="r"/>
              </a:tabLst>
            </a:pPr>
            <a:r>
              <a:rPr lang="ru-RU" dirty="0" smtClean="0">
                <a:latin typeface="Times New Roman" pitchFamily="18" charset="0"/>
                <a:sym typeface="Symbol" pitchFamily="18" charset="2"/>
              </a:rPr>
              <a:t>     В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данном случае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— общая площадь двух сферических поверхностей пленки мыльного пузыря;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0 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—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общая площадь двух поверхностей плоской пленки, затягивающей отверстие трубки до выдувания пузыря. Пренебрегая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S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0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, получим</a:t>
            </a:r>
            <a:endParaRPr lang="ru-RU" i="1" dirty="0">
              <a:latin typeface="Times New Roman" pitchFamily="18" charset="0"/>
              <a:sym typeface="Symbol" pitchFamily="18" charset="2"/>
            </a:endParaRPr>
          </a:p>
          <a:p>
            <a:pPr algn="ctr">
              <a:tabLst>
                <a:tab pos="2609850" algn="ctr"/>
                <a:tab pos="5454650" algn="r"/>
              </a:tabLst>
            </a:pPr>
            <a:r>
              <a:rPr lang="ru-RU" sz="3200" i="1" dirty="0">
                <a:latin typeface="Times New Roman" pitchFamily="18" charset="0"/>
                <a:sym typeface="Symbol" pitchFamily="18" charset="2"/>
              </a:rPr>
              <a:t>A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 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S =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2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d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2.</a:t>
            </a:r>
          </a:p>
          <a:p>
            <a:pPr algn="just">
              <a:tabLst>
                <a:tab pos="2609850" algn="ctr"/>
                <a:tab pos="5454650" algn="r"/>
              </a:tabLst>
            </a:pPr>
            <a:r>
              <a:rPr lang="ru-RU" dirty="0" smtClean="0">
                <a:latin typeface="Times New Roman" pitchFamily="18" charset="0"/>
                <a:sym typeface="Symbol" pitchFamily="18" charset="2"/>
              </a:rPr>
              <a:t>    Сделав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подстановку значений величин, получим</a:t>
            </a:r>
            <a:endParaRPr lang="en-US" i="1" dirty="0">
              <a:latin typeface="Times New Roman" pitchFamily="18" charset="0"/>
              <a:sym typeface="Symbol" pitchFamily="18" charset="2"/>
            </a:endParaRPr>
          </a:p>
          <a:p>
            <a:pPr algn="ctr">
              <a:tabLst>
                <a:tab pos="2609850" algn="ctr"/>
                <a:tab pos="5454650" algn="r"/>
              </a:tabLst>
            </a:pPr>
            <a:r>
              <a:rPr lang="en-US" sz="3200" i="1" dirty="0">
                <a:latin typeface="Times New Roman" pitchFamily="18" charset="0"/>
                <a:sym typeface="Symbol" pitchFamily="18" charset="2"/>
              </a:rPr>
              <a:t>A</a:t>
            </a:r>
            <a:r>
              <a:rPr lang="ru-RU" sz="32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= 2,5 мДж.</a:t>
            </a:r>
          </a:p>
          <a:p>
            <a:pPr algn="r">
              <a:tabLst>
                <a:tab pos="2609850" algn="ctr"/>
                <a:tab pos="5454650" algn="r"/>
              </a:tabLst>
            </a:pPr>
            <a:r>
              <a:rPr lang="ru-RU" b="1" dirty="0">
                <a:latin typeface="Times New Roman" pitchFamily="18" charset="0"/>
                <a:sym typeface="Symbol" pitchFamily="18" charset="2"/>
              </a:rPr>
              <a:t>Ответ: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i="1" dirty="0">
                <a:latin typeface="Times New Roman" pitchFamily="18" charset="0"/>
              </a:rPr>
              <a:t>p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= 3,2 Па,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A</a:t>
            </a:r>
            <a:r>
              <a:rPr lang="ru-RU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= 2,5 мДж.</a:t>
            </a:r>
            <a:r>
              <a:rPr lang="ru-RU" sz="3200" dirty="0">
                <a:latin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6246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246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0" y="2724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Номер слайда 7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BFF2D2A-5960-4737-8C7B-3C49B70E2AD8}" type="slidenum">
              <a:rPr lang="ru-RU" sz="1400" b="1"/>
              <a:pPr algn="r" eaLnBrk="1" hangingPunct="1"/>
              <a:t>39</a:t>
            </a:fld>
            <a:endParaRPr lang="ru-RU" sz="1400" b="1"/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1600200"/>
            <a:ext cx="8135938" cy="3111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>
                <a:solidFill>
                  <a:srgbClr val="800000"/>
                </a:solidFill>
                <a:latin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5</a:t>
            </a:r>
            <a:endParaRPr lang="ru-RU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</a:rPr>
              <a:t>     Определите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изменение свободной энергии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Е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поверхности мыльного пузыря при изотермическом увеличении его объема от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1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= 10 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</a:rPr>
              <a:t>c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м</a:t>
            </a:r>
            <a:r>
              <a:rPr lang="ru-RU" baseline="30000" dirty="0">
                <a:solidFill>
                  <a:srgbClr val="0000CC"/>
                </a:solidFill>
                <a:latin typeface="Times New Roman" pitchFamily="18" charset="0"/>
              </a:rPr>
              <a:t>3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д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</a:rPr>
              <a:t>o 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2 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=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2</a:t>
            </a:r>
            <a:r>
              <a:rPr lang="en-US" i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ru-RU" baseline="-25000" dirty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ru-RU" i="1" dirty="0">
                <a:solidFill>
                  <a:srgbClr val="0000CC"/>
                </a:solidFill>
                <a:latin typeface="Times New Roman" pitchFamily="18" charset="0"/>
              </a:rPr>
              <a:t>.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</a:p>
          <a:p>
            <a:pPr algn="just">
              <a:spcAft>
                <a:spcPts val="1200"/>
              </a:spcAft>
            </a:pPr>
            <a:r>
              <a:rPr lang="ru-RU" b="1" dirty="0">
                <a:latin typeface="Times New Roman" pitchFamily="18" charset="0"/>
              </a:rPr>
              <a:t>Дано: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 </a:t>
            </a:r>
            <a:r>
              <a:rPr lang="ru-RU" dirty="0">
                <a:latin typeface="Times New Roman" pitchFamily="18" charset="0"/>
              </a:rPr>
              <a:t>= 10 </a:t>
            </a:r>
            <a:r>
              <a:rPr lang="en-US" dirty="0">
                <a:latin typeface="Times New Roman" pitchFamily="18" charset="0"/>
              </a:rPr>
              <a:t>c</a:t>
            </a:r>
            <a:r>
              <a:rPr lang="ru-RU" dirty="0">
                <a:latin typeface="Times New Roman" pitchFamily="18" charset="0"/>
              </a:rPr>
              <a:t>м</a:t>
            </a:r>
            <a:r>
              <a:rPr lang="ru-RU" baseline="30000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2 </a:t>
            </a:r>
            <a:r>
              <a:rPr lang="ru-RU" i="1" dirty="0">
                <a:latin typeface="Times New Roman" pitchFamily="18" charset="0"/>
              </a:rPr>
              <a:t>= </a:t>
            </a:r>
            <a:r>
              <a:rPr lang="ru-RU" dirty="0">
                <a:latin typeface="Times New Roman" pitchFamily="18" charset="0"/>
              </a:rPr>
              <a:t>2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i="1" dirty="0">
                <a:latin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</a:rPr>
              <a:t> </a:t>
            </a:r>
            <a:endParaRPr lang="ru-RU" b="1" dirty="0">
              <a:latin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b="1" dirty="0">
                <a:latin typeface="Times New Roman" pitchFamily="18" charset="0"/>
              </a:rPr>
              <a:t>Найти: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i="1" dirty="0">
                <a:latin typeface="Times New Roman" pitchFamily="18" charset="0"/>
              </a:rPr>
              <a:t>Е</a:t>
            </a:r>
            <a:r>
              <a:rPr lang="ru-RU" dirty="0">
                <a:latin typeface="Times New Roman" pitchFamily="18" charset="0"/>
              </a:rPr>
              <a:t>. </a:t>
            </a:r>
          </a:p>
        </p:txBody>
      </p:sp>
      <p:sp>
        <p:nvSpPr>
          <p:cNvPr id="6451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1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1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1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20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21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4522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9696E0B-E1BB-4994-963C-E168088C4AE6}" type="slidenum">
              <a:rPr lang="ru-RU" sz="1400" b="1"/>
              <a:pPr algn="r" eaLnBrk="1" hangingPunct="1"/>
              <a:t>40</a:t>
            </a:fld>
            <a:endParaRPr lang="ru-RU" sz="1400" b="1"/>
          </a:p>
        </p:txBody>
      </p:sp>
      <p:sp>
        <p:nvSpPr>
          <p:cNvPr id="65539" name="Прямоугольник 5"/>
          <p:cNvSpPr>
            <a:spLocks noChangeArrowheads="1"/>
          </p:cNvSpPr>
          <p:nvPr/>
        </p:nvSpPr>
        <p:spPr bwMode="auto">
          <a:xfrm>
            <a:off x="609600" y="990600"/>
            <a:ext cx="8001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Свободная </a:t>
            </a:r>
            <a:r>
              <a:rPr lang="ru-RU" dirty="0">
                <a:latin typeface="Times New Roman" pitchFamily="18" charset="0"/>
              </a:rPr>
              <a:t>энергия </a:t>
            </a:r>
            <a:r>
              <a:rPr lang="ru-RU" i="1" dirty="0">
                <a:latin typeface="Times New Roman" pitchFamily="18" charset="0"/>
              </a:rPr>
              <a:t>Е</a:t>
            </a:r>
            <a:r>
              <a:rPr lang="ru-RU" dirty="0">
                <a:latin typeface="Times New Roman" pitchFamily="18" charset="0"/>
              </a:rPr>
              <a:t> поверхности жидкости пропорциональна площади </a:t>
            </a:r>
            <a:r>
              <a:rPr lang="ru-RU" i="1" dirty="0">
                <a:latin typeface="Times New Roman" pitchFamily="18" charset="0"/>
              </a:rPr>
              <a:t>S</a:t>
            </a:r>
            <a:r>
              <a:rPr lang="ru-RU" dirty="0">
                <a:latin typeface="Times New Roman" pitchFamily="18" charset="0"/>
              </a:rPr>
              <a:t> этой поверхности:</a:t>
            </a:r>
          </a:p>
          <a:p>
            <a:pPr algn="ctr"/>
            <a:r>
              <a:rPr lang="ru-RU" sz="3200" dirty="0">
                <a:latin typeface="Times New Roman" pitchFamily="18" charset="0"/>
              </a:rPr>
              <a:t> </a:t>
            </a:r>
            <a:r>
              <a:rPr lang="en-US" sz="3200" i="1" dirty="0">
                <a:latin typeface="Times New Roman" pitchFamily="18" charset="0"/>
              </a:rPr>
              <a:t>E</a:t>
            </a:r>
            <a:r>
              <a:rPr lang="ru-RU" sz="3200" i="1" dirty="0">
                <a:latin typeface="Times New Roman" pitchFamily="18" charset="0"/>
              </a:rPr>
              <a:t> = 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en-US" sz="3200" i="1" dirty="0">
                <a:latin typeface="Times New Roman" pitchFamily="18" charset="0"/>
              </a:rPr>
              <a:t>S</a:t>
            </a:r>
            <a:r>
              <a:rPr lang="ru-RU" sz="3200" i="1" dirty="0">
                <a:latin typeface="Times New Roman" pitchFamily="18" charset="0"/>
              </a:rPr>
              <a:t>,</a:t>
            </a:r>
            <a:r>
              <a:rPr lang="ru-RU" sz="3200" dirty="0">
                <a:latin typeface="Times New Roman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ru-RU" dirty="0">
                <a:latin typeface="Times New Roman" pitchFamily="18" charset="0"/>
              </a:rPr>
              <a:t> — поверхностное натяжение. </a:t>
            </a:r>
          </a:p>
          <a:p>
            <a:pPr algn="just"/>
            <a:r>
              <a:rPr lang="ru-RU" dirty="0" smtClean="0">
                <a:latin typeface="Times New Roman" pitchFamily="18" charset="0"/>
              </a:rPr>
              <a:t>     У </a:t>
            </a:r>
            <a:r>
              <a:rPr lang="ru-RU" dirty="0">
                <a:latin typeface="Times New Roman" pitchFamily="18" charset="0"/>
              </a:rPr>
              <a:t>мыльного пузыря имеются две поверхности — внешняя и внутренняя, площади которых практически равны из-за малой толщины мыльной пленки. Поэтому свободная энергия поверхности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(внешней и внутренней вместе) мыльного пузыря</a:t>
            </a:r>
          </a:p>
          <a:p>
            <a:pPr algn="r"/>
            <a:r>
              <a:rPr lang="en-US" sz="3200" i="1" dirty="0">
                <a:latin typeface="Times New Roman" pitchFamily="18" charset="0"/>
              </a:rPr>
              <a:t>E</a:t>
            </a:r>
            <a:r>
              <a:rPr lang="ru-RU" sz="3200" i="1" dirty="0">
                <a:latin typeface="Times New Roman" pitchFamily="18" charset="0"/>
              </a:rPr>
              <a:t> = </a:t>
            </a:r>
            <a:r>
              <a:rPr lang="ru-RU" sz="32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</a:t>
            </a:r>
            <a:r>
              <a:rPr lang="en-US" sz="3200" i="1" dirty="0">
                <a:latin typeface="Times New Roman" pitchFamily="18" charset="0"/>
              </a:rPr>
              <a:t>S</a:t>
            </a:r>
            <a:r>
              <a:rPr lang="ru-RU" sz="3200" i="1" dirty="0">
                <a:latin typeface="Times New Roman" pitchFamily="18" charset="0"/>
              </a:rPr>
              <a:t>.</a:t>
            </a:r>
            <a:r>
              <a:rPr lang="ru-RU" i="1" dirty="0">
                <a:latin typeface="Times New Roman" pitchFamily="18" charset="0"/>
              </a:rPr>
              <a:t>			    </a:t>
            </a:r>
            <a:r>
              <a:rPr lang="ru-RU" dirty="0">
                <a:latin typeface="Times New Roman" pitchFamily="18" charset="0"/>
              </a:rPr>
              <a:t>(1)</a:t>
            </a:r>
          </a:p>
        </p:txBody>
      </p:sp>
      <p:sp>
        <p:nvSpPr>
          <p:cNvPr id="65540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554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5542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5543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D37B50C-6D88-4077-9A9D-3BB8699379F7}" type="slidenum">
              <a:rPr lang="ru-RU" sz="1400" b="1"/>
              <a:pPr algn="r" eaLnBrk="1" hangingPunct="1"/>
              <a:t>41</a:t>
            </a:fld>
            <a:endParaRPr lang="ru-RU" sz="1400" b="1"/>
          </a:p>
        </p:txBody>
      </p:sp>
      <p:sp>
        <p:nvSpPr>
          <p:cNvPr id="74755" name="Прямоугольник 5"/>
          <p:cNvSpPr>
            <a:spLocks noChangeArrowheads="1"/>
          </p:cNvSpPr>
          <p:nvPr/>
        </p:nvSpPr>
        <p:spPr bwMode="auto">
          <a:xfrm>
            <a:off x="228600" y="533400"/>
            <a:ext cx="8686800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     Так </a:t>
            </a:r>
            <a:r>
              <a:rPr lang="ru-RU" dirty="0">
                <a:latin typeface="Times New Roman" pitchFamily="18" charset="0"/>
              </a:rPr>
              <a:t>как, по условию задачи, процесс изотермический, то поверхностное натяжение, являющееся дли данной; жидкости функцией только температуры, остается постоянным: Следовательно, по формуле (1) изменение свободной энергии</a:t>
            </a:r>
            <a:endParaRPr lang="en-US" i="1" dirty="0">
              <a:latin typeface="Times New Roman" pitchFamily="18" charset="0"/>
              <a:sym typeface="Symbol" pitchFamily="18" charset="2"/>
            </a:endParaRPr>
          </a:p>
          <a:p>
            <a:pPr algn="r"/>
            <a:r>
              <a:rPr lang="en-US" sz="3200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sz="3200" i="1" dirty="0">
                <a:latin typeface="Times New Roman" pitchFamily="18" charset="0"/>
              </a:rPr>
              <a:t>E</a:t>
            </a:r>
            <a:r>
              <a:rPr lang="ru-RU" sz="3200" dirty="0">
                <a:latin typeface="Times New Roman" pitchFamily="18" charset="0"/>
              </a:rPr>
              <a:t>=2</a:t>
            </a:r>
            <a:r>
              <a:rPr lang="en-US" sz="3200" dirty="0">
                <a:latin typeface="Times New Roman" pitchFamily="18" charset="0"/>
                <a:sym typeface="Symbol" pitchFamily="18" charset="2"/>
              </a:rPr>
              <a:t></a:t>
            </a:r>
            <a:r>
              <a:rPr lang="en-US" sz="3200" i="1" dirty="0">
                <a:latin typeface="Times New Roman" pitchFamily="18" charset="0"/>
              </a:rPr>
              <a:t>S</a:t>
            </a:r>
            <a:r>
              <a:rPr lang="ru-RU" sz="3200" dirty="0">
                <a:latin typeface="Times New Roman" pitchFamily="18" charset="0"/>
              </a:rPr>
              <a:t>,	</a:t>
            </a:r>
            <a:r>
              <a:rPr lang="ru-RU" dirty="0">
                <a:latin typeface="Times New Roman" pitchFamily="18" charset="0"/>
              </a:rPr>
              <a:t>			(2)</a:t>
            </a:r>
          </a:p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 dirty="0">
                <a:latin typeface="Times New Roman" pitchFamily="18" charset="0"/>
              </a:rPr>
              <a:t>S</a:t>
            </a:r>
            <a:r>
              <a:rPr lang="ru-RU" dirty="0">
                <a:latin typeface="Times New Roman" pitchFamily="18" charset="0"/>
              </a:rPr>
              <a:t> — изменение поверхности пузыря (одной — внутренней или внешней).</a:t>
            </a:r>
          </a:p>
          <a:p>
            <a:pPr algn="just"/>
            <a:r>
              <a:rPr lang="ru-RU" dirty="0" smtClean="0">
                <a:latin typeface="Times New Roman" pitchFamily="18" charset="0"/>
              </a:rPr>
              <a:t>     Считая</a:t>
            </a:r>
            <a:r>
              <a:rPr lang="ru-RU" dirty="0">
                <a:latin typeface="Times New Roman" pitchFamily="18" charset="0"/>
              </a:rPr>
              <a:t>, что мыльный пузырь имеет форму сферы, найдем изменение площади поверхности:</a:t>
            </a:r>
          </a:p>
        </p:txBody>
      </p:sp>
      <p:sp>
        <p:nvSpPr>
          <p:cNvPr id="74756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475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4758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4759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4767" name="Rectangle 1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4766" name="Object 14"/>
          <p:cNvGraphicFramePr>
            <a:graphicFrameLocks noChangeAspect="1"/>
          </p:cNvGraphicFramePr>
          <p:nvPr/>
        </p:nvGraphicFramePr>
        <p:xfrm>
          <a:off x="3308350" y="5029200"/>
          <a:ext cx="2754313" cy="638175"/>
        </p:xfrm>
        <a:graphic>
          <a:graphicData uri="http://schemas.openxmlformats.org/presentationml/2006/ole">
            <p:oleObj spid="_x0000_s74793" name="Формула" r:id="rId4" imgW="1091726" imgH="228501" progId="Equation.3">
              <p:embed/>
            </p:oleObj>
          </a:graphicData>
        </a:graphic>
      </p:graphicFrame>
      <p:sp>
        <p:nvSpPr>
          <p:cNvPr id="74768" name="Прямоугольник 5"/>
          <p:cNvSpPr>
            <a:spLocks noChangeArrowheads="1"/>
          </p:cNvSpPr>
          <p:nvPr/>
        </p:nvSpPr>
        <p:spPr bwMode="auto">
          <a:xfrm>
            <a:off x="228600" y="5057775"/>
            <a:ext cx="8686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sym typeface="Symbol" pitchFamily="18" charset="2"/>
              </a:rPr>
              <a:t>(3)</a:t>
            </a:r>
          </a:p>
          <a:p>
            <a:pPr algn="just"/>
            <a:r>
              <a:rPr lang="ru-RU" dirty="0">
                <a:latin typeface="Times New Roman" pitchFamily="18" charset="0"/>
                <a:sym typeface="Symbol" pitchFamily="18" charset="2"/>
              </a:rPr>
              <a:t>где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r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и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r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— радиусы сфер, соответствующие начальному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и конечному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ru-RU" b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объемам: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55C5DFC-0098-4DA1-B119-F438C4075053}" type="slidenum">
              <a:rPr lang="ru-RU" sz="1400" b="1"/>
              <a:pPr algn="r" eaLnBrk="1" hangingPunct="1"/>
              <a:t>42</a:t>
            </a:fld>
            <a:endParaRPr lang="ru-RU" sz="1400" b="1"/>
          </a:p>
        </p:txBody>
      </p:sp>
      <p:sp>
        <p:nvSpPr>
          <p:cNvPr id="75779" name="Прямоугольник 5"/>
          <p:cNvSpPr>
            <a:spLocks noChangeArrowheads="1"/>
          </p:cNvSpPr>
          <p:nvPr/>
        </p:nvSpPr>
        <p:spPr bwMode="auto">
          <a:xfrm>
            <a:off x="457200" y="3048000"/>
            <a:ext cx="822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sym typeface="Symbol" pitchFamily="18" charset="2"/>
              </a:rPr>
              <a:t>Учитывая, что 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2 </a:t>
            </a:r>
            <a:r>
              <a:rPr lang="ru-RU">
                <a:latin typeface="Times New Roman" pitchFamily="18" charset="0"/>
                <a:sym typeface="Symbol" pitchFamily="18" charset="2"/>
              </a:rPr>
              <a:t>= 2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ru-RU">
                <a:latin typeface="Times New Roman" pitchFamily="18" charset="0"/>
                <a:sym typeface="Symbol" pitchFamily="18" charset="2"/>
              </a:rPr>
              <a:t>, получим после вынесения общего члена (3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ru-RU">
                <a:latin typeface="Times New Roman" pitchFamily="18" charset="0"/>
                <a:sym typeface="Symbol" pitchFamily="18" charset="2"/>
              </a:rPr>
              <a:t>/4</a:t>
            </a:r>
            <a:r>
              <a:rPr lang="en-US">
                <a:latin typeface="Times New Roman" pitchFamily="18" charset="0"/>
                <a:sym typeface="Symbol" pitchFamily="18" charset="2"/>
              </a:rPr>
              <a:t></a:t>
            </a:r>
            <a:r>
              <a:rPr lang="ru-RU">
                <a:latin typeface="Times New Roman" pitchFamily="18" charset="0"/>
                <a:sym typeface="Symbol" pitchFamily="18" charset="2"/>
              </a:rPr>
              <a:t>)2/3</a:t>
            </a:r>
            <a:r>
              <a:rPr lang="ru-RU" i="1">
                <a:latin typeface="Times New Roman" pitchFamily="18" charset="0"/>
                <a:sym typeface="Symbol" pitchFamily="18" charset="2"/>
              </a:rPr>
              <a:t> </a:t>
            </a:r>
            <a:r>
              <a:rPr lang="ru-RU">
                <a:latin typeface="Times New Roman" pitchFamily="18" charset="0"/>
                <a:sym typeface="Symbol" pitchFamily="18" charset="2"/>
              </a:rPr>
              <a:t>за скобку</a:t>
            </a:r>
          </a:p>
        </p:txBody>
      </p:sp>
      <p:sp>
        <p:nvSpPr>
          <p:cNvPr id="75780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578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5782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5783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89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5792" name="Object 16"/>
          <p:cNvGraphicFramePr>
            <a:graphicFrameLocks noChangeAspect="1"/>
          </p:cNvGraphicFramePr>
          <p:nvPr/>
        </p:nvGraphicFramePr>
        <p:xfrm>
          <a:off x="1905000" y="1600200"/>
          <a:ext cx="5113338" cy="1371600"/>
        </p:xfrm>
        <a:graphic>
          <a:graphicData uri="http://schemas.openxmlformats.org/presentationml/2006/ole">
            <p:oleObj spid="_x0000_s75849" name="Формула" r:id="rId4" imgW="1866900" imgH="508000" progId="Equation.3">
              <p:embed/>
            </p:oleObj>
          </a:graphicData>
        </a:graphic>
      </p:graphicFrame>
      <p:sp>
        <p:nvSpPr>
          <p:cNvPr id="75797" name="Прямоугольник 5"/>
          <p:cNvSpPr>
            <a:spLocks noChangeArrowheads="1"/>
          </p:cNvSpPr>
          <p:nvPr/>
        </p:nvSpPr>
        <p:spPr bwMode="auto">
          <a:xfrm>
            <a:off x="457200" y="533400"/>
            <a:ext cx="822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i="1">
                <a:latin typeface="Times New Roman" pitchFamily="18" charset="0"/>
                <a:sym typeface="Symbol" pitchFamily="18" charset="2"/>
              </a:rPr>
              <a:t>r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1 </a:t>
            </a:r>
            <a:r>
              <a:rPr lang="ru-RU">
                <a:latin typeface="Times New Roman" pitchFamily="18" charset="0"/>
                <a:sym typeface="Symbol" pitchFamily="18" charset="2"/>
              </a:rPr>
              <a:t>= (3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ru-RU">
                <a:latin typeface="Times New Roman" pitchFamily="18" charset="0"/>
                <a:sym typeface="Symbol" pitchFamily="18" charset="2"/>
              </a:rPr>
              <a:t>/4</a:t>
            </a:r>
            <a:r>
              <a:rPr lang="en-US">
                <a:latin typeface="Times New Roman" pitchFamily="18" charset="0"/>
                <a:sym typeface="Symbol" pitchFamily="18" charset="2"/>
              </a:rPr>
              <a:t></a:t>
            </a:r>
            <a:r>
              <a:rPr lang="ru-RU">
                <a:latin typeface="Times New Roman" pitchFamily="18" charset="0"/>
                <a:sym typeface="Symbol" pitchFamily="18" charset="2"/>
              </a:rPr>
              <a:t>)1/3, 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r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2 </a:t>
            </a:r>
            <a:r>
              <a:rPr lang="ru-RU">
                <a:latin typeface="Times New Roman" pitchFamily="18" charset="0"/>
                <a:sym typeface="Symbol" pitchFamily="18" charset="2"/>
              </a:rPr>
              <a:t>= (2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V</a:t>
            </a:r>
            <a:r>
              <a:rPr lang="ru-RU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lang="ru-RU">
                <a:latin typeface="Times New Roman" pitchFamily="18" charset="0"/>
                <a:sym typeface="Symbol" pitchFamily="18" charset="2"/>
              </a:rPr>
              <a:t>/4</a:t>
            </a:r>
            <a:r>
              <a:rPr lang="en-US">
                <a:latin typeface="Times New Roman" pitchFamily="18" charset="0"/>
                <a:sym typeface="Symbol" pitchFamily="18" charset="2"/>
              </a:rPr>
              <a:t></a:t>
            </a:r>
            <a:r>
              <a:rPr lang="ru-RU">
                <a:latin typeface="Times New Roman" pitchFamily="18" charset="0"/>
                <a:sym typeface="Symbol" pitchFamily="18" charset="2"/>
              </a:rPr>
              <a:t>)1/3. </a:t>
            </a:r>
          </a:p>
          <a:p>
            <a:pPr algn="just"/>
            <a:r>
              <a:rPr lang="ru-RU">
                <a:latin typeface="Times New Roman" pitchFamily="18" charset="0"/>
                <a:sym typeface="Symbol" pitchFamily="18" charset="2"/>
              </a:rPr>
              <a:t>Теперь формула (3) примет вид</a:t>
            </a:r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5798" name="Object 22"/>
          <p:cNvGraphicFramePr>
            <a:graphicFrameLocks noChangeAspect="1"/>
          </p:cNvGraphicFramePr>
          <p:nvPr/>
        </p:nvGraphicFramePr>
        <p:xfrm>
          <a:off x="2460625" y="4070350"/>
          <a:ext cx="4143375" cy="1169988"/>
        </p:xfrm>
        <a:graphic>
          <a:graphicData uri="http://schemas.openxmlformats.org/presentationml/2006/ole">
            <p:oleObj spid="_x0000_s75850" name="Формула" r:id="rId5" imgW="1574800" imgH="457200" progId="Equation.3">
              <p:embed/>
            </p:oleObj>
          </a:graphicData>
        </a:graphic>
      </p:graphicFrame>
      <p:sp>
        <p:nvSpPr>
          <p:cNvPr id="75800" name="Прямоугольник 5"/>
          <p:cNvSpPr>
            <a:spLocks noChangeArrowheads="1"/>
          </p:cNvSpPr>
          <p:nvPr/>
        </p:nvSpPr>
        <p:spPr bwMode="auto">
          <a:xfrm>
            <a:off x="609600" y="5410200"/>
            <a:ext cx="822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sym typeface="Symbol" pitchFamily="18" charset="2"/>
              </a:rPr>
              <a:t>Подставим выражение </a:t>
            </a:r>
            <a:r>
              <a:rPr lang="en-US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S</a:t>
            </a:r>
            <a:r>
              <a:rPr lang="ru-RU">
                <a:latin typeface="Times New Roman" pitchFamily="18" charset="0"/>
                <a:sym typeface="Symbol" pitchFamily="18" charset="2"/>
              </a:rPr>
              <a:t> в формулу (2):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746CA64-2109-43B4-A12E-8CD8C7B24FFB}" type="slidenum">
              <a:rPr lang="ru-RU" sz="1400" b="1"/>
              <a:pPr algn="r" eaLnBrk="1" hangingPunct="1"/>
              <a:t>43</a:t>
            </a:fld>
            <a:endParaRPr lang="ru-RU" sz="1400" b="1"/>
          </a:p>
        </p:txBody>
      </p:sp>
      <p:sp>
        <p:nvSpPr>
          <p:cNvPr id="76803" name="Прямоугольник 5"/>
          <p:cNvSpPr>
            <a:spLocks noChangeArrowheads="1"/>
          </p:cNvSpPr>
          <p:nvPr/>
        </p:nvSpPr>
        <p:spPr bwMode="auto">
          <a:xfrm>
            <a:off x="457200" y="762000"/>
            <a:ext cx="82296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>
                <a:latin typeface="Times New Roman" pitchFamily="18" charset="0"/>
                <a:sym typeface="Symbol" pitchFamily="18" charset="2"/>
              </a:rPr>
              <a:t>(4)</a:t>
            </a:r>
          </a:p>
          <a:p>
            <a:endParaRPr lang="ru-RU">
              <a:latin typeface="Times New Roman" pitchFamily="18" charset="0"/>
              <a:sym typeface="Symbol" pitchFamily="18" charset="2"/>
            </a:endParaRPr>
          </a:p>
          <a:p>
            <a:endParaRPr lang="ru-RU">
              <a:latin typeface="Times New Roman" pitchFamily="18" charset="0"/>
              <a:sym typeface="Symbol" pitchFamily="18" charset="2"/>
            </a:endParaRPr>
          </a:p>
          <a:p>
            <a:r>
              <a:rPr lang="ru-RU">
                <a:latin typeface="Times New Roman" pitchFamily="18" charset="0"/>
                <a:sym typeface="Symbol" pitchFamily="18" charset="2"/>
              </a:rPr>
              <a:t>После вычисления по формуле (4) получим</a:t>
            </a:r>
            <a:endParaRPr lang="en-US" i="1">
              <a:latin typeface="Times New Roman" pitchFamily="18" charset="0"/>
              <a:sym typeface="Symbol" pitchFamily="18" charset="2"/>
            </a:endParaRPr>
          </a:p>
          <a:p>
            <a:pPr algn="ctr"/>
            <a:endParaRPr lang="ru-RU" sz="3200">
              <a:latin typeface="Times New Roman" pitchFamily="18" charset="0"/>
              <a:sym typeface="Symbol" pitchFamily="18" charset="2"/>
            </a:endParaRPr>
          </a:p>
          <a:p>
            <a:pPr algn="ctr"/>
            <a:r>
              <a:rPr lang="en-US" sz="320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sz="3200" i="1">
                <a:latin typeface="Times New Roman" pitchFamily="18" charset="0"/>
                <a:sym typeface="Symbol" pitchFamily="18" charset="2"/>
              </a:rPr>
              <a:t>E</a:t>
            </a:r>
            <a:r>
              <a:rPr lang="ru-RU" sz="3200" i="1">
                <a:latin typeface="Times New Roman" pitchFamily="18" charset="0"/>
                <a:sym typeface="Symbol" pitchFamily="18" charset="2"/>
              </a:rPr>
              <a:t> </a:t>
            </a:r>
            <a:r>
              <a:rPr lang="ru-RU" sz="3200">
                <a:latin typeface="Times New Roman" pitchFamily="18" charset="0"/>
                <a:sym typeface="Symbol" pitchFamily="18" charset="2"/>
              </a:rPr>
              <a:t>= 106 мкДж.</a:t>
            </a:r>
          </a:p>
          <a:p>
            <a:pPr algn="r"/>
            <a:endParaRPr lang="ru-RU" b="1">
              <a:latin typeface="Times New Roman" pitchFamily="18" charset="0"/>
              <a:sym typeface="Symbol" pitchFamily="18" charset="2"/>
            </a:endParaRPr>
          </a:p>
          <a:p>
            <a:pPr algn="r"/>
            <a:r>
              <a:rPr lang="ru-RU" b="1">
                <a:latin typeface="Times New Roman" pitchFamily="18" charset="0"/>
                <a:sym typeface="Symbol" pitchFamily="18" charset="2"/>
              </a:rPr>
              <a:t>Ответ:</a:t>
            </a:r>
            <a:r>
              <a:rPr lang="ru-RU">
                <a:latin typeface="Times New Roman" pitchFamily="18" charset="0"/>
                <a:sym typeface="Symbol" pitchFamily="18" charset="2"/>
              </a:rPr>
              <a:t> </a:t>
            </a:r>
            <a:r>
              <a:rPr lang="en-US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>
                <a:latin typeface="Times New Roman" pitchFamily="18" charset="0"/>
                <a:sym typeface="Symbol" pitchFamily="18" charset="2"/>
              </a:rPr>
              <a:t>E</a:t>
            </a:r>
            <a:r>
              <a:rPr lang="ru-RU" i="1">
                <a:latin typeface="Times New Roman" pitchFamily="18" charset="0"/>
                <a:sym typeface="Symbol" pitchFamily="18" charset="2"/>
              </a:rPr>
              <a:t> </a:t>
            </a:r>
            <a:r>
              <a:rPr lang="ru-RU">
                <a:latin typeface="Times New Roman" pitchFamily="18" charset="0"/>
                <a:sym typeface="Symbol" pitchFamily="18" charset="2"/>
              </a:rPr>
              <a:t>= 106 мкДж. </a:t>
            </a:r>
          </a:p>
        </p:txBody>
      </p:sp>
      <p:sp>
        <p:nvSpPr>
          <p:cNvPr id="76804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6805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6806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680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6813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6820" name="Object 20"/>
          <p:cNvGraphicFramePr>
            <a:graphicFrameLocks noChangeAspect="1"/>
          </p:cNvGraphicFramePr>
          <p:nvPr/>
        </p:nvGraphicFramePr>
        <p:xfrm>
          <a:off x="2197100" y="492125"/>
          <a:ext cx="4594225" cy="1266825"/>
        </p:xfrm>
        <a:graphic>
          <a:graphicData uri="http://schemas.openxmlformats.org/presentationml/2006/ole">
            <p:oleObj spid="_x0000_s76846" name="Формула" r:id="rId4" imgW="16510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C9C390A-A9B7-44F9-BA49-933AE0BD5E16}" type="slidenum">
              <a:rPr lang="ru-RU" sz="1400" b="1"/>
              <a:pPr algn="r" eaLnBrk="1" hangingPunct="1"/>
              <a:t>44</a:t>
            </a:fld>
            <a:endParaRPr lang="ru-RU" sz="1400" b="1"/>
          </a:p>
        </p:txBody>
      </p:sp>
      <p:sp>
        <p:nvSpPr>
          <p:cNvPr id="66563" name="Прямоугольник 5"/>
          <p:cNvSpPr>
            <a:spLocks noChangeArrowheads="1"/>
          </p:cNvSpPr>
          <p:nvPr/>
        </p:nvSpPr>
        <p:spPr bwMode="auto">
          <a:xfrm>
            <a:off x="304800" y="767239"/>
            <a:ext cx="8686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800000"/>
                </a:solidFill>
                <a:latin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6</a:t>
            </a:r>
            <a:endParaRPr lang="ru-RU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</a:rPr>
              <a:t>     </a:t>
            </a:r>
            <a:r>
              <a:rPr lang="ru-RU" dirty="0" smtClean="0">
                <a:solidFill>
                  <a:srgbClr val="0000CC"/>
                </a:solidFill>
                <a:latin typeface="Times New Roman" pitchFamily="18" charset="0"/>
              </a:rPr>
              <a:t>Цилиндр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с поршнем содержит газ. Сверху поршень прижат идеальной пружиной. Цилиндр начинают нагревать представьте в единицах СИ. </a:t>
            </a:r>
          </a:p>
          <a:p>
            <a:r>
              <a:rPr lang="ru-RU" b="1" dirty="0">
                <a:latin typeface="Times New Roman" pitchFamily="18" charset="0"/>
              </a:rPr>
              <a:t>Дано: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</a:rPr>
              <a:t>р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= 1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dirty="0">
                <a:latin typeface="Times New Roman" pitchFamily="18" charset="0"/>
              </a:rPr>
              <a:t>10</a:t>
            </a:r>
            <a:r>
              <a:rPr lang="ru-RU" baseline="30000" dirty="0">
                <a:latin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</a:rPr>
              <a:t> Па, </a:t>
            </a:r>
            <a:r>
              <a:rPr lang="ru-RU" i="1" dirty="0">
                <a:latin typeface="Times New Roman" pitchFamily="18" charset="0"/>
              </a:rPr>
              <a:t>р</a:t>
            </a:r>
            <a:r>
              <a:rPr lang="ru-RU" baseline="-25000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 = 2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dirty="0">
                <a:latin typeface="Times New Roman" pitchFamily="18" charset="0"/>
              </a:rPr>
              <a:t>10</a:t>
            </a:r>
            <a:r>
              <a:rPr lang="ru-RU" baseline="30000" dirty="0">
                <a:latin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</a:rPr>
              <a:t> Па, </a:t>
            </a:r>
            <a:r>
              <a:rPr lang="ru-RU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</a:rPr>
              <a:t> = 1 л</a:t>
            </a:r>
            <a:r>
              <a:rPr lang="en-US" dirty="0">
                <a:latin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</a:rPr>
              <a:t>=</a:t>
            </a:r>
            <a:r>
              <a:rPr lang="en-US" dirty="0">
                <a:latin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</a:rPr>
              <a:t>10</a:t>
            </a:r>
            <a:r>
              <a:rPr lang="ru-RU" baseline="30000" dirty="0">
                <a:latin typeface="Times New Roman" pitchFamily="18" charset="0"/>
              </a:rPr>
              <a:t>-3</a:t>
            </a:r>
            <a:r>
              <a:rPr lang="en-US" dirty="0">
                <a:latin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</a:rPr>
              <a:t>м</a:t>
            </a:r>
            <a:r>
              <a:rPr lang="ru-RU" baseline="30000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,              </a:t>
            </a:r>
            <a:r>
              <a:rPr lang="ru-RU" i="1" dirty="0">
                <a:latin typeface="Times New Roman" pitchFamily="18" charset="0"/>
              </a:rPr>
              <a:t>V</a:t>
            </a:r>
            <a:r>
              <a:rPr lang="ru-RU" baseline="-25000" dirty="0">
                <a:latin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</a:rPr>
              <a:t>= 3 л =</a:t>
            </a:r>
            <a:r>
              <a:rPr lang="en-US" dirty="0">
                <a:latin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dirty="0">
                <a:latin typeface="Times New Roman" pitchFamily="18" charset="0"/>
              </a:rPr>
              <a:t>10</a:t>
            </a:r>
            <a:r>
              <a:rPr lang="ru-RU" baseline="30000" dirty="0">
                <a:latin typeface="Times New Roman" pitchFamily="18" charset="0"/>
              </a:rPr>
              <a:t>-3</a:t>
            </a:r>
            <a:r>
              <a:rPr lang="en-US" dirty="0">
                <a:latin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</a:rPr>
              <a:t>м</a:t>
            </a:r>
            <a:r>
              <a:rPr lang="ru-RU" baseline="30000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</a:rPr>
              <a:t>Найти: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</a:rPr>
              <a:t>А.</a:t>
            </a:r>
            <a:r>
              <a:rPr lang="ru-RU" dirty="0">
                <a:latin typeface="Times New Roman" pitchFamily="18" charset="0"/>
              </a:rPr>
              <a:t>  </a:t>
            </a:r>
          </a:p>
        </p:txBody>
      </p:sp>
      <p:sp>
        <p:nvSpPr>
          <p:cNvPr id="66564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6565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6566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656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0AFF3D7-A02E-4EA8-A7B1-E9E0B2638959}" type="slidenum">
              <a:rPr lang="ru-RU" sz="1400" b="1"/>
              <a:pPr algn="r" eaLnBrk="1" hangingPunct="1"/>
              <a:t>45</a:t>
            </a:fld>
            <a:endParaRPr lang="ru-RU" sz="1400" b="1"/>
          </a:p>
        </p:txBody>
      </p:sp>
      <p:sp>
        <p:nvSpPr>
          <p:cNvPr id="67587" name="Прямоугольник 5"/>
          <p:cNvSpPr>
            <a:spLocks noChangeArrowheads="1"/>
          </p:cNvSpPr>
          <p:nvPr/>
        </p:nvSpPr>
        <p:spPr bwMode="auto">
          <a:xfrm>
            <a:off x="453073" y="952023"/>
            <a:ext cx="820896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</a:rPr>
              <a:t>     Так </a:t>
            </a:r>
            <a:r>
              <a:rPr lang="ru-RU" dirty="0">
                <a:latin typeface="Times New Roman" pitchFamily="18" charset="0"/>
              </a:rPr>
              <a:t>как в системе меняются все параметры: </a:t>
            </a:r>
            <a:r>
              <a:rPr lang="en-US" i="1" dirty="0">
                <a:latin typeface="Times New Roman" pitchFamily="18" charset="0"/>
              </a:rPr>
              <a:t>p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и </a:t>
            </a:r>
            <a:r>
              <a:rPr lang="ru-RU" i="1" dirty="0">
                <a:latin typeface="Times New Roman" pitchFamily="18" charset="0"/>
              </a:rPr>
              <a:t>Т</a:t>
            </a:r>
            <a:r>
              <a:rPr lang="ru-RU" dirty="0">
                <a:latin typeface="Times New Roman" pitchFamily="18" charset="0"/>
              </a:rPr>
              <a:t>, то работу газа удобнее рассчитать графически (см. предыдущую задачу). По определению давление определяется формулой: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itchFamily="18" charset="0"/>
                <a:sym typeface="Symbol" pitchFamily="18" charset="2"/>
              </a:rPr>
              <a:t>                     </a:t>
            </a:r>
            <a:r>
              <a:rPr lang="ru-RU" dirty="0">
                <a:latin typeface="Times New Roman" pitchFamily="18" charset="0"/>
              </a:rPr>
              <a:t>    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</a:rPr>
              <a:t>F</a:t>
            </a:r>
            <a:r>
              <a:rPr lang="ru-RU" b="1" baseline="-25000" dirty="0" err="1">
                <a:solidFill>
                  <a:srgbClr val="C00000"/>
                </a:solidFill>
                <a:latin typeface="Times New Roman" pitchFamily="18" charset="0"/>
              </a:rPr>
              <a:t>упр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=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</a:rPr>
              <a:t> </a:t>
            </a:r>
            <a:r>
              <a:rPr lang="en-US" b="1" i="1" dirty="0" err="1">
                <a:solidFill>
                  <a:srgbClr val="C00000"/>
                </a:solidFill>
                <a:latin typeface="Times New Roman" pitchFamily="18" charset="0"/>
              </a:rPr>
              <a:t>ps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</a:rPr>
              <a:t>	 </a:t>
            </a:r>
          </a:p>
        </p:txBody>
      </p:sp>
      <p:sp>
        <p:nvSpPr>
          <p:cNvPr id="6758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758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7590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7591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68F6A18-33E0-49D9-BC32-7BFE3557351F}" type="slidenum">
              <a:rPr lang="ru-RU" sz="1400" b="1"/>
              <a:pPr algn="r" eaLnBrk="1" hangingPunct="1"/>
              <a:t>46</a:t>
            </a:fld>
            <a:endParaRPr lang="ru-RU" sz="1400" b="1"/>
          </a:p>
        </p:txBody>
      </p:sp>
      <p:sp>
        <p:nvSpPr>
          <p:cNvPr id="68612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861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8614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8615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323850" y="1136760"/>
            <a:ext cx="856932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dirty="0">
                <a:latin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</a:rPr>
              <a:t> – перемещение поршня, которое можно определить через объем.</a:t>
            </a:r>
          </a:p>
          <a:p>
            <a:pPr algn="ctr"/>
            <a:r>
              <a:rPr lang="en-US" i="1" dirty="0">
                <a:latin typeface="Times New Roman" pitchFamily="18" charset="0"/>
              </a:rPr>
              <a:t>V </a:t>
            </a:r>
            <a:r>
              <a:rPr lang="ru-RU" i="1" dirty="0">
                <a:latin typeface="Times New Roman" pitchFamily="18" charset="0"/>
              </a:rPr>
              <a:t>=</a:t>
            </a:r>
            <a:r>
              <a:rPr lang="en-US" i="1" dirty="0">
                <a:latin typeface="Times New Roman" pitchFamily="18" charset="0"/>
              </a:rPr>
              <a:t> s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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 dirty="0">
                <a:latin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sym typeface="Symbol" pitchFamily="18" charset="2"/>
              </a:rPr>
              <a:t>    </a:t>
            </a:r>
            <a:endParaRPr lang="ru-RU" dirty="0">
              <a:latin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</a:endParaRP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862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1794330"/>
              </p:ext>
            </p:extLst>
          </p:nvPr>
        </p:nvGraphicFramePr>
        <p:xfrm>
          <a:off x="5486400" y="304910"/>
          <a:ext cx="1466850" cy="831850"/>
        </p:xfrm>
        <a:graphic>
          <a:graphicData uri="http://schemas.openxmlformats.org/presentationml/2006/ole">
            <p:oleObj spid="_x0000_s68699" name="Формула" r:id="rId4" imgW="698197" imgH="393529" progId="Equation.3">
              <p:embed/>
            </p:oleObj>
          </a:graphicData>
        </a:graphic>
      </p:graphicFrame>
      <p:graphicFrame>
        <p:nvGraphicFramePr>
          <p:cNvPr id="68626" name="Object 18"/>
          <p:cNvGraphicFramePr>
            <a:graphicFrameLocks noChangeAspect="1"/>
          </p:cNvGraphicFramePr>
          <p:nvPr/>
        </p:nvGraphicFramePr>
        <p:xfrm>
          <a:off x="5751513" y="1897063"/>
          <a:ext cx="1100137" cy="814387"/>
        </p:xfrm>
        <a:graphic>
          <a:graphicData uri="http://schemas.openxmlformats.org/presentationml/2006/ole">
            <p:oleObj spid="_x0000_s68700" name="Формула" r:id="rId5" imgW="533169" imgH="393529" progId="Equation.3">
              <p:embed/>
            </p:oleObj>
          </a:graphicData>
        </a:graphic>
      </p:graphicFrame>
      <p:sp>
        <p:nvSpPr>
          <p:cNvPr id="6862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2A1D545-80BE-4EFB-A394-78200E9F80EC}" type="slidenum">
              <a:rPr lang="ru-RU" sz="1400" b="1"/>
              <a:pPr algn="r" eaLnBrk="1" hangingPunct="1"/>
              <a:t>47</a:t>
            </a:fld>
            <a:endParaRPr lang="ru-RU" sz="1400" b="1"/>
          </a:p>
        </p:txBody>
      </p:sp>
      <p:sp>
        <p:nvSpPr>
          <p:cNvPr id="6963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6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3851275" y="4824413"/>
            <a:ext cx="4967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80975" algn="r" eaLnBrk="0" hangingPunct="0"/>
            <a:r>
              <a:rPr lang="ru-RU" sz="2400" b="1" dirty="0">
                <a:latin typeface="Times New Roman" pitchFamily="18" charset="0"/>
                <a:sym typeface="Symbol" pitchFamily="18" charset="2"/>
              </a:rPr>
              <a:t>Ответ:</a:t>
            </a:r>
            <a:r>
              <a:rPr lang="ru-RU" sz="2400" i="1" dirty="0">
                <a:latin typeface="Times New Roman" pitchFamily="18" charset="0"/>
                <a:sym typeface="Symbol" pitchFamily="18" charset="2"/>
              </a:rPr>
              <a:t> А = </a:t>
            </a:r>
            <a:r>
              <a:rPr lang="ru-RU" sz="2400" dirty="0">
                <a:latin typeface="Times New Roman" pitchFamily="18" charset="0"/>
                <a:sym typeface="Symbol" pitchFamily="18" charset="2"/>
              </a:rPr>
              <a:t>300 Дж</a:t>
            </a:r>
            <a:r>
              <a:rPr lang="ru-RU" sz="1800" dirty="0">
                <a:sym typeface="Symbol" pitchFamily="18" charset="2"/>
              </a:rPr>
              <a:t> </a:t>
            </a:r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2A1D545-80BE-4EFB-A394-78200E9F80EC}" type="slidenum">
              <a:rPr lang="ru-RU" sz="1400" b="1"/>
              <a:pPr algn="r" eaLnBrk="1" hangingPunct="1"/>
              <a:t>48</a:t>
            </a:fld>
            <a:endParaRPr lang="ru-RU" sz="1400" b="1"/>
          </a:p>
        </p:txBody>
      </p:sp>
      <p:sp>
        <p:nvSpPr>
          <p:cNvPr id="6963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6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885646"/>
            <a:ext cx="8839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800000"/>
                </a:solidFill>
                <a:latin typeface="Times New Roman" pitchFamily="18" charset="0"/>
              </a:rPr>
              <a:t>Пример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7</a:t>
            </a:r>
            <a:endParaRPr lang="ru-RU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столе стоит сосуд, в боковую поверхность которого вставлен горизонтальный капилляр на высоте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5 см, от дна сосуда. Внутренний радиус капилляра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1 мм и длина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сосуд налито машинное масло, плотность которого 900 кг/м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динамическая вязкость 0,5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Па·c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Уровень масла в сосуде поддерживается на высоте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 50 см выше капилляра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Найти, на каком расстоянии от конца капилляра (по горизонтали) струя масла падает на стол.</a:t>
            </a:r>
          </a:p>
        </p:txBody>
      </p:sp>
    </p:spTree>
    <p:extLst>
      <p:ext uri="{BB962C8B-B14F-4D97-AF65-F5344CB8AC3E}">
        <p14:creationId xmlns:p14="http://schemas.microsoft.com/office/powerpoint/2010/main" xmlns="" val="333842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2A1D545-80BE-4EFB-A394-78200E9F80EC}" type="slidenum">
              <a:rPr lang="ru-RU" sz="1400" b="1"/>
              <a:pPr algn="r" eaLnBrk="1" hangingPunct="1"/>
              <a:t>49</a:t>
            </a:fld>
            <a:endParaRPr lang="ru-RU" sz="1400" b="1"/>
          </a:p>
        </p:txBody>
      </p:sp>
      <p:sp>
        <p:nvSpPr>
          <p:cNvPr id="6963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6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42341" y="43253"/>
            <a:ext cx="883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Решение</a:t>
            </a:r>
            <a:endParaRPr lang="ru-RU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Необходимо найти скорость движения жидкости по капилляру.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Воспользуемся формулой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Пуазейля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Объем жидкости, равный объему капилляра, будет вытекать за время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 - скорость движения жидкости по капилляру, Объем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V =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Sl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965277"/>
              </p:ext>
            </p:extLst>
          </p:nvPr>
        </p:nvGraphicFramePr>
        <p:xfrm>
          <a:off x="6496245" y="1232615"/>
          <a:ext cx="2305050" cy="1444625"/>
        </p:xfrm>
        <a:graphic>
          <a:graphicData uri="http://schemas.openxmlformats.org/presentationml/2006/ole">
            <p:oleObj spid="_x0000_s80931" name="Формула" r:id="rId4" imgW="838200" imgH="520700" progId="Equation.3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33924191"/>
              </p:ext>
            </p:extLst>
          </p:nvPr>
        </p:nvGraphicFramePr>
        <p:xfrm>
          <a:off x="4191000" y="3173621"/>
          <a:ext cx="1117600" cy="1231900"/>
        </p:xfrm>
        <a:graphic>
          <a:graphicData uri="http://schemas.openxmlformats.org/presentationml/2006/ole">
            <p:oleObj spid="_x0000_s80932" name="Формула" r:id="rId5" imgW="406048" imgH="444114" progId="Equation.3">
              <p:embed/>
            </p:oleObj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4436604"/>
              </p:ext>
            </p:extLst>
          </p:nvPr>
        </p:nvGraphicFramePr>
        <p:xfrm>
          <a:off x="3810000" y="4953000"/>
          <a:ext cx="2305050" cy="1444625"/>
        </p:xfrm>
        <a:graphic>
          <a:graphicData uri="http://schemas.openxmlformats.org/presentationml/2006/ole">
            <p:oleObj spid="_x0000_s80933" name="Формула" r:id="rId6" imgW="838200" imgH="5207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887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2A1D545-80BE-4EFB-A394-78200E9F80EC}" type="slidenum">
              <a:rPr lang="ru-RU" sz="1400" b="1"/>
              <a:pPr algn="r" eaLnBrk="1" hangingPunct="1"/>
              <a:t>50</a:t>
            </a:fld>
            <a:endParaRPr lang="ru-RU" sz="1400" b="1"/>
          </a:p>
        </p:txBody>
      </p:sp>
      <p:sp>
        <p:nvSpPr>
          <p:cNvPr id="6963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6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42341" y="43253"/>
            <a:ext cx="8839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Скорость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Определим разность давлений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р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–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р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на концах капилляра.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Давление на свободном конце </a:t>
            </a:r>
            <a:r>
              <a:rPr lang="ru-RU" i="1" dirty="0">
                <a:latin typeface="Times New Roman" pitchFamily="18" charset="0"/>
                <a:cs typeface="Times New Roman" pitchFamily="18" charset="0"/>
                <a:sym typeface="Symbol"/>
              </a:rPr>
              <a:t>р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0.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авление на конце, впаянном в сосуд, будет равно гидростатическому давлению столба жидкости высотой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: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ru-RU" i="1" dirty="0">
                <a:latin typeface="Times New Roman" pitchFamily="18" charset="0"/>
                <a:cs typeface="Times New Roman" pitchFamily="18" charset="0"/>
                <a:sym typeface="Symbol"/>
              </a:rPr>
              <a:t>р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g(</a:t>
            </a:r>
            <a:r>
              <a:rPr lang="en-US" i="1" dirty="0"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Учтем, что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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, тогда для  получаем окончательное выражение: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7025442"/>
              </p:ext>
            </p:extLst>
          </p:nvPr>
        </p:nvGraphicFramePr>
        <p:xfrm>
          <a:off x="3419475" y="249012"/>
          <a:ext cx="1914525" cy="1199874"/>
        </p:xfrm>
        <a:graphic>
          <a:graphicData uri="http://schemas.openxmlformats.org/presentationml/2006/ole">
            <p:oleObj spid="_x0000_s81942" name="Формула" r:id="rId4" imgW="838200" imgH="520700" progId="Equation.3">
              <p:embed/>
            </p:oleObj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0753855"/>
              </p:ext>
            </p:extLst>
          </p:nvPr>
        </p:nvGraphicFramePr>
        <p:xfrm>
          <a:off x="3298825" y="4876800"/>
          <a:ext cx="2727325" cy="1200150"/>
        </p:xfrm>
        <a:graphic>
          <a:graphicData uri="http://schemas.openxmlformats.org/presentationml/2006/ole">
            <p:oleObj spid="_x0000_s81943" name="Формула" r:id="rId5" imgW="1193800" imgH="5207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3032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501063" y="0"/>
            <a:ext cx="642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2A1D545-80BE-4EFB-A394-78200E9F80EC}" type="slidenum">
              <a:rPr lang="ru-RU" sz="1400" b="1"/>
              <a:pPr algn="r" eaLnBrk="1" hangingPunct="1"/>
              <a:t>51</a:t>
            </a:fld>
            <a:endParaRPr lang="ru-RU" sz="1400" b="1"/>
          </a:p>
        </p:txBody>
      </p:sp>
      <p:sp>
        <p:nvSpPr>
          <p:cNvPr id="6963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6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42341" y="43253"/>
            <a:ext cx="8839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Определим время движения жидкости на стол. Жидкость падает с ускорением свободного падения. Высота, с которой падает жидкость, и время связаны соотношением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    Отсюда 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    Т.к. движение по горизонтали равномерное, т о расстояние, пройденное жидкостью до падения на стол, равно: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13425836"/>
              </p:ext>
            </p:extLst>
          </p:nvPr>
        </p:nvGraphicFramePr>
        <p:xfrm>
          <a:off x="3657600" y="1341438"/>
          <a:ext cx="1458672" cy="1280748"/>
        </p:xfrm>
        <a:graphic>
          <a:graphicData uri="http://schemas.openxmlformats.org/presentationml/2006/ole">
            <p:oleObj spid="_x0000_s82966" name="Формула" r:id="rId4" imgW="660113" imgH="482391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6485968"/>
              </p:ext>
            </p:extLst>
          </p:nvPr>
        </p:nvGraphicFramePr>
        <p:xfrm>
          <a:off x="3705225" y="2825751"/>
          <a:ext cx="1323975" cy="1236872"/>
        </p:xfrm>
        <a:graphic>
          <a:graphicData uri="http://schemas.openxmlformats.org/presentationml/2006/ole">
            <p:oleObj spid="_x0000_s82967" name="Формула" r:id="rId5" imgW="685800" imgH="533400" progId="Equation.3">
              <p:embed/>
            </p:oleObj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635181"/>
              </p:ext>
            </p:extLst>
          </p:nvPr>
        </p:nvGraphicFramePr>
        <p:xfrm>
          <a:off x="1978025" y="4953000"/>
          <a:ext cx="5834063" cy="1414463"/>
        </p:xfrm>
        <a:graphic>
          <a:graphicData uri="http://schemas.openxmlformats.org/presentationml/2006/ole">
            <p:oleObj spid="_x0000_s82968" name="Формула" r:id="rId6" imgW="2641600" imgH="533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371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3391</TotalTime>
  <Words>2480</Words>
  <Application>Microsoft Office PowerPoint</Application>
  <PresentationFormat>Экран (4:3)</PresentationFormat>
  <Paragraphs>345</Paragraphs>
  <Slides>51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3" baseType="lpstr">
      <vt:lpstr>Spring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Пример1      В баллоне вместимостью V = 8 л находится кислород массой m = 0,3 кг при температуре T = 300 К.       Найдите, какую часть вместимости сосуда составляет собственный объем молекул газа.       Определите отношение внутреннего давления р' к давлению р газа на стенки сосуда.   Дано: V = 8 л, m = 0,3 кг, T = 300 К.    Найти: k = V/V - ?     р/р - ? </vt:lpstr>
      <vt:lpstr> 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Степанова Е.Н.</dc:creator>
  <cp:lastModifiedBy>Степанова</cp:lastModifiedBy>
  <cp:revision>264</cp:revision>
  <cp:lastPrinted>1601-01-01T00:00:00Z</cp:lastPrinted>
  <dcterms:created xsi:type="dcterms:W3CDTF">1601-01-01T00:00:00Z</dcterms:created>
  <dcterms:modified xsi:type="dcterms:W3CDTF">2013-05-27T14:43:08Z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