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0" r:id="rId2"/>
    <p:sldId id="322" r:id="rId3"/>
    <p:sldId id="302" r:id="rId4"/>
    <p:sldId id="303" r:id="rId5"/>
    <p:sldId id="304" r:id="rId6"/>
    <p:sldId id="316" r:id="rId7"/>
    <p:sldId id="317" r:id="rId8"/>
    <p:sldId id="305" r:id="rId9"/>
    <p:sldId id="306" r:id="rId10"/>
    <p:sldId id="307" r:id="rId11"/>
    <p:sldId id="318" r:id="rId12"/>
    <p:sldId id="319" r:id="rId13"/>
    <p:sldId id="329" r:id="rId14"/>
    <p:sldId id="326" r:id="rId15"/>
    <p:sldId id="330" r:id="rId16"/>
    <p:sldId id="309" r:id="rId17"/>
    <p:sldId id="321" r:id="rId18"/>
    <p:sldId id="310" r:id="rId19"/>
    <p:sldId id="327" r:id="rId20"/>
    <p:sldId id="312" r:id="rId21"/>
    <p:sldId id="323" r:id="rId22"/>
    <p:sldId id="325" r:id="rId23"/>
    <p:sldId id="332" r:id="rId24"/>
    <p:sldId id="314" r:id="rId25"/>
    <p:sldId id="331" r:id="rId26"/>
    <p:sldId id="328" r:id="rId27"/>
    <p:sldId id="311" r:id="rId28"/>
    <p:sldId id="313" r:id="rId29"/>
    <p:sldId id="272" r:id="rId30"/>
    <p:sldId id="265" r:id="rId31"/>
    <p:sldId id="266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576" autoAdjust="0"/>
    <p:restoredTop sz="96120" autoAdjust="0"/>
  </p:normalViewPr>
  <p:slideViewPr>
    <p:cSldViewPr>
      <p:cViewPr>
        <p:scale>
          <a:sx n="100" d="100"/>
          <a:sy n="100" d="100"/>
        </p:scale>
        <p:origin x="-186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088757396449703E-2"/>
          <c:y val="9.2511013215859028E-2"/>
          <c:w val="0.89546351084812625"/>
          <c:h val="0.7488986784140969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ламинар.</c:v>
                </c:pt>
              </c:strCache>
            </c:strRef>
          </c:tx>
          <c:spPr>
            <a:ln w="25399">
              <a:solidFill>
                <a:srgbClr val="000080"/>
              </a:solidFill>
              <a:prstDash val="solid"/>
            </a:ln>
          </c:spPr>
          <c:marker>
            <c:symbol val="none"/>
          </c:marker>
          <c:xVal>
            <c:numRef>
              <c:f>Лист1!$A$4:$A$53</c:f>
              <c:numCache>
                <c:formatCode>General</c:formatCode>
                <c:ptCount val="50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0.14000000000000001</c:v>
                </c:pt>
                <c:pt idx="7">
                  <c:v>0.16</c:v>
                </c:pt>
                <c:pt idx="8">
                  <c:v>0.18</c:v>
                </c:pt>
                <c:pt idx="9">
                  <c:v>0.2</c:v>
                </c:pt>
                <c:pt idx="10">
                  <c:v>0.22</c:v>
                </c:pt>
                <c:pt idx="11">
                  <c:v>0.24</c:v>
                </c:pt>
                <c:pt idx="12">
                  <c:v>0.26</c:v>
                </c:pt>
                <c:pt idx="13">
                  <c:v>0.28000000000000003</c:v>
                </c:pt>
                <c:pt idx="14">
                  <c:v>0.3</c:v>
                </c:pt>
                <c:pt idx="15">
                  <c:v>0.32</c:v>
                </c:pt>
                <c:pt idx="16">
                  <c:v>0.34</c:v>
                </c:pt>
                <c:pt idx="17">
                  <c:v>0.36</c:v>
                </c:pt>
                <c:pt idx="18">
                  <c:v>0.38</c:v>
                </c:pt>
                <c:pt idx="19">
                  <c:v>0.4</c:v>
                </c:pt>
                <c:pt idx="20">
                  <c:v>0.42</c:v>
                </c:pt>
                <c:pt idx="21">
                  <c:v>0.44</c:v>
                </c:pt>
                <c:pt idx="22">
                  <c:v>0.46</c:v>
                </c:pt>
                <c:pt idx="23">
                  <c:v>0.48</c:v>
                </c:pt>
                <c:pt idx="24">
                  <c:v>0.5</c:v>
                </c:pt>
                <c:pt idx="25">
                  <c:v>0.52</c:v>
                </c:pt>
                <c:pt idx="26">
                  <c:v>0.54</c:v>
                </c:pt>
                <c:pt idx="27">
                  <c:v>0.56000000000000005</c:v>
                </c:pt>
                <c:pt idx="28">
                  <c:v>0.57999999999999996</c:v>
                </c:pt>
                <c:pt idx="29">
                  <c:v>0.6</c:v>
                </c:pt>
                <c:pt idx="30">
                  <c:v>0.62</c:v>
                </c:pt>
                <c:pt idx="31">
                  <c:v>0.64</c:v>
                </c:pt>
                <c:pt idx="32">
                  <c:v>0.66</c:v>
                </c:pt>
                <c:pt idx="33">
                  <c:v>0.68</c:v>
                </c:pt>
                <c:pt idx="34">
                  <c:v>0.7</c:v>
                </c:pt>
                <c:pt idx="35">
                  <c:v>0.72</c:v>
                </c:pt>
                <c:pt idx="36">
                  <c:v>0.74</c:v>
                </c:pt>
                <c:pt idx="37">
                  <c:v>0.76</c:v>
                </c:pt>
                <c:pt idx="38">
                  <c:v>0.78</c:v>
                </c:pt>
                <c:pt idx="39">
                  <c:v>0.8</c:v>
                </c:pt>
                <c:pt idx="40">
                  <c:v>0.82</c:v>
                </c:pt>
                <c:pt idx="41">
                  <c:v>0.84</c:v>
                </c:pt>
                <c:pt idx="42">
                  <c:v>0.86</c:v>
                </c:pt>
                <c:pt idx="43">
                  <c:v>0.88</c:v>
                </c:pt>
                <c:pt idx="44">
                  <c:v>0.9</c:v>
                </c:pt>
                <c:pt idx="45">
                  <c:v>0.92</c:v>
                </c:pt>
                <c:pt idx="46">
                  <c:v>0.94</c:v>
                </c:pt>
                <c:pt idx="47">
                  <c:v>0.96</c:v>
                </c:pt>
                <c:pt idx="48">
                  <c:v>0.98</c:v>
                </c:pt>
                <c:pt idx="49">
                  <c:v>1</c:v>
                </c:pt>
              </c:numCache>
            </c:numRef>
          </c:xVal>
          <c:yVal>
            <c:numRef>
              <c:f>Лист1!$B$4:$B$53</c:f>
              <c:numCache>
                <c:formatCode>General</c:formatCode>
                <c:ptCount val="50"/>
                <c:pt idx="0">
                  <c:v>120049.99999999997</c:v>
                </c:pt>
                <c:pt idx="1">
                  <c:v>14399.999999999996</c:v>
                </c:pt>
                <c:pt idx="2">
                  <c:v>4090.7407407407404</c:v>
                </c:pt>
                <c:pt idx="3">
                  <c:v>1653.1249999999998</c:v>
                </c:pt>
                <c:pt idx="4">
                  <c:v>809.99999999999989</c:v>
                </c:pt>
                <c:pt idx="5">
                  <c:v>448.14814814814815</c:v>
                </c:pt>
                <c:pt idx="6">
                  <c:v>269.53352769679287</c:v>
                </c:pt>
                <c:pt idx="7">
                  <c:v>172.26562499999994</c:v>
                </c:pt>
                <c:pt idx="8">
                  <c:v>115.29492455418384</c:v>
                </c:pt>
                <c:pt idx="9">
                  <c:v>80</c:v>
                </c:pt>
                <c:pt idx="10">
                  <c:v>57.137490608564995</c:v>
                </c:pt>
                <c:pt idx="11">
                  <c:v>41.782407407407412</c:v>
                </c:pt>
                <c:pt idx="12">
                  <c:v>31.156121984524347</c:v>
                </c:pt>
                <c:pt idx="13">
                  <c:v>23.615160349854218</c:v>
                </c:pt>
                <c:pt idx="14">
                  <c:v>18.148148148148145</c:v>
                </c:pt>
                <c:pt idx="15">
                  <c:v>14.111328124999995</c:v>
                </c:pt>
                <c:pt idx="16">
                  <c:v>11.082841441074693</c:v>
                </c:pt>
                <c:pt idx="17">
                  <c:v>8.7791495198902609</c:v>
                </c:pt>
                <c:pt idx="18">
                  <c:v>7.0053943723574861</c:v>
                </c:pt>
                <c:pt idx="19">
                  <c:v>5.6249999999999982</c:v>
                </c:pt>
                <c:pt idx="20">
                  <c:v>4.540546377281073</c:v>
                </c:pt>
                <c:pt idx="21">
                  <c:v>3.6814425244177316</c:v>
                </c:pt>
                <c:pt idx="22">
                  <c:v>2.9958083340182462</c:v>
                </c:pt>
                <c:pt idx="23">
                  <c:v>2.4450231481481484</c:v>
                </c:pt>
                <c:pt idx="24">
                  <c:v>2</c:v>
                </c:pt>
                <c:pt idx="25">
                  <c:v>1.6385980883022302</c:v>
                </c:pt>
                <c:pt idx="26">
                  <c:v>1.3437992175989428</c:v>
                </c:pt>
                <c:pt idx="27">
                  <c:v>1.1024052478134105</c:v>
                </c:pt>
                <c:pt idx="28">
                  <c:v>0.90409610890155423</c:v>
                </c:pt>
                <c:pt idx="29">
                  <c:v>0.74074074074074092</c:v>
                </c:pt>
                <c:pt idx="30">
                  <c:v>0.60588768419992611</c:v>
                </c:pt>
                <c:pt idx="31">
                  <c:v>0.49438476562499989</c:v>
                </c:pt>
                <c:pt idx="32">
                  <c:v>0.40209255085288131</c:v>
                </c:pt>
                <c:pt idx="33">
                  <c:v>0.32566659881945836</c:v>
                </c:pt>
                <c:pt idx="34">
                  <c:v>0.262390670553936</c:v>
                </c:pt>
                <c:pt idx="35">
                  <c:v>0.21004801097393694</c:v>
                </c:pt>
                <c:pt idx="36">
                  <c:v>0.16682131364381184</c:v>
                </c:pt>
                <c:pt idx="37">
                  <c:v>0.13121446274967194</c:v>
                </c:pt>
                <c:pt idx="38">
                  <c:v>0.10199093039329724</c:v>
                </c:pt>
                <c:pt idx="39">
                  <c:v>7.8124999999999944E-2</c:v>
                </c:pt>
                <c:pt idx="40">
                  <c:v>5.8762931472265398E-2</c:v>
                </c:pt>
                <c:pt idx="41">
                  <c:v>4.3191879926573834E-2</c:v>
                </c:pt>
                <c:pt idx="42">
                  <c:v>3.0814896801539492E-2</c:v>
                </c:pt>
                <c:pt idx="43">
                  <c:v>2.1130728775356874E-2</c:v>
                </c:pt>
                <c:pt idx="44">
                  <c:v>1.3717421124828523E-2</c:v>
                </c:pt>
                <c:pt idx="45">
                  <c:v>8.2189529053998435E-3</c:v>
                </c:pt>
                <c:pt idx="46">
                  <c:v>4.3342997216416481E-3</c:v>
                </c:pt>
                <c:pt idx="47">
                  <c:v>1.8084490740740773E-3</c:v>
                </c:pt>
                <c:pt idx="48">
                  <c:v>4.2499298761570516E-4</c:v>
                </c:pt>
                <c:pt idx="49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A63-406D-A6D4-E5DC5B9BCF65}"/>
            </c:ext>
          </c:extLst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переходн.</c:v>
                </c:pt>
              </c:strCache>
            </c:strRef>
          </c:tx>
          <c:spPr>
            <a:ln w="25399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Лист1!$A$4:$A$53</c:f>
              <c:numCache>
                <c:formatCode>General</c:formatCode>
                <c:ptCount val="50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0.14000000000000001</c:v>
                </c:pt>
                <c:pt idx="7">
                  <c:v>0.16</c:v>
                </c:pt>
                <c:pt idx="8">
                  <c:v>0.18</c:v>
                </c:pt>
                <c:pt idx="9">
                  <c:v>0.2</c:v>
                </c:pt>
                <c:pt idx="10">
                  <c:v>0.22</c:v>
                </c:pt>
                <c:pt idx="11">
                  <c:v>0.24</c:v>
                </c:pt>
                <c:pt idx="12">
                  <c:v>0.26</c:v>
                </c:pt>
                <c:pt idx="13">
                  <c:v>0.28000000000000003</c:v>
                </c:pt>
                <c:pt idx="14">
                  <c:v>0.3</c:v>
                </c:pt>
                <c:pt idx="15">
                  <c:v>0.32</c:v>
                </c:pt>
                <c:pt idx="16">
                  <c:v>0.34</c:v>
                </c:pt>
                <c:pt idx="17">
                  <c:v>0.36</c:v>
                </c:pt>
                <c:pt idx="18">
                  <c:v>0.38</c:v>
                </c:pt>
                <c:pt idx="19">
                  <c:v>0.4</c:v>
                </c:pt>
                <c:pt idx="20">
                  <c:v>0.42</c:v>
                </c:pt>
                <c:pt idx="21">
                  <c:v>0.44</c:v>
                </c:pt>
                <c:pt idx="22">
                  <c:v>0.46</c:v>
                </c:pt>
                <c:pt idx="23">
                  <c:v>0.48</c:v>
                </c:pt>
                <c:pt idx="24">
                  <c:v>0.5</c:v>
                </c:pt>
                <c:pt idx="25">
                  <c:v>0.52</c:v>
                </c:pt>
                <c:pt idx="26">
                  <c:v>0.54</c:v>
                </c:pt>
                <c:pt idx="27">
                  <c:v>0.56000000000000005</c:v>
                </c:pt>
                <c:pt idx="28">
                  <c:v>0.57999999999999996</c:v>
                </c:pt>
                <c:pt idx="29">
                  <c:v>0.6</c:v>
                </c:pt>
                <c:pt idx="30">
                  <c:v>0.62</c:v>
                </c:pt>
                <c:pt idx="31">
                  <c:v>0.64</c:v>
                </c:pt>
                <c:pt idx="32">
                  <c:v>0.66</c:v>
                </c:pt>
                <c:pt idx="33">
                  <c:v>0.68</c:v>
                </c:pt>
                <c:pt idx="34">
                  <c:v>0.7</c:v>
                </c:pt>
                <c:pt idx="35">
                  <c:v>0.72</c:v>
                </c:pt>
                <c:pt idx="36">
                  <c:v>0.74</c:v>
                </c:pt>
                <c:pt idx="37">
                  <c:v>0.76</c:v>
                </c:pt>
                <c:pt idx="38">
                  <c:v>0.78</c:v>
                </c:pt>
                <c:pt idx="39">
                  <c:v>0.8</c:v>
                </c:pt>
                <c:pt idx="40">
                  <c:v>0.82</c:v>
                </c:pt>
                <c:pt idx="41">
                  <c:v>0.84</c:v>
                </c:pt>
                <c:pt idx="42">
                  <c:v>0.86</c:v>
                </c:pt>
                <c:pt idx="43">
                  <c:v>0.88</c:v>
                </c:pt>
                <c:pt idx="44">
                  <c:v>0.9</c:v>
                </c:pt>
                <c:pt idx="45">
                  <c:v>0.92</c:v>
                </c:pt>
                <c:pt idx="46">
                  <c:v>0.94</c:v>
                </c:pt>
                <c:pt idx="47">
                  <c:v>0.96</c:v>
                </c:pt>
                <c:pt idx="48">
                  <c:v>0.98</c:v>
                </c:pt>
                <c:pt idx="49">
                  <c:v>1</c:v>
                </c:pt>
              </c:numCache>
            </c:numRef>
          </c:xVal>
          <c:yVal>
            <c:numRef>
              <c:f>Лист1!$C$4:$C$53</c:f>
              <c:numCache>
                <c:formatCode>General</c:formatCode>
                <c:ptCount val="50"/>
                <c:pt idx="0">
                  <c:v>121514.05645271583</c:v>
                </c:pt>
                <c:pt idx="1">
                  <c:v>14757.056915096176</c:v>
                </c:pt>
                <c:pt idx="2">
                  <c:v>4245.4647949119235</c:v>
                </c:pt>
                <c:pt idx="3">
                  <c:v>1737.9328703247725</c:v>
                </c:pt>
                <c:pt idx="4">
                  <c:v>862.85836396276432</c:v>
                </c:pt>
                <c:pt idx="5">
                  <c:v>483.87368366273506</c:v>
                </c:pt>
                <c:pt idx="6">
                  <c:v>295.06230088704586</c:v>
                </c:pt>
                <c:pt idx="7">
                  <c:v>191.26303920691166</c:v>
                </c:pt>
                <c:pt idx="8">
                  <c:v>129.87389874818055</c:v>
                </c:pt>
                <c:pt idx="9">
                  <c:v>91.461010385465258</c:v>
                </c:pt>
                <c:pt idx="10">
                  <c:v>66.323036467334134</c:v>
                </c:pt>
                <c:pt idx="11">
                  <c:v>49.261235961002541</c:v>
                </c:pt>
                <c:pt idx="12">
                  <c:v>37.325390816335677</c:v>
                </c:pt>
                <c:pt idx="13">
                  <c:v>28.760166832209894</c:v>
                </c:pt>
                <c:pt idx="14">
                  <c:v>22.478819076547644</c:v>
                </c:pt>
                <c:pt idx="15">
                  <c:v>17.785355188277876</c:v>
                </c:pt>
                <c:pt idx="16">
                  <c:v>14.220823904991386</c:v>
                </c:pt>
                <c:pt idx="17">
                  <c:v>11.474782470137431</c:v>
                </c:pt>
                <c:pt idx="18">
                  <c:v>9.3324909069606576</c:v>
                </c:pt>
                <c:pt idx="19">
                  <c:v>7.6424354025555239</c:v>
                </c:pt>
                <c:pt idx="20">
                  <c:v>6.295805748609749</c:v>
                </c:pt>
                <c:pt idx="21">
                  <c:v>5.2132098643270304</c:v>
                </c:pt>
                <c:pt idx="22">
                  <c:v>4.3358851372664891</c:v>
                </c:pt>
                <c:pt idx="23">
                  <c:v>3.6197699383324617</c:v>
                </c:pt>
                <c:pt idx="24">
                  <c:v>3.0314331330207964</c:v>
                </c:pt>
                <c:pt idx="25">
                  <c:v>2.5452339143318286</c:v>
                </c:pt>
                <c:pt idx="26">
                  <c:v>2.1413106888455826</c:v>
                </c:pt>
                <c:pt idx="27">
                  <c:v>1.8041376346121094</c:v>
                </c:pt>
                <c:pt idx="28">
                  <c:v>1.5214757188544685</c:v>
                </c:pt>
                <c:pt idx="29">
                  <c:v>1.2836015613984193</c:v>
                </c:pt>
                <c:pt idx="30">
                  <c:v>1.0827344788358748</c:v>
                </c:pt>
                <c:pt idx="31">
                  <c:v>0.91260654503490679</c:v>
                </c:pt>
                <c:pt idx="32">
                  <c:v>0.76813698639696992</c:v>
                </c:pt>
                <c:pt idx="33">
                  <c:v>0.64518346935115523</c:v>
                </c:pt>
                <c:pt idx="34">
                  <c:v>0.54035059816391739</c:v>
                </c:pt>
                <c:pt idx="35">
                  <c:v>0.45084136351639281</c:v>
                </c:pt>
                <c:pt idx="36">
                  <c:v>0.37434111359948086</c:v>
                </c:pt>
                <c:pt idx="37">
                  <c:v>0.30892635593688222</c:v>
                </c:pt>
                <c:pt idx="38">
                  <c:v>0.25299267385058682</c:v>
                </c:pt>
                <c:pt idx="39">
                  <c:v>0.20519748471904428</c:v>
                </c:pt>
                <c:pt idx="40">
                  <c:v>0.16441443712442858</c:v>
                </c:pt>
                <c:pt idx="41">
                  <c:v>0.1296970558234998</c:v>
                </c:pt>
                <c:pt idx="42">
                  <c:v>0.10024988802855625</c:v>
                </c:pt>
                <c:pt idx="43">
                  <c:v>7.5405969489751271E-2</c:v>
                </c:pt>
                <c:pt idx="44">
                  <c:v>5.4610037112962584E-2</c:v>
                </c:pt>
                <c:pt idx="45">
                  <c:v>3.74078286148204E-2</c:v>
                </c:pt>
                <c:pt idx="46">
                  <c:v>2.3443809824407018E-2</c:v>
                </c:pt>
                <c:pt idx="47">
                  <c:v>1.2475854143710375E-2</c:v>
                </c:pt>
                <c:pt idx="48">
                  <c:v>4.443894774249146E-3</c:v>
                </c:pt>
                <c:pt idx="49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A63-406D-A6D4-E5DC5B9BCF65}"/>
            </c:ext>
          </c:extLst>
        </c:ser>
        <c:ser>
          <c:idx val="2"/>
          <c:order val="2"/>
          <c:tx>
            <c:strRef>
              <c:f>Лист1!$D$3</c:f>
              <c:strCache>
                <c:ptCount val="1"/>
                <c:pt idx="0">
                  <c:v>турбулентн</c:v>
                </c:pt>
              </c:strCache>
            </c:strRef>
          </c:tx>
          <c:spPr>
            <a:ln w="25399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Лист1!$A$4:$A$53</c:f>
              <c:numCache>
                <c:formatCode>General</c:formatCode>
                <c:ptCount val="50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0.14000000000000001</c:v>
                </c:pt>
                <c:pt idx="7">
                  <c:v>0.16</c:v>
                </c:pt>
                <c:pt idx="8">
                  <c:v>0.18</c:v>
                </c:pt>
                <c:pt idx="9">
                  <c:v>0.2</c:v>
                </c:pt>
                <c:pt idx="10">
                  <c:v>0.22</c:v>
                </c:pt>
                <c:pt idx="11">
                  <c:v>0.24</c:v>
                </c:pt>
                <c:pt idx="12">
                  <c:v>0.26</c:v>
                </c:pt>
                <c:pt idx="13">
                  <c:v>0.28000000000000003</c:v>
                </c:pt>
                <c:pt idx="14">
                  <c:v>0.3</c:v>
                </c:pt>
                <c:pt idx="15">
                  <c:v>0.32</c:v>
                </c:pt>
                <c:pt idx="16">
                  <c:v>0.34</c:v>
                </c:pt>
                <c:pt idx="17">
                  <c:v>0.36</c:v>
                </c:pt>
                <c:pt idx="18">
                  <c:v>0.38</c:v>
                </c:pt>
                <c:pt idx="19">
                  <c:v>0.4</c:v>
                </c:pt>
                <c:pt idx="20">
                  <c:v>0.42</c:v>
                </c:pt>
                <c:pt idx="21">
                  <c:v>0.44</c:v>
                </c:pt>
                <c:pt idx="22">
                  <c:v>0.46</c:v>
                </c:pt>
                <c:pt idx="23">
                  <c:v>0.48</c:v>
                </c:pt>
                <c:pt idx="24">
                  <c:v>0.5</c:v>
                </c:pt>
                <c:pt idx="25">
                  <c:v>0.52</c:v>
                </c:pt>
                <c:pt idx="26">
                  <c:v>0.54</c:v>
                </c:pt>
                <c:pt idx="27">
                  <c:v>0.56000000000000005</c:v>
                </c:pt>
                <c:pt idx="28">
                  <c:v>0.57999999999999996</c:v>
                </c:pt>
                <c:pt idx="29">
                  <c:v>0.6</c:v>
                </c:pt>
                <c:pt idx="30">
                  <c:v>0.62</c:v>
                </c:pt>
                <c:pt idx="31">
                  <c:v>0.64</c:v>
                </c:pt>
                <c:pt idx="32">
                  <c:v>0.66</c:v>
                </c:pt>
                <c:pt idx="33">
                  <c:v>0.68</c:v>
                </c:pt>
                <c:pt idx="34">
                  <c:v>0.7</c:v>
                </c:pt>
                <c:pt idx="35">
                  <c:v>0.72</c:v>
                </c:pt>
                <c:pt idx="36">
                  <c:v>0.74</c:v>
                </c:pt>
                <c:pt idx="37">
                  <c:v>0.76</c:v>
                </c:pt>
                <c:pt idx="38">
                  <c:v>0.78</c:v>
                </c:pt>
                <c:pt idx="39">
                  <c:v>0.8</c:v>
                </c:pt>
                <c:pt idx="40">
                  <c:v>0.82</c:v>
                </c:pt>
                <c:pt idx="41">
                  <c:v>0.84</c:v>
                </c:pt>
                <c:pt idx="42">
                  <c:v>0.86</c:v>
                </c:pt>
                <c:pt idx="43">
                  <c:v>0.88</c:v>
                </c:pt>
                <c:pt idx="44">
                  <c:v>0.9</c:v>
                </c:pt>
                <c:pt idx="45">
                  <c:v>0.92</c:v>
                </c:pt>
                <c:pt idx="46">
                  <c:v>0.94</c:v>
                </c:pt>
                <c:pt idx="47">
                  <c:v>0.96</c:v>
                </c:pt>
                <c:pt idx="48">
                  <c:v>0.98</c:v>
                </c:pt>
                <c:pt idx="49">
                  <c:v>1</c:v>
                </c:pt>
              </c:numCache>
            </c:numRef>
          </c:xVal>
          <c:yVal>
            <c:numRef>
              <c:f>Лист1!$D$4:$D$53</c:f>
              <c:numCache>
                <c:formatCode>General</c:formatCode>
                <c:ptCount val="50"/>
                <c:pt idx="0">
                  <c:v>122252.76665859226</c:v>
                </c:pt>
                <c:pt idx="1">
                  <c:v>14938.891820967756</c:v>
                </c:pt>
                <c:pt idx="2">
                  <c:v>4325.0077280217129</c:v>
                </c:pt>
                <c:pt idx="3">
                  <c:v>1781.9546576956693</c:v>
                </c:pt>
                <c:pt idx="4">
                  <c:v>890.56733238559275</c:v>
                </c:pt>
                <c:pt idx="5">
                  <c:v>502.79065968343571</c:v>
                </c:pt>
                <c:pt idx="6">
                  <c:v>308.71959038473869</c:v>
                </c:pt>
                <c:pt idx="7">
                  <c:v>201.53350901171481</c:v>
                </c:pt>
                <c:pt idx="8">
                  <c:v>137.84078010215788</c:v>
                </c:pt>
                <c:pt idx="9">
                  <c:v>97.793276854292827</c:v>
                </c:pt>
                <c:pt idx="10">
                  <c:v>71.45555890370423</c:v>
                </c:pt>
                <c:pt idx="11">
                  <c:v>53.488599441810869</c:v>
                </c:pt>
                <c:pt idx="12">
                  <c:v>40.854024761969455</c:v>
                </c:pt>
                <c:pt idx="13">
                  <c:v>31.738883999042752</c:v>
                </c:pt>
                <c:pt idx="14">
                  <c:v>25.017509873476751</c:v>
                </c:pt>
                <c:pt idx="15">
                  <c:v>19.966864421877691</c:v>
                </c:pt>
                <c:pt idx="16">
                  <c:v>16.10874022420656</c:v>
                </c:pt>
                <c:pt idx="17">
                  <c:v>13.11868998340243</c:v>
                </c:pt>
                <c:pt idx="18">
                  <c:v>10.771596303149821</c:v>
                </c:pt>
                <c:pt idx="19">
                  <c:v>8.9081270297407134</c:v>
                </c:pt>
                <c:pt idx="20">
                  <c:v>7.4134936811236596</c:v>
                </c:pt>
                <c:pt idx="21">
                  <c:v>6.2036716068812696</c:v>
                </c:pt>
                <c:pt idx="22">
                  <c:v>5.2162649300094905</c:v>
                </c:pt>
                <c:pt idx="23">
                  <c:v>4.4043311590435543</c:v>
                </c:pt>
                <c:pt idx="24">
                  <c:v>3.7321319661472296</c:v>
                </c:pt>
                <c:pt idx="25">
                  <c:v>3.1721617947114908</c:v>
                </c:pt>
                <c:pt idx="26">
                  <c:v>2.7030391465573138</c:v>
                </c:pt>
                <c:pt idx="27">
                  <c:v>2.3079896828849158</c:v>
                </c:pt>
                <c:pt idx="28">
                  <c:v>1.9737413456425557</c:v>
                </c:pt>
                <c:pt idx="29">
                  <c:v>1.6897102528805201</c:v>
                </c:pt>
                <c:pt idx="30">
                  <c:v>1.4473943992838465</c:v>
                </c:pt>
                <c:pt idx="31">
                  <c:v>1.239917612156205</c:v>
                </c:pt>
                <c:pt idx="32">
                  <c:v>1.0616833392319944</c:v>
                </c:pt>
                <c:pt idx="33">
                  <c:v>0.90810953983594711</c:v>
                </c:pt>
                <c:pt idx="34">
                  <c:v>0.77542403839523055</c:v>
                </c:pt>
                <c:pt idx="35">
                  <c:v>0.66050535835552049</c:v>
                </c:pt>
                <c:pt idx="36">
                  <c:v>0.56075805869165984</c:v>
                </c:pt>
                <c:pt idx="37">
                  <c:v>0.47401445873171527</c:v>
                </c:pt>
                <c:pt idx="38">
                  <c:v>0.39845670642461961</c:v>
                </c:pt>
                <c:pt idx="39">
                  <c:v>0.33255465723468131</c:v>
                </c:pt>
                <c:pt idx="40">
                  <c:v>0.27501615028536031</c:v>
                </c:pt>
                <c:pt idx="41">
                  <c:v>0.22474711354116006</c:v>
                </c:pt>
                <c:pt idx="42">
                  <c:v>0.18081959222722968</c:v>
                </c:pt>
                <c:pt idx="43">
                  <c:v>0.1424463594159423</c:v>
                </c:pt>
                <c:pt idx="44">
                  <c:v>0.10896134907054607</c:v>
                </c:pt>
                <c:pt idx="45">
                  <c:v>7.9805992614832441E-2</c:v>
                </c:pt>
                <c:pt idx="46">
                  <c:v>5.4523385517533551E-2</c:v>
                </c:pt>
                <c:pt idx="47">
                  <c:v>3.2768177792141209E-2</c:v>
                </c:pt>
                <c:pt idx="48">
                  <c:v>1.4369933824474539E-2</c:v>
                </c:pt>
                <c:pt idx="49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4A63-406D-A6D4-E5DC5B9BC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019904"/>
        <c:axId val="75020480"/>
      </c:scatterChart>
      <c:valAx>
        <c:axId val="75019904"/>
        <c:scaling>
          <c:orientation val="minMax"/>
          <c:max val="1"/>
          <c:min val="0.4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5020480"/>
        <c:crosses val="autoZero"/>
        <c:crossBetween val="midCat"/>
      </c:valAx>
      <c:valAx>
        <c:axId val="75020480"/>
        <c:scaling>
          <c:orientation val="minMax"/>
          <c:max val="1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5019904"/>
        <c:crosses val="autoZero"/>
        <c:crossBetween val="midCat"/>
      </c:valAx>
      <c:spPr>
        <a:noFill/>
        <a:ln w="25399">
          <a:noFill/>
        </a:ln>
      </c:spPr>
    </c:plotArea>
    <c:legend>
      <c:legendPos val="r"/>
      <c:layout>
        <c:manualLayout>
          <c:xMode val="edge"/>
          <c:yMode val="edge"/>
          <c:x val="0.55621301775147924"/>
          <c:y val="9.6916299559471369E-2"/>
          <c:w val="0.36094674556213019"/>
          <c:h val="0.421504395674668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80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7426C-0BCA-4E8B-8356-029AE8247A33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81089-E762-45E0-AA68-78647BFF8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D549-FF35-4C60-B949-2E22BD2D81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37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63227-A890-49D9-8E14-C2DE9FE592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57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09453-607E-415D-A2B4-298B2A02C8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53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8338D-806C-49B7-A9BE-C5B5B4177D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65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1EF78-822B-4FFA-A22A-F219F6B289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7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93F5C-E6F2-4E5C-AADD-C0B82FBED0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93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A2BBF-BAB9-4E8B-BF80-0631FA1D88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1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9F2F9-145B-4D96-B44A-F305B419FD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510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39728-CE59-417E-9EC2-238833CFC6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20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6D3F1-5761-408C-99AB-27CF752AA0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568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98766-DDC1-4C44-BC25-0317FD670B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790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39E34F5-B91D-495A-AAEA-5B4BFBEDAB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chart" Target="../charts/chart1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8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png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17.bin"/><Relationship Id="rId3" Type="http://schemas.openxmlformats.org/officeDocument/2006/relationships/image" Target="../media/image19.wmf"/><Relationship Id="rId7" Type="http://schemas.openxmlformats.org/officeDocument/2006/relationships/image" Target="../media/image16.wmf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17.wmf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7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849313" y="1639888"/>
            <a:ext cx="73945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Макрокинетика химических </a:t>
            </a:r>
            <a:r>
              <a:rPr lang="ru-RU" altLang="ru-RU" sz="3000" b="1" dirty="0" smtClean="0"/>
              <a:t>процессов</a:t>
            </a:r>
            <a:endParaRPr lang="ru-RU" altLang="ru-RU" sz="3000" b="1" dirty="0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Лекция № </a:t>
            </a:r>
            <a:r>
              <a:rPr lang="en-US" altLang="ru-RU" sz="2600" b="1" smtClean="0"/>
              <a:t>6</a:t>
            </a:r>
            <a:r>
              <a:rPr lang="ru-RU" altLang="ru-RU" sz="2600" smtClean="0"/>
              <a:t> </a:t>
            </a:r>
            <a:endParaRPr lang="ru-RU" altLang="ru-RU" sz="2600" dirty="0"/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57150" y="3993633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Оптимальные форма </a:t>
            </a:r>
            <a:r>
              <a:rPr lang="ru-RU" altLang="ru-RU" b="1" dirty="0" smtClean="0"/>
              <a:t>и размеры зерна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катализатора</a:t>
            </a:r>
            <a:endParaRPr lang="ru-RU" altLang="ru-RU" b="1" dirty="0"/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899592" y="123825"/>
            <a:ext cx="824440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Оптимальные размеры и форма </a:t>
            </a:r>
            <a:r>
              <a:rPr lang="ru-RU" altLang="ru-RU" sz="2200" b="1" dirty="0" smtClean="0"/>
              <a:t>зерен катализатора</a:t>
            </a:r>
            <a:endParaRPr lang="ru-RU" altLang="ru-RU" sz="2200" b="1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052736"/>
            <a:ext cx="780908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88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899592" y="123825"/>
            <a:ext cx="824440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Оптимальные размеры и форма </a:t>
            </a:r>
            <a:r>
              <a:rPr lang="ru-RU" altLang="ru-RU" sz="2200" b="1" dirty="0" smtClean="0"/>
              <a:t>зерен катализатора</a:t>
            </a:r>
            <a:endParaRPr lang="ru-RU" altLang="ru-RU" sz="2200" b="1" dirty="0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395536" y="908720"/>
            <a:ext cx="855979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 eaLnBrk="1" hangingPunct="1"/>
            <a:r>
              <a:rPr lang="ru-RU" altLang="ru-RU" sz="2200" b="1" i="1" dirty="0" smtClean="0"/>
              <a:t>Оптимальные </a:t>
            </a:r>
            <a:r>
              <a:rPr lang="ru-RU" altLang="ru-RU" sz="2200" b="1" i="1" dirty="0"/>
              <a:t>размер и форма </a:t>
            </a:r>
            <a:r>
              <a:rPr lang="ru-RU" altLang="ru-RU" sz="2200" b="1" i="1" dirty="0" smtClean="0"/>
              <a:t>зерен</a:t>
            </a:r>
            <a:r>
              <a:rPr lang="ru-RU" altLang="ru-RU" sz="2200" i="1" dirty="0" smtClean="0"/>
              <a:t> -</a:t>
            </a:r>
            <a:r>
              <a:rPr lang="ru-RU" altLang="ru-RU" sz="2200" dirty="0" smtClean="0"/>
              <a:t> </a:t>
            </a:r>
            <a:r>
              <a:rPr lang="ru-RU" altLang="ru-RU" sz="2200" dirty="0"/>
              <a:t>такие, которые позволяют достигнуть заданной производительности </a:t>
            </a:r>
            <a:r>
              <a:rPr lang="ru-RU" altLang="ru-RU" sz="2200" dirty="0" smtClean="0"/>
              <a:t>слоя при </a:t>
            </a:r>
            <a:r>
              <a:rPr lang="ru-RU" altLang="ru-RU" sz="2200" dirty="0"/>
              <a:t>минимальных расходах на контактный аппарат и на преодоление гидравлического </a:t>
            </a:r>
            <a:r>
              <a:rPr lang="ru-RU" altLang="ru-RU" sz="2200" dirty="0" smtClean="0"/>
              <a:t>сопротивления слоя.</a:t>
            </a:r>
            <a:endParaRPr lang="ru-RU" altLang="ru-RU" sz="2200" dirty="0"/>
          </a:p>
          <a:p>
            <a:pPr indent="447675" algn="just" eaLnBrk="1" hangingPunct="1"/>
            <a:endParaRPr lang="ru-RU" altLang="ru-RU" sz="2200" dirty="0" smtClean="0"/>
          </a:p>
          <a:p>
            <a:pPr indent="447675" algn="just" eaLnBrk="1" hangingPunct="1"/>
            <a:r>
              <a:rPr lang="ru-RU" altLang="ru-RU" sz="2200" b="1" dirty="0"/>
              <a:t>Основные критерии:</a:t>
            </a:r>
          </a:p>
          <a:p>
            <a:pPr indent="447675" algn="just" eaLnBrk="1" hangingPunct="1"/>
            <a:r>
              <a:rPr lang="ru-RU" altLang="ru-RU" sz="2200" dirty="0" smtClean="0"/>
              <a:t>- Минимум </a:t>
            </a:r>
            <a:r>
              <a:rPr lang="ru-RU" altLang="ru-RU" sz="2200" dirty="0"/>
              <a:t>внутридиффузионного </a:t>
            </a:r>
            <a:r>
              <a:rPr lang="ru-RU" altLang="ru-RU" sz="2200" dirty="0" smtClean="0"/>
              <a:t>торможения в зерне катализатора;</a:t>
            </a:r>
            <a:endParaRPr lang="ru-RU" altLang="ru-RU" sz="2200" dirty="0"/>
          </a:p>
          <a:p>
            <a:pPr indent="447675" algn="just" eaLnBrk="1" hangingPunct="1"/>
            <a:r>
              <a:rPr lang="ru-RU" altLang="ru-RU" sz="2200" dirty="0" smtClean="0"/>
              <a:t>- Минимум </a:t>
            </a:r>
            <a:r>
              <a:rPr lang="ru-RU" altLang="ru-RU" sz="2200" dirty="0"/>
              <a:t>гидравлического </a:t>
            </a:r>
            <a:r>
              <a:rPr lang="ru-RU" altLang="ru-RU" sz="2200" dirty="0" smtClean="0"/>
              <a:t>сопротивления слоя катализатора;</a:t>
            </a:r>
            <a:endParaRPr lang="ru-RU" altLang="ru-RU" sz="2200" dirty="0"/>
          </a:p>
          <a:p>
            <a:pPr eaLnBrk="1" hangingPunct="1"/>
            <a:endParaRPr lang="ru-RU" altLang="ru-RU" sz="2200" dirty="0"/>
          </a:p>
          <a:p>
            <a:pPr algn="ctr" eaLnBrk="1" hangingPunct="1"/>
            <a:r>
              <a:rPr lang="ru-RU" altLang="ru-RU" sz="2000" b="1" u="sng" dirty="0" smtClean="0">
                <a:solidFill>
                  <a:sysClr val="windowText" lastClr="000000"/>
                </a:solidFill>
              </a:rPr>
              <a:t>Уменьшаются</a:t>
            </a:r>
            <a:r>
              <a:rPr lang="ru-RU" altLang="ru-RU" sz="2000" b="1" dirty="0" smtClean="0">
                <a:solidFill>
                  <a:sysClr val="windowText" lastClr="000000"/>
                </a:solidFill>
              </a:rPr>
              <a:t> </a:t>
            </a:r>
            <a:r>
              <a:rPr lang="ru-RU" altLang="ru-RU" sz="2000" dirty="0">
                <a:solidFill>
                  <a:sysClr val="windowText" lastClr="000000"/>
                </a:solidFill>
              </a:rPr>
              <a:t>размер гранулы и доля свободного </a:t>
            </a:r>
            <a:r>
              <a:rPr lang="ru-RU" altLang="ru-RU" sz="2000" dirty="0" smtClean="0">
                <a:solidFill>
                  <a:sysClr val="windowText" lastClr="000000"/>
                </a:solidFill>
              </a:rPr>
              <a:t>объема</a:t>
            </a:r>
          </a:p>
          <a:p>
            <a:pPr algn="ctr" eaLnBrk="1" hangingPunct="1"/>
            <a:endParaRPr lang="ru-RU" altLang="ru-RU" sz="2000" b="1" u="sng" dirty="0" smtClean="0"/>
          </a:p>
          <a:p>
            <a:pPr algn="ctr" eaLnBrk="1" hangingPunct="1"/>
            <a:r>
              <a:rPr lang="ru-RU" altLang="ru-RU" sz="2000" b="1" u="sng" dirty="0" smtClean="0"/>
              <a:t>Уменьшаются</a:t>
            </a:r>
            <a:r>
              <a:rPr lang="ru-RU" altLang="ru-RU" sz="2000" b="1" dirty="0" smtClean="0"/>
              <a:t> </a:t>
            </a:r>
            <a:r>
              <a:rPr lang="ru-RU" altLang="ru-RU" sz="2000" dirty="0"/>
              <a:t>расходы на катализатор и реактор </a:t>
            </a:r>
            <a:endParaRPr lang="ru-RU" altLang="ru-RU" sz="2000" dirty="0" smtClean="0"/>
          </a:p>
          <a:p>
            <a:pPr algn="ctr" eaLnBrk="1" hangingPunct="1"/>
            <a:endParaRPr lang="ru-RU" altLang="ru-RU" sz="2000" dirty="0" smtClean="0"/>
          </a:p>
          <a:p>
            <a:pPr algn="ctr" eaLnBrk="1" hangingPunct="1"/>
            <a:r>
              <a:rPr lang="ru-RU" altLang="ru-RU" sz="2000" b="1" u="sng" dirty="0" smtClean="0"/>
              <a:t>Возрастают</a:t>
            </a:r>
            <a:r>
              <a:rPr lang="ru-RU" altLang="ru-RU" sz="2000" b="1" dirty="0" smtClean="0"/>
              <a:t> </a:t>
            </a:r>
            <a:r>
              <a:rPr lang="ru-RU" altLang="ru-RU" sz="2000" dirty="0"/>
              <a:t>затраты на преодоление гидравлического сопротивления 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067944" y="4941168"/>
            <a:ext cx="792088" cy="3600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067944" y="5589240"/>
            <a:ext cx="792088" cy="3600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1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69863" y="4782051"/>
            <a:ext cx="89789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358775" algn="just" eaLnBrk="1" hangingPunct="1"/>
            <a:r>
              <a:rPr lang="ru-RU" altLang="ru-RU" b="1" dirty="0"/>
              <a:t>Область </a:t>
            </a:r>
            <a:r>
              <a:rPr lang="en-US" altLang="ru-RU" b="1" dirty="0" smtClean="0"/>
              <a:t>I</a:t>
            </a:r>
            <a:r>
              <a:rPr lang="ru-RU" altLang="ru-RU" b="1" dirty="0" smtClean="0"/>
              <a:t>:</a:t>
            </a:r>
            <a:r>
              <a:rPr lang="en-US" altLang="ru-RU" dirty="0" smtClean="0"/>
              <a:t> </a:t>
            </a:r>
            <a:r>
              <a:rPr lang="ru-RU" altLang="ru-RU" dirty="0"/>
              <a:t>мелкие </a:t>
            </a:r>
            <a:r>
              <a:rPr lang="ru-RU" altLang="ru-RU" dirty="0" smtClean="0"/>
              <a:t>частицы катализатора, </a:t>
            </a:r>
            <a:r>
              <a:rPr lang="ru-RU" altLang="ru-RU" dirty="0"/>
              <a:t>протекание реакции в </a:t>
            </a:r>
            <a:r>
              <a:rPr lang="ru-RU" altLang="ru-RU" dirty="0" smtClean="0"/>
              <a:t>кинетической области, </a:t>
            </a:r>
            <a:r>
              <a:rPr lang="ru-RU" altLang="ru-RU" dirty="0"/>
              <a:t>требуемое количество катализатора почти не зависит от размера частиц;</a:t>
            </a:r>
          </a:p>
          <a:p>
            <a:pPr indent="358775" algn="just" eaLnBrk="1" hangingPunct="1"/>
            <a:r>
              <a:rPr lang="ru-RU" altLang="ru-RU" b="1" dirty="0"/>
              <a:t>Область </a:t>
            </a:r>
            <a:r>
              <a:rPr lang="en-US" altLang="ru-RU" b="1" dirty="0" smtClean="0"/>
              <a:t>II</a:t>
            </a:r>
            <a:r>
              <a:rPr lang="ru-RU" altLang="ru-RU" b="1" dirty="0" smtClean="0"/>
              <a:t>: </a:t>
            </a:r>
            <a:r>
              <a:rPr lang="ru-RU" altLang="ru-RU" dirty="0" smtClean="0"/>
              <a:t>переходная между кинетической и внутридиффузионной;</a:t>
            </a:r>
            <a:endParaRPr lang="ru-RU" altLang="ru-RU" dirty="0"/>
          </a:p>
          <a:p>
            <a:pPr indent="358775" algn="just" eaLnBrk="1" hangingPunct="1"/>
            <a:r>
              <a:rPr lang="ru-RU" altLang="ru-RU" b="1" dirty="0"/>
              <a:t>Область </a:t>
            </a:r>
            <a:r>
              <a:rPr lang="en-US" altLang="ru-RU" b="1" dirty="0" smtClean="0"/>
              <a:t>III</a:t>
            </a:r>
            <a:r>
              <a:rPr lang="ru-RU" altLang="ru-RU" b="1" dirty="0" smtClean="0"/>
              <a:t>:</a:t>
            </a:r>
            <a:r>
              <a:rPr lang="en-US" altLang="ru-RU" dirty="0" smtClean="0"/>
              <a:t> </a:t>
            </a:r>
            <a:r>
              <a:rPr lang="ru-RU" altLang="ru-RU" dirty="0" smtClean="0"/>
              <a:t>внутридиффузионная область, </a:t>
            </a:r>
            <a:r>
              <a:rPr lang="ru-RU" altLang="ru-RU" dirty="0"/>
              <a:t>активность катализатора пропорциональна его наружной поверхности, а необходимое количество пропорционально </a:t>
            </a:r>
            <a:r>
              <a:rPr lang="en-US" altLang="ru-RU" i="1" dirty="0"/>
              <a:t>d</a:t>
            </a:r>
            <a:r>
              <a:rPr lang="ru-RU" altLang="ru-RU" baseline="-25000" dirty="0" smtClean="0"/>
              <a:t>з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009759"/>
            <a:ext cx="36724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 eaLnBrk="1" hangingPunct="1"/>
            <a:r>
              <a:rPr lang="ru-RU" altLang="ru-RU" dirty="0"/>
              <a:t>Положение оптимума зависит от технологического режима, капитальных и эксплуатационных затрат.</a:t>
            </a:r>
          </a:p>
          <a:p>
            <a:pPr indent="447675" algn="just" eaLnBrk="1" hangingPunct="1"/>
            <a:r>
              <a:rPr lang="ru-RU" altLang="ru-RU" dirty="0" smtClean="0"/>
              <a:t>Эксплуатационные затраты зависит </a:t>
            </a:r>
            <a:r>
              <a:rPr lang="ru-RU" altLang="ru-RU" dirty="0"/>
              <a:t>от гидродинамических характеристик и определяются способом приготовления</a:t>
            </a:r>
            <a:r>
              <a:rPr lang="ru-RU" altLang="ru-RU" dirty="0" smtClean="0"/>
              <a:t>.</a:t>
            </a:r>
          </a:p>
          <a:p>
            <a:pPr indent="447675" algn="just" eaLnBrk="1" hangingPunct="1"/>
            <a:r>
              <a:rPr lang="ru-RU" altLang="ru-RU" dirty="0" smtClean="0"/>
              <a:t>Капитальные – от активности единицы объема катализатора, т.е. его «</a:t>
            </a:r>
            <a:r>
              <a:rPr lang="ru-RU" altLang="ru-RU" i="1" dirty="0" smtClean="0"/>
              <a:t>технологичности</a:t>
            </a:r>
            <a:r>
              <a:rPr lang="ru-RU" altLang="ru-RU" dirty="0" smtClean="0"/>
              <a:t>».</a:t>
            </a:r>
            <a:endParaRPr lang="ru-RU" altLang="ru-RU" dirty="0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899592" y="123825"/>
            <a:ext cx="824440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Оптимальные размеры и форма </a:t>
            </a:r>
            <a:r>
              <a:rPr lang="ru-RU" altLang="ru-RU" sz="2200" b="1" dirty="0" smtClean="0"/>
              <a:t>зерен катализатора</a:t>
            </a:r>
            <a:endParaRPr lang="ru-RU" altLang="ru-RU" sz="2200" b="1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50863"/>
            <a:ext cx="4256820" cy="429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4932040" y="1208809"/>
            <a:ext cx="0" cy="3441283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092280" y="2525941"/>
            <a:ext cx="0" cy="2124151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43289" y="400506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96354" y="3588016"/>
            <a:ext cx="607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96336" y="2980823"/>
            <a:ext cx="72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III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23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477203"/>
              </p:ext>
            </p:extLst>
          </p:nvPr>
        </p:nvGraphicFramePr>
        <p:xfrm>
          <a:off x="153988" y="1173163"/>
          <a:ext cx="8820150" cy="528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" name="Equation" r:id="rId3" imgW="5511600" imgH="3301920" progId="Equation.DSMT4">
                  <p:embed/>
                </p:oleObj>
              </mc:Choice>
              <mc:Fallback>
                <p:oleObj name="Equation" r:id="rId3" imgW="5511600" imgH="330192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1173163"/>
                        <a:ext cx="8820150" cy="5281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899592" y="123825"/>
            <a:ext cx="824440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Оптимальные размеры и форма </a:t>
            </a:r>
            <a:r>
              <a:rPr lang="ru-RU" altLang="ru-RU" sz="2200" b="1" dirty="0" smtClean="0"/>
              <a:t>зерен катализатора</a:t>
            </a:r>
            <a:endParaRPr lang="ru-RU" alt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27557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026602"/>
            <a:ext cx="49685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b="1" dirty="0" smtClean="0"/>
              <a:t>Плотность газа: 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 smtClean="0"/>
              <a:t>в ламинарной области гидравлическое сопротивление не зависит от плотности газа (</a:t>
            </a:r>
            <a:r>
              <a:rPr lang="ru-RU" altLang="ru-RU" i="1" dirty="0" smtClean="0"/>
              <a:t>в реальности</a:t>
            </a:r>
            <a:r>
              <a:rPr lang="ru-RU" altLang="ru-RU" dirty="0" smtClean="0"/>
              <a:t>, зависит, но очень слабо, потому что взаимосвязь Рейнольдса и коэффициента трения более сложная и вариабельная)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 smtClean="0"/>
              <a:t>чем тяжелее газ, тем выше гидравлическое сопротивление слоя перемещению газа сквозь</a:t>
            </a:r>
            <a:r>
              <a:rPr lang="en-US" altLang="ru-RU" dirty="0" smtClean="0"/>
              <a:t> </a:t>
            </a:r>
            <a:r>
              <a:rPr lang="ru-RU" altLang="ru-RU" dirty="0" smtClean="0"/>
              <a:t>слой;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i="1" dirty="0" smtClean="0"/>
              <a:t>в целом</a:t>
            </a:r>
            <a:r>
              <a:rPr lang="ru-RU" altLang="ru-RU" dirty="0" smtClean="0"/>
              <a:t>, зависимость гидравлического сопротивления газа от плотности газа не такая высокая (меньше 1), как это представляется на первый взгляд.</a:t>
            </a:r>
            <a:endParaRPr lang="ru-RU" alt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652111"/>
              </p:ext>
            </p:extLst>
          </p:nvPr>
        </p:nvGraphicFramePr>
        <p:xfrm>
          <a:off x="5429250" y="966936"/>
          <a:ext cx="3538538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28" name="Equation" r:id="rId3" imgW="2209680" imgH="3429000" progId="Equation.DSMT4">
                  <p:embed/>
                </p:oleObj>
              </mc:Choice>
              <mc:Fallback>
                <p:oleObj name="Equation" r:id="rId3" imgW="2209680" imgH="34290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966936"/>
                        <a:ext cx="3538538" cy="548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0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026602"/>
            <a:ext cx="4824536" cy="4559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b="1" dirty="0" smtClean="0"/>
              <a:t>Линейная скорость газа: 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/>
              <a:t>чем более турбулизирован реакционный поток, тем </a:t>
            </a:r>
            <a:r>
              <a:rPr lang="ru-RU" altLang="ru-RU" dirty="0" smtClean="0"/>
              <a:t>сильнее </a:t>
            </a:r>
            <a:r>
              <a:rPr lang="ru-RU" altLang="ru-RU" dirty="0"/>
              <a:t>гидравлическое сопротивление </a:t>
            </a:r>
            <a:r>
              <a:rPr lang="ru-RU" altLang="ru-RU" dirty="0" smtClean="0"/>
              <a:t>зависит от изменения скорости движения газа;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 smtClean="0"/>
              <a:t>переход из турбулентного режима в ламинарный за счет изменения </a:t>
            </a:r>
            <a:r>
              <a:rPr lang="ru-RU" altLang="ru-RU" dirty="0"/>
              <a:t>линейной скорости (</a:t>
            </a:r>
            <a:r>
              <a:rPr lang="ru-RU" altLang="ru-RU" i="1" dirty="0" smtClean="0"/>
              <a:t>например</a:t>
            </a:r>
            <a:r>
              <a:rPr lang="ru-RU" altLang="ru-RU" dirty="0" smtClean="0"/>
              <a:t>, при уменьшении объемного расхода) позволяет значительно снизить гидравлическое сопротивление слоя катализатора.</a:t>
            </a:r>
            <a:endParaRPr lang="ru-RU" alt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120934"/>
              </p:ext>
            </p:extLst>
          </p:nvPr>
        </p:nvGraphicFramePr>
        <p:xfrm>
          <a:off x="5429250" y="974303"/>
          <a:ext cx="3538538" cy="540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9" name="Equation" r:id="rId3" imgW="2209680" imgH="3377880" progId="Equation.DSMT4">
                  <p:embed/>
                </p:oleObj>
              </mc:Choice>
              <mc:Fallback>
                <p:oleObj name="Equation" r:id="rId3" imgW="2209680" imgH="3377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974303"/>
                        <a:ext cx="3538538" cy="540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78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graphicFrame>
        <p:nvGraphicFramePr>
          <p:cNvPr id="615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930551"/>
              </p:ext>
            </p:extLst>
          </p:nvPr>
        </p:nvGraphicFramePr>
        <p:xfrm>
          <a:off x="379413" y="1556792"/>
          <a:ext cx="8278812" cy="511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2" name="Document" r:id="rId3" imgW="6117261" imgH="3769379" progId="Word.Document.8">
                  <p:embed/>
                </p:oleObj>
              </mc:Choice>
              <mc:Fallback>
                <p:oleObj name="Document" r:id="rId3" imgW="6117261" imgH="376937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3" y="1556792"/>
                        <a:ext cx="8278812" cy="511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943047"/>
              </p:ext>
            </p:extLst>
          </p:nvPr>
        </p:nvGraphicFramePr>
        <p:xfrm>
          <a:off x="3102449" y="908720"/>
          <a:ext cx="2939102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3" name="Equation" r:id="rId5" imgW="2539800" imgH="622080" progId="Equation.DSMT4">
                  <p:embed/>
                </p:oleObj>
              </mc:Choice>
              <mc:Fallback>
                <p:oleObj name="Equation" r:id="rId5" imgW="2539800" imgH="62208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2449" y="908720"/>
                        <a:ext cx="2939102" cy="720080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  <a:prstDash val="dash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51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5264040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Выводы:</a:t>
            </a:r>
          </a:p>
          <a:p>
            <a:pPr algn="just"/>
            <a:r>
              <a:rPr lang="ru-RU" sz="1400" dirty="0"/>
              <a:t>— величина доли свободного объема вносит наибольший вклад в гидравлическое сопротивление при </a:t>
            </a:r>
            <a:r>
              <a:rPr lang="ru-RU" sz="1400" dirty="0" smtClean="0"/>
              <a:t>турбулентном </a:t>
            </a:r>
            <a:r>
              <a:rPr lang="ru-RU" sz="1400" dirty="0"/>
              <a:t>режиме;</a:t>
            </a:r>
          </a:p>
          <a:p>
            <a:pPr algn="just"/>
            <a:r>
              <a:rPr lang="ru-RU" sz="1400" dirty="0"/>
              <a:t>— чем выше доля свободного объема, тем меньше гидравлическое сопротивление зависит от режима</a:t>
            </a:r>
            <a:r>
              <a:rPr lang="ru-RU" sz="1400" dirty="0" smtClean="0"/>
              <a:t>;</a:t>
            </a:r>
            <a:r>
              <a:rPr lang="ru-RU" altLang="ru-RU" sz="1400" dirty="0"/>
              <a:t> </a:t>
            </a:r>
            <a:endParaRPr lang="ru-RU" altLang="ru-RU" sz="1400" dirty="0" smtClean="0"/>
          </a:p>
          <a:p>
            <a:pPr algn="just"/>
            <a:r>
              <a:rPr lang="ru-RU" sz="1400" dirty="0"/>
              <a:t>— </a:t>
            </a:r>
            <a:r>
              <a:rPr lang="ru-RU" sz="1400" b="1" dirty="0"/>
              <a:t>о</a:t>
            </a:r>
            <a:r>
              <a:rPr lang="ru-RU" altLang="ru-RU" sz="1400" b="1" dirty="0" smtClean="0"/>
              <a:t>сновное </a:t>
            </a:r>
            <a:r>
              <a:rPr lang="ru-RU" altLang="ru-RU" sz="1400" b="1" dirty="0"/>
              <a:t>направление снижения гидравлического </a:t>
            </a:r>
            <a:r>
              <a:rPr lang="ru-RU" altLang="ru-RU" sz="1400" b="1" dirty="0" smtClean="0"/>
              <a:t>сопротивления </a:t>
            </a:r>
            <a:r>
              <a:rPr lang="ru-RU" altLang="ru-RU" sz="1400" dirty="0" smtClean="0"/>
              <a:t>— </a:t>
            </a:r>
            <a:r>
              <a:rPr lang="ru-RU" altLang="ru-RU" sz="1400" dirty="0"/>
              <a:t>увеличение доли свободного объема без потери активности </a:t>
            </a:r>
            <a:r>
              <a:rPr lang="ru-RU" altLang="ru-RU" sz="1400" dirty="0" smtClean="0"/>
              <a:t>слоя</a:t>
            </a:r>
            <a:r>
              <a:rPr lang="en-US" altLang="ru-RU" sz="1400" dirty="0" smtClean="0"/>
              <a:t> </a:t>
            </a:r>
            <a:r>
              <a:rPr lang="ru-RU" altLang="ru-RU" sz="1400" dirty="0" err="1" smtClean="0"/>
              <a:t>вцелом</a:t>
            </a:r>
            <a:r>
              <a:rPr lang="ru-RU" altLang="ru-RU" sz="1400" dirty="0" smtClean="0"/>
              <a:t>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08720"/>
            <a:ext cx="354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eaLnBrk="1" hangingPunct="1">
              <a:buFontTx/>
              <a:buChar char="-"/>
            </a:pPr>
            <a:r>
              <a:rPr lang="ru-RU" altLang="ru-RU" b="1" dirty="0" smtClean="0"/>
              <a:t>Доля свободного объема: </a:t>
            </a:r>
            <a:endParaRPr lang="ru-RU" altLang="ru-RU" b="1" dirty="0"/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9" name="Rectangle 3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683568" y="2697163"/>
            <a:ext cx="6827023" cy="2782901"/>
            <a:chOff x="683568" y="2697163"/>
            <a:chExt cx="6827023" cy="2782901"/>
          </a:xfrm>
        </p:grpSpPr>
        <p:graphicFrame>
          <p:nvGraphicFramePr>
            <p:cNvPr id="6" name="Объект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4244195"/>
                </p:ext>
              </p:extLst>
            </p:nvPr>
          </p:nvGraphicFramePr>
          <p:xfrm>
            <a:off x="1633408" y="2852936"/>
            <a:ext cx="5877183" cy="26271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Объект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2036318"/>
                </p:ext>
              </p:extLst>
            </p:nvPr>
          </p:nvGraphicFramePr>
          <p:xfrm>
            <a:off x="683568" y="2697163"/>
            <a:ext cx="974725" cy="731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96" name="Equation" r:id="rId4" imgW="609480" imgH="457200" progId="Equation.DSMT4">
                    <p:embed/>
                  </p:oleObj>
                </mc:Choice>
                <mc:Fallback>
                  <p:oleObj name="Equation" r:id="rId4" imgW="609480" imgH="457200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568" y="2697163"/>
                          <a:ext cx="974725" cy="7318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Объект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3554779"/>
                </p:ext>
              </p:extLst>
            </p:nvPr>
          </p:nvGraphicFramePr>
          <p:xfrm>
            <a:off x="6948264" y="5152121"/>
            <a:ext cx="203200" cy="223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97" name="Equation" r:id="rId6" imgW="126720" imgH="139680" progId="Equation.DSMT4">
                    <p:embed/>
                  </p:oleObj>
                </mc:Choice>
                <mc:Fallback>
                  <p:oleObj name="Equation" r:id="rId6" imgW="12672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8264" y="5152121"/>
                          <a:ext cx="203200" cy="2238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917406"/>
              </p:ext>
            </p:extLst>
          </p:nvPr>
        </p:nvGraphicFramePr>
        <p:xfrm>
          <a:off x="4145682" y="836712"/>
          <a:ext cx="4818806" cy="204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8" name="Equation" r:id="rId8" imgW="3225600" imgH="1371600" progId="Equation.DSMT4">
                  <p:embed/>
                </p:oleObj>
              </mc:Choice>
              <mc:Fallback>
                <p:oleObj name="Equation" r:id="rId8" imgW="3225600" imgH="137160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5682" y="836712"/>
                        <a:ext cx="4818806" cy="204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127882"/>
              </p:ext>
            </p:extLst>
          </p:nvPr>
        </p:nvGraphicFramePr>
        <p:xfrm>
          <a:off x="755576" y="1412776"/>
          <a:ext cx="29400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9" name="Equation" r:id="rId10" imgW="2540000" imgH="622300" progId="Equation.DSMT4">
                  <p:embed/>
                </p:oleObj>
              </mc:Choice>
              <mc:Fallback>
                <p:oleObj name="Equation" r:id="rId10" imgW="2540000" imgH="62230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412776"/>
                        <a:ext cx="2940050" cy="7207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 w="9525">
                        <a:solidFill>
                          <a:schemeClr val="tx1"/>
                        </a:solidFill>
                        <a:prstDash val="dash"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643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sp>
        <p:nvSpPr>
          <p:cNvPr id="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1965325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— </a:t>
            </a:r>
            <a:r>
              <a:rPr lang="ru-RU" b="1" dirty="0"/>
              <a:t>Ф</a:t>
            </a:r>
            <a:r>
              <a:rPr lang="ru-RU" b="1" dirty="0" smtClean="0"/>
              <a:t>актор </a:t>
            </a:r>
            <a:r>
              <a:rPr lang="ru-RU" b="1" dirty="0"/>
              <a:t>формы </a:t>
            </a:r>
            <a:r>
              <a:rPr lang="ru-RU" b="1" dirty="0" smtClean="0"/>
              <a:t>зерна:</a:t>
            </a:r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Выводы: 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при </a:t>
            </a:r>
            <a:r>
              <a:rPr lang="ru-RU" dirty="0"/>
              <a:t>равных размерах и долях свободного объема наименьшим гидравлическим сопротивлением обладает слой шарообразных частиц</a:t>
            </a:r>
            <a:r>
              <a:rPr lang="ru-RU" dirty="0" smtClean="0"/>
              <a:t>;</a:t>
            </a:r>
            <a:endParaRPr lang="en-US" dirty="0" smtClean="0"/>
          </a:p>
          <a:p>
            <a:pPr marL="285750" indent="-285750" algn="just">
              <a:buFontTx/>
              <a:buChar char="-"/>
            </a:pPr>
            <a:r>
              <a:rPr lang="ru-RU" dirty="0" smtClean="0"/>
              <a:t>при </a:t>
            </a:r>
            <a:r>
              <a:rPr lang="ru-RU" dirty="0"/>
              <a:t>переходе от шаров к частицам другой формы гидравлическое сопротивление возрастает сильнее в ламинарной </a:t>
            </a:r>
            <a:r>
              <a:rPr lang="ru-RU" dirty="0" smtClean="0"/>
              <a:t>области; 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в целом, именно изменение фактора формы, наряду с размером зерна, оказывает наиболее значительное влияние на гидравлическое сопротивление.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079996"/>
              </p:ext>
            </p:extLst>
          </p:nvPr>
        </p:nvGraphicFramePr>
        <p:xfrm>
          <a:off x="2123728" y="2420888"/>
          <a:ext cx="55260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9" name="Equation" r:id="rId3" imgW="3454200" imgH="444240" progId="Equation.DSMT4">
                  <p:embed/>
                </p:oleObj>
              </mc:Choice>
              <mc:Fallback>
                <p:oleObj name="Equation" r:id="rId3" imgW="3454200" imgH="44424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420888"/>
                        <a:ext cx="5526088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075643"/>
              </p:ext>
            </p:extLst>
          </p:nvPr>
        </p:nvGraphicFramePr>
        <p:xfrm>
          <a:off x="2399506" y="5445224"/>
          <a:ext cx="434498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0" name="Equation" r:id="rId5" imgW="2908080" imgH="736560" progId="Equation.DSMT4">
                  <p:embed/>
                </p:oleObj>
              </mc:Choice>
              <mc:Fallback>
                <p:oleObj name="Equation" r:id="rId5" imgW="2908080" imgH="736560" progId="Equation.DSMT4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9506" y="5445224"/>
                        <a:ext cx="4344987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119722"/>
              </p:ext>
            </p:extLst>
          </p:nvPr>
        </p:nvGraphicFramePr>
        <p:xfrm>
          <a:off x="3101975" y="1196752"/>
          <a:ext cx="29400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1" name="Equation" r:id="rId7" imgW="2540000" imgH="622300" progId="Equation.DSMT4">
                  <p:embed/>
                </p:oleObj>
              </mc:Choice>
              <mc:Fallback>
                <p:oleObj name="Equation" r:id="rId7" imgW="2540000" imgH="62230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1196752"/>
                        <a:ext cx="2940050" cy="7207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 w="9525">
                        <a:solidFill>
                          <a:schemeClr val="tx1"/>
                        </a:solidFill>
                        <a:prstDash val="dash"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3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sp>
        <p:nvSpPr>
          <p:cNvPr id="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1181651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— </a:t>
            </a:r>
            <a:r>
              <a:rPr lang="ru-RU" b="1" dirty="0"/>
              <a:t>Ф</a:t>
            </a:r>
            <a:r>
              <a:rPr lang="ru-RU" b="1" dirty="0" smtClean="0"/>
              <a:t>актор </a:t>
            </a:r>
            <a:r>
              <a:rPr lang="ru-RU" b="1" dirty="0"/>
              <a:t>формы </a:t>
            </a:r>
            <a:r>
              <a:rPr lang="ru-RU" b="1" dirty="0" smtClean="0"/>
              <a:t>зерна:</a:t>
            </a:r>
          </a:p>
          <a:p>
            <a:pPr algn="just"/>
            <a:r>
              <a:rPr lang="ru-RU" dirty="0" smtClean="0"/>
              <a:t>Для цилиндрических зерен главный параметр – отношение высоты кольца к диаметру: </a:t>
            </a:r>
          </a:p>
          <a:p>
            <a:pPr algn="just"/>
            <a:r>
              <a:rPr lang="ru-RU" dirty="0" smtClean="0"/>
              <a:t>- внешний </a:t>
            </a:r>
            <a:r>
              <a:rPr lang="ru-RU" dirty="0"/>
              <a:t>диаметр </a:t>
            </a:r>
            <a:r>
              <a:rPr lang="ru-RU" dirty="0" smtClean="0"/>
              <a:t>равен или больше, чем высота </a:t>
            </a:r>
            <a:r>
              <a:rPr lang="ru-RU" dirty="0"/>
              <a:t>— для высокотемпературных процессов (</a:t>
            </a:r>
            <a:r>
              <a:rPr lang="ru-RU" i="1" dirty="0"/>
              <a:t>например</a:t>
            </a:r>
            <a:r>
              <a:rPr lang="ru-RU" dirty="0"/>
              <a:t>, для реакции паровой конверсии метана);</a:t>
            </a:r>
          </a:p>
          <a:p>
            <a:pPr algn="just"/>
            <a:r>
              <a:rPr lang="ru-RU" dirty="0"/>
              <a:t>- внешний диаметр меньше высоты — во всех остальных случаях (низкотемпературные процессы</a:t>
            </a:r>
            <a:r>
              <a:rPr lang="ru-RU" dirty="0" smtClean="0"/>
              <a:t>).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117124"/>
              </p:ext>
            </p:extLst>
          </p:nvPr>
        </p:nvGraphicFramePr>
        <p:xfrm>
          <a:off x="971600" y="5085184"/>
          <a:ext cx="434498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5" name="Equation" r:id="rId3" imgW="2908080" imgH="736560" progId="Equation.DSMT4">
                  <p:embed/>
                </p:oleObj>
              </mc:Choice>
              <mc:Fallback>
                <p:oleObj name="Equation" r:id="rId3" imgW="2908080" imgH="736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085184"/>
                        <a:ext cx="4344987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75" name="Picture 4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69" y="3363874"/>
            <a:ext cx="2907681" cy="324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540297" y="3429000"/>
            <a:ext cx="24482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Зависимость фактора формы цилиндрического зерна от его размеров</a:t>
            </a:r>
            <a:endParaRPr lang="ru-RU" sz="1400" dirty="0"/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6" t="6264" r="78086" b="77155"/>
          <a:stretch/>
        </p:blipFill>
        <p:spPr bwMode="auto">
          <a:xfrm>
            <a:off x="1979712" y="3489975"/>
            <a:ext cx="1128218" cy="1229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15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  <p:sp>
        <p:nvSpPr>
          <p:cNvPr id="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90872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— </a:t>
            </a:r>
            <a:r>
              <a:rPr lang="ru-RU" b="1" dirty="0"/>
              <a:t>Ф</a:t>
            </a:r>
            <a:r>
              <a:rPr lang="ru-RU" b="1" dirty="0" smtClean="0"/>
              <a:t>актор </a:t>
            </a:r>
            <a:r>
              <a:rPr lang="ru-RU" b="1" dirty="0"/>
              <a:t>формы </a:t>
            </a:r>
            <a:r>
              <a:rPr lang="ru-RU" b="1" dirty="0" smtClean="0"/>
              <a:t>зерна:</a:t>
            </a:r>
          </a:p>
          <a:p>
            <a:r>
              <a:rPr lang="ru-RU" dirty="0" smtClean="0"/>
              <a:t>Для цилиндрических колец главный параметр </a:t>
            </a:r>
            <a:r>
              <a:rPr lang="ru-RU" dirty="0"/>
              <a:t>– отношение внутреннего диаметра к внешнему </a:t>
            </a:r>
            <a:r>
              <a:rPr lang="ru-RU" dirty="0" smtClean="0"/>
              <a:t>диаметру </a:t>
            </a:r>
            <a:r>
              <a:rPr lang="en-US" i="1" dirty="0" smtClean="0"/>
              <a:t>d</a:t>
            </a:r>
            <a:r>
              <a:rPr lang="ru-RU" dirty="0" smtClean="0"/>
              <a:t> / </a:t>
            </a:r>
            <a:r>
              <a:rPr lang="en-US" i="1" dirty="0" smtClean="0"/>
              <a:t>D</a:t>
            </a:r>
            <a:r>
              <a:rPr lang="ru-RU" i="1" dirty="0" smtClean="0"/>
              <a:t> (</a:t>
            </a:r>
            <a:r>
              <a:rPr lang="ru-RU" dirty="0" smtClean="0"/>
              <a:t>должно быть 0,25-0,4</a:t>
            </a:r>
            <a:r>
              <a:rPr lang="ru-RU" i="1" dirty="0" smtClean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3434" y="1898829"/>
            <a:ext cx="27043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Зависимость фактора формы цилиндрического кольца от отношения диаметров</a:t>
            </a:r>
            <a:endParaRPr lang="en-US" sz="1400" dirty="0" smtClean="0"/>
          </a:p>
          <a:p>
            <a:pPr algn="ctr"/>
            <a:r>
              <a:rPr lang="en-US" sz="1400" dirty="0" smtClean="0"/>
              <a:t>(</a:t>
            </a:r>
            <a:r>
              <a:rPr lang="ru-RU" sz="1400" dirty="0" smtClean="0"/>
              <a:t>до 0,6 изменение почти линейно</a:t>
            </a:r>
            <a:r>
              <a:rPr lang="en-US" sz="1400" dirty="0" smtClean="0"/>
              <a:t>)</a:t>
            </a:r>
            <a:endParaRPr lang="ru-RU" sz="1400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55" y="3143528"/>
            <a:ext cx="2616261" cy="294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807678"/>
              </p:ext>
            </p:extLst>
          </p:nvPr>
        </p:nvGraphicFramePr>
        <p:xfrm>
          <a:off x="4211960" y="6021288"/>
          <a:ext cx="1045094" cy="789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6" name="Equation" r:id="rId4" imgW="622080" imgH="469800" progId="Equation.DSMT4">
                  <p:embed/>
                </p:oleObj>
              </mc:Choice>
              <mc:Fallback>
                <p:oleObj name="Equation" r:id="rId4" imgW="622080" imgH="46980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6021288"/>
                        <a:ext cx="1045094" cy="789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336181"/>
              </p:ext>
            </p:extLst>
          </p:nvPr>
        </p:nvGraphicFramePr>
        <p:xfrm>
          <a:off x="1115616" y="6093296"/>
          <a:ext cx="874541" cy="66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7" name="Equation" r:id="rId6" imgW="520560" imgH="393480" progId="Equation.DSMT4">
                  <p:embed/>
                </p:oleObj>
              </mc:Choice>
              <mc:Fallback>
                <p:oleObj name="Equation" r:id="rId6" imgW="520560" imgH="39348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6093296"/>
                        <a:ext cx="874541" cy="661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43528"/>
            <a:ext cx="2620853" cy="2950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344838" y="1916832"/>
            <a:ext cx="27043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Зависимость доли свободного объема от отношения диаметров</a:t>
            </a:r>
            <a:endParaRPr lang="en-US" sz="1400" dirty="0" smtClean="0"/>
          </a:p>
          <a:p>
            <a:pPr algn="ctr"/>
            <a:r>
              <a:rPr lang="en-US" sz="1400" dirty="0" smtClean="0"/>
              <a:t>(</a:t>
            </a:r>
            <a:r>
              <a:rPr lang="ru-RU" sz="1400" dirty="0" smtClean="0"/>
              <a:t>квадратичная</a:t>
            </a:r>
            <a:r>
              <a:rPr lang="en-US" sz="1400" dirty="0" smtClean="0"/>
              <a:t>)</a:t>
            </a:r>
            <a:endParaRPr lang="ru-RU" sz="1400" dirty="0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7539446"/>
              </p:ext>
            </p:extLst>
          </p:nvPr>
        </p:nvGraphicFramePr>
        <p:xfrm>
          <a:off x="6732240" y="6021288"/>
          <a:ext cx="1856131" cy="76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8" name="Equation" r:id="rId9" imgW="1104840" imgH="457200" progId="Equation.DSMT4">
                  <p:embed/>
                </p:oleObj>
              </mc:Choice>
              <mc:Fallback>
                <p:oleObj name="Equation" r:id="rId9" imgW="11048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6021288"/>
                        <a:ext cx="1856131" cy="768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423736" y="1916832"/>
            <a:ext cx="22979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Зависимость гидравлического сопротивления (отн.) от отношения диаметров</a:t>
            </a:r>
          </a:p>
          <a:p>
            <a:pPr algn="ctr"/>
            <a:r>
              <a:rPr lang="ru-RU" sz="1400" dirty="0" smtClean="0"/>
              <a:t>(</a:t>
            </a:r>
            <a:r>
              <a:rPr lang="ru-RU" sz="1400" i="1" dirty="0" smtClean="0"/>
              <a:t>ламинарная область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pic>
        <p:nvPicPr>
          <p:cNvPr id="32790" name="Picture 2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57662"/>
            <a:ext cx="2543769" cy="2863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090" name="Picture 32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6" y="468685"/>
            <a:ext cx="930275" cy="180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11817"/>
              </p:ext>
            </p:extLst>
          </p:nvPr>
        </p:nvGraphicFramePr>
        <p:xfrm>
          <a:off x="-1764704" y="4258481"/>
          <a:ext cx="1557338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9" name="Equation" r:id="rId13" imgW="927000" imgH="393480" progId="Equation.DSMT4">
                  <p:embed/>
                </p:oleObj>
              </mc:Choice>
              <mc:Fallback>
                <p:oleObj name="Equation" r:id="rId13" imgW="927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764704" y="4258481"/>
                        <a:ext cx="1557338" cy="661987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820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899592" y="123825"/>
            <a:ext cx="824440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Оптимальные размеры и форма </a:t>
            </a:r>
            <a:r>
              <a:rPr lang="ru-RU" altLang="ru-RU" sz="2200" b="1" dirty="0" smtClean="0"/>
              <a:t>зерен катализатора</a:t>
            </a:r>
            <a:endParaRPr lang="ru-RU" altLang="ru-RU" sz="2200" b="1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052736"/>
            <a:ext cx="780908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12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466" y="1124744"/>
            <a:ext cx="5366168" cy="5419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Влияние параметров на гидравлическое сопротивление</a:t>
            </a:r>
          </a:p>
        </p:txBody>
      </p:sp>
    </p:spTree>
    <p:extLst>
      <p:ext uri="{BB962C8B-B14F-4D97-AF65-F5344CB8AC3E}">
        <p14:creationId xmlns:p14="http://schemas.microsoft.com/office/powerpoint/2010/main" val="14253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165100" y="904066"/>
            <a:ext cx="8978900" cy="59093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t" anchorCtr="0">
            <a:spAutoFit/>
          </a:bodyPr>
          <a:lstStyle/>
          <a:p>
            <a:pPr indent="457200" algn="just">
              <a:defRPr/>
            </a:pPr>
            <a:r>
              <a:rPr lang="en-US" b="1" dirty="0"/>
              <a:t>C </a:t>
            </a:r>
            <a:r>
              <a:rPr lang="ru-RU" b="1" dirty="0"/>
              <a:t>точки зрения </a:t>
            </a:r>
            <a:r>
              <a:rPr lang="ru-RU" b="1" dirty="0" smtClean="0"/>
              <a:t>глобулярной </a:t>
            </a:r>
            <a:r>
              <a:rPr lang="ru-RU" b="1" dirty="0"/>
              <a:t>модели </a:t>
            </a:r>
            <a:r>
              <a:rPr lang="ru-RU" b="1" dirty="0" smtClean="0"/>
              <a:t>механическая </a:t>
            </a:r>
            <a:r>
              <a:rPr lang="ru-RU" b="1" dirty="0"/>
              <a:t>прочность определяется: </a:t>
            </a:r>
          </a:p>
          <a:p>
            <a:pPr marL="342900" indent="457200" algn="just">
              <a:buFontTx/>
              <a:buChar char="-"/>
              <a:defRPr/>
            </a:pPr>
            <a:r>
              <a:rPr lang="ru-RU" dirty="0"/>
              <a:t>Числом контактов между корпускулами;</a:t>
            </a:r>
          </a:p>
          <a:p>
            <a:pPr marL="342900" indent="457200" algn="just">
              <a:buFontTx/>
              <a:buChar char="-"/>
              <a:defRPr/>
            </a:pPr>
            <a:r>
              <a:rPr lang="ru-RU" dirty="0"/>
              <a:t>Прочностью единичного </a:t>
            </a:r>
            <a:r>
              <a:rPr lang="ru-RU" dirty="0" smtClean="0"/>
              <a:t>контакта.</a:t>
            </a:r>
            <a:endParaRPr lang="en-US" dirty="0"/>
          </a:p>
          <a:p>
            <a:pPr indent="457200" algn="just">
              <a:defRPr/>
            </a:pPr>
            <a:endParaRPr lang="ru-RU" dirty="0" smtClean="0"/>
          </a:p>
          <a:p>
            <a:pPr indent="457200" algn="just">
              <a:defRPr/>
            </a:pPr>
            <a:r>
              <a:rPr lang="ru-RU" b="1" dirty="0" smtClean="0"/>
              <a:t>Значения пористости и размера пор:</a:t>
            </a:r>
            <a:endParaRPr lang="en-US" b="1" dirty="0"/>
          </a:p>
          <a:p>
            <a:pPr indent="457200" algn="just">
              <a:defRPr/>
            </a:pPr>
            <a:r>
              <a:rPr lang="ru-RU" dirty="0" smtClean="0"/>
              <a:t>1. Чем </a:t>
            </a:r>
            <a:r>
              <a:rPr lang="ru-RU" dirty="0"/>
              <a:t>больше пористость и доля крупных пор, тем меньше число контактов и меньше </a:t>
            </a:r>
            <a:r>
              <a:rPr lang="ru-RU" dirty="0" smtClean="0"/>
              <a:t>прочность. Оптимальное </a:t>
            </a:r>
            <a:r>
              <a:rPr lang="ru-RU" dirty="0"/>
              <a:t>число контактов </a:t>
            </a:r>
            <a:r>
              <a:rPr lang="ru-RU" dirty="0" smtClean="0"/>
              <a:t>- </a:t>
            </a:r>
            <a:r>
              <a:rPr lang="ru-RU" dirty="0"/>
              <a:t>ок. 4-6 (точно – зависит от назначения катализатора и требуемой поверхности)</a:t>
            </a:r>
          </a:p>
          <a:p>
            <a:pPr indent="457200" algn="just">
              <a:defRPr/>
            </a:pPr>
            <a:r>
              <a:rPr lang="ru-RU" dirty="0" smtClean="0"/>
              <a:t>2. В </a:t>
            </a:r>
            <a:r>
              <a:rPr lang="ru-RU" dirty="0" err="1"/>
              <a:t>бидисперсной</a:t>
            </a:r>
            <a:r>
              <a:rPr lang="ru-RU" dirty="0"/>
              <a:t> структуре транспортные поры не должны значительно превышать длины свободного пробега молекул в условиях реакции.</a:t>
            </a:r>
          </a:p>
          <a:p>
            <a:pPr indent="457200" algn="just">
              <a:buFontTx/>
              <a:buChar char="-"/>
              <a:defRPr/>
            </a:pPr>
            <a:endParaRPr lang="ru-RU" dirty="0" smtClean="0"/>
          </a:p>
          <a:p>
            <a:pPr indent="457200" algn="just">
              <a:defRPr/>
            </a:pPr>
            <a:r>
              <a:rPr lang="ru-RU" b="1" dirty="0" smtClean="0"/>
              <a:t>Влияние типа слоя катализатора:</a:t>
            </a:r>
          </a:p>
          <a:p>
            <a:pPr indent="457200" algn="just">
              <a:buFontTx/>
              <a:buChar char="-"/>
              <a:defRPr/>
            </a:pPr>
            <a:r>
              <a:rPr lang="ru-RU" dirty="0" smtClean="0"/>
              <a:t> неподвижный </a:t>
            </a:r>
            <a:r>
              <a:rPr lang="ru-RU" dirty="0"/>
              <a:t>слой катализатора – должен выдерживать давление вышележащих слоев катализатора (</a:t>
            </a:r>
            <a:r>
              <a:rPr lang="ru-RU" i="1" dirty="0"/>
              <a:t>прочность на раздавливание</a:t>
            </a:r>
            <a:r>
              <a:rPr lang="ru-RU" dirty="0"/>
              <a:t>);</a:t>
            </a:r>
          </a:p>
          <a:p>
            <a:pPr indent="457200" algn="just">
              <a:buFontTx/>
              <a:buChar char="-"/>
              <a:defRPr/>
            </a:pPr>
            <a:r>
              <a:rPr lang="ru-RU" dirty="0" smtClean="0"/>
              <a:t> </a:t>
            </a:r>
            <a:r>
              <a:rPr lang="ru-RU" dirty="0" err="1" smtClean="0"/>
              <a:t>псевдоожиженный</a:t>
            </a:r>
            <a:r>
              <a:rPr lang="ru-RU" dirty="0" smtClean="0"/>
              <a:t> </a:t>
            </a:r>
            <a:r>
              <a:rPr lang="ru-RU" dirty="0"/>
              <a:t>слой катализатора (</a:t>
            </a:r>
            <a:r>
              <a:rPr lang="ru-RU" dirty="0" smtClean="0"/>
              <a:t>особенно, </a:t>
            </a:r>
            <a:r>
              <a:rPr lang="ru-RU" dirty="0"/>
              <a:t>восходящий поток) – должен выдерживать удары и истирание в </a:t>
            </a:r>
            <a:r>
              <a:rPr lang="ru-RU" dirty="0" smtClean="0"/>
              <a:t>потоке (</a:t>
            </a:r>
            <a:r>
              <a:rPr lang="ru-RU" i="1" dirty="0" smtClean="0"/>
              <a:t>прочность на истирание</a:t>
            </a:r>
            <a:r>
              <a:rPr lang="ru-RU" dirty="0" smtClean="0"/>
              <a:t>);</a:t>
            </a:r>
            <a:endParaRPr lang="ru-RU" dirty="0"/>
          </a:p>
          <a:p>
            <a:pPr indent="457200" algn="just">
              <a:buFontTx/>
              <a:buChar char="-"/>
              <a:defRPr/>
            </a:pPr>
            <a:r>
              <a:rPr lang="ru-RU" dirty="0" smtClean="0"/>
              <a:t> движущийся </a:t>
            </a:r>
            <a:r>
              <a:rPr lang="ru-RU" dirty="0"/>
              <a:t>слой </a:t>
            </a:r>
            <a:r>
              <a:rPr lang="ru-RU" dirty="0" smtClean="0"/>
              <a:t>катализатора: и </a:t>
            </a:r>
            <a:r>
              <a:rPr lang="ru-RU" dirty="0"/>
              <a:t>прочность на раздавливание, и прочность на истирание;</a:t>
            </a:r>
          </a:p>
          <a:p>
            <a:pPr indent="457200" algn="just">
              <a:defRPr/>
            </a:pPr>
            <a:r>
              <a:rPr lang="ru-RU" dirty="0" smtClean="0"/>
              <a:t>Механическая </a:t>
            </a:r>
            <a:r>
              <a:rPr lang="ru-RU" dirty="0"/>
              <a:t>прочность меняется с изменением температуры и реакционной среды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165100" y="123825"/>
            <a:ext cx="89789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/>
              <a:t>Механическая прочность катализаторов </a:t>
            </a:r>
          </a:p>
        </p:txBody>
      </p:sp>
      <p:pic>
        <p:nvPicPr>
          <p:cNvPr id="7" name="Picture 19" descr="https://image.jimcdn.com/app/cms/image/transf/dimension=519x10000:format=gif/path/s85605d215326ee49/image/ie8787229cee36f85/version/1462722184/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68760"/>
            <a:ext cx="2593962" cy="128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79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561975" y="-42863"/>
            <a:ext cx="8978900" cy="76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Зависимость степени использования внутренней поверхности катализатора от формы и размера</a:t>
            </a:r>
          </a:p>
        </p:txBody>
      </p:sp>
      <p:sp>
        <p:nvSpPr>
          <p:cNvPr id="2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523472"/>
              </p:ext>
            </p:extLst>
          </p:nvPr>
        </p:nvGraphicFramePr>
        <p:xfrm>
          <a:off x="234950" y="1435100"/>
          <a:ext cx="8674100" cy="321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7" name="Equation" r:id="rId3" imgW="5994360" imgH="2222280" progId="Equation.DSMT4">
                  <p:embed/>
                </p:oleObj>
              </mc:Choice>
              <mc:Fallback>
                <p:oleObj name="Equation" r:id="rId3" imgW="5994360" imgH="2222280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" y="1435100"/>
                        <a:ext cx="8674100" cy="32178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83671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Степень использования внутренней поверхности </a:t>
            </a:r>
            <a:r>
              <a:rPr lang="ru-RU" dirty="0"/>
              <a:t>зерна </a:t>
            </a:r>
            <a:r>
              <a:rPr lang="ru-RU" dirty="0" smtClean="0"/>
              <a:t>катализатора, если область не кинетическая, равна: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4699010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Значение градиента концентрации у поверхности слабо зависит от формы зерна. Внутренняя поверхность пропорциональна объему зерна, поэтому при постоянной активности и пористости гранул наблюдается следующее:</a:t>
            </a:r>
            <a:endParaRPr lang="ru-RU" dirty="0"/>
          </a:p>
        </p:txBody>
      </p:sp>
      <p:sp>
        <p:nvSpPr>
          <p:cNvPr id="19" name="Rectangle 7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722353"/>
              </p:ext>
            </p:extLst>
          </p:nvPr>
        </p:nvGraphicFramePr>
        <p:xfrm>
          <a:off x="3967163" y="5651078"/>
          <a:ext cx="113823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" name="Equation" r:id="rId5" imgW="711000" imgH="457200" progId="Equation.DSMT4">
                  <p:embed/>
                </p:oleObj>
              </mc:Choice>
              <mc:Fallback>
                <p:oleObj name="Equation" r:id="rId5" imgW="711000" imgH="457200" progId="Equation.DSMT4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7163" y="5651078"/>
                        <a:ext cx="1138237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7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0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561975" y="-42863"/>
            <a:ext cx="8978900" cy="76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Зависимость степени использования внутренней поверхности катализатора от формы и размера</a:t>
            </a:r>
          </a:p>
        </p:txBody>
      </p:sp>
      <p:sp>
        <p:nvSpPr>
          <p:cNvPr id="2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891826"/>
              </p:ext>
            </p:extLst>
          </p:nvPr>
        </p:nvGraphicFramePr>
        <p:xfrm>
          <a:off x="2644775" y="1011238"/>
          <a:ext cx="38560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0" name="Equation" r:id="rId3" imgW="2666880" imgH="520560" progId="Equation.DSMT4">
                  <p:embed/>
                </p:oleObj>
              </mc:Choice>
              <mc:Fallback>
                <p:oleObj name="Equation" r:id="rId3" imgW="266688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5" y="1011238"/>
                        <a:ext cx="3856038" cy="755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96119" y="4000996"/>
            <a:ext cx="60040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Выводы: </a:t>
            </a:r>
          </a:p>
          <a:p>
            <a:pPr marL="285750" indent="-285750" algn="just">
              <a:buFontTx/>
              <a:buChar char="-"/>
            </a:pPr>
            <a:r>
              <a:rPr lang="ru-RU" sz="1600" i="1" dirty="0" smtClean="0"/>
              <a:t>«Отношение поверхность / объем»</a:t>
            </a:r>
            <a:r>
              <a:rPr lang="en-US" sz="1600" i="1" dirty="0" smtClean="0"/>
              <a:t> </a:t>
            </a:r>
            <a:r>
              <a:rPr lang="ru-RU" sz="1600" dirty="0" smtClean="0"/>
              <a:t>приблизительно одинаково для шара, цилиндра, куба, поэтому степень использования их внутренней поверхности при равном наружном размере приблизительно одинакова. Различия связаны только с внешнедиффузионной функцией концентрации на поверхности, которая мало зависит от формы зерна;</a:t>
            </a:r>
          </a:p>
          <a:p>
            <a:pPr marL="285750" indent="-285750" algn="just">
              <a:buFontTx/>
              <a:buChar char="-"/>
            </a:pPr>
            <a:r>
              <a:rPr lang="ru-RU" sz="1600" i="1" dirty="0" smtClean="0"/>
              <a:t>«Отношение поверхность </a:t>
            </a:r>
            <a:r>
              <a:rPr lang="ru-RU" sz="1600" i="1" dirty="0"/>
              <a:t>/ объем»</a:t>
            </a:r>
            <a:r>
              <a:rPr lang="en-US" sz="1600" i="1" dirty="0"/>
              <a:t> </a:t>
            </a:r>
            <a:r>
              <a:rPr lang="ru-RU" sz="1600" dirty="0" smtClean="0"/>
              <a:t>максимально для кольца (зависит только от толщины стенки кольца);</a:t>
            </a:r>
            <a:endParaRPr lang="ru-RU" sz="1600" dirty="0"/>
          </a:p>
        </p:txBody>
      </p:sp>
      <p:sp>
        <p:nvSpPr>
          <p:cNvPr id="19" name="Rectangle 7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115473"/>
              </p:ext>
            </p:extLst>
          </p:nvPr>
        </p:nvGraphicFramePr>
        <p:xfrm>
          <a:off x="341530" y="1916832"/>
          <a:ext cx="8694966" cy="19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0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Форма тела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Поверхность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Отношение</a:t>
                      </a:r>
                      <a:r>
                        <a:rPr lang="ru-RU" sz="1400" baseline="0" dirty="0" smtClean="0"/>
                        <a:t> «поверхность / объем»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Шар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i="1" dirty="0" smtClean="0"/>
                        <a:t>π</a:t>
                      </a:r>
                      <a:r>
                        <a:rPr lang="en-US" sz="1400" i="1" dirty="0" smtClean="0"/>
                        <a:t>D</a:t>
                      </a:r>
                      <a:r>
                        <a:rPr lang="ru-RU" sz="1400" i="1" baseline="30000" dirty="0" smtClean="0"/>
                        <a:t>2</a:t>
                      </a:r>
                      <a:endParaRPr lang="ru-RU" sz="1400" i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i="1" dirty="0" smtClean="0"/>
                        <a:t>π</a:t>
                      </a:r>
                      <a:r>
                        <a:rPr lang="en-US" sz="1400" i="1" dirty="0" smtClean="0"/>
                        <a:t>D</a:t>
                      </a:r>
                      <a:r>
                        <a:rPr lang="en-US" sz="1400" i="1" baseline="30000" dirty="0" smtClean="0"/>
                        <a:t>3 </a:t>
                      </a:r>
                      <a:r>
                        <a:rPr lang="en-US" sz="1400" i="1" baseline="0" dirty="0" smtClean="0"/>
                        <a:t>/ 6</a:t>
                      </a:r>
                      <a:endParaRPr lang="ru-RU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6 / D</a:t>
                      </a:r>
                      <a:endParaRPr lang="ru-RU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Цилиндр (</a:t>
                      </a:r>
                      <a:r>
                        <a:rPr lang="en-US" sz="1400" i="1" dirty="0" smtClean="0"/>
                        <a:t>H=D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3</a:t>
                      </a:r>
                      <a:r>
                        <a:rPr lang="el-GR" sz="1400" i="1" dirty="0" smtClean="0"/>
                        <a:t>π</a:t>
                      </a:r>
                      <a:r>
                        <a:rPr lang="en-US" sz="1400" i="1" dirty="0" smtClean="0"/>
                        <a:t>D</a:t>
                      </a:r>
                      <a:r>
                        <a:rPr lang="en-US" sz="1400" i="1" baseline="30000" dirty="0" smtClean="0"/>
                        <a:t>2</a:t>
                      </a:r>
                      <a:r>
                        <a:rPr lang="en-US" sz="1400" i="1" dirty="0" smtClean="0"/>
                        <a:t> / 2</a:t>
                      </a:r>
                      <a:endParaRPr lang="ru-RU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i="1" dirty="0" smtClean="0"/>
                        <a:t>π</a:t>
                      </a:r>
                      <a:r>
                        <a:rPr lang="en-US" sz="1400" i="1" dirty="0" smtClean="0"/>
                        <a:t>D</a:t>
                      </a:r>
                      <a:r>
                        <a:rPr lang="en-US" sz="1400" i="1" baseline="30000" dirty="0" smtClean="0"/>
                        <a:t>3</a:t>
                      </a:r>
                      <a:r>
                        <a:rPr lang="en-US" sz="1400" i="1" dirty="0" smtClean="0"/>
                        <a:t> / 4</a:t>
                      </a:r>
                      <a:endParaRPr lang="ru-RU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6 / D</a:t>
                      </a:r>
                      <a:endParaRPr lang="ru-RU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Куб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6D</a:t>
                      </a:r>
                      <a:r>
                        <a:rPr lang="en-US" sz="1400" i="1" baseline="30000" dirty="0" smtClean="0"/>
                        <a:t>2</a:t>
                      </a:r>
                      <a:endParaRPr lang="ru-RU" sz="1400" i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/>
                        <a:t>D</a:t>
                      </a:r>
                      <a:r>
                        <a:rPr lang="en-US" sz="1400" i="1" baseline="30000" dirty="0" smtClean="0"/>
                        <a:t>3</a:t>
                      </a:r>
                      <a:endParaRPr lang="ru-RU" sz="1400" i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/>
                        <a:t>6 / D</a:t>
                      </a:r>
                      <a:endParaRPr lang="ru-RU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Кольцо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i="1" dirty="0" smtClean="0"/>
                        <a:t>π</a:t>
                      </a:r>
                      <a:r>
                        <a:rPr lang="en-US" sz="1400" i="1" dirty="0" smtClean="0"/>
                        <a:t>(D</a:t>
                      </a:r>
                      <a:r>
                        <a:rPr lang="ru-RU" sz="1400" i="1" dirty="0" smtClean="0"/>
                        <a:t>+</a:t>
                      </a:r>
                      <a:r>
                        <a:rPr lang="en-US" sz="1400" i="1" dirty="0" smtClean="0"/>
                        <a:t>d</a:t>
                      </a:r>
                      <a:r>
                        <a:rPr lang="en-US" sz="1400" i="1" baseline="0" dirty="0" smtClean="0"/>
                        <a:t>)H</a:t>
                      </a:r>
                      <a:endParaRPr lang="ru-RU" sz="1400" i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i="1" dirty="0" smtClean="0"/>
                        <a:t>π</a:t>
                      </a:r>
                      <a:r>
                        <a:rPr lang="en-US" sz="1400" i="1" dirty="0" smtClean="0"/>
                        <a:t>(D</a:t>
                      </a:r>
                      <a:r>
                        <a:rPr lang="ru-RU" sz="1400" i="1" baseline="30000" dirty="0" smtClean="0"/>
                        <a:t>2</a:t>
                      </a:r>
                      <a:r>
                        <a:rPr lang="en-US" sz="1400" i="1" baseline="0" dirty="0" smtClean="0"/>
                        <a:t>-d</a:t>
                      </a:r>
                      <a:r>
                        <a:rPr lang="en-US" sz="1400" i="1" baseline="30000" dirty="0" smtClean="0"/>
                        <a:t>2</a:t>
                      </a:r>
                      <a:r>
                        <a:rPr lang="en-US" sz="1400" i="1" baseline="0" dirty="0" smtClean="0"/>
                        <a:t>)H / 4</a:t>
                      </a:r>
                      <a:endParaRPr lang="ru-RU" sz="1400" i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/>
                        <a:t>4 / (D-d)</a:t>
                      </a:r>
                      <a:endParaRPr lang="ru-RU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34835" name="Picture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709" y="3820820"/>
            <a:ext cx="2696870" cy="303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082" y="4653136"/>
            <a:ext cx="787609" cy="15268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0250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561975" y="123825"/>
            <a:ext cx="89789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Оптимальные размер и форма</a:t>
            </a:r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251520" y="978401"/>
            <a:ext cx="859879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indent="432000" algn="just" eaLnBrk="1" hangingPunct="1"/>
            <a:r>
              <a:rPr lang="ru-RU" sz="2000" b="1" dirty="0"/>
              <a:t>Оптимальные размеры зерен и их укладка</a:t>
            </a:r>
            <a:r>
              <a:rPr lang="ru-RU" sz="2000" dirty="0"/>
              <a:t> должны выбираться из условия минимума суммарных расходов на контактный аппарат, катализатор и преодоление его гидравлического сопротивления. </a:t>
            </a:r>
            <a:endParaRPr lang="en-US" sz="2000" dirty="0"/>
          </a:p>
          <a:p>
            <a:pPr indent="432000" algn="just" eaLnBrk="1" hangingPunct="1"/>
            <a:endParaRPr lang="ru-RU" altLang="ru-RU" sz="2000" dirty="0" smtClean="0"/>
          </a:p>
          <a:p>
            <a:pPr indent="432000" algn="just" eaLnBrk="1" hangingPunct="1"/>
            <a:r>
              <a:rPr lang="ru-RU" altLang="ru-RU" sz="2000" dirty="0" smtClean="0"/>
              <a:t>Таким </a:t>
            </a:r>
            <a:r>
              <a:rPr lang="ru-RU" altLang="ru-RU" sz="2000" dirty="0"/>
              <a:t>образом, гипотетически, </a:t>
            </a:r>
            <a:r>
              <a:rPr lang="ru-RU" altLang="ru-RU" sz="2000" b="1" u="sng" dirty="0"/>
              <a:t>минимальное гидравлическое сопротивление</a:t>
            </a:r>
            <a:r>
              <a:rPr lang="ru-RU" altLang="ru-RU" sz="2000" dirty="0"/>
              <a:t> и </a:t>
            </a:r>
            <a:r>
              <a:rPr lang="ru-RU" altLang="ru-RU" sz="2000" b="1" u="sng" dirty="0"/>
              <a:t>максимальное использование внутренней поверхности</a:t>
            </a:r>
            <a:r>
              <a:rPr lang="ru-RU" altLang="ru-RU" sz="2000" dirty="0"/>
              <a:t> у колец с отношением диаметров </a:t>
            </a:r>
            <a:r>
              <a:rPr lang="ru-RU" altLang="ru-RU" sz="2000" dirty="0" smtClean="0"/>
              <a:t>не менее 0,4;</a:t>
            </a:r>
            <a:endParaRPr lang="ru-RU" altLang="ru-RU" sz="2000" dirty="0"/>
          </a:p>
          <a:p>
            <a:pPr indent="432000" algn="just" eaLnBrk="1" hangingPunct="1"/>
            <a:r>
              <a:rPr lang="ru-RU" altLang="ru-RU" sz="2000" i="1" dirty="0"/>
              <a:t>На практике </a:t>
            </a:r>
            <a:r>
              <a:rPr lang="ru-RU" altLang="ru-RU" sz="2000" dirty="0"/>
              <a:t>(с учетом механической прочности и сложности изготовления): внешний диаметр – 10-15 мм; внутренний – 4-8 мм</a:t>
            </a:r>
            <a:r>
              <a:rPr lang="ru-RU" altLang="ru-RU" sz="2000" dirty="0" smtClean="0"/>
              <a:t>;</a:t>
            </a:r>
            <a:endParaRPr lang="ru-RU" altLang="ru-RU" sz="20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65625"/>
            <a:ext cx="2838450" cy="227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365625"/>
            <a:ext cx="2913062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508500"/>
            <a:ext cx="2363788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90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Практическое применение катализаторов </a:t>
            </a:r>
          </a:p>
          <a:p>
            <a:pPr algn="ctr" eaLnBrk="1" hangingPunct="1"/>
            <a:r>
              <a:rPr lang="ru-RU" altLang="ru-RU" sz="2200" b="1" dirty="0"/>
              <a:t>различных форм и размеров 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466" y="1124744"/>
            <a:ext cx="5366168" cy="5419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22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23528" y="894487"/>
            <a:ext cx="8496944" cy="426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/>
            <a:r>
              <a:rPr lang="ru-RU" altLang="ru-RU" dirty="0" smtClean="0"/>
              <a:t>1. При </a:t>
            </a:r>
            <a:r>
              <a:rPr lang="ru-RU" altLang="ru-RU" b="1" dirty="0"/>
              <a:t>небольших высотах слоя и трудностях формовки колец</a:t>
            </a:r>
            <a:r>
              <a:rPr lang="ru-RU" altLang="ru-RU" dirty="0"/>
              <a:t> – лучше шаровая форма и цилиндры с высотой, равной диаметру.</a:t>
            </a:r>
          </a:p>
          <a:p>
            <a:pPr indent="457200" algn="just" eaLnBrk="1" hangingPunct="1"/>
            <a:endParaRPr lang="ru-RU" altLang="ru-RU" dirty="0"/>
          </a:p>
          <a:p>
            <a:pPr indent="457200" algn="just" eaLnBrk="1" hangingPunct="1"/>
            <a:r>
              <a:rPr lang="ru-RU" altLang="ru-RU" dirty="0" smtClean="0"/>
              <a:t>2. При </a:t>
            </a:r>
            <a:r>
              <a:rPr lang="ru-RU" altLang="ru-RU" b="1" dirty="0"/>
              <a:t>необходимости ровной (равномерной) засыпки слоя</a:t>
            </a:r>
            <a:r>
              <a:rPr lang="ru-RU" altLang="ru-RU" dirty="0"/>
              <a:t> – предпочтительнее шаровая форма.</a:t>
            </a:r>
          </a:p>
          <a:p>
            <a:pPr indent="457200" algn="just" eaLnBrk="1" hangingPunct="1"/>
            <a:endParaRPr lang="ru-RU" altLang="ru-RU" dirty="0"/>
          </a:p>
          <a:p>
            <a:pPr indent="457200" algn="just" eaLnBrk="1" hangingPunct="1"/>
            <a:r>
              <a:rPr lang="ru-RU" altLang="ru-RU" dirty="0" smtClean="0"/>
              <a:t>3. В </a:t>
            </a:r>
            <a:r>
              <a:rPr lang="ru-RU" altLang="ru-RU" b="1" dirty="0"/>
              <a:t>реакторах с высоким </a:t>
            </a:r>
            <a:r>
              <a:rPr lang="ru-RU" altLang="ru-RU" b="1" dirty="0" smtClean="0"/>
              <a:t>давлением</a:t>
            </a:r>
            <a:r>
              <a:rPr lang="ru-RU" altLang="ru-RU" dirty="0" smtClean="0"/>
              <a:t> </a:t>
            </a:r>
            <a:r>
              <a:rPr lang="ru-RU" altLang="ru-RU" dirty="0"/>
              <a:t>удельные капиталозатраты на реактор </a:t>
            </a:r>
            <a:r>
              <a:rPr lang="ru-RU" altLang="ru-RU" dirty="0" smtClean="0"/>
              <a:t>выше, </a:t>
            </a:r>
            <a:r>
              <a:rPr lang="ru-RU" altLang="ru-RU" dirty="0"/>
              <a:t>чем затраты на катализатор и на преодоление гидравлического </a:t>
            </a:r>
            <a:r>
              <a:rPr lang="ru-RU" altLang="ru-RU" dirty="0" smtClean="0"/>
              <a:t>сопротивления, поэтому </a:t>
            </a:r>
            <a:r>
              <a:rPr lang="ru-RU" altLang="ru-RU" dirty="0"/>
              <a:t>применяют </a:t>
            </a:r>
            <a:r>
              <a:rPr lang="ru-RU" altLang="ru-RU" b="1" dirty="0"/>
              <a:t>катализатор с наименьшими размерами (кинетическая область) и наиболее плотной упаковкой</a:t>
            </a:r>
            <a:r>
              <a:rPr lang="ru-RU" altLang="ru-RU" dirty="0"/>
              <a:t> – например, шарообразные гранулы разного </a:t>
            </a:r>
            <a:r>
              <a:rPr lang="ru-RU" altLang="ru-RU" dirty="0" smtClean="0"/>
              <a:t>диаметра:</a:t>
            </a:r>
          </a:p>
          <a:p>
            <a:pPr indent="457200" algn="just" eaLnBrk="1" hangingPunct="1"/>
            <a:r>
              <a:rPr lang="ru-RU" altLang="ru-RU" dirty="0" smtClean="0"/>
              <a:t>- </a:t>
            </a:r>
            <a:r>
              <a:rPr lang="ru-RU" altLang="ru-RU" i="1" dirty="0" smtClean="0"/>
              <a:t>максимальный </a:t>
            </a:r>
            <a:r>
              <a:rPr lang="ru-RU" altLang="ru-RU" dirty="0" smtClean="0"/>
              <a:t>размер должен быть таким, чтобы процесс в них протекал в кинетической области;</a:t>
            </a:r>
          </a:p>
          <a:p>
            <a:pPr marL="285750" indent="457200" algn="just" eaLnBrk="1" hangingPunct="1">
              <a:buFontTx/>
              <a:buChar char="-"/>
            </a:pPr>
            <a:r>
              <a:rPr lang="ru-RU" altLang="ru-RU" i="1" dirty="0" smtClean="0"/>
              <a:t>минимальный </a:t>
            </a:r>
            <a:r>
              <a:rPr lang="ru-RU" altLang="ru-RU" dirty="0" smtClean="0"/>
              <a:t>размер должен быть по </a:t>
            </a:r>
            <a:endParaRPr lang="en-US" altLang="ru-RU" dirty="0" smtClean="0"/>
          </a:p>
          <a:p>
            <a:pPr marL="285750" algn="just" eaLnBrk="1" hangingPunct="1"/>
            <a:r>
              <a:rPr lang="ru-RU" altLang="ru-RU" dirty="0" smtClean="0"/>
              <a:t>крайней мере в 4 раза меньше максимального.</a:t>
            </a:r>
            <a:endParaRPr lang="ru-RU" altLang="ru-RU" sz="1900" dirty="0"/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Практическое применение катализаторов </a:t>
            </a:r>
          </a:p>
          <a:p>
            <a:pPr algn="ctr" eaLnBrk="1" hangingPunct="1"/>
            <a:r>
              <a:rPr lang="ru-RU" altLang="ru-RU" sz="2200" b="1" dirty="0"/>
              <a:t>различных форм и размеров </a:t>
            </a:r>
          </a:p>
        </p:txBody>
      </p:sp>
      <p:pic>
        <p:nvPicPr>
          <p:cNvPr id="44" name="Picture 19" descr="https://image.jimcdn.com/app/cms/image/transf/dimension=519x10000:format=gif/path/s85605d215326ee49/image/ie8787229cee36f85/version/1462722184/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377" y="5229200"/>
            <a:ext cx="3170026" cy="157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32578"/>
            <a:ext cx="2520280" cy="254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35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18617" y="836126"/>
            <a:ext cx="849694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/>
            <a:r>
              <a:rPr lang="ru-RU" altLang="ru-RU" sz="1900" dirty="0" smtClean="0"/>
              <a:t>4. В </a:t>
            </a:r>
            <a:r>
              <a:rPr lang="ru-RU" altLang="ru-RU" sz="1900" b="1" dirty="0"/>
              <a:t>реакторах с низким </a:t>
            </a:r>
            <a:r>
              <a:rPr lang="ru-RU" altLang="ru-RU" sz="1900" b="1" dirty="0" smtClean="0"/>
              <a:t>давлением</a:t>
            </a:r>
            <a:r>
              <a:rPr lang="en-US" altLang="ru-RU" sz="1900" b="1" dirty="0" smtClean="0"/>
              <a:t> </a:t>
            </a:r>
            <a:r>
              <a:rPr lang="en-US" altLang="ru-RU" sz="1900" b="1" dirty="0"/>
              <a:t>(</a:t>
            </a:r>
            <a:r>
              <a:rPr lang="ru-RU" altLang="ru-RU" sz="1900" b="1" dirty="0"/>
              <a:t>до 3-5 атм.</a:t>
            </a:r>
            <a:r>
              <a:rPr lang="en-US" altLang="ru-RU" sz="1900" b="1" dirty="0"/>
              <a:t>)</a:t>
            </a:r>
            <a:r>
              <a:rPr lang="ru-RU" altLang="ru-RU" sz="1900" dirty="0"/>
              <a:t> затраты на преодоление гидравлического сопротивления составляют </a:t>
            </a:r>
            <a:r>
              <a:rPr lang="ru-RU" altLang="ru-RU" sz="1900" b="1" dirty="0"/>
              <a:t>значительную долю общих </a:t>
            </a:r>
            <a:r>
              <a:rPr lang="ru-RU" altLang="ru-RU" sz="1900" b="1" dirty="0" smtClean="0"/>
              <a:t>затрат.</a:t>
            </a:r>
            <a:r>
              <a:rPr lang="ru-RU" altLang="ru-RU" sz="1900" dirty="0" smtClean="0"/>
              <a:t> В этом случае допустим </a:t>
            </a:r>
            <a:r>
              <a:rPr lang="ru-RU" altLang="ru-RU" sz="1900" dirty="0"/>
              <a:t>большой объем </a:t>
            </a:r>
            <a:r>
              <a:rPr lang="ru-RU" altLang="ru-RU" sz="1900" dirty="0" smtClean="0"/>
              <a:t>катализатора: </a:t>
            </a:r>
            <a:r>
              <a:rPr lang="ru-RU" altLang="ru-RU" sz="1900" dirty="0"/>
              <a:t>используются </a:t>
            </a:r>
            <a:r>
              <a:rPr lang="ru-RU" altLang="ru-RU" sz="1900" b="1" dirty="0"/>
              <a:t>катализаторы сложной формы</a:t>
            </a:r>
            <a:r>
              <a:rPr lang="ru-RU" altLang="ru-RU" sz="1900" dirty="0"/>
              <a:t> (кольца, лепестки, изогнутые стержни) или </a:t>
            </a:r>
            <a:r>
              <a:rPr lang="ru-RU" altLang="ru-RU" sz="1900" b="1" dirty="0"/>
              <a:t>регулярная укладка с большим «просветом»</a:t>
            </a:r>
            <a:r>
              <a:rPr lang="ru-RU" altLang="ru-RU" sz="1900" dirty="0"/>
              <a:t> по сечению </a:t>
            </a:r>
            <a:r>
              <a:rPr lang="ru-RU" altLang="ru-RU" sz="1900" dirty="0" smtClean="0"/>
              <a:t>аппарата.</a:t>
            </a:r>
          </a:p>
          <a:p>
            <a:pPr indent="457200" algn="just" eaLnBrk="1" hangingPunct="1"/>
            <a:r>
              <a:rPr lang="ru-RU" altLang="ru-RU" sz="1900" dirty="0" smtClean="0"/>
              <a:t>Простые процессы проводят в переходной области (ФЭ = 0,75-0,85).</a:t>
            </a:r>
          </a:p>
          <a:p>
            <a:pPr indent="457200" algn="just" eaLnBrk="1" hangingPunct="1"/>
            <a:endParaRPr lang="ru-RU" altLang="ru-RU" sz="1900" dirty="0"/>
          </a:p>
          <a:p>
            <a:pPr indent="457200" algn="just" eaLnBrk="1" hangingPunct="1"/>
            <a:r>
              <a:rPr lang="ru-RU" altLang="ru-RU" sz="1900" dirty="0" smtClean="0"/>
              <a:t>5. В случае </a:t>
            </a:r>
            <a:r>
              <a:rPr lang="ru-RU" altLang="ru-RU" sz="1900" b="1" dirty="0" smtClean="0"/>
              <a:t>сильно экзотермических процессов </a:t>
            </a:r>
            <a:r>
              <a:rPr lang="ru-RU" altLang="ru-RU" sz="1900" dirty="0" smtClean="0"/>
              <a:t>ФЭ может превысить единицу. Тогда выгодно вести процесс во внутридиффузионной области, увеличивая размер зерен и минимизируя объем катализатора.</a:t>
            </a:r>
            <a:endParaRPr lang="ru-RU" altLang="ru-RU" sz="1900" dirty="0"/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Практическое применение катализаторов </a:t>
            </a:r>
          </a:p>
          <a:p>
            <a:pPr algn="ctr" eaLnBrk="1" hangingPunct="1"/>
            <a:r>
              <a:rPr lang="ru-RU" altLang="ru-RU" sz="2200" b="1" dirty="0"/>
              <a:t>различных форм и размеров </a:t>
            </a:r>
          </a:p>
        </p:txBody>
      </p:sp>
      <p:pic>
        <p:nvPicPr>
          <p:cNvPr id="7" name="Picture 3" descr="C:\User\USHEVA\ФПК\ФПК MOODLE\КАРТИНКИ\Картинки\Зерн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367107"/>
            <a:ext cx="3218138" cy="200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1" b="73535"/>
          <a:stretch/>
        </p:blipFill>
        <p:spPr bwMode="auto">
          <a:xfrm>
            <a:off x="165100" y="5013176"/>
            <a:ext cx="2678448" cy="118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45310"/>
            <a:ext cx="2520280" cy="254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87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251520" y="980728"/>
            <a:ext cx="504056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/>
            <a:r>
              <a:rPr lang="ru-RU" altLang="ru-RU" dirty="0" smtClean="0"/>
              <a:t>6. Для </a:t>
            </a:r>
            <a:r>
              <a:rPr lang="ru-RU" altLang="ru-RU" dirty="0"/>
              <a:t>крупнотоннажных производств – требуется </a:t>
            </a:r>
            <a:r>
              <a:rPr lang="ru-RU" altLang="ru-RU" b="1" dirty="0"/>
              <a:t>минимальное гидравлическое </a:t>
            </a:r>
            <a:r>
              <a:rPr lang="ru-RU" altLang="ru-RU" b="1" dirty="0" smtClean="0"/>
              <a:t>сопротивление</a:t>
            </a:r>
            <a:r>
              <a:rPr lang="ru-RU" altLang="ru-RU" dirty="0" smtClean="0"/>
              <a:t>: </a:t>
            </a:r>
            <a:r>
              <a:rPr lang="ru-RU" altLang="ru-RU" i="1" dirty="0" smtClean="0"/>
              <a:t>например</a:t>
            </a:r>
            <a:r>
              <a:rPr lang="ru-RU" altLang="ru-RU" dirty="0"/>
              <a:t>, производство серной кислоты из </a:t>
            </a:r>
            <a:r>
              <a:rPr lang="en-US" altLang="ru-RU" dirty="0"/>
              <a:t>SO</a:t>
            </a:r>
            <a:r>
              <a:rPr lang="en-US" altLang="ru-RU" baseline="-25000" dirty="0"/>
              <a:t>2</a:t>
            </a:r>
            <a:r>
              <a:rPr lang="en-US" altLang="ru-RU" dirty="0"/>
              <a:t> (</a:t>
            </a:r>
            <a:r>
              <a:rPr lang="ru-RU" altLang="ru-RU" dirty="0"/>
              <a:t>мощность 500-800 тыс. т. кислоты в год</a:t>
            </a:r>
            <a:r>
              <a:rPr lang="en-US" altLang="ru-RU" dirty="0"/>
              <a:t>)</a:t>
            </a:r>
            <a:r>
              <a:rPr lang="ru-RU" altLang="ru-RU" dirty="0"/>
              <a:t> – катализаторы в виде колец Рашига, где диаметр </a:t>
            </a:r>
            <a:r>
              <a:rPr lang="ru-RU" altLang="ru-RU" dirty="0" smtClean="0"/>
              <a:t>гранулы </a:t>
            </a:r>
            <a:r>
              <a:rPr lang="ru-RU" altLang="ru-RU" dirty="0"/>
              <a:t>равен высоте</a:t>
            </a:r>
            <a:r>
              <a:rPr lang="ru-RU" altLang="ru-RU" dirty="0" smtClean="0"/>
              <a:t>.</a:t>
            </a:r>
            <a:endParaRPr lang="ru-RU" altLang="ru-RU" dirty="0" smtClean="0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Практическое применение катализаторов </a:t>
            </a:r>
          </a:p>
          <a:p>
            <a:pPr algn="ctr" eaLnBrk="1" hangingPunct="1"/>
            <a:r>
              <a:rPr lang="ru-RU" altLang="ru-RU" sz="2200" b="1" dirty="0"/>
              <a:t>различных форм и размеров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3012053"/>
            <a:ext cx="3528392" cy="35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ttps://matthey.com/documents/161599/171455/Catalysts-product-LM.jpg/3135a592-c9c9-0cbd-eece-8b6f0e04cf89?t=16509685536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022" y="1151790"/>
            <a:ext cx="3487917" cy="414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20021" y="5517232"/>
            <a:ext cx="34879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ea typeface="Calibri" pitchFamily="34" charset="0"/>
                <a:cs typeface="Calibri" pitchFamily="34" charset="0"/>
              </a:rPr>
              <a:t>Рисунок – Катализаторы парового </a:t>
            </a:r>
            <a:r>
              <a:rPr lang="ru-RU" sz="1400" dirty="0" smtClean="0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en-US" sz="1400" dirty="0" smtClean="0">
                <a:ea typeface="Calibri" pitchFamily="34" charset="0"/>
                <a:cs typeface="Calibri" pitchFamily="34" charset="0"/>
              </a:rPr>
              <a:t> </a:t>
            </a:r>
            <a:r>
              <a:rPr lang="ru-RU" sz="1400" dirty="0" smtClean="0">
                <a:ea typeface="Calibri" pitchFamily="34" charset="0"/>
                <a:cs typeface="Calibri" pitchFamily="34" charset="0"/>
              </a:rPr>
              <a:t>метана </a:t>
            </a:r>
            <a:r>
              <a:rPr lang="ru-RU" sz="1400" dirty="0">
                <a:ea typeface="Calibri" pitchFamily="34" charset="0"/>
                <a:cs typeface="Calibri" pitchFamily="34" charset="0"/>
              </a:rPr>
              <a:t>серии </a:t>
            </a:r>
            <a:r>
              <a:rPr lang="en-US" sz="1400" i="1" dirty="0">
                <a:ea typeface="Calibri" pitchFamily="34" charset="0"/>
                <a:cs typeface="Calibri" pitchFamily="34" charset="0"/>
              </a:rPr>
              <a:t>KATALCO</a:t>
            </a:r>
            <a:r>
              <a:rPr lang="ru-RU" sz="1400" i="1" dirty="0">
                <a:ea typeface="Calibri" pitchFamily="34" charset="0"/>
                <a:cs typeface="Calibri" pitchFamily="34" charset="0"/>
              </a:rPr>
              <a:t> </a:t>
            </a:r>
            <a:r>
              <a:rPr lang="ru-RU" sz="1400" dirty="0">
                <a:ea typeface="Calibri" pitchFamily="34" charset="0"/>
                <a:cs typeface="Calibri" pitchFamily="34" charset="0"/>
              </a:rPr>
              <a:t>компании </a:t>
            </a:r>
            <a:r>
              <a:rPr lang="en-US" sz="1400" i="1" dirty="0">
                <a:ea typeface="Calibri" pitchFamily="34" charset="0"/>
                <a:cs typeface="Calibri" pitchFamily="34" charset="0"/>
              </a:rPr>
              <a:t>Johnson Matthey</a:t>
            </a:r>
            <a:endParaRPr lang="ru-RU" sz="1400" i="1" dirty="0"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8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251520" y="1052736"/>
            <a:ext cx="864096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/>
            <a:r>
              <a:rPr lang="ru-RU" altLang="ru-RU" dirty="0" smtClean="0"/>
              <a:t>7</a:t>
            </a:r>
            <a:r>
              <a:rPr lang="ru-RU" altLang="ru-RU" dirty="0" smtClean="0"/>
              <a:t>. В </a:t>
            </a:r>
            <a:r>
              <a:rPr lang="ru-RU" altLang="ru-RU" b="1" dirty="0"/>
              <a:t>процессах с малым временем контакта </a:t>
            </a:r>
            <a:r>
              <a:rPr lang="ru-RU" altLang="ru-RU" dirty="0"/>
              <a:t>(высокая скорость газа + высокая скорость реакций + одностадийность процесса) и сильным влиянием среды на </a:t>
            </a:r>
            <a:r>
              <a:rPr lang="ru-RU" altLang="ru-RU" dirty="0" smtClean="0"/>
              <a:t>катализатор: </a:t>
            </a:r>
            <a:r>
              <a:rPr lang="ru-RU" altLang="ru-RU" i="1" dirty="0"/>
              <a:t>блочные </a:t>
            </a:r>
            <a:r>
              <a:rPr lang="ru-RU" altLang="ru-RU" dirty="0" smtClean="0"/>
              <a:t>катализаторы (</a:t>
            </a:r>
            <a:r>
              <a:rPr lang="ru-RU" altLang="ru-RU" i="1" dirty="0" smtClean="0"/>
              <a:t>наприме</a:t>
            </a:r>
            <a:r>
              <a:rPr lang="ru-RU" altLang="ru-RU" dirty="0" smtClean="0"/>
              <a:t>р, очистка хвостовых газов процесса Клауса, содержащих сернистые соединения).</a:t>
            </a:r>
          </a:p>
          <a:p>
            <a:pPr indent="457200" algn="just" eaLnBrk="1" hangingPunct="1"/>
            <a:endParaRPr lang="ru-RU" altLang="ru-RU" dirty="0"/>
          </a:p>
          <a:p>
            <a:pPr indent="457200" algn="just" eaLnBrk="1" hangingPunct="1"/>
            <a:r>
              <a:rPr lang="ru-RU" altLang="ru-RU" dirty="0" smtClean="0"/>
              <a:t>8. Для </a:t>
            </a:r>
            <a:r>
              <a:rPr lang="ru-RU" altLang="ru-RU" b="1" dirty="0"/>
              <a:t>сложных процессов</a:t>
            </a:r>
            <a:r>
              <a:rPr lang="ru-RU" altLang="ru-RU" dirty="0"/>
              <a:t>, при которых полезный продукт является промежуточным, максимальный диаметр зерна определяется границей кинетической </a:t>
            </a:r>
            <a:r>
              <a:rPr lang="ru-RU" altLang="ru-RU" dirty="0" smtClean="0"/>
              <a:t>области (из-за значений селективности).</a:t>
            </a:r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Практическое применение катализаторов </a:t>
            </a:r>
          </a:p>
          <a:p>
            <a:pPr algn="ctr" eaLnBrk="1" hangingPunct="1"/>
            <a:r>
              <a:rPr lang="ru-RU" altLang="ru-RU" sz="2200" b="1" dirty="0"/>
              <a:t>различных форм и размеров </a:t>
            </a: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2" t="11488" r="29295" b="53780"/>
          <a:stretch>
            <a:fillRect/>
          </a:stretch>
        </p:blipFill>
        <p:spPr bwMode="auto">
          <a:xfrm>
            <a:off x="251520" y="3664421"/>
            <a:ext cx="4308415" cy="257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61060"/>
            <a:ext cx="3312368" cy="334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541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Практическое применение катализаторов </a:t>
            </a:r>
          </a:p>
          <a:p>
            <a:pPr algn="ctr" eaLnBrk="1" hangingPunct="1"/>
            <a:r>
              <a:rPr lang="ru-RU" altLang="ru-RU" sz="2200" b="1" dirty="0"/>
              <a:t>различных форм и размеров </a:t>
            </a: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165100" y="853663"/>
            <a:ext cx="8978900" cy="389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/>
            <a:r>
              <a:rPr lang="ru-RU" altLang="ru-RU" sz="1900" b="1" dirty="0" smtClean="0"/>
              <a:t>9. Кипящий </a:t>
            </a:r>
            <a:r>
              <a:rPr lang="ru-RU" altLang="ru-RU" sz="1900" b="1" dirty="0"/>
              <a:t>и движущийся слой</a:t>
            </a:r>
            <a:r>
              <a:rPr lang="ru-RU" altLang="ru-RU" sz="1900" dirty="0"/>
              <a:t> – оптимальна </a:t>
            </a:r>
            <a:r>
              <a:rPr lang="ru-RU" altLang="ru-RU" sz="1900" b="1" dirty="0"/>
              <a:t>сферическая форма</a:t>
            </a:r>
            <a:r>
              <a:rPr lang="ru-RU" altLang="ru-RU" sz="1900" dirty="0"/>
              <a:t> (как можно более близкая к идеальной) – </a:t>
            </a:r>
            <a:r>
              <a:rPr lang="ru-RU" altLang="ru-RU" sz="1900" b="1" dirty="0"/>
              <a:t>устойчива к истиранию</a:t>
            </a:r>
            <a:r>
              <a:rPr lang="ru-RU" altLang="ru-RU" sz="1900" dirty="0"/>
              <a:t>;</a:t>
            </a:r>
          </a:p>
          <a:p>
            <a:pPr indent="457200" algn="just" eaLnBrk="1" hangingPunct="1"/>
            <a:endParaRPr lang="ru-RU" altLang="ru-RU" sz="1900" dirty="0"/>
          </a:p>
          <a:p>
            <a:pPr indent="457200" algn="just" eaLnBrk="1" hangingPunct="1"/>
            <a:r>
              <a:rPr lang="ru-RU" altLang="ru-RU" sz="1900" b="1" dirty="0"/>
              <a:t>Размер частиц уменьшается в ряду</a:t>
            </a:r>
            <a:r>
              <a:rPr lang="ru-RU" altLang="ru-RU" sz="1900" dirty="0"/>
              <a:t>: неподвижный слой – кипящий слой (</a:t>
            </a:r>
            <a:r>
              <a:rPr lang="ru-RU" altLang="ru-RU" sz="1900" i="1" dirty="0"/>
              <a:t>реакционная среда - </a:t>
            </a:r>
            <a:r>
              <a:rPr lang="ru-RU" altLang="ru-RU" sz="1900" dirty="0"/>
              <a:t>газ) – кипящий слой (</a:t>
            </a:r>
            <a:r>
              <a:rPr lang="ru-RU" altLang="ru-RU" sz="1900" i="1" dirty="0"/>
              <a:t>реакционная среда </a:t>
            </a:r>
            <a:r>
              <a:rPr lang="ru-RU" altLang="ru-RU" sz="1900" dirty="0"/>
              <a:t>– жидкость, т.н. </a:t>
            </a:r>
            <a:r>
              <a:rPr lang="ru-RU" altLang="ru-RU" sz="1900" i="1" dirty="0"/>
              <a:t>суспендированный</a:t>
            </a:r>
            <a:r>
              <a:rPr lang="ru-RU" altLang="ru-RU" sz="1900" dirty="0"/>
              <a:t> </a:t>
            </a:r>
            <a:r>
              <a:rPr lang="ru-RU" altLang="ru-RU" sz="1900" dirty="0" smtClean="0"/>
              <a:t>катализатор</a:t>
            </a:r>
            <a:r>
              <a:rPr lang="en-US" altLang="ru-RU" sz="1900" dirty="0" smtClean="0"/>
              <a:t> </a:t>
            </a:r>
            <a:r>
              <a:rPr lang="ru-RU" altLang="ru-RU" sz="1900" dirty="0" smtClean="0"/>
              <a:t>в </a:t>
            </a:r>
            <a:r>
              <a:rPr lang="en-US" altLang="ru-RU" sz="1900" i="1" dirty="0" smtClean="0"/>
              <a:t>slurry</a:t>
            </a:r>
            <a:r>
              <a:rPr lang="en-US" altLang="ru-RU" sz="1900" dirty="0" smtClean="0"/>
              <a:t>-</a:t>
            </a:r>
            <a:r>
              <a:rPr lang="ru-RU" altLang="ru-RU" sz="1900" dirty="0" smtClean="0"/>
              <a:t>реакторе). </a:t>
            </a:r>
            <a:endParaRPr lang="ru-RU" altLang="ru-RU" sz="1900" dirty="0"/>
          </a:p>
          <a:p>
            <a:pPr indent="457200" algn="just" eaLnBrk="1" hangingPunct="1"/>
            <a:r>
              <a:rPr lang="ru-RU" altLang="ru-RU" sz="1900" dirty="0"/>
              <a:t>Скорость начала </a:t>
            </a:r>
            <a:r>
              <a:rPr lang="ru-RU" altLang="ru-RU" sz="1900" dirty="0" err="1"/>
              <a:t>псевдоожижения</a:t>
            </a:r>
            <a:r>
              <a:rPr lang="ru-RU" altLang="ru-RU" sz="1900" dirty="0"/>
              <a:t>:</a:t>
            </a:r>
            <a:endParaRPr lang="en-US" altLang="ru-RU" sz="1900" dirty="0"/>
          </a:p>
          <a:p>
            <a:pPr indent="457200" algn="just" eaLnBrk="1" hangingPunct="1"/>
            <a:endParaRPr lang="en-US" altLang="ru-RU" sz="1900" dirty="0"/>
          </a:p>
          <a:p>
            <a:pPr indent="457200" algn="just" eaLnBrk="1" hangingPunct="1"/>
            <a:endParaRPr lang="en-US" altLang="ru-RU" sz="1900" dirty="0"/>
          </a:p>
          <a:p>
            <a:pPr indent="457200" algn="just" eaLnBrk="1" hangingPunct="1"/>
            <a:r>
              <a:rPr lang="ru-RU" altLang="ru-RU" sz="1900" dirty="0"/>
              <a:t>Чем меньше характеристический размер, тем больше скорость </a:t>
            </a:r>
            <a:r>
              <a:rPr lang="ru-RU" altLang="ru-RU" sz="1900" dirty="0" err="1"/>
              <a:t>псевдоожижения</a:t>
            </a:r>
            <a:r>
              <a:rPr lang="ru-RU" altLang="ru-RU" sz="1900" dirty="0"/>
              <a:t>, тем лучше режим массопереноса в слое (турбулентный режим):</a:t>
            </a:r>
          </a:p>
          <a:p>
            <a:pPr indent="457200" algn="just" eaLnBrk="1" hangingPunct="1"/>
            <a:endParaRPr lang="ru-RU" altLang="ru-RU" sz="1900" dirty="0"/>
          </a:p>
        </p:txBody>
      </p:sp>
      <p:graphicFrame>
        <p:nvGraphicFramePr>
          <p:cNvPr id="1536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293573"/>
              </p:ext>
            </p:extLst>
          </p:nvPr>
        </p:nvGraphicFramePr>
        <p:xfrm>
          <a:off x="5220071" y="2601911"/>
          <a:ext cx="1152153" cy="876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0" name="Equation" r:id="rId3" imgW="583947" imgH="444307" progId="Equation.DSMT4">
                  <p:embed/>
                </p:oleObj>
              </mc:Choice>
              <mc:Fallback>
                <p:oleObj name="Equation" r:id="rId3" imgW="583947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1" y="2601911"/>
                        <a:ext cx="1152153" cy="8768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8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229100"/>
            <a:ext cx="5040312" cy="236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45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971600" y="122694"/>
            <a:ext cx="81724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 dirty="0" smtClean="0"/>
              <a:t>Пример: </a:t>
            </a:r>
            <a:r>
              <a:rPr lang="ru-RU" altLang="ru-RU" sz="2200" b="1" dirty="0"/>
              <a:t>к</a:t>
            </a:r>
            <a:r>
              <a:rPr lang="ru-RU" altLang="ru-RU" sz="2200" b="1" dirty="0" smtClean="0"/>
              <a:t>атализаторы синтеза Фишера-</a:t>
            </a:r>
            <a:r>
              <a:rPr lang="ru-RU" altLang="ru-RU" sz="2200" b="1" dirty="0" err="1" smtClean="0"/>
              <a:t>Тропша</a:t>
            </a:r>
            <a:endParaRPr lang="ru-RU" altLang="ru-RU" sz="2200" b="1" dirty="0"/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165100" y="980728"/>
            <a:ext cx="879938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/>
            <a:r>
              <a:rPr lang="ru-RU" altLang="ru-RU" sz="2000" b="1" dirty="0" smtClean="0"/>
              <a:t>Продукты </a:t>
            </a:r>
            <a:r>
              <a:rPr lang="ru-RU" altLang="ru-RU" sz="2000" b="1" dirty="0"/>
              <a:t>реакции заполняют поры катализатора </a:t>
            </a:r>
            <a:r>
              <a:rPr lang="ru-RU" altLang="ru-RU" sz="2000" dirty="0"/>
              <a:t>и препятствуют движению сырья – необходимы зерна катализатора минимального размера</a:t>
            </a:r>
            <a:r>
              <a:rPr lang="ru-RU" altLang="ru-RU" sz="2000" dirty="0" smtClean="0"/>
              <a:t>.</a:t>
            </a:r>
            <a:endParaRPr lang="ru-RU" altLang="ru-RU" sz="19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96391"/>
            <a:ext cx="4162052" cy="317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1520" y="5229200"/>
            <a:ext cx="86409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1400" b="1" dirty="0" smtClean="0"/>
              <a:t>Рисунок – Рассчитанный фактор эффективности как функция эквивалентного радиуса частицы катализатора для различных значений константы скорости реакции псевдо-первого порядка </a:t>
            </a:r>
            <a:r>
              <a:rPr lang="ru-RU" altLang="ru-RU" sz="1400" dirty="0" smtClean="0"/>
              <a:t>(эквивалентный радиус – отношение объема частицы к площади ее внешней поверхности)</a:t>
            </a:r>
          </a:p>
          <a:p>
            <a:pPr algn="ctr" eaLnBrk="0" hangingPunct="0"/>
            <a:r>
              <a:rPr lang="ru-RU" altLang="ru-RU" sz="1400" dirty="0" smtClean="0"/>
              <a:t>Эффективный коэффициент диффузии Н</a:t>
            </a:r>
            <a:r>
              <a:rPr lang="ru-RU" altLang="ru-RU" sz="1400" baseline="-25000" dirty="0" smtClean="0"/>
              <a:t>2</a:t>
            </a:r>
            <a:r>
              <a:rPr lang="ru-RU" altLang="ru-RU" sz="1400" dirty="0" smtClean="0"/>
              <a:t> – 10</a:t>
            </a:r>
            <a:r>
              <a:rPr lang="ru-RU" altLang="ru-RU" sz="1400" baseline="30000" dirty="0" smtClean="0"/>
              <a:t>-8</a:t>
            </a:r>
            <a:r>
              <a:rPr lang="ru-RU" altLang="ru-RU" sz="1400" dirty="0" smtClean="0"/>
              <a:t> м</a:t>
            </a:r>
            <a:r>
              <a:rPr lang="ru-RU" altLang="ru-RU" sz="1400" baseline="30000" dirty="0" smtClean="0"/>
              <a:t>2</a:t>
            </a:r>
            <a:r>
              <a:rPr lang="ru-RU" altLang="ru-RU" sz="1400" dirty="0" smtClean="0"/>
              <a:t>/с; парциальное давление водорода – 23 бар; коэффициент Генри для Н</a:t>
            </a:r>
            <a:r>
              <a:rPr lang="ru-RU" altLang="ru-RU" sz="1400" baseline="-25000" dirty="0" smtClean="0"/>
              <a:t>2</a:t>
            </a:r>
            <a:r>
              <a:rPr lang="ru-RU" altLang="ru-RU" sz="1400" dirty="0" smtClean="0"/>
              <a:t> – 750 бар; мольный объем жидкости в порах – 6 · 10</a:t>
            </a:r>
            <a:r>
              <a:rPr lang="ru-RU" altLang="ru-RU" sz="1400" baseline="30000" dirty="0" smtClean="0"/>
              <a:t>-4</a:t>
            </a:r>
            <a:r>
              <a:rPr lang="ru-RU" altLang="ru-RU" sz="1400" dirty="0" smtClean="0"/>
              <a:t> м</a:t>
            </a:r>
            <a:r>
              <a:rPr lang="ru-RU" altLang="ru-RU" sz="1400" baseline="30000" dirty="0" smtClean="0"/>
              <a:t>3</a:t>
            </a:r>
            <a:r>
              <a:rPr lang="ru-RU" altLang="ru-RU" sz="1400" dirty="0" smtClean="0"/>
              <a:t>/моль</a:t>
            </a:r>
          </a:p>
          <a:p>
            <a:pPr algn="ctr" eaLnBrk="0" hangingPunct="0"/>
            <a:r>
              <a:rPr lang="ru-RU" altLang="ru-RU" sz="1400" dirty="0" smtClean="0"/>
              <a:t>Размеры частиц катализаторов Ф-Т: 0,22-2,6 мм.</a:t>
            </a:r>
          </a:p>
        </p:txBody>
      </p:sp>
    </p:spTree>
    <p:extLst>
      <p:ext uri="{BB962C8B-B14F-4D97-AF65-F5344CB8AC3E}">
        <p14:creationId xmlns:p14="http://schemas.microsoft.com/office/powerpoint/2010/main" val="79515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849313" y="1639888"/>
            <a:ext cx="73945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Макрокинетика химических процессов и расчет реакторов</a:t>
            </a: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Лекция № </a:t>
            </a:r>
            <a:r>
              <a:rPr lang="en-US" altLang="ru-RU" sz="2600" b="1" dirty="0" smtClean="0"/>
              <a:t>7</a:t>
            </a:r>
            <a:r>
              <a:rPr lang="ru-RU" altLang="ru-RU" sz="2600" dirty="0" smtClean="0"/>
              <a:t> </a:t>
            </a:r>
            <a:endParaRPr lang="ru-RU" altLang="ru-RU" sz="2600" dirty="0"/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57150" y="3993633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smtClean="0"/>
              <a:t>Черновые материалы</a:t>
            </a:r>
            <a:endParaRPr lang="ru-RU" altLang="ru-RU" b="1" dirty="0"/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331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0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0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10246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65100" y="1191628"/>
            <a:ext cx="89789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900" b="1">
                <a:solidFill>
                  <a:srgbClr val="FF0000"/>
                </a:solidFill>
              </a:rPr>
              <a:t>Пористые зерна:</a:t>
            </a:r>
          </a:p>
          <a:p>
            <a:pPr eaLnBrk="1" hangingPunct="1">
              <a:buFontTx/>
              <a:buChar char="-"/>
            </a:pPr>
            <a:r>
              <a:rPr lang="ru-RU" altLang="ru-RU" sz="1900" b="1">
                <a:solidFill>
                  <a:srgbClr val="FF0000"/>
                </a:solidFill>
              </a:rPr>
              <a:t>Во внешне- и внутридиффузионной областях</a:t>
            </a:r>
          </a:p>
          <a:p>
            <a:pPr eaLnBrk="1" hangingPunct="1">
              <a:buFontTx/>
              <a:buChar char="-"/>
            </a:pPr>
            <a:endParaRPr lang="ru-RU" altLang="ru-RU" sz="1900" b="1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sz="1900" b="1">
                <a:solidFill>
                  <a:srgbClr val="FF0000"/>
                </a:solidFill>
              </a:rPr>
              <a:t>Непористые зерна:</a:t>
            </a:r>
          </a:p>
          <a:p>
            <a:pPr eaLnBrk="1" hangingPunct="1">
              <a:buFontTx/>
              <a:buChar char="-"/>
            </a:pPr>
            <a:r>
              <a:rPr lang="ru-RU" altLang="ru-RU" b="1">
                <a:solidFill>
                  <a:srgbClr val="FF0000"/>
                </a:solidFill>
              </a:rPr>
              <a:t>В кинетической и внешне- и внутридиффузионной областях</a:t>
            </a:r>
          </a:p>
          <a:p>
            <a:pPr eaLnBrk="1" hangingPunct="1"/>
            <a:endParaRPr lang="ru-RU" altLang="ru-RU" sz="1900" b="1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sz="19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165100" y="123825"/>
            <a:ext cx="89789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>
                <a:solidFill>
                  <a:srgbClr val="FF0000"/>
                </a:solidFill>
              </a:rPr>
              <a:t>Пористые и непористые зерна </a:t>
            </a:r>
          </a:p>
        </p:txBody>
      </p:sp>
      <p:graphicFrame>
        <p:nvGraphicFramePr>
          <p:cNvPr id="1024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84030"/>
              </p:ext>
            </p:extLst>
          </p:nvPr>
        </p:nvGraphicFramePr>
        <p:xfrm>
          <a:off x="6516688" y="1341438"/>
          <a:ext cx="15113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88" name="Equation" r:id="rId3" imgW="723586" imgH="444307" progId="Equation.DSMT4">
                  <p:embed/>
                </p:oleObj>
              </mc:Choice>
              <mc:Fallback>
                <p:oleObj name="Equation" r:id="rId3" imgW="723586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1341438"/>
                        <a:ext cx="151130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607786"/>
              </p:ext>
            </p:extLst>
          </p:nvPr>
        </p:nvGraphicFramePr>
        <p:xfrm>
          <a:off x="6011863" y="2781300"/>
          <a:ext cx="252095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89" name="Equation" r:id="rId5" imgW="1218671" imgH="444307" progId="Equation.DSMT4">
                  <p:embed/>
                </p:oleObj>
              </mc:Choice>
              <mc:Fallback>
                <p:oleObj name="Equation" r:id="rId5" imgW="1218671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781300"/>
                        <a:ext cx="2520950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077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3" name="Rectangle 7"/>
          <p:cNvSpPr>
            <a:spLocks noChangeArrowheads="1"/>
          </p:cNvSpPr>
          <p:nvPr/>
        </p:nvSpPr>
        <p:spPr bwMode="auto">
          <a:xfrm>
            <a:off x="165100" y="-42863"/>
            <a:ext cx="8978900" cy="76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/>
              <a:t>Формы зерен катализатора для аппарата </a:t>
            </a:r>
          </a:p>
          <a:p>
            <a:pPr algn="ctr" eaLnBrk="1" hangingPunct="1"/>
            <a:r>
              <a:rPr lang="ru-RU" altLang="ru-RU" sz="2200" b="1"/>
              <a:t>с неподвижным слоем</a:t>
            </a:r>
          </a:p>
        </p:txBody>
      </p:sp>
      <p:pic>
        <p:nvPicPr>
          <p:cNvPr id="307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1052513"/>
            <a:ext cx="655320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165100" y="5251450"/>
            <a:ext cx="89789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200"/>
              <a:t>Чаще всего используются формы типов 1-5, реже 7-10.</a:t>
            </a:r>
          </a:p>
        </p:txBody>
      </p:sp>
    </p:spTree>
    <p:extLst>
      <p:ext uri="{BB962C8B-B14F-4D97-AF65-F5344CB8AC3E}">
        <p14:creationId xmlns:p14="http://schemas.microsoft.com/office/powerpoint/2010/main" val="394385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8172450" cy="692150"/>
          </a:xfrm>
        </p:spPr>
        <p:txBody>
          <a:bodyPr/>
          <a:lstStyle/>
          <a:p>
            <a:r>
              <a:rPr lang="ru-RU" altLang="ru-RU" sz="2400" b="1" smtClean="0"/>
              <a:t>Активность единицы объема катализатора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8820150" cy="31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67700" y="908050"/>
            <a:ext cx="647700" cy="720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52264" r="47075" b="26590"/>
          <a:stretch>
            <a:fillRect/>
          </a:stretch>
        </p:blipFill>
        <p:spPr bwMode="auto">
          <a:xfrm>
            <a:off x="-36513" y="4873625"/>
            <a:ext cx="27733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5" t="10564" r="39697" b="52078"/>
          <a:stretch>
            <a:fillRect/>
          </a:stretch>
        </p:blipFill>
        <p:spPr bwMode="auto">
          <a:xfrm>
            <a:off x="2178050" y="4573588"/>
            <a:ext cx="1981200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2" t="9801" r="19603" b="6479"/>
          <a:stretch>
            <a:fillRect/>
          </a:stretch>
        </p:blipFill>
        <p:spPr bwMode="auto">
          <a:xfrm>
            <a:off x="4316413" y="4579938"/>
            <a:ext cx="2420937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2" t="13049" r="20872" b="4558"/>
          <a:stretch>
            <a:fillRect/>
          </a:stretch>
        </p:blipFill>
        <p:spPr bwMode="auto">
          <a:xfrm>
            <a:off x="6738938" y="4752975"/>
            <a:ext cx="22606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509120"/>
            <a:ext cx="590867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82550" y="836544"/>
            <a:ext cx="89789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u="sng" dirty="0"/>
              <a:t>Устойчивость определяет сопротивление процессу рекристаллизации;</a:t>
            </a:r>
          </a:p>
          <a:p>
            <a:pPr eaLnBrk="1" hangingPunct="1">
              <a:buFontTx/>
              <a:buChar char="-"/>
            </a:pPr>
            <a:r>
              <a:rPr lang="ru-RU" altLang="ru-RU" sz="1900" b="1" dirty="0"/>
              <a:t>Ввод добавок (катализаторы синтеза аммиака, катализаторы синтеза метанола);</a:t>
            </a:r>
          </a:p>
          <a:p>
            <a:pPr eaLnBrk="1" hangingPunct="1">
              <a:buFontTx/>
              <a:buChar char="-"/>
            </a:pPr>
            <a:r>
              <a:rPr lang="ru-RU" altLang="ru-RU" sz="1900" b="1" dirty="0"/>
              <a:t>Выбор термостойкого носителя (корреляция свойств термостойкость-склонность к рекристаллизации</a:t>
            </a:r>
            <a:r>
              <a:rPr lang="ru-RU" altLang="ru-RU" sz="1900" b="1" dirty="0" smtClean="0"/>
              <a:t>);</a:t>
            </a:r>
          </a:p>
          <a:p>
            <a:pPr eaLnBrk="1" hangingPunct="1">
              <a:buFontTx/>
              <a:buChar char="-"/>
            </a:pPr>
            <a:endParaRPr lang="ru-RU" altLang="ru-RU" sz="1900" b="1" dirty="0"/>
          </a:p>
          <a:p>
            <a:pPr eaLnBrk="1" hangingPunct="1"/>
            <a:r>
              <a:rPr lang="ru-RU" altLang="ru-RU" sz="1900" b="1" dirty="0"/>
              <a:t>Правило Эндрю-</a:t>
            </a:r>
            <a:r>
              <a:rPr lang="ru-RU" altLang="ru-RU" sz="1900" b="1" dirty="0" err="1"/>
              <a:t>Таммана</a:t>
            </a:r>
            <a:r>
              <a:rPr lang="ru-RU" altLang="ru-RU" sz="1900" b="1" dirty="0"/>
              <a:t> (действительно для высоких Т): </a:t>
            </a:r>
            <a:r>
              <a:rPr lang="ru-RU" altLang="ru-RU" sz="1900" dirty="0"/>
              <a:t>Чем выше температура плавления вещества, тем ниже скорость рекристаллизации</a:t>
            </a:r>
            <a:r>
              <a:rPr lang="ru-RU" altLang="ru-RU" sz="1900" dirty="0" smtClean="0"/>
              <a:t>;</a:t>
            </a:r>
          </a:p>
          <a:p>
            <a:pPr eaLnBrk="1" hangingPunct="1"/>
            <a:endParaRPr lang="ru-RU" altLang="ru-RU" sz="1900" dirty="0"/>
          </a:p>
          <a:p>
            <a:pPr eaLnBrk="1" hangingPunct="1"/>
            <a:r>
              <a:rPr lang="ru-RU" altLang="ru-RU" sz="1900" b="1" dirty="0"/>
              <a:t>При низких температурах (Левицкий, 800-1000 °С): </a:t>
            </a:r>
            <a:r>
              <a:rPr lang="ru-RU" altLang="ru-RU" sz="1900" dirty="0"/>
              <a:t>С увеличением порядкового номера металла поверхность окислов после термообработки снижается независимо от температуры плавления </a:t>
            </a:r>
            <a:r>
              <a:rPr lang="ru-RU" altLang="ru-RU" sz="1900" b="1" dirty="0"/>
              <a:t>(рис.)</a:t>
            </a:r>
          </a:p>
          <a:p>
            <a:pPr eaLnBrk="1" hangingPunct="1"/>
            <a:endParaRPr lang="ru-RU" altLang="ru-RU" sz="1900" b="1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165100" y="123825"/>
            <a:ext cx="89789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/>
              <a:t>Устойчивость катализаторов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82550" y="981075"/>
            <a:ext cx="89789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900" b="1"/>
              <a:t>Рекристаллизация протекает за счет медленного роста крупных кристаллов при объединении мелких. Чем выше концентрация поверхностного компонента, тем выше скорость рекристаллизации.</a:t>
            </a:r>
          </a:p>
          <a:p>
            <a:pPr eaLnBrk="1" hangingPunct="1"/>
            <a:r>
              <a:rPr lang="ru-RU" altLang="ru-RU" sz="1900" b="1"/>
              <a:t>Дисперсность платины на </a:t>
            </a:r>
            <a:r>
              <a:rPr lang="el-GR" altLang="ru-RU" sz="1900" b="1">
                <a:sym typeface="Symbol" pitchFamily="18" charset="2"/>
              </a:rPr>
              <a:t></a:t>
            </a:r>
            <a:r>
              <a:rPr lang="ru-RU" altLang="ru-RU" sz="1900" b="1"/>
              <a:t>-оксиде алюминия (Зайдман, ИК СО РАН):</a:t>
            </a:r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165100" y="123825"/>
            <a:ext cx="89789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200" b="1"/>
              <a:t>Устойчивость катализаторов </a:t>
            </a: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3870325" y="2349500"/>
          <a:ext cx="140335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4" name="Equation" r:id="rId3" imgW="863225" imgH="418918" progId="Equation.DSMT4">
                  <p:embed/>
                </p:oleObj>
              </mc:Choice>
              <mc:Fallback>
                <p:oleObj name="Equation" r:id="rId3" imgW="863225" imgH="418918" progId="Equation.DSMT4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25" y="2349500"/>
                        <a:ext cx="1403350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96838" y="3197225"/>
          <a:ext cx="8964612" cy="166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5" name="Документ" r:id="rId5" imgW="5940431" imgH="1102232" progId="Word.Document.8">
                  <p:embed/>
                </p:oleObj>
              </mc:Choice>
              <mc:Fallback>
                <p:oleObj name="Документ" r:id="rId5" imgW="5940431" imgH="1102232" progId="Word.Document.8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8" y="3197225"/>
                        <a:ext cx="8964612" cy="166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Rectangle 7"/>
          <p:cNvSpPr>
            <a:spLocks noChangeArrowheads="1"/>
          </p:cNvSpPr>
          <p:nvPr/>
        </p:nvSpPr>
        <p:spPr bwMode="auto">
          <a:xfrm>
            <a:off x="165100" y="5375275"/>
            <a:ext cx="8978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900" b="1"/>
              <a:t>Порядок процесса потери удельной поверхности - 6-15, иногда 2-4; Скорость потери поверхности растет с ростом температуры. Скорость потери поверхности выше в кислородсодержащем газе.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2571</TotalTime>
  <Words>1754</Words>
  <Application>Microsoft Office PowerPoint</Application>
  <PresentationFormat>Экран (4:3)</PresentationFormat>
  <Paragraphs>185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Оформление по умолчанию</vt:lpstr>
      <vt:lpstr>MathType 6.0 Equation</vt:lpstr>
      <vt:lpstr>Document</vt:lpstr>
      <vt:lpstr>Equation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Активность единицы объема катализатора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588</cp:revision>
  <dcterms:created xsi:type="dcterms:W3CDTF">2007-06-17T17:17:26Z</dcterms:created>
  <dcterms:modified xsi:type="dcterms:W3CDTF">2023-12-07T00:35:12Z</dcterms:modified>
</cp:coreProperties>
</file>