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sdx" ContentType="application/vnd.ms-visio.drawing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6" r:id="rId2"/>
    <p:sldId id="2741" r:id="rId3"/>
    <p:sldId id="2736" r:id="rId4"/>
    <p:sldId id="2738" r:id="rId5"/>
    <p:sldId id="2742" r:id="rId6"/>
    <p:sldId id="2622" r:id="rId7"/>
    <p:sldId id="2683" r:id="rId8"/>
    <p:sldId id="2687" r:id="rId9"/>
    <p:sldId id="2689" r:id="rId10"/>
    <p:sldId id="2718" r:id="rId11"/>
    <p:sldId id="2720" r:id="rId12"/>
    <p:sldId id="2719" r:id="rId13"/>
    <p:sldId id="2743" r:id="rId14"/>
    <p:sldId id="2682" r:id="rId15"/>
    <p:sldId id="2684" r:id="rId16"/>
    <p:sldId id="2685" r:id="rId17"/>
    <p:sldId id="2686" r:id="rId18"/>
    <p:sldId id="2744" r:id="rId19"/>
    <p:sldId id="2717" r:id="rId20"/>
    <p:sldId id="2722" r:id="rId21"/>
    <p:sldId id="2746" r:id="rId22"/>
    <p:sldId id="2728" r:id="rId23"/>
    <p:sldId id="2729" r:id="rId24"/>
    <p:sldId id="2730" r:id="rId25"/>
    <p:sldId id="2731" r:id="rId26"/>
    <p:sldId id="2747" r:id="rId27"/>
    <p:sldId id="2748" r:id="rId28"/>
    <p:sldId id="2749" r:id="rId29"/>
    <p:sldId id="2732" r:id="rId30"/>
    <p:sldId id="2734" r:id="rId31"/>
    <p:sldId id="2760" r:id="rId32"/>
    <p:sldId id="2735" r:id="rId33"/>
    <p:sldId id="2739" r:id="rId34"/>
    <p:sldId id="2766" r:id="rId35"/>
    <p:sldId id="2765" r:id="rId36"/>
    <p:sldId id="2750" r:id="rId37"/>
    <p:sldId id="2751" r:id="rId38"/>
    <p:sldId id="2762" r:id="rId39"/>
    <p:sldId id="2752" r:id="rId40"/>
    <p:sldId id="2757" r:id="rId41"/>
    <p:sldId id="2753" r:id="rId42"/>
    <p:sldId id="2755" r:id="rId43"/>
    <p:sldId id="2756" r:id="rId44"/>
    <p:sldId id="2758" r:id="rId45"/>
    <p:sldId id="2759" r:id="rId46"/>
    <p:sldId id="2724" r:id="rId47"/>
    <p:sldId id="2723" r:id="rId48"/>
    <p:sldId id="2763" r:id="rId49"/>
    <p:sldId id="2764" r:id="rId50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6CD"/>
    <a:srgbClr val="ECF3E8"/>
    <a:srgbClr val="D4D4D4"/>
    <a:srgbClr val="EBEBEB"/>
    <a:srgbClr val="71AF27"/>
    <a:srgbClr val="28BE46"/>
    <a:srgbClr val="393939"/>
    <a:srgbClr val="686868"/>
    <a:srgbClr val="A2A1A1"/>
    <a:srgbClr val="6C6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72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882" y="-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0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0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0.wmf"/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6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1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13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29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56"/>
            <a:ext cx="1946933" cy="50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66EA5C3C-4B25-41E8-AB68-37F125EA71B8}" type="datetime1">
              <a:rPr lang="ru-RU" smtClean="0"/>
              <a:t>24.03.2023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CB84E0B0-0800-474B-A65E-C8FA648A0085}" type="datetime1">
              <a:rPr lang="ru-RU" smtClean="0"/>
              <a:t>24.03.2023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9416DFE-D87F-487F-8930-C703FED101A0}" type="datetime1">
              <a:rPr lang="ru-RU" smtClean="0"/>
              <a:t>24.03.2023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11" y="755267"/>
            <a:ext cx="1150741" cy="267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131694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D747349-2DB1-4C86-99CD-DEBD5FC7BA1C}" type="datetime1">
              <a:rPr lang="ru-RU" smtClean="0"/>
              <a:t>24.03.2023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558363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295D1B9-19EA-449B-A8E9-328FD1CE07EA}" type="datetime1">
              <a:rPr lang="ru-RU" smtClean="0"/>
              <a:t>24.03.2023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572FD20-7506-48CE-BD9A-8F1DCCBED3F3}" type="datetime1">
              <a:rPr lang="ru-RU" smtClean="0"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430860"/>
            <a:ext cx="1621902" cy="41686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85D852C-8433-46D2-81C4-1A3B322FFC25}" type="datetime1">
              <a:rPr lang="ru-RU" smtClean="0"/>
              <a:t>24.03.2023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9515E98-E7A8-4953-B002-F15F58CA2D55}" type="datetime1">
              <a:rPr lang="ru-RU" smtClean="0"/>
              <a:t>24.03.2023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FEB654C-8EB3-4354-BA50-BE55FFB02FC9}" type="datetime1">
              <a:rPr lang="ru-RU" smtClean="0"/>
              <a:t>24.03.2023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2835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D788B86-147C-4E59-B2BB-B88088B131CD}" type="datetime1">
              <a:rPr lang="ru-RU" smtClean="0"/>
              <a:t>24.03.2023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05F1251-4F6C-4934-89D2-16B9E9AACAF9}" type="datetime1">
              <a:rPr lang="ru-RU" smtClean="0"/>
              <a:t>24.03.2023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DD9777A-D7D6-461B-BCAB-D3DB397CD924}" type="datetime1">
              <a:rPr lang="ru-RU" smtClean="0"/>
              <a:t>24.03.2023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5" r:id="rId7"/>
    <p:sldLayoutId id="2147483650" r:id="rId8"/>
    <p:sldLayoutId id="2147483651" r:id="rId9"/>
    <p:sldLayoutId id="2147483664" r:id="rId10"/>
    <p:sldLayoutId id="2147483654" r:id="rId11"/>
    <p:sldLayoutId id="2147483655" r:id="rId12"/>
    <p:sldLayoutId id="2147483667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Microsoft_Visio1.vsdx"/><Relationship Id="rId3" Type="http://schemas.openxmlformats.org/officeDocument/2006/relationships/oleObject" Target="../embeddings/oleObject6.bin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2.wmf"/><Relationship Id="rId9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Microsoft_Visio2.vsdx"/><Relationship Id="rId3" Type="http://schemas.openxmlformats.org/officeDocument/2006/relationships/oleObject" Target="../embeddings/oleObject8.bin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4.wmf"/><Relationship Id="rId9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Microsoft_Visio3.vsdx"/><Relationship Id="rId3" Type="http://schemas.openxmlformats.org/officeDocument/2006/relationships/oleObject" Target="../embeddings/oleObject10.bin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5.wmf"/><Relationship Id="rId9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8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5.emf"/><Relationship Id="rId4" Type="http://schemas.openxmlformats.org/officeDocument/2006/relationships/image" Target="../media/image2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3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6.png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7.png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Visio4.vsd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13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0.png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6" Type="http://schemas.openxmlformats.org/officeDocument/2006/relationships/package" Target="../embeddings/_________Microsoft_Visio5.vsdx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3.emf"/><Relationship Id="rId4" Type="http://schemas.openxmlformats.org/officeDocument/2006/relationships/package" Target="../embeddings/_________Microsoft_Visio6.vsdx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2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9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29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2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46.wmf"/><Relationship Id="rId9" Type="http://schemas.openxmlformats.org/officeDocument/2006/relationships/image" Target="../media/image49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46.wmf"/><Relationship Id="rId9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55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56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57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60.emf"/><Relationship Id="rId4" Type="http://schemas.openxmlformats.org/officeDocument/2006/relationships/image" Target="../media/image59.w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62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61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63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64.w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7.png"/><Relationship Id="rId7" Type="http://schemas.openxmlformats.org/officeDocument/2006/relationships/image" Target="../media/image6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65.wmf"/><Relationship Id="rId4" Type="http://schemas.openxmlformats.org/officeDocument/2006/relationships/oleObject" Target="../embeddings/oleObject4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0238A66B-EFAE-D8AE-41B5-99056C012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0454" y="1894704"/>
            <a:ext cx="6963880" cy="2007994"/>
          </a:xfrm>
        </p:spPr>
        <p:txBody>
          <a:bodyPr>
            <a:noAutofit/>
          </a:bodyPr>
          <a:lstStyle/>
          <a:p>
            <a:r>
              <a:rPr lang="ru-RU" sz="2400" dirty="0"/>
              <a:t>Макрокинетика химических </a:t>
            </a:r>
            <a:r>
              <a:rPr lang="ru-RU" sz="2400" dirty="0" smtClean="0"/>
              <a:t>процессов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err="1" smtClean="0"/>
              <a:t>Квазигомогенная</a:t>
            </a:r>
            <a:r>
              <a:rPr lang="ru-RU" sz="2200" dirty="0" smtClean="0"/>
              <a:t> модель</a:t>
            </a:r>
            <a:endParaRPr lang="ru-RU" sz="2200" dirty="0"/>
          </a:p>
        </p:txBody>
      </p:sp>
      <p:sp>
        <p:nvSpPr>
          <p:cNvPr id="15" name="Подзаголовок 14">
            <a:extLst>
              <a:ext uri="{FF2B5EF4-FFF2-40B4-BE49-F238E27FC236}">
                <a16:creationId xmlns="" xmlns:a16="http://schemas.microsoft.com/office/drawing/2014/main" id="{C4F39DC3-6A7D-7C6F-039E-7EAC2ACF75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 </a:t>
            </a:r>
            <a:r>
              <a:rPr lang="ru-RU" dirty="0" smtClean="0"/>
              <a:t>№</a:t>
            </a:r>
            <a:r>
              <a:rPr lang="en-US" dirty="0" smtClean="0"/>
              <a:t>5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0947B76D-2B5F-164C-7A2C-B4CA21F218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1</a:t>
            </a:r>
            <a:r>
              <a:rPr lang="en-US" dirty="0" smtClean="0"/>
              <a:t>6</a:t>
            </a:r>
            <a:r>
              <a:rPr lang="ru-RU" dirty="0" smtClean="0"/>
              <a:t>.03.2023 г.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="" xmlns:a16="http://schemas.microsoft.com/office/drawing/2014/main" id="{B5DB5B17-1086-C683-3F38-E7F9718949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70589" y="4979008"/>
            <a:ext cx="5775968" cy="808038"/>
          </a:xfrm>
        </p:spPr>
        <p:txBody>
          <a:bodyPr/>
          <a:lstStyle/>
          <a:p>
            <a:r>
              <a:rPr lang="ru-RU" altLang="ru-RU" sz="1800" b="1" dirty="0"/>
              <a:t>Лектор – к.т.н., доцент ОХИ Юрьев Е.М.</a:t>
            </a:r>
            <a:r>
              <a:rPr lang="ru-RU" altLang="ru-RU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Допущения </a:t>
            </a:r>
            <a:r>
              <a:rPr lang="ru-RU" altLang="ru-RU" dirty="0" err="1"/>
              <a:t>квазигомогенной</a:t>
            </a:r>
            <a:r>
              <a:rPr lang="ru-RU" altLang="ru-RU" dirty="0"/>
              <a:t> модели</a:t>
            </a:r>
            <a:r>
              <a:rPr lang="en-US" altLang="ru-RU" dirty="0"/>
              <a:t>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958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Допущения </a:t>
            </a:r>
            <a:r>
              <a:rPr lang="ru-RU" altLang="ru-RU" sz="2800" b="1" dirty="0" err="1" smtClean="0"/>
              <a:t>квазигомогенной</a:t>
            </a:r>
            <a:r>
              <a:rPr lang="ru-RU" altLang="ru-RU" sz="2800" b="1" dirty="0" smtClean="0"/>
              <a:t> модели</a:t>
            </a:r>
            <a:r>
              <a:rPr lang="en-US" altLang="ru-RU" sz="2800" b="1" dirty="0" smtClean="0"/>
              <a:t> 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976" y="1825625"/>
            <a:ext cx="5213024" cy="4036790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/>
              <a:t>Общий теоретический подход при анализе рассматриваемой системы сводится к выводу уравнений, описывающих одновременное протекание массопереноса и химической реакции. </a:t>
            </a:r>
            <a:r>
              <a:rPr lang="ru-RU" sz="1600" dirty="0" smtClean="0"/>
              <a:t>При </a:t>
            </a:r>
            <a:r>
              <a:rPr lang="ru-RU" sz="1600" dirty="0"/>
              <a:t>этом реагенты и продукты реакции диффундируют в </a:t>
            </a:r>
            <a:r>
              <a:rPr lang="ru-RU" sz="1600" dirty="0" smtClean="0"/>
              <a:t>грануле </a:t>
            </a:r>
            <a:r>
              <a:rPr lang="ru-RU" sz="1600" dirty="0"/>
              <a:t>в противоположных направлениях. 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/>
              <a:t>Рассмотрим </a:t>
            </a:r>
            <a:r>
              <a:rPr lang="ru-RU" sz="1600" dirty="0"/>
              <a:t>сферическую гранулу катализатора радиуса </a:t>
            </a:r>
            <a:r>
              <a:rPr lang="en-US" sz="1600" i="1" dirty="0" err="1" smtClean="0"/>
              <a:t>R</a:t>
            </a:r>
            <a:r>
              <a:rPr lang="en-US" sz="1600" baseline="-25000" dirty="0" err="1" smtClean="0"/>
              <a:t>p</a:t>
            </a:r>
            <a:r>
              <a:rPr lang="ru-RU" sz="1600" dirty="0" smtClean="0"/>
              <a:t>, </a:t>
            </a:r>
            <a:r>
              <a:rPr lang="ru-RU" sz="1600" dirty="0"/>
              <a:t>выделив в ней сферический слой толщиной </a:t>
            </a:r>
            <a:r>
              <a:rPr lang="en-US" sz="1600" dirty="0" err="1" smtClean="0"/>
              <a:t>d</a:t>
            </a:r>
            <a:r>
              <a:rPr lang="en-US" sz="1600" i="1" dirty="0" err="1" smtClean="0"/>
              <a:t>r</a:t>
            </a:r>
            <a:r>
              <a:rPr lang="ru-RU" sz="1600" dirty="0" smtClean="0"/>
              <a:t> </a:t>
            </a:r>
            <a:r>
              <a:rPr lang="ru-RU" sz="1600" dirty="0"/>
              <a:t>и радиусом </a:t>
            </a:r>
            <a:r>
              <a:rPr lang="en-US" sz="1600" i="1" dirty="0" smtClean="0"/>
              <a:t>r</a:t>
            </a:r>
            <a:r>
              <a:rPr lang="ru-RU" sz="1600" i="1" dirty="0" smtClean="0"/>
              <a:t>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CFAD062-36AD-2897-95A4-7940FC301075}"/>
              </a:ext>
            </a:extLst>
          </p:cNvPr>
          <p:cNvSpPr txBox="1"/>
          <p:nvPr/>
        </p:nvSpPr>
        <p:spPr>
          <a:xfrm>
            <a:off x="6819543" y="5982004"/>
            <a:ext cx="46232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4013" algn="ctr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200" dirty="0" smtClean="0"/>
              <a:t>Рисунок – Мольный баланс элемента </a:t>
            </a:r>
            <a:r>
              <a:rPr lang="en-US" altLang="ru-RU" sz="1200" dirty="0" err="1" smtClean="0">
                <a:cs typeface="Times New Roman" panose="02020603050405020304" pitchFamily="18" charset="0"/>
              </a:rPr>
              <a:t>Δ</a:t>
            </a:r>
            <a:r>
              <a:rPr lang="en-US" altLang="ru-RU" sz="1200" i="1" dirty="0" err="1" smtClean="0">
                <a:cs typeface="Times New Roman" panose="02020603050405020304" pitchFamily="18" charset="0"/>
              </a:rPr>
              <a:t>r</a:t>
            </a:r>
            <a:r>
              <a:rPr lang="en-US" altLang="ru-RU" sz="1200" dirty="0" smtClean="0">
                <a:cs typeface="Times New Roman" panose="02020603050405020304" pitchFamily="18" charset="0"/>
              </a:rPr>
              <a:t> </a:t>
            </a:r>
            <a:r>
              <a:rPr lang="ru-RU" altLang="ru-RU" sz="1200" dirty="0" smtClean="0">
                <a:cs typeface="Times New Roman" panose="02020603050405020304" pitchFamily="18" charset="0"/>
              </a:rPr>
              <a:t>внутри гранулы катализатора</a:t>
            </a:r>
            <a:endParaRPr lang="ru-RU" altLang="ru-RU" sz="1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843" y="1864362"/>
            <a:ext cx="4742976" cy="381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38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Допущения </a:t>
            </a:r>
            <a:r>
              <a:rPr lang="ru-RU" altLang="ru-RU" sz="2800" b="1" dirty="0" err="1" smtClean="0"/>
              <a:t>квазигомогенной</a:t>
            </a:r>
            <a:r>
              <a:rPr lang="ru-RU" altLang="ru-RU" sz="2800" b="1" dirty="0" smtClean="0"/>
              <a:t> модели</a:t>
            </a:r>
            <a:r>
              <a:rPr lang="en-US" altLang="ru-RU" sz="2800" b="1" dirty="0" smtClean="0"/>
              <a:t> 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302" y="1825625"/>
            <a:ext cx="5726372" cy="4036790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 smtClean="0"/>
              <a:t>Упрощенный </a:t>
            </a:r>
            <a:r>
              <a:rPr lang="ru-RU" sz="1400" dirty="0"/>
              <a:t>анализ основан на следующих допущениях: 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1) пористая гранула имеет сферическую форму; 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2) гранула находится в изотермических условиях;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3) диффузия в пористой структуре подчиняется первому закону </a:t>
            </a:r>
            <a:r>
              <a:rPr lang="ru-RU" sz="1400" dirty="0" err="1"/>
              <a:t>Фика</a:t>
            </a:r>
            <a:r>
              <a:rPr lang="ru-RU" sz="1400" dirty="0"/>
              <a:t> и характеризуется постоянным по всей грануле эффективным коэффициентом диффузии </a:t>
            </a:r>
            <a:r>
              <a:rPr lang="ru-RU" sz="1400" i="1" dirty="0"/>
              <a:t>D</a:t>
            </a:r>
            <a:r>
              <a:rPr lang="ru-RU" sz="1400" dirty="0"/>
              <a:t>*. Отсюда следует, что мольный поток равен –</a:t>
            </a:r>
            <a:r>
              <a:rPr lang="ru-RU" sz="1400" i="1" dirty="0"/>
              <a:t>D</a:t>
            </a:r>
            <a:r>
              <a:rPr lang="ru-RU" sz="1400" dirty="0"/>
              <a:t>*·</a:t>
            </a:r>
            <a:r>
              <a:rPr lang="ru-RU" sz="1400" dirty="0" err="1"/>
              <a:t>d</a:t>
            </a:r>
            <a:r>
              <a:rPr lang="ru-RU" sz="1400" i="1" dirty="0" err="1"/>
              <a:t>C</a:t>
            </a:r>
            <a:r>
              <a:rPr lang="ru-RU" sz="1400" dirty="0"/>
              <a:t>/</a:t>
            </a:r>
            <a:r>
              <a:rPr lang="ru-RU" sz="1400" dirty="0" err="1"/>
              <a:t>d</a:t>
            </a:r>
            <a:r>
              <a:rPr lang="ru-RU" sz="1400" i="1" dirty="0" err="1"/>
              <a:t>r</a:t>
            </a:r>
            <a:r>
              <a:rPr lang="ru-RU" sz="1400" dirty="0"/>
              <a:t>;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 4) в сферической частице катализатора протекает простая реакция, в реакции участвует один реагент </a:t>
            </a:r>
            <a:r>
              <a:rPr lang="ru-RU" sz="1400" i="1" dirty="0"/>
              <a:t>А</a:t>
            </a:r>
            <a:r>
              <a:rPr lang="ru-RU" sz="1400" dirty="0"/>
              <a:t>, она необратима: </a:t>
            </a:r>
            <a:r>
              <a:rPr lang="ru-RU" sz="1400" i="1" dirty="0"/>
              <a:t>A</a:t>
            </a:r>
            <a:r>
              <a:rPr lang="ru-RU" sz="1400" dirty="0"/>
              <a:t> → </a:t>
            </a:r>
            <a:r>
              <a:rPr lang="ru-RU" sz="1400" i="1" dirty="0"/>
              <a:t>B</a:t>
            </a:r>
            <a:r>
              <a:rPr lang="ru-RU" sz="1400" dirty="0"/>
              <a:t>;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Реагенты доставляются к дифференциальному сферическому слою посредством диффузии и расходуются внутри слоя в результате реакции.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CFAD062-36AD-2897-95A4-7940FC301075}"/>
              </a:ext>
            </a:extLst>
          </p:cNvPr>
          <p:cNvSpPr txBox="1"/>
          <p:nvPr/>
        </p:nvSpPr>
        <p:spPr>
          <a:xfrm>
            <a:off x="6819543" y="5982004"/>
            <a:ext cx="46232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4013" algn="ctr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200" dirty="0" smtClean="0"/>
              <a:t>Рисунок – Мольный баланс элемента </a:t>
            </a:r>
            <a:r>
              <a:rPr lang="en-US" altLang="ru-RU" sz="1200" dirty="0" err="1" smtClean="0">
                <a:cs typeface="Times New Roman" panose="02020603050405020304" pitchFamily="18" charset="0"/>
              </a:rPr>
              <a:t>Δ</a:t>
            </a:r>
            <a:r>
              <a:rPr lang="en-US" altLang="ru-RU" sz="1200" i="1" dirty="0" err="1" smtClean="0">
                <a:cs typeface="Times New Roman" panose="02020603050405020304" pitchFamily="18" charset="0"/>
              </a:rPr>
              <a:t>r</a:t>
            </a:r>
            <a:r>
              <a:rPr lang="en-US" altLang="ru-RU" sz="1200" dirty="0" smtClean="0">
                <a:cs typeface="Times New Roman" panose="02020603050405020304" pitchFamily="18" charset="0"/>
              </a:rPr>
              <a:t> </a:t>
            </a:r>
            <a:r>
              <a:rPr lang="ru-RU" altLang="ru-RU" sz="1200" dirty="0" smtClean="0">
                <a:cs typeface="Times New Roman" panose="02020603050405020304" pitchFamily="18" charset="0"/>
              </a:rPr>
              <a:t>внутри гранулы катализатора</a:t>
            </a:r>
            <a:endParaRPr lang="ru-RU" altLang="ru-RU" sz="1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843" y="1864362"/>
            <a:ext cx="4742976" cy="381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4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Составление уравнения </a:t>
            </a:r>
            <a:r>
              <a:rPr lang="ru-RU" altLang="ru-RU" dirty="0" err="1"/>
              <a:t>квазигомогенной</a:t>
            </a:r>
            <a:r>
              <a:rPr lang="ru-RU" altLang="ru-RU" dirty="0"/>
              <a:t> модели</a:t>
            </a:r>
            <a:r>
              <a:rPr lang="en-US" altLang="ru-RU" dirty="0"/>
              <a:t> </a:t>
            </a:r>
            <a:r>
              <a:rPr lang="ru-RU" altLang="ru-RU" dirty="0" smtClean="0"/>
              <a:t>для реагента.</a:t>
            </a:r>
            <a:br>
              <a:rPr lang="ru-RU" altLang="ru-RU" dirty="0" smtClean="0"/>
            </a:br>
            <a:r>
              <a:rPr lang="ru-RU" altLang="ru-RU" dirty="0" smtClean="0"/>
              <a:t>Зерно - сфера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836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Составление уравнения </a:t>
            </a:r>
            <a:r>
              <a:rPr lang="ru-RU" altLang="ru-RU" sz="2800" b="1" dirty="0" err="1" smtClean="0"/>
              <a:t>квазигомогенной</a:t>
            </a:r>
            <a:r>
              <a:rPr lang="ru-RU" altLang="ru-RU" sz="2800" b="1" dirty="0" smtClean="0"/>
              <a:t> модели</a:t>
            </a:r>
            <a:r>
              <a:rPr lang="en-US" altLang="ru-RU" sz="2800" b="1" dirty="0" smtClean="0"/>
              <a:t> 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24" y="1825625"/>
            <a:ext cx="5135310" cy="11303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 smtClean="0"/>
              <a:t>Пусть в сферической частице катализатора протекает простая реакция: </a:t>
            </a:r>
            <a:endParaRPr lang="ru-RU" sz="14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0591831"/>
              </p:ext>
            </p:extLst>
          </p:nvPr>
        </p:nvGraphicFramePr>
        <p:xfrm>
          <a:off x="755650" y="2287588"/>
          <a:ext cx="5408613" cy="454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" name="Equation" r:id="rId3" imgW="4508280" imgH="3784320" progId="Equation.DSMT4">
                  <p:embed/>
                </p:oleObj>
              </mc:Choice>
              <mc:Fallback>
                <p:oleObj name="Equation" r:id="rId3" imgW="4508280" imgH="3784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650" y="2287588"/>
                        <a:ext cx="5408613" cy="4541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CFAD062-36AD-2897-95A4-7940FC301075}"/>
              </a:ext>
            </a:extLst>
          </p:cNvPr>
          <p:cNvSpPr txBox="1"/>
          <p:nvPr/>
        </p:nvSpPr>
        <p:spPr>
          <a:xfrm>
            <a:off x="6819543" y="5982004"/>
            <a:ext cx="46232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4013" algn="ctr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200" dirty="0" smtClean="0"/>
              <a:t>Рисунок – Мольный баланс элемента </a:t>
            </a:r>
            <a:r>
              <a:rPr lang="en-US" altLang="ru-RU" sz="1200" dirty="0" err="1" smtClean="0">
                <a:cs typeface="Times New Roman" panose="02020603050405020304" pitchFamily="18" charset="0"/>
              </a:rPr>
              <a:t>Δ</a:t>
            </a:r>
            <a:r>
              <a:rPr lang="en-US" altLang="ru-RU" sz="1200" i="1" dirty="0" err="1" smtClean="0">
                <a:cs typeface="Times New Roman" panose="02020603050405020304" pitchFamily="18" charset="0"/>
              </a:rPr>
              <a:t>r</a:t>
            </a:r>
            <a:r>
              <a:rPr lang="en-US" altLang="ru-RU" sz="1200" dirty="0" smtClean="0">
                <a:cs typeface="Times New Roman" panose="02020603050405020304" pitchFamily="18" charset="0"/>
              </a:rPr>
              <a:t> </a:t>
            </a:r>
            <a:r>
              <a:rPr lang="ru-RU" altLang="ru-RU" sz="1200" dirty="0" smtClean="0">
                <a:cs typeface="Times New Roman" panose="02020603050405020304" pitchFamily="18" charset="0"/>
              </a:rPr>
              <a:t>внутри гранулы катализатора</a:t>
            </a:r>
            <a:endParaRPr lang="ru-RU" altLang="ru-RU" sz="1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9843" y="1864362"/>
            <a:ext cx="4742976" cy="381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8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Составление уравнения </a:t>
            </a:r>
            <a:r>
              <a:rPr lang="ru-RU" altLang="ru-RU" sz="2800" b="1" dirty="0" err="1" smtClean="0"/>
              <a:t>квазигомогенной</a:t>
            </a:r>
            <a:r>
              <a:rPr lang="ru-RU" altLang="ru-RU" sz="2800" b="1" dirty="0" smtClean="0"/>
              <a:t> модели</a:t>
            </a:r>
            <a:r>
              <a:rPr lang="en-US" altLang="ru-RU" sz="2800" b="1" dirty="0" smtClean="0"/>
              <a:t> 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24" y="1825625"/>
            <a:ext cx="5135310" cy="11303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 smtClean="0"/>
              <a:t>Пусть в сферической частице катализатора протекает простая реакция: </a:t>
            </a:r>
            <a:endParaRPr lang="ru-RU" sz="14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637545"/>
              </p:ext>
            </p:extLst>
          </p:nvPr>
        </p:nvGraphicFramePr>
        <p:xfrm>
          <a:off x="214313" y="2607343"/>
          <a:ext cx="7253287" cy="400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2" name="Equation" r:id="rId3" imgW="6045120" imgH="3340080" progId="Equation.DSMT4">
                  <p:embed/>
                </p:oleObj>
              </mc:Choice>
              <mc:Fallback>
                <p:oleObj name="Equation" r:id="rId3" imgW="6045120" imgH="3340080" progId="Equation.DSMT4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4313" y="2607343"/>
                        <a:ext cx="7253287" cy="4006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CFAD062-36AD-2897-95A4-7940FC301075}"/>
              </a:ext>
            </a:extLst>
          </p:cNvPr>
          <p:cNvSpPr txBox="1"/>
          <p:nvPr/>
        </p:nvSpPr>
        <p:spPr>
          <a:xfrm>
            <a:off x="7225943" y="5982004"/>
            <a:ext cx="4623276" cy="609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4013" algn="ctr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altLang="ru-RU" sz="1200" dirty="0"/>
              <a:t>Рисунок – Мольный баланс элемента </a:t>
            </a:r>
            <a:r>
              <a:rPr lang="en-US" altLang="ru-RU" sz="1200" dirty="0" err="1">
                <a:cs typeface="Times New Roman" panose="02020603050405020304" pitchFamily="18" charset="0"/>
              </a:rPr>
              <a:t>Δ</a:t>
            </a:r>
            <a:r>
              <a:rPr lang="en-US" altLang="ru-RU" sz="1200" i="1" dirty="0" err="1">
                <a:cs typeface="Times New Roman" panose="02020603050405020304" pitchFamily="18" charset="0"/>
              </a:rPr>
              <a:t>r</a:t>
            </a:r>
            <a:r>
              <a:rPr lang="en-US" altLang="ru-RU" sz="1200" dirty="0">
                <a:cs typeface="Times New Roman" panose="02020603050405020304" pitchFamily="18" charset="0"/>
              </a:rPr>
              <a:t> </a:t>
            </a:r>
            <a:r>
              <a:rPr lang="ru-RU" altLang="ru-RU" sz="1200" dirty="0">
                <a:cs typeface="Times New Roman" panose="02020603050405020304" pitchFamily="18" charset="0"/>
              </a:rPr>
              <a:t>внутри гранулы катализатора</a:t>
            </a:r>
            <a:endParaRPr lang="ru-RU" altLang="ru-RU" sz="1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0543" y="1864362"/>
            <a:ext cx="4742976" cy="381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77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Составление уравнения </a:t>
            </a:r>
            <a:r>
              <a:rPr lang="ru-RU" altLang="ru-RU" sz="2800" b="1" dirty="0" err="1" smtClean="0"/>
              <a:t>квазигомогенной</a:t>
            </a:r>
            <a:r>
              <a:rPr lang="ru-RU" altLang="ru-RU" sz="2800" b="1" dirty="0" smtClean="0"/>
              <a:t> модели</a:t>
            </a:r>
            <a:r>
              <a:rPr lang="en-US" altLang="ru-RU" sz="2800" b="1" dirty="0" smtClean="0"/>
              <a:t> 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4353690"/>
              </p:ext>
            </p:extLst>
          </p:nvPr>
        </p:nvGraphicFramePr>
        <p:xfrm>
          <a:off x="502318" y="1641680"/>
          <a:ext cx="6445250" cy="456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58" name="Equation" r:id="rId3" imgW="5371920" imgH="3809880" progId="Equation.DSMT4">
                  <p:embed/>
                </p:oleObj>
              </mc:Choice>
              <mc:Fallback>
                <p:oleObj name="Equation" r:id="rId3" imgW="5371920" imgH="3809880" progId="Equation.DSMT4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2318" y="1641680"/>
                        <a:ext cx="6445250" cy="4567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CFAD062-36AD-2897-95A4-7940FC301075}"/>
              </a:ext>
            </a:extLst>
          </p:cNvPr>
          <p:cNvSpPr txBox="1"/>
          <p:nvPr/>
        </p:nvSpPr>
        <p:spPr>
          <a:xfrm>
            <a:off x="7225943" y="5982004"/>
            <a:ext cx="46232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4013" algn="ctr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200" b="1" dirty="0" smtClean="0"/>
              <a:t>Рисунок – Мольный баланс элемента </a:t>
            </a:r>
            <a:r>
              <a:rPr lang="en-US" altLang="ru-RU" sz="1200" b="1" dirty="0" err="1" smtClean="0">
                <a:cs typeface="Times New Roman" panose="02020603050405020304" pitchFamily="18" charset="0"/>
              </a:rPr>
              <a:t>Δr</a:t>
            </a:r>
            <a:r>
              <a:rPr lang="en-US" altLang="ru-RU" sz="1200" b="1" dirty="0" smtClean="0">
                <a:cs typeface="Times New Roman" panose="02020603050405020304" pitchFamily="18" charset="0"/>
              </a:rPr>
              <a:t> </a:t>
            </a:r>
            <a:r>
              <a:rPr lang="ru-RU" altLang="ru-RU" sz="1200" b="1" dirty="0" smtClean="0">
                <a:cs typeface="Times New Roman" panose="02020603050405020304" pitchFamily="18" charset="0"/>
              </a:rPr>
              <a:t>внутри гранулы катализатора</a:t>
            </a:r>
            <a:endParaRPr lang="ru-RU" altLang="ru-RU" sz="12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0543" y="1864362"/>
            <a:ext cx="4742976" cy="381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71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Составление уравнения </a:t>
            </a:r>
            <a:r>
              <a:rPr lang="ru-RU" altLang="ru-RU" sz="2800" b="1" dirty="0" err="1" smtClean="0"/>
              <a:t>квазигомогенной</a:t>
            </a:r>
            <a:r>
              <a:rPr lang="ru-RU" altLang="ru-RU" sz="2800" b="1" dirty="0" smtClean="0"/>
              <a:t> модели</a:t>
            </a:r>
            <a:r>
              <a:rPr lang="en-US" altLang="ru-RU" sz="2800" b="1" dirty="0" smtClean="0"/>
              <a:t> 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9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9916445"/>
              </p:ext>
            </p:extLst>
          </p:nvPr>
        </p:nvGraphicFramePr>
        <p:xfrm>
          <a:off x="292017" y="2046199"/>
          <a:ext cx="6110287" cy="348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0" name="Equation" r:id="rId3" imgW="5092560" imgH="2908080" progId="Equation.DSMT4">
                  <p:embed/>
                </p:oleObj>
              </mc:Choice>
              <mc:Fallback>
                <p:oleObj name="Equation" r:id="rId3" imgW="5092560" imgH="2908080" progId="Equation.DSMT4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2017" y="2046199"/>
                        <a:ext cx="6110287" cy="3487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5204948"/>
              </p:ext>
            </p:extLst>
          </p:nvPr>
        </p:nvGraphicFramePr>
        <p:xfrm>
          <a:off x="7888288" y="1708150"/>
          <a:ext cx="2728912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1" name="Equation" r:id="rId5" imgW="2273040" imgH="749160" progId="Equation.DSMT4">
                  <p:embed/>
                </p:oleObj>
              </mc:Choice>
              <mc:Fallback>
                <p:oleObj name="Equation" r:id="rId5" imgW="2273040" imgH="749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88288" y="1708150"/>
                        <a:ext cx="2728912" cy="896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365" name="Picture 1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5" y="2696177"/>
            <a:ext cx="4732413" cy="2894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972300" y="5533936"/>
            <a:ext cx="48276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Рисунок </a:t>
            </a:r>
            <a:r>
              <a:rPr lang="ru-RU" sz="1200" b="1" dirty="0" smtClean="0"/>
              <a:t>– </a:t>
            </a:r>
            <a:r>
              <a:rPr lang="ru-RU" sz="1200" b="1" dirty="0"/>
              <a:t>Распределение концентрации реагента по внутренней поверхности сферического зерна катализатора радиусом 0,5 мм (</a:t>
            </a:r>
            <a:r>
              <a:rPr lang="ru-RU" sz="1200" b="1" i="1" dirty="0"/>
              <a:t>пример</a:t>
            </a:r>
            <a:r>
              <a:rPr lang="ru-RU" sz="12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3831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Составление уравнения </a:t>
            </a:r>
            <a:r>
              <a:rPr lang="ru-RU" altLang="ru-RU" sz="2800" b="1" dirty="0" err="1" smtClean="0"/>
              <a:t>квазигомогенной</a:t>
            </a:r>
            <a:r>
              <a:rPr lang="ru-RU" altLang="ru-RU" sz="2800" b="1" dirty="0" smtClean="0"/>
              <a:t> модели</a:t>
            </a:r>
            <a:r>
              <a:rPr lang="en-US" altLang="ru-RU" sz="2800" b="1" dirty="0" smtClean="0"/>
              <a:t> 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2642388"/>
              </p:ext>
            </p:extLst>
          </p:nvPr>
        </p:nvGraphicFramePr>
        <p:xfrm>
          <a:off x="627404" y="2054452"/>
          <a:ext cx="5562600" cy="405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53" name="Equation" r:id="rId3" imgW="4635360" imgH="3377880" progId="Equation.DSMT4">
                  <p:embed/>
                </p:oleObj>
              </mc:Choice>
              <mc:Fallback>
                <p:oleObj name="Equation" r:id="rId3" imgW="4635360" imgH="3377880" progId="Equation.DSMT4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7404" y="2054452"/>
                        <a:ext cx="5562600" cy="405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2479550"/>
              </p:ext>
            </p:extLst>
          </p:nvPr>
        </p:nvGraphicFramePr>
        <p:xfrm>
          <a:off x="8189240" y="1700129"/>
          <a:ext cx="2728912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54" name="Equation" r:id="rId5" imgW="2273040" imgH="749160" progId="Equation.DSMT4">
                  <p:embed/>
                </p:oleObj>
              </mc:Choice>
              <mc:Fallback>
                <p:oleObj name="Equation" r:id="rId5" imgW="2273040" imgH="749160" progId="Equation.DSMT4">
                  <p:embed/>
                  <p:pic>
                    <p:nvPicPr>
                      <p:cNvPr id="9" name="Объект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89240" y="1700129"/>
                        <a:ext cx="2728912" cy="896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365" name="Picture 1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5" y="2696177"/>
            <a:ext cx="4732413" cy="2894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972300" y="5533936"/>
            <a:ext cx="48276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Рисунок </a:t>
            </a:r>
            <a:r>
              <a:rPr lang="ru-RU" sz="1200" b="1" dirty="0" smtClean="0"/>
              <a:t>– </a:t>
            </a:r>
            <a:r>
              <a:rPr lang="ru-RU" sz="1200" b="1" dirty="0"/>
              <a:t>Распределение концентрации реагента по внутренней поверхности сферического зерна катализатора радиусом 0,5 мм (</a:t>
            </a:r>
            <a:r>
              <a:rPr lang="ru-RU" sz="1200" b="1" i="1" dirty="0"/>
              <a:t>пример</a:t>
            </a:r>
            <a:r>
              <a:rPr lang="ru-RU" sz="1200" b="1" dirty="0"/>
              <a:t>)</a:t>
            </a: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3461876"/>
              </p:ext>
            </p:extLst>
          </p:nvPr>
        </p:nvGraphicFramePr>
        <p:xfrm>
          <a:off x="8996859" y="2767012"/>
          <a:ext cx="1323975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55" name="Visio" r:id="rId8" imgW="1552454" imgH="1552500" progId="Visio.Drawing.15">
                  <p:embed/>
                </p:oleObj>
              </mc:Choice>
              <mc:Fallback>
                <p:oleObj name="Visio" r:id="rId8" imgW="1552454" imgH="1552500" progId="Visio.Drawing.15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6859" y="2767012"/>
                        <a:ext cx="1323975" cy="1323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18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Составление уравнения </a:t>
            </a:r>
            <a:r>
              <a:rPr lang="ru-RU" altLang="ru-RU" sz="2800" b="1" dirty="0" err="1" smtClean="0"/>
              <a:t>квазигомогенной</a:t>
            </a:r>
            <a:r>
              <a:rPr lang="ru-RU" altLang="ru-RU" sz="2800" b="1" dirty="0" smtClean="0"/>
              <a:t> модели</a:t>
            </a:r>
            <a:r>
              <a:rPr lang="en-US" altLang="ru-RU" sz="2800" b="1" dirty="0" smtClean="0"/>
              <a:t> 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7966382"/>
              </p:ext>
            </p:extLst>
          </p:nvPr>
        </p:nvGraphicFramePr>
        <p:xfrm>
          <a:off x="838199" y="2156619"/>
          <a:ext cx="5045075" cy="230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94" name="Equation" r:id="rId3" imgW="4203360" imgH="1917360" progId="Equation.DSMT4">
                  <p:embed/>
                </p:oleObj>
              </mc:Choice>
              <mc:Fallback>
                <p:oleObj name="Equation" r:id="rId3" imgW="4203360" imgH="1917360" progId="Equation.DSMT4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199" y="2156619"/>
                        <a:ext cx="5045075" cy="2300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9102810"/>
              </p:ext>
            </p:extLst>
          </p:nvPr>
        </p:nvGraphicFramePr>
        <p:xfrm>
          <a:off x="8189240" y="1700129"/>
          <a:ext cx="2728912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95" name="Equation" r:id="rId5" imgW="2273040" imgH="749160" progId="Equation.DSMT4">
                  <p:embed/>
                </p:oleObj>
              </mc:Choice>
              <mc:Fallback>
                <p:oleObj name="Equation" r:id="rId5" imgW="2273040" imgH="749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89240" y="1700129"/>
                        <a:ext cx="2728912" cy="896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1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5" y="2696177"/>
            <a:ext cx="4732413" cy="2894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972300" y="5533936"/>
            <a:ext cx="48276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Рисунок </a:t>
            </a:r>
            <a:r>
              <a:rPr lang="ru-RU" sz="1200" b="1" dirty="0" smtClean="0"/>
              <a:t>– </a:t>
            </a:r>
            <a:r>
              <a:rPr lang="ru-RU" sz="1200" b="1" dirty="0"/>
              <a:t>Распределение концентрации реагента по внутренней поверхности сферического зерна катализатора радиусом 0,5 мм (</a:t>
            </a:r>
            <a:r>
              <a:rPr lang="ru-RU" sz="1200" b="1" i="1" dirty="0"/>
              <a:t>пример</a:t>
            </a:r>
            <a:r>
              <a:rPr lang="ru-RU" sz="1200" b="1" dirty="0"/>
              <a:t>)</a:t>
            </a:r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360784"/>
              </p:ext>
            </p:extLst>
          </p:nvPr>
        </p:nvGraphicFramePr>
        <p:xfrm>
          <a:off x="8996859" y="2767012"/>
          <a:ext cx="1323975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96" name="Visio" r:id="rId8" imgW="1552454" imgH="1552500" progId="Visio.Drawing.15">
                  <p:embed/>
                </p:oleObj>
              </mc:Choice>
              <mc:Fallback>
                <p:oleObj name="Visio" r:id="rId8" imgW="1552454" imgH="1552500" progId="Visio.Drawing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6859" y="2767012"/>
                        <a:ext cx="1323975" cy="1323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494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Составление уравнения </a:t>
            </a:r>
            <a:r>
              <a:rPr lang="ru-RU" altLang="ru-RU" sz="2800" b="1" dirty="0" err="1" smtClean="0"/>
              <a:t>квазигомогенной</a:t>
            </a:r>
            <a:r>
              <a:rPr lang="ru-RU" altLang="ru-RU" sz="2800" b="1" dirty="0" smtClean="0"/>
              <a:t> модели</a:t>
            </a:r>
            <a:r>
              <a:rPr lang="en-US" altLang="ru-RU" sz="2800" b="1" dirty="0" smtClean="0"/>
              <a:t> 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12</a:t>
            </a:fld>
            <a:endParaRPr lang="ru-RU"/>
          </a:p>
        </p:txBody>
      </p: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24" y="1825625"/>
            <a:ext cx="5485689" cy="4547202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 smtClean="0"/>
              <a:t>Пусть </a:t>
            </a:r>
            <a:r>
              <a:rPr lang="en-US" sz="1600" i="1" dirty="0" smtClean="0"/>
              <a:t>W</a:t>
            </a:r>
            <a:r>
              <a:rPr lang="ru-RU" sz="1600" i="1" baseline="-25000" dirty="0" err="1" smtClean="0"/>
              <a:t>пов</a:t>
            </a:r>
            <a:r>
              <a:rPr lang="ru-RU" sz="1600" i="1" baseline="-25000" dirty="0" smtClean="0"/>
              <a:t>.</a:t>
            </a:r>
            <a:r>
              <a:rPr lang="ru-RU" sz="1600" dirty="0" smtClean="0"/>
              <a:t> </a:t>
            </a:r>
            <a:r>
              <a:rPr lang="en-US" sz="1600" dirty="0" smtClean="0"/>
              <a:t>– </a:t>
            </a:r>
            <a:r>
              <a:rPr lang="ru-RU" sz="1600" dirty="0" smtClean="0"/>
              <a:t>значение</a:t>
            </a:r>
            <a:r>
              <a:rPr lang="en-US" sz="1600" dirty="0" smtClean="0"/>
              <a:t> </a:t>
            </a:r>
            <a:r>
              <a:rPr lang="ru-RU" sz="1600" dirty="0" smtClean="0"/>
              <a:t>скорости реакции, достигаемое, если предположить, что для реагентов доступна вся внутренняя поверхность катализатора без ограничений. Т.е. при </a:t>
            </a:r>
            <a:r>
              <a:rPr lang="ru-RU" sz="1600" dirty="0"/>
              <a:t>этом полагают, что концентрация реагента и температура во всей грануле имеют те же значения, что и у наружной ее поверхности</a:t>
            </a:r>
            <a:r>
              <a:rPr lang="ru-RU" sz="1600" dirty="0" smtClean="0"/>
              <a:t>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 smtClean="0"/>
              <a:t>Введем понятие </a:t>
            </a:r>
            <a:r>
              <a:rPr lang="ru-RU" sz="1600" b="1" i="1" dirty="0" smtClean="0"/>
              <a:t>фактор </a:t>
            </a:r>
            <a:r>
              <a:rPr lang="ru-RU" sz="1600" b="1" i="1" dirty="0"/>
              <a:t>эффективности </a:t>
            </a:r>
            <a:r>
              <a:rPr lang="ru-RU" sz="1600" dirty="0"/>
              <a:t>(</a:t>
            </a:r>
            <a:r>
              <a:rPr lang="ru-RU" sz="1600" i="1" dirty="0" smtClean="0"/>
              <a:t>степень </a:t>
            </a:r>
            <a:r>
              <a:rPr lang="ru-RU" sz="1600" i="1" dirty="0"/>
              <a:t>использования внутренней поверхности зерна </a:t>
            </a:r>
            <a:r>
              <a:rPr lang="ru-RU" sz="1600" i="1" dirty="0" smtClean="0"/>
              <a:t>катализатора</a:t>
            </a:r>
            <a:r>
              <a:rPr lang="ru-RU" sz="1600" dirty="0" smtClean="0"/>
              <a:t>) - отношение </a:t>
            </a:r>
            <a:r>
              <a:rPr lang="ru-RU" sz="1600" dirty="0"/>
              <a:t>наблюдаемой скорости реакции </a:t>
            </a:r>
            <a:r>
              <a:rPr lang="ru-RU" sz="1600" dirty="0" smtClean="0"/>
              <a:t>к </a:t>
            </a:r>
            <a:r>
              <a:rPr lang="en-US" sz="1600" i="1" dirty="0"/>
              <a:t>W</a:t>
            </a:r>
            <a:r>
              <a:rPr lang="ru-RU" sz="1600" i="1" baseline="-25000" dirty="0" err="1"/>
              <a:t>пов</a:t>
            </a:r>
            <a:r>
              <a:rPr lang="ru-RU" sz="1600" i="1" baseline="-25000" dirty="0" smtClean="0"/>
              <a:t>.</a:t>
            </a:r>
            <a:r>
              <a:rPr lang="ru-RU" sz="1600" dirty="0" smtClean="0"/>
              <a:t>:</a:t>
            </a:r>
            <a:endParaRPr lang="en-US" sz="1600" dirty="0" smtClean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3567816"/>
              </p:ext>
            </p:extLst>
          </p:nvPr>
        </p:nvGraphicFramePr>
        <p:xfrm>
          <a:off x="838200" y="4685405"/>
          <a:ext cx="5257800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67" name="Equation" r:id="rId3" imgW="4381200" imgH="1282680" progId="Equation.DSMT4">
                  <p:embed/>
                </p:oleObj>
              </mc:Choice>
              <mc:Fallback>
                <p:oleObj name="Equation" r:id="rId3" imgW="4381200" imgH="1282680" progId="Equation.DSMT4">
                  <p:embed/>
                  <p:pic>
                    <p:nvPicPr>
                      <p:cNvPr id="10" name="Объект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4685405"/>
                        <a:ext cx="5257800" cy="153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9102810"/>
              </p:ext>
            </p:extLst>
          </p:nvPr>
        </p:nvGraphicFramePr>
        <p:xfrm>
          <a:off x="8189240" y="1700129"/>
          <a:ext cx="2728912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68" name="Equation" r:id="rId5" imgW="2273040" imgH="749160" progId="Equation.DSMT4">
                  <p:embed/>
                </p:oleObj>
              </mc:Choice>
              <mc:Fallback>
                <p:oleObj name="Equation" r:id="rId5" imgW="2273040" imgH="749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89240" y="1700129"/>
                        <a:ext cx="2728912" cy="896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5" y="2696177"/>
            <a:ext cx="4732413" cy="2894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6972300" y="5533936"/>
            <a:ext cx="48276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Рисунок </a:t>
            </a:r>
            <a:r>
              <a:rPr lang="ru-RU" sz="1200" b="1" dirty="0" smtClean="0"/>
              <a:t>– </a:t>
            </a:r>
            <a:r>
              <a:rPr lang="ru-RU" sz="1200" b="1" dirty="0"/>
              <a:t>Распределение концентрации реагента по внутренней поверхности сферического зерна катализатора радиусом 0,5 мм (</a:t>
            </a:r>
            <a:r>
              <a:rPr lang="ru-RU" sz="1200" b="1" i="1" dirty="0"/>
              <a:t>пример</a:t>
            </a:r>
            <a:r>
              <a:rPr lang="ru-RU" sz="1200" b="1" dirty="0"/>
              <a:t>)</a:t>
            </a: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360784"/>
              </p:ext>
            </p:extLst>
          </p:nvPr>
        </p:nvGraphicFramePr>
        <p:xfrm>
          <a:off x="8996859" y="2767012"/>
          <a:ext cx="1323975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69" name="Visio" r:id="rId8" imgW="1552454" imgH="1552500" progId="Visio.Drawing.15">
                  <p:embed/>
                </p:oleObj>
              </mc:Choice>
              <mc:Fallback>
                <p:oleObj name="Visio" r:id="rId8" imgW="1552454" imgH="1552500" progId="Visio.Drawing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6859" y="2767012"/>
                        <a:ext cx="1323975" cy="1323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037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Составление уравнения </a:t>
            </a:r>
            <a:r>
              <a:rPr lang="ru-RU" altLang="ru-RU" dirty="0" err="1"/>
              <a:t>квазигомогенной</a:t>
            </a:r>
            <a:r>
              <a:rPr lang="ru-RU" altLang="ru-RU" dirty="0"/>
              <a:t> модели</a:t>
            </a:r>
            <a:r>
              <a:rPr lang="en-US" altLang="ru-RU" dirty="0"/>
              <a:t> </a:t>
            </a:r>
            <a:r>
              <a:rPr lang="ru-RU" altLang="ru-RU" dirty="0" smtClean="0"/>
              <a:t>для реагента.</a:t>
            </a:r>
            <a:br>
              <a:rPr lang="ru-RU" altLang="ru-RU" dirty="0" smtClean="0"/>
            </a:br>
            <a:r>
              <a:rPr lang="ru-RU" altLang="ru-RU" dirty="0" smtClean="0"/>
              <a:t>Зерно - пластина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883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Составление уравнения </a:t>
            </a:r>
            <a:r>
              <a:rPr lang="ru-RU" altLang="ru-RU" sz="2800" b="1" dirty="0" err="1" smtClean="0"/>
              <a:t>квазигомогенной</a:t>
            </a:r>
            <a:r>
              <a:rPr lang="ru-RU" altLang="ru-RU" sz="2800" b="1" dirty="0" smtClean="0"/>
              <a:t> модели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24" y="1825625"/>
            <a:ext cx="8166576" cy="4547202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 smtClean="0"/>
              <a:t>Пусть в частице катализатора, представляющей из себя плоскопараллельную пластину, протекает простая реакция: </a:t>
            </a:r>
            <a:endParaRPr lang="ru-RU" sz="16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14</a:t>
            </a:fld>
            <a:endParaRPr lang="ru-RU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0" b="2023"/>
          <a:stretch/>
        </p:blipFill>
        <p:spPr bwMode="auto">
          <a:xfrm>
            <a:off x="9513988" y="1572813"/>
            <a:ext cx="2368264" cy="4371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777055"/>
              </p:ext>
            </p:extLst>
          </p:nvPr>
        </p:nvGraphicFramePr>
        <p:xfrm>
          <a:off x="7864475" y="5335588"/>
          <a:ext cx="15494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3" name="Equation" r:id="rId4" imgW="1549080" imgH="952200" progId="Equation.DSMT4">
                  <p:embed/>
                </p:oleObj>
              </mc:Choice>
              <mc:Fallback>
                <p:oleObj name="Equation" r:id="rId4" imgW="1549080" imgH="952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64475" y="5335588"/>
                        <a:ext cx="1549400" cy="95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7831037"/>
              </p:ext>
            </p:extLst>
          </p:nvPr>
        </p:nvGraphicFramePr>
        <p:xfrm>
          <a:off x="393700" y="2460625"/>
          <a:ext cx="6953250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4" name="Equation" r:id="rId6" imgW="5790960" imgH="3555720" progId="Equation.DSMT4">
                  <p:embed/>
                </p:oleObj>
              </mc:Choice>
              <mc:Fallback>
                <p:oleObj name="Equation" r:id="rId6" imgW="5790960" imgH="3555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93700" y="2460625"/>
                        <a:ext cx="6953250" cy="426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502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Составление уравнения </a:t>
            </a:r>
            <a:r>
              <a:rPr lang="ru-RU" altLang="ru-RU" sz="2800" b="1" dirty="0" err="1" smtClean="0"/>
              <a:t>квазигомогенной</a:t>
            </a:r>
            <a:r>
              <a:rPr lang="ru-RU" altLang="ru-RU" sz="2800" b="1" dirty="0" smtClean="0"/>
              <a:t> модели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24" y="1825625"/>
            <a:ext cx="8166576" cy="4547202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/>
              <a:t>Найдем решение для реакции первого порядка, введя безразмерные </a:t>
            </a:r>
            <a:r>
              <a:rPr lang="ru-RU" sz="1600" b="1" dirty="0" smtClean="0"/>
              <a:t>переменные: </a:t>
            </a:r>
            <a:endParaRPr lang="ru-RU" sz="16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15</a:t>
            </a:fld>
            <a:endParaRPr lang="ru-RU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0" b="2023"/>
          <a:stretch/>
        </p:blipFill>
        <p:spPr bwMode="auto">
          <a:xfrm>
            <a:off x="9513988" y="1572813"/>
            <a:ext cx="2368264" cy="4371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777055"/>
              </p:ext>
            </p:extLst>
          </p:nvPr>
        </p:nvGraphicFramePr>
        <p:xfrm>
          <a:off x="7864475" y="5335588"/>
          <a:ext cx="15494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26" name="Equation" r:id="rId4" imgW="1549080" imgH="952200" progId="Equation.DSMT4">
                  <p:embed/>
                </p:oleObj>
              </mc:Choice>
              <mc:Fallback>
                <p:oleObj name="Equation" r:id="rId4" imgW="1549080" imgH="952200" progId="Equation.DSMT4">
                  <p:embed/>
                  <p:pic>
                    <p:nvPicPr>
                      <p:cNvPr id="6" name="Объект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64475" y="5335588"/>
                        <a:ext cx="1549400" cy="95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2437282"/>
              </p:ext>
            </p:extLst>
          </p:nvPr>
        </p:nvGraphicFramePr>
        <p:xfrm>
          <a:off x="639763" y="2272829"/>
          <a:ext cx="6172200" cy="457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27" name="Equation" r:id="rId6" imgW="5143320" imgH="3809880" progId="Equation.DSMT4">
                  <p:embed/>
                </p:oleObj>
              </mc:Choice>
              <mc:Fallback>
                <p:oleObj name="Equation" r:id="rId6" imgW="5143320" imgH="3809880" progId="Equation.DSMT4">
                  <p:embed/>
                  <p:pic>
                    <p:nvPicPr>
                      <p:cNvPr id="10" name="Объект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9763" y="2272829"/>
                        <a:ext cx="6172200" cy="4570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646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Составление уравнения </a:t>
            </a:r>
            <a:r>
              <a:rPr lang="ru-RU" altLang="ru-RU" sz="2800" b="1" dirty="0" err="1" smtClean="0"/>
              <a:t>квазигомогенной</a:t>
            </a:r>
            <a:r>
              <a:rPr lang="ru-RU" altLang="ru-RU" sz="2800" b="1" dirty="0" smtClean="0"/>
              <a:t> модели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16</a:t>
            </a:fld>
            <a:endParaRPr lang="ru-RU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0" b="2023"/>
          <a:stretch/>
        </p:blipFill>
        <p:spPr bwMode="auto">
          <a:xfrm>
            <a:off x="9513988" y="1572813"/>
            <a:ext cx="2368264" cy="4371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777055"/>
              </p:ext>
            </p:extLst>
          </p:nvPr>
        </p:nvGraphicFramePr>
        <p:xfrm>
          <a:off x="7864475" y="5335588"/>
          <a:ext cx="15494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4" name="Equation" r:id="rId4" imgW="1549080" imgH="952200" progId="Equation.DSMT4">
                  <p:embed/>
                </p:oleObj>
              </mc:Choice>
              <mc:Fallback>
                <p:oleObj name="Equation" r:id="rId4" imgW="1549080" imgH="952200" progId="Equation.DSMT4">
                  <p:embed/>
                  <p:pic>
                    <p:nvPicPr>
                      <p:cNvPr id="6" name="Объект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64475" y="5335588"/>
                        <a:ext cx="1549400" cy="95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12492"/>
              </p:ext>
            </p:extLst>
          </p:nvPr>
        </p:nvGraphicFramePr>
        <p:xfrm>
          <a:off x="838199" y="2056929"/>
          <a:ext cx="6219825" cy="437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5" name="Equation" r:id="rId6" imgW="5181480" imgH="3644640" progId="Equation.DSMT4">
                  <p:embed/>
                </p:oleObj>
              </mc:Choice>
              <mc:Fallback>
                <p:oleObj name="Equation" r:id="rId6" imgW="5181480" imgH="3644640" progId="Equation.DSMT4">
                  <p:embed/>
                  <p:pic>
                    <p:nvPicPr>
                      <p:cNvPr id="10" name="Объект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38199" y="2056929"/>
                        <a:ext cx="6219825" cy="4373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22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Составление уравнения </a:t>
            </a:r>
            <a:r>
              <a:rPr lang="ru-RU" altLang="ru-RU" sz="2800" b="1" dirty="0" err="1" smtClean="0"/>
              <a:t>квазигомогенной</a:t>
            </a:r>
            <a:r>
              <a:rPr lang="ru-RU" altLang="ru-RU" sz="2800" b="1" dirty="0" smtClean="0"/>
              <a:t> модели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24" y="1825625"/>
            <a:ext cx="8166576" cy="4547202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/>
              <a:t>Фактор эффективности или степень использования внутренней поверхности зерна катализатора: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17</a:t>
            </a:fld>
            <a:endParaRPr lang="ru-RU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0" b="2023"/>
          <a:stretch/>
        </p:blipFill>
        <p:spPr bwMode="auto">
          <a:xfrm>
            <a:off x="9513988" y="1572813"/>
            <a:ext cx="2368264" cy="4371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777055"/>
              </p:ext>
            </p:extLst>
          </p:nvPr>
        </p:nvGraphicFramePr>
        <p:xfrm>
          <a:off x="7864475" y="5335588"/>
          <a:ext cx="15494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0" name="Equation" r:id="rId4" imgW="1549080" imgH="952200" progId="Equation.DSMT4">
                  <p:embed/>
                </p:oleObj>
              </mc:Choice>
              <mc:Fallback>
                <p:oleObj name="Equation" r:id="rId4" imgW="1549080" imgH="952200" progId="Equation.DSMT4">
                  <p:embed/>
                  <p:pic>
                    <p:nvPicPr>
                      <p:cNvPr id="6" name="Объект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64475" y="5335588"/>
                        <a:ext cx="1549400" cy="95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978439"/>
              </p:ext>
            </p:extLst>
          </p:nvPr>
        </p:nvGraphicFramePr>
        <p:xfrm>
          <a:off x="2560638" y="2395538"/>
          <a:ext cx="4618037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1" name="Equation" r:id="rId6" imgW="3848040" imgH="736560" progId="Equation.DSMT4">
                  <p:embed/>
                </p:oleObj>
              </mc:Choice>
              <mc:Fallback>
                <p:oleObj name="Equation" r:id="rId6" imgW="3848040" imgH="736560" progId="Equation.DSMT4">
                  <p:embed/>
                  <p:pic>
                    <p:nvPicPr>
                      <p:cNvPr id="10" name="Объект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60638" y="2395538"/>
                        <a:ext cx="4618037" cy="882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386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Составление уравнения </a:t>
            </a:r>
            <a:r>
              <a:rPr lang="ru-RU" altLang="ru-RU" dirty="0" err="1"/>
              <a:t>квазигомогенной</a:t>
            </a:r>
            <a:r>
              <a:rPr lang="ru-RU" altLang="ru-RU" dirty="0"/>
              <a:t> модели</a:t>
            </a:r>
            <a:r>
              <a:rPr lang="en-US" altLang="ru-RU" dirty="0"/>
              <a:t> </a:t>
            </a:r>
            <a:r>
              <a:rPr lang="ru-RU" altLang="ru-RU" dirty="0" smtClean="0"/>
              <a:t>для продукта.</a:t>
            </a:r>
            <a:br>
              <a:rPr lang="ru-RU" altLang="ru-RU" dirty="0" smtClean="0"/>
            </a:br>
            <a:r>
              <a:rPr lang="ru-RU" altLang="ru-RU" dirty="0" smtClean="0"/>
              <a:t>Зерно - сфера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895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Составление уравнения </a:t>
            </a:r>
            <a:r>
              <a:rPr lang="ru-RU" altLang="ru-RU" sz="2800" b="1" dirty="0" err="1" smtClean="0"/>
              <a:t>квазигомогенной</a:t>
            </a:r>
            <a:r>
              <a:rPr lang="ru-RU" altLang="ru-RU" sz="2800" b="1" dirty="0" smtClean="0"/>
              <a:t> модели</a:t>
            </a:r>
            <a:r>
              <a:rPr lang="en-US" altLang="ru-RU" sz="2800" b="1" dirty="0" smtClean="0"/>
              <a:t> </a:t>
            </a:r>
            <a:r>
              <a:rPr lang="ru-RU" altLang="ru-RU" sz="2800" b="1" dirty="0" smtClean="0"/>
              <a:t>для продукта</a:t>
            </a:r>
            <a:r>
              <a:rPr lang="en-US" altLang="ru-RU" sz="2800" b="1" dirty="0" smtClean="0"/>
              <a:t> 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19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278868"/>
              </p:ext>
            </p:extLst>
          </p:nvPr>
        </p:nvGraphicFramePr>
        <p:xfrm>
          <a:off x="838199" y="1939925"/>
          <a:ext cx="5775325" cy="491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9" name="Equation" r:id="rId3" imgW="4813200" imgH="4101840" progId="Equation.DSMT4">
                  <p:embed/>
                </p:oleObj>
              </mc:Choice>
              <mc:Fallback>
                <p:oleObj name="Equation" r:id="rId3" imgW="4813200" imgH="4101840" progId="Equation.DSMT4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199" y="1939925"/>
                        <a:ext cx="5775325" cy="4918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CFAD062-36AD-2897-95A4-7940FC301075}"/>
              </a:ext>
            </a:extLst>
          </p:cNvPr>
          <p:cNvSpPr txBox="1"/>
          <p:nvPr/>
        </p:nvSpPr>
        <p:spPr>
          <a:xfrm>
            <a:off x="7225943" y="5982004"/>
            <a:ext cx="46232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4013" algn="ctr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200" b="1" dirty="0" smtClean="0"/>
              <a:t>Рисунок – Мольный баланс элемента </a:t>
            </a:r>
            <a:r>
              <a:rPr lang="en-US" altLang="ru-RU" sz="1200" b="1" dirty="0" err="1" smtClean="0">
                <a:cs typeface="Times New Roman" panose="02020603050405020304" pitchFamily="18" charset="0"/>
              </a:rPr>
              <a:t>Δr</a:t>
            </a:r>
            <a:r>
              <a:rPr lang="en-US" altLang="ru-RU" sz="1200" b="1" dirty="0" smtClean="0">
                <a:cs typeface="Times New Roman" panose="02020603050405020304" pitchFamily="18" charset="0"/>
              </a:rPr>
              <a:t> </a:t>
            </a:r>
            <a:r>
              <a:rPr lang="ru-RU" altLang="ru-RU" sz="1200" b="1" dirty="0" smtClean="0">
                <a:cs typeface="Times New Roman" panose="02020603050405020304" pitchFamily="18" charset="0"/>
              </a:rPr>
              <a:t>внутри гранулы катализатора</a:t>
            </a:r>
            <a:endParaRPr lang="ru-RU" altLang="ru-RU" sz="12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0543" y="1864362"/>
            <a:ext cx="4742976" cy="381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70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Составление уравнения </a:t>
            </a:r>
            <a:r>
              <a:rPr lang="ru-RU" altLang="ru-RU" sz="2800" b="1" dirty="0" err="1" smtClean="0"/>
              <a:t>квазигомогенной</a:t>
            </a:r>
            <a:r>
              <a:rPr lang="ru-RU" altLang="ru-RU" sz="2800" b="1" dirty="0" smtClean="0"/>
              <a:t> модели</a:t>
            </a:r>
            <a:r>
              <a:rPr lang="en-US" altLang="ru-RU" sz="2800" b="1" dirty="0" smtClean="0"/>
              <a:t> </a:t>
            </a:r>
            <a:r>
              <a:rPr lang="ru-RU" altLang="ru-RU" sz="2800" b="1" dirty="0" smtClean="0"/>
              <a:t>для продукта</a:t>
            </a:r>
            <a:r>
              <a:rPr lang="en-US" altLang="ru-RU" sz="2800" b="1" dirty="0" smtClean="0"/>
              <a:t> 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20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6724150"/>
              </p:ext>
            </p:extLst>
          </p:nvPr>
        </p:nvGraphicFramePr>
        <p:xfrm>
          <a:off x="1903998" y="1770900"/>
          <a:ext cx="9204325" cy="388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01" name="Equation" r:id="rId3" imgW="7670520" imgH="3238200" progId="Equation.DSMT4">
                  <p:embed/>
                </p:oleObj>
              </mc:Choice>
              <mc:Fallback>
                <p:oleObj name="Equation" r:id="rId3" imgW="7670520" imgH="3238200" progId="Equation.DSMT4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3998" y="1770900"/>
                        <a:ext cx="9204325" cy="3881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802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Сводная информация по зернам разной формы.</a:t>
            </a:r>
            <a:br>
              <a:rPr lang="ru-RU" altLang="ru-RU" dirty="0" smtClean="0"/>
            </a:br>
            <a:r>
              <a:rPr lang="ru-RU" altLang="ru-RU" dirty="0" smtClean="0"/>
              <a:t>примеры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108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 smtClean="0"/>
              <a:t>Сводная информация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22</a:t>
            </a:fld>
            <a:endParaRPr lang="ru-RU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0" b="45182"/>
          <a:stretch/>
        </p:blipFill>
        <p:spPr bwMode="auto">
          <a:xfrm>
            <a:off x="312147" y="1942889"/>
            <a:ext cx="1981875" cy="1994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2153475"/>
              </p:ext>
            </p:extLst>
          </p:nvPr>
        </p:nvGraphicFramePr>
        <p:xfrm>
          <a:off x="2294022" y="2270611"/>
          <a:ext cx="9339847" cy="998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38" name="Equation" r:id="rId4" imgW="5816520" imgH="622080" progId="Equation.DSMT4">
                  <p:embed/>
                </p:oleObj>
              </mc:Choice>
              <mc:Fallback>
                <p:oleObj name="Equation" r:id="rId4" imgW="5816520" imgH="622080" progId="Equation.DSMT4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4022" y="2270611"/>
                        <a:ext cx="9339847" cy="9980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6761" y="5323182"/>
            <a:ext cx="1822245" cy="90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2990634"/>
              </p:ext>
            </p:extLst>
          </p:nvPr>
        </p:nvGraphicFramePr>
        <p:xfrm>
          <a:off x="771525" y="4177681"/>
          <a:ext cx="10953750" cy="106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39" name="Equation" r:id="rId7" imgW="6553080" imgH="634680" progId="Equation.DSMT4">
                  <p:embed/>
                </p:oleObj>
              </mc:Choice>
              <mc:Fallback>
                <p:oleObj name="Equation" r:id="rId7" imgW="6553080" imgH="634680" progId="Equation.DSMT4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5" y="4177681"/>
                        <a:ext cx="10953750" cy="1062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180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 smtClean="0"/>
              <a:t>Сводная информация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23</a:t>
            </a:fld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6369959"/>
              </p:ext>
            </p:extLst>
          </p:nvPr>
        </p:nvGraphicFramePr>
        <p:xfrm>
          <a:off x="951246" y="2105025"/>
          <a:ext cx="1323975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0" name="Visio" r:id="rId3" imgW="1552454" imgH="1552500" progId="Visio.Drawing.15">
                  <p:embed/>
                </p:oleObj>
              </mc:Choice>
              <mc:Fallback>
                <p:oleObj name="Visio" r:id="rId3" imgW="1552454" imgH="1552500" progId="Visio.Drawing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1246" y="2105025"/>
                        <a:ext cx="1323975" cy="1323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3289214"/>
              </p:ext>
            </p:extLst>
          </p:nvPr>
        </p:nvGraphicFramePr>
        <p:xfrm>
          <a:off x="1085850" y="3545640"/>
          <a:ext cx="100203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1" name="Equation" r:id="rId5" imgW="6108480" imgH="634680" progId="Equation.DSMT4">
                  <p:embed/>
                </p:oleObj>
              </mc:Choice>
              <mc:Fallback>
                <p:oleObj name="Equation" r:id="rId5" imgW="6108480" imgH="634680" progId="Equation.DSMT4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5850" y="3545640"/>
                        <a:ext cx="100203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292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dirty="0"/>
              <a:t>Распределение концентраций по глубине зерна катализатора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24</a:t>
            </a:fld>
            <a:endParaRPr lang="ru-RU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00" y="1882485"/>
            <a:ext cx="8090341" cy="445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984822"/>
              </p:ext>
            </p:extLst>
          </p:nvPr>
        </p:nvGraphicFramePr>
        <p:xfrm>
          <a:off x="8843451" y="2949575"/>
          <a:ext cx="1385887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81" name="Equation" r:id="rId4" imgW="1155600" imgH="799920" progId="Equation.DSMT4">
                  <p:embed/>
                </p:oleObj>
              </mc:Choice>
              <mc:Fallback>
                <p:oleObj name="Equation" r:id="rId4" imgW="1155600" imgH="799920" progId="Equation.DSMT4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3451" y="2949575"/>
                        <a:ext cx="1385887" cy="95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4"/>
          <p:cNvSpPr>
            <a:spLocks noChangeArrowheads="1"/>
          </p:cNvSpPr>
          <p:nvPr/>
        </p:nvSpPr>
        <p:spPr bwMode="auto">
          <a:xfrm>
            <a:off x="7955613" y="2244170"/>
            <a:ext cx="31615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 smtClean="0"/>
              <a:t>Параметр Тиле для всех случаев равен:</a:t>
            </a:r>
            <a:endParaRPr lang="ru-RU" altLang="ru-RU" sz="1600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43660"/>
              </p:ext>
            </p:extLst>
          </p:nvPr>
        </p:nvGraphicFramePr>
        <p:xfrm>
          <a:off x="6533566" y="4374983"/>
          <a:ext cx="1323975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82" name="Visio" r:id="rId6" imgW="1552454" imgH="1552500" progId="Visio.Drawing.15">
                  <p:embed/>
                </p:oleObj>
              </mc:Choice>
              <mc:Fallback>
                <p:oleObj name="Visio" r:id="rId6" imgW="1552454" imgH="1552500" progId="Visio.Drawing.15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3566" y="4374983"/>
                        <a:ext cx="1323975" cy="1323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0" b="45182"/>
          <a:stretch/>
        </p:blipFill>
        <p:spPr bwMode="auto">
          <a:xfrm>
            <a:off x="10438560" y="4315326"/>
            <a:ext cx="1510187" cy="1519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16761" y="4621494"/>
            <a:ext cx="1822245" cy="90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465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dirty="0"/>
              <a:t>Распределение концентраций по глубине зерна катализатора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25</a:t>
            </a:fld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60" y="2039507"/>
            <a:ext cx="7200000" cy="4520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130716" y="4821309"/>
            <a:ext cx="4916905" cy="1596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ru-RU" sz="1600" dirty="0" smtClean="0"/>
              <a:t>Рисунок - Зависимость </a:t>
            </a:r>
            <a:r>
              <a:rPr lang="ru-RU" sz="1600" dirty="0"/>
              <a:t>относительной концентрации от относительной координаты внутри зерна катализатора </a:t>
            </a:r>
            <a:r>
              <a:rPr lang="ru-RU" sz="1600" b="1" u="sng" dirty="0"/>
              <a:t>сферической</a:t>
            </a:r>
            <a:r>
              <a:rPr lang="ru-RU" sz="1600" dirty="0"/>
              <a:t> формы</a:t>
            </a: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ru-RU" altLang="ru-RU" sz="1600" i="1" dirty="0"/>
              <a:t>(числа при кривых – параметры Тиле)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0160349"/>
              </p:ext>
            </p:extLst>
          </p:nvPr>
        </p:nvGraphicFramePr>
        <p:xfrm>
          <a:off x="8653212" y="2493044"/>
          <a:ext cx="1871912" cy="1871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6" name="Visio" r:id="rId4" imgW="1552454" imgH="1552500" progId="Visio.Drawing.15">
                  <p:embed/>
                </p:oleObj>
              </mc:Choice>
              <mc:Fallback>
                <p:oleObj name="Visio" r:id="rId4" imgW="1552454" imgH="1552500" progId="Visio.Drawing.15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53212" y="2493044"/>
                        <a:ext cx="1871912" cy="18719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469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Составление уравнения </a:t>
            </a:r>
            <a:r>
              <a:rPr lang="ru-RU" altLang="ru-RU" sz="2800" b="1" dirty="0" err="1" smtClean="0"/>
              <a:t>квазигомогенной</a:t>
            </a:r>
            <a:r>
              <a:rPr lang="ru-RU" altLang="ru-RU" sz="2800" b="1" dirty="0" smtClean="0"/>
              <a:t> модели</a:t>
            </a:r>
            <a:r>
              <a:rPr lang="en-US" altLang="ru-RU" sz="2800" b="1" dirty="0" smtClean="0"/>
              <a:t> </a:t>
            </a:r>
            <a:r>
              <a:rPr lang="ru-RU" altLang="ru-RU" sz="2800" b="1" dirty="0" smtClean="0"/>
              <a:t>для продукта</a:t>
            </a:r>
            <a:r>
              <a:rPr lang="en-US" altLang="ru-RU" sz="2800" b="1" dirty="0" smtClean="0"/>
              <a:t> 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26</a:t>
            </a:fld>
            <a:endParaRPr lang="ru-RU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1"/>
          <a:stretch/>
        </p:blipFill>
        <p:spPr bwMode="auto">
          <a:xfrm>
            <a:off x="328771" y="1892968"/>
            <a:ext cx="6824641" cy="4186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CFAD062-36AD-2897-95A4-7940FC301075}"/>
              </a:ext>
            </a:extLst>
          </p:cNvPr>
          <p:cNvSpPr txBox="1"/>
          <p:nvPr/>
        </p:nvSpPr>
        <p:spPr>
          <a:xfrm>
            <a:off x="7225943" y="1795015"/>
            <a:ext cx="46232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4013" algn="just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200" dirty="0" smtClean="0"/>
              <a:t>Рисунок – Распределение концентраций по координате внутри зерна катализатора - сферы (безразмерные переменные): верхняя линия – продукт; нижняя линия – реагент</a:t>
            </a:r>
            <a:endParaRPr lang="ru-RU" altLang="ru-RU" sz="120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8024813" y="3127375"/>
          <a:ext cx="2468562" cy="171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1" name="Equation" r:id="rId4" imgW="2057400" imgH="1434960" progId="Equation.DSMT4">
                  <p:embed/>
                </p:oleObj>
              </mc:Choice>
              <mc:Fallback>
                <p:oleObj name="Equation" r:id="rId4" imgW="2057400" imgH="143496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4813" y="3127375"/>
                        <a:ext cx="2468562" cy="171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50104" y="1708302"/>
            <a:ext cx="1163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850103" y="4708538"/>
            <a:ext cx="1163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6827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Составление уравнения квазигомогенной модели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27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CFAD062-36AD-2897-95A4-7940FC301075}"/>
              </a:ext>
            </a:extLst>
          </p:cNvPr>
          <p:cNvSpPr txBox="1"/>
          <p:nvPr/>
        </p:nvSpPr>
        <p:spPr>
          <a:xfrm>
            <a:off x="7225943" y="1795015"/>
            <a:ext cx="46232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4013" algn="just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200" dirty="0" smtClean="0"/>
              <a:t>Рисунок – Распределение концентраций по координате внутри зерна катализатора - кольцо (безразмерные переменные)</a:t>
            </a:r>
            <a:endParaRPr lang="ru-RU" altLang="ru-RU" sz="120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7379118" y="2967559"/>
          <a:ext cx="1401762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5" name="Equation" r:id="rId3" imgW="1168200" imgH="749160" progId="Equation.DSMT4">
                  <p:embed/>
                </p:oleObj>
              </mc:Choice>
              <mc:Fallback>
                <p:oleObj name="Equation" r:id="rId3" imgW="1168200" imgH="74916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9118" y="2967559"/>
                        <a:ext cx="1401762" cy="896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19" y="2085379"/>
            <a:ext cx="5903495" cy="355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4" t="1107" r="70524" b="76205"/>
          <a:stretch/>
        </p:blipFill>
        <p:spPr bwMode="auto">
          <a:xfrm rot="16200000">
            <a:off x="9145793" y="2646638"/>
            <a:ext cx="896566" cy="1564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409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dirty="0"/>
              <a:t>Режимы процесса </a:t>
            </a:r>
            <a:r>
              <a:rPr lang="ru-RU" altLang="ru-RU" dirty="0" smtClean="0"/>
              <a:t>в </a:t>
            </a:r>
            <a:r>
              <a:rPr lang="ru-RU" altLang="ru-RU" dirty="0"/>
              <a:t>пористом зерне </a:t>
            </a:r>
            <a:r>
              <a:rPr lang="ru-RU" altLang="ru-RU" dirty="0" smtClean="0"/>
              <a:t>катализатора.</a:t>
            </a:r>
            <a:br>
              <a:rPr lang="ru-RU" altLang="ru-RU" dirty="0" smtClean="0"/>
            </a:br>
            <a:r>
              <a:rPr lang="ru-RU" altLang="ru-RU" dirty="0" smtClean="0"/>
              <a:t>Макрокинетические области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1681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dirty="0"/>
              <a:t>Режимы </a:t>
            </a:r>
            <a:r>
              <a:rPr lang="ru-RU" altLang="ru-RU" sz="2800" dirty="0" smtClean="0"/>
              <a:t>процесса (области) </a:t>
            </a:r>
            <a:r>
              <a:rPr lang="ru-RU" altLang="ru-RU" sz="2800" dirty="0"/>
              <a:t>в пористом зерне катализатора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29</a:t>
            </a:fld>
            <a:endParaRPr lang="ru-RU"/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301" y="1790184"/>
            <a:ext cx="2601699" cy="3277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6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425" y="1892657"/>
            <a:ext cx="4187099" cy="3072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91914" y="5339425"/>
            <a:ext cx="86386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933950" algn="l"/>
              </a:tabLst>
            </a:pPr>
            <a:r>
              <a:rPr lang="en-US" dirty="0"/>
              <a:t>I – </a:t>
            </a:r>
            <a:r>
              <a:rPr lang="ru-RU" b="1" dirty="0"/>
              <a:t>кинетическая область </a:t>
            </a:r>
            <a:r>
              <a:rPr lang="ru-RU" dirty="0"/>
              <a:t>(</a:t>
            </a:r>
            <a:r>
              <a:rPr lang="el-GR" i="1" dirty="0">
                <a:cs typeface="Arial"/>
              </a:rPr>
              <a:t>φ</a:t>
            </a:r>
            <a:r>
              <a:rPr lang="en-US" dirty="0">
                <a:cs typeface="Arial"/>
              </a:rPr>
              <a:t> &lt; 0,5</a:t>
            </a:r>
            <a:r>
              <a:rPr lang="ru-RU" dirty="0"/>
              <a:t>); </a:t>
            </a:r>
            <a:endParaRPr lang="ru-RU" dirty="0" smtClean="0"/>
          </a:p>
          <a:p>
            <a:pPr>
              <a:tabLst>
                <a:tab pos="4933950" algn="l"/>
              </a:tabLst>
            </a:pPr>
            <a:r>
              <a:rPr lang="en-US" dirty="0" smtClean="0"/>
              <a:t>II </a:t>
            </a:r>
            <a:r>
              <a:rPr lang="en-US" dirty="0"/>
              <a:t>- </a:t>
            </a:r>
            <a:r>
              <a:rPr lang="ru-RU" b="1" dirty="0"/>
              <a:t>внутренняя переходная область</a:t>
            </a:r>
            <a:r>
              <a:rPr lang="ru-RU" dirty="0"/>
              <a:t>; </a:t>
            </a:r>
            <a:endParaRPr lang="ru-RU" dirty="0" smtClean="0"/>
          </a:p>
          <a:p>
            <a:pPr>
              <a:tabLst>
                <a:tab pos="4933950" algn="l"/>
              </a:tabLst>
            </a:pPr>
            <a:r>
              <a:rPr lang="en-US" dirty="0" smtClean="0"/>
              <a:t>III </a:t>
            </a:r>
            <a:r>
              <a:rPr lang="en-US" dirty="0"/>
              <a:t>– </a:t>
            </a:r>
            <a:r>
              <a:rPr lang="ru-RU" b="1" dirty="0" err="1"/>
              <a:t>внутридиффузионная</a:t>
            </a:r>
            <a:r>
              <a:rPr lang="ru-RU" b="1" dirty="0"/>
              <a:t> область</a:t>
            </a:r>
            <a:r>
              <a:rPr lang="en-US" b="1" dirty="0"/>
              <a:t> </a:t>
            </a:r>
            <a:r>
              <a:rPr lang="ru-RU" dirty="0"/>
              <a:t>(</a:t>
            </a:r>
            <a:r>
              <a:rPr lang="el-GR" i="1" dirty="0">
                <a:cs typeface="Arial"/>
              </a:rPr>
              <a:t>φ</a:t>
            </a:r>
            <a:r>
              <a:rPr lang="en-US" dirty="0">
                <a:cs typeface="Arial"/>
              </a:rPr>
              <a:t> &gt; 3</a:t>
            </a:r>
            <a:r>
              <a:rPr lang="ru-RU" dirty="0">
                <a:cs typeface="Arial"/>
              </a:rPr>
              <a:t>, </a:t>
            </a:r>
            <a:r>
              <a:rPr lang="en-US" dirty="0" err="1">
                <a:cs typeface="Arial"/>
              </a:rPr>
              <a:t>th</a:t>
            </a:r>
            <a:r>
              <a:rPr lang="el-GR" i="1" dirty="0">
                <a:cs typeface="Arial"/>
              </a:rPr>
              <a:t>φ</a:t>
            </a:r>
            <a:r>
              <a:rPr lang="en-US" dirty="0">
                <a:cs typeface="Arial"/>
              </a:rPr>
              <a:t> ≈ 1, </a:t>
            </a:r>
            <a:r>
              <a:rPr lang="el-GR" i="1" dirty="0">
                <a:cs typeface="Arial"/>
              </a:rPr>
              <a:t>η</a:t>
            </a:r>
            <a:r>
              <a:rPr lang="en-US" dirty="0">
                <a:cs typeface="Arial"/>
              </a:rPr>
              <a:t> ≈ 1/</a:t>
            </a:r>
            <a:r>
              <a:rPr lang="el-GR" i="1" dirty="0">
                <a:cs typeface="Arial"/>
              </a:rPr>
              <a:t>φ</a:t>
            </a:r>
            <a:r>
              <a:rPr lang="ru-RU" dirty="0"/>
              <a:t>);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6949109"/>
              </p:ext>
            </p:extLst>
          </p:nvPr>
        </p:nvGraphicFramePr>
        <p:xfrm>
          <a:off x="955590" y="2147554"/>
          <a:ext cx="1584205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4" name="Equation" r:id="rId5" imgW="914400" imgH="545760" progId="Equation.DSMT4">
                  <p:embed/>
                </p:oleObj>
              </mc:Choice>
              <mc:Fallback>
                <p:oleObj name="Equation" r:id="rId5" imgW="914400" imgH="545760" progId="Equation.DSMT4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590" y="2147554"/>
                        <a:ext cx="1584205" cy="944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795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dirty="0"/>
              <a:t>Значения основных </a:t>
            </a:r>
            <a:r>
              <a:rPr lang="ru-RU" altLang="ru-RU" sz="2800" dirty="0" err="1"/>
              <a:t>внутридиффузионных</a:t>
            </a:r>
            <a:r>
              <a:rPr lang="ru-RU" altLang="ru-RU" sz="2800" dirty="0"/>
              <a:t> показателей </a:t>
            </a:r>
            <a:r>
              <a:rPr lang="ru-RU" altLang="ru-RU" sz="2800" dirty="0" smtClean="0"/>
              <a:t>промышленных </a:t>
            </a:r>
            <a:r>
              <a:rPr lang="ru-RU" altLang="ru-RU" sz="2800" dirty="0"/>
              <a:t>процессов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30</a:t>
            </a:fld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935438"/>
              </p:ext>
            </p:extLst>
          </p:nvPr>
        </p:nvGraphicFramePr>
        <p:xfrm>
          <a:off x="1190275" y="1790288"/>
          <a:ext cx="10368642" cy="4800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6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78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1272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28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25601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Процесс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D</a:t>
                      </a:r>
                      <a:r>
                        <a:rPr lang="en-US" sz="1200" b="1" baseline="30000" dirty="0" smtClean="0"/>
                        <a:t>*</a:t>
                      </a:r>
                      <a:r>
                        <a:rPr lang="ru-RU" sz="1200" b="1" baseline="0" dirty="0" smtClean="0"/>
                        <a:t>, см</a:t>
                      </a:r>
                      <a:r>
                        <a:rPr lang="ru-RU" sz="1200" b="1" baseline="30000" dirty="0" smtClean="0"/>
                        <a:t>2</a:t>
                      </a:r>
                      <a:r>
                        <a:rPr lang="ru-RU" sz="1200" b="1" baseline="0" dirty="0" smtClean="0"/>
                        <a:t>/с</a:t>
                      </a:r>
                      <a:endParaRPr lang="ru-RU" sz="1200" b="1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baseline="0" dirty="0" smtClean="0"/>
                        <a:t>k</a:t>
                      </a:r>
                      <a:r>
                        <a:rPr lang="ru-RU" sz="1200" b="1" i="0" baseline="-25000" dirty="0" smtClean="0"/>
                        <a:t>н</a:t>
                      </a:r>
                      <a:r>
                        <a:rPr lang="ru-RU" sz="1200" b="1" i="0" baseline="0" dirty="0" smtClean="0"/>
                        <a:t> = </a:t>
                      </a:r>
                      <a:r>
                        <a:rPr lang="en-US" sz="1200" b="1" i="1" dirty="0" smtClean="0"/>
                        <a:t>W</a:t>
                      </a:r>
                      <a:r>
                        <a:rPr lang="ru-RU" sz="1200" b="1" baseline="-25000" dirty="0" err="1" smtClean="0"/>
                        <a:t>х.р</a:t>
                      </a:r>
                      <a:r>
                        <a:rPr lang="ru-RU" sz="1200" b="1" baseline="-25000" dirty="0" smtClean="0"/>
                        <a:t>.</a:t>
                      </a:r>
                      <a:r>
                        <a:rPr lang="ru-RU" sz="1200" b="1" dirty="0" smtClean="0"/>
                        <a:t>/</a:t>
                      </a:r>
                      <a:r>
                        <a:rPr lang="ru-RU" sz="1200" b="1" i="1" dirty="0" err="1" smtClean="0"/>
                        <a:t>С</a:t>
                      </a:r>
                      <a:r>
                        <a:rPr lang="ru-RU" sz="1200" b="1" baseline="-25000" dirty="0" err="1" smtClean="0"/>
                        <a:t>п</a:t>
                      </a:r>
                      <a:endParaRPr lang="ru-RU" sz="1200" b="1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Размер зерна, см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Значение параметра Тиле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Значение</a:t>
                      </a:r>
                      <a:r>
                        <a:rPr lang="ru-RU" sz="1200" b="1" baseline="0" dirty="0" smtClean="0"/>
                        <a:t> фактора эффективности</a:t>
                      </a:r>
                      <a:endParaRPr lang="ru-RU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Окисление аммиака</a:t>
                      </a:r>
                    </a:p>
                    <a:p>
                      <a:pPr algn="ctr"/>
                      <a:r>
                        <a:rPr lang="ru-RU" sz="1200" b="0" dirty="0" smtClean="0"/>
                        <a:t>(</a:t>
                      </a:r>
                      <a:r>
                        <a:rPr lang="ru-RU" sz="1200" b="0" dirty="0" err="1" smtClean="0"/>
                        <a:t>не-</a:t>
                      </a:r>
                      <a:r>
                        <a:rPr lang="en-US" sz="1200" b="0" dirty="0" smtClean="0"/>
                        <a:t>Pt kat</a:t>
                      </a:r>
                      <a:r>
                        <a:rPr lang="ru-RU" sz="1200" b="0" dirty="0" smtClean="0"/>
                        <a:t>)</a:t>
                      </a:r>
                      <a:endParaRPr lang="ru-RU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0,015</a:t>
                      </a:r>
                      <a:endParaRPr lang="ru-RU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Синтез аммиака</a:t>
                      </a:r>
                    </a:p>
                    <a:p>
                      <a:pPr algn="ctr"/>
                      <a:r>
                        <a:rPr lang="ru-RU" sz="1200" b="0" dirty="0" smtClean="0"/>
                        <a:t>(30 МПа, 475 °С)</a:t>
                      </a:r>
                      <a:endParaRPr lang="ru-RU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0,0013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23,4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0,8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5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0,3-0,6</a:t>
                      </a:r>
                      <a:br>
                        <a:rPr lang="ru-RU" sz="1200" b="1" dirty="0" smtClean="0"/>
                      </a:br>
                      <a:r>
                        <a:rPr lang="ru-RU" sz="1050" b="0" dirty="0" smtClean="0"/>
                        <a:t>(снижается с увеличением размера зерна)</a:t>
                      </a:r>
                      <a:endParaRPr lang="ru-RU" sz="1050" b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Окисление метанола в формальдегид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0,032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6,3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0,4-0,6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/>
                        <a:t>(снижается с увеличением размера зерна)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до</a:t>
                      </a:r>
                      <a:r>
                        <a:rPr lang="ru-RU" sz="1200" b="1" baseline="0" dirty="0" smtClean="0"/>
                        <a:t> </a:t>
                      </a:r>
                      <a:r>
                        <a:rPr lang="ru-RU" sz="1200" b="1" dirty="0" smtClean="0"/>
                        <a:t>0,8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/>
                        <a:t>(только при снижении температуры)</a:t>
                      </a:r>
                      <a:endParaRPr lang="ru-RU" sz="1050" b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Окисление бензола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/>
                        <a:t>(</a:t>
                      </a:r>
                      <a:r>
                        <a:rPr lang="en-US" sz="1200" b="0" dirty="0" smtClean="0"/>
                        <a:t>Al</a:t>
                      </a:r>
                      <a:r>
                        <a:rPr lang="ru-RU" sz="1200" b="0" dirty="0" smtClean="0"/>
                        <a:t>-</a:t>
                      </a:r>
                      <a:r>
                        <a:rPr lang="en-US" sz="1200" b="0" dirty="0" smtClean="0"/>
                        <a:t>Pt kat, &lt;250 °C</a:t>
                      </a:r>
                      <a:r>
                        <a:rPr lang="ru-RU" sz="1200" b="0" dirty="0" smtClean="0"/>
                        <a:t>)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0,45</a:t>
                      </a:r>
                      <a:endParaRPr lang="ru-RU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Окисление </a:t>
                      </a:r>
                      <a:r>
                        <a:rPr lang="en-US" sz="1200" b="1" dirty="0" smtClean="0"/>
                        <a:t>SO</a:t>
                      </a:r>
                      <a:r>
                        <a:rPr lang="en-US" sz="1200" b="1" baseline="-25000" dirty="0" smtClean="0"/>
                        <a:t>2</a:t>
                      </a:r>
                      <a:endParaRPr lang="ru-RU" sz="1200" b="1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0,061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12,8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0,5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6,1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1" dirty="0" smtClean="0"/>
                        <a:t>0,1639</a:t>
                      </a:r>
                      <a:endParaRPr lang="ru-RU" sz="1200" b="0" i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Конверсия </a:t>
                      </a:r>
                      <a:r>
                        <a:rPr lang="en-US" sz="1200" b="1" dirty="0" smtClean="0"/>
                        <a:t>CO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0,061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37,4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0,9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11,0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1" dirty="0" smtClean="0"/>
                        <a:t>0,0909</a:t>
                      </a:r>
                      <a:endParaRPr lang="ru-RU" sz="1200" b="0" i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Окисление</a:t>
                      </a:r>
                      <a:r>
                        <a:rPr lang="ru-RU" sz="1200" b="1" baseline="0" dirty="0" smtClean="0"/>
                        <a:t> этилена </a:t>
                      </a:r>
                      <a:r>
                        <a:rPr lang="ru-RU" sz="1200" b="0" baseline="0" dirty="0" smtClean="0"/>
                        <a:t>(250 °С)</a:t>
                      </a:r>
                      <a:endParaRPr lang="ru-RU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0,17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1,6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0,4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0,08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1" dirty="0" smtClean="0"/>
                        <a:t>0,9978</a:t>
                      </a:r>
                      <a:endParaRPr lang="ru-RU" sz="1200" b="0" i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Конверсия метана</a:t>
                      </a:r>
                    </a:p>
                    <a:p>
                      <a:pPr algn="ctr"/>
                      <a:r>
                        <a:rPr lang="ru-RU" sz="1200" b="0" dirty="0" smtClean="0"/>
                        <a:t>(800-900 °С)</a:t>
                      </a:r>
                      <a:endParaRPr lang="ru-RU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0,5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90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1,4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30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1" dirty="0" smtClean="0"/>
                        <a:t>0,0333</a:t>
                      </a:r>
                      <a:endParaRPr lang="ru-RU" sz="1200" b="0" i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Дегидрирование бутана </a:t>
                      </a:r>
                      <a:r>
                        <a:rPr lang="ru-RU" sz="1200" b="0" dirty="0" smtClean="0"/>
                        <a:t>(600 °С)</a:t>
                      </a:r>
                      <a:endParaRPr lang="ru-RU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0,28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0,2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0,5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0,12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1" dirty="0" smtClean="0"/>
                        <a:t>0,9952</a:t>
                      </a:r>
                      <a:endParaRPr lang="ru-RU" sz="1200" b="0" i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5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dirty="0" smtClean="0"/>
              <a:t>Фактор эффективности для реакций </a:t>
            </a:r>
            <a:r>
              <a:rPr lang="en-US" altLang="ru-RU" sz="2800" dirty="0" smtClean="0"/>
              <a:t>n-</a:t>
            </a:r>
            <a:r>
              <a:rPr lang="ru-RU" altLang="ru-RU" sz="2800" dirty="0" smtClean="0"/>
              <a:t>порядка</a:t>
            </a:r>
            <a:endParaRPr lang="ru-RU" alt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31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590350" y="5703057"/>
            <a:ext cx="70160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400" dirty="0" smtClean="0"/>
              <a:t>Рисунок – Фактор эффективности </a:t>
            </a:r>
            <a:r>
              <a:rPr lang="ru-RU" sz="1400" dirty="0"/>
              <a:t>реакции, протекающей по степенному </a:t>
            </a:r>
            <a:r>
              <a:rPr lang="ru-RU" sz="1400" dirty="0" smtClean="0"/>
              <a:t>закону:</a:t>
            </a:r>
            <a:r>
              <a:rPr lang="en-US" sz="1400" dirty="0" smtClean="0"/>
              <a:t> </a:t>
            </a:r>
            <a:r>
              <a:rPr lang="ru-RU" sz="1400" dirty="0" smtClean="0"/>
              <a:t>1 </a:t>
            </a:r>
            <a:r>
              <a:rPr lang="ru-RU" sz="1400" dirty="0"/>
              <a:t>— сфера, </a:t>
            </a:r>
            <a:r>
              <a:rPr lang="en-US" sz="1400" i="1" dirty="0" smtClean="0"/>
              <a:t>n</a:t>
            </a:r>
            <a:r>
              <a:rPr lang="en-US" sz="1400" dirty="0" smtClean="0"/>
              <a:t> = 0</a:t>
            </a:r>
            <a:r>
              <a:rPr lang="ru-RU" sz="1400" dirty="0" smtClean="0"/>
              <a:t>; </a:t>
            </a:r>
            <a:r>
              <a:rPr lang="ru-RU" sz="1400" dirty="0"/>
              <a:t>2 — сфера, </a:t>
            </a:r>
            <a:r>
              <a:rPr lang="en-US" sz="1400" i="1" dirty="0" smtClean="0"/>
              <a:t>n</a:t>
            </a:r>
            <a:r>
              <a:rPr lang="en-US" sz="1400" dirty="0" smtClean="0"/>
              <a:t> = 1</a:t>
            </a:r>
            <a:r>
              <a:rPr lang="ru-RU" sz="1400" dirty="0" smtClean="0"/>
              <a:t>; </a:t>
            </a:r>
            <a:r>
              <a:rPr lang="ru-RU" sz="1400" dirty="0"/>
              <a:t>3 — сфера, </a:t>
            </a:r>
            <a:r>
              <a:rPr lang="en-US" sz="1400" i="1" dirty="0" smtClean="0"/>
              <a:t>n</a:t>
            </a:r>
            <a:r>
              <a:rPr lang="ru-RU" sz="1400" dirty="0" smtClean="0"/>
              <a:t> </a:t>
            </a:r>
            <a:r>
              <a:rPr lang="en-US" sz="1400" dirty="0" smtClean="0"/>
              <a:t>= 2</a:t>
            </a:r>
            <a:r>
              <a:rPr lang="ru-RU" sz="1400" dirty="0" smtClean="0"/>
              <a:t>; </a:t>
            </a:r>
            <a:r>
              <a:rPr lang="ru-RU" sz="1400" dirty="0"/>
              <a:t>4 — плоская пластина, </a:t>
            </a:r>
            <a:r>
              <a:rPr lang="en-US" sz="1400" i="1" dirty="0" smtClean="0"/>
              <a:t>n</a:t>
            </a:r>
            <a:r>
              <a:rPr lang="en-US" sz="1400" dirty="0" smtClean="0"/>
              <a:t> = 1</a:t>
            </a:r>
            <a:endParaRPr lang="ru-RU" altLang="ru-RU" sz="1400" i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049" y="1701200"/>
            <a:ext cx="6819902" cy="4035982"/>
          </a:xfrm>
          <a:prstGeom prst="rect">
            <a:avLst/>
          </a:prstGeom>
        </p:spPr>
      </p:pic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7105297"/>
              </p:ext>
            </p:extLst>
          </p:nvPr>
        </p:nvGraphicFramePr>
        <p:xfrm>
          <a:off x="561975" y="2204773"/>
          <a:ext cx="2457000" cy="780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2" name="Equation" r:id="rId4" imgW="1638000" imgH="520560" progId="Equation.DSMT4">
                  <p:embed/>
                </p:oleObj>
              </mc:Choice>
              <mc:Fallback>
                <p:oleObj name="Equation" r:id="rId4" imgW="1638000" imgH="520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1975" y="2204773"/>
                        <a:ext cx="2457000" cy="780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279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dirty="0"/>
              <a:t>Фактор эффективности для неизотермических процессов в зерне катализатора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32</a:t>
            </a:fld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3861703"/>
              </p:ext>
            </p:extLst>
          </p:nvPr>
        </p:nvGraphicFramePr>
        <p:xfrm>
          <a:off x="2377992" y="1778294"/>
          <a:ext cx="1035050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0" name="Equation" r:id="rId3" imgW="583920" imgH="406080" progId="Equation.DSMT4">
                  <p:embed/>
                </p:oleObj>
              </mc:Choice>
              <mc:Fallback>
                <p:oleObj name="Equation" r:id="rId3" imgW="583920" imgH="406080" progId="Equation.DSMT4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7992" y="1778294"/>
                        <a:ext cx="1035050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018874" y="1553088"/>
            <a:ext cx="784887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r>
              <a:rPr lang="ru-RU" sz="1400" b="1" dirty="0" smtClean="0"/>
              <a:t>Строго говоря, </a:t>
            </a:r>
            <a:r>
              <a:rPr lang="el-GR" sz="1400" b="1" i="1" dirty="0" smtClean="0">
                <a:latin typeface="Arial"/>
                <a:cs typeface="Arial"/>
              </a:rPr>
              <a:t>η</a:t>
            </a:r>
            <a:r>
              <a:rPr lang="ru-RU" sz="1400" b="1" dirty="0" smtClean="0">
                <a:latin typeface="Arial"/>
                <a:cs typeface="Arial"/>
              </a:rPr>
              <a:t> может быть больше 1</a:t>
            </a:r>
            <a:r>
              <a:rPr lang="ru-RU" sz="1400" b="1" dirty="0" smtClean="0"/>
              <a:t>:</a:t>
            </a:r>
          </a:p>
          <a:p>
            <a:pPr marL="285750" indent="-285750" algn="just">
              <a:buClr>
                <a:schemeClr val="tx1">
                  <a:lumMod val="85000"/>
                  <a:lumOff val="15000"/>
                </a:schemeClr>
              </a:buClr>
              <a:buSzPct val="93000"/>
              <a:buFontTx/>
              <a:buChar char="-"/>
            </a:pPr>
            <a:r>
              <a:rPr lang="ru-RU" sz="1400" dirty="0" smtClean="0"/>
              <a:t>при перегреве гранул (сильно экзотермическая реакция, высокая </a:t>
            </a:r>
            <a:r>
              <a:rPr lang="en-US" sz="1400" i="1" dirty="0" err="1" smtClean="0"/>
              <a:t>E</a:t>
            </a:r>
            <a:r>
              <a:rPr lang="en-US" sz="1400" baseline="-25000" dirty="0" err="1" smtClean="0"/>
              <a:t>a</a:t>
            </a:r>
            <a:r>
              <a:rPr lang="ru-RU" sz="1400" baseline="-25000" dirty="0" smtClean="0"/>
              <a:t>,</a:t>
            </a:r>
            <a:r>
              <a:rPr lang="ru-RU" sz="1400" baseline="-25000" dirty="0" err="1" smtClean="0"/>
              <a:t>х.р</a:t>
            </a:r>
            <a:r>
              <a:rPr lang="ru-RU" sz="1400" baseline="-25000" dirty="0" smtClean="0"/>
              <a:t>.</a:t>
            </a:r>
            <a:r>
              <a:rPr lang="ru-RU" sz="1400" dirty="0" smtClean="0"/>
              <a:t>, низкая теплопроводность материала катализатора);</a:t>
            </a:r>
          </a:p>
          <a:p>
            <a:pPr marL="285750" indent="-285750" algn="just">
              <a:buClr>
                <a:schemeClr val="tx1">
                  <a:lumMod val="85000"/>
                  <a:lumOff val="15000"/>
                </a:schemeClr>
              </a:buClr>
              <a:buSzPct val="93000"/>
              <a:buFontTx/>
              <a:buChar char="-"/>
            </a:pPr>
            <a:r>
              <a:rPr lang="ru-RU" sz="1400" dirty="0" smtClean="0"/>
              <a:t>если с уменьшением концентрации исходного вещества, скорость процесса возрастает (</a:t>
            </a:r>
            <a:r>
              <a:rPr lang="ru-RU" sz="1400" i="1" dirty="0" smtClean="0"/>
              <a:t>отрицательный порядок по исходному веществу</a:t>
            </a:r>
            <a:r>
              <a:rPr lang="ru-RU" sz="1400" dirty="0" smtClean="0"/>
              <a:t>).</a:t>
            </a:r>
            <a:endParaRPr lang="ru-RU" sz="1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021" y="2820259"/>
            <a:ext cx="2779957" cy="2762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849039" y="5751295"/>
            <a:ext cx="38852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r>
              <a:rPr lang="ru-RU" sz="1400" dirty="0" smtClean="0"/>
              <a:t>Фактор эффективности для неизотермической реакции первого порядка для пластины</a:t>
            </a:r>
            <a:endParaRPr lang="ru-RU" sz="1400" dirty="0" smtClean="0">
              <a:latin typeface="Arial"/>
              <a:cs typeface="Arial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643" y="2888818"/>
            <a:ext cx="3073966" cy="2862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547230" y="5751295"/>
            <a:ext cx="38852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r>
              <a:rPr lang="ru-RU" sz="1400" dirty="0" smtClean="0"/>
              <a:t>Фактор эффективности для неизотермической реакции первого порядка для шара и цилиндра</a:t>
            </a:r>
            <a:endParaRPr lang="ru-RU" sz="1400" dirty="0" smtClean="0">
              <a:latin typeface="Arial"/>
              <a:cs typeface="Arial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7011145"/>
              </p:ext>
            </p:extLst>
          </p:nvPr>
        </p:nvGraphicFramePr>
        <p:xfrm>
          <a:off x="545433" y="4781026"/>
          <a:ext cx="3745832" cy="6808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1" name="Equation" r:id="rId7" imgW="2374560" imgH="431640" progId="Equation.DSMT4">
                  <p:embed/>
                </p:oleObj>
              </mc:Choice>
              <mc:Fallback>
                <p:oleObj name="Equation" r:id="rId7" imgW="2374560" imgH="431640" progId="Equation.DSMT4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433" y="4781026"/>
                        <a:ext cx="3745832" cy="6808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942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процесса в зерне катализатора во </a:t>
            </a:r>
            <a:r>
              <a:rPr lang="ru-RU" dirty="0" err="1" smtClean="0"/>
              <a:t>внутридиффузионной</a:t>
            </a:r>
            <a:r>
              <a:rPr lang="ru-RU" dirty="0" smtClean="0"/>
              <a:t> области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03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Наблюдаемая энергия активации во </a:t>
            </a:r>
            <a:r>
              <a:rPr lang="ru-RU" sz="2800" dirty="0" err="1"/>
              <a:t>внутридиффузионной</a:t>
            </a:r>
            <a:r>
              <a:rPr lang="ru-RU" sz="2800" dirty="0"/>
              <a:t> области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953" y="1825625"/>
            <a:ext cx="6412572" cy="4547202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 smtClean="0"/>
              <a:t>Уравнение Аррениуса, прежде всего,  - выражение, показывающее экспоненциальную зависимость основного скоростного показателя и диффузии, и химической реакции температуры.</a:t>
            </a:r>
            <a:endParaRPr lang="en-US" dirty="0" smtClean="0"/>
          </a:p>
          <a:p>
            <a:pPr marL="0" indent="457200" algn="just">
              <a:lnSpc>
                <a:spcPct val="114000"/>
              </a:lnSpc>
              <a:spcBef>
                <a:spcPts val="0"/>
              </a:spcBef>
              <a:buNone/>
            </a:pPr>
            <a:endParaRPr lang="ru-RU" dirty="0" smtClean="0"/>
          </a:p>
          <a:p>
            <a:pPr marL="0" indent="457200" algn="just">
              <a:lnSpc>
                <a:spcPct val="114000"/>
              </a:lnSpc>
              <a:spcBef>
                <a:spcPts val="0"/>
              </a:spcBef>
              <a:buNone/>
            </a:pPr>
            <a:endParaRPr lang="ru-RU" dirty="0"/>
          </a:p>
          <a:p>
            <a:pPr marL="0" indent="4572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 smtClean="0"/>
              <a:t>Для каждой стадии </a:t>
            </a:r>
            <a:r>
              <a:rPr lang="ru-RU" dirty="0"/>
              <a:t>гетерогенного </a:t>
            </a:r>
            <a:r>
              <a:rPr lang="ru-RU" dirty="0" smtClean="0"/>
              <a:t>процесса: </a:t>
            </a:r>
            <a:r>
              <a:rPr lang="ru-RU" dirty="0"/>
              <a:t>и для диффузионных, и для </a:t>
            </a:r>
            <a:r>
              <a:rPr lang="ru-RU" dirty="0" smtClean="0"/>
              <a:t>кинетической </a:t>
            </a:r>
            <a:r>
              <a:rPr lang="ru-RU" dirty="0"/>
              <a:t>- характерна </a:t>
            </a:r>
            <a:r>
              <a:rPr lang="ru-RU" dirty="0" err="1" smtClean="0"/>
              <a:t>аррениусовская</a:t>
            </a:r>
            <a:r>
              <a:rPr lang="ru-RU" dirty="0" smtClean="0"/>
              <a:t> </a:t>
            </a:r>
            <a:r>
              <a:rPr lang="ru-RU" dirty="0"/>
              <a:t>зависимость от температуры</a:t>
            </a:r>
            <a:r>
              <a:rPr lang="ru-RU" dirty="0" smtClean="0"/>
              <a:t>:</a:t>
            </a:r>
            <a:endParaRPr lang="en-US" dirty="0" smtClean="0"/>
          </a:p>
          <a:p>
            <a:pPr marL="0" indent="457200" algn="just">
              <a:lnSpc>
                <a:spcPct val="114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457200" algn="just">
              <a:lnSpc>
                <a:spcPct val="114000"/>
              </a:lnSpc>
              <a:spcBef>
                <a:spcPts val="0"/>
              </a:spcBef>
              <a:buNone/>
            </a:pPr>
            <a:endParaRPr lang="en-US" dirty="0" smtClean="0"/>
          </a:p>
          <a:p>
            <a:pPr marL="0" indent="4572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 smtClean="0"/>
              <a:t>Тогда, рассматривая процесс в пористом зерне катализатора: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34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379787"/>
              </p:ext>
            </p:extLst>
          </p:nvPr>
        </p:nvGraphicFramePr>
        <p:xfrm>
          <a:off x="3009900" y="3044825"/>
          <a:ext cx="12954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70" name="Equation" r:id="rId3" imgW="647640" imgH="317160" progId="Equation.DSMT4">
                  <p:embed/>
                </p:oleObj>
              </mc:Choice>
              <mc:Fallback>
                <p:oleObj name="Equation" r:id="rId3" imgW="647640" imgH="317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09900" y="3044825"/>
                        <a:ext cx="12954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2523311"/>
              </p:ext>
            </p:extLst>
          </p:nvPr>
        </p:nvGraphicFramePr>
        <p:xfrm>
          <a:off x="2184400" y="6164263"/>
          <a:ext cx="3098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71" name="Equation" r:id="rId5" imgW="1549080" imgH="228600" progId="Equation.DSMT4">
                  <p:embed/>
                </p:oleObj>
              </mc:Choice>
              <mc:Fallback>
                <p:oleObj name="Equation" r:id="rId5" imgW="15490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84400" y="6164263"/>
                        <a:ext cx="30988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5763315"/>
              </p:ext>
            </p:extLst>
          </p:nvPr>
        </p:nvGraphicFramePr>
        <p:xfrm>
          <a:off x="1384300" y="4819650"/>
          <a:ext cx="47752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72" name="Equation" r:id="rId7" imgW="2387520" imgH="380880" progId="Equation.DSMT4">
                  <p:embed/>
                </p:oleObj>
              </mc:Choice>
              <mc:Fallback>
                <p:oleObj name="Equation" r:id="rId7" imgW="2387520" imgH="380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84300" y="4819650"/>
                        <a:ext cx="4775200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4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138" y="2014538"/>
            <a:ext cx="3395662" cy="2607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087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Наблюдаемая энергия активации во </a:t>
            </a:r>
            <a:r>
              <a:rPr lang="ru-RU" sz="2800" dirty="0" err="1"/>
              <a:t>внутридиффузионной</a:t>
            </a:r>
            <a:r>
              <a:rPr lang="ru-RU" sz="2800" dirty="0"/>
              <a:t> области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953" y="1825625"/>
            <a:ext cx="6412572" cy="4547202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 smtClean="0"/>
              <a:t>Уравнение Аррениуса, прежде всего,  - выражение, показывающее экспоненциальную зависимость основного скоростного показателя и диффузии, и химической реакции температуры.</a:t>
            </a:r>
            <a:endParaRPr lang="en-US" dirty="0" smtClean="0"/>
          </a:p>
          <a:p>
            <a:pPr marL="0" indent="457200" algn="just">
              <a:lnSpc>
                <a:spcPct val="114000"/>
              </a:lnSpc>
              <a:spcBef>
                <a:spcPts val="0"/>
              </a:spcBef>
              <a:buNone/>
            </a:pPr>
            <a:endParaRPr lang="ru-RU" dirty="0" smtClean="0"/>
          </a:p>
          <a:p>
            <a:pPr marL="0" indent="457200" algn="just">
              <a:lnSpc>
                <a:spcPct val="114000"/>
              </a:lnSpc>
              <a:spcBef>
                <a:spcPts val="0"/>
              </a:spcBef>
              <a:buNone/>
            </a:pPr>
            <a:endParaRPr lang="ru-RU" dirty="0"/>
          </a:p>
          <a:p>
            <a:pPr marL="0" indent="4572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 smtClean="0"/>
              <a:t>Для каждой стадии </a:t>
            </a:r>
            <a:r>
              <a:rPr lang="ru-RU" dirty="0"/>
              <a:t>гетерогенного </a:t>
            </a:r>
            <a:r>
              <a:rPr lang="ru-RU" dirty="0" smtClean="0"/>
              <a:t>процесса: </a:t>
            </a:r>
            <a:r>
              <a:rPr lang="ru-RU" dirty="0"/>
              <a:t>и для диффузионных, и для </a:t>
            </a:r>
            <a:r>
              <a:rPr lang="ru-RU" dirty="0" smtClean="0"/>
              <a:t>кинетической </a:t>
            </a:r>
            <a:r>
              <a:rPr lang="ru-RU" dirty="0"/>
              <a:t>- характерна </a:t>
            </a:r>
            <a:r>
              <a:rPr lang="ru-RU" dirty="0" err="1" smtClean="0"/>
              <a:t>аррениусовская</a:t>
            </a:r>
            <a:r>
              <a:rPr lang="ru-RU" dirty="0" smtClean="0"/>
              <a:t> </a:t>
            </a:r>
            <a:r>
              <a:rPr lang="ru-RU" dirty="0"/>
              <a:t>зависимость от температуры</a:t>
            </a:r>
            <a:r>
              <a:rPr lang="ru-RU" dirty="0" smtClean="0"/>
              <a:t>:</a:t>
            </a:r>
            <a:endParaRPr lang="en-US" dirty="0" smtClean="0"/>
          </a:p>
          <a:p>
            <a:pPr marL="0" indent="457200" algn="just">
              <a:lnSpc>
                <a:spcPct val="114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457200" algn="just">
              <a:lnSpc>
                <a:spcPct val="114000"/>
              </a:lnSpc>
              <a:spcBef>
                <a:spcPts val="0"/>
              </a:spcBef>
              <a:buNone/>
            </a:pPr>
            <a:endParaRPr lang="en-US" dirty="0" smtClean="0"/>
          </a:p>
          <a:p>
            <a:pPr marL="0" indent="4572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 smtClean="0"/>
              <a:t>Тогда, рассматривая процесс в пористом зерне катализатора: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35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947576"/>
              </p:ext>
            </p:extLst>
          </p:nvPr>
        </p:nvGraphicFramePr>
        <p:xfrm>
          <a:off x="3009900" y="3044825"/>
          <a:ext cx="12954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61" name="Equation" r:id="rId3" imgW="647640" imgH="317160" progId="Equation.DSMT4">
                  <p:embed/>
                </p:oleObj>
              </mc:Choice>
              <mc:Fallback>
                <p:oleObj name="Equation" r:id="rId3" imgW="647640" imgH="317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09900" y="3044825"/>
                        <a:ext cx="12954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130723"/>
              </p:ext>
            </p:extLst>
          </p:nvPr>
        </p:nvGraphicFramePr>
        <p:xfrm>
          <a:off x="2184400" y="6164263"/>
          <a:ext cx="3098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62" name="Equation" r:id="rId5" imgW="1549080" imgH="228600" progId="Equation.DSMT4">
                  <p:embed/>
                </p:oleObj>
              </mc:Choice>
              <mc:Fallback>
                <p:oleObj name="Equation" r:id="rId5" imgW="15490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84400" y="6164263"/>
                        <a:ext cx="30988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7659350"/>
              </p:ext>
            </p:extLst>
          </p:nvPr>
        </p:nvGraphicFramePr>
        <p:xfrm>
          <a:off x="1384300" y="4819650"/>
          <a:ext cx="47752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63" name="Equation" r:id="rId7" imgW="2387520" imgH="380880" progId="Equation.DSMT4">
                  <p:embed/>
                </p:oleObj>
              </mc:Choice>
              <mc:Fallback>
                <p:oleObj name="Equation" r:id="rId7" imgW="2387520" imgH="380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84300" y="4819650"/>
                        <a:ext cx="4775200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6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42"/>
          <a:stretch/>
        </p:blipFill>
        <p:spPr bwMode="auto">
          <a:xfrm>
            <a:off x="7581900" y="1767147"/>
            <a:ext cx="3619500" cy="383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986587" y="5605200"/>
            <a:ext cx="481012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Рисунок - Возможные кинетические режимы реакции, катализируемой твердым </a:t>
            </a:r>
            <a:r>
              <a:rPr lang="ru-RU" sz="1100" dirty="0" smtClean="0"/>
              <a:t>телом: </a:t>
            </a:r>
            <a:r>
              <a:rPr lang="ru-RU" sz="1100" i="1" dirty="0" smtClean="0"/>
              <a:t>А </a:t>
            </a:r>
            <a:r>
              <a:rPr lang="ru-RU" sz="1100" dirty="0"/>
              <a:t>и </a:t>
            </a:r>
            <a:r>
              <a:rPr lang="ru-RU" sz="1100" i="1" dirty="0"/>
              <a:t>Б</a:t>
            </a:r>
            <a:r>
              <a:rPr lang="ru-RU" sz="1100" dirty="0"/>
              <a:t> – точки излома; </a:t>
            </a:r>
            <a:br>
              <a:rPr lang="ru-RU" sz="1100" dirty="0"/>
            </a:br>
            <a:r>
              <a:rPr lang="ru-RU" sz="1100" dirty="0"/>
              <a:t>Области: </a:t>
            </a:r>
            <a:r>
              <a:rPr lang="ru-RU" sz="1100" i="1" dirty="0"/>
              <a:t>1 </a:t>
            </a:r>
            <a:r>
              <a:rPr lang="ru-RU" sz="1100" dirty="0"/>
              <a:t>- кинетическая; </a:t>
            </a:r>
            <a:r>
              <a:rPr lang="ru-RU" sz="1100" i="1" dirty="0"/>
              <a:t>2</a:t>
            </a:r>
            <a:r>
              <a:rPr lang="ru-RU" sz="1100" dirty="0"/>
              <a:t> – </a:t>
            </a:r>
            <a:r>
              <a:rPr lang="ru-RU" sz="1100" dirty="0" err="1"/>
              <a:t>внутридиффузионная</a:t>
            </a:r>
            <a:r>
              <a:rPr lang="ru-RU" sz="1100" dirty="0"/>
              <a:t>; </a:t>
            </a:r>
            <a:r>
              <a:rPr lang="ru-RU" sz="1100" i="1" dirty="0"/>
              <a:t>3</a:t>
            </a:r>
            <a:r>
              <a:rPr lang="ru-RU" sz="1100" dirty="0"/>
              <a:t> – </a:t>
            </a:r>
            <a:r>
              <a:rPr lang="ru-RU" sz="1100" dirty="0" err="1"/>
              <a:t>внешнедиффузионная</a:t>
            </a:r>
            <a:r>
              <a:rPr lang="ru-RU" sz="1100" dirty="0"/>
              <a:t>; </a:t>
            </a:r>
            <a:r>
              <a:rPr lang="ru-RU" sz="1100" i="1" dirty="0"/>
              <a:t>4</a:t>
            </a:r>
            <a:r>
              <a:rPr lang="ru-RU" sz="1100" dirty="0"/>
              <a:t> – возможного протекания гомогенной реакции; </a:t>
            </a:r>
            <a:r>
              <a:rPr lang="en-US" sz="1100" i="1" dirty="0"/>
              <a:t>g</a:t>
            </a:r>
            <a:r>
              <a:rPr lang="ru-RU" sz="1100" dirty="0"/>
              <a:t> – наклон прямых</a:t>
            </a:r>
          </a:p>
        </p:txBody>
      </p:sp>
    </p:spTree>
    <p:extLst>
      <p:ext uri="{BB962C8B-B14F-4D97-AF65-F5344CB8AC3E}">
        <p14:creationId xmlns:p14="http://schemas.microsoft.com/office/powerpoint/2010/main" val="333533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Наблюдаемая энергия активации во </a:t>
            </a:r>
            <a:r>
              <a:rPr lang="ru-RU" sz="2800" dirty="0" err="1"/>
              <a:t>внутридиффузионной</a:t>
            </a:r>
            <a:r>
              <a:rPr lang="ru-RU" sz="2800" dirty="0"/>
              <a:t> области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36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7871330"/>
              </p:ext>
            </p:extLst>
          </p:nvPr>
        </p:nvGraphicFramePr>
        <p:xfrm>
          <a:off x="820738" y="1819275"/>
          <a:ext cx="6035675" cy="477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5" name="Equation" r:id="rId3" imgW="3771720" imgH="2984400" progId="Equation.DSMT4">
                  <p:embed/>
                </p:oleObj>
              </mc:Choice>
              <mc:Fallback>
                <p:oleObj name="Equation" r:id="rId3" imgW="3771720" imgH="2984400" progId="Equation.DSMT4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0738" y="1819275"/>
                        <a:ext cx="6035675" cy="477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448" y="1537765"/>
            <a:ext cx="4551804" cy="3959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366478" y="5392881"/>
            <a:ext cx="451577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r>
              <a:rPr lang="ru-RU" sz="1400" dirty="0" smtClean="0"/>
              <a:t>Рисунок – Зависимость наблюдаемой константы скорости химической реакции от температуры в </a:t>
            </a:r>
            <a:r>
              <a:rPr lang="ru-RU" sz="1400" dirty="0" err="1" smtClean="0"/>
              <a:t>аррениусовских</a:t>
            </a:r>
            <a:r>
              <a:rPr lang="ru-RU" sz="1400" dirty="0"/>
              <a:t> координатах: I – кинетическая </a:t>
            </a:r>
            <a:r>
              <a:rPr lang="ru-RU" sz="1400" dirty="0" smtClean="0"/>
              <a:t>область; II </a:t>
            </a:r>
            <a:r>
              <a:rPr lang="ru-RU" sz="1400" dirty="0"/>
              <a:t>- внутренняя переходная область; </a:t>
            </a:r>
            <a:r>
              <a:rPr lang="ru-RU" sz="1400" dirty="0" smtClean="0"/>
              <a:t>III </a:t>
            </a:r>
            <a:r>
              <a:rPr lang="ru-RU" sz="1400" dirty="0"/>
              <a:t>– </a:t>
            </a:r>
            <a:r>
              <a:rPr lang="ru-RU" sz="1400" dirty="0" err="1"/>
              <a:t>внутридиффузионная</a:t>
            </a:r>
            <a:r>
              <a:rPr lang="ru-RU" sz="1400" dirty="0"/>
              <a:t> </a:t>
            </a:r>
            <a:r>
              <a:rPr lang="ru-RU" sz="1400" dirty="0" smtClean="0"/>
              <a:t>область</a:t>
            </a:r>
            <a:endParaRPr lang="ru-RU" sz="1400" dirty="0"/>
          </a:p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endParaRPr lang="ru-RU" sz="1400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943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Влияние размера зерна во </a:t>
            </a:r>
            <a:r>
              <a:rPr lang="ru-RU" sz="2800" dirty="0" err="1"/>
              <a:t>внутридиффузионной</a:t>
            </a:r>
            <a:r>
              <a:rPr lang="ru-RU" sz="2800" dirty="0"/>
              <a:t> области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37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732055"/>
              </p:ext>
            </p:extLst>
          </p:nvPr>
        </p:nvGraphicFramePr>
        <p:xfrm>
          <a:off x="395288" y="1955800"/>
          <a:ext cx="6970712" cy="374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8" name="Equation" r:id="rId3" imgW="4356000" imgH="2336760" progId="Equation.DSMT4">
                  <p:embed/>
                </p:oleObj>
              </mc:Choice>
              <mc:Fallback>
                <p:oleObj name="Equation" r:id="rId3" imgW="4356000" imgH="2336760" progId="Equation.DSMT4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288" y="1955800"/>
                        <a:ext cx="6970712" cy="3741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7076209" y="5392881"/>
            <a:ext cx="50963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r>
              <a:rPr lang="ru-RU" sz="1400" dirty="0" smtClean="0"/>
              <a:t>Рисунок – Зависимость наблюдаемой константы скорости химической реакции от размера зерна катализатора: </a:t>
            </a:r>
            <a:r>
              <a:rPr lang="ru-RU" sz="1400" dirty="0"/>
              <a:t>I – кинетическая </a:t>
            </a:r>
            <a:r>
              <a:rPr lang="ru-RU" sz="1400" dirty="0" smtClean="0"/>
              <a:t>область; II </a:t>
            </a:r>
            <a:r>
              <a:rPr lang="ru-RU" sz="1400" dirty="0"/>
              <a:t>- внутренняя переходная область; </a:t>
            </a:r>
            <a:r>
              <a:rPr lang="ru-RU" sz="1400" dirty="0" smtClean="0"/>
              <a:t>III </a:t>
            </a:r>
            <a:r>
              <a:rPr lang="ru-RU" sz="1400" dirty="0"/>
              <a:t>– </a:t>
            </a:r>
            <a:r>
              <a:rPr lang="ru-RU" sz="1400" dirty="0" err="1"/>
              <a:t>внутридиффузионная</a:t>
            </a:r>
            <a:r>
              <a:rPr lang="ru-RU" sz="1400" dirty="0"/>
              <a:t> </a:t>
            </a:r>
            <a:r>
              <a:rPr lang="ru-RU" sz="1400" dirty="0" smtClean="0"/>
              <a:t>область</a:t>
            </a:r>
            <a:endParaRPr lang="ru-RU" sz="1400" dirty="0"/>
          </a:p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endParaRPr lang="ru-RU" sz="1400" dirty="0" smtClean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478" y="1606155"/>
            <a:ext cx="4364858" cy="3786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581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Наблюдаемый порядок реакции во </a:t>
            </a:r>
            <a:r>
              <a:rPr lang="ru-RU" sz="2800" dirty="0" err="1"/>
              <a:t>внутридиффузионной</a:t>
            </a:r>
            <a:r>
              <a:rPr lang="ru-RU" sz="2800" dirty="0"/>
              <a:t> области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38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418477"/>
              </p:ext>
            </p:extLst>
          </p:nvPr>
        </p:nvGraphicFramePr>
        <p:xfrm>
          <a:off x="631825" y="1847850"/>
          <a:ext cx="10933113" cy="481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6" name="Equation" r:id="rId3" imgW="6832440" imgH="3009600" progId="Equation.DSMT4">
                  <p:embed/>
                </p:oleObj>
              </mc:Choice>
              <mc:Fallback>
                <p:oleObj name="Equation" r:id="rId3" imgW="6832440" imgH="3009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1825" y="1847850"/>
                        <a:ext cx="10933113" cy="481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339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Наблюдаемый порядок реакции во </a:t>
            </a:r>
            <a:r>
              <a:rPr lang="ru-RU" sz="2800" dirty="0" err="1"/>
              <a:t>внутридиффузионной</a:t>
            </a:r>
            <a:r>
              <a:rPr lang="ru-RU" sz="2800" dirty="0"/>
              <a:t> области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39</a:t>
            </a:fld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2583788"/>
              </p:ext>
            </p:extLst>
          </p:nvPr>
        </p:nvGraphicFramePr>
        <p:xfrm>
          <a:off x="1239838" y="1714500"/>
          <a:ext cx="9713912" cy="494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93" name="Equation" r:id="rId3" imgW="6070320" imgH="3085920" progId="Equation.DSMT4">
                  <p:embed/>
                </p:oleObj>
              </mc:Choice>
              <mc:Fallback>
                <p:oleObj name="Equation" r:id="rId3" imgW="6070320" imgH="3085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9838" y="1714500"/>
                        <a:ext cx="9713912" cy="4940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716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Связь наблюдаемой скорости с характеристиками </a:t>
            </a:r>
            <a:r>
              <a:rPr lang="ru-RU" sz="2800" smtClean="0"/>
              <a:t>пористой структуры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40</a:t>
            </a:fld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238351"/>
              </p:ext>
            </p:extLst>
          </p:nvPr>
        </p:nvGraphicFramePr>
        <p:xfrm>
          <a:off x="2387600" y="2114550"/>
          <a:ext cx="7418388" cy="194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84" name="Equation" r:id="rId3" imgW="4635360" imgH="1218960" progId="Equation.DSMT4">
                  <p:embed/>
                </p:oleObj>
              </mc:Choice>
              <mc:Fallback>
                <p:oleObj name="Equation" r:id="rId3" imgW="4635360" imgH="1218960" progId="Equation.DSMT4">
                  <p:embed/>
                  <p:pic>
                    <p:nvPicPr>
                      <p:cNvPr id="3" name="Объект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7600" y="2114550"/>
                        <a:ext cx="7418388" cy="1949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071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Особенности протекания процесса во </a:t>
            </a:r>
            <a:r>
              <a:rPr lang="ru-RU" sz="2800" dirty="0" err="1"/>
              <a:t>внутридиффузионной</a:t>
            </a:r>
            <a:r>
              <a:rPr lang="ru-RU" sz="2800" dirty="0"/>
              <a:t> области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0664" y="1914711"/>
            <a:ext cx="7415645" cy="4864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r>
              <a:rPr lang="ru-RU" sz="1600" b="1" dirty="0"/>
              <a:t>Критерии протекания процесса в области внутренней диффузии:</a:t>
            </a:r>
          </a:p>
          <a:p>
            <a:pPr algn="just">
              <a:lnSpc>
                <a:spcPct val="114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r>
              <a:rPr lang="ru-RU" sz="1600" dirty="0"/>
              <a:t>1. </a:t>
            </a:r>
            <a:r>
              <a:rPr lang="ru-RU" sz="1600" b="1" dirty="0"/>
              <a:t>Наличие изломов на зависимости </a:t>
            </a:r>
            <a:r>
              <a:rPr lang="ru-RU" sz="1600" b="1" dirty="0" smtClean="0"/>
              <a:t>наблюдаемой константы </a:t>
            </a:r>
            <a:r>
              <a:rPr lang="ru-RU" sz="1600" b="1" dirty="0"/>
              <a:t>скорости в аррениусовских координатах </a:t>
            </a:r>
            <a:r>
              <a:rPr lang="ru-RU" sz="1600" dirty="0" smtClean="0"/>
              <a:t>(или </a:t>
            </a:r>
            <a:r>
              <a:rPr lang="ru-RU" sz="1600" dirty="0"/>
              <a:t>просто слабая зависимость скорости процесса от </a:t>
            </a:r>
            <a:r>
              <a:rPr lang="ru-RU" sz="1600" dirty="0" smtClean="0"/>
              <a:t>температуры, особенно при высоких </a:t>
            </a:r>
            <a:r>
              <a:rPr lang="ru-RU" sz="1600" dirty="0" smtClean="0"/>
              <a:t>температурах);</a:t>
            </a:r>
            <a:endParaRPr lang="ru-RU" sz="1600" dirty="0"/>
          </a:p>
          <a:p>
            <a:pPr algn="just">
              <a:lnSpc>
                <a:spcPct val="114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r>
              <a:rPr lang="ru-RU" sz="1600" dirty="0"/>
              <a:t>2. Влияние изменения пористости катализатора на активность и селективность;</a:t>
            </a:r>
          </a:p>
          <a:p>
            <a:pPr algn="just">
              <a:lnSpc>
                <a:spcPct val="114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r>
              <a:rPr lang="ru-RU" sz="1600" dirty="0"/>
              <a:t>3. </a:t>
            </a:r>
            <a:r>
              <a:rPr lang="ru-RU" sz="1600" b="1" dirty="0"/>
              <a:t>Влияние размеров гранул катализатора на скорость процесса;</a:t>
            </a:r>
          </a:p>
          <a:p>
            <a:pPr algn="just">
              <a:lnSpc>
                <a:spcPct val="114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r>
              <a:rPr lang="ru-RU" sz="1600" dirty="0"/>
              <a:t>4. Для нанесенных катализаторов в кинетической области скорость пропорциональна количеству нанесенного вещества, в диффузионной – не пропорциональна;</a:t>
            </a:r>
          </a:p>
          <a:p>
            <a:pPr algn="just">
              <a:lnSpc>
                <a:spcPct val="114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r>
              <a:rPr lang="ru-RU" sz="1600" dirty="0"/>
              <a:t>5. Производительность гранулы катализатора пропорциональна увеличению доли участвующей в катализе поверхности, т.е. доли доступной удельной поверхности (в кинетической области производительность пропорциональна объему гранулы</a:t>
            </a:r>
            <a:r>
              <a:rPr lang="ru-RU" sz="1600" dirty="0" smtClean="0"/>
              <a:t>).</a:t>
            </a:r>
            <a:endParaRPr lang="ru-RU" sz="1600" dirty="0"/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459" y="1845545"/>
            <a:ext cx="3240360" cy="2818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 descr="ris0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034597" y="5006841"/>
            <a:ext cx="4070083" cy="1080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91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Особенности протекания процесса во </a:t>
            </a:r>
            <a:r>
              <a:rPr lang="ru-RU" sz="2800" dirty="0" err="1"/>
              <a:t>внутридиффузионной</a:t>
            </a:r>
            <a:r>
              <a:rPr lang="ru-RU" sz="2800" dirty="0"/>
              <a:t> области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0664" y="1841974"/>
            <a:ext cx="7415645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r>
              <a:rPr lang="ru-RU" b="1" dirty="0"/>
              <a:t>Процесс протекает во </a:t>
            </a:r>
            <a:r>
              <a:rPr lang="ru-RU" b="1" dirty="0" err="1"/>
              <a:t>внутридиффузионной</a:t>
            </a:r>
            <a:r>
              <a:rPr lang="ru-RU" b="1" dirty="0"/>
              <a:t> области (низкие </a:t>
            </a:r>
            <a:r>
              <a:rPr lang="el-GR" b="1" i="1" dirty="0">
                <a:latin typeface="Arial"/>
                <a:cs typeface="Arial"/>
              </a:rPr>
              <a:t>η</a:t>
            </a:r>
            <a:r>
              <a:rPr lang="ru-RU" b="1" dirty="0"/>
              <a:t>)! Что делать?! Как перевести процесс в кинетическую область?!</a:t>
            </a:r>
          </a:p>
          <a:p>
            <a:pPr algn="just">
              <a:lnSpc>
                <a:spcPct val="125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endParaRPr lang="ru-RU" b="1" dirty="0"/>
          </a:p>
          <a:p>
            <a:pPr algn="just">
              <a:lnSpc>
                <a:spcPct val="125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r>
              <a:rPr lang="ru-RU" b="1" dirty="0"/>
              <a:t>Если можно приготовить другой катализатор:</a:t>
            </a:r>
          </a:p>
          <a:p>
            <a:pPr marL="342900" indent="-342900" algn="just">
              <a:lnSpc>
                <a:spcPct val="125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  <a:buFontTx/>
              <a:buAutoNum type="arabicPeriod"/>
            </a:pPr>
            <a:r>
              <a:rPr lang="ru-RU" dirty="0"/>
              <a:t>Уменьшение гранул катализатора или, если технически невозможно уменьшить гранулы, нанесение активных компонентов тонким слоем на инертный или непористый носитель удобных размеров.</a:t>
            </a:r>
          </a:p>
          <a:p>
            <a:pPr marL="342900" indent="-342900" algn="just">
              <a:lnSpc>
                <a:spcPct val="125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  <a:buAutoNum type="arabicPeriod"/>
            </a:pPr>
            <a:r>
              <a:rPr lang="ru-RU" dirty="0" smtClean="0"/>
              <a:t>Нанесение </a:t>
            </a:r>
            <a:r>
              <a:rPr lang="ru-RU" dirty="0"/>
              <a:t>дорогостоящих активных компонентов, например, </a:t>
            </a:r>
            <a:r>
              <a:rPr lang="en-US" dirty="0"/>
              <a:t>Pt </a:t>
            </a:r>
            <a:r>
              <a:rPr lang="ru-RU" dirty="0"/>
              <a:t>или </a:t>
            </a:r>
            <a:r>
              <a:rPr lang="en-US" dirty="0" err="1"/>
              <a:t>Pd</a:t>
            </a:r>
            <a:r>
              <a:rPr lang="ru-RU" dirty="0"/>
              <a:t>,</a:t>
            </a:r>
            <a:r>
              <a:rPr lang="en-US" dirty="0"/>
              <a:t> </a:t>
            </a:r>
            <a:r>
              <a:rPr lang="ru-RU" dirty="0"/>
              <a:t>тонким слоем на поверхность и вблизи поверхности.</a:t>
            </a:r>
          </a:p>
          <a:p>
            <a:pPr marL="342900" indent="-342900" algn="just">
              <a:lnSpc>
                <a:spcPct val="125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  <a:buFontTx/>
              <a:buAutoNum type="arabicPeriod"/>
            </a:pPr>
            <a:r>
              <a:rPr lang="ru-RU" dirty="0" smtClean="0"/>
              <a:t>Снижение </a:t>
            </a:r>
            <a:r>
              <a:rPr lang="ru-RU" dirty="0"/>
              <a:t>пористости </a:t>
            </a:r>
            <a:r>
              <a:rPr lang="ru-RU" dirty="0" smtClean="0"/>
              <a:t>катализатора;</a:t>
            </a:r>
            <a:endParaRPr lang="ru-RU" dirty="0"/>
          </a:p>
          <a:p>
            <a:pPr marL="342900" indent="-342900" algn="just">
              <a:lnSpc>
                <a:spcPct val="125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  <a:buFontTx/>
              <a:buAutoNum type="arabicPeriod"/>
            </a:pPr>
            <a:r>
              <a:rPr lang="ru-RU" dirty="0"/>
              <a:t>Увеличение размеров пор катализатора.</a:t>
            </a:r>
          </a:p>
        </p:txBody>
      </p:sp>
      <p:pic>
        <p:nvPicPr>
          <p:cNvPr id="7" name="Picture 3" descr="ris0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010114" y="5235372"/>
            <a:ext cx="4070083" cy="1080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941" y="1490554"/>
            <a:ext cx="4053002" cy="351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481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Особенности протекания процесса во </a:t>
            </a:r>
            <a:r>
              <a:rPr lang="ru-RU" sz="2800" dirty="0" err="1"/>
              <a:t>внутридиффузионной</a:t>
            </a:r>
            <a:r>
              <a:rPr lang="ru-RU" sz="2800" dirty="0"/>
              <a:t> области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0664" y="1841974"/>
            <a:ext cx="7415645" cy="3169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r>
              <a:rPr lang="ru-RU" b="1" dirty="0"/>
              <a:t>Процесс протекает во </a:t>
            </a:r>
            <a:r>
              <a:rPr lang="ru-RU" b="1" dirty="0" err="1"/>
              <a:t>внутридиффузионной</a:t>
            </a:r>
            <a:r>
              <a:rPr lang="ru-RU" b="1" dirty="0"/>
              <a:t> области (низкие </a:t>
            </a:r>
            <a:r>
              <a:rPr lang="el-GR" b="1" i="1" dirty="0">
                <a:latin typeface="Arial"/>
                <a:cs typeface="Arial"/>
              </a:rPr>
              <a:t>η</a:t>
            </a:r>
            <a:r>
              <a:rPr lang="ru-RU" b="1" dirty="0"/>
              <a:t>)! Что делать?! Как перевести процесс в кинетическую область?!</a:t>
            </a:r>
          </a:p>
          <a:p>
            <a:pPr algn="just">
              <a:lnSpc>
                <a:spcPct val="125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endParaRPr lang="ru-RU" b="1" dirty="0"/>
          </a:p>
          <a:p>
            <a:pPr algn="just">
              <a:lnSpc>
                <a:spcPct val="125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r>
              <a:rPr lang="ru-RU" b="1" dirty="0"/>
              <a:t>Если катализатор готов, идет промышленный процесс:</a:t>
            </a:r>
          </a:p>
          <a:p>
            <a:pPr algn="just">
              <a:lnSpc>
                <a:spcPct val="125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r>
              <a:rPr lang="ru-RU" dirty="0"/>
              <a:t>1. Снижение температуры (чем крупнее поры, тем при более высоких температурах это происходит);</a:t>
            </a:r>
          </a:p>
          <a:p>
            <a:pPr algn="just">
              <a:lnSpc>
                <a:spcPct val="125000"/>
              </a:lnSpc>
              <a:buClr>
                <a:schemeClr val="tx1">
                  <a:lumMod val="85000"/>
                  <a:lumOff val="15000"/>
                </a:schemeClr>
              </a:buClr>
              <a:buSzPct val="93000"/>
            </a:pPr>
            <a:r>
              <a:rPr lang="ru-RU" dirty="0"/>
              <a:t>2. Уменьшение скорости потока (???).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8175293"/>
              </p:ext>
            </p:extLst>
          </p:nvPr>
        </p:nvGraphicFramePr>
        <p:xfrm>
          <a:off x="6096000" y="4935582"/>
          <a:ext cx="5447461" cy="1677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4" name="Equation" r:id="rId3" imgW="4000320" imgH="1231560" progId="Equation.DSMT4">
                  <p:embed/>
                </p:oleObj>
              </mc:Choice>
              <mc:Fallback>
                <p:oleObj name="Equation" r:id="rId3" imgW="4000320" imgH="1231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0" y="4935582"/>
                        <a:ext cx="5447461" cy="16774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57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443" y="1666875"/>
            <a:ext cx="3680832" cy="266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485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процесса в зерне катализатора во </a:t>
            </a:r>
            <a:r>
              <a:rPr lang="ru-RU" dirty="0" err="1" smtClean="0"/>
              <a:t>внутридиффузионной</a:t>
            </a:r>
            <a:r>
              <a:rPr lang="ru-RU" dirty="0" smtClean="0"/>
              <a:t> области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97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Задачи Тиле и Зельдовича и их решения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45</a:t>
            </a:fld>
            <a:endParaRPr lang="ru-RU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49382" y="1895868"/>
            <a:ext cx="5663045" cy="470898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prstDash val="dash"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32000" algn="just" eaLnBrk="1" hangingPunct="1">
              <a:lnSpc>
                <a:spcPct val="125000"/>
              </a:lnSpc>
            </a:pPr>
            <a:r>
              <a:rPr lang="ru-RU" altLang="ru-RU" sz="1600" b="1" dirty="0" smtClean="0"/>
              <a:t>Кинетическая задача Зельдовича:</a:t>
            </a:r>
          </a:p>
          <a:p>
            <a:pPr marL="0" lvl="1" indent="432000" algn="just" eaLnBrk="1" hangingPunct="1">
              <a:lnSpc>
                <a:spcPct val="125000"/>
              </a:lnSpc>
            </a:pPr>
            <a:r>
              <a:rPr lang="ru-RU" altLang="ru-RU" sz="1600" dirty="0" smtClean="0"/>
              <a:t>1) Пористое зерно катализатора – однородная неподвижная среда </a:t>
            </a:r>
            <a:r>
              <a:rPr lang="ru-RU" altLang="ru-RU" sz="1600" dirty="0" smtClean="0"/>
              <a:t>(</a:t>
            </a:r>
            <a:r>
              <a:rPr lang="ru-RU" altLang="ru-RU" sz="1600" smtClean="0"/>
              <a:t>квазигомогенная модель!!!</a:t>
            </a:r>
            <a:r>
              <a:rPr lang="ru-RU" altLang="ru-RU" sz="1600" smtClean="0"/>
              <a:t>);</a:t>
            </a:r>
            <a:endParaRPr lang="ru-RU" altLang="ru-RU" sz="1600" dirty="0" smtClean="0"/>
          </a:p>
          <a:p>
            <a:pPr marL="0" lvl="1" indent="432000" algn="just" eaLnBrk="1" hangingPunct="1">
              <a:lnSpc>
                <a:spcPct val="125000"/>
              </a:lnSpc>
            </a:pPr>
            <a:r>
              <a:rPr lang="ru-RU" altLang="ru-RU" sz="1600" dirty="0" smtClean="0"/>
              <a:t>2) Модельная пора – направлена вдоль максимального градиента концентрации реагента от устья поры к центру зерна;</a:t>
            </a:r>
          </a:p>
          <a:p>
            <a:pPr marL="0" lvl="1" indent="432000" algn="just" eaLnBrk="1" hangingPunct="1">
              <a:lnSpc>
                <a:spcPct val="125000"/>
              </a:lnSpc>
            </a:pPr>
            <a:r>
              <a:rPr lang="ru-RU" altLang="ru-RU" sz="1600" dirty="0" smtClean="0"/>
              <a:t>3) Адсорбция реагента на поверхности катализатора не учитывается;</a:t>
            </a:r>
            <a:endParaRPr lang="ru-RU" altLang="ru-RU" sz="1600" dirty="0"/>
          </a:p>
          <a:p>
            <a:pPr marL="0" lvl="1" indent="432000" algn="just" eaLnBrk="1" hangingPunct="1">
              <a:lnSpc>
                <a:spcPct val="125000"/>
              </a:lnSpc>
            </a:pPr>
            <a:r>
              <a:rPr lang="ru-RU" altLang="ru-RU" sz="1600" b="1" dirty="0" smtClean="0"/>
              <a:t>При каких размерах поры </a:t>
            </a:r>
            <a:r>
              <a:rPr lang="en-US" altLang="ru-RU" sz="1600" b="1" i="1" dirty="0" smtClean="0"/>
              <a:t>d</a:t>
            </a:r>
            <a:r>
              <a:rPr lang="ru-RU" altLang="ru-RU" sz="1600" b="1" i="1" dirty="0" smtClean="0"/>
              <a:t> </a:t>
            </a:r>
            <a:r>
              <a:rPr lang="ru-RU" altLang="ru-RU" sz="1600" b="1" dirty="0" smtClean="0"/>
              <a:t>скорость будет лимитироваться химической реакцией?</a:t>
            </a:r>
          </a:p>
          <a:p>
            <a:pPr marL="0" lvl="1" indent="432000" algn="just" eaLnBrk="1" hangingPunct="1">
              <a:lnSpc>
                <a:spcPct val="125000"/>
              </a:lnSpc>
            </a:pPr>
            <a:endParaRPr lang="ru-RU" altLang="ru-RU" sz="1600" b="1" dirty="0"/>
          </a:p>
          <a:p>
            <a:pPr marL="0" lvl="1" indent="432000" algn="just" eaLnBrk="1" hangingPunct="1">
              <a:lnSpc>
                <a:spcPct val="125000"/>
              </a:lnSpc>
            </a:pPr>
            <a:endParaRPr lang="ru-RU" altLang="ru-RU" sz="1600" b="1" dirty="0" smtClean="0"/>
          </a:p>
          <a:p>
            <a:pPr marL="0" lvl="1" indent="432000" algn="just" eaLnBrk="1" hangingPunct="1">
              <a:lnSpc>
                <a:spcPct val="125000"/>
              </a:lnSpc>
            </a:pPr>
            <a:endParaRPr lang="ru-RU" altLang="ru-RU" sz="1600" b="1" dirty="0"/>
          </a:p>
          <a:p>
            <a:pPr marL="0" lvl="1" indent="432000" algn="just" eaLnBrk="1" hangingPunct="1">
              <a:lnSpc>
                <a:spcPct val="125000"/>
              </a:lnSpc>
            </a:pPr>
            <a:endParaRPr lang="ru-RU" altLang="ru-RU" sz="1600" b="1" dirty="0" smtClean="0"/>
          </a:p>
          <a:p>
            <a:pPr marL="0" lvl="1" indent="432000" algn="just" eaLnBrk="1" hangingPunct="1">
              <a:lnSpc>
                <a:spcPct val="125000"/>
              </a:lnSpc>
            </a:pPr>
            <a:endParaRPr lang="ru-RU" altLang="ru-RU" sz="1600" dirty="0" smtClean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95349"/>
              </p:ext>
            </p:extLst>
          </p:nvPr>
        </p:nvGraphicFramePr>
        <p:xfrm>
          <a:off x="868883" y="5022272"/>
          <a:ext cx="4242040" cy="1408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26" name="Equation" r:id="rId3" imgW="3251160" imgH="1079280" progId="Equation.DSMT4">
                  <p:embed/>
                </p:oleObj>
              </mc:Choice>
              <mc:Fallback>
                <p:oleObj name="Equation" r:id="rId3" imgW="3251160" imgH="1079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68883" y="5022272"/>
                        <a:ext cx="4242040" cy="1408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307529" y="1895867"/>
            <a:ext cx="5663045" cy="467871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prstDash val="dash"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32000" algn="just" eaLnBrk="1" hangingPunct="1">
              <a:lnSpc>
                <a:spcPct val="125000"/>
              </a:lnSpc>
            </a:pPr>
            <a:r>
              <a:rPr lang="ru-RU" altLang="ru-RU" sz="1600" b="1" dirty="0"/>
              <a:t>Кинетическая задача Тиле:</a:t>
            </a:r>
          </a:p>
          <a:p>
            <a:pPr marL="0" lvl="1" indent="432000" algn="just" eaLnBrk="1" hangingPunct="1">
              <a:lnSpc>
                <a:spcPct val="125000"/>
              </a:lnSpc>
            </a:pPr>
            <a:r>
              <a:rPr lang="ru-RU" altLang="ru-RU" sz="1600" dirty="0"/>
              <a:t>1) Цилиндрическая пора;</a:t>
            </a:r>
          </a:p>
          <a:p>
            <a:pPr marL="0" lvl="1" indent="432000" algn="just" eaLnBrk="1" hangingPunct="1">
              <a:lnSpc>
                <a:spcPct val="125000"/>
              </a:lnSpc>
            </a:pPr>
            <a:r>
              <a:rPr lang="ru-RU" altLang="ru-RU" sz="1600" dirty="0"/>
              <a:t>2) Модельная пора – направлена вдоль максимального градиента концентрации реагента от устья поры к середине цилиндра;</a:t>
            </a:r>
          </a:p>
          <a:p>
            <a:pPr marL="0" lvl="1" indent="432000" algn="just" eaLnBrk="1" hangingPunct="1">
              <a:lnSpc>
                <a:spcPct val="125000"/>
              </a:lnSpc>
            </a:pPr>
            <a:r>
              <a:rPr lang="ru-RU" altLang="ru-RU" sz="1600" dirty="0"/>
              <a:t>3) Адсорбция реагента на поверхности катализатора не учитывается;</a:t>
            </a:r>
          </a:p>
          <a:p>
            <a:pPr marL="0" lvl="1" indent="432000" algn="just" eaLnBrk="1" hangingPunct="1">
              <a:lnSpc>
                <a:spcPct val="125000"/>
              </a:lnSpc>
            </a:pPr>
            <a:r>
              <a:rPr lang="ru-RU" altLang="ru-RU" sz="1600" dirty="0"/>
              <a:t>4) Реакция первого порядка;</a:t>
            </a:r>
          </a:p>
          <a:p>
            <a:pPr marL="0" lvl="1" indent="432000" algn="just" eaLnBrk="1" hangingPunct="1">
              <a:lnSpc>
                <a:spcPct val="125000"/>
              </a:lnSpc>
            </a:pPr>
            <a:r>
              <a:rPr lang="ru-RU" altLang="ru-RU" sz="1600" b="1" dirty="0"/>
              <a:t>При каких параметрах катализатора и реакции</a:t>
            </a:r>
            <a:r>
              <a:rPr lang="ru-RU" altLang="ru-RU" sz="1600" b="1" i="1" dirty="0"/>
              <a:t> </a:t>
            </a:r>
            <a:r>
              <a:rPr lang="ru-RU" altLang="ru-RU" sz="1600" b="1" dirty="0"/>
              <a:t>скорость будет лимитироваться химической реакцией</a:t>
            </a:r>
            <a:r>
              <a:rPr lang="ru-RU" altLang="ru-RU" sz="1600" b="1" dirty="0" smtClean="0"/>
              <a:t>?</a:t>
            </a:r>
            <a:endParaRPr lang="ru-RU" altLang="ru-RU" sz="1600" b="1" dirty="0"/>
          </a:p>
          <a:p>
            <a:pPr marL="0" lvl="1" indent="432000" algn="just" eaLnBrk="1" hangingPunct="1">
              <a:lnSpc>
                <a:spcPct val="125000"/>
              </a:lnSpc>
            </a:pPr>
            <a:endParaRPr lang="ru-RU" altLang="ru-RU" sz="1600" b="1" dirty="0"/>
          </a:p>
          <a:p>
            <a:pPr marL="0" lvl="1" indent="432000" algn="just" eaLnBrk="1" hangingPunct="1">
              <a:lnSpc>
                <a:spcPct val="125000"/>
              </a:lnSpc>
            </a:pPr>
            <a:endParaRPr lang="ru-RU" altLang="ru-RU" sz="1600" b="1" dirty="0"/>
          </a:p>
          <a:p>
            <a:pPr indent="432000" algn="just" eaLnBrk="1" hangingPunct="1">
              <a:lnSpc>
                <a:spcPct val="125000"/>
              </a:lnSpc>
            </a:pPr>
            <a:endParaRPr lang="ru-RU" altLang="ru-RU" sz="1600" dirty="0"/>
          </a:p>
          <a:p>
            <a:pPr indent="432000" algn="just" eaLnBrk="1" hangingPunct="1">
              <a:lnSpc>
                <a:spcPct val="125000"/>
              </a:lnSpc>
            </a:pPr>
            <a:endParaRPr lang="ru-RU" altLang="ru-RU" sz="1600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7282869"/>
              </p:ext>
            </p:extLst>
          </p:nvPr>
        </p:nvGraphicFramePr>
        <p:xfrm>
          <a:off x="7335986" y="5114599"/>
          <a:ext cx="3929063" cy="133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27" name="Equation" r:id="rId5" imgW="3022560" imgH="1028520" progId="Equation.DSMT4">
                  <p:embed/>
                </p:oleObj>
              </mc:Choice>
              <mc:Fallback>
                <p:oleObj name="Equation" r:id="rId5" imgW="3022560" imgH="1028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35986" y="5114599"/>
                        <a:ext cx="3929063" cy="1336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341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0238A66B-EFAE-D8AE-41B5-99056C012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0454" y="1894704"/>
            <a:ext cx="6963880" cy="2007994"/>
          </a:xfrm>
        </p:spPr>
        <p:txBody>
          <a:bodyPr>
            <a:noAutofit/>
          </a:bodyPr>
          <a:lstStyle/>
          <a:p>
            <a:r>
              <a:rPr lang="ru-RU" sz="2400" dirty="0"/>
              <a:t>Макрокинетика химических </a:t>
            </a:r>
            <a:r>
              <a:rPr lang="ru-RU" sz="2400" dirty="0" smtClean="0"/>
              <a:t>процессов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err="1" smtClean="0"/>
              <a:t>Квазигомогенная</a:t>
            </a:r>
            <a:r>
              <a:rPr lang="ru-RU" sz="2200" dirty="0" smtClean="0"/>
              <a:t> модель</a:t>
            </a:r>
            <a:endParaRPr lang="ru-RU" sz="2200" dirty="0"/>
          </a:p>
        </p:txBody>
      </p:sp>
      <p:sp>
        <p:nvSpPr>
          <p:cNvPr id="15" name="Подзаголовок 14">
            <a:extLst>
              <a:ext uri="{FF2B5EF4-FFF2-40B4-BE49-F238E27FC236}">
                <a16:creationId xmlns="" xmlns:a16="http://schemas.microsoft.com/office/drawing/2014/main" id="{C4F39DC3-6A7D-7C6F-039E-7EAC2ACF75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Приложения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0947B76D-2B5F-164C-7A2C-B4CA21F218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1</a:t>
            </a:r>
            <a:r>
              <a:rPr lang="en-US" dirty="0" smtClean="0"/>
              <a:t>6</a:t>
            </a:r>
            <a:r>
              <a:rPr lang="ru-RU" dirty="0" smtClean="0"/>
              <a:t>.03.2023 г.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="" xmlns:a16="http://schemas.microsoft.com/office/drawing/2014/main" id="{B5DB5B17-1086-C683-3F38-E7F9718949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70589" y="4979008"/>
            <a:ext cx="5775968" cy="808038"/>
          </a:xfrm>
        </p:spPr>
        <p:txBody>
          <a:bodyPr/>
          <a:lstStyle/>
          <a:p>
            <a:r>
              <a:rPr lang="ru-RU" altLang="ru-RU" sz="1800" b="1" dirty="0"/>
              <a:t>Лектор – к.т.н., доцент ОХИ Юрьев Е.М.</a:t>
            </a:r>
            <a:r>
              <a:rPr lang="ru-RU" altLang="ru-RU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882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/>
              <a:t>Составление уравнения </a:t>
            </a:r>
            <a:r>
              <a:rPr lang="ru-RU" altLang="ru-RU" sz="2800" b="1" dirty="0" err="1" smtClean="0"/>
              <a:t>квазигомогенной</a:t>
            </a:r>
            <a:r>
              <a:rPr lang="ru-RU" altLang="ru-RU" sz="2800" b="1" dirty="0" smtClean="0"/>
              <a:t> модели</a:t>
            </a:r>
            <a:r>
              <a:rPr lang="en-US" altLang="ru-RU" sz="2800" b="1" dirty="0" smtClean="0"/>
              <a:t> </a:t>
            </a:r>
            <a:r>
              <a:rPr lang="ru-RU" altLang="ru-RU" sz="2800" b="1" dirty="0" smtClean="0"/>
              <a:t>для продукта</a:t>
            </a:r>
            <a:r>
              <a:rPr lang="en-US" altLang="ru-RU" sz="2800" b="1" dirty="0" smtClean="0"/>
              <a:t> 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47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7182628"/>
              </p:ext>
            </p:extLst>
          </p:nvPr>
        </p:nvGraphicFramePr>
        <p:xfrm>
          <a:off x="1694865" y="967958"/>
          <a:ext cx="9204325" cy="624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8" name="Equation" r:id="rId3" imgW="7670520" imgH="5206680" progId="Equation.DSMT4">
                  <p:embed/>
                </p:oleObj>
              </mc:Choice>
              <mc:Fallback>
                <p:oleObj name="Equation" r:id="rId3" imgW="7670520" imgH="5206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4865" y="967958"/>
                        <a:ext cx="9204325" cy="6240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03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dirty="0" smtClean="0"/>
              <a:t>Универсальная формула для фактора эффективности </a:t>
            </a:r>
            <a:endParaRPr lang="ru-RU" alt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48</a:t>
            </a:fld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624276"/>
              </p:ext>
            </p:extLst>
          </p:nvPr>
        </p:nvGraphicFramePr>
        <p:xfrm>
          <a:off x="8270401" y="2384478"/>
          <a:ext cx="3921599" cy="18255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4" name="Equation" r:id="rId3" imgW="2209680" imgH="1028520" progId="Equation.DSMT4">
                  <p:embed/>
                </p:oleObj>
              </mc:Choice>
              <mc:Fallback>
                <p:oleObj name="Equation" r:id="rId3" imgW="2209680" imgH="1028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401" y="2384478"/>
                        <a:ext cx="3921599" cy="18255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410708" y="1780049"/>
            <a:ext cx="736169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smtClean="0"/>
              <a:t>Это </a:t>
            </a:r>
            <a:r>
              <a:rPr lang="ru-RU" sz="1600" dirty="0"/>
              <a:t>положение действительно для реакции любого порядка, хотя значения </a:t>
            </a:r>
            <a:r>
              <a:rPr lang="ru-RU" sz="1600" i="1" dirty="0" smtClean="0">
                <a:cs typeface="Times New Roman" panose="02020603050405020304" pitchFamily="18" charset="0"/>
              </a:rPr>
              <a:t>η</a:t>
            </a:r>
            <a:r>
              <a:rPr lang="ru-RU" sz="1600" dirty="0" smtClean="0">
                <a:cs typeface="Times New Roman" panose="02020603050405020304" pitchFamily="18" charset="0"/>
              </a:rPr>
              <a:t>, при </a:t>
            </a:r>
            <a:r>
              <a:rPr lang="ru-RU" sz="1600" dirty="0" smtClean="0"/>
              <a:t>которых </a:t>
            </a:r>
            <a:r>
              <a:rPr lang="ru-RU" sz="1600" dirty="0"/>
              <a:t>становятся верными эти простые асимптотические соотношения, в значительной степени зависят от формы гранулы и характера </a:t>
            </a:r>
            <a:r>
              <a:rPr lang="ru-RU" sz="1600" dirty="0" smtClean="0"/>
              <a:t>кинетики.</a:t>
            </a:r>
            <a:endParaRPr lang="ru-RU" sz="1600" dirty="0"/>
          </a:p>
          <a:p>
            <a:pPr indent="457200" algn="just"/>
            <a:r>
              <a:rPr lang="ru-RU" sz="1600" dirty="0" smtClean="0"/>
              <a:t>Неудобства, связанные с влиянием формы гранулы на вид параметра Тиле, можно устранить, если определить размер как отношение объема гранулы к площади поверхности, через которую реагент диффундирует в этот объем. Для сферической гранулы это отношение равно 1/3</a:t>
            </a:r>
            <a:r>
              <a:rPr lang="en-US" sz="1600" dirty="0" smtClean="0"/>
              <a:t>·</a:t>
            </a:r>
            <a:r>
              <a:rPr lang="en-US" sz="1600" i="1" dirty="0" smtClean="0"/>
              <a:t>R</a:t>
            </a:r>
            <a:r>
              <a:rPr lang="en-US" sz="1600" dirty="0" smtClean="0"/>
              <a:t> </a:t>
            </a:r>
            <a:r>
              <a:rPr lang="ru-RU" sz="1600" dirty="0" smtClean="0"/>
              <a:t>поэтому </a:t>
            </a:r>
            <a:r>
              <a:rPr lang="el-GR" sz="1600" i="1" dirty="0" smtClean="0">
                <a:cs typeface="Times New Roman" panose="02020603050405020304" pitchFamily="18" charset="0"/>
              </a:rPr>
              <a:t>φ</a:t>
            </a:r>
            <a:r>
              <a:rPr lang="ru-RU" sz="1600" baseline="-25000" dirty="0" smtClean="0">
                <a:cs typeface="Times New Roman" panose="02020603050405020304" pitchFamily="18" charset="0"/>
              </a:rPr>
              <a:t>сфера</a:t>
            </a:r>
            <a:r>
              <a:rPr lang="ru-RU" sz="1600" dirty="0" smtClean="0">
                <a:cs typeface="Times New Roman" panose="02020603050405020304" pitchFamily="18" charset="0"/>
              </a:rPr>
              <a:t> = 3·</a:t>
            </a:r>
            <a:r>
              <a:rPr lang="el-GR" sz="1600" i="1" dirty="0" smtClean="0">
                <a:cs typeface="Times New Roman" panose="02020603050405020304" pitchFamily="18" charset="0"/>
              </a:rPr>
              <a:t>φ</a:t>
            </a:r>
            <a:r>
              <a:rPr lang="ru-RU" sz="1600" baseline="-25000" dirty="0" smtClean="0">
                <a:cs typeface="Times New Roman" panose="02020603050405020304" pitchFamily="18" charset="0"/>
              </a:rPr>
              <a:t>пластина</a:t>
            </a:r>
            <a:r>
              <a:rPr lang="ru-RU" sz="1600" dirty="0" smtClean="0"/>
              <a:t>.</a:t>
            </a:r>
          </a:p>
          <a:p>
            <a:pPr indent="457200" algn="just"/>
            <a:r>
              <a:rPr lang="ru-RU" sz="1600" dirty="0" smtClean="0"/>
              <a:t>Если </a:t>
            </a:r>
            <a:r>
              <a:rPr lang="ru-RU" sz="1600" dirty="0"/>
              <a:t>речь идет об одной и той же реакции, то зависимости </a:t>
            </a:r>
            <a:r>
              <a:rPr lang="ru-RU" sz="1600" i="1" dirty="0">
                <a:cs typeface="Times New Roman" panose="02020603050405020304" pitchFamily="18" charset="0"/>
              </a:rPr>
              <a:t>η</a:t>
            </a:r>
            <a:r>
              <a:rPr lang="ru-RU" sz="1600" dirty="0" smtClean="0"/>
              <a:t> </a:t>
            </a:r>
            <a:r>
              <a:rPr lang="ru-RU" sz="1600" dirty="0"/>
              <a:t>от </a:t>
            </a:r>
            <a:r>
              <a:rPr lang="el-GR" sz="1600" i="1" dirty="0" smtClean="0">
                <a:cs typeface="Times New Roman" panose="02020603050405020304" pitchFamily="18" charset="0"/>
              </a:rPr>
              <a:t>φ</a:t>
            </a:r>
            <a:r>
              <a:rPr lang="ru-RU" sz="1600" dirty="0" smtClean="0">
                <a:cs typeface="Times New Roman" panose="02020603050405020304" pitchFamily="18" charset="0"/>
              </a:rPr>
              <a:t> </a:t>
            </a:r>
            <a:r>
              <a:rPr lang="ru-RU" sz="1600" dirty="0" smtClean="0"/>
              <a:t>для </a:t>
            </a:r>
            <a:r>
              <a:rPr lang="ru-RU" sz="1600" dirty="0"/>
              <a:t>сферы и пластины становятся близкими в области больших значений </a:t>
            </a:r>
            <a:r>
              <a:rPr lang="el-GR" sz="1600" i="1" dirty="0">
                <a:cs typeface="Times New Roman" panose="02020603050405020304" pitchFamily="18" charset="0"/>
              </a:rPr>
              <a:t>φ</a:t>
            </a:r>
            <a:r>
              <a:rPr lang="ru-RU" sz="1600" dirty="0" smtClean="0"/>
              <a:t>. </a:t>
            </a:r>
            <a:r>
              <a:rPr lang="ru-RU" sz="1600" dirty="0"/>
              <a:t>Это справедливо и для всех других форм гранул.</a:t>
            </a:r>
          </a:p>
          <a:p>
            <a:pPr indent="457200" algn="just"/>
            <a:r>
              <a:rPr lang="ru-RU" sz="1600" dirty="0"/>
              <a:t>Физически </a:t>
            </a:r>
            <a:r>
              <a:rPr lang="ru-RU" sz="1600" dirty="0" smtClean="0"/>
              <a:t>очевидно, </a:t>
            </a:r>
            <a:r>
              <a:rPr lang="ru-RU" sz="1600" dirty="0"/>
              <a:t>что при малых значениях </a:t>
            </a:r>
            <a:r>
              <a:rPr lang="ru-RU" sz="1600" i="1" dirty="0">
                <a:cs typeface="Times New Roman" panose="02020603050405020304" pitchFamily="18" charset="0"/>
              </a:rPr>
              <a:t>η</a:t>
            </a:r>
            <a:r>
              <a:rPr lang="ru-RU" sz="1600" dirty="0" smtClean="0"/>
              <a:t> </a:t>
            </a:r>
            <a:r>
              <a:rPr lang="ru-RU" sz="1600" dirty="0"/>
              <a:t>в реакции участвует только очень тонкий слой гранулы, прилегающий к ее внешней поверхности, и его поведение практически совпадает с наблюдаемым в случае тонкой пластины. В этих условиях концентрация реагента в центре гранулы столь низка, что не влияет на градиент концентрации у внешней поверхности гранулы.</a:t>
            </a:r>
          </a:p>
        </p:txBody>
      </p:sp>
    </p:spTree>
    <p:extLst>
      <p:ext uri="{BB962C8B-B14F-4D97-AF65-F5344CB8AC3E}">
        <p14:creationId xmlns:p14="http://schemas.microsoft.com/office/powerpoint/2010/main" val="78880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dirty="0" smtClean="0"/>
              <a:t>Универсальная формула для фактора эффективности </a:t>
            </a:r>
            <a:endParaRPr lang="ru-RU" alt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49</a:t>
            </a:fld>
            <a:endParaRPr lang="ru-RU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194" y="1659434"/>
            <a:ext cx="4176283" cy="2199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2371693"/>
              </p:ext>
            </p:extLst>
          </p:nvPr>
        </p:nvGraphicFramePr>
        <p:xfrm>
          <a:off x="8456857" y="3200985"/>
          <a:ext cx="3434263" cy="1443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26" name="Equation" r:id="rId4" imgW="1511280" imgH="634680" progId="Equation.DSMT4">
                  <p:embed/>
                </p:oleObj>
              </mc:Choice>
              <mc:Fallback>
                <p:oleObj name="Equation" r:id="rId4" imgW="1511280" imgH="634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6857" y="3200985"/>
                        <a:ext cx="3434263" cy="144375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rgbClr val="FF0000"/>
                        </a:solidFill>
                        <a:prstDash val="dashDot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928113"/>
              </p:ext>
            </p:extLst>
          </p:nvPr>
        </p:nvGraphicFramePr>
        <p:xfrm>
          <a:off x="403516" y="1931244"/>
          <a:ext cx="3349625" cy="464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27" name="Equation" r:id="rId6" imgW="2400120" imgH="3327120" progId="Equation.DSMT4">
                  <p:embed/>
                </p:oleObj>
              </mc:Choice>
              <mc:Fallback>
                <p:oleObj name="Equation" r:id="rId6" imgW="2400120" imgH="3327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516" y="1931244"/>
                        <a:ext cx="3349625" cy="4643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469" y="4369905"/>
            <a:ext cx="3923928" cy="2204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7660106" y="1845498"/>
            <a:ext cx="295174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sz="1100" dirty="0" smtClean="0"/>
              <a:t>Рисунок - Зависимость фактора эффективности от </a:t>
            </a:r>
            <a:r>
              <a:rPr lang="ru-RU" sz="1100" b="1" i="1" dirty="0" smtClean="0"/>
              <a:t>канонического </a:t>
            </a:r>
            <a:r>
              <a:rPr lang="ru-RU" sz="1100" dirty="0" smtClean="0"/>
              <a:t>параметра Тиле для зерен разной формы</a:t>
            </a:r>
            <a:endParaRPr lang="ru-RU" altLang="ru-RU" sz="1100" i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660106" y="4997771"/>
            <a:ext cx="295174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sz="1100" dirty="0" smtClean="0"/>
              <a:t>Рисунок - Зависимость фактора эффективности от </a:t>
            </a:r>
            <a:r>
              <a:rPr lang="ru-RU" sz="1100" b="1" i="1" dirty="0" smtClean="0"/>
              <a:t>приведенного </a:t>
            </a:r>
            <a:r>
              <a:rPr lang="ru-RU" sz="1100" dirty="0" smtClean="0"/>
              <a:t>параметра Тиле для зерен разной формы</a:t>
            </a:r>
            <a:endParaRPr lang="ru-RU" altLang="ru-RU" sz="1100" i="1" dirty="0"/>
          </a:p>
        </p:txBody>
      </p:sp>
    </p:spTree>
    <p:extLst>
      <p:ext uri="{BB962C8B-B14F-4D97-AF65-F5344CB8AC3E}">
        <p14:creationId xmlns:p14="http://schemas.microsoft.com/office/powerpoint/2010/main" val="339157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ПУ2022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6B6C6B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ТПУ Бумага 2022" id="{55A60C95-F522-4BAC-9770-FCA24AF08DF3}" vid="{57619226-B091-43B9-B026-5A27E7D46D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ШАБЛОН_ТПУ_бумага_2022</Template>
  <TotalTime>1560</TotalTime>
  <Words>1800</Words>
  <Application>Microsoft Office PowerPoint</Application>
  <PresentationFormat>Произвольный</PresentationFormat>
  <Paragraphs>259</Paragraphs>
  <Slides>49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49</vt:i4>
      </vt:variant>
    </vt:vector>
  </HeadingPairs>
  <TitlesOfParts>
    <vt:vector size="53" baseType="lpstr">
      <vt:lpstr>Тема Office</vt:lpstr>
      <vt:lpstr>Equation</vt:lpstr>
      <vt:lpstr>Visio</vt:lpstr>
      <vt:lpstr>MathType 6.0 Equation</vt:lpstr>
      <vt:lpstr>Макрокинетика химических процессов   Квазигомогенная модель</vt:lpstr>
      <vt:lpstr>Допущения квазигомогенной модели </vt:lpstr>
      <vt:lpstr>Допущения квазигомогенной модели </vt:lpstr>
      <vt:lpstr>Допущения квазигомогенной модели </vt:lpstr>
      <vt:lpstr>Составление уравнения квазигомогенной модели для реагента. Зерно - сфера</vt:lpstr>
      <vt:lpstr>Составление уравнения квазигомогенной модели </vt:lpstr>
      <vt:lpstr>Составление уравнения квазигомогенной модели </vt:lpstr>
      <vt:lpstr>Составление уравнения квазигомогенной модели </vt:lpstr>
      <vt:lpstr>Составление уравнения квазигомогенной модели </vt:lpstr>
      <vt:lpstr>Составление уравнения квазигомогенной модели </vt:lpstr>
      <vt:lpstr>Составление уравнения квазигомогенной модели </vt:lpstr>
      <vt:lpstr>Составление уравнения квазигомогенной модели </vt:lpstr>
      <vt:lpstr>Составление уравнения квазигомогенной модели для реагента. Зерно - пластина</vt:lpstr>
      <vt:lpstr>Составление уравнения квазигомогенной модели</vt:lpstr>
      <vt:lpstr>Составление уравнения квазигомогенной модели</vt:lpstr>
      <vt:lpstr>Составление уравнения квазигомогенной модели</vt:lpstr>
      <vt:lpstr>Составление уравнения квазигомогенной модели</vt:lpstr>
      <vt:lpstr>Составление уравнения квазигомогенной модели для продукта. Зерно - сфера</vt:lpstr>
      <vt:lpstr>Составление уравнения квазигомогенной модели для продукта </vt:lpstr>
      <vt:lpstr>Составление уравнения квазигомогенной модели для продукта </vt:lpstr>
      <vt:lpstr>Сводная информация по зернам разной формы. примеры</vt:lpstr>
      <vt:lpstr>Сводная информация</vt:lpstr>
      <vt:lpstr>Сводная информация</vt:lpstr>
      <vt:lpstr>Распределение концентраций по глубине зерна катализатора</vt:lpstr>
      <vt:lpstr>Распределение концентраций по глубине зерна катализатора</vt:lpstr>
      <vt:lpstr>Составление уравнения квазигомогенной модели для продукта </vt:lpstr>
      <vt:lpstr>Составление уравнения квазигомогенной модели</vt:lpstr>
      <vt:lpstr>Режимы процесса в пористом зерне катализатора. Макрокинетические области</vt:lpstr>
      <vt:lpstr>Режимы процесса (области) в пористом зерне катализатора</vt:lpstr>
      <vt:lpstr>Значения основных внутридиффузионных показателей промышленных процессов</vt:lpstr>
      <vt:lpstr>Фактор эффективности для реакций n-порядка</vt:lpstr>
      <vt:lpstr>Фактор эффективности для неизотермических процессов в зерне катализатора</vt:lpstr>
      <vt:lpstr>Особенности процесса в зерне катализатора во внутридиффузионной области</vt:lpstr>
      <vt:lpstr>Наблюдаемая энергия активации во внутридиффузионной области</vt:lpstr>
      <vt:lpstr>Наблюдаемая энергия активации во внутридиффузионной области</vt:lpstr>
      <vt:lpstr>Наблюдаемая энергия активации во внутридиффузионной области</vt:lpstr>
      <vt:lpstr>Влияние размера зерна во внутридиффузионной области</vt:lpstr>
      <vt:lpstr>Наблюдаемый порядок реакции во внутридиффузионной области</vt:lpstr>
      <vt:lpstr>Наблюдаемый порядок реакции во внутридиффузионной области</vt:lpstr>
      <vt:lpstr>Связь наблюдаемой скорости с характеристиками пористой структуры</vt:lpstr>
      <vt:lpstr>Особенности протекания процесса во внутридиффузионной области</vt:lpstr>
      <vt:lpstr>Особенности протекания процесса во внутридиффузионной области</vt:lpstr>
      <vt:lpstr>Особенности протекания процесса во внутридиффузионной области</vt:lpstr>
      <vt:lpstr>Особенности процесса в зерне катализатора во внутридиффузионной области</vt:lpstr>
      <vt:lpstr>Задачи Тиле и Зельдовича и их решения</vt:lpstr>
      <vt:lpstr>Макрокинетика химических процессов   Квазигомогенная модель</vt:lpstr>
      <vt:lpstr>Составление уравнения квазигомогенной модели для продукта </vt:lpstr>
      <vt:lpstr>Универсальная формула для фактора эффективности </vt:lpstr>
      <vt:lpstr>Универсальная формула для фактора эффективности </vt:lpstr>
    </vt:vector>
  </TitlesOfParts>
  <Company>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Сычевская Ольга Витальевна</dc:creator>
  <cp:lastModifiedBy>Egor M. Yurev</cp:lastModifiedBy>
  <cp:revision>334</cp:revision>
  <cp:lastPrinted>2021-08-02T01:21:27Z</cp:lastPrinted>
  <dcterms:created xsi:type="dcterms:W3CDTF">2022-09-15T08:49:06Z</dcterms:created>
  <dcterms:modified xsi:type="dcterms:W3CDTF">2023-03-24T11:22:20Z</dcterms:modified>
</cp:coreProperties>
</file>