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2579" r:id="rId2"/>
    <p:sldId id="2697" r:id="rId3"/>
    <p:sldId id="2655" r:id="rId4"/>
    <p:sldId id="2656" r:id="rId5"/>
    <p:sldId id="2657" r:id="rId6"/>
    <p:sldId id="2658" r:id="rId7"/>
    <p:sldId id="2659" r:id="rId8"/>
    <p:sldId id="2660" r:id="rId9"/>
    <p:sldId id="2661" r:id="rId10"/>
    <p:sldId id="2662" r:id="rId11"/>
    <p:sldId id="2698" r:id="rId12"/>
    <p:sldId id="2663" r:id="rId13"/>
    <p:sldId id="2664" r:id="rId14"/>
    <p:sldId id="2665" r:id="rId15"/>
    <p:sldId id="2666" r:id="rId16"/>
    <p:sldId id="2667" r:id="rId17"/>
    <p:sldId id="2668" r:id="rId18"/>
    <p:sldId id="2669" r:id="rId19"/>
    <p:sldId id="2670" r:id="rId20"/>
    <p:sldId id="2671" r:id="rId21"/>
    <p:sldId id="2699" r:id="rId22"/>
    <p:sldId id="2672" r:id="rId23"/>
    <p:sldId id="2673" r:id="rId24"/>
    <p:sldId id="2674" r:id="rId25"/>
    <p:sldId id="2675" r:id="rId26"/>
    <p:sldId id="2676" r:id="rId27"/>
    <p:sldId id="2677" r:id="rId28"/>
    <p:sldId id="2678" r:id="rId29"/>
    <p:sldId id="2679" r:id="rId30"/>
    <p:sldId id="2680" r:id="rId31"/>
    <p:sldId id="2681" r:id="rId32"/>
    <p:sldId id="2682" r:id="rId33"/>
    <p:sldId id="2683" r:id="rId34"/>
    <p:sldId id="2684" r:id="rId35"/>
    <p:sldId id="2685" r:id="rId36"/>
    <p:sldId id="2686" r:id="rId37"/>
    <p:sldId id="2687" r:id="rId38"/>
    <p:sldId id="2688" r:id="rId39"/>
    <p:sldId id="2689" r:id="rId40"/>
    <p:sldId id="2690" r:id="rId41"/>
    <p:sldId id="2691" r:id="rId42"/>
    <p:sldId id="2692" r:id="rId43"/>
    <p:sldId id="2693" r:id="rId44"/>
    <p:sldId id="2694" r:id="rId45"/>
    <p:sldId id="2695" r:id="rId46"/>
    <p:sldId id="2696" r:id="rId4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BF44"/>
    <a:srgbClr val="004EA4"/>
    <a:srgbClr val="0076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62" autoAdjust="0"/>
    <p:restoredTop sz="94930" autoAdjust="0"/>
  </p:normalViewPr>
  <p:slideViewPr>
    <p:cSldViewPr snapToGrid="0">
      <p:cViewPr varScale="1">
        <p:scale>
          <a:sx n="102" d="100"/>
          <a:sy n="102" d="100"/>
        </p:scale>
        <p:origin x="180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69.wmf"/><Relationship Id="rId1" Type="http://schemas.openxmlformats.org/officeDocument/2006/relationships/image" Target="../media/image6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AED7EC-B748-42C6-9534-B7ACF019021B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E41D56-CF80-46FE-8E85-0FA9E7615F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416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E41D56-CF80-46FE-8E85-0FA9E7615F97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6969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99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7767941" y="5595257"/>
            <a:ext cx="4424058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90331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grpSp>
        <p:nvGrpSpPr>
          <p:cNvPr id="15" name="Группа 14"/>
          <p:cNvGrpSpPr/>
          <p:nvPr userDrawn="1"/>
        </p:nvGrpSpPr>
        <p:grpSpPr>
          <a:xfrm>
            <a:off x="1006587" y="6083120"/>
            <a:ext cx="4110429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16" name="Прямоугольник 15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6851536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6851535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7820051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7820051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4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5452398" y="590990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547135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2" t="19849" r="8016" b="8015"/>
          <a:stretch/>
        </p:blipFill>
        <p:spPr>
          <a:xfrm>
            <a:off x="2806" y="0"/>
            <a:ext cx="12189194" cy="6858000"/>
          </a:xfrm>
          <a:prstGeom prst="rect">
            <a:avLst/>
          </a:prstGeom>
        </p:spPr>
      </p:pic>
      <p:sp>
        <p:nvSpPr>
          <p:cNvPr id="27" name="Прямоугольник 26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63026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chemeClr val="bg1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chemeClr val="bg1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6851536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6860964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8" name="Прямоугольник 27"/>
          <p:cNvSpPr/>
          <p:nvPr userDrawn="1"/>
        </p:nvSpPr>
        <p:spPr>
          <a:xfrm>
            <a:off x="7767941" y="5595257"/>
            <a:ext cx="4424058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Прямоугольник 28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7820051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7820051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5452398" y="590990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  <p:grpSp>
        <p:nvGrpSpPr>
          <p:cNvPr id="33" name="Группа 32"/>
          <p:cNvGrpSpPr/>
          <p:nvPr userDrawn="1"/>
        </p:nvGrpSpPr>
        <p:grpSpPr>
          <a:xfrm>
            <a:off x="1006587" y="6083120"/>
            <a:ext cx="4110429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34" name="Прямоугольник 33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991134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" t="15820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7" name="Google Shape;357;p50"/>
          <p:cNvSpPr txBox="1"/>
          <p:nvPr userDrawn="1"/>
        </p:nvSpPr>
        <p:spPr>
          <a:xfrm>
            <a:off x="10012317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 algn="r"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cxnSp>
        <p:nvCxnSpPr>
          <p:cNvPr id="28" name="Прямая соединительная линия 27"/>
          <p:cNvCxnSpPr/>
          <p:nvPr userDrawn="1"/>
        </p:nvCxnSpPr>
        <p:spPr>
          <a:xfrm>
            <a:off x="916405" y="5595256"/>
            <a:ext cx="1041734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1163464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" t="19012" r="154" b="43602"/>
          <a:stretch/>
        </p:blipFill>
        <p:spPr>
          <a:xfrm>
            <a:off x="0" y="0"/>
            <a:ext cx="12188858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0" y="-28281"/>
            <a:ext cx="12192000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625725"/>
            <a:ext cx="9144000" cy="2223347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7" name="Google Shape;357;p50"/>
          <p:cNvSpPr txBox="1"/>
          <p:nvPr userDrawn="1"/>
        </p:nvSpPr>
        <p:spPr>
          <a:xfrm>
            <a:off x="10012317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 algn="r"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cxnSp>
        <p:nvCxnSpPr>
          <p:cNvPr id="28" name="Прямая соединительная линия 27"/>
          <p:cNvCxnSpPr/>
          <p:nvPr userDrawn="1"/>
        </p:nvCxnSpPr>
        <p:spPr>
          <a:xfrm>
            <a:off x="916405" y="5595256"/>
            <a:ext cx="1041734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4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3863824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3" t="10484" r="15094" b="43126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-1" y="-1"/>
            <a:ext cx="12192001" cy="6829719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10012317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 algn="r"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916405" y="5595256"/>
            <a:ext cx="1041734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525363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61" b="73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-1" y="-1"/>
            <a:ext cx="12192001" cy="6829719"/>
          </a:xfrm>
          <a:prstGeom prst="rect">
            <a:avLst/>
          </a:prstGeom>
          <a:solidFill>
            <a:schemeClr val="tx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90331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2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0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2978538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18"/>
          <a:stretch/>
        </p:blipFill>
        <p:spPr>
          <a:xfrm>
            <a:off x="0" y="0"/>
            <a:ext cx="12192000" cy="6972300"/>
          </a:xfrm>
          <a:prstGeom prst="rect">
            <a:avLst/>
          </a:prstGeom>
        </p:spPr>
      </p:pic>
      <p:sp>
        <p:nvSpPr>
          <p:cNvPr id="14" name="Google Shape;357;p50"/>
          <p:cNvSpPr txBox="1"/>
          <p:nvPr userDrawn="1"/>
        </p:nvSpPr>
        <p:spPr>
          <a:xfrm>
            <a:off x="90331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2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0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132622"/>
            <a:ext cx="1997695" cy="464823"/>
          </a:xfrm>
          <a:prstGeom prst="rect">
            <a:avLst/>
          </a:prstGeom>
        </p:spPr>
      </p:pic>
      <p:cxnSp>
        <p:nvCxnSpPr>
          <p:cNvPr id="11" name="Прямая соединительная линия 10"/>
          <p:cNvCxnSpPr/>
          <p:nvPr userDrawn="1"/>
        </p:nvCxnSpPr>
        <p:spPr>
          <a:xfrm>
            <a:off x="916405" y="5700031"/>
            <a:ext cx="104173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9681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Рисунок 4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" t="33167" r="20607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7" name="Прямоугольник 26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Google Shape;357;p50"/>
          <p:cNvSpPr txBox="1"/>
          <p:nvPr userDrawn="1"/>
        </p:nvSpPr>
        <p:spPr>
          <a:xfrm>
            <a:off x="63026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chemeClr val="tx1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chemeClr val="tx1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8" name="Прямоугольник 27"/>
          <p:cNvSpPr/>
          <p:nvPr userDrawn="1"/>
        </p:nvSpPr>
        <p:spPr>
          <a:xfrm>
            <a:off x="7767941" y="5595257"/>
            <a:ext cx="4424058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7820051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7820051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5452398" y="590990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  <p:grpSp>
        <p:nvGrpSpPr>
          <p:cNvPr id="33" name="Группа 32"/>
          <p:cNvGrpSpPr/>
          <p:nvPr userDrawn="1"/>
        </p:nvGrpSpPr>
        <p:grpSpPr>
          <a:xfrm>
            <a:off x="1006587" y="6083120"/>
            <a:ext cx="4110429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34" name="Прямоугольник 33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5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45" name="Прямоугольник 44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7" name="Рисунок 4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132622"/>
            <a:ext cx="1997695" cy="464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172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1997693"/>
            <a:ext cx="4663440" cy="795672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СОДЕРЖАНИЕ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2818433"/>
            <a:ext cx="10517188" cy="3140408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4180428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4953000" y="1790700"/>
            <a:ext cx="6402388" cy="4701540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2649203"/>
            <a:ext cx="4470400" cy="1322068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2912401"/>
            <a:ext cx="3278187" cy="795672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ru-RU" dirty="0"/>
              <a:t>СОДЕРЖАНИЕ</a:t>
            </a:r>
          </a:p>
        </p:txBody>
      </p:sp>
    </p:spTree>
    <p:extLst>
      <p:ext uri="{BB962C8B-B14F-4D97-AF65-F5344CB8AC3E}">
        <p14:creationId xmlns:p14="http://schemas.microsoft.com/office/powerpoint/2010/main" val="3655667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" b="15925"/>
          <a:stretch/>
        </p:blipFill>
        <p:spPr>
          <a:xfrm>
            <a:off x="0" y="0"/>
            <a:ext cx="12204700" cy="68656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1997693"/>
            <a:ext cx="4663440" cy="795672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СОДЕРЖАНИЕ</a:t>
            </a:r>
          </a:p>
        </p:txBody>
      </p:sp>
      <p:sp>
        <p:nvSpPr>
          <p:cNvPr id="1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2818433"/>
            <a:ext cx="10517188" cy="3140408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7791183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" b="15925"/>
          <a:stretch/>
        </p:blipFill>
        <p:spPr>
          <a:xfrm>
            <a:off x="0" y="0"/>
            <a:ext cx="12204700" cy="68656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4838700" y="1685924"/>
            <a:ext cx="6516688" cy="4272917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1" y="2649203"/>
            <a:ext cx="4470399" cy="1322068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2957721"/>
            <a:ext cx="3497579" cy="795672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СОДЕРЖАНИЕ</a:t>
            </a:r>
          </a:p>
        </p:txBody>
      </p:sp>
    </p:spTree>
    <p:extLst>
      <p:ext uri="{BB962C8B-B14F-4D97-AF65-F5344CB8AC3E}">
        <p14:creationId xmlns:p14="http://schemas.microsoft.com/office/powerpoint/2010/main" val="32843239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1825625"/>
            <a:ext cx="10517188" cy="4351337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24721198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1825625"/>
            <a:ext cx="10517188" cy="4351337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5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7877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1825625"/>
            <a:ext cx="10517188" cy="4351337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48526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16246289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10992" cy="132556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подзаголовка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подзаголовка</a:t>
            </a:r>
          </a:p>
        </p:txBody>
      </p:sp>
      <p:sp>
        <p:nvSpPr>
          <p:cNvPr id="12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19859878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219324"/>
            <a:ext cx="3932237" cy="3649663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5048250" y="1349375"/>
            <a:ext cx="6307138" cy="451961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32153459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ое-бел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" t="1569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" t="15638" r="50090" b="-93"/>
          <a:stretch/>
        </p:blipFill>
        <p:spPr>
          <a:xfrm>
            <a:off x="0" y="0"/>
            <a:ext cx="6076950" cy="686562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7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7724" y="909229"/>
            <a:ext cx="1018505" cy="2373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97575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бе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Текст 3"/>
          <p:cNvSpPr>
            <a:spLocks noGrp="1"/>
          </p:cNvSpPr>
          <p:nvPr>
            <p:ph type="body" sz="quarter" idx="12"/>
          </p:nvPr>
        </p:nvSpPr>
        <p:spPr>
          <a:xfrm>
            <a:off x="838199" y="1825625"/>
            <a:ext cx="10515601" cy="43513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01411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белый 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4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Текст 3"/>
          <p:cNvSpPr>
            <a:spLocks noGrp="1"/>
          </p:cNvSpPr>
          <p:nvPr>
            <p:ph type="body" sz="quarter" idx="12"/>
          </p:nvPr>
        </p:nvSpPr>
        <p:spPr>
          <a:xfrm>
            <a:off x="838199" y="1825625"/>
            <a:ext cx="10515601" cy="43513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68205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бел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4" b="13289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Текст 3"/>
          <p:cNvSpPr>
            <a:spLocks noGrp="1"/>
          </p:cNvSpPr>
          <p:nvPr>
            <p:ph type="body" sz="quarter" idx="12"/>
          </p:nvPr>
        </p:nvSpPr>
        <p:spPr>
          <a:xfrm>
            <a:off x="838199" y="1825625"/>
            <a:ext cx="10515601" cy="435133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35644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Базовый слайд чер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41046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Базовый слайд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10992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подзаголовка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подзаголовка</a:t>
            </a:r>
          </a:p>
        </p:txBody>
      </p:sp>
      <p:sp>
        <p:nvSpPr>
          <p:cNvPr id="12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77247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Базовый слайд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219324"/>
            <a:ext cx="3932237" cy="364966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5048250" y="1349375"/>
            <a:ext cx="6307138" cy="451961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14676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18612" cy="132556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1"/>
            <a:ext cx="10515600" cy="823912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6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57463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6232" cy="132556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4486752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0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1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79338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6232" cy="132556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1825626"/>
            <a:ext cx="3221672" cy="4255134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Рисунок 2"/>
          <p:cNvSpPr>
            <a:spLocks noGrp="1"/>
          </p:cNvSpPr>
          <p:nvPr>
            <p:ph type="pic" idx="1"/>
          </p:nvPr>
        </p:nvSpPr>
        <p:spPr>
          <a:xfrm>
            <a:off x="839788" y="1825626"/>
            <a:ext cx="7123112" cy="4255135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3762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219325"/>
            <a:ext cx="3932237" cy="3621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Рисунок 2"/>
          <p:cNvSpPr>
            <a:spLocks noGrp="1"/>
          </p:cNvSpPr>
          <p:nvPr>
            <p:ph type="pic" idx="1"/>
          </p:nvPr>
        </p:nvSpPr>
        <p:spPr>
          <a:xfrm>
            <a:off x="5057775" y="1349376"/>
            <a:ext cx="6172200" cy="4491038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41970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бе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5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0"/>
            <a:ext cx="1051401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6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47100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бел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5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4486752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6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55173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исунок и текст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6232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1825626"/>
            <a:ext cx="3221672" cy="4255134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Рисунок 2"/>
          <p:cNvSpPr>
            <a:spLocks noGrp="1"/>
          </p:cNvSpPr>
          <p:nvPr>
            <p:ph type="pic" idx="1"/>
          </p:nvPr>
        </p:nvSpPr>
        <p:spPr>
          <a:xfrm>
            <a:off x="839788" y="1825626"/>
            <a:ext cx="7123112" cy="4255135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73540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Рисунок и текст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057775" y="1349376"/>
            <a:ext cx="6172200" cy="4491038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219325"/>
            <a:ext cx="3932237" cy="36210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75576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8" r="11520" b="11719"/>
          <a:stretch/>
        </p:blipFill>
        <p:spPr>
          <a:xfrm>
            <a:off x="0" y="-12700"/>
            <a:ext cx="12192000" cy="6870700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1006587" y="437551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1992900"/>
            <a:ext cx="8523288" cy="21268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711262"/>
            <a:ext cx="8523287" cy="141410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 подзаголовка</a:t>
            </a:r>
          </a:p>
        </p:txBody>
      </p:sp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7871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1006587" y="437551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1992900"/>
            <a:ext cx="8523288" cy="21268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711262"/>
            <a:ext cx="8523287" cy="141410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 подзаголовка</a:t>
            </a:r>
          </a:p>
        </p:txBody>
      </p:sp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2239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87" r="18089" b="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 userDrawn="1"/>
        </p:nvSpPr>
        <p:spPr>
          <a:xfrm>
            <a:off x="0" y="2324100"/>
            <a:ext cx="9363075" cy="32385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1006587" y="4083410"/>
            <a:ext cx="973705" cy="80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324100"/>
            <a:ext cx="8523288" cy="1503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419163"/>
            <a:ext cx="8523287" cy="8894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 подзаголовка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8" y="1271798"/>
            <a:ext cx="1779820" cy="414129"/>
          </a:xfrm>
          <a:prstGeom prst="rect">
            <a:avLst/>
          </a:prstGeom>
        </p:spPr>
      </p:pic>
      <p:sp>
        <p:nvSpPr>
          <p:cNvPr id="15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701224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87" r="18089" b="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 userDrawn="1"/>
        </p:nvSpPr>
        <p:spPr>
          <a:xfrm>
            <a:off x="0" y="2717800"/>
            <a:ext cx="9363075" cy="24511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717800"/>
            <a:ext cx="8523288" cy="24511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8" y="1271798"/>
            <a:ext cx="1779820" cy="414129"/>
          </a:xfrm>
          <a:prstGeom prst="rect">
            <a:avLst/>
          </a:prstGeom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713508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56"/>
          <a:stretch/>
        </p:blipFill>
        <p:spPr>
          <a:xfrm>
            <a:off x="0" y="0"/>
            <a:ext cx="12192000" cy="6896100"/>
          </a:xfrm>
          <a:prstGeom prst="rect">
            <a:avLst/>
          </a:prstGeom>
        </p:spPr>
      </p:pic>
      <p:sp>
        <p:nvSpPr>
          <p:cNvPr id="5" name="Прямоугольник 4"/>
          <p:cNvSpPr/>
          <p:nvPr userDrawn="1"/>
        </p:nvSpPr>
        <p:spPr>
          <a:xfrm>
            <a:off x="0" y="2324100"/>
            <a:ext cx="9363075" cy="32385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1006587" y="4083410"/>
            <a:ext cx="973705" cy="80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324100"/>
            <a:ext cx="8523288" cy="1503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419163"/>
            <a:ext cx="8523287" cy="8894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 подзаголовка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14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73714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56"/>
          <a:stretch/>
        </p:blipFill>
        <p:spPr>
          <a:xfrm>
            <a:off x="0" y="0"/>
            <a:ext cx="12192000" cy="6896100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2717800"/>
            <a:ext cx="9363075" cy="24511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717800"/>
            <a:ext cx="8523288" cy="24511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428762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0" b="24561"/>
          <a:stretch/>
        </p:blipFill>
        <p:spPr>
          <a:xfrm>
            <a:off x="0" y="-7620"/>
            <a:ext cx="12192000" cy="6865620"/>
          </a:xfrm>
          <a:prstGeom prst="rect">
            <a:avLst/>
          </a:prstGeom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2C6CBBCF-0DE3-E94F-9EA5-298B0C60DA2E}"/>
              </a:ext>
            </a:extLst>
          </p:cNvPr>
          <p:cNvSpPr txBox="1">
            <a:spLocks/>
          </p:cNvSpPr>
          <p:nvPr userDrawn="1"/>
        </p:nvSpPr>
        <p:spPr>
          <a:xfrm>
            <a:off x="1053147" y="1992367"/>
            <a:ext cx="1951475" cy="14634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4800"/>
              </a:spcAft>
            </a:pPr>
            <a:r>
              <a:rPr lang="ru-RU" altLang="ru-RU" sz="12000" b="1" dirty="0">
                <a:ln w="28575">
                  <a:solidFill>
                    <a:srgbClr val="80BF44"/>
                  </a:solidFill>
                </a:ln>
                <a:solidFill>
                  <a:srgbClr val="00B0F0">
                    <a:alpha val="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6" cy="1325563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ЦИТАТА</a:t>
            </a:r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2028884" y="2724084"/>
            <a:ext cx="7450396" cy="2122236"/>
          </a:xfrm>
        </p:spPr>
        <p:txBody>
          <a:bodyPr anchor="t">
            <a:normAutofit/>
          </a:bodyPr>
          <a:lstStyle>
            <a:lvl1pPr marL="0" indent="0">
              <a:buNone/>
              <a:defRPr sz="32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Цитата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918127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6" b="12186"/>
          <a:stretch/>
        </p:blipFill>
        <p:spPr>
          <a:xfrm>
            <a:off x="0" y="-7620"/>
            <a:ext cx="12191999" cy="6865620"/>
          </a:xfrm>
          <a:prstGeom prst="rect">
            <a:avLst/>
          </a:prstGeom>
        </p:spPr>
      </p:pic>
      <p:sp>
        <p:nvSpPr>
          <p:cNvPr id="4" name="Прямоугольник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2C6CBBCF-0DE3-E94F-9EA5-298B0C60DA2E}"/>
              </a:ext>
            </a:extLst>
          </p:cNvPr>
          <p:cNvSpPr txBox="1">
            <a:spLocks/>
          </p:cNvSpPr>
          <p:nvPr userDrawn="1"/>
        </p:nvSpPr>
        <p:spPr>
          <a:xfrm>
            <a:off x="1053147" y="1992367"/>
            <a:ext cx="1951475" cy="14634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4800"/>
              </a:spcAft>
            </a:pPr>
            <a:r>
              <a:rPr lang="ru-RU" altLang="ru-RU" sz="12000" b="1" dirty="0">
                <a:ln w="28575">
                  <a:solidFill>
                    <a:srgbClr val="80BF44"/>
                  </a:solidFill>
                </a:ln>
                <a:solidFill>
                  <a:srgbClr val="00B0F0">
                    <a:alpha val="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5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ЦИТАТА</a:t>
            </a:r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2028884" y="2724084"/>
            <a:ext cx="7450396" cy="2122236"/>
          </a:xfrm>
        </p:spPr>
        <p:txBody>
          <a:bodyPr anchor="t">
            <a:normAutofit/>
          </a:bodyPr>
          <a:lstStyle>
            <a:lvl1pPr marL="0" indent="0">
              <a:buNone/>
              <a:defRPr sz="32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Цитата</a:t>
            </a: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7280881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00"/>
          <a:stretch/>
        </p:blipFill>
        <p:spPr>
          <a:xfrm>
            <a:off x="0" y="7619"/>
            <a:ext cx="12192000" cy="685038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7619"/>
            <a:ext cx="7767942" cy="6850381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5595257"/>
            <a:ext cx="7767942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905" y="5097715"/>
            <a:ext cx="324324" cy="23330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35" y="3856945"/>
            <a:ext cx="375122" cy="28655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152" y="4485663"/>
            <a:ext cx="223888" cy="3347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1303336"/>
            <a:ext cx="6928154" cy="132556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ru-RU" dirty="0"/>
              <a:t>КОНТАКТНАЯ ИНФОРМАЦИЯ</a:t>
            </a:r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6" name="Рисунок 1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587" y="799199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 userDrawn="1"/>
        </p:nvSpPr>
        <p:spPr>
          <a:xfrm>
            <a:off x="965587" y="236764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2719109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24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24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839788" y="3178543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25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1253005" y="3810786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адрес</a:t>
            </a:r>
          </a:p>
        </p:txBody>
      </p:sp>
      <p:sp>
        <p:nvSpPr>
          <p:cNvPr id="26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1253005" y="4468121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телефон</a:t>
            </a:r>
          </a:p>
        </p:txBody>
      </p:sp>
      <p:sp>
        <p:nvSpPr>
          <p:cNvPr id="27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1253005" y="5024539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почта</a:t>
            </a:r>
          </a:p>
        </p:txBody>
      </p:sp>
      <p:sp>
        <p:nvSpPr>
          <p:cNvPr id="2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1253005" y="6036800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err="1"/>
              <a:t>соцсети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971586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82" r="22706" b="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5595257"/>
            <a:ext cx="7767942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905" y="5097715"/>
            <a:ext cx="324324" cy="23330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35" y="3856945"/>
            <a:ext cx="375122" cy="28655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152" y="4485663"/>
            <a:ext cx="223888" cy="3347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1303336"/>
            <a:ext cx="6928154" cy="132556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ru-RU" dirty="0"/>
              <a:t>КОНТАКТНАЯ ИНФОРМАЦИЯ</a:t>
            </a:r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6" name="Рисунок 1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587" y="799199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 userDrawn="1"/>
        </p:nvSpPr>
        <p:spPr>
          <a:xfrm>
            <a:off x="965587" y="236764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2719109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24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24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839788" y="3178543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25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1253005" y="3810786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адрес</a:t>
            </a:r>
          </a:p>
        </p:txBody>
      </p:sp>
      <p:sp>
        <p:nvSpPr>
          <p:cNvPr id="26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1253005" y="4468121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телефон</a:t>
            </a:r>
          </a:p>
        </p:txBody>
      </p:sp>
      <p:sp>
        <p:nvSpPr>
          <p:cNvPr id="27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1253005" y="5024539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почта</a:t>
            </a:r>
          </a:p>
        </p:txBody>
      </p:sp>
      <p:sp>
        <p:nvSpPr>
          <p:cNvPr id="2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1253005" y="6036800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err="1"/>
              <a:t>соцсети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208299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олько заголовок (слев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 dirty="0"/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C3F11B56-403C-AA43-BA54-5CD9A60BDDC5}"/>
              </a:ext>
            </a:extLst>
          </p:cNvPr>
          <p:cNvGrpSpPr/>
          <p:nvPr userDrawn="1"/>
        </p:nvGrpSpPr>
        <p:grpSpPr>
          <a:xfrm>
            <a:off x="0" y="0"/>
            <a:ext cx="6884691" cy="6862353"/>
            <a:chOff x="0" y="-4353"/>
            <a:chExt cx="6884691" cy="6862353"/>
          </a:xfrm>
          <a:solidFill>
            <a:srgbClr val="80BF44"/>
          </a:solidFill>
        </p:grpSpPr>
        <p:sp>
          <p:nvSpPr>
            <p:cNvPr id="5" name="Полилиния 4">
              <a:extLst>
                <a:ext uri="{FF2B5EF4-FFF2-40B4-BE49-F238E27FC236}">
                  <a16:creationId xmlns:a16="http://schemas.microsoft.com/office/drawing/2014/main" id="{D8BAD61D-F455-9240-A0C6-DE4F40E47C29}"/>
                </a:ext>
              </a:extLst>
            </p:cNvPr>
            <p:cNvSpPr/>
            <p:nvPr userDrawn="1"/>
          </p:nvSpPr>
          <p:spPr>
            <a:xfrm>
              <a:off x="0" y="-4353"/>
              <a:ext cx="6884691" cy="6862353"/>
            </a:xfrm>
            <a:custGeom>
              <a:avLst/>
              <a:gdLst>
                <a:gd name="connsiteX0" fmla="*/ 0 w 6838726"/>
                <a:gd name="connsiteY0" fmla="*/ 0 h 6853468"/>
                <a:gd name="connsiteX1" fmla="*/ 6838726 w 6838726"/>
                <a:gd name="connsiteY1" fmla="*/ 20138 h 6853468"/>
                <a:gd name="connsiteX2" fmla="*/ 3434396 w 6838726"/>
                <a:gd name="connsiteY2" fmla="*/ 6853468 h 6853468"/>
                <a:gd name="connsiteX3" fmla="*/ 0 w 6838726"/>
                <a:gd name="connsiteY3" fmla="*/ 6836433 h 6853468"/>
                <a:gd name="connsiteX4" fmla="*/ 0 w 6838726"/>
                <a:gd name="connsiteY4" fmla="*/ 0 h 6853468"/>
                <a:gd name="connsiteX0" fmla="*/ 15156 w 6853882"/>
                <a:gd name="connsiteY0" fmla="*/ 0 h 6861693"/>
                <a:gd name="connsiteX1" fmla="*/ 6853882 w 6853882"/>
                <a:gd name="connsiteY1" fmla="*/ 20138 h 6861693"/>
                <a:gd name="connsiteX2" fmla="*/ 3449552 w 6853882"/>
                <a:gd name="connsiteY2" fmla="*/ 6853468 h 6861693"/>
                <a:gd name="connsiteX3" fmla="*/ 0 w 6853882"/>
                <a:gd name="connsiteY3" fmla="*/ 6861693 h 6861693"/>
                <a:gd name="connsiteX4" fmla="*/ 15156 w 6853882"/>
                <a:gd name="connsiteY4" fmla="*/ 0 h 6861693"/>
                <a:gd name="connsiteX0" fmla="*/ 15156 w 6853882"/>
                <a:gd name="connsiteY0" fmla="*/ 0 h 6863572"/>
                <a:gd name="connsiteX1" fmla="*/ 6853882 w 6853882"/>
                <a:gd name="connsiteY1" fmla="*/ 20138 h 6863572"/>
                <a:gd name="connsiteX2" fmla="*/ 3444500 w 6853882"/>
                <a:gd name="connsiteY2" fmla="*/ 6863572 h 6863572"/>
                <a:gd name="connsiteX3" fmla="*/ 0 w 6853882"/>
                <a:gd name="connsiteY3" fmla="*/ 6861693 h 6863572"/>
                <a:gd name="connsiteX4" fmla="*/ 15156 w 6853882"/>
                <a:gd name="connsiteY4" fmla="*/ 0 h 6863572"/>
                <a:gd name="connsiteX0" fmla="*/ 0 w 6866861"/>
                <a:gd name="connsiteY0" fmla="*/ 0 h 6856528"/>
                <a:gd name="connsiteX1" fmla="*/ 6866861 w 6866861"/>
                <a:gd name="connsiteY1" fmla="*/ 13094 h 6856528"/>
                <a:gd name="connsiteX2" fmla="*/ 3457479 w 6866861"/>
                <a:gd name="connsiteY2" fmla="*/ 6856528 h 6856528"/>
                <a:gd name="connsiteX3" fmla="*/ 12979 w 6866861"/>
                <a:gd name="connsiteY3" fmla="*/ 6854649 h 6856528"/>
                <a:gd name="connsiteX4" fmla="*/ 0 w 6866861"/>
                <a:gd name="connsiteY4" fmla="*/ 0 h 6856528"/>
                <a:gd name="connsiteX0" fmla="*/ 0 w 6893137"/>
                <a:gd name="connsiteY0" fmla="*/ 7922 h 6864450"/>
                <a:gd name="connsiteX1" fmla="*/ 6893137 w 6893137"/>
                <a:gd name="connsiteY1" fmla="*/ 0 h 6864450"/>
                <a:gd name="connsiteX2" fmla="*/ 3457479 w 6893137"/>
                <a:gd name="connsiteY2" fmla="*/ 6864450 h 6864450"/>
                <a:gd name="connsiteX3" fmla="*/ 12979 w 6893137"/>
                <a:gd name="connsiteY3" fmla="*/ 6862571 h 6864450"/>
                <a:gd name="connsiteX4" fmla="*/ 0 w 6893137"/>
                <a:gd name="connsiteY4" fmla="*/ 7922 h 6864450"/>
                <a:gd name="connsiteX0" fmla="*/ 0 w 6897755"/>
                <a:gd name="connsiteY0" fmla="*/ 0 h 6870380"/>
                <a:gd name="connsiteX1" fmla="*/ 6897755 w 6897755"/>
                <a:gd name="connsiteY1" fmla="*/ 5930 h 6870380"/>
                <a:gd name="connsiteX2" fmla="*/ 3462097 w 6897755"/>
                <a:gd name="connsiteY2" fmla="*/ 6870380 h 6870380"/>
                <a:gd name="connsiteX3" fmla="*/ 17597 w 6897755"/>
                <a:gd name="connsiteY3" fmla="*/ 6868501 h 6870380"/>
                <a:gd name="connsiteX4" fmla="*/ 0 w 6897755"/>
                <a:gd name="connsiteY4" fmla="*/ 0 h 6870380"/>
                <a:gd name="connsiteX0" fmla="*/ 9234 w 6880863"/>
                <a:gd name="connsiteY0" fmla="*/ 0 h 6866017"/>
                <a:gd name="connsiteX1" fmla="*/ 6880863 w 6880863"/>
                <a:gd name="connsiteY1" fmla="*/ 1567 h 6866017"/>
                <a:gd name="connsiteX2" fmla="*/ 3445205 w 6880863"/>
                <a:gd name="connsiteY2" fmla="*/ 6866017 h 6866017"/>
                <a:gd name="connsiteX3" fmla="*/ 705 w 6880863"/>
                <a:gd name="connsiteY3" fmla="*/ 6864138 h 6866017"/>
                <a:gd name="connsiteX4" fmla="*/ 9234 w 6880863"/>
                <a:gd name="connsiteY4" fmla="*/ 0 h 6866017"/>
                <a:gd name="connsiteX0" fmla="*/ 0 w 6884692"/>
                <a:gd name="connsiteY0" fmla="*/ 0 h 6883465"/>
                <a:gd name="connsiteX1" fmla="*/ 6884692 w 6884692"/>
                <a:gd name="connsiteY1" fmla="*/ 19015 h 6883465"/>
                <a:gd name="connsiteX2" fmla="*/ 3449034 w 6884692"/>
                <a:gd name="connsiteY2" fmla="*/ 6883465 h 6883465"/>
                <a:gd name="connsiteX3" fmla="*/ 4534 w 6884692"/>
                <a:gd name="connsiteY3" fmla="*/ 6881586 h 6883465"/>
                <a:gd name="connsiteX4" fmla="*/ 0 w 6884692"/>
                <a:gd name="connsiteY4" fmla="*/ 0 h 6883465"/>
                <a:gd name="connsiteX0" fmla="*/ 9234 w 6880863"/>
                <a:gd name="connsiteY0" fmla="*/ 0 h 6879102"/>
                <a:gd name="connsiteX1" fmla="*/ 6880863 w 6880863"/>
                <a:gd name="connsiteY1" fmla="*/ 14652 h 6879102"/>
                <a:gd name="connsiteX2" fmla="*/ 3445205 w 6880863"/>
                <a:gd name="connsiteY2" fmla="*/ 6879102 h 6879102"/>
                <a:gd name="connsiteX3" fmla="*/ 705 w 6880863"/>
                <a:gd name="connsiteY3" fmla="*/ 6877223 h 6879102"/>
                <a:gd name="connsiteX4" fmla="*/ 9234 w 6880863"/>
                <a:gd name="connsiteY4" fmla="*/ 0 h 6879102"/>
                <a:gd name="connsiteX0" fmla="*/ 0 w 6884691"/>
                <a:gd name="connsiteY0" fmla="*/ 0 h 6874740"/>
                <a:gd name="connsiteX1" fmla="*/ 6884691 w 6884691"/>
                <a:gd name="connsiteY1" fmla="*/ 10290 h 6874740"/>
                <a:gd name="connsiteX2" fmla="*/ 3449033 w 6884691"/>
                <a:gd name="connsiteY2" fmla="*/ 6874740 h 6874740"/>
                <a:gd name="connsiteX3" fmla="*/ 4533 w 6884691"/>
                <a:gd name="connsiteY3" fmla="*/ 6872861 h 6874740"/>
                <a:gd name="connsiteX4" fmla="*/ 0 w 6884691"/>
                <a:gd name="connsiteY4" fmla="*/ 0 h 6874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84691" h="6874740">
                  <a:moveTo>
                    <a:pt x="0" y="0"/>
                  </a:moveTo>
                  <a:lnTo>
                    <a:pt x="6884691" y="10290"/>
                  </a:lnTo>
                  <a:lnTo>
                    <a:pt x="3449033" y="6874740"/>
                  </a:lnTo>
                  <a:lnTo>
                    <a:pt x="4533" y="6872861"/>
                  </a:lnTo>
                  <a:cubicBezTo>
                    <a:pt x="207" y="4587978"/>
                    <a:pt x="4326" y="228488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7" name="Треугольник 6">
              <a:extLst>
                <a:ext uri="{FF2B5EF4-FFF2-40B4-BE49-F238E27FC236}">
                  <a16:creationId xmlns:a16="http://schemas.microsoft.com/office/drawing/2014/main" id="{75004ACB-4E38-6449-B733-0C6A6BC40ADD}"/>
                </a:ext>
              </a:extLst>
            </p:cNvPr>
            <p:cNvSpPr/>
            <p:nvPr userDrawn="1"/>
          </p:nvSpPr>
          <p:spPr>
            <a:xfrm>
              <a:off x="3641197" y="5941716"/>
              <a:ext cx="911753" cy="911753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8" name="Треугольник 7">
              <a:extLst>
                <a:ext uri="{FF2B5EF4-FFF2-40B4-BE49-F238E27FC236}">
                  <a16:creationId xmlns:a16="http://schemas.microsoft.com/office/drawing/2014/main" id="{6A52034F-1EDC-3040-A1B3-B572FC286C20}"/>
                </a:ext>
              </a:extLst>
            </p:cNvPr>
            <p:cNvSpPr/>
            <p:nvPr userDrawn="1"/>
          </p:nvSpPr>
          <p:spPr>
            <a:xfrm rot="10800000">
              <a:off x="4944403" y="174432"/>
              <a:ext cx="1590022" cy="1590022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</p:grp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1877EC85-9CA1-EB4F-A9AC-2C02CB5208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988" y="1954400"/>
            <a:ext cx="4393415" cy="3002359"/>
          </a:xfrm>
        </p:spPr>
        <p:txBody>
          <a:bodyPr rtlCol="0"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dirty="0"/>
              <a:t>Место для заголовка</a:t>
            </a:r>
          </a:p>
        </p:txBody>
      </p:sp>
      <p:sp>
        <p:nvSpPr>
          <p:cNvPr id="12" name="Треугольник 11">
            <a:extLst>
              <a:ext uri="{FF2B5EF4-FFF2-40B4-BE49-F238E27FC236}">
                <a16:creationId xmlns:a16="http://schemas.microsoft.com/office/drawing/2014/main" id="{FD910B80-BD19-CF49-AB0B-1C5DEECEDED5}"/>
              </a:ext>
            </a:extLst>
          </p:cNvPr>
          <p:cNvSpPr/>
          <p:nvPr userDrawn="1"/>
        </p:nvSpPr>
        <p:spPr>
          <a:xfrm rot="5400000">
            <a:off x="-48606" y="3165163"/>
            <a:ext cx="648200" cy="5276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03200594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нкты с изображени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E8A85E10-5A18-4C86-8310-FA9CF8DF8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D2E533DB-3399-4A25-BB80-899E9CC78D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4B73C415-D670-4716-A5EC-CC4D52CA2BAC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3509F9E9-0483-4A79-B997-B23DAC1644C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49" name="Текст 8">
            <a:extLst>
              <a:ext uri="{FF2B5EF4-FFF2-40B4-BE49-F238E27FC236}">
                <a16:creationId xmlns:a16="http://schemas.microsoft.com/office/drawing/2014/main" id="{305CEEFA-58BB-4AFA-AD31-BEE38B013E0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180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0" name="Текст 10">
            <a:extLst>
              <a:ext uri="{FF2B5EF4-FFF2-40B4-BE49-F238E27FC236}">
                <a16:creationId xmlns:a16="http://schemas.microsoft.com/office/drawing/2014/main" id="{BEEE40C3-341F-4063-8D33-B1328863FB3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1" name="Текст 8">
            <a:extLst>
              <a:ext uri="{FF2B5EF4-FFF2-40B4-BE49-F238E27FC236}">
                <a16:creationId xmlns:a16="http://schemas.microsoft.com/office/drawing/2014/main" id="{D09CE291-B951-4300-9D67-154E4BB557E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77185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2" name="Текст 10">
            <a:extLst>
              <a:ext uri="{FF2B5EF4-FFF2-40B4-BE49-F238E27FC236}">
                <a16:creationId xmlns:a16="http://schemas.microsoft.com/office/drawing/2014/main" id="{0D3A393C-4D8C-49BC-934D-B57BE1B2840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77185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3" name="Текст 8">
            <a:extLst>
              <a:ext uri="{FF2B5EF4-FFF2-40B4-BE49-F238E27FC236}">
                <a16:creationId xmlns:a16="http://schemas.microsoft.com/office/drawing/2014/main" id="{08906184-3520-4606-AF8B-59ECFFA6D75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11190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4" name="Текст 10">
            <a:extLst>
              <a:ext uri="{FF2B5EF4-FFF2-40B4-BE49-F238E27FC236}">
                <a16:creationId xmlns:a16="http://schemas.microsoft.com/office/drawing/2014/main" id="{8A64BEB9-7FB0-4DF9-BFE9-62016E83E89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11190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5" name="Текст 8">
            <a:extLst>
              <a:ext uri="{FF2B5EF4-FFF2-40B4-BE49-F238E27FC236}">
                <a16:creationId xmlns:a16="http://schemas.microsoft.com/office/drawing/2014/main" id="{4CCC1C98-37FD-4404-8383-72ED535FE57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45195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6" name="Текст 10">
            <a:extLst>
              <a:ext uri="{FF2B5EF4-FFF2-40B4-BE49-F238E27FC236}">
                <a16:creationId xmlns:a16="http://schemas.microsoft.com/office/drawing/2014/main" id="{B24BD1AE-AB0E-40FA-AEA8-8D687D84B56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45195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7" name="Текст 8">
            <a:extLst>
              <a:ext uri="{FF2B5EF4-FFF2-40B4-BE49-F238E27FC236}">
                <a16:creationId xmlns:a16="http://schemas.microsoft.com/office/drawing/2014/main" id="{CA2F0EA7-F3F7-443F-BA0D-4916B618C56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79200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8" name="Текст 10">
            <a:extLst>
              <a:ext uri="{FF2B5EF4-FFF2-40B4-BE49-F238E27FC236}">
                <a16:creationId xmlns:a16="http://schemas.microsoft.com/office/drawing/2014/main" id="{2BB6E6C3-1F6A-41B6-8EE0-6FDCBA34413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79200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16" name="Рисунок 15">
            <a:extLst>
              <a:ext uri="{FF2B5EF4-FFF2-40B4-BE49-F238E27FC236}">
                <a16:creationId xmlns:a16="http://schemas.microsoft.com/office/drawing/2014/main" id="{B2738624-9DAA-4152-9A77-80BBB71AD5F1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431800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59" name="Рисунок 15">
            <a:extLst>
              <a:ext uri="{FF2B5EF4-FFF2-40B4-BE49-F238E27FC236}">
                <a16:creationId xmlns:a16="http://schemas.microsoft.com/office/drawing/2014/main" id="{522AE46C-0845-4BB0-9861-06071BCF56F6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2771850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0" name="Рисунок 15">
            <a:extLst>
              <a:ext uri="{FF2B5EF4-FFF2-40B4-BE49-F238E27FC236}">
                <a16:creationId xmlns:a16="http://schemas.microsoft.com/office/drawing/2014/main" id="{D791A6AF-478F-443B-A785-F82A8DBA9F30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5112287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1" name="Рисунок 15">
            <a:extLst>
              <a:ext uri="{FF2B5EF4-FFF2-40B4-BE49-F238E27FC236}">
                <a16:creationId xmlns:a16="http://schemas.microsoft.com/office/drawing/2014/main" id="{1A65AFE9-2875-44A5-BF13-6E8438892669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7451950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2" name="Рисунок 15">
            <a:extLst>
              <a:ext uri="{FF2B5EF4-FFF2-40B4-BE49-F238E27FC236}">
                <a16:creationId xmlns:a16="http://schemas.microsoft.com/office/drawing/2014/main" id="{069B9167-077F-4123-82C5-01EB62AFB3E6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9780587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301840061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65F3A-741F-4EBE-8933-42D5F406E0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6079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image" Target="../media/image1.png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rgbClr val="080D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30071"/>
            <a:ext cx="8961953" cy="7956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2"/>
            <a:r>
              <a:rPr lang="ru-RU" dirty="0"/>
              <a:t>Первый уровень</a:t>
            </a:r>
          </a:p>
          <a:p>
            <a:pPr lvl="3"/>
            <a:r>
              <a:rPr lang="ru-RU" dirty="0"/>
              <a:t>Второй уровень</a:t>
            </a:r>
          </a:p>
          <a:p>
            <a:pPr lvl="4"/>
            <a:r>
              <a:rPr lang="ru-RU" dirty="0"/>
              <a:t>Третий уровень</a:t>
            </a: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48" cstate="print">
            <a:extLst>
              <a:ext uri="{BEBA8EAE-BF5A-486C-A8C5-ECC9F3942E4B}">
                <a14:imgProps xmlns:a14="http://schemas.microsoft.com/office/drawing/2010/main">
                  <a14:imgLayer r:embed="rId49">
                    <a14:imgEffect>
                      <a14:brightnessContrast bright="-7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7724" y="909229"/>
            <a:ext cx="1018505" cy="237355"/>
          </a:xfrm>
          <a:prstGeom prst="rect">
            <a:avLst/>
          </a:prstGeom>
          <a:noFill/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2015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0" r:id="rId3"/>
    <p:sldLayoutId id="2147483662" r:id="rId4"/>
    <p:sldLayoutId id="2147483663" r:id="rId5"/>
    <p:sldLayoutId id="2147483664" r:id="rId6"/>
    <p:sldLayoutId id="2147483694" r:id="rId7"/>
    <p:sldLayoutId id="2147483695" r:id="rId8"/>
    <p:sldLayoutId id="2147483679" r:id="rId9"/>
    <p:sldLayoutId id="2147483680" r:id="rId10"/>
    <p:sldLayoutId id="2147483681" r:id="rId11"/>
    <p:sldLayoutId id="2147483682" r:id="rId12"/>
    <p:sldLayoutId id="2147483650" r:id="rId13"/>
    <p:sldLayoutId id="2147483691" r:id="rId14"/>
    <p:sldLayoutId id="2147483692" r:id="rId15"/>
    <p:sldLayoutId id="2147483652" r:id="rId16"/>
    <p:sldLayoutId id="2147483653" r:id="rId17"/>
    <p:sldLayoutId id="2147483656" r:id="rId18"/>
    <p:sldLayoutId id="2147483696" r:id="rId19"/>
    <p:sldLayoutId id="2147483674" r:id="rId20"/>
    <p:sldLayoutId id="2147483665" r:id="rId21"/>
    <p:sldLayoutId id="2147483666" r:id="rId22"/>
    <p:sldLayoutId id="2147483688" r:id="rId23"/>
    <p:sldLayoutId id="2147483689" r:id="rId24"/>
    <p:sldLayoutId id="2147483690" r:id="rId25"/>
    <p:sldLayoutId id="2147483675" r:id="rId26"/>
    <p:sldLayoutId id="2147483676" r:id="rId27"/>
    <p:sldLayoutId id="2147483677" r:id="rId28"/>
    <p:sldLayoutId id="2147483657" r:id="rId29"/>
    <p:sldLayoutId id="2147483684" r:id="rId30"/>
    <p:sldLayoutId id="2147483685" r:id="rId31"/>
    <p:sldLayoutId id="2147483686" r:id="rId32"/>
    <p:sldLayoutId id="2147483687" r:id="rId33"/>
    <p:sldLayoutId id="2147483667" r:id="rId34"/>
    <p:sldLayoutId id="2147483670" r:id="rId35"/>
    <p:sldLayoutId id="2147483668" r:id="rId36"/>
    <p:sldLayoutId id="2147483671" r:id="rId37"/>
    <p:sldLayoutId id="2147483669" r:id="rId38"/>
    <p:sldLayoutId id="2147483672" r:id="rId39"/>
    <p:sldLayoutId id="2147483673" r:id="rId40"/>
    <p:sldLayoutId id="2147483683" r:id="rId41"/>
    <p:sldLayoutId id="2147483678" r:id="rId42"/>
    <p:sldLayoutId id="2147483693" r:id="rId43"/>
    <p:sldLayoutId id="2147483697" r:id="rId44"/>
    <p:sldLayoutId id="2147483699" r:id="rId45"/>
    <p:sldLayoutId id="2147483701" r:id="rId4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360363" indent="-36036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360363" indent="-36036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360363" indent="-36036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ortal.tpu.ru/SHARED/e/EMYU/" TargetMode="External"/><Relationship Id="rId2" Type="http://schemas.openxmlformats.org/officeDocument/2006/relationships/hyperlink" Target="mailto:emyu@tpu.ru" TargetMode="Externa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3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3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4.xml"/><Relationship Id="rId4" Type="http://schemas.microsoft.com/office/2007/relationships/hdphoto" Target="../media/hdphoto4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slideLayout" Target="../slideLayouts/slideLayout4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1.wmf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40.png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1.wmf"/><Relationship Id="rId1" Type="http://schemas.openxmlformats.org/officeDocument/2006/relationships/slideLayout" Target="../slideLayouts/slideLayout46.xml"/><Relationship Id="rId6" Type="http://schemas.microsoft.com/office/2007/relationships/hdphoto" Target="../media/hdphoto5.wdp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45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4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0.png"/><Relationship Id="rId5" Type="http://schemas.openxmlformats.org/officeDocument/2006/relationships/image" Target="../media/image49.wmf"/><Relationship Id="rId4" Type="http://schemas.openxmlformats.org/officeDocument/2006/relationships/oleObject" Target="../embeddings/oleObject1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4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0.png"/><Relationship Id="rId5" Type="http://schemas.openxmlformats.org/officeDocument/2006/relationships/image" Target="../media/image49.wmf"/><Relationship Id="rId4" Type="http://schemas.openxmlformats.org/officeDocument/2006/relationships/oleObject" Target="../embeddings/oleObject2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4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1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5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5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5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6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14.png"/><Relationship Id="rId4" Type="http://schemas.openxmlformats.org/officeDocument/2006/relationships/image" Target="../media/image66.w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46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5.gif"/><Relationship Id="rId5" Type="http://schemas.openxmlformats.org/officeDocument/2006/relationships/image" Target="../media/image67.wmf"/><Relationship Id="rId4" Type="http://schemas.openxmlformats.org/officeDocument/2006/relationships/oleObject" Target="../embeddings/oleObject4.bin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54.png"/><Relationship Id="rId7" Type="http://schemas.openxmlformats.org/officeDocument/2006/relationships/image" Target="../media/image69.wmf"/><Relationship Id="rId2" Type="http://schemas.openxmlformats.org/officeDocument/2006/relationships/slideLayout" Target="../slideLayouts/slideLayout46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68.wmf"/><Relationship Id="rId4" Type="http://schemas.openxmlformats.org/officeDocument/2006/relationships/oleObject" Target="../embeddings/oleObject5.bin"/><Relationship Id="rId9" Type="http://schemas.openxmlformats.org/officeDocument/2006/relationships/image" Target="../media/image50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71.png"/><Relationship Id="rId4" Type="http://schemas.openxmlformats.org/officeDocument/2006/relationships/image" Target="../media/image4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72.emf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46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73.wmf"/><Relationship Id="rId4" Type="http://schemas.openxmlformats.org/officeDocument/2006/relationships/oleObject" Target="../embeddings/oleObject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6"/>
          </p:nvPr>
        </p:nvSpPr>
        <p:spPr>
          <a:xfrm>
            <a:off x="7820051" y="6030526"/>
            <a:ext cx="4371949" cy="416451"/>
          </a:xfrm>
        </p:spPr>
        <p:txBody>
          <a:bodyPr>
            <a:normAutofit fontScale="92500"/>
          </a:bodyPr>
          <a:lstStyle/>
          <a:p>
            <a:pPr algn="ctr" eaLnBrk="1" hangingPunct="1"/>
            <a:r>
              <a:rPr lang="ru-RU" altLang="ru-RU" sz="2000" b="1" dirty="0"/>
              <a:t>Лектор – к.т.н., доцент ОХИ Юрьев Е.М.</a:t>
            </a:r>
            <a:r>
              <a:rPr lang="ru-RU" altLang="ru-RU" sz="2000" dirty="0"/>
              <a:t>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44718" y="1597445"/>
            <a:ext cx="7399157" cy="2251628"/>
          </a:xfrm>
        </p:spPr>
        <p:txBody>
          <a:bodyPr>
            <a:normAutofit/>
          </a:bodyPr>
          <a:lstStyle/>
          <a:p>
            <a:r>
              <a:rPr lang="ru-RU" sz="4800" dirty="0"/>
              <a:t>Макрокинетика химических процессов</a:t>
            </a: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916405" y="4273451"/>
            <a:ext cx="6741695" cy="1263082"/>
          </a:xfrm>
        </p:spPr>
        <p:txBody>
          <a:bodyPr>
            <a:noAutofit/>
          </a:bodyPr>
          <a:lstStyle/>
          <a:p>
            <a:r>
              <a:rPr lang="ru-RU" altLang="ru-RU" b="1" dirty="0"/>
              <a:t>Морфология пористых </a:t>
            </a:r>
            <a:r>
              <a:rPr lang="ru-RU" altLang="ru-RU" b="1" dirty="0" smtClean="0"/>
              <a:t>тел. </a:t>
            </a:r>
            <a:r>
              <a:rPr lang="ru-RU" b="1" dirty="0" smtClean="0"/>
              <a:t>Модели пористой структуры </a:t>
            </a:r>
            <a:endParaRPr lang="ru-RU" sz="1600" b="1" dirty="0" smtClean="0"/>
          </a:p>
          <a:p>
            <a:endParaRPr lang="ru-RU" sz="1600" b="1" dirty="0"/>
          </a:p>
          <a:p>
            <a:pPr>
              <a:spcBef>
                <a:spcPts val="0"/>
              </a:spcBef>
            </a:pPr>
            <a:r>
              <a:rPr lang="ru-RU" dirty="0" smtClean="0"/>
              <a:t>Лекция </a:t>
            </a:r>
            <a:r>
              <a:rPr lang="en-US" dirty="0" smtClean="0"/>
              <a:t>3</a:t>
            </a:r>
          </a:p>
          <a:p>
            <a:pPr>
              <a:spcBef>
                <a:spcPts val="0"/>
              </a:spcBef>
            </a:pPr>
            <a:endParaRPr lang="en-US" sz="1200" dirty="0" smtClean="0"/>
          </a:p>
          <a:p>
            <a:pPr>
              <a:spcBef>
                <a:spcPts val="0"/>
              </a:spcBef>
            </a:pPr>
            <a:endParaRPr lang="en-US" sz="1200" dirty="0"/>
          </a:p>
          <a:p>
            <a:pPr>
              <a:spcBef>
                <a:spcPts val="0"/>
              </a:spcBef>
            </a:pPr>
            <a:endParaRPr lang="ru-RU" sz="1200" dirty="0" smtClean="0"/>
          </a:p>
          <a:p>
            <a:pPr>
              <a:spcBef>
                <a:spcPts val="0"/>
              </a:spcBef>
            </a:pPr>
            <a:r>
              <a:rPr lang="en-US" sz="1100" dirty="0"/>
              <a:t>https://eor.lms.tpu.ru/course/view.php?id=4684</a:t>
            </a:r>
            <a:endParaRPr lang="ru-RU" sz="1000" dirty="0"/>
          </a:p>
          <a:p>
            <a:pPr>
              <a:spcBef>
                <a:spcPts val="0"/>
              </a:spcBef>
            </a:pPr>
            <a:r>
              <a:rPr lang="en-US" sz="1400" dirty="0">
                <a:hlinkClick r:id="rId2"/>
              </a:rPr>
              <a:t>emyu@tpu.ru</a:t>
            </a:r>
            <a:endParaRPr lang="en-US" sz="1400" dirty="0"/>
          </a:p>
          <a:p>
            <a:pPr>
              <a:spcBef>
                <a:spcPts val="0"/>
              </a:spcBef>
            </a:pPr>
            <a:r>
              <a:rPr lang="en-US" sz="1400" dirty="0">
                <a:hlinkClick r:id="rId3"/>
              </a:rPr>
              <a:t>https://portal.tpu.ru/SHARED/e/EMYU/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83463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Типы пористых систем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535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8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457" y="2181560"/>
            <a:ext cx="5513796" cy="3113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AutoShape 2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5" name="AutoShape 4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6" name="AutoShape 6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7" name="AutoShape 8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955A665-6ECB-4862-9101-EF9BE021A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848" y="0"/>
            <a:ext cx="6307011" cy="1616149"/>
          </a:xfrm>
        </p:spPr>
        <p:txBody>
          <a:bodyPr/>
          <a:lstStyle/>
          <a:p>
            <a:r>
              <a:rPr lang="ru-RU" altLang="ru-RU" sz="3200" b="1" dirty="0" smtClean="0"/>
              <a:t>Морфология пористых тел</a:t>
            </a:r>
            <a:r>
              <a:rPr lang="ru-RU" altLang="ru-RU" sz="3200" b="1" dirty="0"/>
              <a:t/>
            </a:r>
            <a:br>
              <a:rPr lang="ru-RU" altLang="ru-RU" sz="3200" b="1" dirty="0"/>
            </a:br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365DDF1-2822-4F11-B24E-D579FD087D21}"/>
              </a:ext>
            </a:extLst>
          </p:cNvPr>
          <p:cNvSpPr/>
          <p:nvPr/>
        </p:nvSpPr>
        <p:spPr>
          <a:xfrm>
            <a:off x="740735" y="1233375"/>
            <a:ext cx="10781414" cy="5082584"/>
          </a:xfrm>
          <a:prstGeom prst="rect">
            <a:avLst/>
          </a:prstGeom>
          <a:solidFill>
            <a:schemeClr val="bg1"/>
          </a:solidFill>
          <a:ln w="190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722" name="Text Box 5"/>
          <p:cNvSpPr txBox="1">
            <a:spLocks noChangeArrowheads="1"/>
          </p:cNvSpPr>
          <p:nvPr/>
        </p:nvSpPr>
        <p:spPr bwMode="auto">
          <a:xfrm>
            <a:off x="740734" y="1204906"/>
            <a:ext cx="5287533" cy="510909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102870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indent="442913" algn="just" eaLnBrk="1" hangingPunct="1"/>
            <a:r>
              <a:rPr lang="ru-RU" altLang="ru-RU" i="1" dirty="0" smtClean="0">
                <a:latin typeface="+mn-lt"/>
              </a:rPr>
              <a:t>Исторически сложилось так, что сначала были разработаны методики определения параметров пористой структуры пористых тел: </a:t>
            </a:r>
            <a:r>
              <a:rPr lang="ru-RU" altLang="ru-RU" b="1" i="1" dirty="0" smtClean="0">
                <a:latin typeface="+mn-lt"/>
              </a:rPr>
              <a:t>удельной поверхности, объема и размера пор </a:t>
            </a:r>
            <a:r>
              <a:rPr lang="ru-RU" altLang="ru-RU" i="1" dirty="0" smtClean="0">
                <a:latin typeface="+mn-lt"/>
              </a:rPr>
              <a:t>– а уже потом получены данные об их приближенном </a:t>
            </a:r>
            <a:r>
              <a:rPr lang="ru-RU" altLang="ru-RU" b="1" i="1" dirty="0" smtClean="0">
                <a:latin typeface="+mn-lt"/>
              </a:rPr>
              <a:t>геометрическом строении (морфологии)</a:t>
            </a:r>
            <a:r>
              <a:rPr lang="ru-RU" altLang="ru-RU" i="1" dirty="0" smtClean="0">
                <a:latin typeface="+mn-lt"/>
              </a:rPr>
              <a:t>.</a:t>
            </a:r>
            <a:endParaRPr lang="en-US" altLang="ru-RU" i="1" dirty="0" smtClean="0">
              <a:latin typeface="+mn-lt"/>
            </a:endParaRPr>
          </a:p>
          <a:p>
            <a:pPr indent="536575" algn="just">
              <a:spcAft>
                <a:spcPts val="1200"/>
              </a:spcAft>
              <a:defRPr/>
            </a:pPr>
            <a:endParaRPr lang="en-US" b="1" i="1" dirty="0" smtClean="0"/>
          </a:p>
          <a:p>
            <a:pPr indent="536575" algn="just">
              <a:spcAft>
                <a:spcPts val="1200"/>
              </a:spcAft>
              <a:defRPr/>
            </a:pPr>
            <a:r>
              <a:rPr lang="ru-RU" b="1" i="1" dirty="0" smtClean="0"/>
              <a:t>Типы </a:t>
            </a:r>
            <a:r>
              <a:rPr lang="ru-RU" b="1" i="1" dirty="0"/>
              <a:t>пористых систем (пористых твердых тел</a:t>
            </a:r>
            <a:r>
              <a:rPr lang="ru-RU" b="1" i="1" dirty="0" smtClean="0"/>
              <a:t>):</a:t>
            </a:r>
          </a:p>
          <a:p>
            <a:pPr indent="536575" algn="just">
              <a:defRPr/>
            </a:pPr>
            <a:r>
              <a:rPr lang="ru-RU" dirty="0" smtClean="0"/>
              <a:t>1. </a:t>
            </a:r>
            <a:r>
              <a:rPr lang="ru-RU" b="1" dirty="0" smtClean="0"/>
              <a:t>Корпускулярные системы. </a:t>
            </a:r>
            <a:endParaRPr lang="en-US" b="1" dirty="0" smtClean="0"/>
          </a:p>
          <a:p>
            <a:pPr indent="536575" algn="just">
              <a:defRPr/>
            </a:pPr>
            <a:r>
              <a:rPr lang="ru-RU" dirty="0" smtClean="0"/>
              <a:t>Обычно </a:t>
            </a:r>
            <a:r>
              <a:rPr lang="ru-RU" dirty="0"/>
              <a:t>частицы высокодисперсного порошка (</a:t>
            </a:r>
            <a:r>
              <a:rPr lang="ru-RU" i="1" dirty="0"/>
              <a:t>первичные частицы</a:t>
            </a:r>
            <a:r>
              <a:rPr lang="ru-RU" dirty="0"/>
              <a:t>) – под действием поверхностных сил слипаются в более или менее плотные </a:t>
            </a:r>
            <a:r>
              <a:rPr lang="ru-RU" i="1" dirty="0"/>
              <a:t>вторичные частицы</a:t>
            </a:r>
            <a:r>
              <a:rPr lang="ru-RU" dirty="0"/>
              <a:t>. Если контакты между соседними частицами слабые эти ансамбли, называемые </a:t>
            </a:r>
            <a:r>
              <a:rPr lang="ru-RU" i="1" dirty="0"/>
              <a:t>агрегатами</a:t>
            </a:r>
            <a:r>
              <a:rPr lang="ru-RU" dirty="0"/>
              <a:t>, могут снова разрушаться. </a:t>
            </a:r>
            <a:endParaRPr lang="ru-RU" altLang="ru-RU" dirty="0" smtClean="0">
              <a:latin typeface="+mn-lt"/>
            </a:endParaRP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E91C226C-BA2B-4FBB-B878-1E87C07D061F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3</a:t>
            </a:fld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A955604-F054-4650-AF11-60046B75F0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080" y="183128"/>
            <a:ext cx="1569217" cy="365124"/>
          </a:xfrm>
          <a:prstGeom prst="rect">
            <a:avLst/>
          </a:prstGeom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7264" y="1320800"/>
            <a:ext cx="4122424" cy="331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6727264" y="4778856"/>
            <a:ext cx="41224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Рисунок </a:t>
            </a:r>
            <a:r>
              <a:rPr lang="ru-RU" sz="1400" dirty="0"/>
              <a:t>- Микрофотография термической </a:t>
            </a:r>
            <a:r>
              <a:rPr lang="ru-RU" sz="1400" dirty="0" smtClean="0"/>
              <a:t>сажи: а) исходной; б</a:t>
            </a:r>
            <a:r>
              <a:rPr lang="ru-RU" sz="1400" dirty="0"/>
              <a:t>) прокаленной при 2700 °С.</a:t>
            </a:r>
          </a:p>
        </p:txBody>
      </p:sp>
    </p:spTree>
    <p:extLst>
      <p:ext uri="{BB962C8B-B14F-4D97-AF65-F5344CB8AC3E}">
        <p14:creationId xmlns:p14="http://schemas.microsoft.com/office/powerpoint/2010/main" val="3090853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8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457" y="2181560"/>
            <a:ext cx="5513796" cy="3113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AutoShape 2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5" name="AutoShape 4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6" name="AutoShape 6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7" name="AutoShape 8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955A665-6ECB-4862-9101-EF9BE021A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848" y="0"/>
            <a:ext cx="6307011" cy="1616149"/>
          </a:xfrm>
        </p:spPr>
        <p:txBody>
          <a:bodyPr/>
          <a:lstStyle/>
          <a:p>
            <a:r>
              <a:rPr lang="ru-RU" altLang="ru-RU" sz="3200" b="1" dirty="0" smtClean="0"/>
              <a:t>Морфология пористых тел</a:t>
            </a:r>
            <a:r>
              <a:rPr lang="ru-RU" altLang="ru-RU" sz="3200" b="1" dirty="0"/>
              <a:t/>
            </a:r>
            <a:br>
              <a:rPr lang="ru-RU" altLang="ru-RU" sz="3200" b="1" dirty="0"/>
            </a:br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365DDF1-2822-4F11-B24E-D579FD087D21}"/>
              </a:ext>
            </a:extLst>
          </p:cNvPr>
          <p:cNvSpPr/>
          <p:nvPr/>
        </p:nvSpPr>
        <p:spPr>
          <a:xfrm>
            <a:off x="740735" y="1233375"/>
            <a:ext cx="10781414" cy="5082584"/>
          </a:xfrm>
          <a:prstGeom prst="rect">
            <a:avLst/>
          </a:prstGeom>
          <a:solidFill>
            <a:schemeClr val="bg1"/>
          </a:solidFill>
          <a:ln w="190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722" name="Text Box 5"/>
          <p:cNvSpPr txBox="1">
            <a:spLocks noChangeArrowheads="1"/>
          </p:cNvSpPr>
          <p:nvPr/>
        </p:nvSpPr>
        <p:spPr bwMode="auto">
          <a:xfrm>
            <a:off x="740735" y="1204906"/>
            <a:ext cx="5355266" cy="480131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102870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536575" algn="just">
              <a:defRPr/>
            </a:pPr>
            <a:r>
              <a:rPr lang="ru-RU" b="1" dirty="0" smtClean="0"/>
              <a:t>Корпускулярные </a:t>
            </a:r>
            <a:r>
              <a:rPr lang="ru-RU" b="1" dirty="0"/>
              <a:t>системы. </a:t>
            </a:r>
            <a:endParaRPr lang="en-US" b="1" dirty="0"/>
          </a:p>
          <a:p>
            <a:pPr indent="536575" algn="just">
              <a:defRPr/>
            </a:pPr>
            <a:r>
              <a:rPr lang="ru-RU" dirty="0" smtClean="0">
                <a:latin typeface="+mn-lt"/>
              </a:rPr>
              <a:t>При </a:t>
            </a:r>
            <a:r>
              <a:rPr lang="ru-RU" dirty="0">
                <a:latin typeface="+mn-lt"/>
              </a:rPr>
              <a:t>повышенных температурах или при прессовании под давлением первичные частицы соединяются в более прочные вторичные частицы – т.н. </a:t>
            </a:r>
            <a:r>
              <a:rPr lang="ru-RU" i="1" dirty="0">
                <a:latin typeface="+mn-lt"/>
              </a:rPr>
              <a:t>агломераты</a:t>
            </a:r>
            <a:r>
              <a:rPr lang="ru-RU" dirty="0">
                <a:latin typeface="+mn-lt"/>
              </a:rPr>
              <a:t>.</a:t>
            </a:r>
          </a:p>
          <a:p>
            <a:pPr indent="536575" algn="just">
              <a:defRPr/>
            </a:pPr>
            <a:r>
              <a:rPr lang="ru-RU" dirty="0">
                <a:latin typeface="+mn-lt"/>
              </a:rPr>
              <a:t>Промежутки между первичными частицами внутри вторичных частиц и промежутки между вторичными частицами образуют пористую </a:t>
            </a:r>
            <a:r>
              <a:rPr lang="ru-RU" dirty="0" smtClean="0">
                <a:latin typeface="+mn-lt"/>
              </a:rPr>
              <a:t>систему, </a:t>
            </a:r>
            <a:r>
              <a:rPr lang="ru-RU" dirty="0">
                <a:latin typeface="+mn-lt"/>
              </a:rPr>
              <a:t>в которой форма и размер индивидуальных пор зависят от формы и размеров первичных и вторичных частиц. Чаще всего первичные частицы представляют собой глобулы и пластинки.</a:t>
            </a:r>
          </a:p>
          <a:p>
            <a:pPr indent="536575" algn="just">
              <a:defRPr/>
            </a:pPr>
            <a:r>
              <a:rPr lang="ru-RU" dirty="0">
                <a:latin typeface="+mn-lt"/>
              </a:rPr>
              <a:t>Большинство пористых систем являются К.: почти все адсорбенты и катализаторы, получаемые методами коллоидно-химического осаждения; почти все кристаллические системы.</a:t>
            </a:r>
          </a:p>
          <a:p>
            <a:pPr marL="0" lvl="1" indent="0" algn="just" eaLnBrk="1" hangingPunct="1"/>
            <a:endParaRPr lang="ru-RU" altLang="ru-RU" dirty="0" smtClean="0">
              <a:latin typeface="+mn-lt"/>
            </a:endParaRP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E91C226C-BA2B-4FBB-B878-1E87C07D061F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A955604-F054-4650-AF11-60046B75F0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080" y="183128"/>
            <a:ext cx="1569217" cy="365124"/>
          </a:xfrm>
          <a:prstGeom prst="rect">
            <a:avLst/>
          </a:prstGeom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8390" y="1341817"/>
            <a:ext cx="4320000" cy="3188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6767092" y="4875827"/>
            <a:ext cx="4320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Рисунок - Микрофотография</a:t>
            </a:r>
            <a:r>
              <a:rPr lang="ru-RU" sz="1400" dirty="0"/>
              <a:t>: а) реплики с поверхности скола </a:t>
            </a:r>
            <a:r>
              <a:rPr lang="ru-RU" sz="1400" dirty="0" smtClean="0"/>
              <a:t>крупнопористого силикагеля </a:t>
            </a:r>
            <a:r>
              <a:rPr lang="ru-RU" sz="1400" dirty="0"/>
              <a:t>(первичная </a:t>
            </a:r>
            <a:r>
              <a:rPr lang="ru-RU" sz="1400" dirty="0" smtClean="0"/>
              <a:t>структура); </a:t>
            </a:r>
            <a:r>
              <a:rPr lang="ru-RU" sz="1400" dirty="0"/>
              <a:t>б) вторичной </a:t>
            </a:r>
            <a:r>
              <a:rPr lang="ru-RU" sz="1400" dirty="0" smtClean="0"/>
              <a:t>структуры другого </a:t>
            </a:r>
            <a:r>
              <a:rPr lang="ru-RU" sz="1400" dirty="0"/>
              <a:t>образца </a:t>
            </a:r>
            <a:r>
              <a:rPr lang="ru-RU" sz="1400" dirty="0" smtClean="0"/>
              <a:t>силикагеля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591477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263900" y="378969"/>
            <a:ext cx="8928100" cy="661987"/>
          </a:xfrm>
        </p:spPr>
        <p:txBody>
          <a:bodyPr>
            <a:normAutofit/>
          </a:bodyPr>
          <a:lstStyle/>
          <a:p>
            <a:pPr algn="r"/>
            <a:r>
              <a:rPr lang="ru-RU" sz="3200" dirty="0" smtClean="0">
                <a:solidFill>
                  <a:schemeClr val="tx1"/>
                </a:solidFill>
              </a:rPr>
              <a:t>Примеры корпускулярных пористых тел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F2BA1DE-8E36-4FE8-ACEB-A63BBF3E97AF}"/>
              </a:ext>
            </a:extLst>
          </p:cNvPr>
          <p:cNvSpPr/>
          <p:nvPr/>
        </p:nvSpPr>
        <p:spPr>
          <a:xfrm>
            <a:off x="0" y="1070675"/>
            <a:ext cx="12192000" cy="2658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Номер слайда 5">
            <a:extLst>
              <a:ext uri="{FF2B5EF4-FFF2-40B4-BE49-F238E27FC236}">
                <a16:creationId xmlns:a16="http://schemas.microsoft.com/office/drawing/2014/main" id="{D0144336-F0D7-4D65-8494-33C51699A7CD}"/>
              </a:ext>
            </a:extLst>
          </p:cNvPr>
          <p:cNvSpPr txBox="1">
            <a:spLocks/>
          </p:cNvSpPr>
          <p:nvPr/>
        </p:nvSpPr>
        <p:spPr>
          <a:xfrm>
            <a:off x="11634297" y="6376112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5</a:t>
            </a:fld>
            <a:endParaRPr lang="ru-RU" dirty="0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AD61FCFF-75C1-4073-AC2D-AEFB0571FE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37276"/>
            <a:ext cx="1569217" cy="365124"/>
          </a:xfrm>
          <a:prstGeom prst="rect">
            <a:avLst/>
          </a:prstGeom>
        </p:spPr>
      </p:pic>
      <p:pic>
        <p:nvPicPr>
          <p:cNvPr id="593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244" y="0"/>
            <a:ext cx="4122424" cy="331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191344" y="3321448"/>
            <a:ext cx="41224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Рисунок </a:t>
            </a:r>
            <a:r>
              <a:rPr lang="ru-RU" sz="1400" dirty="0"/>
              <a:t>- Микрофотография термической </a:t>
            </a:r>
            <a:r>
              <a:rPr lang="ru-RU" sz="1400" dirty="0" smtClean="0"/>
              <a:t>сажи: а) исходной; б</a:t>
            </a:r>
            <a:r>
              <a:rPr lang="ru-RU" sz="1400" dirty="0"/>
              <a:t>) прокаленной при 2700 °С.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275667" y="1238465"/>
            <a:ext cx="7687733" cy="2990635"/>
          </a:xfrm>
          <a:prstGeom prst="rect">
            <a:avLst/>
          </a:prstGeom>
        </p:spPr>
        <p:txBody>
          <a:bodyPr wrap="square" numCol="2" spcCol="216000">
            <a:noAutofit/>
          </a:bodyPr>
          <a:lstStyle/>
          <a:p>
            <a:r>
              <a:rPr lang="ru-RU" sz="1600" b="1" dirty="0" smtClean="0"/>
              <a:t>Сажи также относятся к типично глобулярным структурам</a:t>
            </a:r>
            <a:r>
              <a:rPr lang="ru-RU" sz="1600" dirty="0" smtClean="0"/>
              <a:t>. Их сферические или овальные частицы имеют тонкую внутреннюю структуру в виде параллельно упакованных </a:t>
            </a:r>
            <a:r>
              <a:rPr lang="ru-RU" sz="1600" dirty="0" err="1" smtClean="0"/>
              <a:t>псевдографитовых</a:t>
            </a:r>
            <a:r>
              <a:rPr lang="ru-RU" sz="1600" dirty="0" smtClean="0"/>
              <a:t> кристаллитов. </a:t>
            </a:r>
            <a:r>
              <a:rPr lang="ru-RU" sz="1600" b="1" dirty="0" smtClean="0"/>
              <a:t>Межкристаллитное пространство представляет собой очень тонкие щелевидные микропоры</a:t>
            </a:r>
            <a:r>
              <a:rPr lang="ru-RU" sz="1600" dirty="0" smtClean="0"/>
              <a:t>, часто недоступные для молекул адсорбтива. Они наиболее развиты в канальных сажах, частицы которых имеют внутреннюю, доступную</a:t>
            </a:r>
          </a:p>
          <a:p>
            <a:r>
              <a:rPr lang="ru-RU" sz="1600" dirty="0" smtClean="0"/>
              <a:t>для не очень больших молекул пористость. </a:t>
            </a:r>
          </a:p>
          <a:p>
            <a:r>
              <a:rPr lang="ru-RU" sz="1600" dirty="0" smtClean="0"/>
              <a:t>При </a:t>
            </a:r>
            <a:r>
              <a:rPr lang="ru-RU" sz="1600" dirty="0" err="1" smtClean="0"/>
              <a:t>графитировании</a:t>
            </a:r>
            <a:r>
              <a:rPr lang="ru-RU" sz="1600" dirty="0" smtClean="0"/>
              <a:t> сажи упорядоченность в расположении кристаллитов увеличивается. Внутренняя пористость исчезает и частицы приобретают форму полиэдров.</a:t>
            </a:r>
          </a:p>
          <a:p>
            <a:r>
              <a:rPr lang="ru-RU" sz="1600" dirty="0" smtClean="0"/>
              <a:t>Частицы </a:t>
            </a:r>
            <a:r>
              <a:rPr lang="ru-RU" sz="1600" dirty="0"/>
              <a:t>сажи связаны в цепочки либо общими кристаллитами</a:t>
            </a:r>
            <a:r>
              <a:rPr lang="ru-RU" sz="1600" dirty="0" smtClean="0"/>
              <a:t>, либо химическими </a:t>
            </a:r>
            <a:r>
              <a:rPr lang="ru-RU" sz="1600" dirty="0"/>
              <a:t>связями и образуют рыхлый </a:t>
            </a:r>
            <a:r>
              <a:rPr lang="ru-RU" sz="1600" dirty="0" smtClean="0"/>
              <a:t>пространственный каркас </a:t>
            </a:r>
            <a:r>
              <a:rPr lang="ru-RU" sz="1600" dirty="0"/>
              <a:t>за счет </a:t>
            </a:r>
            <a:r>
              <a:rPr lang="ru-RU" sz="1600" dirty="0" smtClean="0"/>
              <a:t>“сшивания</a:t>
            </a:r>
            <a:r>
              <a:rPr lang="ru-RU" sz="1600" dirty="0"/>
              <a:t>” цепочек в некоторых местах. </a:t>
            </a:r>
            <a:r>
              <a:rPr lang="ru-RU" sz="1600" dirty="0" smtClean="0"/>
              <a:t>Поэтому </a:t>
            </a:r>
            <a:r>
              <a:rPr lang="ru-RU" sz="1600" b="1" dirty="0" smtClean="0"/>
              <a:t>среднее </a:t>
            </a:r>
            <a:r>
              <a:rPr lang="ru-RU" sz="1600" b="1" dirty="0"/>
              <a:t>число касаний в такой системе </a:t>
            </a:r>
            <a:r>
              <a:rPr lang="ru-RU" sz="1600" b="1" dirty="0" smtClean="0"/>
              <a:t>2</a:t>
            </a:r>
            <a:r>
              <a:rPr lang="en-US" sz="1600" b="1" dirty="0" smtClean="0"/>
              <a:t> &lt; </a:t>
            </a:r>
            <a:r>
              <a:rPr lang="en-US" sz="1600" b="1" i="1" dirty="0" smtClean="0"/>
              <a:t>n</a:t>
            </a:r>
            <a:r>
              <a:rPr lang="en-US" sz="1600" b="1" dirty="0" smtClean="0"/>
              <a:t> &lt; </a:t>
            </a:r>
            <a:r>
              <a:rPr lang="ru-RU" sz="1600" b="1" dirty="0" smtClean="0"/>
              <a:t>3</a:t>
            </a:r>
            <a:r>
              <a:rPr lang="ru-RU" sz="1600" dirty="0"/>
              <a:t>.</a:t>
            </a:r>
          </a:p>
          <a:p>
            <a:r>
              <a:rPr lang="ru-RU" sz="1600" dirty="0"/>
              <a:t>Пространство между глобулами (размер которых в разных сортах </a:t>
            </a:r>
            <a:r>
              <a:rPr lang="ru-RU" sz="1600" dirty="0" smtClean="0"/>
              <a:t>саж</a:t>
            </a:r>
            <a:r>
              <a:rPr lang="en-US" sz="1600" dirty="0" smtClean="0"/>
              <a:t> </a:t>
            </a:r>
            <a:r>
              <a:rPr lang="ru-RU" sz="1600" dirty="0" smtClean="0"/>
              <a:t>варьирует </a:t>
            </a:r>
            <a:r>
              <a:rPr lang="ru-RU" sz="1600" dirty="0"/>
              <a:t>от 9 до 60 </a:t>
            </a:r>
            <a:r>
              <a:rPr lang="ru-RU" sz="1600" dirty="0" err="1"/>
              <a:t>нм</a:t>
            </a:r>
            <a:r>
              <a:rPr lang="ru-RU" sz="1600" dirty="0"/>
              <a:t>) образует мезо- </a:t>
            </a:r>
            <a:r>
              <a:rPr lang="ru-RU" sz="1600" dirty="0" smtClean="0"/>
              <a:t>и</a:t>
            </a:r>
            <a:r>
              <a:rPr lang="en-US" sz="1600" dirty="0" smtClean="0"/>
              <a:t> </a:t>
            </a:r>
            <a:r>
              <a:rPr lang="ru-RU" sz="1600" dirty="0" smtClean="0"/>
              <a:t>макропористую </a:t>
            </a:r>
            <a:r>
              <a:rPr lang="ru-RU" sz="1600" dirty="0"/>
              <a:t>структуру.</a:t>
            </a:r>
          </a:p>
          <a:p>
            <a:r>
              <a:rPr lang="ru-RU" sz="1600" dirty="0"/>
              <a:t>Наблюдаемые невооруженным глазом крупинки сажи, </a:t>
            </a:r>
            <a:r>
              <a:rPr lang="ru-RU" sz="1600" dirty="0" smtClean="0"/>
              <a:t>получаемые</a:t>
            </a:r>
            <a:r>
              <a:rPr lang="en-US" sz="1600" dirty="0" smtClean="0"/>
              <a:t> </a:t>
            </a:r>
            <a:r>
              <a:rPr lang="ru-RU" sz="1600" dirty="0" smtClean="0"/>
              <a:t>в </a:t>
            </a:r>
            <a:r>
              <a:rPr lang="ru-RU" sz="1600" dirty="0"/>
              <a:t>промышленности по специальной технологии, состоят из </a:t>
            </a:r>
            <a:r>
              <a:rPr lang="ru-RU" sz="1600" dirty="0" smtClean="0"/>
              <a:t>огромного</a:t>
            </a:r>
            <a:r>
              <a:rPr lang="en-US" sz="1600" dirty="0" smtClean="0"/>
              <a:t> </a:t>
            </a:r>
            <a:r>
              <a:rPr lang="ru-RU" sz="1600" dirty="0"/>
              <a:t>числа первичных </a:t>
            </a:r>
            <a:r>
              <a:rPr lang="ru-RU" sz="1600" dirty="0" smtClean="0"/>
              <a:t>глобул.</a:t>
            </a:r>
          </a:p>
          <a:p>
            <a:r>
              <a:rPr lang="ru-RU" sz="1600" b="1" dirty="0"/>
              <a:t>Таким образом, сажи относятся к полимодальным системам</a:t>
            </a:r>
            <a:r>
              <a:rPr lang="ru-RU" sz="1600" dirty="0"/>
              <a:t>.</a:t>
            </a:r>
          </a:p>
          <a:p>
            <a:r>
              <a:rPr lang="ru-RU" sz="1600" dirty="0"/>
              <a:t>Например, канальные сажи представляют собой </a:t>
            </a:r>
            <a:r>
              <a:rPr lang="ru-RU" sz="1600" dirty="0" err="1" smtClean="0"/>
              <a:t>трипористые</a:t>
            </a:r>
            <a:r>
              <a:rPr lang="ru-RU" sz="1600" dirty="0" smtClean="0"/>
              <a:t> системы </a:t>
            </a:r>
            <a:r>
              <a:rPr lang="ru-RU" sz="1600" dirty="0"/>
              <a:t>с микропорами внутри частиц, мезо- и макропорами </a:t>
            </a:r>
            <a:r>
              <a:rPr lang="ru-RU" sz="1600" dirty="0" smtClean="0"/>
              <a:t>между частицами </a:t>
            </a:r>
            <a:r>
              <a:rPr lang="ru-RU" sz="1600" dirty="0"/>
              <a:t>и макропорами между </a:t>
            </a:r>
            <a:r>
              <a:rPr lang="ru-RU" sz="1600" dirty="0" smtClean="0"/>
              <a:t>крупинками-гранулами.</a:t>
            </a:r>
            <a:endParaRPr lang="ru-RU" sz="1600" dirty="0"/>
          </a:p>
          <a:p>
            <a:endParaRPr lang="ru-RU" sz="1600" dirty="0"/>
          </a:p>
        </p:txBody>
      </p:sp>
      <p:pic>
        <p:nvPicPr>
          <p:cNvPr id="5939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456" y="3844668"/>
            <a:ext cx="3600000" cy="2360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153244" y="6218017"/>
            <a:ext cx="38735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Рисунок </a:t>
            </a:r>
            <a:r>
              <a:rPr lang="ru-RU" sz="1400" dirty="0"/>
              <a:t>- Микрофотография частицы </a:t>
            </a:r>
            <a:r>
              <a:rPr lang="ru-RU" sz="1400" dirty="0" err="1"/>
              <a:t>графитированной</a:t>
            </a:r>
            <a:r>
              <a:rPr lang="ru-RU" sz="1400" dirty="0"/>
              <a:t> </a:t>
            </a:r>
            <a:r>
              <a:rPr lang="ru-RU" sz="1400" dirty="0" smtClean="0"/>
              <a:t>сажи (</a:t>
            </a:r>
            <a:r>
              <a:rPr lang="ru-RU" sz="1400" i="1" dirty="0" smtClean="0"/>
              <a:t>Стекли</a:t>
            </a:r>
            <a:r>
              <a:rPr lang="ru-RU" sz="1400" dirty="0" smtClean="0"/>
              <a:t>)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761694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263900" y="378969"/>
            <a:ext cx="8928100" cy="661987"/>
          </a:xfrm>
        </p:spPr>
        <p:txBody>
          <a:bodyPr>
            <a:normAutofit/>
          </a:bodyPr>
          <a:lstStyle/>
          <a:p>
            <a:pPr algn="r"/>
            <a:r>
              <a:rPr lang="ru-RU" sz="3200" dirty="0" smtClean="0">
                <a:solidFill>
                  <a:schemeClr val="tx1"/>
                </a:solidFill>
              </a:rPr>
              <a:t>Примеры корпускулярных пористых тел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F2BA1DE-8E36-4FE8-ACEB-A63BBF3E97AF}"/>
              </a:ext>
            </a:extLst>
          </p:cNvPr>
          <p:cNvSpPr/>
          <p:nvPr/>
        </p:nvSpPr>
        <p:spPr>
          <a:xfrm>
            <a:off x="0" y="1070675"/>
            <a:ext cx="12192000" cy="2658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Номер слайда 5">
            <a:extLst>
              <a:ext uri="{FF2B5EF4-FFF2-40B4-BE49-F238E27FC236}">
                <a16:creationId xmlns:a16="http://schemas.microsoft.com/office/drawing/2014/main" id="{D0144336-F0D7-4D65-8494-33C51699A7CD}"/>
              </a:ext>
            </a:extLst>
          </p:cNvPr>
          <p:cNvSpPr txBox="1">
            <a:spLocks/>
          </p:cNvSpPr>
          <p:nvPr/>
        </p:nvSpPr>
        <p:spPr>
          <a:xfrm>
            <a:off x="11634297" y="6376112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6</a:t>
            </a:fld>
            <a:endParaRPr lang="ru-RU" dirty="0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AD61FCFF-75C1-4073-AC2D-AEFB0571FE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37276"/>
            <a:ext cx="1569217" cy="365124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57132" y="3940573"/>
            <a:ext cx="412242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Рисунок </a:t>
            </a:r>
            <a:r>
              <a:rPr lang="ru-RU" sz="1400" dirty="0"/>
              <a:t>- Микрофотография декорированного кристалла </a:t>
            </a:r>
            <a:r>
              <a:rPr lang="ru-RU" sz="1400" dirty="0" err="1" smtClean="0"/>
              <a:t>диккита</a:t>
            </a:r>
            <a:r>
              <a:rPr lang="ru-RU" sz="1400" dirty="0" smtClean="0"/>
              <a:t> (каолинит)</a:t>
            </a:r>
          </a:p>
          <a:p>
            <a:pPr algn="ctr"/>
            <a:r>
              <a:rPr lang="ru-RU" sz="1400" dirty="0" smtClean="0"/>
              <a:t>Состоит </a:t>
            </a:r>
            <a:r>
              <a:rPr lang="ru-RU" sz="1400" dirty="0"/>
              <a:t>либо из гексагональных пластинок </a:t>
            </a:r>
            <a:r>
              <a:rPr lang="ru-RU" sz="1400" dirty="0" smtClean="0"/>
              <a:t>диаметром 100-1000 </a:t>
            </a:r>
            <a:r>
              <a:rPr lang="ru-RU" sz="1400" dirty="0" err="1"/>
              <a:t>нм</a:t>
            </a:r>
            <a:r>
              <a:rPr lang="ru-RU" sz="1400" dirty="0"/>
              <a:t> и в </a:t>
            </a:r>
            <a:r>
              <a:rPr lang="ru-RU" sz="1400" dirty="0" smtClean="0"/>
              <a:t>2-5 </a:t>
            </a:r>
            <a:r>
              <a:rPr lang="ru-RU" sz="1400" dirty="0"/>
              <a:t>раз меньшей толщины, либо из </a:t>
            </a:r>
            <a:r>
              <a:rPr lang="ru-RU" sz="1400" dirty="0" err="1" smtClean="0"/>
              <a:t>планковидных</a:t>
            </a:r>
            <a:r>
              <a:rPr lang="ru-RU" sz="1400" dirty="0" smtClean="0"/>
              <a:t> частиц </a:t>
            </a:r>
            <a:r>
              <a:rPr lang="ru-RU" sz="1400" dirty="0"/>
              <a:t>в несколько раз меньшего </a:t>
            </a:r>
            <a:r>
              <a:rPr lang="ru-RU" sz="1400" dirty="0" smtClean="0"/>
              <a:t>размера. </a:t>
            </a:r>
            <a:r>
              <a:rPr lang="ru-RU" sz="1400" dirty="0"/>
              <a:t>В первом</a:t>
            </a:r>
          </a:p>
          <a:p>
            <a:pPr algn="ctr"/>
            <a:r>
              <a:rPr lang="ru-RU" sz="1400" dirty="0"/>
              <a:t>случае пластинки укладываются преимущественно базисными </a:t>
            </a:r>
            <a:r>
              <a:rPr lang="ru-RU" sz="1400" dirty="0" smtClean="0"/>
              <a:t>плоскостями друг </a:t>
            </a:r>
            <a:r>
              <a:rPr lang="ru-RU" sz="1400" dirty="0"/>
              <a:t>к другу, укладка в каждом слое беспорядочна, </a:t>
            </a:r>
            <a:r>
              <a:rPr lang="ru-RU" sz="1400" dirty="0" smtClean="0"/>
              <a:t>во втором </a:t>
            </a:r>
            <a:r>
              <a:rPr lang="ru-RU" sz="1400" dirty="0"/>
              <a:t>случае возможны контакты плоскость—ребро</a:t>
            </a:r>
          </a:p>
        </p:txBody>
      </p: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344" y="1336488"/>
            <a:ext cx="3600000" cy="2604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1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000" y="1349188"/>
            <a:ext cx="3240000" cy="4905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4343400" y="6254293"/>
            <a:ext cx="3505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Рисунок </a:t>
            </a:r>
            <a:r>
              <a:rPr lang="ru-RU" sz="1400" dirty="0"/>
              <a:t>- Микрофотография </a:t>
            </a:r>
            <a:r>
              <a:rPr lang="ru-RU" sz="1400" dirty="0" err="1"/>
              <a:t>байерита</a:t>
            </a:r>
            <a:r>
              <a:rPr lang="ru-RU" sz="1400" dirty="0"/>
              <a:t> (а) </a:t>
            </a:r>
            <a:r>
              <a:rPr lang="ru-RU" sz="1400" dirty="0" smtClean="0"/>
              <a:t>и</a:t>
            </a:r>
            <a:r>
              <a:rPr lang="en-US" sz="1400" dirty="0" smtClean="0"/>
              <a:t> </a:t>
            </a:r>
            <a:r>
              <a:rPr lang="ru-RU" sz="1400" dirty="0" err="1" smtClean="0"/>
              <a:t>дегидратированного</a:t>
            </a:r>
            <a:r>
              <a:rPr lang="ru-RU" sz="1400" dirty="0" smtClean="0"/>
              <a:t> </a:t>
            </a:r>
            <a:r>
              <a:rPr lang="ru-RU" sz="1400" dirty="0" err="1" smtClean="0"/>
              <a:t>байерита</a:t>
            </a:r>
            <a:r>
              <a:rPr lang="ru-RU" sz="1400" dirty="0" smtClean="0"/>
              <a:t> </a:t>
            </a:r>
            <a:r>
              <a:rPr lang="ru-RU" sz="1400" dirty="0"/>
              <a:t>(б) </a:t>
            </a:r>
            <a:r>
              <a:rPr lang="ru-RU" sz="1400" dirty="0" smtClean="0"/>
              <a:t>(</a:t>
            </a:r>
            <a:r>
              <a:rPr lang="en-US" sz="1400" i="1" dirty="0" smtClean="0">
                <a:latin typeface="Times New Roman"/>
                <a:cs typeface="Times New Roman"/>
              </a:rPr>
              <a:t>η</a:t>
            </a:r>
            <a:r>
              <a:rPr lang="en-US" sz="1400" dirty="0" smtClean="0"/>
              <a:t>-Al</a:t>
            </a:r>
            <a:r>
              <a:rPr lang="en-US" sz="1400" baseline="-25000" dirty="0" smtClean="0"/>
              <a:t>2</a:t>
            </a:r>
            <a:r>
              <a:rPr lang="en-US" sz="1400" dirty="0"/>
              <a:t>O</a:t>
            </a:r>
            <a:r>
              <a:rPr lang="en-US" sz="1400" baseline="-25000" dirty="0" smtClean="0"/>
              <a:t>3</a:t>
            </a:r>
            <a:r>
              <a:rPr lang="en-US" sz="1400" dirty="0" smtClean="0"/>
              <a:t>)</a:t>
            </a:r>
            <a:endParaRPr lang="ru-RU" sz="1400" dirty="0"/>
          </a:p>
        </p:txBody>
      </p:sp>
      <p:pic>
        <p:nvPicPr>
          <p:cNvPr id="6042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6946" y="1019875"/>
            <a:ext cx="3331634" cy="5834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911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8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457" y="2181560"/>
            <a:ext cx="5513796" cy="3113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AutoShape 2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5" name="AutoShape 4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6" name="AutoShape 6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7" name="AutoShape 8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955A665-6ECB-4862-9101-EF9BE021A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848" y="0"/>
            <a:ext cx="6307011" cy="1616149"/>
          </a:xfrm>
        </p:spPr>
        <p:txBody>
          <a:bodyPr/>
          <a:lstStyle/>
          <a:p>
            <a:r>
              <a:rPr lang="ru-RU" altLang="ru-RU" sz="3200" b="1" dirty="0" smtClean="0"/>
              <a:t>Морфология пористых тел</a:t>
            </a:r>
            <a:r>
              <a:rPr lang="ru-RU" altLang="ru-RU" sz="3200" b="1" dirty="0"/>
              <a:t/>
            </a:r>
            <a:br>
              <a:rPr lang="ru-RU" altLang="ru-RU" sz="3200" b="1" dirty="0"/>
            </a:br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365DDF1-2822-4F11-B24E-D579FD087D21}"/>
              </a:ext>
            </a:extLst>
          </p:cNvPr>
          <p:cNvSpPr/>
          <p:nvPr/>
        </p:nvSpPr>
        <p:spPr>
          <a:xfrm>
            <a:off x="740735" y="1233375"/>
            <a:ext cx="10781414" cy="5082584"/>
          </a:xfrm>
          <a:prstGeom prst="rect">
            <a:avLst/>
          </a:prstGeom>
          <a:solidFill>
            <a:schemeClr val="bg1"/>
          </a:solidFill>
          <a:ln w="190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722" name="Text Box 5"/>
          <p:cNvSpPr txBox="1">
            <a:spLocks noChangeArrowheads="1"/>
          </p:cNvSpPr>
          <p:nvPr/>
        </p:nvSpPr>
        <p:spPr bwMode="auto">
          <a:xfrm>
            <a:off x="740735" y="1204906"/>
            <a:ext cx="5355266" cy="357020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102870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536575" algn="just">
              <a:spcAft>
                <a:spcPts val="1200"/>
              </a:spcAft>
              <a:defRPr/>
            </a:pPr>
            <a:r>
              <a:rPr lang="ru-RU" b="1" i="1" dirty="0"/>
              <a:t>Типы пористых систем (пористых твердых тел):</a:t>
            </a:r>
          </a:p>
          <a:p>
            <a:pPr indent="536575" algn="just">
              <a:defRPr/>
            </a:pPr>
            <a:r>
              <a:rPr lang="ru-RU" dirty="0"/>
              <a:t>2. </a:t>
            </a:r>
            <a:r>
              <a:rPr lang="ru-RU" b="1" dirty="0"/>
              <a:t>Губчатые системы </a:t>
            </a:r>
            <a:endParaRPr lang="en-US" b="1" dirty="0" smtClean="0"/>
          </a:p>
          <a:p>
            <a:pPr indent="536575" algn="just">
              <a:defRPr/>
            </a:pPr>
            <a:r>
              <a:rPr lang="ru-RU" dirty="0"/>
              <a:t>Пористые тела могут образовываться в результате удаления части вещества исходного твердого тела (</a:t>
            </a:r>
            <a:r>
              <a:rPr lang="ru-RU" i="1" dirty="0"/>
              <a:t>например, никель </a:t>
            </a:r>
            <a:r>
              <a:rPr lang="ru-RU" i="1" dirty="0" err="1"/>
              <a:t>Ренея</a:t>
            </a:r>
            <a:r>
              <a:rPr lang="ru-RU" dirty="0"/>
              <a:t>), при удалении какого-либо компонента из многофазной системы.</a:t>
            </a:r>
          </a:p>
          <a:p>
            <a:pPr indent="536575" algn="just">
              <a:defRPr/>
            </a:pPr>
            <a:r>
              <a:rPr lang="ru-RU" dirty="0"/>
              <a:t>В губчатых телах невозможно выделить отдельные первичные частицы, поры в них представляют собой сеть каналов и полостей различной формы и переменного сечения. 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E91C226C-BA2B-4FBB-B878-1E87C07D061F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7</a:t>
            </a:fld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A955604-F054-4650-AF11-60046B75F0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080" y="183128"/>
            <a:ext cx="1569217" cy="365124"/>
          </a:xfrm>
          <a:prstGeom prst="rect">
            <a:avLst/>
          </a:prstGeom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2630" y="1495425"/>
            <a:ext cx="4680000" cy="4258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6565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263900" y="378969"/>
            <a:ext cx="8928100" cy="661987"/>
          </a:xfrm>
        </p:spPr>
        <p:txBody>
          <a:bodyPr>
            <a:normAutofit/>
          </a:bodyPr>
          <a:lstStyle/>
          <a:p>
            <a:pPr algn="r"/>
            <a:r>
              <a:rPr lang="ru-RU" sz="3200" dirty="0" smtClean="0">
                <a:solidFill>
                  <a:schemeClr val="tx1"/>
                </a:solidFill>
              </a:rPr>
              <a:t>Примеры губчатых пористых тел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F2BA1DE-8E36-4FE8-ACEB-A63BBF3E97AF}"/>
              </a:ext>
            </a:extLst>
          </p:cNvPr>
          <p:cNvSpPr/>
          <p:nvPr/>
        </p:nvSpPr>
        <p:spPr>
          <a:xfrm>
            <a:off x="0" y="1070675"/>
            <a:ext cx="12192000" cy="2658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Номер слайда 5">
            <a:extLst>
              <a:ext uri="{FF2B5EF4-FFF2-40B4-BE49-F238E27FC236}">
                <a16:creationId xmlns:a16="http://schemas.microsoft.com/office/drawing/2014/main" id="{D0144336-F0D7-4D65-8494-33C51699A7CD}"/>
              </a:ext>
            </a:extLst>
          </p:cNvPr>
          <p:cNvSpPr txBox="1">
            <a:spLocks/>
          </p:cNvSpPr>
          <p:nvPr/>
        </p:nvSpPr>
        <p:spPr>
          <a:xfrm>
            <a:off x="11634297" y="6376112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8</a:t>
            </a:fld>
            <a:endParaRPr lang="ru-RU" dirty="0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AD61FCFF-75C1-4073-AC2D-AEFB0571FE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37276"/>
            <a:ext cx="1569217" cy="365124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191528" y="1330724"/>
            <a:ext cx="6705619" cy="4418326"/>
          </a:xfrm>
          <a:prstGeom prst="rect">
            <a:avLst/>
          </a:prstGeom>
        </p:spPr>
        <p:txBody>
          <a:bodyPr wrap="square" numCol="2" spcCol="216000">
            <a:noAutofit/>
          </a:bodyPr>
          <a:lstStyle/>
          <a:p>
            <a:r>
              <a:rPr lang="ru-RU" sz="1400" b="1" dirty="0" smtClean="0"/>
              <a:t>Имеется немало губчатых систем,</a:t>
            </a:r>
            <a:endParaRPr lang="ru-RU" sz="1400" b="1" dirty="0"/>
          </a:p>
          <a:p>
            <a:r>
              <a:rPr lang="ru-RU" sz="1400" b="1" dirty="0"/>
              <a:t>происхождение которых обязано главным образом процессам удаления</a:t>
            </a:r>
          </a:p>
          <a:p>
            <a:r>
              <a:rPr lang="ru-RU" sz="1400" b="1" dirty="0"/>
              <a:t>одной </a:t>
            </a:r>
            <a:r>
              <a:rPr lang="ru-RU" sz="1400" b="1" dirty="0" smtClean="0"/>
              <a:t>из </a:t>
            </a:r>
            <a:r>
              <a:rPr lang="ru-RU" sz="1400" b="1" dirty="0"/>
              <a:t>фаз в многофазной системе химическими (</a:t>
            </a:r>
            <a:r>
              <a:rPr lang="ru-RU" sz="1400" b="1" dirty="0" smtClean="0"/>
              <a:t>например, окислением</a:t>
            </a:r>
            <a:r>
              <a:rPr lang="ru-RU" sz="1400" b="1" dirty="0"/>
              <a:t>) или физическими (</a:t>
            </a:r>
            <a:r>
              <a:rPr lang="ru-RU" sz="1400" b="1" dirty="0" smtClean="0"/>
              <a:t>например, растворением или удалением </a:t>
            </a:r>
            <a:r>
              <a:rPr lang="ru-RU" sz="1400" b="1" dirty="0"/>
              <a:t>специально добавленных к исходному материалу </a:t>
            </a:r>
            <a:r>
              <a:rPr lang="ru-RU" sz="1400" b="1" dirty="0" err="1" smtClean="0"/>
              <a:t>порообразователей</a:t>
            </a:r>
            <a:r>
              <a:rPr lang="ru-RU" sz="1400" b="1" dirty="0"/>
              <a:t>) методами. </a:t>
            </a:r>
            <a:r>
              <a:rPr lang="ru-RU" sz="1400" dirty="0"/>
              <a:t>Возможно, как при активировании </a:t>
            </a:r>
            <a:r>
              <a:rPr lang="ru-RU" sz="1400" dirty="0" smtClean="0"/>
              <a:t>углей, и </a:t>
            </a:r>
            <a:r>
              <a:rPr lang="ru-RU" sz="1400" dirty="0"/>
              <a:t>частичное удаление одной фазы. </a:t>
            </a:r>
            <a:r>
              <a:rPr lang="ru-RU" sz="1400" dirty="0" smtClean="0"/>
              <a:t> Так, первичная структура активированных углей, будучи</a:t>
            </a:r>
          </a:p>
          <a:p>
            <a:r>
              <a:rPr lang="ru-RU" sz="1400" dirty="0" smtClean="0"/>
              <a:t>образованной </a:t>
            </a:r>
            <a:r>
              <a:rPr lang="ru-RU" sz="1400" dirty="0"/>
              <a:t>кристаллитами и слоями углерода, является корпускулярной,</a:t>
            </a:r>
          </a:p>
          <a:p>
            <a:r>
              <a:rPr lang="ru-RU" sz="1400" dirty="0"/>
              <a:t>вторичные мезо- и макропоры — полости и </a:t>
            </a:r>
            <a:r>
              <a:rPr lang="ru-RU" sz="1400" dirty="0" smtClean="0"/>
              <a:t>каналы в </a:t>
            </a:r>
            <a:r>
              <a:rPr lang="ru-RU" sz="1400" dirty="0"/>
              <a:t>сплошной </a:t>
            </a:r>
            <a:r>
              <a:rPr lang="ru-RU" sz="1400" dirty="0" err="1"/>
              <a:t>мелкокристаллитной</a:t>
            </a:r>
            <a:r>
              <a:rPr lang="ru-RU" sz="1400" dirty="0"/>
              <a:t> массе — можно отнести к </a:t>
            </a:r>
            <a:r>
              <a:rPr lang="ru-RU" sz="1400" dirty="0" smtClean="0"/>
              <a:t>губчатым порам</a:t>
            </a:r>
            <a:r>
              <a:rPr lang="ru-RU" sz="1400" dirty="0"/>
              <a:t>. </a:t>
            </a:r>
            <a:endParaRPr lang="ru-RU" sz="1400" dirty="0" smtClean="0"/>
          </a:p>
          <a:p>
            <a:r>
              <a:rPr lang="ru-RU" sz="1400" b="1" dirty="0" smtClean="0"/>
              <a:t>Примерами </a:t>
            </a:r>
            <a:r>
              <a:rPr lang="ru-RU" sz="1400" b="1" dirty="0"/>
              <a:t>типичных губчатых систем являются </a:t>
            </a:r>
            <a:r>
              <a:rPr lang="ru-RU" sz="1400" b="1" dirty="0" smtClean="0"/>
              <a:t>пористые стекла</a:t>
            </a:r>
            <a:r>
              <a:rPr lang="ru-RU" sz="1400" b="1" dirty="0"/>
              <a:t>, пористые металлы, пленки анодного </a:t>
            </a:r>
            <a:r>
              <a:rPr lang="ru-RU" sz="1400" b="1" dirty="0" smtClean="0"/>
              <a:t>оксида алюминия, пористые </a:t>
            </a:r>
            <a:r>
              <a:rPr lang="ru-RU" sz="1400" b="1" dirty="0"/>
              <a:t>полимеры, керамика, некоторые цеолиты. </a:t>
            </a:r>
            <a:endParaRPr lang="ru-RU" sz="1400" b="1" dirty="0" smtClean="0"/>
          </a:p>
          <a:p>
            <a:r>
              <a:rPr lang="ru-RU" sz="1400" dirty="0" smtClean="0"/>
              <a:t>Из </a:t>
            </a:r>
            <a:r>
              <a:rPr lang="ru-RU" sz="1400" dirty="0"/>
              <a:t>них керамика</a:t>
            </a:r>
            <a:r>
              <a:rPr lang="ru-RU" sz="1400" dirty="0" smtClean="0"/>
              <a:t>, пористые </a:t>
            </a:r>
            <a:r>
              <a:rPr lang="ru-RU" sz="1400" dirty="0"/>
              <a:t>металлы и </a:t>
            </a:r>
            <a:r>
              <a:rPr lang="ru-RU" sz="1400" dirty="0" smtClean="0"/>
              <a:t>пористые полимеры </a:t>
            </a:r>
            <a:r>
              <a:rPr lang="ru-RU" sz="1400" dirty="0"/>
              <a:t>обычно имеют</a:t>
            </a:r>
          </a:p>
          <a:p>
            <a:r>
              <a:rPr lang="ru-RU" sz="1400" dirty="0"/>
              <a:t>очень крупные </a:t>
            </a:r>
            <a:r>
              <a:rPr lang="ru-RU" sz="1400" dirty="0" smtClean="0"/>
              <a:t>макропоры, иногда </a:t>
            </a:r>
            <a:r>
              <a:rPr lang="ru-RU" sz="1400" dirty="0"/>
              <a:t>видимые </a:t>
            </a:r>
            <a:r>
              <a:rPr lang="ru-RU" sz="1400" dirty="0" smtClean="0"/>
              <a:t>невооруженным глазом.</a:t>
            </a:r>
          </a:p>
          <a:p>
            <a:r>
              <a:rPr lang="ru-RU" sz="1400" b="1" dirty="0"/>
              <a:t>Важно отметить </a:t>
            </a:r>
            <a:r>
              <a:rPr lang="ru-RU" sz="1400" b="1" dirty="0" smtClean="0"/>
              <a:t>возможность перевода </a:t>
            </a:r>
            <a:r>
              <a:rPr lang="ru-RU" sz="1400" b="1" dirty="0"/>
              <a:t>систем из </a:t>
            </a:r>
            <a:r>
              <a:rPr lang="ru-RU" sz="1400" b="1" dirty="0" smtClean="0"/>
              <a:t>класса корпускулярных </a:t>
            </a:r>
            <a:r>
              <a:rPr lang="ru-RU" sz="1400" b="1" dirty="0"/>
              <a:t>в класс </a:t>
            </a:r>
            <a:r>
              <a:rPr lang="ru-RU" sz="1400" b="1" dirty="0" smtClean="0"/>
              <a:t>губчатых в </a:t>
            </a:r>
            <a:r>
              <a:rPr lang="ru-RU" sz="1400" b="1" dirty="0"/>
              <a:t>результате процессов </a:t>
            </a:r>
            <a:r>
              <a:rPr lang="ru-RU" sz="1400" b="1" dirty="0" smtClean="0"/>
              <a:t>глубокого термического </a:t>
            </a:r>
            <a:r>
              <a:rPr lang="ru-RU" sz="1400" b="1" dirty="0"/>
              <a:t>или </a:t>
            </a:r>
            <a:r>
              <a:rPr lang="ru-RU" sz="1400" b="1" dirty="0" smtClean="0"/>
              <a:t>гидротермального спекания</a:t>
            </a:r>
            <a:r>
              <a:rPr lang="ru-RU" sz="1400" b="1" dirty="0"/>
              <a:t>. </a:t>
            </a:r>
            <a:r>
              <a:rPr lang="ru-RU" sz="1400" dirty="0"/>
              <a:t>Если на</a:t>
            </a:r>
          </a:p>
          <a:p>
            <a:r>
              <a:rPr lang="ru-RU" sz="1400" dirty="0"/>
              <a:t>начальных стадиях спекания</a:t>
            </a:r>
          </a:p>
          <a:p>
            <a:r>
              <a:rPr lang="ru-RU" sz="1400" dirty="0"/>
              <a:t>корпускулярной системы в результате</a:t>
            </a:r>
          </a:p>
          <a:p>
            <a:r>
              <a:rPr lang="ru-RU" sz="1400" dirty="0"/>
              <a:t>переноса вещества происходит</a:t>
            </a:r>
          </a:p>
          <a:p>
            <a:r>
              <a:rPr lang="ru-RU" sz="1400" dirty="0"/>
              <a:t>зарастание мест контакта </a:t>
            </a:r>
            <a:r>
              <a:rPr lang="ru-RU" sz="1400" dirty="0" smtClean="0"/>
              <a:t>частиц, </a:t>
            </a:r>
            <a:r>
              <a:rPr lang="ru-RU" sz="1400" dirty="0"/>
              <a:t>но их </a:t>
            </a:r>
            <a:r>
              <a:rPr lang="ru-RU" sz="1400" dirty="0" smtClean="0"/>
              <a:t>индивидуальность все </a:t>
            </a:r>
            <a:r>
              <a:rPr lang="ru-RU" sz="1400" dirty="0"/>
              <a:t>же сохраняется, то на конечных стадиях из-за </a:t>
            </a:r>
            <a:r>
              <a:rPr lang="ru-RU" sz="1400" dirty="0" smtClean="0"/>
              <a:t>вязкого течения </a:t>
            </a:r>
            <a:r>
              <a:rPr lang="ru-RU" sz="1400" dirty="0"/>
              <a:t>вещества при высоких температурах материал </a:t>
            </a:r>
            <a:r>
              <a:rPr lang="ru-RU" sz="1400" dirty="0" smtClean="0"/>
              <a:t>становится бесформенным</a:t>
            </a:r>
            <a:r>
              <a:rPr lang="ru-RU" sz="1400" dirty="0"/>
              <a:t>, а система — полностью губчатой с очень малой</a:t>
            </a:r>
          </a:p>
          <a:p>
            <a:r>
              <a:rPr lang="ru-RU" sz="1400" dirty="0"/>
              <a:t>удельной поверхностью и крупными макропорами</a:t>
            </a:r>
          </a:p>
        </p:txBody>
      </p:sp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297" y="1495425"/>
            <a:ext cx="4680000" cy="4258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5496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8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457" y="2181560"/>
            <a:ext cx="5513796" cy="3113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AutoShape 2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5" name="AutoShape 4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6" name="AutoShape 6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7" name="AutoShape 8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955A665-6ECB-4862-9101-EF9BE021A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848" y="0"/>
            <a:ext cx="6307011" cy="1616149"/>
          </a:xfrm>
        </p:spPr>
        <p:txBody>
          <a:bodyPr/>
          <a:lstStyle/>
          <a:p>
            <a:r>
              <a:rPr lang="ru-RU" altLang="ru-RU" sz="3200" b="1" dirty="0" smtClean="0"/>
              <a:t>Морфология пористых тел</a:t>
            </a:r>
            <a:r>
              <a:rPr lang="ru-RU" altLang="ru-RU" sz="3200" b="1" dirty="0"/>
              <a:t/>
            </a:r>
            <a:br>
              <a:rPr lang="ru-RU" altLang="ru-RU" sz="3200" b="1" dirty="0"/>
            </a:br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365DDF1-2822-4F11-B24E-D579FD087D21}"/>
              </a:ext>
            </a:extLst>
          </p:cNvPr>
          <p:cNvSpPr/>
          <p:nvPr/>
        </p:nvSpPr>
        <p:spPr>
          <a:xfrm>
            <a:off x="740735" y="1233375"/>
            <a:ext cx="10781414" cy="5082584"/>
          </a:xfrm>
          <a:prstGeom prst="rect">
            <a:avLst/>
          </a:prstGeom>
          <a:solidFill>
            <a:schemeClr val="bg1"/>
          </a:solidFill>
          <a:ln w="190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722" name="Text Box 5"/>
          <p:cNvSpPr txBox="1">
            <a:spLocks noChangeArrowheads="1"/>
          </p:cNvSpPr>
          <p:nvPr/>
        </p:nvSpPr>
        <p:spPr bwMode="auto">
          <a:xfrm>
            <a:off x="740735" y="1204906"/>
            <a:ext cx="5355266" cy="523220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102870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536575" algn="just">
              <a:spcAft>
                <a:spcPts val="1200"/>
              </a:spcAft>
              <a:defRPr/>
            </a:pPr>
            <a:r>
              <a:rPr lang="ru-RU" b="1" i="1" dirty="0"/>
              <a:t>Типы пористых систем (пористых твердых тел):</a:t>
            </a:r>
          </a:p>
          <a:p>
            <a:pPr indent="536575" algn="just">
              <a:defRPr/>
            </a:pPr>
            <a:r>
              <a:rPr lang="ru-RU" b="1" i="1" dirty="0"/>
              <a:t>Смешанные тела:</a:t>
            </a:r>
          </a:p>
          <a:p>
            <a:pPr indent="536575" algn="just">
              <a:defRPr/>
            </a:pPr>
            <a:r>
              <a:rPr lang="ru-RU" dirty="0"/>
              <a:t>3. </a:t>
            </a:r>
            <a:r>
              <a:rPr lang="ru-RU" b="1" dirty="0"/>
              <a:t>Корпускулярно-губчатые</a:t>
            </a:r>
            <a:r>
              <a:rPr lang="ru-RU" dirty="0"/>
              <a:t>: в первичных частицах тонкие поры губчатого строения.</a:t>
            </a:r>
          </a:p>
          <a:p>
            <a:pPr indent="536575" algn="just">
              <a:defRPr/>
            </a:pPr>
            <a:r>
              <a:rPr lang="ru-RU" dirty="0"/>
              <a:t>4. </a:t>
            </a:r>
            <a:r>
              <a:rPr lang="ru-RU" b="1" dirty="0"/>
              <a:t>Губчато-корпускулярные</a:t>
            </a:r>
            <a:r>
              <a:rPr lang="ru-RU" dirty="0"/>
              <a:t>: в крупных полостях губчатых систем отложения мелких частиц.</a:t>
            </a:r>
          </a:p>
          <a:p>
            <a:pPr indent="536575" algn="just">
              <a:defRPr/>
            </a:pPr>
            <a:r>
              <a:rPr lang="ru-RU" dirty="0"/>
              <a:t>Если при удалении какого-либо компонента из многофазной системы, остающаяся фаза является кристаллической (например, для многих скелетных катализаторов), образуется все же корпускулярная структура или еще один тип смешанной корпускулярно-губчатой системы, в которой гранулы корпускулярного пористого тела пронизывают крупные поры – каналы губчатого строения.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E91C226C-BA2B-4FBB-B878-1E87C07D061F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9</a:t>
            </a:fld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A955604-F054-4650-AF11-60046B75F0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080" y="183128"/>
            <a:ext cx="1569217" cy="365124"/>
          </a:xfrm>
          <a:prstGeom prst="rect">
            <a:avLst/>
          </a:prstGeom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2630" y="1495425"/>
            <a:ext cx="4680000" cy="4258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1857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467138" y="296259"/>
            <a:ext cx="9355592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None/>
            </a:pPr>
            <a:r>
              <a:rPr lang="ru-RU" altLang="ru-RU" sz="2800" b="1" dirty="0" smtClean="0"/>
              <a:t>Форма частиц и пор в пористых и твердых телах</a:t>
            </a:r>
            <a:endParaRPr lang="ru-RU" altLang="ru-RU" sz="2800" b="1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A93A0F3-A41E-40BF-A39F-10C2E1BD5031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10</a:t>
            </a:fld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CF026BE-9B4A-4D70-BC97-97AF8567DA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630" y="347749"/>
            <a:ext cx="1569217" cy="365124"/>
          </a:xfrm>
          <a:prstGeom prst="rect">
            <a:avLst/>
          </a:prstGeom>
        </p:spPr>
      </p:pic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8D3B024B-A7D2-4264-95B2-8C71550C614C}"/>
              </a:ext>
            </a:extLst>
          </p:cNvPr>
          <p:cNvCxnSpPr>
            <a:cxnSpLocks/>
          </p:cNvCxnSpPr>
          <p:nvPr/>
        </p:nvCxnSpPr>
        <p:spPr>
          <a:xfrm>
            <a:off x="218661" y="844786"/>
            <a:ext cx="11748052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graphicFrame>
        <p:nvGraphicFramePr>
          <p:cNvPr id="10" name="Таблица 9"/>
          <p:cNvGraphicFramePr>
            <a:graphicFrameLocks noGrp="1"/>
          </p:cNvGraphicFramePr>
          <p:nvPr>
            <p:extLst/>
          </p:nvPr>
        </p:nvGraphicFramePr>
        <p:xfrm>
          <a:off x="199491" y="2962319"/>
          <a:ext cx="11853906" cy="372634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2999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109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429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1867"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/>
                        <a:t>Тип структуры</a:t>
                      </a:r>
                      <a:endParaRPr lang="ru-RU" sz="1400" b="1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/>
                        <a:t>Форма частиц или пор</a:t>
                      </a:r>
                      <a:endParaRPr lang="ru-RU" sz="1400" b="1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/>
                        <a:t>Системы</a:t>
                      </a:r>
                      <a:endParaRPr lang="ru-RU" sz="1400" b="1" i="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1173">
                <a:tc rowSpan="6"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/>
                        <a:t>Корпускулярная</a:t>
                      </a:r>
                      <a:endParaRPr lang="ru-RU" sz="2000" b="1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i="0" dirty="0" smtClean="0"/>
                        <a:t>Сферические или овальные частицы</a:t>
                      </a:r>
                      <a:endParaRPr lang="ru-RU" sz="1400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 smtClean="0"/>
                        <a:t>Сажи (вэ), </a:t>
                      </a:r>
                      <a:r>
                        <a:rPr lang="ru-RU" sz="1200" b="1" i="0" dirty="0" smtClean="0"/>
                        <a:t>силикагели</a:t>
                      </a:r>
                      <a:r>
                        <a:rPr lang="ru-RU" sz="1200" i="0" dirty="0" smtClean="0"/>
                        <a:t>, </a:t>
                      </a:r>
                      <a:r>
                        <a:rPr lang="ru-RU" sz="1200" i="0" dirty="0" err="1" smtClean="0"/>
                        <a:t>алюмосиликагели</a:t>
                      </a:r>
                      <a:r>
                        <a:rPr lang="ru-RU" sz="1200" i="0" dirty="0" smtClean="0"/>
                        <a:t>, почти все свежеполученные гели и </a:t>
                      </a:r>
                      <a:r>
                        <a:rPr lang="ru-RU" sz="1200" i="0" dirty="0" err="1" smtClean="0"/>
                        <a:t>аэрогели</a:t>
                      </a:r>
                      <a:r>
                        <a:rPr lang="ru-RU" sz="1200" i="0" dirty="0" smtClean="0"/>
                        <a:t> аморфного строения, песок и др.</a:t>
                      </a:r>
                      <a:endParaRPr lang="ru-RU" sz="1200" i="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2800">
                <a:tc vMerge="1">
                  <a:txBody>
                    <a:bodyPr/>
                    <a:lstStyle/>
                    <a:p>
                      <a:pPr algn="ctr"/>
                      <a:endParaRPr lang="ru-RU" sz="1400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i="0" dirty="0" smtClean="0"/>
                        <a:t>Пластинки,</a:t>
                      </a:r>
                      <a:r>
                        <a:rPr lang="ru-RU" sz="1400" i="0" baseline="0" dirty="0" smtClean="0"/>
                        <a:t> слои</a:t>
                      </a:r>
                      <a:endParaRPr lang="ru-RU" sz="1400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 smtClean="0"/>
                        <a:t>Каолинит, тальк, слюда, монтмориллонит, вермикулит, графит,</a:t>
                      </a:r>
                      <a:r>
                        <a:rPr lang="ru-RU" sz="1200" i="0" baseline="0" dirty="0" smtClean="0"/>
                        <a:t> </a:t>
                      </a:r>
                      <a:r>
                        <a:rPr lang="ru-RU" sz="1200" b="1" i="0" baseline="0" dirty="0" smtClean="0"/>
                        <a:t>активированные угли </a:t>
                      </a:r>
                      <a:r>
                        <a:rPr lang="ru-RU" sz="1200" i="0" baseline="0" dirty="0" smtClean="0"/>
                        <a:t>(пэ – первичные элементы), сажи (пэ), гидроксид магния, оксид магния (вэ – вторичные элементы), оксид молибдена и др.</a:t>
                      </a:r>
                      <a:endParaRPr lang="ru-RU" sz="1200" i="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2800">
                <a:tc vMerge="1">
                  <a:txBody>
                    <a:bodyPr/>
                    <a:lstStyle/>
                    <a:p>
                      <a:pPr algn="ctr"/>
                      <a:endParaRPr lang="ru-RU" sz="1400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0" dirty="0" smtClean="0"/>
                        <a:t>Иглы, волокна</a:t>
                      </a:r>
                      <a:endParaRPr lang="ru-RU" sz="1400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 smtClean="0"/>
                        <a:t>Гидроксид</a:t>
                      </a:r>
                      <a:r>
                        <a:rPr lang="ru-RU" sz="1200" i="0" baseline="0" dirty="0" smtClean="0"/>
                        <a:t> и оксид железа, оксид вольфрама, гель оксида ванадия, оксид циркония, </a:t>
                      </a:r>
                      <a:r>
                        <a:rPr lang="ru-RU" sz="1200" i="0" baseline="0" dirty="0" err="1" smtClean="0"/>
                        <a:t>бемит</a:t>
                      </a:r>
                      <a:r>
                        <a:rPr lang="ru-RU" sz="1200" i="0" baseline="0" dirty="0" smtClean="0"/>
                        <a:t> </a:t>
                      </a:r>
                      <a:r>
                        <a:rPr lang="ru-RU" sz="1200" i="0" baseline="0" dirty="0" smtClean="0">
                          <a:latin typeface="+mn-lt"/>
                        </a:rPr>
                        <a:t>и </a:t>
                      </a:r>
                      <a:r>
                        <a:rPr lang="ru-RU" sz="1200" i="0" baseline="0" dirty="0" err="1" smtClean="0">
                          <a:latin typeface="+mn-lt"/>
                        </a:rPr>
                        <a:t>псевдобемит</a:t>
                      </a:r>
                      <a:r>
                        <a:rPr lang="ru-RU" sz="1200" i="0" baseline="0" dirty="0" smtClean="0">
                          <a:latin typeface="+mn-lt"/>
                        </a:rPr>
                        <a:t>, </a:t>
                      </a:r>
                      <a:r>
                        <a:rPr lang="el-GR" sz="1200" b="1" i="1" baseline="0" dirty="0" smtClean="0">
                          <a:latin typeface="+mn-lt"/>
                          <a:cs typeface="Arial"/>
                        </a:rPr>
                        <a:t>γ</a:t>
                      </a:r>
                      <a:r>
                        <a:rPr lang="ru-RU" sz="1200" b="1" i="0" baseline="0" dirty="0" smtClean="0">
                          <a:latin typeface="+mn-lt"/>
                          <a:cs typeface="Arial"/>
                        </a:rPr>
                        <a:t>-оксид алюминия (вэ)</a:t>
                      </a:r>
                      <a:r>
                        <a:rPr lang="ru-RU" sz="1200" i="0" baseline="0" dirty="0" smtClean="0">
                          <a:latin typeface="+mn-lt"/>
                          <a:cs typeface="Arial"/>
                        </a:rPr>
                        <a:t>, волокнистый углерод, бумага, пряжа и др.</a:t>
                      </a:r>
                      <a:endParaRPr lang="ru-RU" sz="1200" i="0" dirty="0" smtClean="0">
                        <a:latin typeface="+mn-lt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1867">
                <a:tc vMerge="1">
                  <a:txBody>
                    <a:bodyPr/>
                    <a:lstStyle/>
                    <a:p>
                      <a:pPr algn="ctr"/>
                      <a:endParaRPr lang="ru-RU" sz="1400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i="0" dirty="0" smtClean="0"/>
                        <a:t>Веретена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Оксид меди (вэ), сульфат бария, гидроксид цинка</a:t>
                      </a:r>
                      <a:r>
                        <a:rPr lang="ru-RU" sz="1200" i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и др.</a:t>
                      </a:r>
                      <a:endParaRPr lang="ru-RU" sz="12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867">
                <a:tc vMerge="1">
                  <a:txBody>
                    <a:bodyPr/>
                    <a:lstStyle/>
                    <a:p>
                      <a:pPr algn="ctr"/>
                      <a:endParaRPr lang="ru-RU" sz="1400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i="0" dirty="0" smtClean="0"/>
                        <a:t>Трубки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Энделлит</a:t>
                      </a:r>
                      <a:r>
                        <a:rPr lang="ru-RU" sz="120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20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галлуазит</a:t>
                      </a:r>
                      <a:r>
                        <a:rPr lang="ru-RU" sz="120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и др.</a:t>
                      </a:r>
                      <a:endParaRPr lang="ru-RU" sz="12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2800">
                <a:tc vMerge="1">
                  <a:txBody>
                    <a:bodyPr/>
                    <a:lstStyle/>
                    <a:p>
                      <a:pPr algn="ctr"/>
                      <a:endParaRPr lang="ru-RU" sz="1400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i="0" dirty="0" smtClean="0"/>
                        <a:t>Многогранники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Карбонизированные угли (пэ), скелетные катализаторы (пэ), </a:t>
                      </a:r>
                      <a:r>
                        <a:rPr lang="ru-RU" sz="1200" b="1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цеолиты</a:t>
                      </a:r>
                      <a:r>
                        <a:rPr lang="ru-RU" sz="120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оксид</a:t>
                      </a:r>
                      <a:r>
                        <a:rPr lang="ru-RU" sz="1200" i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магния (пэ</a:t>
                      </a:r>
                      <a:r>
                        <a:rPr lang="ru-RU" sz="1200" b="1" i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), </a:t>
                      </a:r>
                      <a:r>
                        <a:rPr lang="el-GR" sz="1200" b="1" i="1" baseline="0" dirty="0" smtClean="0">
                          <a:latin typeface="+mn-lt"/>
                          <a:cs typeface="Arial"/>
                        </a:rPr>
                        <a:t>γ</a:t>
                      </a:r>
                      <a:r>
                        <a:rPr lang="ru-RU" sz="1200" b="1" i="0" baseline="0" dirty="0" smtClean="0">
                          <a:latin typeface="+mn-lt"/>
                          <a:cs typeface="Arial"/>
                        </a:rPr>
                        <a:t>-оксид алюминия (пэ)</a:t>
                      </a:r>
                      <a:r>
                        <a:rPr lang="ru-RU" sz="1200" i="0" baseline="0" dirty="0" smtClean="0">
                          <a:latin typeface="+mn-lt"/>
                          <a:cs typeface="Arial"/>
                        </a:rPr>
                        <a:t>, </a:t>
                      </a:r>
                      <a:r>
                        <a:rPr lang="ru-RU" sz="1200" i="0" baseline="0" dirty="0" err="1" smtClean="0">
                          <a:latin typeface="+mn-lt"/>
                          <a:cs typeface="Arial"/>
                        </a:rPr>
                        <a:t>напыленные</a:t>
                      </a:r>
                      <a:r>
                        <a:rPr lang="ru-RU" sz="1200" i="0" baseline="0" dirty="0" smtClean="0">
                          <a:latin typeface="+mn-lt"/>
                          <a:cs typeface="Arial"/>
                        </a:rPr>
                        <a:t> пленки металлов и др.</a:t>
                      </a:r>
                      <a:endParaRPr lang="ru-RU" sz="12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1173"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/>
                        <a:t>Губчатая</a:t>
                      </a:r>
                      <a:endParaRPr lang="ru-RU" sz="2000" b="1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i="0" dirty="0" smtClean="0"/>
                        <a:t>Каналы, </a:t>
                      </a:r>
                      <a:r>
                        <a:rPr lang="ru-RU" sz="1400" i="0" dirty="0" err="1" smtClean="0"/>
                        <a:t>многогорлые</a:t>
                      </a:r>
                      <a:r>
                        <a:rPr lang="ru-RU" sz="1400" i="0" dirty="0" smtClean="0"/>
                        <a:t> </a:t>
                      </a:r>
                      <a:r>
                        <a:rPr lang="ru-RU" sz="1400" i="0" dirty="0" err="1" smtClean="0"/>
                        <a:t>бутылкообразные</a:t>
                      </a:r>
                      <a:r>
                        <a:rPr lang="ru-RU" sz="1400" i="0" dirty="0" smtClean="0"/>
                        <a:t> поры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Пористые стекла</a:t>
                      </a:r>
                      <a:r>
                        <a:rPr lang="ru-RU" sz="120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200" b="1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активированные угли (вэ), </a:t>
                      </a:r>
                      <a:r>
                        <a:rPr lang="ru-RU" sz="120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скелетные катализаторы (вэ), целлюлозные</a:t>
                      </a:r>
                      <a:r>
                        <a:rPr lang="ru-RU" sz="1200" i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фильтры, пленки анодного оксида алюминия, вспененные и пористые материалы из металлов, керамики, полимеров</a:t>
                      </a:r>
                      <a:endParaRPr lang="ru-RU" sz="12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18661" y="861814"/>
            <a:ext cx="11748052" cy="118975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t" anchorCtr="0">
            <a:noAutofit/>
          </a:bodyPr>
          <a:lstStyle/>
          <a:p>
            <a:pPr indent="449263" algn="just">
              <a:defRPr/>
            </a:pPr>
            <a:r>
              <a:rPr lang="ru-RU" sz="1600" b="1" dirty="0" smtClean="0"/>
              <a:t>Многочисленные исследования позволили систематизировать данные о форме первичных, а часто и вторичных частиц </a:t>
            </a:r>
            <a:r>
              <a:rPr lang="ru-RU" sz="1600" dirty="0" smtClean="0"/>
              <a:t>в корпускулярных системах, а также о форме пор в губчатых системах. Для большинства распространенных пористых тел удалось выделить элементы сравнительно простой формы. Выделение сравнительно простых форм частиц или пор является необходимым шагом к созданию моделей пористых систем. </a:t>
            </a:r>
          </a:p>
          <a:p>
            <a:pPr indent="449263" algn="just">
              <a:defRPr/>
            </a:pPr>
            <a:r>
              <a:rPr lang="ru-RU" sz="1600" b="1" dirty="0" smtClean="0"/>
              <a:t>Во многих системах форма первичных и вторичных элементов значительно различается</a:t>
            </a:r>
            <a:r>
              <a:rPr lang="ru-RU" sz="1600" dirty="0" smtClean="0"/>
              <a:t>. </a:t>
            </a:r>
            <a:r>
              <a:rPr lang="ru-RU" sz="1600" i="1" dirty="0" smtClean="0"/>
              <a:t>Например</a:t>
            </a:r>
            <a:r>
              <a:rPr lang="ru-RU" sz="1600" dirty="0" smtClean="0"/>
              <a:t>, иглы </a:t>
            </a:r>
            <a:r>
              <a:rPr lang="el-GR" sz="1600" i="1" dirty="0">
                <a:cs typeface="Arial"/>
              </a:rPr>
              <a:t>γ</a:t>
            </a:r>
            <a:r>
              <a:rPr lang="ru-RU" sz="1600" dirty="0" smtClean="0">
                <a:cs typeface="Arial"/>
              </a:rPr>
              <a:t>-оксида </a:t>
            </a:r>
            <a:r>
              <a:rPr lang="ru-RU" sz="1600" dirty="0">
                <a:cs typeface="Arial"/>
              </a:rPr>
              <a:t>алюминия </a:t>
            </a:r>
            <a:r>
              <a:rPr lang="ru-RU" sz="1600" dirty="0" smtClean="0">
                <a:cs typeface="Arial"/>
              </a:rPr>
              <a:t>являются вторичными элементами, поскольку состоят из первичных элементов – микроблоков-многогранников. </a:t>
            </a:r>
          </a:p>
          <a:p>
            <a:pPr indent="449263" algn="just">
              <a:defRPr/>
            </a:pPr>
            <a:r>
              <a:rPr lang="ru-RU" sz="1600" b="1" dirty="0" smtClean="0">
                <a:cs typeface="Arial"/>
              </a:rPr>
              <a:t>Форма частиц может различаться при изменении условий получения</a:t>
            </a:r>
            <a:r>
              <a:rPr lang="ru-RU" sz="1600" dirty="0" smtClean="0">
                <a:cs typeface="Arial"/>
              </a:rPr>
              <a:t>. </a:t>
            </a:r>
            <a:r>
              <a:rPr lang="ru-RU" sz="1600" i="1" dirty="0" smtClean="0">
                <a:cs typeface="Arial"/>
              </a:rPr>
              <a:t>Например</a:t>
            </a:r>
            <a:r>
              <a:rPr lang="ru-RU" sz="1600" dirty="0" smtClean="0">
                <a:cs typeface="Arial"/>
              </a:rPr>
              <a:t>, оксид железа, осажденный при низких </a:t>
            </a:r>
            <a:r>
              <a:rPr lang="en-US" sz="1600" dirty="0" smtClean="0">
                <a:cs typeface="Arial"/>
              </a:rPr>
              <a:t>pH</a:t>
            </a:r>
            <a:r>
              <a:rPr lang="ru-RU" sz="1600" dirty="0" smtClean="0">
                <a:cs typeface="Arial"/>
              </a:rPr>
              <a:t>,</a:t>
            </a:r>
            <a:r>
              <a:rPr lang="en-US" sz="1600" dirty="0" smtClean="0">
                <a:cs typeface="Arial"/>
              </a:rPr>
              <a:t> </a:t>
            </a:r>
            <a:r>
              <a:rPr lang="ru-RU" sz="1600" dirty="0" smtClean="0">
                <a:cs typeface="Arial"/>
              </a:rPr>
              <a:t>имеет форму </a:t>
            </a:r>
            <a:r>
              <a:rPr lang="en-US" sz="1600" dirty="0" smtClean="0">
                <a:cs typeface="Arial"/>
              </a:rPr>
              <a:t> </a:t>
            </a:r>
            <a:r>
              <a:rPr lang="ru-RU" sz="1600" dirty="0" smtClean="0">
                <a:cs typeface="Arial"/>
              </a:rPr>
              <a:t>толстых гексагональных пластинок, при высоких рН – форму игл. </a:t>
            </a:r>
            <a:endParaRPr lang="ru-RU" sz="1600" dirty="0" smtClean="0"/>
          </a:p>
        </p:txBody>
      </p:sp>
    </p:spTree>
    <p:extLst>
      <p:ext uri="{BB962C8B-B14F-4D97-AF65-F5344CB8AC3E}">
        <p14:creationId xmlns:p14="http://schemas.microsoft.com/office/powerpoint/2010/main" val="2891673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mtClean="0"/>
              <a:t>Этапы </a:t>
            </a:r>
            <a:r>
              <a:rPr lang="ru-RU" dirty="0"/>
              <a:t>приготовления катализаторов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75123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97923" y="332656"/>
            <a:ext cx="5833044" cy="1114560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Ключевые этапы приготовления катализаторов</a:t>
            </a:r>
          </a:p>
        </p:txBody>
      </p:sp>
      <p:sp>
        <p:nvSpPr>
          <p:cNvPr id="9219" name="Rectangle 2"/>
          <p:cNvSpPr>
            <a:spLocks noChangeArrowheads="1"/>
          </p:cNvSpPr>
          <p:nvPr/>
        </p:nvSpPr>
        <p:spPr bwMode="auto">
          <a:xfrm>
            <a:off x="1199455" y="1413917"/>
            <a:ext cx="10434841" cy="2612504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/>
          <a:lstStyle/>
          <a:p>
            <a:pPr indent="395288" algn="just" eaLnBrk="0" hangingPunct="0"/>
            <a:r>
              <a:rPr lang="ru-RU" sz="2000" b="1" dirty="0"/>
              <a:t>Все известные методы приготовления можно свести к трем </a:t>
            </a:r>
            <a:r>
              <a:rPr lang="ru-RU" sz="2000" b="1" dirty="0" smtClean="0"/>
              <a:t>стадиям:</a:t>
            </a:r>
          </a:p>
          <a:p>
            <a:pPr indent="395288" algn="just" eaLnBrk="0" hangingPunct="0"/>
            <a:r>
              <a:rPr lang="ru-RU" sz="2000" b="1" dirty="0" smtClean="0"/>
              <a:t>1. Выбор </a:t>
            </a:r>
            <a:r>
              <a:rPr lang="ru-RU" sz="2000" b="1" dirty="0"/>
              <a:t>и подготовка исходных веществ </a:t>
            </a:r>
            <a:r>
              <a:rPr lang="ru-RU" sz="2000" dirty="0"/>
              <a:t>– приготовление растворов и </a:t>
            </a:r>
            <a:r>
              <a:rPr lang="ru-RU" sz="2000" dirty="0" smtClean="0"/>
              <a:t>золей, измельчение </a:t>
            </a:r>
            <a:r>
              <a:rPr lang="ru-RU" sz="2000" dirty="0"/>
              <a:t>солей, оксидов и гидроксидов</a:t>
            </a:r>
            <a:r>
              <a:rPr lang="ru-RU" sz="2000" dirty="0" smtClean="0"/>
              <a:t>; На этом этапе получают исходный твердый материал, который обычно кроме веществ, входящих в состав конечного катализатора, содержит вещества, подлежащие удалению, например:</a:t>
            </a:r>
          </a:p>
          <a:p>
            <a:pPr marL="914400" lvl="3" indent="395288" algn="just" eaLnBrk="0" hangingPunct="0">
              <a:buFontTx/>
              <a:buChar char="-"/>
            </a:pPr>
            <a:r>
              <a:rPr lang="ru-RU" sz="2000" dirty="0" smtClean="0"/>
              <a:t>выделенный из раствора гель </a:t>
            </a:r>
            <a:r>
              <a:rPr lang="en-US" sz="2000" dirty="0" smtClean="0"/>
              <a:t>Al(OH)</a:t>
            </a:r>
            <a:r>
              <a:rPr lang="en-US" sz="2000" baseline="-25000" dirty="0" smtClean="0"/>
              <a:t>3</a:t>
            </a:r>
            <a:r>
              <a:rPr lang="en-US" sz="2000" dirty="0" smtClean="0"/>
              <a:t> – </a:t>
            </a:r>
            <a:r>
              <a:rPr lang="ru-RU" sz="2000" dirty="0" smtClean="0"/>
              <a:t>предшественник </a:t>
            </a:r>
            <a:r>
              <a:rPr lang="en-US" sz="2000" dirty="0" smtClean="0"/>
              <a:t>Al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O</a:t>
            </a:r>
            <a:r>
              <a:rPr lang="en-US" sz="2000" baseline="-25000" dirty="0" smtClean="0"/>
              <a:t>3</a:t>
            </a:r>
            <a:r>
              <a:rPr lang="en-US" sz="2000" dirty="0" smtClean="0"/>
              <a:t>;</a:t>
            </a:r>
          </a:p>
          <a:p>
            <a:pPr marL="914400" lvl="3" indent="395288" algn="just" eaLnBrk="0" hangingPunct="0">
              <a:buFontTx/>
              <a:buChar char="-"/>
            </a:pPr>
            <a:r>
              <a:rPr lang="en-US" sz="2000" dirty="0"/>
              <a:t>c</a:t>
            </a:r>
            <a:r>
              <a:rPr lang="ru-RU" sz="2000" dirty="0" err="1" smtClean="0"/>
              <a:t>оли</a:t>
            </a:r>
            <a:r>
              <a:rPr lang="ru-RU" sz="2000" dirty="0" smtClean="0"/>
              <a:t> летучей или нестойкой кислоты (нитраты, карбонаты, ацетаты, хроматы) – предшественники оксидных и металлических катализаторов;</a:t>
            </a:r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D0144336-F0D7-4D65-8494-33C51699A7CD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12</a:t>
            </a:fld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D61FCFF-75C1-4073-AC2D-AEFB0571FE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630" y="278410"/>
            <a:ext cx="1569217" cy="365124"/>
          </a:xfrm>
          <a:prstGeom prst="rect">
            <a:avLst/>
          </a:prstGeom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867149" y="4127451"/>
            <a:ext cx="7767147" cy="2612504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/>
          <a:lstStyle/>
          <a:p>
            <a:pPr indent="447675" algn="just" eaLnBrk="0" hangingPunct="0"/>
            <a:r>
              <a:rPr lang="ru-RU" b="1" dirty="0" smtClean="0"/>
              <a:t>Синтез </a:t>
            </a:r>
            <a:r>
              <a:rPr lang="ru-RU" b="1" dirty="0"/>
              <a:t>высокодисперсных систем осуществляется:</a:t>
            </a:r>
          </a:p>
          <a:p>
            <a:pPr marL="514350" indent="-514350" algn="just" eaLnBrk="0" hangingPunct="0">
              <a:buFont typeface="+mj-lt"/>
              <a:buAutoNum type="arabicPeriod"/>
            </a:pPr>
            <a:r>
              <a:rPr lang="ru-RU" b="1" dirty="0"/>
              <a:t>Конденсацией</a:t>
            </a:r>
            <a:r>
              <a:rPr lang="ru-RU" dirty="0"/>
              <a:t> – образование гетерогенной системы из гомогенной в результате ассоциации частиц (из газовой или жидкой фаз);</a:t>
            </a:r>
          </a:p>
          <a:p>
            <a:pPr marL="457200" indent="-457200" algn="just" eaLnBrk="0" hangingPunct="0">
              <a:buFont typeface="+mj-lt"/>
              <a:buAutoNum type="arabicPeriod"/>
            </a:pPr>
            <a:r>
              <a:rPr lang="ru-RU" b="1" dirty="0"/>
              <a:t>Диспергированием</a:t>
            </a:r>
            <a:r>
              <a:rPr lang="ru-RU" dirty="0"/>
              <a:t> – измельчением макроскопических частиц до микроскопических размеров за счет:</a:t>
            </a:r>
          </a:p>
          <a:p>
            <a:pPr marL="714375" indent="-266700" algn="just" eaLnBrk="0" hangingPunct="0">
              <a:buFont typeface="Courier New" pitchFamily="49" charset="0"/>
              <a:buChar char="o"/>
            </a:pPr>
            <a:r>
              <a:rPr lang="ru-RU" dirty="0"/>
              <a:t>механического воздействия;</a:t>
            </a:r>
          </a:p>
          <a:p>
            <a:pPr marL="714375" indent="-266700" algn="just" eaLnBrk="0" hangingPunct="0">
              <a:buFont typeface="Courier New" pitchFamily="49" charset="0"/>
              <a:buChar char="o"/>
            </a:pPr>
            <a:r>
              <a:rPr lang="ru-RU" dirty="0"/>
              <a:t>фазовых превращений;</a:t>
            </a:r>
          </a:p>
          <a:p>
            <a:pPr marL="714375" indent="-266700" algn="just" eaLnBrk="0" hangingPunct="0">
              <a:buFont typeface="Courier New" pitchFamily="49" charset="0"/>
              <a:buChar char="o"/>
            </a:pPr>
            <a:r>
              <a:rPr lang="ru-RU" dirty="0"/>
              <a:t>удаления части непористого материала химическим или термическим воздействием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rcRect l="2540" t="4024" r="2851" b="2599"/>
          <a:stretch/>
        </p:blipFill>
        <p:spPr bwMode="auto">
          <a:xfrm>
            <a:off x="304800" y="4238069"/>
            <a:ext cx="2595696" cy="2391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022593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97923" y="332656"/>
            <a:ext cx="5833044" cy="1114560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Ключевые этапы приготовления катализаторов</a:t>
            </a:r>
          </a:p>
        </p:txBody>
      </p:sp>
      <p:sp>
        <p:nvSpPr>
          <p:cNvPr id="9219" name="Rectangle 2"/>
          <p:cNvSpPr>
            <a:spLocks noChangeArrowheads="1"/>
          </p:cNvSpPr>
          <p:nvPr/>
        </p:nvSpPr>
        <p:spPr bwMode="auto">
          <a:xfrm>
            <a:off x="1199455" y="1518692"/>
            <a:ext cx="10434841" cy="3701008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/>
          <a:lstStyle/>
          <a:p>
            <a:pPr indent="396000" algn="just" eaLnBrk="0" hangingPunct="0"/>
            <a:r>
              <a:rPr lang="ru-RU" sz="2000" b="1" dirty="0"/>
              <a:t>Все известные методы приготовления можно свести к трем стадиям:</a:t>
            </a:r>
          </a:p>
          <a:p>
            <a:pPr indent="396000" algn="just" eaLnBrk="0" hangingPunct="0">
              <a:buFont typeface="+mj-lt"/>
              <a:buAutoNum type="arabicPeriod"/>
            </a:pPr>
            <a:r>
              <a:rPr lang="ru-RU" sz="2000" b="1" dirty="0"/>
              <a:t>…</a:t>
            </a:r>
          </a:p>
          <a:p>
            <a:pPr indent="396000" algn="just" eaLnBrk="0" hangingPunct="0">
              <a:buFont typeface="+mj-lt"/>
              <a:buAutoNum type="arabicPeriod"/>
            </a:pPr>
            <a:endParaRPr lang="ru-RU" sz="2000" b="1" dirty="0"/>
          </a:p>
          <a:p>
            <a:pPr indent="396000" algn="just" eaLnBrk="0" hangingPunct="0">
              <a:buFont typeface="+mj-lt"/>
              <a:buAutoNum type="arabicPeriod"/>
            </a:pPr>
            <a:r>
              <a:rPr lang="ru-RU" sz="2000" b="1" dirty="0"/>
              <a:t>Получение активного компонента заданного состава (выделение катализатора в виде самостоятельной объемной фазы): </a:t>
            </a:r>
            <a:r>
              <a:rPr lang="ru-RU" sz="2000" dirty="0"/>
              <a:t>удаление из исходного материала лишних веществ термическим разложением, выщелачиванием и т.п. – например:</a:t>
            </a:r>
          </a:p>
          <a:p>
            <a:pPr marL="0" lvl="2" indent="396000" algn="just" eaLnBrk="0" hangingPunct="0"/>
            <a:r>
              <a:rPr lang="ru-RU" sz="2000" dirty="0"/>
              <a:t>- при разложении солей </a:t>
            </a:r>
            <a:r>
              <a:rPr lang="en-US" sz="2000" dirty="0"/>
              <a:t>Cr, Al, Zn </a:t>
            </a:r>
            <a:r>
              <a:rPr lang="ru-RU" sz="2000" dirty="0"/>
              <a:t>получают </a:t>
            </a:r>
            <a:r>
              <a:rPr lang="ru-RU" sz="2000" dirty="0" err="1"/>
              <a:t>трудновосстанавливаемые</a:t>
            </a:r>
            <a:r>
              <a:rPr lang="ru-RU" sz="2000" dirty="0"/>
              <a:t> оксиды;</a:t>
            </a:r>
          </a:p>
          <a:p>
            <a:pPr marL="0" lvl="2" indent="396000" algn="just" eaLnBrk="0" hangingPunct="0"/>
            <a:r>
              <a:rPr lang="ru-RU" sz="2000" dirty="0"/>
              <a:t>- при термообработке солей </a:t>
            </a:r>
            <a:r>
              <a:rPr lang="en-US" sz="2000" dirty="0"/>
              <a:t>Co, Ni, Fe </a:t>
            </a:r>
            <a:r>
              <a:rPr lang="ru-RU" sz="2000" dirty="0"/>
              <a:t>получают оксиды, легко восстанавливаемые до Ме;</a:t>
            </a:r>
          </a:p>
          <a:p>
            <a:pPr indent="396000" algn="just" eaLnBrk="0" hangingPunct="0">
              <a:buFont typeface="+mj-lt"/>
              <a:buAutoNum type="arabicPeriod"/>
            </a:pPr>
            <a:endParaRPr lang="ru-RU" sz="2000" b="1" dirty="0"/>
          </a:p>
          <a:p>
            <a:pPr indent="396000" algn="just" eaLnBrk="0" hangingPunct="0">
              <a:buFont typeface="+mj-lt"/>
              <a:buAutoNum type="arabicPeriod"/>
            </a:pPr>
            <a:r>
              <a:rPr lang="ru-RU" sz="2000" b="1" dirty="0"/>
              <a:t>Переработка катализаторной массы в товарный продукт </a:t>
            </a:r>
            <a:r>
              <a:rPr lang="ru-RU" sz="2000" dirty="0"/>
              <a:t>– формование порошков и паст (осуществляется тогда, когда это выгодно по физико-химическому состоянию системы).</a:t>
            </a:r>
          </a:p>
          <a:p>
            <a:pPr indent="542925" algn="just" eaLnBrk="0" hangingPunct="0"/>
            <a:endParaRPr lang="ru-RU" sz="2000" dirty="0" smtClean="0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D0144336-F0D7-4D65-8494-33C51699A7CD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13</a:t>
            </a:fld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D61FCFF-75C1-4073-AC2D-AEFB0571FE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630" y="278410"/>
            <a:ext cx="1569217" cy="36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62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97923" y="332656"/>
            <a:ext cx="5833044" cy="1114560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Осажденные (</a:t>
            </a:r>
            <a:r>
              <a:rPr lang="ru-RU" sz="3200" b="1" dirty="0" err="1" smtClean="0"/>
              <a:t>соосажденные</a:t>
            </a:r>
            <a:r>
              <a:rPr lang="en-US" sz="3200" b="1" dirty="0" smtClean="0"/>
              <a:t>)</a:t>
            </a:r>
            <a:r>
              <a:rPr lang="ru-RU" sz="3200" b="1" dirty="0" smtClean="0"/>
              <a:t> контактные массы</a:t>
            </a:r>
          </a:p>
        </p:txBody>
      </p:sp>
      <p:sp>
        <p:nvSpPr>
          <p:cNvPr id="9219" name="Rectangle 2"/>
          <p:cNvSpPr>
            <a:spLocks noChangeArrowheads="1"/>
          </p:cNvSpPr>
          <p:nvPr/>
        </p:nvSpPr>
        <p:spPr bwMode="auto">
          <a:xfrm>
            <a:off x="1199455" y="1518692"/>
            <a:ext cx="10434841" cy="3701008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/>
          <a:lstStyle/>
          <a:p>
            <a:pPr indent="358775" algn="just" eaLnBrk="0" hangingPunct="0"/>
            <a:r>
              <a:rPr lang="ru-RU" sz="2000" b="1" dirty="0" smtClean="0"/>
              <a:t>Методом </a:t>
            </a:r>
            <a:r>
              <a:rPr lang="ru-RU" sz="2000" b="1" dirty="0" err="1" smtClean="0"/>
              <a:t>соосаждения</a:t>
            </a:r>
            <a:r>
              <a:rPr lang="ru-RU" sz="2000" b="1" dirty="0" smtClean="0"/>
              <a:t> компонентов из растворов получают </a:t>
            </a:r>
            <a:r>
              <a:rPr lang="ru-RU" sz="2000" b="1" dirty="0" err="1" smtClean="0"/>
              <a:t>ок</a:t>
            </a:r>
            <a:r>
              <a:rPr lang="ru-RU" sz="2000" b="1" dirty="0" smtClean="0"/>
              <a:t>. 80 % катализаторов и носителей.</a:t>
            </a:r>
          </a:p>
          <a:p>
            <a:pPr indent="358775" algn="just" eaLnBrk="0" hangingPunct="0"/>
            <a:r>
              <a:rPr lang="ru-RU" sz="2000" b="1" dirty="0" smtClean="0"/>
              <a:t>Преимущества:</a:t>
            </a:r>
          </a:p>
          <a:p>
            <a:pPr marL="457200" lvl="2" indent="358775" algn="just" eaLnBrk="0" hangingPunct="0">
              <a:buFontTx/>
              <a:buChar char="-"/>
            </a:pPr>
            <a:r>
              <a:rPr lang="ru-RU" sz="2000" dirty="0" smtClean="0"/>
              <a:t>варьирование пористой структуры и внутренней поверхности в широких пределах;</a:t>
            </a:r>
          </a:p>
          <a:p>
            <a:pPr indent="358775" algn="just" eaLnBrk="0" hangingPunct="0"/>
            <a:r>
              <a:rPr lang="ru-RU" sz="2000" b="1" dirty="0"/>
              <a:t>Недостатки</a:t>
            </a:r>
            <a:r>
              <a:rPr lang="ru-RU" sz="2000" b="1" dirty="0" smtClean="0"/>
              <a:t>: </a:t>
            </a:r>
          </a:p>
          <a:p>
            <a:pPr marL="457200" lvl="2" indent="358775" algn="just" eaLnBrk="0" hangingPunct="0">
              <a:buFontTx/>
              <a:buChar char="-"/>
            </a:pPr>
            <a:r>
              <a:rPr lang="ru-RU" sz="2000" dirty="0" smtClean="0"/>
              <a:t>значительный расход реактивов;</a:t>
            </a:r>
          </a:p>
          <a:p>
            <a:pPr marL="457200" lvl="2" indent="358775" algn="just" eaLnBrk="0" hangingPunct="0">
              <a:buFontTx/>
              <a:buChar char="-"/>
            </a:pPr>
            <a:r>
              <a:rPr lang="ru-RU" sz="2000" dirty="0" smtClean="0"/>
              <a:t>большое количество сточных вод;</a:t>
            </a:r>
          </a:p>
          <a:p>
            <a:pPr marL="0" lvl="1" indent="358775" algn="just" eaLnBrk="0" hangingPunct="0"/>
            <a:r>
              <a:rPr lang="ru-RU" sz="2000" b="1" dirty="0"/>
              <a:t>В зависимости от природы выпадающего осадка контактные массы можно разделить на:</a:t>
            </a:r>
          </a:p>
          <a:p>
            <a:pPr marL="457200" lvl="2" indent="358775" algn="just" eaLnBrk="0" hangingPunct="0">
              <a:buFontTx/>
              <a:buChar char="-"/>
            </a:pPr>
            <a:r>
              <a:rPr lang="ru-RU" sz="2000" dirty="0" smtClean="0"/>
              <a:t>солевые (С</a:t>
            </a:r>
            <a:r>
              <a:rPr lang="en-US" sz="2000" dirty="0" smtClean="0"/>
              <a:t>a</a:t>
            </a:r>
            <a:r>
              <a:rPr lang="en-US" sz="2000" baseline="-25000" dirty="0" smtClean="0"/>
              <a:t>3</a:t>
            </a:r>
            <a:r>
              <a:rPr lang="en-US" sz="2000" dirty="0" smtClean="0"/>
              <a:t>(PO</a:t>
            </a:r>
            <a:r>
              <a:rPr lang="en-US" sz="2000" baseline="-25000" dirty="0" smtClean="0"/>
              <a:t>4</a:t>
            </a:r>
            <a:r>
              <a:rPr lang="en-US" sz="2000" dirty="0" smtClean="0"/>
              <a:t>)</a:t>
            </a:r>
            <a:r>
              <a:rPr lang="en-US" sz="2000" baseline="-25000" dirty="0" smtClean="0"/>
              <a:t>2</a:t>
            </a:r>
            <a:r>
              <a:rPr lang="ru-RU" sz="2000" dirty="0" smtClean="0"/>
              <a:t>и т.п.);</a:t>
            </a:r>
          </a:p>
          <a:p>
            <a:pPr marL="457200" lvl="2" indent="358775" algn="just" eaLnBrk="0" hangingPunct="0">
              <a:buFontTx/>
              <a:buChar char="-"/>
            </a:pPr>
            <a:r>
              <a:rPr lang="ru-RU" sz="2000" dirty="0" smtClean="0"/>
              <a:t>кислотные (силикагели, </a:t>
            </a:r>
            <a:r>
              <a:rPr lang="ru-RU" sz="2000" dirty="0" err="1" smtClean="0"/>
              <a:t>алюмогели</a:t>
            </a:r>
            <a:r>
              <a:rPr lang="ru-RU" sz="2000" dirty="0" smtClean="0"/>
              <a:t>, алюмосиликаты и т.п.);</a:t>
            </a:r>
          </a:p>
          <a:p>
            <a:pPr marL="457200" lvl="2" indent="358775" algn="just" eaLnBrk="0" hangingPunct="0">
              <a:buFontTx/>
              <a:buChar char="-"/>
            </a:pPr>
            <a:r>
              <a:rPr lang="ru-RU" sz="2000" dirty="0" smtClean="0"/>
              <a:t>оксидные (</a:t>
            </a:r>
            <a:r>
              <a:rPr lang="ru-RU" sz="2000" dirty="0" err="1" smtClean="0"/>
              <a:t>железооксидные</a:t>
            </a:r>
            <a:r>
              <a:rPr lang="ru-RU" sz="2000" dirty="0" smtClean="0"/>
              <a:t> кат-</a:t>
            </a:r>
            <a:r>
              <a:rPr lang="ru-RU" sz="2000" dirty="0" err="1" smtClean="0"/>
              <a:t>ры</a:t>
            </a:r>
            <a:r>
              <a:rPr lang="ru-RU" sz="2000" dirty="0" smtClean="0"/>
              <a:t> и т.п.);</a:t>
            </a:r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D0144336-F0D7-4D65-8494-33C51699A7CD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14</a:t>
            </a:fld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D61FCFF-75C1-4073-AC2D-AEFB0571FE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630" y="278410"/>
            <a:ext cx="1569217" cy="36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543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7" name="Прямоугольник 61446"/>
          <p:cNvSpPr/>
          <p:nvPr/>
        </p:nvSpPr>
        <p:spPr>
          <a:xfrm>
            <a:off x="5750982" y="1844824"/>
            <a:ext cx="3071284" cy="3456384"/>
          </a:xfrm>
          <a:prstGeom prst="rect">
            <a:avLst/>
          </a:prstGeom>
          <a:noFill/>
          <a:ln w="285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700">
              <a:solidFill>
                <a:srgbClr val="FFFFFF"/>
              </a:solidFill>
            </a:endParaRPr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7361" y="116632"/>
            <a:ext cx="12014639" cy="766763"/>
          </a:xfrm>
        </p:spPr>
        <p:txBody>
          <a:bodyPr>
            <a:noAutofit/>
          </a:bodyPr>
          <a:lstStyle/>
          <a:p>
            <a:pPr algn="r"/>
            <a:r>
              <a:rPr lang="ru-RU" sz="2800" dirty="0" smtClean="0">
                <a:solidFill>
                  <a:schemeClr val="tx1"/>
                </a:solidFill>
              </a:rPr>
              <a:t>Технология производства осажденных катализаторов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488017" y="2133600"/>
            <a:ext cx="2302934" cy="647702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>
                <a:solidFill>
                  <a:srgbClr val="262626"/>
                </a:solidFill>
              </a:rPr>
              <a:t>Растворение</a:t>
            </a:r>
          </a:p>
          <a:p>
            <a:pPr algn="ctr">
              <a:defRPr/>
            </a:pPr>
            <a:r>
              <a:rPr lang="ru-RU" sz="1700">
                <a:solidFill>
                  <a:srgbClr val="262626"/>
                </a:solidFill>
              </a:rPr>
              <a:t>(смешение)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119966" y="3357564"/>
            <a:ext cx="2302934" cy="48895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>
                <a:solidFill>
                  <a:srgbClr val="262626"/>
                </a:solidFill>
              </a:rPr>
              <a:t>Осаждение</a:t>
            </a:r>
          </a:p>
        </p:txBody>
      </p:sp>
      <p:sp>
        <p:nvSpPr>
          <p:cNvPr id="5" name="Овал 4"/>
          <p:cNvSpPr/>
          <p:nvPr/>
        </p:nvSpPr>
        <p:spPr>
          <a:xfrm>
            <a:off x="201929" y="1130300"/>
            <a:ext cx="1785076" cy="649288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>
                <a:solidFill>
                  <a:srgbClr val="262626"/>
                </a:solidFill>
              </a:rPr>
              <a:t>Раствор 1</a:t>
            </a:r>
          </a:p>
        </p:txBody>
      </p:sp>
      <p:sp>
        <p:nvSpPr>
          <p:cNvPr id="13" name="Овал 12"/>
          <p:cNvSpPr/>
          <p:nvPr/>
        </p:nvSpPr>
        <p:spPr>
          <a:xfrm>
            <a:off x="2999317" y="1131888"/>
            <a:ext cx="1786590" cy="647700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>
                <a:solidFill>
                  <a:srgbClr val="262626"/>
                </a:solidFill>
              </a:rPr>
              <a:t>Раствор 2</a:t>
            </a:r>
          </a:p>
        </p:txBody>
      </p:sp>
      <p:sp>
        <p:nvSpPr>
          <p:cNvPr id="14" name="Овал 13"/>
          <p:cNvSpPr/>
          <p:nvPr/>
        </p:nvSpPr>
        <p:spPr>
          <a:xfrm>
            <a:off x="479377" y="3276600"/>
            <a:ext cx="1824666" cy="647700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rgbClr val="262626"/>
                </a:solidFill>
              </a:rPr>
              <a:t>рН-агент</a:t>
            </a:r>
          </a:p>
        </p:txBody>
      </p:sp>
      <p:cxnSp>
        <p:nvCxnSpPr>
          <p:cNvPr id="7" name="Прямая со стрелкой 6"/>
          <p:cNvCxnSpPr>
            <a:stCxn id="5" idx="4"/>
            <a:endCxn id="4" idx="0"/>
          </p:cNvCxnSpPr>
          <p:nvPr/>
        </p:nvCxnSpPr>
        <p:spPr>
          <a:xfrm>
            <a:off x="1094467" y="1779588"/>
            <a:ext cx="1545017" cy="35401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13" idx="4"/>
            <a:endCxn id="4" idx="0"/>
          </p:cNvCxnSpPr>
          <p:nvPr/>
        </p:nvCxnSpPr>
        <p:spPr>
          <a:xfrm flipH="1">
            <a:off x="2639484" y="1779588"/>
            <a:ext cx="1253128" cy="35401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14" idx="6"/>
            <a:endCxn id="11" idx="1"/>
          </p:cNvCxnSpPr>
          <p:nvPr/>
        </p:nvCxnSpPr>
        <p:spPr>
          <a:xfrm>
            <a:off x="2304043" y="3600450"/>
            <a:ext cx="815923" cy="158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4" idx="2"/>
            <a:endCxn id="11" idx="0"/>
          </p:cNvCxnSpPr>
          <p:nvPr/>
        </p:nvCxnSpPr>
        <p:spPr>
          <a:xfrm>
            <a:off x="2639484" y="2781302"/>
            <a:ext cx="1631949" cy="57626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рямоугольник 31"/>
          <p:cNvSpPr/>
          <p:nvPr/>
        </p:nvSpPr>
        <p:spPr>
          <a:xfrm>
            <a:off x="3119966" y="4508502"/>
            <a:ext cx="2302934" cy="563563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rgbClr val="262626"/>
                </a:solidFill>
              </a:rPr>
              <a:t>Фильтрование</a:t>
            </a:r>
          </a:p>
        </p:txBody>
      </p:sp>
      <p:cxnSp>
        <p:nvCxnSpPr>
          <p:cNvPr id="33" name="Прямая со стрелкой 32"/>
          <p:cNvCxnSpPr>
            <a:stCxn id="11" idx="2"/>
            <a:endCxn id="32" idx="0"/>
          </p:cNvCxnSpPr>
          <p:nvPr/>
        </p:nvCxnSpPr>
        <p:spPr>
          <a:xfrm>
            <a:off x="4271433" y="3846514"/>
            <a:ext cx="0" cy="6619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Овал 37"/>
          <p:cNvSpPr/>
          <p:nvPr/>
        </p:nvSpPr>
        <p:spPr>
          <a:xfrm>
            <a:off x="416902" y="4465640"/>
            <a:ext cx="2112614" cy="649287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Растворитель</a:t>
            </a:r>
          </a:p>
        </p:txBody>
      </p:sp>
      <p:cxnSp>
        <p:nvCxnSpPr>
          <p:cNvPr id="39" name="Прямая со стрелкой 38"/>
          <p:cNvCxnSpPr>
            <a:stCxn id="32" idx="1"/>
            <a:endCxn id="38" idx="6"/>
          </p:cNvCxnSpPr>
          <p:nvPr/>
        </p:nvCxnSpPr>
        <p:spPr>
          <a:xfrm flipH="1">
            <a:off x="2529516" y="4790284"/>
            <a:ext cx="59045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Прямоугольник 43"/>
          <p:cNvSpPr/>
          <p:nvPr/>
        </p:nvSpPr>
        <p:spPr>
          <a:xfrm>
            <a:off x="3119966" y="5732466"/>
            <a:ext cx="2302934" cy="450848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>
                <a:solidFill>
                  <a:srgbClr val="262626"/>
                </a:solidFill>
              </a:rPr>
              <a:t>Промывка</a:t>
            </a:r>
          </a:p>
        </p:txBody>
      </p:sp>
      <p:cxnSp>
        <p:nvCxnSpPr>
          <p:cNvPr id="45" name="Прямая со стрелкой 44"/>
          <p:cNvCxnSpPr>
            <a:stCxn id="32" idx="2"/>
            <a:endCxn id="44" idx="0"/>
          </p:cNvCxnSpPr>
          <p:nvPr/>
        </p:nvCxnSpPr>
        <p:spPr>
          <a:xfrm>
            <a:off x="4271433" y="5072065"/>
            <a:ext cx="0" cy="66040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Овал 48"/>
          <p:cNvSpPr/>
          <p:nvPr/>
        </p:nvSpPr>
        <p:spPr>
          <a:xfrm>
            <a:off x="239179" y="5472115"/>
            <a:ext cx="2400305" cy="971550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>
                <a:solidFill>
                  <a:srgbClr val="262626"/>
                </a:solidFill>
              </a:rPr>
              <a:t>Побочные продукты осаждения</a:t>
            </a:r>
          </a:p>
        </p:txBody>
      </p:sp>
      <p:cxnSp>
        <p:nvCxnSpPr>
          <p:cNvPr id="50" name="Прямая со стрелкой 49"/>
          <p:cNvCxnSpPr>
            <a:stCxn id="44" idx="1"/>
            <a:endCxn id="49" idx="6"/>
          </p:cNvCxnSpPr>
          <p:nvPr/>
        </p:nvCxnSpPr>
        <p:spPr>
          <a:xfrm flipH="1">
            <a:off x="2639484" y="5957890"/>
            <a:ext cx="48048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Прямоугольник 54"/>
          <p:cNvSpPr/>
          <p:nvPr/>
        </p:nvSpPr>
        <p:spPr>
          <a:xfrm>
            <a:off x="6134100" y="4667773"/>
            <a:ext cx="2305049" cy="36567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>
                <a:solidFill>
                  <a:srgbClr val="262626"/>
                </a:solidFill>
              </a:rPr>
              <a:t>Сушка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6134101" y="3825955"/>
            <a:ext cx="2305051" cy="503237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>
                <a:solidFill>
                  <a:srgbClr val="262626"/>
                </a:solidFill>
              </a:rPr>
              <a:t>Прокаливание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6134100" y="3024981"/>
            <a:ext cx="2305051" cy="503238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>
                <a:solidFill>
                  <a:srgbClr val="262626"/>
                </a:solidFill>
              </a:rPr>
              <a:t>Измельчение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5884333" y="2060575"/>
            <a:ext cx="2804584" cy="6477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>
                <a:solidFill>
                  <a:srgbClr val="262626"/>
                </a:solidFill>
              </a:rPr>
              <a:t>Формовка</a:t>
            </a:r>
          </a:p>
          <a:p>
            <a:pPr algn="ctr">
              <a:defRPr/>
            </a:pPr>
            <a:r>
              <a:rPr lang="ru-RU" sz="1700">
                <a:solidFill>
                  <a:srgbClr val="262626"/>
                </a:solidFill>
              </a:rPr>
              <a:t>(таблетирование)</a:t>
            </a:r>
          </a:p>
        </p:txBody>
      </p:sp>
      <p:cxnSp>
        <p:nvCxnSpPr>
          <p:cNvPr id="52" name="Соединительная линия уступом 51"/>
          <p:cNvCxnSpPr>
            <a:stCxn id="44" idx="3"/>
            <a:endCxn id="55" idx="2"/>
          </p:cNvCxnSpPr>
          <p:nvPr/>
        </p:nvCxnSpPr>
        <p:spPr>
          <a:xfrm flipV="1">
            <a:off x="5422900" y="5033443"/>
            <a:ext cx="1863725" cy="924447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Соединительная линия уступом 63"/>
          <p:cNvCxnSpPr>
            <a:stCxn id="56" idx="0"/>
            <a:endCxn id="57" idx="2"/>
          </p:cNvCxnSpPr>
          <p:nvPr/>
        </p:nvCxnSpPr>
        <p:spPr>
          <a:xfrm rot="16200000" flipV="1">
            <a:off x="7137759" y="3677086"/>
            <a:ext cx="297736" cy="1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Соединительная линия уступом 66"/>
          <p:cNvCxnSpPr>
            <a:stCxn id="57" idx="0"/>
            <a:endCxn id="58" idx="2"/>
          </p:cNvCxnSpPr>
          <p:nvPr/>
        </p:nvCxnSpPr>
        <p:spPr>
          <a:xfrm rot="16200000" flipV="1">
            <a:off x="7128273" y="2866627"/>
            <a:ext cx="316706" cy="1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Прямоугольник 76"/>
          <p:cNvSpPr/>
          <p:nvPr/>
        </p:nvSpPr>
        <p:spPr>
          <a:xfrm>
            <a:off x="5941484" y="1333040"/>
            <a:ext cx="2804583" cy="5044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Сухой способ формовки</a:t>
            </a:r>
          </a:p>
        </p:txBody>
      </p:sp>
      <p:sp>
        <p:nvSpPr>
          <p:cNvPr id="78" name="Прямоугольник 77"/>
          <p:cNvSpPr/>
          <p:nvPr/>
        </p:nvSpPr>
        <p:spPr>
          <a:xfrm>
            <a:off x="9068859" y="2457451"/>
            <a:ext cx="2945781" cy="4494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Влажный способ формовки</a:t>
            </a:r>
          </a:p>
        </p:txBody>
      </p:sp>
      <p:sp>
        <p:nvSpPr>
          <p:cNvPr id="97" name="Прямоугольник 96"/>
          <p:cNvSpPr/>
          <p:nvPr/>
        </p:nvSpPr>
        <p:spPr>
          <a:xfrm>
            <a:off x="8916460" y="2915986"/>
            <a:ext cx="3098180" cy="2385222"/>
          </a:xfrm>
          <a:prstGeom prst="rect">
            <a:avLst/>
          </a:prstGeom>
          <a:noFill/>
          <a:ln w="285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700">
              <a:solidFill>
                <a:srgbClr val="FFFFFF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9020175" y="4472531"/>
            <a:ext cx="2899833" cy="6477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>
                <a:solidFill>
                  <a:srgbClr val="262626"/>
                </a:solidFill>
              </a:rPr>
              <a:t>Формовка</a:t>
            </a:r>
          </a:p>
          <a:p>
            <a:pPr algn="ctr">
              <a:defRPr/>
            </a:pPr>
            <a:r>
              <a:rPr lang="ru-RU" sz="1700">
                <a:solidFill>
                  <a:srgbClr val="262626"/>
                </a:solidFill>
              </a:rPr>
              <a:t>(экструдирование)</a:t>
            </a:r>
          </a:p>
        </p:txBody>
      </p:sp>
      <p:sp>
        <p:nvSpPr>
          <p:cNvPr id="99" name="Прямоугольник 98"/>
          <p:cNvSpPr/>
          <p:nvPr/>
        </p:nvSpPr>
        <p:spPr>
          <a:xfrm>
            <a:off x="9287932" y="3826420"/>
            <a:ext cx="2305049" cy="353794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>
                <a:solidFill>
                  <a:srgbClr val="262626"/>
                </a:solidFill>
              </a:rPr>
              <a:t>Сушка</a:t>
            </a:r>
          </a:p>
        </p:txBody>
      </p:sp>
      <p:sp>
        <p:nvSpPr>
          <p:cNvPr id="100" name="Прямоугольник 99"/>
          <p:cNvSpPr/>
          <p:nvPr/>
        </p:nvSpPr>
        <p:spPr>
          <a:xfrm>
            <a:off x="9287931" y="3089104"/>
            <a:ext cx="2305049" cy="376237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rgbClr val="262626"/>
                </a:solidFill>
              </a:rPr>
              <a:t>Прокаливание</a:t>
            </a:r>
          </a:p>
        </p:txBody>
      </p:sp>
      <p:cxnSp>
        <p:nvCxnSpPr>
          <p:cNvPr id="10275" name="Соединительная линия уступом 101"/>
          <p:cNvCxnSpPr>
            <a:cxnSpLocks noChangeShapeType="1"/>
            <a:stCxn id="98" idx="0"/>
          </p:cNvCxnSpPr>
          <p:nvPr/>
        </p:nvCxnSpPr>
        <p:spPr bwMode="auto">
          <a:xfrm rot="16200000" flipV="1">
            <a:off x="10321794" y="4324232"/>
            <a:ext cx="294480" cy="2117"/>
          </a:xfrm>
          <a:prstGeom prst="bentConnector3">
            <a:avLst>
              <a:gd name="adj1" fmla="val 50000"/>
            </a:avLst>
          </a:prstGeom>
          <a:noFill/>
          <a:ln w="9525" algn="ctr">
            <a:solidFill>
              <a:schemeClr val="tx1"/>
            </a:solidFill>
            <a:miter lim="800000"/>
            <a:headEnd/>
            <a:tailEnd type="arrow" w="med" len="med"/>
          </a:ln>
        </p:spPr>
      </p:cxnSp>
      <p:cxnSp>
        <p:nvCxnSpPr>
          <p:cNvPr id="103" name="Соединительная линия уступом 102"/>
          <p:cNvCxnSpPr>
            <a:stCxn id="99" idx="0"/>
          </p:cNvCxnSpPr>
          <p:nvPr/>
        </p:nvCxnSpPr>
        <p:spPr>
          <a:xfrm rot="16200000" flipV="1">
            <a:off x="10259918" y="3645880"/>
            <a:ext cx="361079" cy="1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77" name="Соединительная линия уступом 109"/>
          <p:cNvCxnSpPr>
            <a:cxnSpLocks noChangeShapeType="1"/>
            <a:stCxn id="44" idx="3"/>
            <a:endCxn id="98" idx="2"/>
          </p:cNvCxnSpPr>
          <p:nvPr/>
        </p:nvCxnSpPr>
        <p:spPr bwMode="auto">
          <a:xfrm flipV="1">
            <a:off x="5422900" y="5120231"/>
            <a:ext cx="5047192" cy="837659"/>
          </a:xfrm>
          <a:prstGeom prst="bentConnector2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 type="arrow" w="med" len="med"/>
          </a:ln>
        </p:spPr>
      </p:cxnSp>
      <p:cxnSp>
        <p:nvCxnSpPr>
          <p:cNvPr id="101" name="Соединительная линия уступом 100"/>
          <p:cNvCxnSpPr/>
          <p:nvPr/>
        </p:nvCxnSpPr>
        <p:spPr>
          <a:xfrm rot="16200000" flipV="1">
            <a:off x="7137760" y="4492275"/>
            <a:ext cx="297736" cy="1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475" name="Прямая соединительная линия 61474"/>
          <p:cNvCxnSpPr/>
          <p:nvPr/>
        </p:nvCxnSpPr>
        <p:spPr>
          <a:xfrm>
            <a:off x="2999317" y="764704"/>
            <a:ext cx="7993227" cy="0"/>
          </a:xfrm>
          <a:prstGeom prst="line">
            <a:avLst/>
          </a:prstGeom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40" name="Номер слайда 5">
            <a:extLst>
              <a:ext uri="{FF2B5EF4-FFF2-40B4-BE49-F238E27FC236}">
                <a16:creationId xmlns:a16="http://schemas.microsoft.com/office/drawing/2014/main" id="{D0144336-F0D7-4D65-8494-33C51699A7CD}"/>
              </a:ext>
            </a:extLst>
          </p:cNvPr>
          <p:cNvSpPr txBox="1">
            <a:spLocks/>
          </p:cNvSpPr>
          <p:nvPr/>
        </p:nvSpPr>
        <p:spPr>
          <a:xfrm>
            <a:off x="11634297" y="6381328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15</a:t>
            </a:fld>
            <a:endParaRPr lang="ru-RU" dirty="0"/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AD61FCFF-75C1-4073-AC2D-AEFB0571FE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61" y="118670"/>
            <a:ext cx="1569217" cy="36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762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50615" y="217824"/>
            <a:ext cx="4393415" cy="807679"/>
          </a:xfrm>
        </p:spPr>
        <p:txBody>
          <a:bodyPr>
            <a:normAutofit/>
          </a:bodyPr>
          <a:lstStyle/>
          <a:p>
            <a:r>
              <a:rPr lang="ru-RU" sz="4000" dirty="0" smtClean="0"/>
              <a:t>Стадия осаждения</a:t>
            </a:r>
          </a:p>
        </p:txBody>
      </p:sp>
      <p:sp>
        <p:nvSpPr>
          <p:cNvPr id="15363" name="Rectangle 20"/>
          <p:cNvSpPr>
            <a:spLocks noChangeArrowheads="1"/>
          </p:cNvSpPr>
          <p:nvPr/>
        </p:nvSpPr>
        <p:spPr bwMode="auto">
          <a:xfrm>
            <a:off x="8208433" y="1628776"/>
            <a:ext cx="863600" cy="5048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364" name="Rectangle 2"/>
          <p:cNvSpPr>
            <a:spLocks noChangeArrowheads="1"/>
          </p:cNvSpPr>
          <p:nvPr/>
        </p:nvSpPr>
        <p:spPr bwMode="auto">
          <a:xfrm>
            <a:off x="7281217" y="404664"/>
            <a:ext cx="4176464" cy="516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0" hangingPunct="0"/>
            <a:r>
              <a:rPr lang="ru-RU" sz="2400" dirty="0"/>
              <a:t>Механизм образования и кристаллизации осадков</a:t>
            </a:r>
          </a:p>
        </p:txBody>
      </p:sp>
      <p:grpSp>
        <p:nvGrpSpPr>
          <p:cNvPr id="19" name="Группа 18"/>
          <p:cNvGrpSpPr/>
          <p:nvPr/>
        </p:nvGrpSpPr>
        <p:grpSpPr>
          <a:xfrm>
            <a:off x="4192312" y="1118692"/>
            <a:ext cx="7500095" cy="5423892"/>
            <a:chOff x="2268313" y="1118692"/>
            <a:chExt cx="7500095" cy="5423892"/>
          </a:xfrm>
        </p:grpSpPr>
        <p:grpSp>
          <p:nvGrpSpPr>
            <p:cNvPr id="2" name="Группа 1"/>
            <p:cNvGrpSpPr/>
            <p:nvPr/>
          </p:nvGrpSpPr>
          <p:grpSpPr>
            <a:xfrm>
              <a:off x="2268313" y="1118692"/>
              <a:ext cx="7385524" cy="5419675"/>
              <a:chOff x="1332209" y="1321693"/>
              <a:chExt cx="7385524" cy="5419675"/>
            </a:xfrm>
          </p:grpSpPr>
          <p:pic>
            <p:nvPicPr>
              <p:cNvPr id="15365" name="Picture 7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lum contrast="20000"/>
              </a:blip>
              <a:srcRect l="1298" t="2440" r="2017" b="2148"/>
              <a:stretch/>
            </p:blipFill>
            <p:spPr bwMode="auto">
              <a:xfrm>
                <a:off x="1332209" y="1321693"/>
                <a:ext cx="7120186" cy="4533900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15366" name="Rectangle 2"/>
              <p:cNvSpPr>
                <a:spLocks noChangeArrowheads="1"/>
              </p:cNvSpPr>
              <p:nvPr/>
            </p:nvSpPr>
            <p:spPr bwMode="auto">
              <a:xfrm>
                <a:off x="1332209" y="5805264"/>
                <a:ext cx="7385524" cy="936104"/>
              </a:xfrm>
              <a:prstGeom prst="rect">
                <a:avLst/>
              </a:prstGeom>
              <a:solidFill>
                <a:schemeClr val="bg1"/>
              </a:solidFill>
              <a:ln w="28575">
                <a:noFill/>
                <a:miter lim="800000"/>
                <a:headEnd/>
                <a:tailEnd/>
              </a:ln>
              <a:effectLst/>
            </p:spPr>
            <p:txBody>
              <a:bodyPr anchor="ctr"/>
              <a:lstStyle/>
              <a:p>
                <a:pPr eaLnBrk="0" hangingPunct="0">
                  <a:spcBef>
                    <a:spcPts val="600"/>
                  </a:spcBef>
                </a:pPr>
                <a:r>
                  <a:rPr lang="ru-RU" sz="2000" dirty="0" err="1" smtClean="0"/>
                  <a:t>Полимеризуются</a:t>
                </a:r>
                <a:r>
                  <a:rPr lang="ru-RU" sz="2000" dirty="0" smtClean="0"/>
                  <a:t>: </a:t>
                </a:r>
                <a:r>
                  <a:rPr lang="en-US" sz="2000" dirty="0" smtClean="0"/>
                  <a:t>Al, Cr, Fe, </a:t>
                </a:r>
                <a:r>
                  <a:rPr lang="en-US" sz="2000" dirty="0" err="1" smtClean="0"/>
                  <a:t>Ti</a:t>
                </a:r>
                <a:r>
                  <a:rPr lang="en-US" sz="2000" dirty="0" smtClean="0"/>
                  <a:t>, </a:t>
                </a:r>
                <a:r>
                  <a:rPr lang="en-US" sz="2000" dirty="0" err="1" smtClean="0"/>
                  <a:t>Zr</a:t>
                </a:r>
                <a:r>
                  <a:rPr lang="ru-RU" sz="2000" dirty="0" smtClean="0"/>
                  <a:t/>
                </a:r>
                <a:br>
                  <a:rPr lang="ru-RU" sz="2000" dirty="0" smtClean="0"/>
                </a:br>
                <a:r>
                  <a:rPr lang="ru-RU" sz="2000" dirty="0" err="1" smtClean="0"/>
                  <a:t>Димеризуются</a:t>
                </a:r>
                <a:r>
                  <a:rPr lang="ru-RU" sz="2000" dirty="0" smtClean="0"/>
                  <a:t> (или остаются мономерами): </a:t>
                </a:r>
                <a:r>
                  <a:rPr lang="en-US" sz="2000" dirty="0" smtClean="0"/>
                  <a:t>Ag, Zn, Mg, Sn</a:t>
                </a:r>
                <a:endParaRPr lang="ru-RU" sz="2000" dirty="0"/>
              </a:p>
            </p:txBody>
          </p:sp>
        </p:grpSp>
        <p:cxnSp>
          <p:nvCxnSpPr>
            <p:cNvPr id="4" name="Прямая соединительная линия 3"/>
            <p:cNvCxnSpPr/>
            <p:nvPr/>
          </p:nvCxnSpPr>
          <p:spPr>
            <a:xfrm>
              <a:off x="6312024" y="1118692"/>
              <a:ext cx="3456384" cy="0"/>
            </a:xfrm>
            <a:prstGeom prst="line">
              <a:avLst/>
            </a:prstGeom>
            <a:ln>
              <a:solidFill>
                <a:srgbClr val="80BF44"/>
              </a:solidFill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/>
            <p:cNvCxnSpPr/>
            <p:nvPr/>
          </p:nvCxnSpPr>
          <p:spPr>
            <a:xfrm>
              <a:off x="3575720" y="6542584"/>
              <a:ext cx="6192688" cy="0"/>
            </a:xfrm>
            <a:prstGeom prst="line">
              <a:avLst/>
            </a:prstGeom>
            <a:ln>
              <a:solidFill>
                <a:srgbClr val="80BF44"/>
              </a:solidFill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>
              <a:off x="9768408" y="1118692"/>
              <a:ext cx="0" cy="5419675"/>
            </a:xfrm>
            <a:prstGeom prst="line">
              <a:avLst/>
            </a:prstGeom>
            <a:ln>
              <a:solidFill>
                <a:srgbClr val="80BF44"/>
              </a:solidFill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25" name="Номер слайда 5">
            <a:extLst>
              <a:ext uri="{FF2B5EF4-FFF2-40B4-BE49-F238E27FC236}">
                <a16:creationId xmlns:a16="http://schemas.microsoft.com/office/drawing/2014/main" id="{D0144336-F0D7-4D65-8494-33C51699A7CD}"/>
              </a:ext>
            </a:extLst>
          </p:cNvPr>
          <p:cNvSpPr txBox="1">
            <a:spLocks/>
          </p:cNvSpPr>
          <p:nvPr/>
        </p:nvSpPr>
        <p:spPr>
          <a:xfrm>
            <a:off x="11618595" y="6309320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16</a:t>
            </a:fld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70236" y="1118692"/>
            <a:ext cx="3755010" cy="206210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ru-RU" sz="1600" b="1" dirty="0"/>
              <a:t>Гидролиз</a:t>
            </a:r>
            <a:r>
              <a:rPr lang="ru-RU" sz="1600" dirty="0"/>
              <a:t> приводит к образованию первичных </a:t>
            </a:r>
            <a:r>
              <a:rPr lang="ru-RU" sz="1600" dirty="0" smtClean="0"/>
              <a:t>молекул.</a:t>
            </a:r>
          </a:p>
          <a:p>
            <a:pPr algn="just"/>
            <a:r>
              <a:rPr lang="ru-RU" sz="1600" b="1" dirty="0" smtClean="0"/>
              <a:t>Полимеризация </a:t>
            </a:r>
            <a:r>
              <a:rPr lang="ru-RU" sz="1600" dirty="0" smtClean="0"/>
              <a:t>приводит к укрупнению молекул и образованию </a:t>
            </a:r>
            <a:r>
              <a:rPr lang="ru-RU" sz="1600" dirty="0" err="1" smtClean="0"/>
              <a:t>полиядерного</a:t>
            </a:r>
            <a:r>
              <a:rPr lang="ru-RU" sz="1600" dirty="0" smtClean="0"/>
              <a:t> </a:t>
            </a:r>
            <a:r>
              <a:rPr lang="ru-RU" sz="1600" dirty="0" err="1" smtClean="0"/>
              <a:t>гидроксокомплекса</a:t>
            </a:r>
            <a:r>
              <a:rPr lang="ru-RU" sz="1600" dirty="0" smtClean="0"/>
              <a:t>.</a:t>
            </a:r>
          </a:p>
          <a:p>
            <a:pPr algn="just"/>
            <a:r>
              <a:rPr lang="ru-RU" sz="1600" b="1" dirty="0" smtClean="0"/>
              <a:t>Конденсация </a:t>
            </a:r>
            <a:r>
              <a:rPr lang="ru-RU" sz="1600" dirty="0" smtClean="0"/>
              <a:t>– превращение частиц в мицеллы, формирование коллоидной фазы.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760030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263900" y="378969"/>
            <a:ext cx="8928100" cy="661987"/>
          </a:xfrm>
        </p:spPr>
        <p:txBody>
          <a:bodyPr>
            <a:normAutofit/>
          </a:bodyPr>
          <a:lstStyle/>
          <a:p>
            <a:pPr algn="r"/>
            <a:r>
              <a:rPr lang="ru-RU" sz="3200" dirty="0" smtClean="0">
                <a:solidFill>
                  <a:schemeClr val="tx1"/>
                </a:solidFill>
              </a:rPr>
              <a:t>Стадии получения силикагеля</a:t>
            </a:r>
          </a:p>
        </p:txBody>
      </p:sp>
      <p:sp>
        <p:nvSpPr>
          <p:cNvPr id="20483" name="Rectangle 20"/>
          <p:cNvSpPr>
            <a:spLocks noChangeArrowheads="1"/>
          </p:cNvSpPr>
          <p:nvPr/>
        </p:nvSpPr>
        <p:spPr bwMode="auto">
          <a:xfrm>
            <a:off x="8208433" y="1628776"/>
            <a:ext cx="863600" cy="5048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408533" y="1467248"/>
            <a:ext cx="6784289" cy="4401205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pPr marL="514350" indent="-514350" algn="just">
              <a:spcAft>
                <a:spcPts val="1200"/>
              </a:spcAft>
            </a:pPr>
            <a:r>
              <a:rPr lang="ru-RU" sz="2000" b="1" dirty="0"/>
              <a:t>Наиболее типичной и изученной </a:t>
            </a:r>
            <a:r>
              <a:rPr lang="ru-RU" sz="2000" b="1" dirty="0" smtClean="0"/>
              <a:t>глобулярной системой являются </a:t>
            </a:r>
            <a:r>
              <a:rPr lang="ru-RU" sz="2000" b="1" dirty="0"/>
              <a:t>силикагели</a:t>
            </a:r>
            <a:r>
              <a:rPr lang="ru-RU" sz="2000" dirty="0"/>
              <a:t>. </a:t>
            </a:r>
            <a:r>
              <a:rPr lang="ru-RU" sz="2000" dirty="0" smtClean="0"/>
              <a:t>Оказалось</a:t>
            </a:r>
            <a:r>
              <a:rPr lang="ru-RU" sz="2000" dirty="0"/>
              <a:t>, что </a:t>
            </a:r>
            <a:r>
              <a:rPr lang="ru-RU" sz="2000" dirty="0" smtClean="0"/>
              <a:t>размеры частиц </a:t>
            </a:r>
            <a:r>
              <a:rPr lang="ru-RU" sz="2000" dirty="0"/>
              <a:t>как правило мало различаются, значительно </a:t>
            </a:r>
            <a:r>
              <a:rPr lang="ru-RU" sz="2000" dirty="0" smtClean="0"/>
              <a:t>большие колебания </a:t>
            </a:r>
            <a:r>
              <a:rPr lang="ru-RU" sz="2000" dirty="0"/>
              <a:t>имеются в плотности упаковки, т.е. в числе </a:t>
            </a:r>
            <a:r>
              <a:rPr lang="ru-RU" sz="2000" dirty="0" smtClean="0"/>
              <a:t>касаний каждой </a:t>
            </a:r>
            <a:r>
              <a:rPr lang="ru-RU" sz="2000" dirty="0"/>
              <a:t>данной частицы с соседями. </a:t>
            </a:r>
            <a:r>
              <a:rPr lang="ru-RU" sz="2000" dirty="0" err="1" smtClean="0"/>
              <a:t>Неднородность</a:t>
            </a:r>
            <a:r>
              <a:rPr lang="ru-RU" sz="2000" dirty="0" smtClean="0"/>
              <a:t> </a:t>
            </a:r>
            <a:r>
              <a:rPr lang="ru-RU" sz="2000" dirty="0"/>
              <a:t>в распределении </a:t>
            </a:r>
            <a:r>
              <a:rPr lang="ru-RU" sz="2000" dirty="0" smtClean="0"/>
              <a:t>размера пор </a:t>
            </a:r>
            <a:r>
              <a:rPr lang="ru-RU" sz="2000" dirty="0"/>
              <a:t>в основном обусловлена </a:t>
            </a:r>
            <a:r>
              <a:rPr lang="ru-RU" sz="2000" dirty="0" smtClean="0"/>
              <a:t>вариацией плотности </a:t>
            </a:r>
            <a:r>
              <a:rPr lang="ru-RU" sz="2000" dirty="0"/>
              <a:t>упаковки частиц, но </a:t>
            </a:r>
            <a:r>
              <a:rPr lang="ru-RU" sz="2000" dirty="0" smtClean="0"/>
              <a:t>не вариацией </a:t>
            </a:r>
            <a:r>
              <a:rPr lang="ru-RU" sz="2000" dirty="0"/>
              <a:t>их размера</a:t>
            </a:r>
            <a:endParaRPr lang="en-US" sz="2000" dirty="0"/>
          </a:p>
          <a:p>
            <a:pPr marL="514350" indent="-514350" algn="just">
              <a:spcAft>
                <a:spcPts val="1200"/>
              </a:spcAft>
            </a:pPr>
            <a:r>
              <a:rPr lang="ru-RU" sz="2000" b="1" i="1" dirty="0" smtClean="0"/>
              <a:t>Гидролиз приводит к образованию первичных молекул</a:t>
            </a:r>
          </a:p>
          <a:p>
            <a:pPr marL="514350" indent="-514350" algn="just"/>
            <a:r>
              <a:rPr lang="ru-RU" sz="2000" dirty="0" smtClean="0"/>
              <a:t>Выбор </a:t>
            </a:r>
            <a:r>
              <a:rPr lang="ru-RU" sz="2000" dirty="0" err="1" smtClean="0"/>
              <a:t>гидролизующего</a:t>
            </a:r>
            <a:r>
              <a:rPr lang="ru-RU" sz="2000" dirty="0" smtClean="0"/>
              <a:t> агента зависит от природы исходных веществ: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000" dirty="0" smtClean="0"/>
              <a:t>H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O </a:t>
            </a:r>
            <a:r>
              <a:rPr lang="ru-RU" sz="2000" dirty="0" smtClean="0"/>
              <a:t>для </a:t>
            </a:r>
            <a:r>
              <a:rPr lang="en-US" sz="2000" dirty="0" smtClean="0"/>
              <a:t>SiCl</a:t>
            </a:r>
            <a:r>
              <a:rPr lang="en-US" sz="2000" baseline="-25000" dirty="0" smtClean="0"/>
              <a:t>4</a:t>
            </a:r>
            <a:r>
              <a:rPr lang="en-US" sz="2000" dirty="0" smtClean="0"/>
              <a:t> </a:t>
            </a:r>
            <a:r>
              <a:rPr lang="ru-RU" sz="2000" dirty="0" smtClean="0"/>
              <a:t>и </a:t>
            </a:r>
            <a:r>
              <a:rPr lang="en-US" sz="2000" dirty="0" smtClean="0"/>
              <a:t>Si(OR)</a:t>
            </a:r>
            <a:r>
              <a:rPr lang="en-US" sz="2000" baseline="-25000" dirty="0" smtClean="0"/>
              <a:t>4</a:t>
            </a:r>
            <a:r>
              <a:rPr lang="en-US" sz="2000" dirty="0" smtClean="0"/>
              <a:t>.</a:t>
            </a:r>
            <a:endParaRPr lang="ru-RU" sz="2000" dirty="0" smtClean="0"/>
          </a:p>
          <a:p>
            <a:pPr marL="514350" indent="-514350" algn="just">
              <a:buFont typeface="+mj-lt"/>
              <a:buAutoNum type="arabicPeriod"/>
            </a:pPr>
            <a:r>
              <a:rPr lang="ru-RU" sz="2000" dirty="0" smtClean="0"/>
              <a:t>Минеральная кислота (</a:t>
            </a:r>
            <a:r>
              <a:rPr lang="en-US" sz="2000" dirty="0" smtClean="0"/>
              <a:t>H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SO</a:t>
            </a:r>
            <a:r>
              <a:rPr lang="en-US" sz="2000" baseline="-25000" dirty="0" smtClean="0"/>
              <a:t>4</a:t>
            </a:r>
            <a:r>
              <a:rPr lang="ru-RU" sz="2000" dirty="0" smtClean="0"/>
              <a:t>)</a:t>
            </a:r>
            <a:r>
              <a:rPr lang="en-US" sz="2000" dirty="0" smtClean="0"/>
              <a:t>,</a:t>
            </a:r>
            <a:r>
              <a:rPr lang="ru-RU" sz="2000" dirty="0" smtClean="0"/>
              <a:t> для силиката натрия.</a:t>
            </a:r>
            <a:endParaRPr lang="ru-RU" sz="2000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F2BA1DE-8E36-4FE8-ACEB-A63BBF3E97AF}"/>
              </a:ext>
            </a:extLst>
          </p:cNvPr>
          <p:cNvSpPr/>
          <p:nvPr/>
        </p:nvSpPr>
        <p:spPr>
          <a:xfrm>
            <a:off x="0" y="1070675"/>
            <a:ext cx="12192000" cy="2658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312117" y="3994001"/>
            <a:ext cx="7192689" cy="0"/>
          </a:xfrm>
          <a:prstGeom prst="line">
            <a:avLst/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7320136" y="3615700"/>
            <a:ext cx="0" cy="2765628"/>
          </a:xfrm>
          <a:prstGeom prst="lin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7032104" y="6165304"/>
            <a:ext cx="4775197" cy="0"/>
          </a:xfrm>
          <a:prstGeom prst="lin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3" name="Номер слайда 5">
            <a:extLst>
              <a:ext uri="{FF2B5EF4-FFF2-40B4-BE49-F238E27FC236}">
                <a16:creationId xmlns:a16="http://schemas.microsoft.com/office/drawing/2014/main" id="{D0144336-F0D7-4D65-8494-33C51699A7CD}"/>
              </a:ext>
            </a:extLst>
          </p:cNvPr>
          <p:cNvSpPr txBox="1">
            <a:spLocks/>
          </p:cNvSpPr>
          <p:nvPr/>
        </p:nvSpPr>
        <p:spPr>
          <a:xfrm>
            <a:off x="11634297" y="6376112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17</a:t>
            </a:fld>
            <a:endParaRPr lang="ru-RU" dirty="0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AD61FCFF-75C1-4073-AC2D-AEFB0571FE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37276"/>
            <a:ext cx="1569217" cy="365124"/>
          </a:xfrm>
          <a:prstGeom prst="rect">
            <a:avLst/>
          </a:prstGeom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72373" y="1352551"/>
            <a:ext cx="3195655" cy="280717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7394377" y="4133673"/>
            <a:ext cx="452371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96000" algn="just"/>
            <a:r>
              <a:rPr lang="ru-RU" sz="1400" dirty="0" err="1" smtClean="0"/>
              <a:t>Монокремниевая</a:t>
            </a:r>
            <a:r>
              <a:rPr lang="ru-RU" sz="1400" dirty="0" smtClean="0"/>
              <a:t> </a:t>
            </a:r>
            <a:r>
              <a:rPr lang="ru-RU" sz="1400" dirty="0"/>
              <a:t>кислота </a:t>
            </a:r>
            <a:r>
              <a:rPr lang="ru-RU" sz="1400" dirty="0" err="1"/>
              <a:t>Si</a:t>
            </a:r>
            <a:r>
              <a:rPr lang="ru-RU" sz="1400" dirty="0"/>
              <a:t>(OH)</a:t>
            </a:r>
            <a:r>
              <a:rPr lang="ru-RU" sz="1400" baseline="-25000" dirty="0"/>
              <a:t>4</a:t>
            </a:r>
            <a:r>
              <a:rPr lang="ru-RU" sz="1400" dirty="0"/>
              <a:t>, существующая </a:t>
            </a:r>
            <a:r>
              <a:rPr lang="ru-RU" sz="1400" dirty="0" smtClean="0"/>
              <a:t>в виде </a:t>
            </a:r>
            <a:r>
              <a:rPr lang="ru-RU" sz="1400" dirty="0"/>
              <a:t>истинного водного раствора, весьма склонна к полимеризации</a:t>
            </a:r>
            <a:r>
              <a:rPr lang="ru-RU" sz="1400" dirty="0" smtClean="0"/>
              <a:t>, которая </a:t>
            </a:r>
            <a:r>
              <a:rPr lang="ru-RU" sz="1400" dirty="0"/>
              <a:t>начинается при концентрации кремнезема в растворе </a:t>
            </a:r>
            <a:r>
              <a:rPr lang="ru-RU" sz="1400" dirty="0" smtClean="0"/>
              <a:t>свыше 0,01—0,02 </a:t>
            </a:r>
            <a:r>
              <a:rPr lang="ru-RU" sz="1400" dirty="0"/>
              <a:t>%, т.е. выше его растворимости в воде. В </a:t>
            </a:r>
            <a:r>
              <a:rPr lang="ru-RU" sz="1400" dirty="0" smtClean="0"/>
              <a:t>образующейся поликремневой </a:t>
            </a:r>
            <a:r>
              <a:rPr lang="ru-RU" sz="1400" dirty="0"/>
              <a:t>кислоте атомы кремния связаны </a:t>
            </a:r>
            <a:r>
              <a:rPr lang="ru-RU" sz="1400" dirty="0" err="1" smtClean="0"/>
              <a:t>силоксановыми</a:t>
            </a:r>
            <a:r>
              <a:rPr lang="ru-RU" sz="1400" dirty="0" smtClean="0"/>
              <a:t> связями </a:t>
            </a:r>
            <a:r>
              <a:rPr lang="ru-RU" sz="1400" dirty="0"/>
              <a:t>—</a:t>
            </a:r>
            <a:r>
              <a:rPr lang="ru-RU" sz="1400" dirty="0" err="1"/>
              <a:t>Si</a:t>
            </a:r>
            <a:r>
              <a:rPr lang="ru-RU" sz="1400" dirty="0"/>
              <a:t>—О—</a:t>
            </a:r>
            <a:r>
              <a:rPr lang="ru-RU" sz="1400" dirty="0" err="1"/>
              <a:t>Si</a:t>
            </a:r>
            <a:r>
              <a:rPr lang="ru-RU" sz="1400" dirty="0"/>
              <a:t>-—. </a:t>
            </a:r>
            <a:r>
              <a:rPr lang="ru-RU" sz="1400" dirty="0" smtClean="0"/>
              <a:t>Продуктом полимеризации </a:t>
            </a:r>
            <a:r>
              <a:rPr lang="ru-RU" sz="1400" dirty="0"/>
              <a:t>являются </a:t>
            </a:r>
            <a:r>
              <a:rPr lang="ru-RU" sz="1400" dirty="0" smtClean="0"/>
              <a:t>мицеллы аморфного </a:t>
            </a:r>
            <a:r>
              <a:rPr lang="ru-RU" sz="1400" dirty="0"/>
              <a:t>строения, имеющие форму </a:t>
            </a:r>
            <a:r>
              <a:rPr lang="ru-RU" sz="1400" dirty="0" smtClean="0"/>
              <a:t>глобул.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406093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sz="quarter" idx="4294967295"/>
          </p:nvPr>
        </p:nvSpPr>
        <p:spPr>
          <a:xfrm>
            <a:off x="3863752" y="159193"/>
            <a:ext cx="8161668" cy="760413"/>
          </a:xfrm>
        </p:spPr>
        <p:txBody>
          <a:bodyPr>
            <a:normAutofit/>
          </a:bodyPr>
          <a:lstStyle/>
          <a:p>
            <a:pPr algn="r"/>
            <a:r>
              <a:rPr lang="ru-RU" sz="3600" dirty="0" smtClean="0">
                <a:solidFill>
                  <a:schemeClr val="tx1"/>
                </a:solidFill>
              </a:rPr>
              <a:t>Стадии получения силикагеля</a:t>
            </a:r>
          </a:p>
        </p:txBody>
      </p:sp>
      <p:pic>
        <p:nvPicPr>
          <p:cNvPr id="21508" name="Picture 6"/>
          <p:cNvPicPr>
            <a:picLocks noChangeAspect="1" noChangeArrowheads="1"/>
          </p:cNvPicPr>
          <p:nvPr/>
        </p:nvPicPr>
        <p:blipFill rotWithShape="1">
          <a:blip r:embed="rId2" cstate="print">
            <a:lum bright="-20000" contrast="40000"/>
          </a:blip>
          <a:srcRect l="2497" t="2678" r="4540" b="2678"/>
          <a:stretch/>
        </p:blipFill>
        <p:spPr bwMode="auto">
          <a:xfrm>
            <a:off x="8824109" y="2309193"/>
            <a:ext cx="3346723" cy="3253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511" name="Rectangle 2"/>
          <p:cNvSpPr>
            <a:spLocks noChangeArrowheads="1"/>
          </p:cNvSpPr>
          <p:nvPr/>
        </p:nvSpPr>
        <p:spPr bwMode="auto">
          <a:xfrm>
            <a:off x="0" y="5749926"/>
            <a:ext cx="12191999" cy="720178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ru-RU" sz="2400" b="1" u="sng" dirty="0"/>
              <a:t>Чем больше рН, тем выше скорость поликонденсации </a:t>
            </a:r>
            <a:r>
              <a:rPr lang="ru-RU" sz="2400" dirty="0"/>
              <a:t>по сравнению со скоростью гидролиза, тем более крупные частицы золя формируются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F2BA1DE-8E36-4FE8-ACEB-A63BBF3E97AF}"/>
              </a:ext>
            </a:extLst>
          </p:cNvPr>
          <p:cNvSpPr/>
          <p:nvPr/>
        </p:nvSpPr>
        <p:spPr>
          <a:xfrm>
            <a:off x="0" y="919606"/>
            <a:ext cx="12192000" cy="2658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4939926" y="2129360"/>
            <a:ext cx="0" cy="3433218"/>
          </a:xfrm>
          <a:prstGeom prst="line">
            <a:avLst/>
          </a:prstGeom>
          <a:ln>
            <a:prstDash val="dash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8" name="Номер слайда 5">
            <a:extLst>
              <a:ext uri="{FF2B5EF4-FFF2-40B4-BE49-F238E27FC236}">
                <a16:creationId xmlns:a16="http://schemas.microsoft.com/office/drawing/2014/main" id="{D0144336-F0D7-4D65-8494-33C51699A7CD}"/>
              </a:ext>
            </a:extLst>
          </p:cNvPr>
          <p:cNvSpPr txBox="1">
            <a:spLocks/>
          </p:cNvSpPr>
          <p:nvPr/>
        </p:nvSpPr>
        <p:spPr>
          <a:xfrm>
            <a:off x="11634297" y="6376112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18</a:t>
            </a:fld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D61FCFF-75C1-4073-AC2D-AEFB0571FE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159193"/>
            <a:ext cx="1569217" cy="36512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3802" y="1218355"/>
            <a:ext cx="61945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/>
              <a:t>На примере силикагелей можно проследить эволюцию системы при их синтезе через стадии: истинный раствор — золь — гель — </a:t>
            </a:r>
            <a:r>
              <a:rPr lang="ru-RU" sz="1600" b="1" dirty="0" err="1" smtClean="0"/>
              <a:t>ксерогель</a:t>
            </a:r>
            <a:r>
              <a:rPr lang="ru-RU" sz="1600" b="1" dirty="0" smtClean="0"/>
              <a:t>.</a:t>
            </a:r>
            <a:endParaRPr lang="ru-RU" sz="1600" b="1" dirty="0"/>
          </a:p>
        </p:txBody>
      </p:sp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2019" y="2047699"/>
            <a:ext cx="3660948" cy="3596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096000" y="1194155"/>
            <a:ext cx="56009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/>
              <a:t>Гидролиз </a:t>
            </a:r>
            <a:r>
              <a:rPr lang="ru-RU" sz="1600" dirty="0"/>
              <a:t>приводит к образованию первичных </a:t>
            </a:r>
            <a:r>
              <a:rPr lang="ru-RU" sz="1600" dirty="0" smtClean="0"/>
              <a:t>молекул.</a:t>
            </a:r>
          </a:p>
          <a:p>
            <a:pPr algn="just"/>
            <a:r>
              <a:rPr lang="ru-RU" sz="1600" b="1" dirty="0" smtClean="0"/>
              <a:t>Полимеризация </a:t>
            </a:r>
            <a:r>
              <a:rPr lang="ru-RU" sz="1600" dirty="0" smtClean="0"/>
              <a:t>приводит к укрупнению молекул.</a:t>
            </a:r>
          </a:p>
          <a:p>
            <a:pPr algn="just"/>
            <a:r>
              <a:rPr lang="ru-RU" sz="1600" b="1" dirty="0" smtClean="0"/>
              <a:t>Конденсация </a:t>
            </a:r>
            <a:r>
              <a:rPr lang="ru-RU" sz="1600" dirty="0" smtClean="0"/>
              <a:t>– превращение частиц в мицеллы, формирование коллоидной фазы.</a:t>
            </a:r>
            <a:endParaRPr lang="ru-RU" sz="1600" dirty="0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8640233" y="2071688"/>
            <a:ext cx="0" cy="3433218"/>
          </a:xfrm>
          <a:prstGeom prst="line">
            <a:avLst/>
          </a:prstGeom>
          <a:ln>
            <a:prstDash val="dash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17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80373" y="2324101"/>
            <a:ext cx="3195655" cy="280717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2093268"/>
            <a:ext cx="212742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dirty="0" smtClean="0"/>
              <a:t>Рисунок – Полимеризация кремнезема </a:t>
            </a:r>
            <a:r>
              <a:rPr lang="ru-RU" sz="1200" dirty="0"/>
              <a:t>по </a:t>
            </a:r>
            <a:r>
              <a:rPr lang="ru-RU" sz="1200" dirty="0" err="1"/>
              <a:t>Айлеру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319043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sz="quarter" idx="4294967295"/>
          </p:nvPr>
        </p:nvSpPr>
        <p:spPr>
          <a:xfrm>
            <a:off x="3863752" y="159193"/>
            <a:ext cx="8161668" cy="760413"/>
          </a:xfrm>
        </p:spPr>
        <p:txBody>
          <a:bodyPr>
            <a:normAutofit/>
          </a:bodyPr>
          <a:lstStyle/>
          <a:p>
            <a:pPr algn="r"/>
            <a:r>
              <a:rPr lang="ru-RU" sz="3600" dirty="0" smtClean="0">
                <a:solidFill>
                  <a:schemeClr val="tx1"/>
                </a:solidFill>
              </a:rPr>
              <a:t>Стадии получения силикагеля</a:t>
            </a:r>
          </a:p>
        </p:txBody>
      </p:sp>
      <p:pic>
        <p:nvPicPr>
          <p:cNvPr id="21508" name="Picture 6"/>
          <p:cNvPicPr>
            <a:picLocks noChangeAspect="1" noChangeArrowheads="1"/>
          </p:cNvPicPr>
          <p:nvPr/>
        </p:nvPicPr>
        <p:blipFill rotWithShape="1">
          <a:blip r:embed="rId2" cstate="print">
            <a:lum bright="-20000" contrast="40000"/>
          </a:blip>
          <a:srcRect l="2497" t="2678" r="4540" b="2678"/>
          <a:stretch/>
        </p:blipFill>
        <p:spPr bwMode="auto">
          <a:xfrm>
            <a:off x="8824109" y="2309193"/>
            <a:ext cx="3346723" cy="3253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F2BA1DE-8E36-4FE8-ACEB-A63BBF3E97AF}"/>
              </a:ext>
            </a:extLst>
          </p:cNvPr>
          <p:cNvSpPr/>
          <p:nvPr/>
        </p:nvSpPr>
        <p:spPr>
          <a:xfrm>
            <a:off x="0" y="919606"/>
            <a:ext cx="12192000" cy="2658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4939926" y="2129360"/>
            <a:ext cx="0" cy="3433218"/>
          </a:xfrm>
          <a:prstGeom prst="line">
            <a:avLst/>
          </a:prstGeom>
          <a:ln>
            <a:prstDash val="dash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8" name="Номер слайда 5">
            <a:extLst>
              <a:ext uri="{FF2B5EF4-FFF2-40B4-BE49-F238E27FC236}">
                <a16:creationId xmlns:a16="http://schemas.microsoft.com/office/drawing/2014/main" id="{D0144336-F0D7-4D65-8494-33C51699A7CD}"/>
              </a:ext>
            </a:extLst>
          </p:cNvPr>
          <p:cNvSpPr txBox="1">
            <a:spLocks/>
          </p:cNvSpPr>
          <p:nvPr/>
        </p:nvSpPr>
        <p:spPr>
          <a:xfrm>
            <a:off x="11634297" y="6376112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19</a:t>
            </a:fld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D61FCFF-75C1-4073-AC2D-AEFB0571FE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159193"/>
            <a:ext cx="1569217" cy="36512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3802" y="1218355"/>
            <a:ext cx="61945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/>
              <a:t>На примере силикагелей можно проследить эволюцию системы при их синтезе через стадии: истинный раствор — золь — гель — </a:t>
            </a:r>
            <a:r>
              <a:rPr lang="ru-RU" sz="1600" b="1" dirty="0" err="1" smtClean="0"/>
              <a:t>ксерогель</a:t>
            </a:r>
            <a:r>
              <a:rPr lang="ru-RU" sz="1600" b="1" dirty="0" smtClean="0"/>
              <a:t>.</a:t>
            </a:r>
            <a:endParaRPr lang="ru-RU" sz="1600" b="1" dirty="0"/>
          </a:p>
        </p:txBody>
      </p:sp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2019" y="2047699"/>
            <a:ext cx="3660948" cy="3596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096000" y="1194155"/>
            <a:ext cx="56009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/>
              <a:t>Гидролиз </a:t>
            </a:r>
            <a:r>
              <a:rPr lang="ru-RU" sz="1600" dirty="0"/>
              <a:t>приводит к образованию первичных </a:t>
            </a:r>
            <a:r>
              <a:rPr lang="ru-RU" sz="1600" dirty="0" smtClean="0"/>
              <a:t>молекул.</a:t>
            </a:r>
          </a:p>
          <a:p>
            <a:pPr algn="just"/>
            <a:r>
              <a:rPr lang="ru-RU" sz="1600" b="1" dirty="0" smtClean="0"/>
              <a:t>Полимеризация </a:t>
            </a:r>
            <a:r>
              <a:rPr lang="ru-RU" sz="1600" dirty="0" smtClean="0"/>
              <a:t>приводит к укрупнению молекул.</a:t>
            </a:r>
          </a:p>
          <a:p>
            <a:pPr algn="just"/>
            <a:r>
              <a:rPr lang="ru-RU" sz="1600" b="1" dirty="0" smtClean="0"/>
              <a:t>Конденсация</a:t>
            </a:r>
            <a:r>
              <a:rPr lang="ru-RU" sz="1600" dirty="0" smtClean="0"/>
              <a:t> – превращение частиц в мицеллы, формирование коллоидной фазы.</a:t>
            </a:r>
            <a:endParaRPr lang="ru-RU" sz="1600" dirty="0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8640233" y="2071688"/>
            <a:ext cx="0" cy="3433218"/>
          </a:xfrm>
          <a:prstGeom prst="line">
            <a:avLst/>
          </a:prstGeom>
          <a:ln>
            <a:prstDash val="dash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0" y="2093268"/>
            <a:ext cx="212742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dirty="0" smtClean="0"/>
              <a:t>Рисунок – Полимеризация кремнезема </a:t>
            </a:r>
            <a:r>
              <a:rPr lang="ru-RU" sz="1200" dirty="0"/>
              <a:t>по </a:t>
            </a:r>
            <a:r>
              <a:rPr lang="ru-RU" sz="1200" dirty="0" err="1"/>
              <a:t>Айлеру</a:t>
            </a:r>
            <a:endParaRPr lang="ru-RU" sz="1200" dirty="0"/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030" t="1394" r="2116" b="2271"/>
          <a:stretch/>
        </p:blipFill>
        <p:spPr bwMode="auto">
          <a:xfrm>
            <a:off x="5313380" y="2277707"/>
            <a:ext cx="3145437" cy="4357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64016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263900" y="378969"/>
            <a:ext cx="8928100" cy="661987"/>
          </a:xfrm>
        </p:spPr>
        <p:txBody>
          <a:bodyPr>
            <a:normAutofit/>
          </a:bodyPr>
          <a:lstStyle/>
          <a:p>
            <a:pPr algn="r"/>
            <a:r>
              <a:rPr lang="ru-RU" sz="3200" dirty="0" smtClean="0">
                <a:solidFill>
                  <a:schemeClr val="tx1"/>
                </a:solidFill>
              </a:rPr>
              <a:t>Стадии получения силикагеля</a:t>
            </a:r>
          </a:p>
        </p:txBody>
      </p:sp>
      <p:sp>
        <p:nvSpPr>
          <p:cNvPr id="20483" name="Rectangle 20"/>
          <p:cNvSpPr>
            <a:spLocks noChangeArrowheads="1"/>
          </p:cNvSpPr>
          <p:nvPr/>
        </p:nvSpPr>
        <p:spPr bwMode="auto">
          <a:xfrm>
            <a:off x="8208433" y="1628776"/>
            <a:ext cx="863600" cy="5048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408533" y="1314848"/>
            <a:ext cx="6784289" cy="5062924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pPr indent="396000" algn="just"/>
            <a:r>
              <a:rPr lang="ru-RU" sz="1900" dirty="0"/>
              <a:t>В коллоидном растворе — золе — </a:t>
            </a:r>
            <a:r>
              <a:rPr lang="ru-RU" sz="1900" dirty="0" smtClean="0"/>
              <a:t>мицеллы подчиняются </a:t>
            </a:r>
            <a:r>
              <a:rPr lang="ru-RU" sz="1900" dirty="0"/>
              <a:t>законам броуновского движения. На их </a:t>
            </a:r>
            <a:r>
              <a:rPr lang="ru-RU" sz="1900" dirty="0" smtClean="0"/>
              <a:t>поверхности имеется </a:t>
            </a:r>
            <a:r>
              <a:rPr lang="ru-RU" sz="1900" dirty="0"/>
              <a:t>гидратная оболочка; молекулы воды связаны с </a:t>
            </a:r>
            <a:r>
              <a:rPr lang="ru-RU" sz="1900" dirty="0" smtClean="0"/>
              <a:t>поверхностными группами -ОН </a:t>
            </a:r>
            <a:r>
              <a:rPr lang="ru-RU" sz="1900" dirty="0"/>
              <a:t>водородной связью. </a:t>
            </a:r>
            <a:r>
              <a:rPr lang="ru-RU" sz="1900" dirty="0" smtClean="0"/>
              <a:t>Это препятствует </a:t>
            </a:r>
            <a:r>
              <a:rPr lang="ru-RU" sz="1900" dirty="0"/>
              <a:t>образованию связей между глобулами при их столкновениях</a:t>
            </a:r>
            <a:r>
              <a:rPr lang="ru-RU" sz="1900" dirty="0" smtClean="0"/>
              <a:t>.</a:t>
            </a:r>
          </a:p>
          <a:p>
            <a:pPr indent="396000" algn="just"/>
            <a:endParaRPr lang="ru-RU" sz="1900" dirty="0"/>
          </a:p>
          <a:p>
            <a:pPr indent="396000" algn="just"/>
            <a:r>
              <a:rPr lang="ru-RU" sz="1900" dirty="0"/>
              <a:t>Золь — динамическая система, изменяющаяся во времени.</a:t>
            </a:r>
          </a:p>
          <a:p>
            <a:pPr indent="396000" algn="just"/>
            <a:r>
              <a:rPr lang="ru-RU" sz="1900" dirty="0"/>
              <a:t>Размер его глобул постепенно увеличивается как за счет </a:t>
            </a:r>
            <a:r>
              <a:rPr lang="ru-RU" sz="1900" dirty="0" smtClean="0"/>
              <a:t>продолжающегося процесса </a:t>
            </a:r>
            <a:r>
              <a:rPr lang="ru-RU" sz="1900" dirty="0"/>
              <a:t>полимеризации (осаждение кремнезема </a:t>
            </a:r>
            <a:r>
              <a:rPr lang="ru-RU" sz="1900" dirty="0" smtClean="0"/>
              <a:t>из раствора</a:t>
            </a:r>
            <a:r>
              <a:rPr lang="ru-RU" sz="1900" dirty="0"/>
              <a:t>), так и за счет растворения малых частиц и </a:t>
            </a:r>
            <a:r>
              <a:rPr lang="ru-RU" sz="1900" dirty="0" smtClean="0"/>
              <a:t>осаждения кремнезема </a:t>
            </a:r>
            <a:r>
              <a:rPr lang="ru-RU" sz="1900" dirty="0"/>
              <a:t>на более крупных частицах. Поэтому для </a:t>
            </a:r>
            <a:r>
              <a:rPr lang="ru-RU" sz="1900" dirty="0" smtClean="0"/>
              <a:t>целенаправленного синтеза </a:t>
            </a:r>
            <a:r>
              <a:rPr lang="ru-RU" sz="1900" dirty="0"/>
              <a:t>будущего </a:t>
            </a:r>
            <a:r>
              <a:rPr lang="ru-RU" sz="1900" dirty="0" err="1"/>
              <a:t>ксерогеля</a:t>
            </a:r>
            <a:r>
              <a:rPr lang="ru-RU" sz="1900" dirty="0"/>
              <a:t> — силикагеля важно выбрать момент перехода золя в гель</a:t>
            </a:r>
            <a:r>
              <a:rPr lang="ru-RU" sz="1900" dirty="0" smtClean="0"/>
              <a:t>. Именно размер глобул при этом переходе определяет предельную </a:t>
            </a:r>
            <a:r>
              <a:rPr lang="ru-RU" sz="1900" dirty="0"/>
              <a:t>величину </a:t>
            </a:r>
            <a:r>
              <a:rPr lang="ru-RU" sz="1900" dirty="0" smtClean="0"/>
              <a:t>поверхности конечного силикагеля; на </a:t>
            </a:r>
            <a:r>
              <a:rPr lang="ru-RU" sz="1900" dirty="0"/>
              <a:t>последующих стадиях </a:t>
            </a:r>
            <a:r>
              <a:rPr lang="ru-RU" sz="1900" dirty="0" smtClean="0"/>
              <a:t>она может </a:t>
            </a:r>
            <a:r>
              <a:rPr lang="ru-RU" sz="1900" dirty="0"/>
              <a:t>лишь уменьшаться.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F2BA1DE-8E36-4FE8-ACEB-A63BBF3E97AF}"/>
              </a:ext>
            </a:extLst>
          </p:cNvPr>
          <p:cNvSpPr/>
          <p:nvPr/>
        </p:nvSpPr>
        <p:spPr>
          <a:xfrm>
            <a:off x="0" y="1070675"/>
            <a:ext cx="12192000" cy="2658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204332" y="3222476"/>
            <a:ext cx="7192689" cy="0"/>
          </a:xfrm>
          <a:prstGeom prst="line">
            <a:avLst/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7320136" y="3615700"/>
            <a:ext cx="0" cy="2765628"/>
          </a:xfrm>
          <a:prstGeom prst="lin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7032104" y="6165304"/>
            <a:ext cx="4775197" cy="0"/>
          </a:xfrm>
          <a:prstGeom prst="lin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3" name="Номер слайда 5">
            <a:extLst>
              <a:ext uri="{FF2B5EF4-FFF2-40B4-BE49-F238E27FC236}">
                <a16:creationId xmlns:a16="http://schemas.microsoft.com/office/drawing/2014/main" id="{D0144336-F0D7-4D65-8494-33C51699A7CD}"/>
              </a:ext>
            </a:extLst>
          </p:cNvPr>
          <p:cNvSpPr txBox="1">
            <a:spLocks/>
          </p:cNvSpPr>
          <p:nvPr/>
        </p:nvSpPr>
        <p:spPr>
          <a:xfrm>
            <a:off x="11634297" y="6376112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20</a:t>
            </a:fld>
            <a:endParaRPr lang="ru-RU" dirty="0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AD61FCFF-75C1-4073-AC2D-AEFB0571FE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37276"/>
            <a:ext cx="1569217" cy="365124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45" y="1485751"/>
            <a:ext cx="4320000" cy="3188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7523847" y="5019761"/>
            <a:ext cx="4320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Рисунок - Микрофотография</a:t>
            </a:r>
            <a:r>
              <a:rPr lang="ru-RU" sz="1400" dirty="0"/>
              <a:t>: а) реплики с поверхности скола </a:t>
            </a:r>
            <a:r>
              <a:rPr lang="ru-RU" sz="1400" dirty="0" smtClean="0"/>
              <a:t>крупнопористого силикагеля </a:t>
            </a:r>
            <a:r>
              <a:rPr lang="ru-RU" sz="1400" dirty="0"/>
              <a:t>(первичная </a:t>
            </a:r>
            <a:r>
              <a:rPr lang="ru-RU" sz="1400" dirty="0" smtClean="0"/>
              <a:t>структура); </a:t>
            </a:r>
            <a:r>
              <a:rPr lang="ru-RU" sz="1400" dirty="0"/>
              <a:t>б) вторичной </a:t>
            </a:r>
            <a:r>
              <a:rPr lang="ru-RU" sz="1400" dirty="0" smtClean="0"/>
              <a:t>структуры другого </a:t>
            </a:r>
            <a:r>
              <a:rPr lang="ru-RU" sz="1400" dirty="0"/>
              <a:t>образца </a:t>
            </a:r>
            <a:r>
              <a:rPr lang="ru-RU" sz="1400" dirty="0" smtClean="0"/>
              <a:t>силикагеля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609614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mtClean="0"/>
              <a:t>Модель </a:t>
            </a:r>
            <a:r>
              <a:rPr lang="ru-RU" dirty="0"/>
              <a:t>пористой структуры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15114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563526" y="437551"/>
            <a:ext cx="950550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ru-RU" altLang="ru-RU" sz="2400" b="1" dirty="0"/>
              <a:t>Глобулярная модель пористой </a:t>
            </a:r>
            <a:r>
              <a:rPr lang="ru-RU" altLang="ru-RU" sz="2400" b="1" dirty="0" smtClean="0"/>
              <a:t>структуры</a:t>
            </a:r>
            <a:endParaRPr lang="ru-RU" altLang="ru-RU" sz="2400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22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630" y="437551"/>
            <a:ext cx="1569217" cy="365124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74E548E2-0267-4D2A-9C4A-3B75FB2785C9}"/>
              </a:ext>
            </a:extLst>
          </p:cNvPr>
          <p:cNvCxnSpPr/>
          <p:nvPr/>
        </p:nvCxnSpPr>
        <p:spPr>
          <a:xfrm>
            <a:off x="5943600" y="1276468"/>
            <a:ext cx="0" cy="5143641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33140992-3F17-4035-B46A-19EF612DC2DB}"/>
              </a:ext>
            </a:extLst>
          </p:cNvPr>
          <p:cNvCxnSpPr>
            <a:cxnSpLocks/>
          </p:cNvCxnSpPr>
          <p:nvPr/>
        </p:nvCxnSpPr>
        <p:spPr>
          <a:xfrm>
            <a:off x="467833" y="1088763"/>
            <a:ext cx="11166463" cy="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A71B5AF-E829-4C3F-94B5-E5A5823B528D}"/>
              </a:ext>
            </a:extLst>
          </p:cNvPr>
          <p:cNvSpPr txBox="1"/>
          <p:nvPr/>
        </p:nvSpPr>
        <p:spPr>
          <a:xfrm>
            <a:off x="251017" y="1015725"/>
            <a:ext cx="5584175" cy="50629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96000" algn="just"/>
            <a:r>
              <a:rPr lang="ru-RU" sz="1900" b="1" dirty="0"/>
              <a:t>В </a:t>
            </a:r>
            <a:r>
              <a:rPr lang="ru-RU" sz="1900" b="1" dirty="0" smtClean="0"/>
              <a:t>ГМ первичными </a:t>
            </a:r>
            <a:r>
              <a:rPr lang="ru-RU" sz="1900" b="1" dirty="0"/>
              <a:t>элементами являются глобулы</a:t>
            </a:r>
            <a:r>
              <a:rPr lang="ru-RU" sz="1900" dirty="0"/>
              <a:t>. Их размер и </a:t>
            </a:r>
            <a:r>
              <a:rPr lang="ru-RU" sz="1900" dirty="0" smtClean="0"/>
              <a:t>стыковка с </a:t>
            </a:r>
            <a:r>
              <a:rPr lang="ru-RU" sz="1900" dirty="0"/>
              <a:t>соседними глобулами дают возможность приблизительного </a:t>
            </a:r>
            <a:r>
              <a:rPr lang="ru-RU" sz="1900" dirty="0" smtClean="0"/>
              <a:t>описания многих </a:t>
            </a:r>
            <a:r>
              <a:rPr lang="ru-RU" sz="1900" dirty="0"/>
              <a:t>физических свойств этих систем. </a:t>
            </a:r>
            <a:endParaRPr lang="ru-RU" sz="1900" dirty="0" smtClean="0"/>
          </a:p>
          <a:p>
            <a:pPr indent="396000" algn="just"/>
            <a:r>
              <a:rPr lang="ru-RU" sz="1900" dirty="0" smtClean="0"/>
              <a:t>В </a:t>
            </a:r>
            <a:r>
              <a:rPr lang="ru-RU" sz="1900" dirty="0"/>
              <a:t>реальных системах сферические или </a:t>
            </a:r>
            <a:r>
              <a:rPr lang="ru-RU" sz="1900" dirty="0" smtClean="0"/>
              <a:t>овальные частицы </a:t>
            </a:r>
            <a:r>
              <a:rPr lang="ru-RU" sz="1900" dirty="0"/>
              <a:t>разного размера беспорядочно </a:t>
            </a:r>
            <a:r>
              <a:rPr lang="ru-RU" sz="1900" dirty="0" smtClean="0"/>
              <a:t>упакованы</a:t>
            </a:r>
            <a:r>
              <a:rPr lang="ru-RU" sz="1900" dirty="0"/>
              <a:t>, </a:t>
            </a:r>
            <a:r>
              <a:rPr lang="ru-RU" sz="1900" dirty="0" smtClean="0"/>
              <a:t>причем плотность </a:t>
            </a:r>
            <a:r>
              <a:rPr lang="ru-RU" sz="1900" dirty="0"/>
              <a:t>упаковки в разных местах различна. </a:t>
            </a:r>
            <a:endParaRPr lang="ru-RU" sz="1900" dirty="0" smtClean="0"/>
          </a:p>
          <a:p>
            <a:pPr indent="396000" algn="just"/>
            <a:r>
              <a:rPr lang="ru-RU" sz="1900" dirty="0" smtClean="0"/>
              <a:t>Многочисленные данные </a:t>
            </a:r>
            <a:r>
              <a:rPr lang="ru-RU" sz="1900" dirty="0"/>
              <a:t>показывают, что </a:t>
            </a:r>
            <a:r>
              <a:rPr lang="ru-RU" sz="1900" b="1" dirty="0"/>
              <a:t>размер частиц в </a:t>
            </a:r>
            <a:r>
              <a:rPr lang="ru-RU" sz="1900" b="1" dirty="0" err="1"/>
              <a:t>ксерогелях</a:t>
            </a:r>
            <a:r>
              <a:rPr lang="ru-RU" sz="1900" b="1" dirty="0"/>
              <a:t> </a:t>
            </a:r>
            <a:r>
              <a:rPr lang="ru-RU" sz="1900" b="1" dirty="0" smtClean="0"/>
              <a:t>имеет небольшую вариацию, поэтому </a:t>
            </a:r>
            <a:r>
              <a:rPr lang="ru-RU" sz="1900" b="1" dirty="0"/>
              <a:t>можно принять допущение для </a:t>
            </a:r>
            <a:r>
              <a:rPr lang="ru-RU" sz="1900" b="1" dirty="0" smtClean="0"/>
              <a:t>модели об </a:t>
            </a:r>
            <a:r>
              <a:rPr lang="ru-RU" sz="1900" b="1" dirty="0"/>
              <a:t>одинаковом размере глобул. </a:t>
            </a:r>
            <a:endParaRPr lang="ru-RU" sz="1900" b="1" dirty="0" smtClean="0"/>
          </a:p>
          <a:p>
            <a:pPr indent="396000" algn="just"/>
            <a:r>
              <a:rPr lang="ru-RU" sz="1900" dirty="0" smtClean="0"/>
              <a:t>Плотность </a:t>
            </a:r>
            <a:r>
              <a:rPr lang="ru-RU" sz="1900" dirty="0"/>
              <a:t>упаковки </a:t>
            </a:r>
            <a:r>
              <a:rPr lang="ru-RU" sz="1900" dirty="0" smtClean="0"/>
              <a:t>варьирует значительно </a:t>
            </a:r>
            <a:r>
              <a:rPr lang="ru-RU" sz="1900" dirty="0"/>
              <a:t>больше и это должно быть отражено в модели. </a:t>
            </a:r>
            <a:r>
              <a:rPr lang="ru-RU" sz="1900" dirty="0" smtClean="0"/>
              <a:t>Ради простоты </a:t>
            </a:r>
            <a:r>
              <a:rPr lang="ru-RU" sz="1900" dirty="0"/>
              <a:t>можно принять правильную упаковку глобул: учет </a:t>
            </a:r>
            <a:r>
              <a:rPr lang="ru-RU" sz="1900" dirty="0" smtClean="0"/>
              <a:t>беспорядочности их </a:t>
            </a:r>
            <a:r>
              <a:rPr lang="ru-RU" sz="1900" dirty="0"/>
              <a:t>расположения намного усложнил бы </a:t>
            </a:r>
            <a:r>
              <a:rPr lang="ru-RU" sz="1900" dirty="0" smtClean="0"/>
              <a:t>задачу.</a:t>
            </a:r>
            <a:endParaRPr lang="ru-RU" sz="1900" dirty="0"/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5F02C554-8B92-47FA-BA88-690C260A2971}"/>
              </a:ext>
            </a:extLst>
          </p:cNvPr>
          <p:cNvCxnSpPr>
            <a:cxnSpLocks/>
          </p:cNvCxnSpPr>
          <p:nvPr/>
        </p:nvCxnSpPr>
        <p:spPr>
          <a:xfrm>
            <a:off x="467833" y="6578707"/>
            <a:ext cx="11166463" cy="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50178" name="Picture 2" descr="https://scask.ru/archive/arch.php?path=../htm/edu.sernam/book_act_chem1/files.book&amp;file=act_chem1_92.files/image3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9876" y="1116973"/>
            <a:ext cx="5238750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2E73AC7-51C5-471A-AF6C-F81D119E08BD}"/>
              </a:ext>
            </a:extLst>
          </p:cNvPr>
          <p:cNvSpPr txBox="1"/>
          <p:nvPr/>
        </p:nvSpPr>
        <p:spPr>
          <a:xfrm>
            <a:off x="5943599" y="3713135"/>
            <a:ext cx="603786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Различные типы кристаллической упаковки (трехмерное изображение</a:t>
            </a:r>
            <a:r>
              <a:rPr lang="ru-RU" sz="1600" dirty="0" smtClean="0"/>
              <a:t>): </a:t>
            </a:r>
            <a:r>
              <a:rPr lang="ru-RU" sz="1600" i="1" dirty="0" smtClean="0"/>
              <a:t>а</a:t>
            </a:r>
            <a:r>
              <a:rPr lang="ru-RU" sz="1600" dirty="0" smtClean="0"/>
              <a:t> </a:t>
            </a:r>
            <a:r>
              <a:rPr lang="ru-RU" sz="1600" dirty="0"/>
              <a:t>- гексагональная плотная упаковка; </a:t>
            </a:r>
            <a:r>
              <a:rPr lang="ru-RU" sz="1600" i="1" dirty="0"/>
              <a:t>б</a:t>
            </a:r>
            <a:r>
              <a:rPr lang="ru-RU" sz="1600" dirty="0"/>
              <a:t> - гранецентрированная кубическая упаковка; </a:t>
            </a:r>
            <a:r>
              <a:rPr lang="ru-RU" sz="1600" i="1" dirty="0"/>
              <a:t>в</a:t>
            </a:r>
            <a:r>
              <a:rPr lang="ru-RU" sz="1600" dirty="0"/>
              <a:t> - </a:t>
            </a:r>
            <a:r>
              <a:rPr lang="ru-RU" sz="1600" dirty="0" err="1"/>
              <a:t>объемноцентрированная</a:t>
            </a:r>
            <a:r>
              <a:rPr lang="ru-RU" sz="1600" dirty="0"/>
              <a:t> кубическая упаковка</a:t>
            </a:r>
          </a:p>
        </p:txBody>
      </p:sp>
      <p:pic>
        <p:nvPicPr>
          <p:cNvPr id="20" name="Picture 19" descr="https://image.jimcdn.com/app/cms/image/transf/dimension=519x10000:format=gif/path/s85605d215326ee49/image/ie8787229cee36f85/version/1462722184/image.gif">
            <a:extLst>
              <a:ext uri="{FF2B5EF4-FFF2-40B4-BE49-F238E27FC236}">
                <a16:creationId xmlns:a16="http://schemas.microsoft.com/office/drawing/2014/main" id="{128D851A-2E7A-4059-8E4C-F59454390D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1064" y="4846152"/>
            <a:ext cx="3166213" cy="1573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2E73AC7-51C5-471A-AF6C-F81D119E08BD}"/>
              </a:ext>
            </a:extLst>
          </p:cNvPr>
          <p:cNvSpPr txBox="1"/>
          <p:nvPr/>
        </p:nvSpPr>
        <p:spPr>
          <a:xfrm>
            <a:off x="9233239" y="4971410"/>
            <a:ext cx="261060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/>
              <a:t>Эскиз правильных кубической (а) и гексагональной (б) упаковок монодисперсных сфер</a:t>
            </a:r>
          </a:p>
        </p:txBody>
      </p:sp>
    </p:spTree>
    <p:extLst>
      <p:ext uri="{BB962C8B-B14F-4D97-AF65-F5344CB8AC3E}">
        <p14:creationId xmlns:p14="http://schemas.microsoft.com/office/powerpoint/2010/main" val="1116030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563526" y="437551"/>
            <a:ext cx="950550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ru-RU" altLang="ru-RU" sz="2400" b="1" dirty="0" smtClean="0"/>
              <a:t>Глобулярная модель: элементарные поры</a:t>
            </a:r>
            <a:endParaRPr lang="ru-RU" altLang="ru-RU" sz="2400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23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630" y="437551"/>
            <a:ext cx="1569217" cy="365124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74E548E2-0267-4D2A-9C4A-3B75FB2785C9}"/>
              </a:ext>
            </a:extLst>
          </p:cNvPr>
          <p:cNvCxnSpPr/>
          <p:nvPr/>
        </p:nvCxnSpPr>
        <p:spPr>
          <a:xfrm>
            <a:off x="5943600" y="1276468"/>
            <a:ext cx="0" cy="5143641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33140992-3F17-4035-B46A-19EF612DC2DB}"/>
              </a:ext>
            </a:extLst>
          </p:cNvPr>
          <p:cNvCxnSpPr>
            <a:cxnSpLocks/>
          </p:cNvCxnSpPr>
          <p:nvPr/>
        </p:nvCxnSpPr>
        <p:spPr>
          <a:xfrm>
            <a:off x="467833" y="1088763"/>
            <a:ext cx="11166463" cy="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5F02C554-8B92-47FA-BA88-690C260A2971}"/>
              </a:ext>
            </a:extLst>
          </p:cNvPr>
          <p:cNvCxnSpPr>
            <a:cxnSpLocks/>
          </p:cNvCxnSpPr>
          <p:nvPr/>
        </p:nvCxnSpPr>
        <p:spPr>
          <a:xfrm>
            <a:off x="467833" y="6578707"/>
            <a:ext cx="11166463" cy="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42E73AC7-51C5-471A-AF6C-F81D119E08BD}"/>
              </a:ext>
            </a:extLst>
          </p:cNvPr>
          <p:cNvSpPr txBox="1"/>
          <p:nvPr/>
        </p:nvSpPr>
        <p:spPr>
          <a:xfrm>
            <a:off x="266924" y="4331020"/>
            <a:ext cx="557120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96000" algn="just">
              <a:tabLst>
                <a:tab pos="4933950" algn="l"/>
              </a:tabLst>
            </a:pPr>
            <a:r>
              <a:rPr lang="ru-RU" sz="1600" i="1" dirty="0"/>
              <a:t>Координационное число упаковки </a:t>
            </a:r>
            <a:r>
              <a:rPr lang="en-US" sz="1600" i="1" dirty="0"/>
              <a:t>n</a:t>
            </a:r>
            <a:r>
              <a:rPr lang="en-US" sz="1600" dirty="0"/>
              <a:t> – </a:t>
            </a:r>
            <a:r>
              <a:rPr lang="ru-RU" sz="1600" dirty="0"/>
              <a:t>число глобул, соседствующих с отдельно взятой глобулой в данной упаковке.</a:t>
            </a:r>
          </a:p>
          <a:p>
            <a:pPr indent="396000" algn="just"/>
            <a:r>
              <a:rPr lang="ru-RU" sz="1600" i="1" dirty="0" smtClean="0"/>
              <a:t>Элементарный многогранник </a:t>
            </a:r>
            <a:r>
              <a:rPr lang="ru-RU" sz="1600" dirty="0" smtClean="0"/>
              <a:t>– фигура</a:t>
            </a:r>
            <a:r>
              <a:rPr lang="ru-RU" sz="1600" dirty="0"/>
              <a:t>, </a:t>
            </a:r>
            <a:r>
              <a:rPr lang="ru-RU" sz="1600" dirty="0" smtClean="0"/>
              <a:t>получаемая, если </a:t>
            </a:r>
            <a:r>
              <a:rPr lang="ru-RU" sz="1600" dirty="0"/>
              <a:t>в </a:t>
            </a:r>
            <a:r>
              <a:rPr lang="ru-RU" sz="1600" dirty="0" smtClean="0"/>
              <a:t>данной </a:t>
            </a:r>
            <a:r>
              <a:rPr lang="ru-RU" sz="1600" dirty="0"/>
              <a:t>упаковке </a:t>
            </a:r>
            <a:r>
              <a:rPr lang="ru-RU" sz="1600" dirty="0" smtClean="0"/>
              <a:t>вырезать плоскостями</a:t>
            </a:r>
            <a:r>
              <a:rPr lang="ru-RU" sz="1600" dirty="0"/>
              <a:t>, проходящими через центры ближайших </a:t>
            </a:r>
            <a:r>
              <a:rPr lang="ru-RU" sz="1600" dirty="0" smtClean="0"/>
              <a:t>шаров, некий минимальный объем.</a:t>
            </a:r>
          </a:p>
          <a:p>
            <a:pPr indent="396000" algn="just"/>
            <a:r>
              <a:rPr lang="ru-RU" sz="1600" dirty="0" smtClean="0"/>
              <a:t>Внутри ЭМ можно наблюдать </a:t>
            </a:r>
            <a:r>
              <a:rPr lang="ru-RU" sz="1600" i="1" dirty="0" smtClean="0"/>
              <a:t>элементарную пору </a:t>
            </a:r>
            <a:r>
              <a:rPr lang="ru-RU" sz="1600" dirty="0" smtClean="0"/>
              <a:t>определенной формы.</a:t>
            </a:r>
            <a:endParaRPr lang="en-US" sz="1600" dirty="0" smtClean="0"/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368" y="1191627"/>
            <a:ext cx="4792323" cy="3216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6249" y="1276468"/>
            <a:ext cx="4794352" cy="321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2E73AC7-51C5-471A-AF6C-F81D119E08BD}"/>
              </a:ext>
            </a:extLst>
          </p:cNvPr>
          <p:cNvSpPr txBox="1"/>
          <p:nvPr/>
        </p:nvSpPr>
        <p:spPr>
          <a:xfrm>
            <a:off x="6272638" y="4961323"/>
            <a:ext cx="557120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Рисунок - Элементарные </a:t>
            </a:r>
            <a:r>
              <a:rPr lang="ru-RU" sz="1600" dirty="0"/>
              <a:t>многогранники для правильных упаковок </a:t>
            </a:r>
            <a:r>
              <a:rPr lang="ru-RU" sz="1600" dirty="0" smtClean="0"/>
              <a:t>шаров и </a:t>
            </a:r>
            <a:r>
              <a:rPr lang="ru-RU" sz="1600" dirty="0"/>
              <a:t>элементарные поры в них.</a:t>
            </a:r>
          </a:p>
          <a:p>
            <a:pPr algn="ctr"/>
            <a:r>
              <a:rPr lang="ru-RU" sz="1600" dirty="0"/>
              <a:t>Координационные числа </a:t>
            </a:r>
            <a:r>
              <a:rPr lang="en-US" sz="1600" i="1" dirty="0" smtClean="0"/>
              <a:t>n</a:t>
            </a:r>
            <a:r>
              <a:rPr lang="en-US" sz="1600" dirty="0" smtClean="0"/>
              <a:t> </a:t>
            </a:r>
            <a:r>
              <a:rPr lang="ru-RU" sz="1600" dirty="0" smtClean="0"/>
              <a:t>в </a:t>
            </a:r>
            <a:r>
              <a:rPr lang="ru-RU" sz="1600" dirty="0"/>
              <a:t>этих упаковках: </a:t>
            </a:r>
            <a:endParaRPr lang="ru-RU" sz="1600" dirty="0" smtClean="0"/>
          </a:p>
          <a:p>
            <a:pPr algn="ctr"/>
            <a:r>
              <a:rPr lang="ru-RU" sz="1600" i="1" dirty="0" smtClean="0"/>
              <a:t>а, б</a:t>
            </a:r>
            <a:r>
              <a:rPr lang="ru-RU" sz="1600" dirty="0" smtClean="0"/>
              <a:t> </a:t>
            </a:r>
            <a:r>
              <a:rPr lang="ru-RU" sz="1600" dirty="0"/>
              <a:t>— 12; </a:t>
            </a:r>
            <a:r>
              <a:rPr lang="ru-RU" sz="1600" i="1" dirty="0"/>
              <a:t>в</a:t>
            </a:r>
            <a:r>
              <a:rPr lang="ru-RU" sz="1600" dirty="0"/>
              <a:t> — 8; </a:t>
            </a:r>
            <a:r>
              <a:rPr lang="ru-RU" sz="1600" i="1" dirty="0"/>
              <a:t>г</a:t>
            </a:r>
            <a:r>
              <a:rPr lang="ru-RU" sz="1600" dirty="0"/>
              <a:t> — 6; </a:t>
            </a:r>
            <a:r>
              <a:rPr lang="ru-RU" sz="1600" i="1" dirty="0"/>
              <a:t>д</a:t>
            </a:r>
            <a:r>
              <a:rPr lang="ru-RU" sz="1600" dirty="0"/>
              <a:t> — 4.</a:t>
            </a:r>
            <a:endParaRPr lang="ru-RU" sz="1600" dirty="0" smtClean="0"/>
          </a:p>
        </p:txBody>
      </p:sp>
    </p:spTree>
    <p:extLst>
      <p:ext uri="{BB962C8B-B14F-4D97-AF65-F5344CB8AC3E}">
        <p14:creationId xmlns:p14="http://schemas.microsoft.com/office/powerpoint/2010/main" val="72464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563526" y="437551"/>
            <a:ext cx="950550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ru-RU" altLang="ru-RU" sz="2400" b="1" dirty="0" smtClean="0"/>
              <a:t>Глобулярная модель: элементарные поры</a:t>
            </a:r>
            <a:endParaRPr lang="ru-RU" altLang="ru-RU" sz="2400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24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630" y="437551"/>
            <a:ext cx="1569217" cy="365124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74E548E2-0267-4D2A-9C4A-3B75FB2785C9}"/>
              </a:ext>
            </a:extLst>
          </p:cNvPr>
          <p:cNvCxnSpPr/>
          <p:nvPr/>
        </p:nvCxnSpPr>
        <p:spPr>
          <a:xfrm>
            <a:off x="5943600" y="1276468"/>
            <a:ext cx="0" cy="5143641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33140992-3F17-4035-B46A-19EF612DC2DB}"/>
              </a:ext>
            </a:extLst>
          </p:cNvPr>
          <p:cNvCxnSpPr>
            <a:cxnSpLocks/>
          </p:cNvCxnSpPr>
          <p:nvPr/>
        </p:nvCxnSpPr>
        <p:spPr>
          <a:xfrm>
            <a:off x="467833" y="1088763"/>
            <a:ext cx="11166463" cy="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5F02C554-8B92-47FA-BA88-690C260A2971}"/>
              </a:ext>
            </a:extLst>
          </p:cNvPr>
          <p:cNvCxnSpPr>
            <a:cxnSpLocks/>
          </p:cNvCxnSpPr>
          <p:nvPr/>
        </p:nvCxnSpPr>
        <p:spPr>
          <a:xfrm>
            <a:off x="467833" y="6578707"/>
            <a:ext cx="11166463" cy="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42E73AC7-51C5-471A-AF6C-F81D119E08BD}"/>
              </a:ext>
            </a:extLst>
          </p:cNvPr>
          <p:cNvSpPr txBox="1"/>
          <p:nvPr/>
        </p:nvSpPr>
        <p:spPr>
          <a:xfrm>
            <a:off x="266924" y="1116192"/>
            <a:ext cx="557120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/>
              <a:t>В наиболее </a:t>
            </a:r>
            <a:r>
              <a:rPr lang="ru-RU" sz="1600" i="1" dirty="0"/>
              <a:t>рыхлой </a:t>
            </a:r>
            <a:r>
              <a:rPr lang="ru-RU" sz="1600" dirty="0"/>
              <a:t>упаковке, </a:t>
            </a:r>
            <a:r>
              <a:rPr lang="en-US" sz="1600" i="1" dirty="0" smtClean="0"/>
              <a:t>n</a:t>
            </a:r>
            <a:r>
              <a:rPr lang="ru-RU" sz="1600" dirty="0" smtClean="0"/>
              <a:t> </a:t>
            </a:r>
            <a:r>
              <a:rPr lang="ru-RU" sz="1600" dirty="0"/>
              <a:t>= 3, </a:t>
            </a:r>
            <a:r>
              <a:rPr lang="ru-RU" sz="1600" dirty="0" smtClean="0"/>
              <a:t>пористость = </a:t>
            </a:r>
            <a:r>
              <a:rPr lang="ru-RU" sz="1600" dirty="0"/>
              <a:t>81,5 % </a:t>
            </a:r>
            <a:r>
              <a:rPr lang="ru-RU" sz="1600" dirty="0" smtClean="0"/>
              <a:t>(см. рисунок), выделить </a:t>
            </a:r>
            <a:r>
              <a:rPr lang="ru-RU" sz="1600" dirty="0"/>
              <a:t>элементарную пору, по-видимому, невозможно; на </a:t>
            </a:r>
            <a:r>
              <a:rPr lang="ru-RU" sz="1600" dirty="0" smtClean="0"/>
              <a:t>модели этой </a:t>
            </a:r>
            <a:r>
              <a:rPr lang="ru-RU" sz="1600" dirty="0"/>
              <a:t>упаковки </a:t>
            </a:r>
            <a:r>
              <a:rPr lang="ru-RU" sz="1600" dirty="0" smtClean="0"/>
              <a:t>видны </a:t>
            </a:r>
            <a:r>
              <a:rPr lang="ru-RU" sz="1600" dirty="0"/>
              <a:t>лишь окна между цепями глобул, </a:t>
            </a:r>
            <a:r>
              <a:rPr lang="ru-RU" sz="1600" dirty="0" smtClean="0"/>
              <a:t>объем которых </a:t>
            </a:r>
            <a:r>
              <a:rPr lang="ru-RU" sz="1600" dirty="0"/>
              <a:t>составляет лишь </a:t>
            </a:r>
            <a:r>
              <a:rPr lang="ru-RU" sz="1600" dirty="0" smtClean="0"/>
              <a:t>ок. 20 </a:t>
            </a:r>
            <a:r>
              <a:rPr lang="ru-RU" sz="1600" dirty="0"/>
              <a:t>% от общего объема </a:t>
            </a:r>
            <a:r>
              <a:rPr lang="ru-RU" sz="1600" dirty="0" smtClean="0"/>
              <a:t>упаковки.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2E73AC7-51C5-471A-AF6C-F81D119E08BD}"/>
              </a:ext>
            </a:extLst>
          </p:cNvPr>
          <p:cNvSpPr txBox="1"/>
          <p:nvPr/>
        </p:nvSpPr>
        <p:spPr>
          <a:xfrm>
            <a:off x="193278" y="5995743"/>
            <a:ext cx="557120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Рисунок </a:t>
            </a:r>
            <a:r>
              <a:rPr lang="ru-RU" sz="1600" dirty="0"/>
              <a:t>- Модель упаковки шаров с </a:t>
            </a:r>
            <a:r>
              <a:rPr lang="en-US" sz="1600" i="1" dirty="0" smtClean="0"/>
              <a:t>n</a:t>
            </a:r>
            <a:r>
              <a:rPr lang="ru-RU" sz="1600" dirty="0" smtClean="0"/>
              <a:t> </a:t>
            </a:r>
            <a:r>
              <a:rPr lang="ru-RU" sz="1600" dirty="0"/>
              <a:t>= 3, </a:t>
            </a:r>
            <a:endParaRPr lang="ru-RU" sz="1600" dirty="0" smtClean="0"/>
          </a:p>
          <a:p>
            <a:pPr algn="ctr"/>
            <a:r>
              <a:rPr lang="ru-RU" sz="1600" dirty="0" smtClean="0"/>
              <a:t>пористость </a:t>
            </a:r>
            <a:r>
              <a:rPr lang="ru-RU" sz="1600" dirty="0"/>
              <a:t>— 81,5 %.</a:t>
            </a:r>
            <a:endParaRPr lang="ru-RU" sz="1600" dirty="0" smtClean="0"/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650" y="2439631"/>
            <a:ext cx="4640867" cy="3582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2E73AC7-51C5-471A-AF6C-F81D119E08BD}"/>
              </a:ext>
            </a:extLst>
          </p:cNvPr>
          <p:cNvSpPr txBox="1"/>
          <p:nvPr/>
        </p:nvSpPr>
        <p:spPr>
          <a:xfrm>
            <a:off x="6084883" y="1116192"/>
            <a:ext cx="5571209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96000" algn="just"/>
            <a:r>
              <a:rPr lang="ru-RU" sz="1600" b="1" dirty="0"/>
              <a:t>Однако известны системы с еще более рыхлой упаковкой </a:t>
            </a:r>
            <a:r>
              <a:rPr lang="ru-RU" sz="1600" b="1" dirty="0" smtClean="0"/>
              <a:t>глобул: </a:t>
            </a:r>
            <a:r>
              <a:rPr lang="ru-RU" sz="1600" b="1" dirty="0" err="1" smtClean="0"/>
              <a:t>аэросилы</a:t>
            </a:r>
            <a:r>
              <a:rPr lang="ru-RU" sz="1600" b="1" dirty="0"/>
              <a:t>, сажи, </a:t>
            </a:r>
            <a:r>
              <a:rPr lang="ru-RU" sz="1600" b="1" dirty="0" smtClean="0"/>
              <a:t>гидрогели кремнезема</a:t>
            </a:r>
            <a:r>
              <a:rPr lang="ru-RU" sz="1600" b="1" dirty="0"/>
              <a:t>. </a:t>
            </a:r>
            <a:endParaRPr lang="ru-RU" sz="1600" b="1" dirty="0" smtClean="0"/>
          </a:p>
          <a:p>
            <a:pPr indent="396000" algn="just"/>
            <a:r>
              <a:rPr lang="ru-RU" sz="1600" dirty="0" smtClean="0"/>
              <a:t>Подход </a:t>
            </a:r>
            <a:r>
              <a:rPr lang="ru-RU" sz="1600" dirty="0"/>
              <a:t>к их моделированию, </a:t>
            </a:r>
            <a:r>
              <a:rPr lang="ru-RU" sz="1600" dirty="0" smtClean="0"/>
              <a:t>позволяющий получать </a:t>
            </a:r>
            <a:r>
              <a:rPr lang="ru-RU" sz="1600" dirty="0"/>
              <a:t>модели с очень большими значениями </a:t>
            </a:r>
            <a:r>
              <a:rPr lang="ru-RU" sz="1600" dirty="0" smtClean="0"/>
              <a:t>пористости:  за </a:t>
            </a:r>
            <a:r>
              <a:rPr lang="ru-RU" sz="1600" dirty="0"/>
              <a:t>основу взята упаковка глобул </a:t>
            </a:r>
            <a:r>
              <a:rPr lang="en-US" sz="1600" i="1" dirty="0" smtClean="0"/>
              <a:t>n</a:t>
            </a:r>
            <a:r>
              <a:rPr lang="ru-RU" sz="1600" dirty="0" smtClean="0"/>
              <a:t> </a:t>
            </a:r>
            <a:r>
              <a:rPr lang="ru-RU" sz="1600" dirty="0"/>
              <a:t>= 3 со спиралевидно </a:t>
            </a:r>
            <a:r>
              <a:rPr lang="ru-RU" sz="1600" dirty="0" smtClean="0"/>
              <a:t>поднимающимися цепями </a:t>
            </a:r>
            <a:r>
              <a:rPr lang="ru-RU" sz="1600" dirty="0"/>
              <a:t>глобул. </a:t>
            </a:r>
            <a:endParaRPr lang="ru-RU" sz="1600" dirty="0" smtClean="0"/>
          </a:p>
          <a:p>
            <a:pPr indent="396000" algn="just"/>
            <a:r>
              <a:rPr lang="ru-RU" sz="1600" dirty="0" smtClean="0"/>
              <a:t>Между </a:t>
            </a:r>
            <a:r>
              <a:rPr lang="ru-RU" sz="1600" dirty="0"/>
              <a:t>частицами этой базовой модели </a:t>
            </a:r>
            <a:r>
              <a:rPr lang="ru-RU" sz="1600" dirty="0" smtClean="0"/>
              <a:t>вставляются</a:t>
            </a:r>
            <a:r>
              <a:rPr lang="en-US" sz="1600" dirty="0" smtClean="0"/>
              <a:t> </a:t>
            </a:r>
            <a:r>
              <a:rPr lang="ru-RU" sz="1600" dirty="0" smtClean="0"/>
              <a:t>дополнительные </a:t>
            </a:r>
            <a:r>
              <a:rPr lang="ru-RU" sz="1600" dirty="0"/>
              <a:t>глобулы, имеющие, следовательно, </a:t>
            </a:r>
            <a:r>
              <a:rPr lang="ru-RU" sz="1600" dirty="0" smtClean="0"/>
              <a:t>число</a:t>
            </a:r>
            <a:r>
              <a:rPr lang="en-US" sz="1600" dirty="0" smtClean="0"/>
              <a:t> </a:t>
            </a:r>
            <a:r>
              <a:rPr lang="ru-RU" sz="1600" dirty="0" smtClean="0"/>
              <a:t>касаний </a:t>
            </a:r>
            <a:r>
              <a:rPr lang="ru-RU" sz="1600" dirty="0"/>
              <a:t>с соседними, равное двум. Получается модель с </a:t>
            </a:r>
            <a:r>
              <a:rPr lang="ru-RU" sz="1600" dirty="0" smtClean="0"/>
              <a:t>комбинацией</a:t>
            </a:r>
            <a:r>
              <a:rPr lang="en-US" sz="1600" dirty="0" smtClean="0"/>
              <a:t> </a:t>
            </a:r>
            <a:r>
              <a:rPr lang="ru-RU" sz="1600" dirty="0" smtClean="0"/>
              <a:t>чисел </a:t>
            </a:r>
            <a:r>
              <a:rPr lang="ru-RU" sz="1600" dirty="0"/>
              <a:t>касаний глобул 2 и 3 и средними дробными </a:t>
            </a:r>
            <a:r>
              <a:rPr lang="ru-RU" sz="1600" dirty="0" smtClean="0"/>
              <a:t>числами</a:t>
            </a:r>
            <a:r>
              <a:rPr lang="en-US" sz="1600" dirty="0" smtClean="0"/>
              <a:t> </a:t>
            </a:r>
            <a:r>
              <a:rPr lang="ru-RU" sz="1600" dirty="0" smtClean="0"/>
              <a:t>касаний </a:t>
            </a:r>
            <a:r>
              <a:rPr lang="ru-RU" sz="1600" dirty="0"/>
              <a:t>между этими двумя значениями. Число </a:t>
            </a:r>
            <a:r>
              <a:rPr lang="ru-RU" sz="1600" dirty="0" smtClean="0"/>
              <a:t>дополнительных</a:t>
            </a:r>
            <a:r>
              <a:rPr lang="en-US" sz="1600" dirty="0" smtClean="0"/>
              <a:t> </a:t>
            </a:r>
            <a:r>
              <a:rPr lang="ru-RU" sz="1600" dirty="0" smtClean="0"/>
              <a:t>глобул </a:t>
            </a:r>
            <a:r>
              <a:rPr lang="ru-RU" sz="1600" dirty="0"/>
              <a:t>может возрастать от одной до очень больших величин, </a:t>
            </a:r>
            <a:r>
              <a:rPr lang="ru-RU" sz="1600" dirty="0" smtClean="0"/>
              <a:t>что соответствует </a:t>
            </a:r>
            <a:r>
              <a:rPr lang="ru-RU" sz="1600" dirty="0"/>
              <a:t>возрастанию пористости от 0,815 до предельной </a:t>
            </a:r>
            <a:r>
              <a:rPr lang="ru-RU" sz="1600" dirty="0" smtClean="0"/>
              <a:t>величины</a:t>
            </a:r>
            <a:r>
              <a:rPr lang="en-US" sz="1600" dirty="0" smtClean="0"/>
              <a:t> </a:t>
            </a:r>
            <a:r>
              <a:rPr lang="ru-RU" sz="1600" dirty="0" smtClean="0"/>
              <a:t>1,0</a:t>
            </a:r>
            <a:r>
              <a:rPr lang="ru-RU" sz="1600" dirty="0"/>
              <a:t>. </a:t>
            </a:r>
            <a:endParaRPr lang="en-US" sz="1600" dirty="0" smtClean="0"/>
          </a:p>
          <a:p>
            <a:pPr indent="396000" algn="just"/>
            <a:r>
              <a:rPr lang="ru-RU" sz="1600" b="1" dirty="0" smtClean="0"/>
              <a:t>Это </a:t>
            </a:r>
            <a:r>
              <a:rPr lang="ru-RU" sz="1600" b="1" dirty="0"/>
              <a:t>дает возможность в глобулярной модели охватить </a:t>
            </a:r>
            <a:r>
              <a:rPr lang="ru-RU" sz="1600" b="1" dirty="0" smtClean="0"/>
              <a:t>весь возможный </a:t>
            </a:r>
            <a:r>
              <a:rPr lang="ru-RU" sz="1600" b="1" dirty="0"/>
              <a:t>интервал пористости от 0,26 до </a:t>
            </a:r>
            <a:r>
              <a:rPr lang="ru-RU" sz="1600" b="1" dirty="0" smtClean="0"/>
              <a:t>1,0.</a:t>
            </a:r>
          </a:p>
        </p:txBody>
      </p:sp>
    </p:spTree>
    <p:extLst>
      <p:ext uri="{BB962C8B-B14F-4D97-AF65-F5344CB8AC3E}">
        <p14:creationId xmlns:p14="http://schemas.microsoft.com/office/powerpoint/2010/main" val="3341474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563526" y="437551"/>
            <a:ext cx="950550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ru-RU" sz="2400" b="1" dirty="0"/>
              <a:t>Однородная глобулярная модель</a:t>
            </a:r>
            <a:endParaRPr lang="ru-RU" altLang="ru-RU" sz="2400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25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630" y="437551"/>
            <a:ext cx="1569217" cy="365124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74E548E2-0267-4D2A-9C4A-3B75FB2785C9}"/>
              </a:ext>
            </a:extLst>
          </p:cNvPr>
          <p:cNvCxnSpPr/>
          <p:nvPr/>
        </p:nvCxnSpPr>
        <p:spPr>
          <a:xfrm>
            <a:off x="5943600" y="1276468"/>
            <a:ext cx="0" cy="5143641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33140992-3F17-4035-B46A-19EF612DC2DB}"/>
              </a:ext>
            </a:extLst>
          </p:cNvPr>
          <p:cNvCxnSpPr>
            <a:cxnSpLocks/>
          </p:cNvCxnSpPr>
          <p:nvPr/>
        </p:nvCxnSpPr>
        <p:spPr>
          <a:xfrm>
            <a:off x="467833" y="1088763"/>
            <a:ext cx="11166463" cy="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A71B5AF-E829-4C3F-94B5-E5A5823B528D}"/>
              </a:ext>
            </a:extLst>
          </p:cNvPr>
          <p:cNvSpPr txBox="1"/>
          <p:nvPr/>
        </p:nvSpPr>
        <p:spPr>
          <a:xfrm>
            <a:off x="467833" y="1022013"/>
            <a:ext cx="5348173" cy="50629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96000" algn="just">
              <a:tabLst>
                <a:tab pos="4933950" algn="l"/>
              </a:tabLst>
            </a:pPr>
            <a:r>
              <a:rPr lang="ru-RU" sz="1900" dirty="0" smtClean="0"/>
              <a:t>Наиболее </a:t>
            </a:r>
            <a:r>
              <a:rPr lang="ru-RU" sz="1900" dirty="0"/>
              <a:t>простой является </a:t>
            </a:r>
            <a:r>
              <a:rPr lang="ru-RU" sz="1900" b="1" i="1" dirty="0"/>
              <a:t>однородная глобулярная модель</a:t>
            </a:r>
            <a:r>
              <a:rPr lang="ru-RU" sz="1900" dirty="0"/>
              <a:t>, </a:t>
            </a:r>
            <a:r>
              <a:rPr lang="ru-RU" sz="1900" dirty="0" smtClean="0"/>
              <a:t>в которой </a:t>
            </a:r>
            <a:r>
              <a:rPr lang="ru-RU" sz="1900" dirty="0"/>
              <a:t>реальный образец заменяется моделью правильно </a:t>
            </a:r>
            <a:r>
              <a:rPr lang="ru-RU" sz="1900" dirty="0" smtClean="0"/>
              <a:t>упакованных одинаковых </a:t>
            </a:r>
            <a:r>
              <a:rPr lang="ru-RU" sz="1900" dirty="0"/>
              <a:t>глобул с единственным значением </a:t>
            </a:r>
            <a:r>
              <a:rPr lang="en-US" sz="1900" b="1" i="1" dirty="0" smtClean="0"/>
              <a:t>n</a:t>
            </a:r>
            <a:r>
              <a:rPr lang="ru-RU" sz="1900" dirty="0" smtClean="0"/>
              <a:t>, </a:t>
            </a:r>
            <a:r>
              <a:rPr lang="ru-RU" sz="1900" dirty="0"/>
              <a:t>которое</a:t>
            </a:r>
            <a:r>
              <a:rPr lang="ru-RU" sz="1900" dirty="0" smtClean="0"/>
              <a:t>, будучи </a:t>
            </a:r>
            <a:r>
              <a:rPr lang="ru-RU" sz="1900" dirty="0"/>
              <a:t>определенным по указанной кривой, может быть дробным.</a:t>
            </a:r>
          </a:p>
          <a:p>
            <a:pPr indent="396000" algn="just">
              <a:tabLst>
                <a:tab pos="4933950" algn="l"/>
              </a:tabLst>
            </a:pPr>
            <a:r>
              <a:rPr lang="ru-RU" sz="1900" dirty="0"/>
              <a:t>На этом этапе моделирование отходит от ясного </a:t>
            </a:r>
            <a:r>
              <a:rPr lang="ru-RU" sz="1900" dirty="0" smtClean="0"/>
              <a:t>геометрического</a:t>
            </a:r>
            <a:r>
              <a:rPr lang="en-US" sz="1900" dirty="0" smtClean="0"/>
              <a:t> </a:t>
            </a:r>
            <a:r>
              <a:rPr lang="ru-RU" sz="1900" dirty="0" smtClean="0"/>
              <a:t>образа </a:t>
            </a:r>
            <a:r>
              <a:rPr lang="ru-RU" sz="1900" dirty="0"/>
              <a:t>дискретной модели и оперирует понятием </a:t>
            </a:r>
            <a:r>
              <a:rPr lang="ru-RU" sz="1900" b="1" i="1" dirty="0" err="1" smtClean="0"/>
              <a:t>квазиупаковок</a:t>
            </a:r>
            <a:r>
              <a:rPr lang="ru-RU" sz="1900" b="1" i="1" dirty="0" smtClean="0"/>
              <a:t> глобул</a:t>
            </a:r>
            <a:r>
              <a:rPr lang="ru-RU" sz="1900" dirty="0"/>
              <a:t>, в бесконечном ряду которых числа касаний могут </a:t>
            </a:r>
            <a:r>
              <a:rPr lang="ru-RU" sz="1900" dirty="0" smtClean="0"/>
              <a:t>иметь</a:t>
            </a:r>
            <a:r>
              <a:rPr lang="en-US" sz="1900" dirty="0" smtClean="0"/>
              <a:t> </a:t>
            </a:r>
            <a:r>
              <a:rPr lang="ru-RU" sz="1900" dirty="0" smtClean="0"/>
              <a:t>любое </a:t>
            </a:r>
            <a:r>
              <a:rPr lang="ru-RU" sz="1900" dirty="0"/>
              <a:t>значение в интервале от 2 до </a:t>
            </a:r>
            <a:r>
              <a:rPr lang="ru-RU" sz="1900" dirty="0" smtClean="0"/>
              <a:t>12 </a:t>
            </a:r>
            <a:r>
              <a:rPr lang="ru-RU" sz="1900" dirty="0"/>
              <a:t>, отвечающем любому </a:t>
            </a:r>
            <a:r>
              <a:rPr lang="ru-RU" sz="1900" dirty="0" smtClean="0"/>
              <a:t>значению</a:t>
            </a:r>
            <a:r>
              <a:rPr lang="en-US" sz="1900" dirty="0" smtClean="0"/>
              <a:t> </a:t>
            </a:r>
            <a:r>
              <a:rPr lang="ru-RU" sz="1900" dirty="0" smtClean="0"/>
              <a:t>пористости </a:t>
            </a:r>
            <a:r>
              <a:rPr lang="ru-RU" sz="1900" dirty="0"/>
              <a:t>от 1 до 0,26. </a:t>
            </a:r>
            <a:endParaRPr lang="ru-RU" sz="1900" dirty="0" smtClean="0"/>
          </a:p>
          <a:p>
            <a:pPr indent="396000" algn="just">
              <a:tabLst>
                <a:tab pos="4933950" algn="l"/>
              </a:tabLst>
            </a:pPr>
            <a:r>
              <a:rPr lang="ru-RU" sz="1900" dirty="0" smtClean="0"/>
              <a:t>Хотя </a:t>
            </a:r>
            <a:r>
              <a:rPr lang="ru-RU" sz="1900" dirty="0"/>
              <a:t>любая такая </a:t>
            </a:r>
            <a:r>
              <a:rPr lang="ru-RU" sz="1900" dirty="0" err="1"/>
              <a:t>квазимодель</a:t>
            </a:r>
            <a:r>
              <a:rPr lang="ru-RU" sz="1900" dirty="0"/>
              <a:t> </a:t>
            </a:r>
            <a:r>
              <a:rPr lang="ru-RU" sz="1900" dirty="0" smtClean="0"/>
              <a:t>является</a:t>
            </a:r>
            <a:r>
              <a:rPr lang="en-US" sz="1900" dirty="0" smtClean="0"/>
              <a:t> </a:t>
            </a:r>
            <a:r>
              <a:rPr lang="ru-RU" sz="1900" dirty="0" smtClean="0"/>
              <a:t>абстракцией</a:t>
            </a:r>
            <a:r>
              <a:rPr lang="ru-RU" sz="1900" dirty="0"/>
              <a:t>, тем не менее ее параметры дают </a:t>
            </a:r>
            <a:r>
              <a:rPr lang="ru-RU" sz="1900" dirty="0" smtClean="0"/>
              <a:t>приблизительное численное </a:t>
            </a:r>
            <a:r>
              <a:rPr lang="ru-RU" sz="1900" dirty="0"/>
              <a:t>представление о геометрической структуре образца</a:t>
            </a:r>
            <a:r>
              <a:rPr lang="ru-RU" sz="1900" dirty="0" smtClean="0"/>
              <a:t>.</a:t>
            </a:r>
            <a:endParaRPr lang="ru-RU" sz="1900" dirty="0"/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5F02C554-8B92-47FA-BA88-690C260A2971}"/>
              </a:ext>
            </a:extLst>
          </p:cNvPr>
          <p:cNvCxnSpPr>
            <a:cxnSpLocks/>
          </p:cNvCxnSpPr>
          <p:nvPr/>
        </p:nvCxnSpPr>
        <p:spPr>
          <a:xfrm>
            <a:off x="467833" y="6578707"/>
            <a:ext cx="11166463" cy="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aphicFrame>
        <p:nvGraphicFramePr>
          <p:cNvPr id="19" name="Объект 18"/>
          <p:cNvGraphicFramePr>
            <a:graphicFrameLocks noChangeAspect="1"/>
          </p:cNvGraphicFramePr>
          <p:nvPr>
            <p:extLst/>
          </p:nvPr>
        </p:nvGraphicFramePr>
        <p:xfrm>
          <a:off x="6856311" y="1231476"/>
          <a:ext cx="4116387" cy="245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71" name="Equation" r:id="rId4" imgW="2145960" imgH="1282680" progId="Equation.DSMT4">
                  <p:embed/>
                </p:oleObj>
              </mc:Choice>
              <mc:Fallback>
                <p:oleObj name="Equation" r:id="rId4" imgW="2145960" imgH="1282680" progId="Equation.DSMT4">
                  <p:embed/>
                  <p:pic>
                    <p:nvPicPr>
                      <p:cNvPr id="19" name="Объект 18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856311" y="1231476"/>
                        <a:ext cx="4116387" cy="2457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" name="Picture 2">
            <a:extLst>
              <a:ext uri="{FF2B5EF4-FFF2-40B4-BE49-F238E27FC236}">
                <a16:creationId xmlns:a16="http://schemas.microsoft.com/office/drawing/2014/main" id="{E1891E29-B993-4B0D-A886-3B59BED5B2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185"/>
          <a:stretch/>
        </p:blipFill>
        <p:spPr bwMode="auto">
          <a:xfrm>
            <a:off x="5990275" y="3727087"/>
            <a:ext cx="2546804" cy="2693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8526143" y="4575639"/>
            <a:ext cx="3496974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tabLst>
                <a:tab pos="4933950" algn="l"/>
              </a:tabLst>
            </a:pPr>
            <a:r>
              <a:rPr lang="ru-RU" sz="1300" dirty="0"/>
              <a:t>Рисунок – Интерполяционная кривая (график Карнаухова) зависимости степени заполнения (1-</a:t>
            </a:r>
            <a:r>
              <a:rPr lang="el-GR" sz="1300" i="1" dirty="0">
                <a:latin typeface="Arial"/>
                <a:cs typeface="Arial"/>
              </a:rPr>
              <a:t>ε</a:t>
            </a:r>
            <a:r>
              <a:rPr lang="ru-RU" sz="1300" dirty="0"/>
              <a:t>) и относительного размера горла пор, </a:t>
            </a:r>
            <a:r>
              <a:rPr lang="en-US" sz="1300" i="1" dirty="0" err="1"/>
              <a:t>d</a:t>
            </a:r>
            <a:r>
              <a:rPr lang="en-US" sz="1300" i="1" baseline="-25000" dirty="0" err="1"/>
              <a:t>r</a:t>
            </a:r>
            <a:r>
              <a:rPr lang="en-US" sz="1300" dirty="0"/>
              <a:t>/</a:t>
            </a:r>
            <a:r>
              <a:rPr lang="en-US" sz="1300" i="1" dirty="0"/>
              <a:t>D</a:t>
            </a:r>
            <a:r>
              <a:rPr lang="en-US" sz="1300" dirty="0"/>
              <a:t> </a:t>
            </a:r>
            <a:r>
              <a:rPr lang="ru-RU" sz="1300" dirty="0"/>
              <a:t>от числа контактов </a:t>
            </a:r>
            <a:r>
              <a:rPr lang="en-US" sz="1300" i="1" dirty="0"/>
              <a:t>n</a:t>
            </a:r>
            <a:r>
              <a:rPr lang="en-US" sz="1300" dirty="0"/>
              <a:t> </a:t>
            </a:r>
            <a:r>
              <a:rPr lang="ru-RU" sz="1300" dirty="0"/>
              <a:t>для упаковок шаров: 1 – точки для правильных упаковок шаров; 2-5 – экспериментальные точки по результатам для случайных упаковок шаров; </a:t>
            </a:r>
            <a:r>
              <a:rPr lang="en-US" sz="1300" i="1" dirty="0" err="1"/>
              <a:t>d</a:t>
            </a:r>
            <a:r>
              <a:rPr lang="en-US" sz="1300" i="1" baseline="-25000" dirty="0" err="1"/>
              <a:t>r</a:t>
            </a:r>
            <a:r>
              <a:rPr lang="en-US" sz="1300" dirty="0"/>
              <a:t> – </a:t>
            </a:r>
            <a:r>
              <a:rPr lang="ru-RU" sz="1300" dirty="0"/>
              <a:t>диаметр горла пор; </a:t>
            </a:r>
            <a:r>
              <a:rPr lang="en-US" sz="1300" i="1" dirty="0"/>
              <a:t>D</a:t>
            </a:r>
            <a:r>
              <a:rPr lang="ru-RU" sz="1300" dirty="0"/>
              <a:t> – диаметр шара</a:t>
            </a:r>
          </a:p>
        </p:txBody>
      </p:sp>
    </p:spTree>
    <p:extLst>
      <p:ext uri="{BB962C8B-B14F-4D97-AF65-F5344CB8AC3E}">
        <p14:creationId xmlns:p14="http://schemas.microsoft.com/office/powerpoint/2010/main" val="1899946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563526" y="437551"/>
            <a:ext cx="950550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ru-RU" altLang="ru-RU" sz="2400" b="1" dirty="0" smtClean="0"/>
              <a:t>Глобулярная модель пористой структуры</a:t>
            </a:r>
            <a:endParaRPr lang="ru-RU" altLang="ru-RU" sz="2400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26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630" y="437551"/>
            <a:ext cx="1569217" cy="365124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74E548E2-0267-4D2A-9C4A-3B75FB2785C9}"/>
              </a:ext>
            </a:extLst>
          </p:cNvPr>
          <p:cNvCxnSpPr/>
          <p:nvPr/>
        </p:nvCxnSpPr>
        <p:spPr>
          <a:xfrm>
            <a:off x="5943600" y="1276468"/>
            <a:ext cx="0" cy="5143641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33140992-3F17-4035-B46A-19EF612DC2DB}"/>
              </a:ext>
            </a:extLst>
          </p:cNvPr>
          <p:cNvCxnSpPr>
            <a:cxnSpLocks/>
          </p:cNvCxnSpPr>
          <p:nvPr/>
        </p:nvCxnSpPr>
        <p:spPr>
          <a:xfrm>
            <a:off x="467833" y="1088763"/>
            <a:ext cx="11166463" cy="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A71B5AF-E829-4C3F-94B5-E5A5823B528D}"/>
              </a:ext>
            </a:extLst>
          </p:cNvPr>
          <p:cNvSpPr txBox="1"/>
          <p:nvPr/>
        </p:nvSpPr>
        <p:spPr>
          <a:xfrm>
            <a:off x="251017" y="1015725"/>
            <a:ext cx="5584175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96000" algn="just"/>
            <a:r>
              <a:rPr lang="ru-RU" dirty="0"/>
              <a:t>Двумя главными параметрами глобулярной модели для </a:t>
            </a:r>
            <a:r>
              <a:rPr lang="ru-RU" dirty="0" smtClean="0"/>
              <a:t>данного</a:t>
            </a:r>
            <a:r>
              <a:rPr lang="en-US" dirty="0" smtClean="0"/>
              <a:t> </a:t>
            </a:r>
            <a:r>
              <a:rPr lang="ru-RU" dirty="0" smtClean="0"/>
              <a:t>конкретного </a:t>
            </a:r>
            <a:r>
              <a:rPr lang="ru-RU" dirty="0"/>
              <a:t>образца являются </a:t>
            </a:r>
            <a:r>
              <a:rPr lang="ru-RU" b="1" dirty="0"/>
              <a:t>размер глобул </a:t>
            </a:r>
            <a:r>
              <a:rPr lang="ru-RU" b="1" i="1" dirty="0"/>
              <a:t>D</a:t>
            </a:r>
            <a:r>
              <a:rPr lang="ru-RU" b="1" dirty="0"/>
              <a:t> </a:t>
            </a:r>
            <a:r>
              <a:rPr lang="ru-RU" dirty="0"/>
              <a:t>и плотность </a:t>
            </a:r>
            <a:r>
              <a:rPr lang="ru-RU" dirty="0" smtClean="0"/>
              <a:t>их упаковки</a:t>
            </a:r>
            <a:r>
              <a:rPr lang="ru-RU" dirty="0"/>
              <a:t>, численно выражаемая </a:t>
            </a:r>
            <a:r>
              <a:rPr lang="ru-RU" b="1" dirty="0"/>
              <a:t>числом касаний глобулы с </a:t>
            </a:r>
            <a:r>
              <a:rPr lang="ru-RU" b="1" dirty="0" smtClean="0"/>
              <a:t>соседями</a:t>
            </a:r>
            <a:r>
              <a:rPr lang="en-US" b="1" dirty="0" smtClean="0"/>
              <a:t> </a:t>
            </a:r>
            <a:r>
              <a:rPr lang="en-US" b="1" i="1" dirty="0"/>
              <a:t>n</a:t>
            </a:r>
            <a:r>
              <a:rPr lang="ru-RU" dirty="0" smtClean="0"/>
              <a:t>. </a:t>
            </a:r>
            <a:endParaRPr lang="en-US" dirty="0" smtClean="0"/>
          </a:p>
          <a:p>
            <a:pPr indent="396000" algn="just"/>
            <a:r>
              <a:rPr lang="ru-RU" dirty="0" smtClean="0"/>
              <a:t>1. </a:t>
            </a:r>
            <a:r>
              <a:rPr lang="ru-RU" b="1" dirty="0" smtClean="0"/>
              <a:t>Размер </a:t>
            </a:r>
            <a:r>
              <a:rPr lang="ru-RU" b="1" dirty="0"/>
              <a:t>глобул </a:t>
            </a:r>
            <a:r>
              <a:rPr lang="en-US" b="1" i="1" dirty="0" smtClean="0"/>
              <a:t>D</a:t>
            </a:r>
            <a:r>
              <a:rPr lang="en-US" b="1" dirty="0" smtClean="0"/>
              <a:t> </a:t>
            </a:r>
            <a:r>
              <a:rPr lang="ru-RU" dirty="0" smtClean="0"/>
              <a:t>может </a:t>
            </a:r>
            <a:r>
              <a:rPr lang="ru-RU" dirty="0"/>
              <a:t>быть получен как средняя величина</a:t>
            </a:r>
            <a:r>
              <a:rPr lang="ru-RU" dirty="0" smtClean="0"/>
              <a:t>,</a:t>
            </a:r>
            <a:r>
              <a:rPr lang="en-US" dirty="0" smtClean="0"/>
              <a:t> </a:t>
            </a:r>
            <a:r>
              <a:rPr lang="ru-RU" dirty="0" smtClean="0"/>
              <a:t>находимая </a:t>
            </a:r>
            <a:r>
              <a:rPr lang="ru-RU" dirty="0"/>
              <a:t>из гистограмм, построенных по </a:t>
            </a:r>
            <a:r>
              <a:rPr lang="ru-RU" dirty="0" smtClean="0"/>
              <a:t>электронно-микроскопическим </a:t>
            </a:r>
            <a:r>
              <a:rPr lang="ru-RU" dirty="0"/>
              <a:t>или оптическим снимкам. </a:t>
            </a:r>
            <a:r>
              <a:rPr lang="ru-RU" dirty="0" smtClean="0"/>
              <a:t>При </a:t>
            </a:r>
            <a:r>
              <a:rPr lang="ru-RU" dirty="0"/>
              <a:t>невозможности </a:t>
            </a:r>
            <a:r>
              <a:rPr lang="ru-RU" dirty="0" smtClean="0"/>
              <a:t>прямых измерений </a:t>
            </a:r>
            <a:r>
              <a:rPr lang="ru-RU" dirty="0"/>
              <a:t>или отклонения формы частиц от сферической </a:t>
            </a:r>
            <a:r>
              <a:rPr lang="ru-RU" dirty="0" smtClean="0"/>
              <a:t>размер глобул </a:t>
            </a:r>
            <a:r>
              <a:rPr lang="ru-RU" dirty="0"/>
              <a:t>модели может быть весьма просто </a:t>
            </a:r>
            <a:r>
              <a:rPr lang="ru-RU" dirty="0" smtClean="0"/>
              <a:t>вычислен.</a:t>
            </a:r>
          </a:p>
          <a:p>
            <a:pPr indent="396000" algn="just"/>
            <a:r>
              <a:rPr lang="ru-RU" dirty="0" smtClean="0"/>
              <a:t>2. </a:t>
            </a:r>
            <a:r>
              <a:rPr lang="ru-RU" b="1" dirty="0" smtClean="0"/>
              <a:t>Число </a:t>
            </a:r>
            <a:r>
              <a:rPr lang="ru-RU" b="1" dirty="0"/>
              <a:t>касаний </a:t>
            </a:r>
            <a:r>
              <a:rPr lang="en-US" b="1" i="1" dirty="0" smtClean="0"/>
              <a:t>n</a:t>
            </a:r>
            <a:r>
              <a:rPr lang="ru-RU" b="1" dirty="0" smtClean="0"/>
              <a:t> </a:t>
            </a:r>
            <a:r>
              <a:rPr lang="ru-RU" dirty="0"/>
              <a:t>определяется из графической </a:t>
            </a:r>
            <a:r>
              <a:rPr lang="ru-RU" dirty="0" smtClean="0"/>
              <a:t>зависимости степени </a:t>
            </a:r>
            <a:r>
              <a:rPr lang="ru-RU" dirty="0"/>
              <a:t>заполнения </a:t>
            </a:r>
            <a:r>
              <a:rPr lang="en-US" dirty="0" smtClean="0"/>
              <a:t>(</a:t>
            </a:r>
            <a:r>
              <a:rPr lang="ru-RU" dirty="0" smtClean="0"/>
              <a:t>1—</a:t>
            </a:r>
            <a:r>
              <a:rPr lang="el-GR" i="1" dirty="0" smtClean="0">
                <a:latin typeface="Arial"/>
                <a:cs typeface="Arial"/>
              </a:rPr>
              <a:t>ε</a:t>
            </a:r>
            <a:r>
              <a:rPr lang="en-US" dirty="0" smtClean="0">
                <a:latin typeface="Arial"/>
                <a:cs typeface="Arial"/>
              </a:rPr>
              <a:t>).</a:t>
            </a:r>
            <a:endParaRPr lang="ru-RU" dirty="0" smtClean="0">
              <a:latin typeface="Arial"/>
              <a:cs typeface="Arial"/>
            </a:endParaRPr>
          </a:p>
          <a:p>
            <a:pPr indent="396000" algn="just">
              <a:tabLst>
                <a:tab pos="4933950" algn="l"/>
              </a:tabLst>
            </a:pPr>
            <a:r>
              <a:rPr lang="ru-RU" b="1" i="1" dirty="0" smtClean="0"/>
              <a:t>Диаметр </a:t>
            </a:r>
            <a:r>
              <a:rPr lang="en-US" b="1" i="1" dirty="0" err="1" smtClean="0"/>
              <a:t>d</a:t>
            </a:r>
            <a:r>
              <a:rPr lang="en-US" b="1" i="1" baseline="-25000" dirty="0" err="1" smtClean="0"/>
              <a:t>r</a:t>
            </a:r>
            <a:r>
              <a:rPr lang="ru-RU" b="1" dirty="0" smtClean="0"/>
              <a:t> </a:t>
            </a:r>
            <a:r>
              <a:rPr lang="ru-RU" dirty="0"/>
              <a:t>равен </a:t>
            </a:r>
            <a:r>
              <a:rPr lang="ru-RU" dirty="0" smtClean="0"/>
              <a:t>диаметру </a:t>
            </a:r>
            <a:r>
              <a:rPr lang="ru-RU" dirty="0"/>
              <a:t>окружности, вписанной в наиболее узкое место («горло») упаковки.</a:t>
            </a:r>
          </a:p>
          <a:p>
            <a:pPr indent="396000" algn="just">
              <a:tabLst>
                <a:tab pos="4933950" algn="l"/>
              </a:tabLst>
            </a:pPr>
            <a:r>
              <a:rPr lang="ru-RU" b="1" i="1" dirty="0"/>
              <a:t>Диаметр </a:t>
            </a:r>
            <a:r>
              <a:rPr lang="en-US" b="1" i="1" dirty="0" smtClean="0"/>
              <a:t>d</a:t>
            </a:r>
            <a:r>
              <a:rPr lang="ru-RU" b="1" i="1" baseline="-25000" dirty="0" smtClean="0"/>
              <a:t>п</a:t>
            </a:r>
            <a:r>
              <a:rPr lang="ru-RU" b="1" dirty="0" smtClean="0"/>
              <a:t> </a:t>
            </a:r>
            <a:r>
              <a:rPr lang="ru-RU" dirty="0"/>
              <a:t>равен диаметру </a:t>
            </a:r>
            <a:r>
              <a:rPr lang="ru-RU" dirty="0" smtClean="0"/>
              <a:t>шара, вписанному в полость элементарной поры.</a:t>
            </a:r>
            <a:endParaRPr lang="ru-RU" dirty="0"/>
          </a:p>
          <a:p>
            <a:pPr indent="396000" algn="just">
              <a:tabLst>
                <a:tab pos="4933950" algn="l"/>
              </a:tabLst>
            </a:pPr>
            <a:r>
              <a:rPr lang="ru-RU" dirty="0" smtClean="0"/>
              <a:t>Размеры </a:t>
            </a:r>
            <a:r>
              <a:rPr lang="ru-RU" dirty="0"/>
              <a:t>пор </a:t>
            </a:r>
            <a:r>
              <a:rPr lang="ru-RU" dirty="0" smtClean="0"/>
              <a:t>определяются </a:t>
            </a:r>
            <a:r>
              <a:rPr lang="ru-RU" dirty="0"/>
              <a:t>размером глобул и характером упаковки</a:t>
            </a:r>
            <a:r>
              <a:rPr lang="ru-RU" dirty="0" smtClean="0"/>
              <a:t>.</a:t>
            </a:r>
            <a:endParaRPr lang="ru-RU" dirty="0"/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5F02C554-8B92-47FA-BA88-690C260A2971}"/>
              </a:ext>
            </a:extLst>
          </p:cNvPr>
          <p:cNvCxnSpPr>
            <a:cxnSpLocks/>
          </p:cNvCxnSpPr>
          <p:nvPr/>
        </p:nvCxnSpPr>
        <p:spPr>
          <a:xfrm>
            <a:off x="467833" y="6578707"/>
            <a:ext cx="11166463" cy="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aphicFrame>
        <p:nvGraphicFramePr>
          <p:cNvPr id="2" name="Объект 1"/>
          <p:cNvGraphicFramePr>
            <a:graphicFrameLocks noChangeAspect="1"/>
          </p:cNvGraphicFramePr>
          <p:nvPr>
            <p:extLst/>
          </p:nvPr>
        </p:nvGraphicFramePr>
        <p:xfrm>
          <a:off x="6856311" y="1231476"/>
          <a:ext cx="4116387" cy="245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395" name="Equation" r:id="rId4" imgW="2145960" imgH="1282680" progId="Equation.DSMT4">
                  <p:embed/>
                </p:oleObj>
              </mc:Choice>
              <mc:Fallback>
                <p:oleObj name="Equation" r:id="rId4" imgW="2145960" imgH="1282680" progId="Equation.DSMT4">
                  <p:embed/>
                  <p:pic>
                    <p:nvPicPr>
                      <p:cNvPr id="2" name="Объект 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856311" y="1231476"/>
                        <a:ext cx="4116387" cy="2457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Picture 2">
            <a:extLst>
              <a:ext uri="{FF2B5EF4-FFF2-40B4-BE49-F238E27FC236}">
                <a16:creationId xmlns:a16="http://schemas.microsoft.com/office/drawing/2014/main" id="{E1891E29-B993-4B0D-A886-3B59BED5B2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185"/>
          <a:stretch/>
        </p:blipFill>
        <p:spPr bwMode="auto">
          <a:xfrm>
            <a:off x="5990275" y="3727087"/>
            <a:ext cx="2546804" cy="2693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8526143" y="4575639"/>
            <a:ext cx="3496974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tabLst>
                <a:tab pos="4933950" algn="l"/>
              </a:tabLst>
            </a:pPr>
            <a:r>
              <a:rPr lang="ru-RU" sz="1300" dirty="0"/>
              <a:t>Рисунок – Интерполяционная кривая (график Карнаухова) зависимости степени заполнения (1-</a:t>
            </a:r>
            <a:r>
              <a:rPr lang="el-GR" sz="1300" i="1" dirty="0">
                <a:latin typeface="Arial"/>
                <a:cs typeface="Arial"/>
              </a:rPr>
              <a:t>ε</a:t>
            </a:r>
            <a:r>
              <a:rPr lang="ru-RU" sz="1300" dirty="0"/>
              <a:t>) и относительного размера горла пор, </a:t>
            </a:r>
            <a:r>
              <a:rPr lang="en-US" sz="1300" i="1" dirty="0" err="1"/>
              <a:t>d</a:t>
            </a:r>
            <a:r>
              <a:rPr lang="en-US" sz="1300" i="1" baseline="-25000" dirty="0" err="1"/>
              <a:t>r</a:t>
            </a:r>
            <a:r>
              <a:rPr lang="en-US" sz="1300" dirty="0"/>
              <a:t>/</a:t>
            </a:r>
            <a:r>
              <a:rPr lang="en-US" sz="1300" i="1" dirty="0"/>
              <a:t>D</a:t>
            </a:r>
            <a:r>
              <a:rPr lang="en-US" sz="1300" dirty="0"/>
              <a:t> </a:t>
            </a:r>
            <a:r>
              <a:rPr lang="ru-RU" sz="1300" dirty="0"/>
              <a:t>от числа контактов </a:t>
            </a:r>
            <a:r>
              <a:rPr lang="en-US" sz="1300" i="1" dirty="0"/>
              <a:t>n</a:t>
            </a:r>
            <a:r>
              <a:rPr lang="en-US" sz="1300" dirty="0"/>
              <a:t> </a:t>
            </a:r>
            <a:r>
              <a:rPr lang="ru-RU" sz="1300" dirty="0"/>
              <a:t>для упаковок шаров: 1 – точки для правильных упаковок шаров; 2-5 – экспериментальные точки по результатам для случайных упаковок шаров; </a:t>
            </a:r>
            <a:r>
              <a:rPr lang="en-US" sz="1300" i="1" dirty="0" err="1"/>
              <a:t>d</a:t>
            </a:r>
            <a:r>
              <a:rPr lang="en-US" sz="1300" i="1" baseline="-25000" dirty="0" err="1"/>
              <a:t>r</a:t>
            </a:r>
            <a:r>
              <a:rPr lang="en-US" sz="1300" dirty="0"/>
              <a:t> – </a:t>
            </a:r>
            <a:r>
              <a:rPr lang="ru-RU" sz="1300" dirty="0"/>
              <a:t>диаметр горла пор; </a:t>
            </a:r>
            <a:r>
              <a:rPr lang="en-US" sz="1300" i="1" dirty="0"/>
              <a:t>D</a:t>
            </a:r>
            <a:r>
              <a:rPr lang="ru-RU" sz="1300" dirty="0"/>
              <a:t> – диаметр шара</a:t>
            </a:r>
          </a:p>
        </p:txBody>
      </p:sp>
    </p:spTree>
    <p:extLst>
      <p:ext uri="{BB962C8B-B14F-4D97-AF65-F5344CB8AC3E}">
        <p14:creationId xmlns:p14="http://schemas.microsoft.com/office/powerpoint/2010/main" val="380391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>
            <a:extLst>
              <a:ext uri="{FF2B5EF4-FFF2-40B4-BE49-F238E27FC236}">
                <a16:creationId xmlns:a16="http://schemas.microsoft.com/office/drawing/2014/main" id="{33939879-92EE-4C84-B32A-59468CE7FA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9183" y="3749426"/>
            <a:ext cx="5534468" cy="4498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0" y="236858"/>
            <a:ext cx="12192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ru-RU" altLang="ru-RU" sz="2400" b="1" dirty="0"/>
              <a:t>Глобулярная модель пористой структуры катализатора</a:t>
            </a:r>
            <a:endParaRPr lang="ru-RU" altLang="ru-RU" sz="24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/>
          </p:nvPr>
        </p:nvGraphicFramePr>
        <p:xfrm>
          <a:off x="327764" y="942296"/>
          <a:ext cx="11536473" cy="3485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19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99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41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04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1768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326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3263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2779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68000">
                <a:tc gridSpan="8"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Характеристики глобулярных структур, составленных из шаров одинакового диаметра </a:t>
                      </a:r>
                      <a:r>
                        <a:rPr lang="ru-RU" sz="2000" i="1" dirty="0"/>
                        <a:t>D</a:t>
                      </a:r>
                    </a:p>
                  </a:txBody>
                  <a:tcPr marL="45720" marR="4572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marL="45720" marR="4572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marL="45720" marR="4572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i="1" dirty="0"/>
                    </a:p>
                  </a:txBody>
                  <a:tcPr marL="45720" marR="4572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/>
                    </a:p>
                  </a:txBody>
                  <a:tcPr marL="45720" marR="45720" anchor="ctr"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Вид</a:t>
                      </a:r>
                      <a:r>
                        <a:rPr lang="ru-RU" sz="1800" baseline="0" dirty="0"/>
                        <a:t> упаковки</a:t>
                      </a:r>
                      <a:endParaRPr lang="ru-RU" sz="18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Координационное</a:t>
                      </a:r>
                      <a:r>
                        <a:rPr lang="en-US" sz="1800" dirty="0"/>
                        <a:t> </a:t>
                      </a:r>
                      <a:r>
                        <a:rPr lang="ru-RU" sz="1800" dirty="0"/>
                        <a:t>число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Пористость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dirty="0"/>
                        <a:t>V</a:t>
                      </a:r>
                      <a:r>
                        <a:rPr lang="ru-RU" sz="1800" baseline="-25000" dirty="0"/>
                        <a:t>п</a:t>
                      </a:r>
                      <a:r>
                        <a:rPr lang="en-US" sz="1800" baseline="0" dirty="0"/>
                        <a:t> / </a:t>
                      </a:r>
                      <a:r>
                        <a:rPr lang="en-US" sz="1800" i="1" baseline="0" dirty="0"/>
                        <a:t>D</a:t>
                      </a:r>
                      <a:r>
                        <a:rPr lang="en-US" sz="1800" baseline="30000" dirty="0"/>
                        <a:t>3</a:t>
                      </a:r>
                      <a:endParaRPr lang="ru-RU" sz="1800" i="1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/>
                        <a:t>d</a:t>
                      </a:r>
                      <a:r>
                        <a:rPr lang="ru-RU" sz="1800" baseline="-25000" dirty="0"/>
                        <a:t>г</a:t>
                      </a:r>
                      <a:r>
                        <a:rPr lang="en-US" sz="1800" dirty="0"/>
                        <a:t> </a:t>
                      </a:r>
                      <a:r>
                        <a:rPr lang="ru-RU" sz="1800" dirty="0"/>
                        <a:t>/</a:t>
                      </a:r>
                      <a:r>
                        <a:rPr lang="en-US" sz="1800" dirty="0"/>
                        <a:t> </a:t>
                      </a:r>
                      <a:r>
                        <a:rPr lang="en-US" sz="1800" i="1" dirty="0"/>
                        <a:t>D</a:t>
                      </a:r>
                      <a:endParaRPr lang="ru-RU" sz="1800" i="1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dirty="0"/>
                        <a:t>S</a:t>
                      </a:r>
                      <a:r>
                        <a:rPr lang="ru-RU" sz="1800" baseline="-25000" dirty="0"/>
                        <a:t>уд</a:t>
                      </a:r>
                      <a:r>
                        <a:rPr lang="ru-RU" sz="1800" dirty="0"/>
                        <a:t> </a:t>
                      </a:r>
                      <a:r>
                        <a:rPr lang="en-US" sz="1800" dirty="0"/>
                        <a:t>·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i="1" baseline="0" dirty="0"/>
                        <a:t>D</a:t>
                      </a:r>
                      <a:endParaRPr lang="ru-RU" sz="1800" i="1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dirty="0"/>
                        <a:t>d</a:t>
                      </a:r>
                      <a:r>
                        <a:rPr lang="ru-RU" sz="1800" baseline="-25000" dirty="0"/>
                        <a:t>п</a:t>
                      </a:r>
                      <a:r>
                        <a:rPr lang="en-US" sz="1800" dirty="0"/>
                        <a:t> </a:t>
                      </a:r>
                      <a:r>
                        <a:rPr lang="ru-RU" sz="1800" dirty="0"/>
                        <a:t>/</a:t>
                      </a:r>
                      <a:r>
                        <a:rPr lang="en-US" sz="1800" dirty="0"/>
                        <a:t> </a:t>
                      </a:r>
                      <a:r>
                        <a:rPr lang="en-US" sz="1800" i="1" dirty="0"/>
                        <a:t>D</a:t>
                      </a:r>
                      <a:endParaRPr lang="ru-RU" sz="1800" i="1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/>
                        <a:t>А</a:t>
                      </a:r>
                      <a:endParaRPr lang="ru-RU" sz="1800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Кубическая гранецентрированная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12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25,95 %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0,184</a:t>
                      </a:r>
                      <a:endParaRPr lang="ru-RU" sz="18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0,155</a:t>
                      </a:r>
                      <a:endParaRPr lang="ru-RU" sz="18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4,44</a:t>
                      </a:r>
                      <a:endParaRPr lang="ru-RU" sz="18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0,225 (0,414)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2,64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Кубическая объемно-центрированная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8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31,98</a:t>
                      </a:r>
                      <a:r>
                        <a:rPr lang="ru-RU" sz="1800" baseline="0" dirty="0"/>
                        <a:t> %</a:t>
                      </a:r>
                      <a:endParaRPr lang="ru-RU" sz="18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0,246</a:t>
                      </a:r>
                      <a:endParaRPr lang="ru-RU" sz="18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0,225</a:t>
                      </a:r>
                      <a:endParaRPr lang="ru-RU" sz="18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4,08</a:t>
                      </a:r>
                      <a:endParaRPr lang="ru-RU" sz="18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0,291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2,86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Простая</a:t>
                      </a:r>
                      <a:r>
                        <a:rPr lang="ru-RU" sz="1800" baseline="0" dirty="0"/>
                        <a:t> кубическая</a:t>
                      </a:r>
                      <a:endParaRPr lang="ru-RU" sz="18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6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47,64 %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0,476</a:t>
                      </a:r>
                      <a:endParaRPr lang="ru-RU" sz="18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0,414</a:t>
                      </a:r>
                      <a:endParaRPr lang="ru-RU" sz="18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3,12</a:t>
                      </a:r>
                      <a:endParaRPr lang="ru-RU" sz="18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0,732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2,74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Тетраэдрическая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4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65,99</a:t>
                      </a:r>
                      <a:r>
                        <a:rPr lang="ru-RU" sz="1800" baseline="0" dirty="0"/>
                        <a:t> %</a:t>
                      </a:r>
                      <a:endParaRPr lang="ru-RU" sz="18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1,016</a:t>
                      </a:r>
                      <a:endParaRPr lang="ru-RU" sz="18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0,915</a:t>
                      </a:r>
                      <a:endParaRPr lang="ru-RU" sz="18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2,04</a:t>
                      </a:r>
                      <a:endParaRPr lang="ru-RU" sz="18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1,000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2,83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«</a:t>
                      </a:r>
                      <a:r>
                        <a:rPr lang="ru-RU" sz="1800" i="1" dirty="0"/>
                        <a:t>рыхлая</a:t>
                      </a:r>
                      <a:r>
                        <a:rPr lang="ru-RU" sz="1800" dirty="0"/>
                        <a:t>»</a:t>
                      </a:r>
                      <a:endParaRPr lang="ru-RU" sz="1800" i="1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3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81,5 %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2,3</a:t>
                      </a:r>
                      <a:endParaRPr lang="ru-RU" sz="18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1,9</a:t>
                      </a:r>
                      <a:endParaRPr lang="ru-RU" sz="18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/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-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2" name="Объект 1"/>
          <p:cNvGraphicFramePr>
            <a:graphicFrameLocks noChangeAspect="1"/>
          </p:cNvGraphicFramePr>
          <p:nvPr>
            <p:extLst/>
          </p:nvPr>
        </p:nvGraphicFramePr>
        <p:xfrm>
          <a:off x="6857999" y="4539930"/>
          <a:ext cx="5006237" cy="21994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19" name="Equation" r:id="rId5" imgW="3390840" imgH="1485720" progId="Equation.DSMT4">
                  <p:embed/>
                </p:oleObj>
              </mc:Choice>
              <mc:Fallback>
                <p:oleObj name="Equation" r:id="rId5" imgW="3390840" imgH="1485720" progId="Equation.DSMT4">
                  <p:embed/>
                  <p:pic>
                    <p:nvPicPr>
                      <p:cNvPr id="2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7999" y="4539930"/>
                        <a:ext cx="5006237" cy="21994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371029-EEBF-4E06-B62B-6C785257E275}"/>
              </a:ext>
            </a:extLst>
          </p:cNvPr>
          <p:cNvSpPr txBox="1">
            <a:spLocks/>
          </p:cNvSpPr>
          <p:nvPr/>
        </p:nvSpPr>
        <p:spPr>
          <a:xfrm>
            <a:off x="11654686" y="6505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27</a:t>
            </a:fld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6712F17-418F-4BA4-90BB-F991700582D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4569" y="93902"/>
            <a:ext cx="1569217" cy="36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293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563526" y="437551"/>
            <a:ext cx="950550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ru-RU" sz="2400" b="1" dirty="0" smtClean="0"/>
              <a:t>Неоднородная </a:t>
            </a:r>
            <a:r>
              <a:rPr lang="ru-RU" sz="2400" b="1" dirty="0"/>
              <a:t>глобулярная модель</a:t>
            </a:r>
            <a:endParaRPr lang="ru-RU" altLang="ru-RU" sz="2400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28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630" y="437551"/>
            <a:ext cx="1569217" cy="365124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74E548E2-0267-4D2A-9C4A-3B75FB2785C9}"/>
              </a:ext>
            </a:extLst>
          </p:cNvPr>
          <p:cNvCxnSpPr/>
          <p:nvPr/>
        </p:nvCxnSpPr>
        <p:spPr>
          <a:xfrm>
            <a:off x="5943600" y="1276468"/>
            <a:ext cx="0" cy="5143641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33140992-3F17-4035-B46A-19EF612DC2DB}"/>
              </a:ext>
            </a:extLst>
          </p:cNvPr>
          <p:cNvCxnSpPr>
            <a:cxnSpLocks/>
          </p:cNvCxnSpPr>
          <p:nvPr/>
        </p:nvCxnSpPr>
        <p:spPr>
          <a:xfrm>
            <a:off x="467833" y="1088763"/>
            <a:ext cx="11166463" cy="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A71B5AF-E829-4C3F-94B5-E5A5823B528D}"/>
              </a:ext>
            </a:extLst>
          </p:cNvPr>
          <p:cNvSpPr txBox="1"/>
          <p:nvPr/>
        </p:nvSpPr>
        <p:spPr>
          <a:xfrm>
            <a:off x="467833" y="1364913"/>
            <a:ext cx="534817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96000" algn="just">
              <a:tabLst>
                <a:tab pos="4933950" algn="l"/>
              </a:tabLst>
            </a:pPr>
            <a:r>
              <a:rPr lang="ru-RU" sz="2000" dirty="0" smtClean="0"/>
              <a:t>Диаметр </a:t>
            </a:r>
            <a:r>
              <a:rPr lang="ru-RU" sz="2000" dirty="0"/>
              <a:t>частиц в системах, получаемых </a:t>
            </a:r>
            <a:r>
              <a:rPr lang="ru-RU" sz="2000" dirty="0" smtClean="0"/>
              <a:t>коллоидно-химическим осаждением</a:t>
            </a:r>
            <a:r>
              <a:rPr lang="ru-RU" sz="2000" dirty="0"/>
              <a:t>, можно считать примерно одинаковым, </a:t>
            </a:r>
            <a:r>
              <a:rPr lang="ru-RU" sz="2000" dirty="0" smtClean="0"/>
              <a:t>поэтому более сложная </a:t>
            </a:r>
            <a:r>
              <a:rPr lang="ru-RU" sz="2000" dirty="0"/>
              <a:t>неоднородная модель должна учитывать вариацию </a:t>
            </a:r>
            <a:r>
              <a:rPr lang="ru-RU" sz="2000" dirty="0" smtClean="0"/>
              <a:t>в величинах </a:t>
            </a:r>
            <a:r>
              <a:rPr lang="en-US" sz="2000" i="1" dirty="0" smtClean="0"/>
              <a:t>n</a:t>
            </a:r>
            <a:r>
              <a:rPr lang="ru-RU" sz="2000" dirty="0" smtClean="0"/>
              <a:t>. </a:t>
            </a:r>
            <a:r>
              <a:rPr lang="ru-RU" sz="2000" dirty="0"/>
              <a:t>Эта модель </a:t>
            </a:r>
            <a:r>
              <a:rPr lang="ru-RU" sz="2000" dirty="0" smtClean="0"/>
              <a:t>представляет</a:t>
            </a:r>
            <a:r>
              <a:rPr lang="en-US" sz="2000" dirty="0" smtClean="0"/>
              <a:t> </a:t>
            </a:r>
            <a:r>
              <a:rPr lang="ru-RU" sz="2000" dirty="0" smtClean="0"/>
              <a:t>совокупность </a:t>
            </a:r>
            <a:r>
              <a:rPr lang="ru-RU" sz="2000" dirty="0"/>
              <a:t>дискретных упаковок </a:t>
            </a:r>
            <a:r>
              <a:rPr lang="ru-RU" sz="2000" dirty="0" smtClean="0"/>
              <a:t>глобул</a:t>
            </a:r>
            <a:r>
              <a:rPr lang="en-US" sz="2000" dirty="0" smtClean="0"/>
              <a:t> </a:t>
            </a:r>
            <a:r>
              <a:rPr lang="ru-RU" sz="2000" dirty="0" smtClean="0"/>
              <a:t>или </a:t>
            </a:r>
            <a:r>
              <a:rPr lang="ru-RU" sz="2000" dirty="0"/>
              <a:t>набор </a:t>
            </a:r>
            <a:r>
              <a:rPr lang="ru-RU" sz="2000" dirty="0" err="1" smtClean="0"/>
              <a:t>квазиупаковок</a:t>
            </a:r>
            <a:r>
              <a:rPr lang="ru-RU" sz="2000" dirty="0" smtClean="0"/>
              <a:t>, представляемых </a:t>
            </a:r>
            <a:r>
              <a:rPr lang="ru-RU" sz="2000" dirty="0"/>
              <a:t>кривой </a:t>
            </a:r>
            <a:r>
              <a:rPr lang="ru-RU" sz="2000" dirty="0" smtClean="0"/>
              <a:t>распределения числа </a:t>
            </a:r>
            <a:r>
              <a:rPr lang="ru-RU" sz="2000" dirty="0"/>
              <a:t>глобул по числам </a:t>
            </a:r>
            <a:r>
              <a:rPr lang="ru-RU" sz="2000" dirty="0" smtClean="0"/>
              <a:t>касаний.</a:t>
            </a:r>
            <a:r>
              <a:rPr lang="en-US" sz="2000" dirty="0" smtClean="0"/>
              <a:t> </a:t>
            </a:r>
          </a:p>
          <a:p>
            <a:pPr indent="396000" algn="just">
              <a:tabLst>
                <a:tab pos="4933950" algn="l"/>
              </a:tabLst>
            </a:pPr>
            <a:r>
              <a:rPr lang="ru-RU" sz="2000" dirty="0" smtClean="0"/>
              <a:t>Видно,</a:t>
            </a:r>
            <a:r>
              <a:rPr lang="en-US" sz="2000" dirty="0" smtClean="0"/>
              <a:t> </a:t>
            </a:r>
            <a:r>
              <a:rPr lang="ru-RU" sz="2000" dirty="0" smtClean="0"/>
              <a:t>что </a:t>
            </a:r>
            <a:r>
              <a:rPr lang="ru-RU" sz="2000" dirty="0"/>
              <a:t>для этого силикагеля </a:t>
            </a:r>
            <a:r>
              <a:rPr lang="ru-RU" sz="2000" dirty="0" smtClean="0"/>
              <a:t>числа касаний варьируются </a:t>
            </a:r>
            <a:r>
              <a:rPr lang="ru-RU" sz="2000" dirty="0"/>
              <a:t>от 3 до 6, с </a:t>
            </a:r>
            <a:r>
              <a:rPr lang="ru-RU" sz="2000" dirty="0" smtClean="0"/>
              <a:t>преобладанием </a:t>
            </a:r>
            <a:r>
              <a:rPr lang="en-US" sz="2000" i="1" dirty="0" smtClean="0"/>
              <a:t>n</a:t>
            </a:r>
            <a:r>
              <a:rPr lang="ru-RU" sz="2000" dirty="0" smtClean="0"/>
              <a:t> </a:t>
            </a:r>
            <a:r>
              <a:rPr lang="ru-RU" sz="2000" dirty="0"/>
              <a:t>= 4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5F02C554-8B92-47FA-BA88-690C260A2971}"/>
              </a:ext>
            </a:extLst>
          </p:cNvPr>
          <p:cNvCxnSpPr>
            <a:cxnSpLocks/>
          </p:cNvCxnSpPr>
          <p:nvPr/>
        </p:nvCxnSpPr>
        <p:spPr>
          <a:xfrm>
            <a:off x="467833" y="6578707"/>
            <a:ext cx="11166463" cy="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5837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276468"/>
            <a:ext cx="3048000" cy="4973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8556423" y="4699464"/>
            <a:ext cx="349697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4933950" algn="l"/>
              </a:tabLst>
            </a:pPr>
            <a:r>
              <a:rPr lang="ru-RU" sz="1300" dirty="0"/>
              <a:t>Рисунок – Дифференциальная кривая </a:t>
            </a:r>
            <a:r>
              <a:rPr lang="ru-RU" sz="1300" dirty="0" smtClean="0"/>
              <a:t>распределения</a:t>
            </a:r>
            <a:r>
              <a:rPr lang="en-US" sz="1300" dirty="0" smtClean="0"/>
              <a:t> </a:t>
            </a:r>
            <a:r>
              <a:rPr lang="ru-RU" sz="1300" dirty="0" smtClean="0"/>
              <a:t>частиц </a:t>
            </a:r>
            <a:r>
              <a:rPr lang="ru-RU" sz="1300" dirty="0"/>
              <a:t>по числам контактов.</a:t>
            </a:r>
          </a:p>
          <a:p>
            <a:pPr>
              <a:tabLst>
                <a:tab pos="4933950" algn="l"/>
              </a:tabLst>
            </a:pPr>
            <a:r>
              <a:rPr lang="ru-RU" sz="1300" dirty="0"/>
              <a:t>Вычислена для силикагеля № 20 в рамках </a:t>
            </a:r>
            <a:r>
              <a:rPr lang="ru-RU" sz="1300" dirty="0" smtClean="0"/>
              <a:t>модели</a:t>
            </a:r>
            <a:r>
              <a:rPr lang="en-US" sz="1300" dirty="0" smtClean="0"/>
              <a:t> </a:t>
            </a:r>
            <a:r>
              <a:rPr lang="ru-RU" sz="1300" dirty="0" err="1" smtClean="0"/>
              <a:t>квазиупаковок</a:t>
            </a:r>
            <a:endParaRPr lang="ru-RU" sz="1300" dirty="0"/>
          </a:p>
        </p:txBody>
      </p:sp>
    </p:spTree>
    <p:extLst>
      <p:ext uri="{BB962C8B-B14F-4D97-AF65-F5344CB8AC3E}">
        <p14:creationId xmlns:p14="http://schemas.microsoft.com/office/powerpoint/2010/main" val="2991894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563526" y="437551"/>
            <a:ext cx="950550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ru-RU" altLang="ru-RU" sz="2400" b="1" dirty="0" smtClean="0"/>
              <a:t>Глобулярная модель пористой структуры</a:t>
            </a:r>
            <a:endParaRPr lang="ru-RU" altLang="ru-RU" sz="2400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29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630" y="437551"/>
            <a:ext cx="1569217" cy="365124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74E548E2-0267-4D2A-9C4A-3B75FB2785C9}"/>
              </a:ext>
            </a:extLst>
          </p:cNvPr>
          <p:cNvCxnSpPr/>
          <p:nvPr/>
        </p:nvCxnSpPr>
        <p:spPr>
          <a:xfrm>
            <a:off x="5943600" y="1276468"/>
            <a:ext cx="0" cy="5143641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33140992-3F17-4035-B46A-19EF612DC2DB}"/>
              </a:ext>
            </a:extLst>
          </p:cNvPr>
          <p:cNvCxnSpPr>
            <a:cxnSpLocks/>
          </p:cNvCxnSpPr>
          <p:nvPr/>
        </p:nvCxnSpPr>
        <p:spPr>
          <a:xfrm>
            <a:off x="467833" y="1088763"/>
            <a:ext cx="11166463" cy="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A71B5AF-E829-4C3F-94B5-E5A5823B528D}"/>
              </a:ext>
            </a:extLst>
          </p:cNvPr>
          <p:cNvSpPr txBox="1"/>
          <p:nvPr/>
        </p:nvSpPr>
        <p:spPr>
          <a:xfrm>
            <a:off x="251017" y="1015725"/>
            <a:ext cx="5584175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96000" algn="just"/>
            <a:r>
              <a:rPr lang="ru-RU" b="1" dirty="0"/>
              <a:t>При практическом </a:t>
            </a:r>
            <a:r>
              <a:rPr lang="ru-RU" b="1" dirty="0" smtClean="0"/>
              <a:t>использовании</a:t>
            </a:r>
            <a:r>
              <a:rPr lang="en-US" b="1" dirty="0" smtClean="0"/>
              <a:t> </a:t>
            </a:r>
            <a:r>
              <a:rPr lang="ru-RU" b="1" dirty="0" smtClean="0"/>
              <a:t>модели </a:t>
            </a:r>
            <a:r>
              <a:rPr lang="ru-RU" b="1" dirty="0"/>
              <a:t>важное значение имеют </a:t>
            </a:r>
            <a:r>
              <a:rPr lang="ru-RU" b="1" dirty="0" smtClean="0"/>
              <a:t>следующие</a:t>
            </a:r>
            <a:r>
              <a:rPr lang="en-US" b="1" dirty="0" smtClean="0"/>
              <a:t> </a:t>
            </a:r>
            <a:r>
              <a:rPr lang="ru-RU" b="1" dirty="0" smtClean="0"/>
              <a:t>ее </a:t>
            </a:r>
            <a:r>
              <a:rPr lang="ru-RU" b="1" dirty="0"/>
              <a:t>свойства</a:t>
            </a:r>
            <a:r>
              <a:rPr lang="ru-RU" dirty="0" smtClean="0"/>
              <a:t>:</a:t>
            </a:r>
            <a:endParaRPr lang="en-US" dirty="0" smtClean="0"/>
          </a:p>
          <a:p>
            <a:pPr indent="396000" algn="just"/>
            <a:r>
              <a:rPr lang="ru-RU" dirty="0"/>
              <a:t>1. Главные ее параметры </a:t>
            </a:r>
            <a:r>
              <a:rPr lang="ru-RU" i="1" dirty="0"/>
              <a:t>D</a:t>
            </a:r>
            <a:r>
              <a:rPr lang="ru-RU" dirty="0"/>
              <a:t> </a:t>
            </a:r>
            <a:r>
              <a:rPr lang="ru-RU" dirty="0" smtClean="0"/>
              <a:t>и </a:t>
            </a:r>
            <a:r>
              <a:rPr lang="ru-RU" i="1" dirty="0"/>
              <a:t>n</a:t>
            </a:r>
            <a:r>
              <a:rPr lang="ru-RU" dirty="0"/>
              <a:t> независимы, т.е. </a:t>
            </a:r>
            <a:r>
              <a:rPr lang="en-US" i="1" dirty="0" smtClean="0"/>
              <a:t>n</a:t>
            </a:r>
            <a:r>
              <a:rPr lang="ru-RU" dirty="0" smtClean="0"/>
              <a:t>, </a:t>
            </a:r>
            <a:r>
              <a:rPr lang="ru-RU" i="1" dirty="0" err="1" smtClean="0"/>
              <a:t>V</a:t>
            </a:r>
            <a:r>
              <a:rPr lang="ru-RU" baseline="-25000" dirty="0" err="1" smtClean="0"/>
              <a:t>п</a:t>
            </a:r>
            <a:r>
              <a:rPr lang="ru-RU" dirty="0" smtClean="0"/>
              <a:t>, </a:t>
            </a:r>
            <a:r>
              <a:rPr lang="el-GR" i="1" dirty="0">
                <a:latin typeface="Arial"/>
                <a:cs typeface="Arial"/>
              </a:rPr>
              <a:t>ε</a:t>
            </a:r>
            <a:r>
              <a:rPr lang="ru-RU" dirty="0" smtClean="0"/>
              <a:t> не</a:t>
            </a:r>
            <a:r>
              <a:rPr lang="en-US" dirty="0" smtClean="0"/>
              <a:t> </a:t>
            </a:r>
            <a:r>
              <a:rPr lang="ru-RU" dirty="0" smtClean="0"/>
              <a:t>зависят </a:t>
            </a:r>
            <a:r>
              <a:rPr lang="ru-RU" dirty="0"/>
              <a:t>от размера глобул (удельной поверхности </a:t>
            </a:r>
            <a:r>
              <a:rPr lang="en-US" i="1" dirty="0" smtClean="0"/>
              <a:t>S</a:t>
            </a:r>
            <a:r>
              <a:rPr lang="ru-RU" dirty="0" smtClean="0"/>
              <a:t>); </a:t>
            </a:r>
            <a:r>
              <a:rPr lang="ru-RU" dirty="0"/>
              <a:t>это означает</a:t>
            </a:r>
            <a:r>
              <a:rPr lang="ru-RU" dirty="0" smtClean="0"/>
              <a:t>,</a:t>
            </a:r>
            <a:r>
              <a:rPr lang="en-US" dirty="0" smtClean="0"/>
              <a:t> </a:t>
            </a:r>
            <a:r>
              <a:rPr lang="ru-RU" dirty="0" smtClean="0"/>
              <a:t>что </a:t>
            </a:r>
            <a:r>
              <a:rPr lang="ru-RU" dirty="0"/>
              <a:t>как бы ни различался размер глобул, объем пор для данного </a:t>
            </a:r>
            <a:r>
              <a:rPr lang="en-US" i="1" dirty="0" smtClean="0"/>
              <a:t>n </a:t>
            </a:r>
            <a:r>
              <a:rPr lang="ru-RU" dirty="0" smtClean="0"/>
              <a:t>сохраняет </a:t>
            </a:r>
            <a:r>
              <a:rPr lang="ru-RU" dirty="0"/>
              <a:t>постоянное значение.</a:t>
            </a:r>
          </a:p>
          <a:p>
            <a:pPr indent="396000" algn="just"/>
            <a:r>
              <a:rPr lang="ru-RU" dirty="0"/>
              <a:t>2. Форма и размер кольцевых пор (пространство вблизи </a:t>
            </a:r>
            <a:r>
              <a:rPr lang="ru-RU" dirty="0" smtClean="0"/>
              <a:t>точек</a:t>
            </a:r>
            <a:r>
              <a:rPr lang="en-US" dirty="0" smtClean="0"/>
              <a:t> </a:t>
            </a:r>
            <a:r>
              <a:rPr lang="ru-RU" dirty="0" smtClean="0"/>
              <a:t>контакта </a:t>
            </a:r>
            <a:r>
              <a:rPr lang="ru-RU" dirty="0"/>
              <a:t>глобул) не зависят от </a:t>
            </a:r>
            <a:r>
              <a:rPr lang="en-US" i="1" dirty="0"/>
              <a:t>n</a:t>
            </a:r>
            <a:r>
              <a:rPr lang="ru-RU" dirty="0"/>
              <a:t>, </a:t>
            </a:r>
            <a:r>
              <a:rPr lang="ru-RU" i="1" dirty="0" err="1"/>
              <a:t>V</a:t>
            </a:r>
            <a:r>
              <a:rPr lang="ru-RU" baseline="-25000" dirty="0" err="1"/>
              <a:t>п</a:t>
            </a:r>
            <a:r>
              <a:rPr lang="ru-RU" dirty="0"/>
              <a:t>, </a:t>
            </a:r>
            <a:r>
              <a:rPr lang="el-GR" i="1" dirty="0" smtClean="0">
                <a:latin typeface="Arial"/>
                <a:cs typeface="Arial"/>
              </a:rPr>
              <a:t>ε</a:t>
            </a:r>
            <a:r>
              <a:rPr lang="ru-RU" dirty="0" smtClean="0"/>
              <a:t>, </a:t>
            </a:r>
            <a:r>
              <a:rPr lang="ru-RU" dirty="0"/>
              <a:t>а определяются </a:t>
            </a:r>
            <a:r>
              <a:rPr lang="ru-RU" dirty="0" smtClean="0"/>
              <a:t>исключительно</a:t>
            </a:r>
            <a:r>
              <a:rPr lang="en-US" dirty="0" smtClean="0"/>
              <a:t> </a:t>
            </a:r>
            <a:r>
              <a:rPr lang="ru-RU" dirty="0" smtClean="0"/>
              <a:t>размером </a:t>
            </a:r>
            <a:r>
              <a:rPr lang="ru-RU" dirty="0"/>
              <a:t>глобул</a:t>
            </a:r>
            <a:r>
              <a:rPr lang="ru-RU" dirty="0" smtClean="0"/>
              <a:t>.</a:t>
            </a:r>
            <a:endParaRPr lang="en-US" dirty="0" smtClean="0"/>
          </a:p>
          <a:p>
            <a:pPr indent="396000" algn="just"/>
            <a:endParaRPr lang="en-US" dirty="0"/>
          </a:p>
          <a:p>
            <a:pPr indent="396000" algn="just"/>
            <a:r>
              <a:rPr lang="ru-RU" b="1" dirty="0"/>
              <a:t>Глобулярная модель позволяет описать текстуру многих </a:t>
            </a:r>
            <a:r>
              <a:rPr lang="ru-RU" b="1" dirty="0" smtClean="0"/>
              <a:t>пористых</a:t>
            </a:r>
            <a:r>
              <a:rPr lang="en-US" b="1" dirty="0" smtClean="0"/>
              <a:t> </a:t>
            </a:r>
            <a:r>
              <a:rPr lang="ru-RU" b="1" dirty="0" smtClean="0"/>
              <a:t>материалов</a:t>
            </a:r>
            <a:r>
              <a:rPr lang="ru-RU" b="1" dirty="0"/>
              <a:t>, состоящих из аморфных первичных частиц</a:t>
            </a:r>
            <a:r>
              <a:rPr lang="ru-RU" dirty="0"/>
              <a:t>. Это </a:t>
            </a:r>
            <a:r>
              <a:rPr lang="ru-RU" dirty="0" smtClean="0"/>
              <a:t>в</a:t>
            </a:r>
            <a:r>
              <a:rPr lang="en-US" dirty="0" smtClean="0"/>
              <a:t> </a:t>
            </a:r>
            <a:r>
              <a:rPr lang="ru-RU" dirty="0" smtClean="0"/>
              <a:t>первую </a:t>
            </a:r>
            <a:r>
              <a:rPr lang="ru-RU" dirty="0"/>
              <a:t>очередь системы, получаемые методами </a:t>
            </a:r>
            <a:r>
              <a:rPr lang="ru-RU" dirty="0" smtClean="0"/>
              <a:t>коллоидно-химического осаждения</a:t>
            </a:r>
            <a:r>
              <a:rPr lang="ru-RU" dirty="0"/>
              <a:t>. Среди них наибольшее значение имеют силикагель</a:t>
            </a:r>
            <a:r>
              <a:rPr lang="ru-RU" dirty="0" smtClean="0"/>
              <a:t>,</a:t>
            </a:r>
            <a:r>
              <a:rPr lang="en-US" dirty="0" smtClean="0"/>
              <a:t> </a:t>
            </a:r>
            <a:r>
              <a:rPr lang="ru-RU" dirty="0" err="1" smtClean="0"/>
              <a:t>аэросилы</a:t>
            </a:r>
            <a:r>
              <a:rPr lang="ru-RU" dirty="0"/>
              <a:t>, </a:t>
            </a:r>
            <a:r>
              <a:rPr lang="ru-RU" dirty="0" err="1"/>
              <a:t>аэрогели</a:t>
            </a:r>
            <a:r>
              <a:rPr lang="ru-RU" dirty="0"/>
              <a:t>, алюмосиликатные </a:t>
            </a:r>
            <a:r>
              <a:rPr lang="ru-RU" dirty="0" smtClean="0"/>
              <a:t>катализаторы, сажи </a:t>
            </a:r>
            <a:r>
              <a:rPr lang="ru-RU" dirty="0"/>
              <a:t>и такие грубодисперсные </a:t>
            </a:r>
            <a:r>
              <a:rPr lang="ru-RU" dirty="0" smtClean="0"/>
              <a:t>системы, как </a:t>
            </a:r>
            <a:r>
              <a:rPr lang="ru-RU" dirty="0"/>
              <a:t>песок, грунты, </a:t>
            </a:r>
            <a:r>
              <a:rPr lang="ru-RU" dirty="0" smtClean="0"/>
              <a:t>кирпич.</a:t>
            </a:r>
            <a:endParaRPr lang="en-US" dirty="0"/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5F02C554-8B92-47FA-BA88-690C260A2971}"/>
              </a:ext>
            </a:extLst>
          </p:cNvPr>
          <p:cNvCxnSpPr>
            <a:cxnSpLocks/>
          </p:cNvCxnSpPr>
          <p:nvPr/>
        </p:nvCxnSpPr>
        <p:spPr>
          <a:xfrm>
            <a:off x="467833" y="6578707"/>
            <a:ext cx="11166463" cy="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65" t="10779" r="36826" b="22479"/>
          <a:stretch>
            <a:fillRect/>
          </a:stretch>
        </p:blipFill>
        <p:spPr bwMode="auto">
          <a:xfrm>
            <a:off x="6916478" y="1116545"/>
            <a:ext cx="3973685" cy="537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4384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563526" y="437551"/>
            <a:ext cx="950550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ru-RU" altLang="ru-RU" sz="2400" b="1" dirty="0"/>
              <a:t>Модели систем из игловидных кристаллов и волокон</a:t>
            </a:r>
            <a:endParaRPr lang="ru-RU" altLang="ru-RU" sz="2400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30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630" y="437551"/>
            <a:ext cx="1569217" cy="365124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74E548E2-0267-4D2A-9C4A-3B75FB2785C9}"/>
              </a:ext>
            </a:extLst>
          </p:cNvPr>
          <p:cNvCxnSpPr/>
          <p:nvPr/>
        </p:nvCxnSpPr>
        <p:spPr>
          <a:xfrm>
            <a:off x="5943600" y="1276468"/>
            <a:ext cx="0" cy="5143641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33140992-3F17-4035-B46A-19EF612DC2DB}"/>
              </a:ext>
            </a:extLst>
          </p:cNvPr>
          <p:cNvCxnSpPr>
            <a:cxnSpLocks/>
          </p:cNvCxnSpPr>
          <p:nvPr/>
        </p:nvCxnSpPr>
        <p:spPr>
          <a:xfrm>
            <a:off x="467833" y="1088763"/>
            <a:ext cx="11166463" cy="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5F02C554-8B92-47FA-BA88-690C260A2971}"/>
              </a:ext>
            </a:extLst>
          </p:cNvPr>
          <p:cNvCxnSpPr>
            <a:cxnSpLocks/>
          </p:cNvCxnSpPr>
          <p:nvPr/>
        </p:nvCxnSpPr>
        <p:spPr>
          <a:xfrm>
            <a:off x="467833" y="6578707"/>
            <a:ext cx="11166463" cy="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26" y="1276468"/>
            <a:ext cx="4838700" cy="318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8785781" y="3849099"/>
            <a:ext cx="3267616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4933950" algn="l"/>
              </a:tabLst>
            </a:pPr>
            <a:r>
              <a:rPr lang="ru-RU" sz="1300" dirty="0" smtClean="0"/>
              <a:t>Рисунок – </a:t>
            </a:r>
            <a:r>
              <a:rPr lang="ru-RU" sz="1300" dirty="0"/>
              <a:t>Элементарные </a:t>
            </a:r>
            <a:r>
              <a:rPr lang="ru-RU" sz="1300" dirty="0" smtClean="0"/>
              <a:t>многогранники</a:t>
            </a:r>
            <a:r>
              <a:rPr lang="en-US" sz="1300" dirty="0" smtClean="0"/>
              <a:t> </a:t>
            </a:r>
            <a:r>
              <a:rPr lang="ru-RU" sz="1300" dirty="0" smtClean="0"/>
              <a:t>для </a:t>
            </a:r>
            <a:r>
              <a:rPr lang="ru-RU" sz="1300" dirty="0"/>
              <a:t>правильных упаковок </a:t>
            </a:r>
            <a:r>
              <a:rPr lang="ru-RU" sz="1300" dirty="0" smtClean="0"/>
              <a:t>круглых</a:t>
            </a:r>
            <a:r>
              <a:rPr lang="en-US" sz="1300" dirty="0" smtClean="0"/>
              <a:t> </a:t>
            </a:r>
            <a:r>
              <a:rPr lang="ru-RU" sz="1300" dirty="0" smtClean="0"/>
              <a:t>стержней </a:t>
            </a:r>
            <a:r>
              <a:rPr lang="ru-RU" sz="1300" dirty="0"/>
              <a:t>и элементарные поры в них</a:t>
            </a:r>
          </a:p>
        </p:txBody>
      </p:sp>
      <p:pic>
        <p:nvPicPr>
          <p:cNvPr id="604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5887" y="1197956"/>
            <a:ext cx="1818476" cy="530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1028669" y="4541596"/>
            <a:ext cx="3908414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4933950" algn="l"/>
              </a:tabLst>
            </a:pPr>
            <a:r>
              <a:rPr lang="ru-RU" sz="1300" dirty="0" smtClean="0"/>
              <a:t>Рисунок – </a:t>
            </a:r>
            <a:r>
              <a:rPr lang="ru-RU" sz="1300" dirty="0"/>
              <a:t>Общий вид модели из продольно упакованных круглых стержней.</a:t>
            </a:r>
          </a:p>
          <a:p>
            <a:pPr algn="ctr">
              <a:tabLst>
                <a:tab pos="4933950" algn="l"/>
              </a:tabLst>
            </a:pPr>
            <a:r>
              <a:rPr lang="ru-RU" sz="1300" dirty="0"/>
              <a:t>Координационное число упаковки </a:t>
            </a:r>
            <a:r>
              <a:rPr lang="en-US" sz="1300" i="1" dirty="0"/>
              <a:t>n</a:t>
            </a:r>
            <a:r>
              <a:rPr lang="ru-RU" sz="1300" dirty="0" smtClean="0"/>
              <a:t> </a:t>
            </a:r>
            <a:r>
              <a:rPr lang="ru-RU" sz="1300" dirty="0"/>
              <a:t>= 4.</a:t>
            </a:r>
          </a:p>
        </p:txBody>
      </p:sp>
    </p:spTree>
    <p:extLst>
      <p:ext uri="{BB962C8B-B14F-4D97-AF65-F5344CB8AC3E}">
        <p14:creationId xmlns:p14="http://schemas.microsoft.com/office/powerpoint/2010/main" val="3314945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563526" y="437551"/>
            <a:ext cx="950550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ru-RU" altLang="ru-RU" sz="2400" b="1" dirty="0"/>
              <a:t>Модели систем из игловидных кристаллов и волокон</a:t>
            </a:r>
            <a:endParaRPr lang="ru-RU" altLang="ru-RU" sz="2400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31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630" y="437551"/>
            <a:ext cx="1569217" cy="365124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74E548E2-0267-4D2A-9C4A-3B75FB2785C9}"/>
              </a:ext>
            </a:extLst>
          </p:cNvPr>
          <p:cNvCxnSpPr/>
          <p:nvPr/>
        </p:nvCxnSpPr>
        <p:spPr>
          <a:xfrm>
            <a:off x="5943600" y="1276468"/>
            <a:ext cx="0" cy="5143641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33140992-3F17-4035-B46A-19EF612DC2DB}"/>
              </a:ext>
            </a:extLst>
          </p:cNvPr>
          <p:cNvCxnSpPr>
            <a:cxnSpLocks/>
          </p:cNvCxnSpPr>
          <p:nvPr/>
        </p:nvCxnSpPr>
        <p:spPr>
          <a:xfrm>
            <a:off x="467833" y="1088763"/>
            <a:ext cx="11166463" cy="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5F02C554-8B92-47FA-BA88-690C260A2971}"/>
              </a:ext>
            </a:extLst>
          </p:cNvPr>
          <p:cNvCxnSpPr>
            <a:cxnSpLocks/>
          </p:cNvCxnSpPr>
          <p:nvPr/>
        </p:nvCxnSpPr>
        <p:spPr>
          <a:xfrm>
            <a:off x="467833" y="6578707"/>
            <a:ext cx="11166463" cy="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26" y="1276468"/>
            <a:ext cx="4838700" cy="318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6248400" y="3849099"/>
            <a:ext cx="5576397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4933950" algn="l"/>
              </a:tabLst>
            </a:pPr>
            <a:r>
              <a:rPr lang="ru-RU" sz="1300" dirty="0" smtClean="0"/>
              <a:t>Рисунок – </a:t>
            </a:r>
            <a:r>
              <a:rPr lang="ru-RU" sz="1300" dirty="0"/>
              <a:t>Интерполяционные </a:t>
            </a:r>
            <a:r>
              <a:rPr lang="ru-RU" sz="1300" dirty="0" smtClean="0"/>
              <a:t>кривые</a:t>
            </a:r>
            <a:r>
              <a:rPr lang="en-US" sz="1300" dirty="0" smtClean="0"/>
              <a:t> </a:t>
            </a:r>
            <a:r>
              <a:rPr lang="ru-RU" sz="1300" dirty="0" smtClean="0"/>
              <a:t>зависимости </a:t>
            </a:r>
            <a:r>
              <a:rPr lang="ru-RU" sz="1300" dirty="0"/>
              <a:t>степени заполнения</a:t>
            </a:r>
          </a:p>
          <a:p>
            <a:pPr algn="ctr">
              <a:tabLst>
                <a:tab pos="4933950" algn="l"/>
              </a:tabLst>
            </a:pPr>
            <a:r>
              <a:rPr lang="en-US" sz="1300" dirty="0" smtClean="0"/>
              <a:t>(</a:t>
            </a:r>
            <a:r>
              <a:rPr lang="ru-RU" sz="1300" dirty="0" smtClean="0"/>
              <a:t>100-</a:t>
            </a:r>
            <a:r>
              <a:rPr lang="el-GR" sz="1300" i="1" dirty="0" smtClean="0">
                <a:latin typeface="Arial"/>
                <a:cs typeface="Arial"/>
              </a:rPr>
              <a:t>ε</a:t>
            </a:r>
            <a:r>
              <a:rPr lang="en-US" sz="1300" dirty="0" smtClean="0">
                <a:latin typeface="Arial"/>
                <a:cs typeface="Arial"/>
              </a:rPr>
              <a:t>)</a:t>
            </a:r>
            <a:r>
              <a:rPr lang="ru-RU" sz="1300" dirty="0" smtClean="0"/>
              <a:t> </a:t>
            </a:r>
            <a:r>
              <a:rPr lang="ru-RU" sz="1300" dirty="0"/>
              <a:t>и относительного размера </a:t>
            </a:r>
            <a:r>
              <a:rPr lang="ru-RU" sz="1300" dirty="0" smtClean="0"/>
              <a:t>пор</a:t>
            </a:r>
            <a:r>
              <a:rPr lang="en-US" sz="1300" dirty="0" smtClean="0"/>
              <a:t> </a:t>
            </a:r>
            <a:r>
              <a:rPr lang="ru-RU" sz="1300" i="1" dirty="0" smtClean="0"/>
              <a:t>d</a:t>
            </a:r>
            <a:r>
              <a:rPr lang="ru-RU" sz="1300" dirty="0" smtClean="0"/>
              <a:t>/</a:t>
            </a:r>
            <a:r>
              <a:rPr lang="ru-RU" sz="1300" i="1" dirty="0" smtClean="0"/>
              <a:t>D</a:t>
            </a:r>
            <a:r>
              <a:rPr lang="ru-RU" sz="1300" dirty="0" smtClean="0"/>
              <a:t> </a:t>
            </a:r>
            <a:r>
              <a:rPr lang="ru-RU" sz="1300" dirty="0"/>
              <a:t>(</a:t>
            </a:r>
            <a:r>
              <a:rPr lang="ru-RU" sz="1300" i="1" dirty="0"/>
              <a:t>d</a:t>
            </a:r>
            <a:r>
              <a:rPr lang="ru-RU" sz="1300" dirty="0"/>
              <a:t> — диаметр вписанной в пору</a:t>
            </a:r>
          </a:p>
          <a:p>
            <a:pPr algn="ctr">
              <a:tabLst>
                <a:tab pos="4933950" algn="l"/>
              </a:tabLst>
            </a:pPr>
            <a:r>
              <a:rPr lang="ru-RU" sz="1300" dirty="0"/>
              <a:t>окружности, </a:t>
            </a:r>
            <a:r>
              <a:rPr lang="ru-RU" sz="1300" i="1" dirty="0"/>
              <a:t>D</a:t>
            </a:r>
            <a:r>
              <a:rPr lang="ru-RU" sz="1300" dirty="0"/>
              <a:t> — диаметр </a:t>
            </a:r>
            <a:r>
              <a:rPr lang="ru-RU" sz="1300" dirty="0" smtClean="0"/>
              <a:t>стержней)</a:t>
            </a:r>
            <a:r>
              <a:rPr lang="en-US" sz="1300" dirty="0" smtClean="0"/>
              <a:t> </a:t>
            </a:r>
            <a:r>
              <a:rPr lang="ru-RU" sz="1300" dirty="0" smtClean="0"/>
              <a:t>от </a:t>
            </a:r>
            <a:r>
              <a:rPr lang="ru-RU" sz="1300" dirty="0"/>
              <a:t>координационных чисел п в </a:t>
            </a:r>
            <a:r>
              <a:rPr lang="ru-RU" sz="1300" dirty="0" smtClean="0"/>
              <a:t>модели</a:t>
            </a:r>
            <a:r>
              <a:rPr lang="en-US" sz="1300" dirty="0" smtClean="0"/>
              <a:t> </a:t>
            </a:r>
            <a:r>
              <a:rPr lang="ru-RU" sz="1300" dirty="0" smtClean="0"/>
              <a:t>правильных </a:t>
            </a:r>
            <a:r>
              <a:rPr lang="ru-RU" sz="1300" dirty="0"/>
              <a:t>продольных </a:t>
            </a:r>
            <a:r>
              <a:rPr lang="ru-RU" sz="1300" dirty="0" smtClean="0"/>
              <a:t>упаковок</a:t>
            </a:r>
            <a:r>
              <a:rPr lang="en-US" sz="1300" dirty="0" smtClean="0"/>
              <a:t> </a:t>
            </a:r>
            <a:r>
              <a:rPr lang="ru-RU" sz="1300" dirty="0" smtClean="0"/>
              <a:t>круглых </a:t>
            </a:r>
            <a:r>
              <a:rPr lang="ru-RU" sz="1300" dirty="0"/>
              <a:t>стержней.</a:t>
            </a:r>
          </a:p>
          <a:p>
            <a:pPr algn="ctr">
              <a:tabLst>
                <a:tab pos="4933950" algn="l"/>
              </a:tabLst>
            </a:pPr>
            <a:r>
              <a:rPr lang="ru-RU" sz="1300" dirty="0"/>
              <a:t>1, 2 — экспериментальные точки для беспорядочных</a:t>
            </a:r>
          </a:p>
          <a:p>
            <a:pPr algn="ctr">
              <a:tabLst>
                <a:tab pos="4933950" algn="l"/>
              </a:tabLst>
            </a:pPr>
            <a:r>
              <a:rPr lang="ru-RU" sz="1300" dirty="0"/>
              <a:t>укладок кордовых волокон </a:t>
            </a:r>
            <a:r>
              <a:rPr lang="ru-RU" sz="1300" dirty="0" smtClean="0"/>
              <a:t>и</a:t>
            </a:r>
            <a:r>
              <a:rPr lang="en-US" sz="1300" dirty="0" smtClean="0"/>
              <a:t> </a:t>
            </a:r>
            <a:r>
              <a:rPr lang="ru-RU" sz="1300" dirty="0" smtClean="0"/>
              <a:t>стальных </a:t>
            </a:r>
            <a:r>
              <a:rPr lang="ru-RU" sz="1300" dirty="0"/>
              <a:t>стержней соответственно; 3 —</a:t>
            </a:r>
          </a:p>
          <a:p>
            <a:pPr algn="ctr">
              <a:tabLst>
                <a:tab pos="4933950" algn="l"/>
              </a:tabLst>
            </a:pPr>
            <a:r>
              <a:rPr lang="ru-RU" sz="1300" dirty="0"/>
              <a:t>расчетные точки для правильных </a:t>
            </a:r>
            <a:r>
              <a:rPr lang="ru-RU" sz="1300" dirty="0" smtClean="0"/>
              <a:t>укладок</a:t>
            </a:r>
            <a:r>
              <a:rPr lang="en-US" sz="1300" dirty="0" smtClean="0"/>
              <a:t> </a:t>
            </a:r>
            <a:r>
              <a:rPr lang="ru-RU" sz="1300" dirty="0" smtClean="0"/>
              <a:t>стержней</a:t>
            </a:r>
            <a:endParaRPr lang="ru-RU" sz="13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1028669" y="4541596"/>
            <a:ext cx="3908414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4933950" algn="l"/>
              </a:tabLst>
            </a:pPr>
            <a:r>
              <a:rPr lang="ru-RU" sz="1300" dirty="0" smtClean="0"/>
              <a:t>Рисунок – </a:t>
            </a:r>
            <a:r>
              <a:rPr lang="ru-RU" sz="1300" dirty="0"/>
              <a:t>Общий вид модели из продольно упакованных круглых стержней.</a:t>
            </a:r>
          </a:p>
          <a:p>
            <a:pPr algn="ctr">
              <a:tabLst>
                <a:tab pos="4933950" algn="l"/>
              </a:tabLst>
            </a:pPr>
            <a:r>
              <a:rPr lang="ru-RU" sz="1300" dirty="0"/>
              <a:t>Координационное число упаковки </a:t>
            </a:r>
            <a:r>
              <a:rPr lang="en-US" sz="1300" i="1" dirty="0"/>
              <a:t>n</a:t>
            </a:r>
            <a:r>
              <a:rPr lang="ru-RU" sz="1300" dirty="0" smtClean="0"/>
              <a:t> </a:t>
            </a:r>
            <a:r>
              <a:rPr lang="ru-RU" sz="1300" dirty="0"/>
              <a:t>= 4.</a:t>
            </a:r>
          </a:p>
        </p:txBody>
      </p:sp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0630" y="1125067"/>
            <a:ext cx="2438400" cy="272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4988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563526" y="437551"/>
            <a:ext cx="950550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ru-RU" altLang="ru-RU" sz="2400" b="1" dirty="0"/>
              <a:t>Модели систем из игловидных кристаллов и волокон</a:t>
            </a:r>
            <a:endParaRPr lang="ru-RU" altLang="ru-RU" sz="2400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32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630" y="437551"/>
            <a:ext cx="1569217" cy="365124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74E548E2-0267-4D2A-9C4A-3B75FB2785C9}"/>
              </a:ext>
            </a:extLst>
          </p:cNvPr>
          <p:cNvCxnSpPr/>
          <p:nvPr/>
        </p:nvCxnSpPr>
        <p:spPr>
          <a:xfrm>
            <a:off x="8382000" y="1276468"/>
            <a:ext cx="0" cy="5143641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33140992-3F17-4035-B46A-19EF612DC2DB}"/>
              </a:ext>
            </a:extLst>
          </p:cNvPr>
          <p:cNvCxnSpPr>
            <a:cxnSpLocks/>
          </p:cNvCxnSpPr>
          <p:nvPr/>
        </p:nvCxnSpPr>
        <p:spPr>
          <a:xfrm>
            <a:off x="467833" y="1088763"/>
            <a:ext cx="11166463" cy="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5F02C554-8B92-47FA-BA88-690C260A2971}"/>
              </a:ext>
            </a:extLst>
          </p:cNvPr>
          <p:cNvCxnSpPr>
            <a:cxnSpLocks/>
          </p:cNvCxnSpPr>
          <p:nvPr/>
        </p:nvCxnSpPr>
        <p:spPr>
          <a:xfrm>
            <a:off x="467833" y="6578707"/>
            <a:ext cx="11166463" cy="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8800881" y="4595457"/>
            <a:ext cx="2947497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4933950" algn="l"/>
              </a:tabLst>
            </a:pPr>
            <a:r>
              <a:rPr lang="ru-RU" sz="1300" dirty="0" smtClean="0"/>
              <a:t>Рисунок – </a:t>
            </a:r>
            <a:r>
              <a:rPr lang="ru-RU" sz="1300" dirty="0"/>
              <a:t>Зависимость </a:t>
            </a:r>
            <a:r>
              <a:rPr lang="ru-RU" sz="1300" dirty="0" smtClean="0"/>
              <a:t>пористости от </a:t>
            </a:r>
            <a:r>
              <a:rPr lang="ru-RU" sz="1300" dirty="0"/>
              <a:t>расстояния </a:t>
            </a:r>
            <a:r>
              <a:rPr lang="ru-RU" sz="1300" dirty="0" smtClean="0"/>
              <a:t>между осями </a:t>
            </a:r>
            <a:r>
              <a:rPr lang="ru-RU" sz="1300" dirty="0"/>
              <a:t>круглых </a:t>
            </a:r>
            <a:r>
              <a:rPr lang="ru-RU" sz="1300" dirty="0" smtClean="0"/>
              <a:t>стержней </a:t>
            </a:r>
            <a:r>
              <a:rPr lang="ru-RU" sz="1300" i="1" dirty="0" smtClean="0"/>
              <a:t>С</a:t>
            </a:r>
            <a:r>
              <a:rPr lang="ru-RU" sz="1300" dirty="0" smtClean="0"/>
              <a:t> </a:t>
            </a:r>
            <a:r>
              <a:rPr lang="ru-RU" sz="1300" dirty="0"/>
              <a:t>в модели поперечно </a:t>
            </a:r>
            <a:r>
              <a:rPr lang="ru-RU" sz="1300" dirty="0" smtClean="0"/>
              <a:t>уложенных стержней. </a:t>
            </a:r>
            <a:r>
              <a:rPr lang="ru-RU" sz="1300" i="1" dirty="0" smtClean="0"/>
              <a:t>С</a:t>
            </a:r>
            <a:r>
              <a:rPr lang="ru-RU" sz="1300" dirty="0" smtClean="0"/>
              <a:t> </a:t>
            </a:r>
            <a:r>
              <a:rPr lang="ru-RU" sz="1300" dirty="0"/>
              <a:t>выражено в </a:t>
            </a:r>
            <a:r>
              <a:rPr lang="ru-RU" sz="1300" dirty="0" smtClean="0"/>
              <a:t>относительных единицах </a:t>
            </a:r>
            <a:r>
              <a:rPr lang="ru-RU" sz="1300" dirty="0"/>
              <a:t>(долях от </a:t>
            </a:r>
            <a:r>
              <a:rPr lang="ru-RU" sz="1300" i="1" dirty="0"/>
              <a:t>D</a:t>
            </a:r>
            <a:r>
              <a:rPr lang="ru-RU" sz="1300" dirty="0"/>
              <a:t>).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63526" y="5122621"/>
            <a:ext cx="390841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4933950" algn="l"/>
              </a:tabLst>
            </a:pPr>
            <a:r>
              <a:rPr lang="ru-RU" sz="1300" dirty="0" smtClean="0"/>
              <a:t>Рисунок – </a:t>
            </a:r>
            <a:r>
              <a:rPr lang="ru-RU" sz="1300" dirty="0"/>
              <a:t>Общий вид модели из поперечно упакованных </a:t>
            </a:r>
            <a:r>
              <a:rPr lang="ru-RU" sz="1300" dirty="0" smtClean="0"/>
              <a:t>круглых стержней</a:t>
            </a:r>
            <a:r>
              <a:rPr lang="ru-RU" sz="1300" dirty="0"/>
              <a:t>.</a:t>
            </a:r>
          </a:p>
          <a:p>
            <a:pPr algn="ctr">
              <a:tabLst>
                <a:tab pos="4933950" algn="l"/>
              </a:tabLst>
            </a:pPr>
            <a:r>
              <a:rPr lang="ru-RU" sz="1300" dirty="0"/>
              <a:t>Расстояние между их осями </a:t>
            </a:r>
            <a:r>
              <a:rPr lang="ru-RU" sz="1300" i="1" dirty="0"/>
              <a:t>С</a:t>
            </a:r>
            <a:r>
              <a:rPr lang="ru-RU" sz="1300" dirty="0"/>
              <a:t> = 2,25</a:t>
            </a:r>
            <a:r>
              <a:rPr lang="ru-RU" sz="1300" i="1" dirty="0"/>
              <a:t>D</a:t>
            </a:r>
            <a:r>
              <a:rPr lang="ru-RU" sz="1300" dirty="0"/>
              <a:t> (D — диаметр стержней).</a:t>
            </a:r>
          </a:p>
        </p:txBody>
      </p:sp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" y="1174488"/>
            <a:ext cx="4320000" cy="3769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6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488" y="1088763"/>
            <a:ext cx="2880000" cy="3300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6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1276468"/>
            <a:ext cx="2880000" cy="3237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74E548E2-0267-4D2A-9C4A-3B75FB2785C9}"/>
              </a:ext>
            </a:extLst>
          </p:cNvPr>
          <p:cNvCxnSpPr/>
          <p:nvPr/>
        </p:nvCxnSpPr>
        <p:spPr>
          <a:xfrm>
            <a:off x="4972050" y="1276467"/>
            <a:ext cx="0" cy="5143641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5219700" y="4595457"/>
            <a:ext cx="2947497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4933950" algn="l"/>
              </a:tabLst>
            </a:pPr>
            <a:r>
              <a:rPr lang="ru-RU" sz="1300" dirty="0" smtClean="0"/>
              <a:t>Рисунок – </a:t>
            </a:r>
            <a:r>
              <a:rPr lang="ru-RU" sz="1300" dirty="0"/>
              <a:t>Модель </a:t>
            </a:r>
            <a:r>
              <a:rPr lang="ru-RU" sz="1300" dirty="0" smtClean="0"/>
              <a:t>элементарной поры </a:t>
            </a:r>
            <a:r>
              <a:rPr lang="ru-RU" sz="1300" dirty="0"/>
              <a:t>для поперечно </a:t>
            </a:r>
            <a:r>
              <a:rPr lang="ru-RU" sz="1300" dirty="0" smtClean="0"/>
              <a:t>уложенных стержней </a:t>
            </a:r>
            <a:r>
              <a:rPr lang="ru-RU" sz="1300" dirty="0"/>
              <a:t>с параметром </a:t>
            </a:r>
            <a:r>
              <a:rPr lang="ru-RU" sz="1300" i="1" dirty="0"/>
              <a:t>С</a:t>
            </a:r>
            <a:r>
              <a:rPr lang="ru-RU" sz="1300" dirty="0"/>
              <a:t> </a:t>
            </a:r>
            <a:r>
              <a:rPr lang="ru-RU" sz="1300" dirty="0" smtClean="0"/>
              <a:t>= 2</a:t>
            </a:r>
            <a:r>
              <a:rPr lang="ru-RU" sz="13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87323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563526" y="437551"/>
            <a:ext cx="950550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ru-RU" altLang="ru-RU" sz="2400" b="1" dirty="0"/>
              <a:t>Модель систем из пластинчатых частиц</a:t>
            </a:r>
            <a:endParaRPr lang="ru-RU" altLang="ru-RU" sz="2400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33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630" y="437551"/>
            <a:ext cx="1569217" cy="365124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74E548E2-0267-4D2A-9C4A-3B75FB2785C9}"/>
              </a:ext>
            </a:extLst>
          </p:cNvPr>
          <p:cNvCxnSpPr/>
          <p:nvPr/>
        </p:nvCxnSpPr>
        <p:spPr>
          <a:xfrm>
            <a:off x="8382000" y="1276468"/>
            <a:ext cx="0" cy="5143641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33140992-3F17-4035-B46A-19EF612DC2DB}"/>
              </a:ext>
            </a:extLst>
          </p:cNvPr>
          <p:cNvCxnSpPr>
            <a:cxnSpLocks/>
          </p:cNvCxnSpPr>
          <p:nvPr/>
        </p:nvCxnSpPr>
        <p:spPr>
          <a:xfrm>
            <a:off x="467833" y="1088763"/>
            <a:ext cx="11166463" cy="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5F02C554-8B92-47FA-BA88-690C260A2971}"/>
              </a:ext>
            </a:extLst>
          </p:cNvPr>
          <p:cNvCxnSpPr>
            <a:cxnSpLocks/>
          </p:cNvCxnSpPr>
          <p:nvPr/>
        </p:nvCxnSpPr>
        <p:spPr>
          <a:xfrm>
            <a:off x="467833" y="6578707"/>
            <a:ext cx="11166463" cy="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8686799" y="1658504"/>
            <a:ext cx="2947497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4933950" algn="l"/>
              </a:tabLst>
            </a:pPr>
            <a:r>
              <a:rPr lang="ru-RU" dirty="0"/>
              <a:t>Параметрами модели являются диаметр и толщина дисков,</a:t>
            </a:r>
          </a:p>
          <a:p>
            <a:pPr>
              <a:tabLst>
                <a:tab pos="4933950" algn="l"/>
              </a:tabLst>
            </a:pPr>
            <a:r>
              <a:rPr lang="ru-RU" dirty="0"/>
              <a:t>координационное число и степень смещения дисков в </a:t>
            </a:r>
            <a:r>
              <a:rPr lang="ru-RU" dirty="0" smtClean="0"/>
              <a:t>смежных</a:t>
            </a:r>
            <a:r>
              <a:rPr lang="en-US" dirty="0" smtClean="0"/>
              <a:t> </a:t>
            </a:r>
            <a:r>
              <a:rPr lang="ru-RU" dirty="0" smtClean="0"/>
              <a:t>слоях</a:t>
            </a:r>
            <a:r>
              <a:rPr lang="ru-RU" dirty="0"/>
              <a:t>, определяющая отношение свободной, доступной для </a:t>
            </a:r>
            <a:r>
              <a:rPr lang="ru-RU" dirty="0" smtClean="0"/>
              <a:t>молекул</a:t>
            </a:r>
            <a:r>
              <a:rPr lang="en-US" dirty="0" smtClean="0"/>
              <a:t> </a:t>
            </a:r>
            <a:r>
              <a:rPr lang="ru-RU" dirty="0" smtClean="0"/>
              <a:t>адсорбтива </a:t>
            </a:r>
            <a:r>
              <a:rPr lang="ru-RU" dirty="0"/>
              <a:t>базисной и боковой поверхностей дисков, к их</a:t>
            </a:r>
          </a:p>
          <a:p>
            <a:pPr>
              <a:tabLst>
                <a:tab pos="4933950" algn="l"/>
              </a:tabLst>
            </a:pPr>
            <a:r>
              <a:rPr lang="ru-RU" dirty="0"/>
              <a:t>полной геометрической </a:t>
            </a:r>
            <a:r>
              <a:rPr lang="ru-RU" dirty="0" smtClean="0"/>
              <a:t>поверхности</a:t>
            </a:r>
            <a:r>
              <a:rPr lang="ru-RU" dirty="0"/>
              <a:t>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63526" y="4295374"/>
            <a:ext cx="390841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4933950" algn="l"/>
              </a:tabLst>
            </a:pPr>
            <a:r>
              <a:rPr lang="ru-RU" sz="1300" dirty="0" smtClean="0"/>
              <a:t>Рисунок – </a:t>
            </a:r>
            <a:r>
              <a:rPr lang="ru-RU" sz="1300" dirty="0"/>
              <a:t>Общий вид двух моделей из круглых </a:t>
            </a:r>
            <a:r>
              <a:rPr lang="ru-RU" sz="1300" dirty="0" smtClean="0"/>
              <a:t>дисков: </a:t>
            </a:r>
            <a:r>
              <a:rPr lang="ru-RU" sz="1300" i="1" dirty="0" smtClean="0"/>
              <a:t>а</a:t>
            </a:r>
            <a:r>
              <a:rPr lang="ru-RU" sz="1300" dirty="0" smtClean="0"/>
              <a:t> </a:t>
            </a:r>
            <a:r>
              <a:rPr lang="ru-RU" sz="1300" dirty="0"/>
              <a:t>— однородная модель с </a:t>
            </a:r>
            <a:r>
              <a:rPr lang="en-US" sz="1300" i="1" dirty="0" smtClean="0"/>
              <a:t>n</a:t>
            </a:r>
            <a:r>
              <a:rPr lang="ru-RU" sz="1300" dirty="0" smtClean="0"/>
              <a:t> </a:t>
            </a:r>
            <a:r>
              <a:rPr lang="en-US" sz="1300" dirty="0" smtClean="0"/>
              <a:t>=</a:t>
            </a:r>
            <a:r>
              <a:rPr lang="ru-RU" sz="1300" dirty="0" smtClean="0"/>
              <a:t> </a:t>
            </a:r>
            <a:r>
              <a:rPr lang="ru-RU" sz="1300" dirty="0"/>
              <a:t>4; диски смещены в смежных слоях поворотом </a:t>
            </a:r>
            <a:r>
              <a:rPr lang="ru-RU" sz="1300" dirty="0" smtClean="0"/>
              <a:t>на</a:t>
            </a:r>
            <a:r>
              <a:rPr lang="en-US" sz="1300" dirty="0" smtClean="0"/>
              <a:t> </a:t>
            </a:r>
            <a:r>
              <a:rPr lang="ru-RU" sz="1300" dirty="0" smtClean="0"/>
              <a:t>45</a:t>
            </a:r>
            <a:r>
              <a:rPr lang="en-US" sz="1300" dirty="0" smtClean="0"/>
              <a:t>°</a:t>
            </a:r>
            <a:r>
              <a:rPr lang="ru-RU" sz="1300" dirty="0" smtClean="0"/>
              <a:t> </a:t>
            </a:r>
            <a:r>
              <a:rPr lang="ru-RU" sz="1300" dirty="0"/>
              <a:t>вокруг оси, проходящей через центр </a:t>
            </a:r>
            <a:r>
              <a:rPr lang="ru-RU" sz="1300" dirty="0" smtClean="0"/>
              <a:t>поры, </a:t>
            </a:r>
            <a:r>
              <a:rPr lang="ru-RU" sz="1300" i="1" dirty="0"/>
              <a:t>б</a:t>
            </a:r>
            <a:r>
              <a:rPr lang="ru-RU" sz="1300" dirty="0"/>
              <a:t> </a:t>
            </a:r>
            <a:r>
              <a:rPr lang="ru-RU" sz="1300" dirty="0" smtClean="0"/>
              <a:t>— неоднородная </a:t>
            </a:r>
            <a:r>
              <a:rPr lang="ru-RU" sz="1300" dirty="0"/>
              <a:t>модель, </a:t>
            </a:r>
            <a:r>
              <a:rPr lang="ru-RU" sz="1300" dirty="0" smtClean="0"/>
              <a:t>полученная комбинацией </a:t>
            </a:r>
            <a:r>
              <a:rPr lang="ru-RU" sz="1300" dirty="0"/>
              <a:t>в смежных слоях упаковок с </a:t>
            </a:r>
            <a:r>
              <a:rPr lang="en-US" sz="1300" i="1" dirty="0" smtClean="0"/>
              <a:t>n</a:t>
            </a:r>
            <a:r>
              <a:rPr lang="ru-RU" sz="1300" dirty="0" smtClean="0"/>
              <a:t> </a:t>
            </a:r>
            <a:r>
              <a:rPr lang="ru-RU" sz="1300" dirty="0"/>
              <a:t>= 4 и </a:t>
            </a:r>
            <a:r>
              <a:rPr lang="en-US" sz="1300" i="1" dirty="0"/>
              <a:t>n </a:t>
            </a:r>
            <a:r>
              <a:rPr lang="ru-RU" sz="1300" dirty="0" smtClean="0"/>
              <a:t>= 6</a:t>
            </a:r>
            <a:endParaRPr lang="ru-RU" sz="1300" dirty="0"/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74E548E2-0267-4D2A-9C4A-3B75FB2785C9}"/>
              </a:ext>
            </a:extLst>
          </p:cNvPr>
          <p:cNvCxnSpPr/>
          <p:nvPr/>
        </p:nvCxnSpPr>
        <p:spPr>
          <a:xfrm>
            <a:off x="4972050" y="1276467"/>
            <a:ext cx="0" cy="5143641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5219700" y="4595457"/>
            <a:ext cx="2947497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4933950" algn="l"/>
              </a:tabLst>
            </a:pPr>
            <a:r>
              <a:rPr lang="ru-RU" sz="1300" dirty="0" smtClean="0"/>
              <a:t>Рисунок – </a:t>
            </a:r>
            <a:r>
              <a:rPr lang="ru-RU" sz="1300" dirty="0"/>
              <a:t>Фрагмент элементарной</a:t>
            </a:r>
          </a:p>
          <a:p>
            <a:pPr algn="ctr">
              <a:tabLst>
                <a:tab pos="4933950" algn="l"/>
              </a:tabLst>
            </a:pPr>
            <a:r>
              <a:rPr lang="ru-RU" sz="1300" dirty="0"/>
              <a:t>поры для однородной модели из</a:t>
            </a:r>
          </a:p>
          <a:p>
            <a:pPr algn="ctr">
              <a:tabLst>
                <a:tab pos="4933950" algn="l"/>
              </a:tabLst>
            </a:pPr>
            <a:r>
              <a:rPr lang="ru-RU" sz="1300" dirty="0"/>
              <a:t>круглых дисков с </a:t>
            </a:r>
            <a:r>
              <a:rPr lang="en-US" sz="1300" i="1" dirty="0"/>
              <a:t>n</a:t>
            </a:r>
            <a:r>
              <a:rPr lang="ru-RU" sz="1300" dirty="0" smtClean="0"/>
              <a:t> </a:t>
            </a:r>
            <a:r>
              <a:rPr lang="ru-RU" sz="1300" dirty="0"/>
              <a:t>= </a:t>
            </a:r>
            <a:r>
              <a:rPr lang="ru-RU" sz="1300" dirty="0" smtClean="0"/>
              <a:t>4.</a:t>
            </a:r>
            <a:r>
              <a:rPr lang="en-US" sz="1300" dirty="0" smtClean="0"/>
              <a:t> </a:t>
            </a:r>
            <a:r>
              <a:rPr lang="ru-RU" sz="1300" dirty="0" smtClean="0"/>
              <a:t>Диски </a:t>
            </a:r>
            <a:r>
              <a:rPr lang="ru-RU" sz="1300" dirty="0"/>
              <a:t>линейно смешены в </a:t>
            </a:r>
            <a:r>
              <a:rPr lang="ru-RU" sz="1300" dirty="0" smtClean="0"/>
              <a:t>смежных</a:t>
            </a:r>
            <a:r>
              <a:rPr lang="en-US" sz="1300" dirty="0" smtClean="0"/>
              <a:t> </a:t>
            </a:r>
            <a:r>
              <a:rPr lang="ru-RU" sz="1300" dirty="0" smtClean="0"/>
              <a:t>слоях </a:t>
            </a:r>
            <a:r>
              <a:rPr lang="ru-RU" sz="1300" dirty="0"/>
              <a:t>на половину диаметра диска.</a:t>
            </a:r>
          </a:p>
        </p:txBody>
      </p:sp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700" y="1361525"/>
            <a:ext cx="5040000" cy="272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3448" y="1802437"/>
            <a:ext cx="2160000" cy="1841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224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563526" y="437551"/>
            <a:ext cx="950550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ru-RU" altLang="ru-RU" sz="2400" b="1" dirty="0" smtClean="0"/>
              <a:t>Прочие модели</a:t>
            </a:r>
            <a:endParaRPr lang="ru-RU" altLang="ru-RU" sz="2400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34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630" y="437551"/>
            <a:ext cx="1569217" cy="365124"/>
          </a:xfrm>
          <a:prstGeom prst="rect">
            <a:avLst/>
          </a:prstGeom>
        </p:spPr>
      </p:pic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33140992-3F17-4035-B46A-19EF612DC2DB}"/>
              </a:ext>
            </a:extLst>
          </p:cNvPr>
          <p:cNvCxnSpPr>
            <a:cxnSpLocks/>
          </p:cNvCxnSpPr>
          <p:nvPr/>
        </p:nvCxnSpPr>
        <p:spPr>
          <a:xfrm>
            <a:off x="467833" y="1088763"/>
            <a:ext cx="11166463" cy="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5F02C554-8B92-47FA-BA88-690C260A2971}"/>
              </a:ext>
            </a:extLst>
          </p:cNvPr>
          <p:cNvCxnSpPr>
            <a:cxnSpLocks/>
          </p:cNvCxnSpPr>
          <p:nvPr/>
        </p:nvCxnSpPr>
        <p:spPr>
          <a:xfrm>
            <a:off x="467833" y="6578707"/>
            <a:ext cx="11166463" cy="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365136" y="4295374"/>
            <a:ext cx="2949564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4933950" algn="l"/>
              </a:tabLst>
            </a:pPr>
            <a:r>
              <a:rPr lang="ru-RU" sz="1300" dirty="0" smtClean="0"/>
              <a:t>Рисунок – </a:t>
            </a:r>
            <a:r>
              <a:rPr lang="ru-RU" sz="1300" dirty="0"/>
              <a:t>Фрагмент модели пористой</a:t>
            </a:r>
          </a:p>
          <a:p>
            <a:pPr algn="ctr">
              <a:tabLst>
                <a:tab pos="4933950" algn="l"/>
              </a:tabLst>
            </a:pPr>
            <a:r>
              <a:rPr lang="ru-RU" sz="1300" dirty="0"/>
              <a:t>системы из элементов </a:t>
            </a:r>
            <a:r>
              <a:rPr lang="ru-RU" sz="1300" dirty="0" smtClean="0"/>
              <a:t>кубической формы: </a:t>
            </a:r>
            <a:r>
              <a:rPr lang="ru-RU" sz="1300" i="1" dirty="0" smtClean="0"/>
              <a:t>а</a:t>
            </a:r>
            <a:r>
              <a:rPr lang="ru-RU" sz="1300" dirty="0" smtClean="0"/>
              <a:t> </a:t>
            </a:r>
            <a:r>
              <a:rPr lang="ru-RU" sz="1300" dirty="0"/>
              <a:t>— размер ребра куба; </a:t>
            </a:r>
            <a:r>
              <a:rPr lang="ru-RU" sz="1300" i="1" dirty="0" smtClean="0"/>
              <a:t>в</a:t>
            </a:r>
            <a:r>
              <a:rPr lang="ru-RU" sz="1300" dirty="0" smtClean="0"/>
              <a:t> </a:t>
            </a:r>
            <a:r>
              <a:rPr lang="ru-RU" sz="1300" dirty="0"/>
              <a:t>— </a:t>
            </a:r>
            <a:r>
              <a:rPr lang="ru-RU" sz="1300" dirty="0" smtClean="0"/>
              <a:t>расстояние (по </a:t>
            </a:r>
            <a:r>
              <a:rPr lang="ru-RU" sz="1300" dirty="0"/>
              <a:t>горизонтали) между </a:t>
            </a:r>
            <a:r>
              <a:rPr lang="ru-RU" sz="1300" dirty="0" smtClean="0"/>
              <a:t>кубами</a:t>
            </a:r>
            <a:endParaRPr lang="ru-RU" sz="1300" dirty="0"/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74E548E2-0267-4D2A-9C4A-3B75FB2785C9}"/>
              </a:ext>
            </a:extLst>
          </p:cNvPr>
          <p:cNvCxnSpPr/>
          <p:nvPr/>
        </p:nvCxnSpPr>
        <p:spPr>
          <a:xfrm>
            <a:off x="3638550" y="1407722"/>
            <a:ext cx="0" cy="5143641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4577315" y="3086990"/>
            <a:ext cx="294749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4933950" algn="l"/>
              </a:tabLst>
            </a:pPr>
            <a:r>
              <a:rPr lang="ru-RU" sz="1300" dirty="0" smtClean="0"/>
              <a:t>Рисунок – </a:t>
            </a:r>
            <a:r>
              <a:rPr lang="ru-RU" sz="1300" dirty="0"/>
              <a:t>Модель непересекающихся цилиндрических пор.</a:t>
            </a:r>
          </a:p>
          <a:p>
            <a:pPr algn="ctr">
              <a:tabLst>
                <a:tab pos="4933950" algn="l"/>
              </a:tabLst>
            </a:pPr>
            <a:r>
              <a:rPr lang="ru-RU" sz="1300" i="1" dirty="0"/>
              <a:t>а</a:t>
            </a:r>
            <a:r>
              <a:rPr lang="ru-RU" sz="1300" dirty="0"/>
              <a:t> — однородная модель; </a:t>
            </a:r>
            <a:r>
              <a:rPr lang="ru-RU" sz="1300" i="1" dirty="0"/>
              <a:t>б</a:t>
            </a:r>
            <a:r>
              <a:rPr lang="ru-RU" sz="1300" dirty="0"/>
              <a:t> — неоднородная модель.</a:t>
            </a:r>
          </a:p>
        </p:txBody>
      </p:sp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26" y="1407723"/>
            <a:ext cx="2660734" cy="2694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4462" y="1636323"/>
            <a:ext cx="4212735" cy="1339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74E548E2-0267-4D2A-9C4A-3B75FB2785C9}"/>
              </a:ext>
            </a:extLst>
          </p:cNvPr>
          <p:cNvCxnSpPr/>
          <p:nvPr/>
        </p:nvCxnSpPr>
        <p:spPr>
          <a:xfrm>
            <a:off x="8160847" y="1407722"/>
            <a:ext cx="0" cy="5143641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6451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47" y="1220971"/>
            <a:ext cx="3600000" cy="3509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8595281" y="4941705"/>
            <a:ext cx="294749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4933950" algn="l"/>
              </a:tabLst>
            </a:pPr>
            <a:r>
              <a:rPr lang="ru-RU" sz="1300" dirty="0" smtClean="0"/>
              <a:t>Рисунок – </a:t>
            </a:r>
            <a:r>
              <a:rPr lang="ru-RU" sz="1300" dirty="0"/>
              <a:t>Фрагмент решеточной модели пористого тела</a:t>
            </a:r>
          </a:p>
        </p:txBody>
      </p:sp>
    </p:spTree>
    <p:extLst>
      <p:ext uri="{BB962C8B-B14F-4D97-AF65-F5344CB8AC3E}">
        <p14:creationId xmlns:p14="http://schemas.microsoft.com/office/powerpoint/2010/main" val="255482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6"/>
          </p:nvPr>
        </p:nvSpPr>
        <p:spPr>
          <a:xfrm>
            <a:off x="7820051" y="6030526"/>
            <a:ext cx="4371949" cy="416451"/>
          </a:xfrm>
        </p:spPr>
        <p:txBody>
          <a:bodyPr>
            <a:normAutofit fontScale="92500"/>
          </a:bodyPr>
          <a:lstStyle/>
          <a:p>
            <a:pPr algn="ctr" eaLnBrk="1" hangingPunct="1"/>
            <a:r>
              <a:rPr lang="ru-RU" altLang="ru-RU" sz="2000" b="1" dirty="0"/>
              <a:t>Лектор – к.т.н., доцент ОХИ Юрьев Е.М.</a:t>
            </a:r>
            <a:r>
              <a:rPr lang="ru-RU" altLang="ru-RU" sz="2000" dirty="0"/>
              <a:t>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44718" y="1597445"/>
            <a:ext cx="7399157" cy="2251628"/>
          </a:xfrm>
        </p:spPr>
        <p:txBody>
          <a:bodyPr>
            <a:normAutofit/>
          </a:bodyPr>
          <a:lstStyle/>
          <a:p>
            <a:r>
              <a:rPr lang="ru-RU" sz="4800" dirty="0"/>
              <a:t>Макрокинетика химических процессов</a:t>
            </a: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916405" y="4273451"/>
            <a:ext cx="6741695" cy="1263082"/>
          </a:xfrm>
        </p:spPr>
        <p:txBody>
          <a:bodyPr>
            <a:noAutofit/>
          </a:bodyPr>
          <a:lstStyle/>
          <a:p>
            <a:r>
              <a:rPr lang="ru-RU" b="1" dirty="0" smtClean="0"/>
              <a:t>Модели пористой структуры </a:t>
            </a:r>
          </a:p>
          <a:p>
            <a:endParaRPr lang="ru-RU" sz="1600" b="1" dirty="0" smtClean="0"/>
          </a:p>
          <a:p>
            <a:endParaRPr lang="ru-RU" sz="1600" b="1" dirty="0"/>
          </a:p>
          <a:p>
            <a:pPr>
              <a:spcBef>
                <a:spcPts val="0"/>
              </a:spcBef>
            </a:pPr>
            <a:r>
              <a:rPr lang="ru-RU" dirty="0" smtClean="0"/>
              <a:t>Черновые материалы</a:t>
            </a:r>
            <a:endParaRPr lang="en-US" dirty="0" smtClean="0"/>
          </a:p>
          <a:p>
            <a:pPr>
              <a:spcBef>
                <a:spcPts val="0"/>
              </a:spcBef>
            </a:pPr>
            <a:endParaRPr lang="ru-RU" sz="1200" dirty="0" smtClean="0"/>
          </a:p>
          <a:p>
            <a:pPr>
              <a:spcBef>
                <a:spcPts val="0"/>
              </a:spcBef>
            </a:pP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110479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sz="quarter" idx="4294967295"/>
          </p:nvPr>
        </p:nvSpPr>
        <p:spPr>
          <a:xfrm>
            <a:off x="3685901" y="116632"/>
            <a:ext cx="8433561" cy="760413"/>
          </a:xfrm>
        </p:spPr>
        <p:txBody>
          <a:bodyPr>
            <a:normAutofit/>
          </a:bodyPr>
          <a:lstStyle/>
          <a:p>
            <a:pPr algn="r"/>
            <a:r>
              <a:rPr lang="ru-RU" sz="3200" dirty="0" smtClean="0">
                <a:solidFill>
                  <a:schemeClr val="tx1"/>
                </a:solidFill>
              </a:rPr>
              <a:t>Стадии получения силикагеля</a:t>
            </a:r>
          </a:p>
        </p:txBody>
      </p:sp>
      <p:sp>
        <p:nvSpPr>
          <p:cNvPr id="23555" name="Rectangle 20"/>
          <p:cNvSpPr>
            <a:spLocks noChangeArrowheads="1"/>
          </p:cNvSpPr>
          <p:nvPr/>
        </p:nvSpPr>
        <p:spPr bwMode="auto">
          <a:xfrm>
            <a:off x="8208433" y="1628776"/>
            <a:ext cx="863600" cy="5048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2355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030" t="1394" r="2116" b="2271"/>
          <a:stretch/>
        </p:blipFill>
        <p:spPr bwMode="auto">
          <a:xfrm>
            <a:off x="1047960" y="1323683"/>
            <a:ext cx="3698726" cy="512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40000"/>
          </a:blip>
          <a:srcRect l="1528" t="3705" r="3274" b="4520"/>
          <a:stretch/>
        </p:blipFill>
        <p:spPr bwMode="auto">
          <a:xfrm>
            <a:off x="5951984" y="1344467"/>
            <a:ext cx="5760640" cy="5102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F2BA1DE-8E36-4FE8-ACEB-A63BBF3E97AF}"/>
              </a:ext>
            </a:extLst>
          </p:cNvPr>
          <p:cNvSpPr/>
          <p:nvPr/>
        </p:nvSpPr>
        <p:spPr>
          <a:xfrm>
            <a:off x="0" y="919606"/>
            <a:ext cx="12192000" cy="2658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5735960" y="1323683"/>
            <a:ext cx="0" cy="5180877"/>
          </a:xfrm>
          <a:prstGeom prst="lin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id="{D0144336-F0D7-4D65-8494-33C51699A7CD}"/>
              </a:ext>
            </a:extLst>
          </p:cNvPr>
          <p:cNvSpPr txBox="1">
            <a:spLocks/>
          </p:cNvSpPr>
          <p:nvPr/>
        </p:nvSpPr>
        <p:spPr>
          <a:xfrm>
            <a:off x="11597061" y="6381328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36</a:t>
            </a:fld>
            <a:endParaRPr lang="ru-RU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AD61FCFF-75C1-4073-AC2D-AEFB0571FE9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158651"/>
            <a:ext cx="1569217" cy="36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972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563526" y="437551"/>
            <a:ext cx="950550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ru-RU" altLang="ru-RU" sz="2400" b="1" dirty="0"/>
              <a:t>Глобулярная модель пористой структуры катализатора</a:t>
            </a:r>
            <a:endParaRPr lang="ru-RU" altLang="ru-RU" sz="2400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37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630" y="437551"/>
            <a:ext cx="1569217" cy="365124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74E548E2-0267-4D2A-9C4A-3B75FB2785C9}"/>
              </a:ext>
            </a:extLst>
          </p:cNvPr>
          <p:cNvCxnSpPr/>
          <p:nvPr/>
        </p:nvCxnSpPr>
        <p:spPr>
          <a:xfrm>
            <a:off x="5943600" y="1276468"/>
            <a:ext cx="0" cy="5143641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33140992-3F17-4035-B46A-19EF612DC2DB}"/>
              </a:ext>
            </a:extLst>
          </p:cNvPr>
          <p:cNvCxnSpPr>
            <a:cxnSpLocks/>
          </p:cNvCxnSpPr>
          <p:nvPr/>
        </p:nvCxnSpPr>
        <p:spPr>
          <a:xfrm>
            <a:off x="467833" y="1088763"/>
            <a:ext cx="11166463" cy="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A71B5AF-E829-4C3F-94B5-E5A5823B528D}"/>
              </a:ext>
            </a:extLst>
          </p:cNvPr>
          <p:cNvSpPr txBox="1"/>
          <p:nvPr/>
        </p:nvSpPr>
        <p:spPr>
          <a:xfrm>
            <a:off x="467833" y="1022013"/>
            <a:ext cx="5348173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tabLst>
                <a:tab pos="4933950" algn="l"/>
              </a:tabLst>
            </a:pPr>
            <a:r>
              <a:rPr lang="ru-RU" sz="2000" b="1" dirty="0" smtClean="0"/>
              <a:t>Однородная глобулярная </a:t>
            </a:r>
            <a:r>
              <a:rPr lang="ru-RU" sz="2000" b="1" dirty="0"/>
              <a:t>модель: </a:t>
            </a:r>
            <a:r>
              <a:rPr lang="ru-RU" sz="2000" dirty="0"/>
              <a:t>Наиболее простой является однородная глобулярная модель, </a:t>
            </a:r>
            <a:r>
              <a:rPr lang="ru-RU" sz="2000" dirty="0" smtClean="0"/>
              <a:t>в которой </a:t>
            </a:r>
            <a:r>
              <a:rPr lang="ru-RU" sz="2000" dirty="0"/>
              <a:t>реальный образец заменяется моделью правильно упакованных</a:t>
            </a:r>
          </a:p>
          <a:p>
            <a:pPr algn="just">
              <a:tabLst>
                <a:tab pos="4933950" algn="l"/>
              </a:tabLst>
            </a:pPr>
            <a:r>
              <a:rPr lang="ru-RU" sz="2000" dirty="0"/>
              <a:t>одинаковых глобул с единственным значением </a:t>
            </a:r>
            <a:r>
              <a:rPr lang="en-US" sz="2000" i="1" dirty="0" smtClean="0"/>
              <a:t>n</a:t>
            </a:r>
            <a:r>
              <a:rPr lang="ru-RU" sz="2000" dirty="0" smtClean="0"/>
              <a:t>, </a:t>
            </a:r>
            <a:r>
              <a:rPr lang="ru-RU" sz="2000" dirty="0"/>
              <a:t>которое</a:t>
            </a:r>
            <a:r>
              <a:rPr lang="ru-RU" sz="2000" dirty="0" smtClean="0"/>
              <a:t>, будучи </a:t>
            </a:r>
            <a:r>
              <a:rPr lang="ru-RU" sz="2000" dirty="0"/>
              <a:t>определенным по указанной кривой, может быть дробным.</a:t>
            </a:r>
          </a:p>
          <a:p>
            <a:pPr algn="just">
              <a:tabLst>
                <a:tab pos="4933950" algn="l"/>
              </a:tabLst>
            </a:pPr>
            <a:r>
              <a:rPr lang="ru-RU" sz="2000" dirty="0"/>
              <a:t>На этом этапе моделирование отходит от ясного </a:t>
            </a:r>
            <a:r>
              <a:rPr lang="ru-RU" sz="2000" dirty="0" smtClean="0"/>
              <a:t>геометрического</a:t>
            </a:r>
            <a:r>
              <a:rPr lang="en-US" sz="2000" dirty="0" smtClean="0"/>
              <a:t> </a:t>
            </a:r>
            <a:r>
              <a:rPr lang="ru-RU" sz="2000" dirty="0" smtClean="0"/>
              <a:t>образа </a:t>
            </a:r>
            <a:r>
              <a:rPr lang="ru-RU" sz="2000" dirty="0"/>
              <a:t>дискретной модели и оперирует понятием </a:t>
            </a:r>
            <a:r>
              <a:rPr lang="ru-RU" sz="2000" i="1" dirty="0" err="1"/>
              <a:t>квазиупаковок</a:t>
            </a:r>
            <a:endParaRPr lang="ru-RU" sz="2000" i="1" dirty="0"/>
          </a:p>
          <a:p>
            <a:pPr algn="just">
              <a:tabLst>
                <a:tab pos="4933950" algn="l"/>
              </a:tabLst>
            </a:pPr>
            <a:r>
              <a:rPr lang="ru-RU" sz="2000" i="1" dirty="0"/>
              <a:t>глобул</a:t>
            </a:r>
            <a:r>
              <a:rPr lang="ru-RU" sz="2000" dirty="0"/>
              <a:t>, в бесконечном ряду которых числа касаний могут </a:t>
            </a:r>
            <a:r>
              <a:rPr lang="ru-RU" sz="2000" dirty="0" smtClean="0"/>
              <a:t>иметь</a:t>
            </a:r>
            <a:r>
              <a:rPr lang="en-US" sz="2000" dirty="0" smtClean="0"/>
              <a:t> </a:t>
            </a:r>
            <a:r>
              <a:rPr lang="ru-RU" sz="2000" dirty="0" smtClean="0"/>
              <a:t>любое </a:t>
            </a:r>
            <a:r>
              <a:rPr lang="ru-RU" sz="2000" dirty="0"/>
              <a:t>значение в интервале от 2 до </a:t>
            </a:r>
            <a:r>
              <a:rPr lang="ru-RU" sz="2000" dirty="0" smtClean="0"/>
              <a:t>12 </a:t>
            </a:r>
            <a:r>
              <a:rPr lang="ru-RU" sz="2000" dirty="0"/>
              <a:t>, отвечающем любому </a:t>
            </a:r>
            <a:r>
              <a:rPr lang="ru-RU" sz="2000" dirty="0" smtClean="0"/>
              <a:t>значению</a:t>
            </a:r>
            <a:r>
              <a:rPr lang="en-US" sz="2000" dirty="0" smtClean="0"/>
              <a:t> </a:t>
            </a:r>
            <a:r>
              <a:rPr lang="ru-RU" sz="2000" dirty="0" smtClean="0"/>
              <a:t>пористости </a:t>
            </a:r>
            <a:r>
              <a:rPr lang="ru-RU" sz="2000" dirty="0"/>
              <a:t>от 1 до 0,26. Хотя любая такая </a:t>
            </a:r>
            <a:r>
              <a:rPr lang="ru-RU" sz="2000" dirty="0" err="1"/>
              <a:t>квазимодель</a:t>
            </a:r>
            <a:r>
              <a:rPr lang="ru-RU" sz="2000" dirty="0"/>
              <a:t> </a:t>
            </a:r>
            <a:r>
              <a:rPr lang="ru-RU" sz="2000" dirty="0" smtClean="0"/>
              <a:t>является</a:t>
            </a:r>
            <a:r>
              <a:rPr lang="en-US" sz="2000" dirty="0" smtClean="0"/>
              <a:t> </a:t>
            </a:r>
            <a:r>
              <a:rPr lang="ru-RU" sz="2000" dirty="0" smtClean="0"/>
              <a:t>абстракцией</a:t>
            </a:r>
            <a:r>
              <a:rPr lang="ru-RU" sz="2000" dirty="0"/>
              <a:t>, тем не менее ее параметры дают приблизительное</a:t>
            </a:r>
          </a:p>
          <a:p>
            <a:pPr algn="just">
              <a:tabLst>
                <a:tab pos="4933950" algn="l"/>
              </a:tabLst>
            </a:pPr>
            <a:r>
              <a:rPr lang="ru-RU" sz="2000" dirty="0"/>
              <a:t>численное представление о геометрической структуре образца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5F02C554-8B92-47FA-BA88-690C260A2971}"/>
              </a:ext>
            </a:extLst>
          </p:cNvPr>
          <p:cNvCxnSpPr>
            <a:cxnSpLocks/>
          </p:cNvCxnSpPr>
          <p:nvPr/>
        </p:nvCxnSpPr>
        <p:spPr>
          <a:xfrm>
            <a:off x="467833" y="6578707"/>
            <a:ext cx="11166463" cy="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aphicFrame>
        <p:nvGraphicFramePr>
          <p:cNvPr id="16" name="Объект 15">
            <a:extLst>
              <a:ext uri="{FF2B5EF4-FFF2-40B4-BE49-F238E27FC236}">
                <a16:creationId xmlns:a16="http://schemas.microsoft.com/office/drawing/2014/main" id="{DE3C44A7-4E93-4987-A095-B18BFA441FD2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6641927" y="1276468"/>
          <a:ext cx="4607779" cy="23038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43" name="Equation" r:id="rId4" imgW="2616120" imgH="1307880" progId="Equation.DSMT4">
                  <p:embed/>
                </p:oleObj>
              </mc:Choice>
              <mc:Fallback>
                <p:oleObj name="Equation" r:id="rId4" imgW="2616120" imgH="1307880" progId="Equation.DSMT4">
                  <p:embed/>
                  <p:pic>
                    <p:nvPicPr>
                      <p:cNvPr id="16" name="Объект 15">
                        <a:extLst>
                          <a:ext uri="{FF2B5EF4-FFF2-40B4-BE49-F238E27FC236}">
                            <a16:creationId xmlns:a16="http://schemas.microsoft.com/office/drawing/2014/main" id="{DE3C44A7-4E93-4987-A095-B18BFA441FD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41927" y="1276468"/>
                        <a:ext cx="4607779" cy="23038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" name="Picture 19" descr="https://image.jimcdn.com/app/cms/image/transf/dimension=519x10000:format=gif/path/s85605d215326ee49/image/ie8787229cee36f85/version/1462722184/image.gif">
            <a:extLst>
              <a:ext uri="{FF2B5EF4-FFF2-40B4-BE49-F238E27FC236}">
                <a16:creationId xmlns:a16="http://schemas.microsoft.com/office/drawing/2014/main" id="{128D851A-2E7A-4059-8E4C-F59454390D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3313" y="3777567"/>
            <a:ext cx="4006495" cy="1991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2E73AC7-51C5-471A-AF6C-F81D119E08BD}"/>
              </a:ext>
            </a:extLst>
          </p:cNvPr>
          <p:cNvSpPr txBox="1"/>
          <p:nvPr/>
        </p:nvSpPr>
        <p:spPr>
          <a:xfrm>
            <a:off x="6161066" y="5821407"/>
            <a:ext cx="556310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Эскиз правильных кубической (а) и гексагональной (б) упаковок монодисперсных сфер</a:t>
            </a:r>
          </a:p>
        </p:txBody>
      </p:sp>
    </p:spTree>
    <p:extLst>
      <p:ext uri="{BB962C8B-B14F-4D97-AF65-F5344CB8AC3E}">
        <p14:creationId xmlns:p14="http://schemas.microsoft.com/office/powerpoint/2010/main" val="4040204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3170960" y="173979"/>
            <a:ext cx="88281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None/>
            </a:pPr>
            <a:r>
              <a:rPr lang="ru-RU" altLang="ru-RU" sz="2400" b="1" dirty="0"/>
              <a:t>Глобулярная модель пористой структуры катализатора</a:t>
            </a:r>
            <a:endParaRPr lang="ru-RU" alt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86881" y="1005318"/>
            <a:ext cx="576064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tabLst>
                <a:tab pos="4933950" algn="l"/>
              </a:tabLst>
            </a:pPr>
            <a:r>
              <a:rPr lang="ru-RU" b="1" dirty="0"/>
              <a:t>Однородная глобулярная модель: </a:t>
            </a:r>
            <a:r>
              <a:rPr lang="ru-RU" dirty="0"/>
              <a:t>реальный образец заменяется моделью правильно упакованных глобул с единственным значением КЧ </a:t>
            </a:r>
            <a:r>
              <a:rPr lang="en-US" i="1" dirty="0"/>
              <a:t>n</a:t>
            </a:r>
            <a:r>
              <a:rPr lang="ru-RU" dirty="0"/>
              <a:t>, которое может быть дробным для работы с интерполяционными кривыми (рис.).</a:t>
            </a:r>
          </a:p>
          <a:p>
            <a:pPr algn="just">
              <a:tabLst>
                <a:tab pos="4933950" algn="l"/>
              </a:tabLst>
            </a:pPr>
            <a:r>
              <a:rPr lang="ru-RU" dirty="0"/>
              <a:t>Моделирование оперирует понятием </a:t>
            </a:r>
            <a:r>
              <a:rPr lang="ru-RU" i="1" dirty="0" err="1"/>
              <a:t>квазиупаковок</a:t>
            </a:r>
            <a:r>
              <a:rPr lang="ru-RU" i="1" dirty="0"/>
              <a:t> глобул</a:t>
            </a:r>
            <a:r>
              <a:rPr lang="ru-RU" dirty="0"/>
              <a:t>: КЧ = 2-12, пористость = 1-0,26;</a:t>
            </a:r>
          </a:p>
          <a:p>
            <a:pPr algn="just">
              <a:tabLst>
                <a:tab pos="4933950" algn="l"/>
              </a:tabLst>
            </a:pPr>
            <a:endParaRPr lang="ru-RU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65" t="10779" r="36826" b="22479"/>
          <a:stretch>
            <a:fillRect/>
          </a:stretch>
        </p:blipFill>
        <p:spPr bwMode="auto">
          <a:xfrm>
            <a:off x="8945303" y="1202270"/>
            <a:ext cx="3246697" cy="439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Объект 1"/>
          <p:cNvGraphicFramePr>
            <a:graphicFrameLocks noChangeAspect="1"/>
          </p:cNvGraphicFramePr>
          <p:nvPr>
            <p:extLst/>
          </p:nvPr>
        </p:nvGraphicFramePr>
        <p:xfrm>
          <a:off x="6503892" y="1218210"/>
          <a:ext cx="1863725" cy="1317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68" name="Equation" r:id="rId4" imgW="1155600" imgH="812520" progId="Equation.DSMT4">
                  <p:embed/>
                </p:oleObj>
              </mc:Choice>
              <mc:Fallback>
                <p:oleObj name="Equation" r:id="rId4" imgW="1155600" imgH="812520" progId="Equation.DSMT4">
                  <p:embed/>
                  <p:pic>
                    <p:nvPicPr>
                      <p:cNvPr id="2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03892" y="1218210"/>
                        <a:ext cx="1863725" cy="1317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/>
          </p:nvPr>
        </p:nvGraphicFramePr>
        <p:xfrm>
          <a:off x="3882133" y="5550571"/>
          <a:ext cx="1144772" cy="8393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69" name="Equation" r:id="rId6" imgW="571252" imgH="418918" progId="Equation.DSMT4">
                  <p:embed/>
                </p:oleObj>
              </mc:Choice>
              <mc:Fallback>
                <p:oleObj name="Equation" r:id="rId6" imgW="571252" imgH="418918" progId="Equation.DSMT4">
                  <p:embed/>
                  <p:pic>
                    <p:nvPicPr>
                      <p:cNvPr id="4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2133" y="5550571"/>
                        <a:ext cx="1144772" cy="8393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2827429" y="3598693"/>
            <a:ext cx="4398952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tabLst>
                <a:tab pos="4933950" algn="l"/>
              </a:tabLst>
            </a:pPr>
            <a:r>
              <a:rPr lang="ru-RU" sz="1300" dirty="0"/>
              <a:t>Рисунок – Интерполяционная кривая (график Карнаухова) зависимости степени заполнения (1-</a:t>
            </a:r>
            <a:r>
              <a:rPr lang="el-GR" sz="1300" i="1" dirty="0">
                <a:latin typeface="Arial"/>
                <a:cs typeface="Arial"/>
              </a:rPr>
              <a:t>ε</a:t>
            </a:r>
            <a:r>
              <a:rPr lang="ru-RU" sz="1300" dirty="0"/>
              <a:t>) и относительного размера горла пор, </a:t>
            </a:r>
            <a:r>
              <a:rPr lang="en-US" sz="1300" i="1" dirty="0" err="1"/>
              <a:t>d</a:t>
            </a:r>
            <a:r>
              <a:rPr lang="en-US" sz="1300" i="1" baseline="-25000" dirty="0" err="1"/>
              <a:t>r</a:t>
            </a:r>
            <a:r>
              <a:rPr lang="en-US" sz="1300" dirty="0"/>
              <a:t>/</a:t>
            </a:r>
            <a:r>
              <a:rPr lang="en-US" sz="1300" i="1" dirty="0"/>
              <a:t>D</a:t>
            </a:r>
            <a:r>
              <a:rPr lang="en-US" sz="1300" dirty="0"/>
              <a:t> </a:t>
            </a:r>
            <a:r>
              <a:rPr lang="ru-RU" sz="1300" dirty="0"/>
              <a:t>от числа контактов </a:t>
            </a:r>
            <a:r>
              <a:rPr lang="en-US" sz="1300" i="1" dirty="0"/>
              <a:t>n</a:t>
            </a:r>
            <a:r>
              <a:rPr lang="en-US" sz="1300" dirty="0"/>
              <a:t> </a:t>
            </a:r>
            <a:r>
              <a:rPr lang="ru-RU" sz="1300" dirty="0"/>
              <a:t>для упаковок шаров: 1 – точки для правильных упаковок шаров; 2-5 – экспериментальные точки по результатам для случайных упаковок шаров; </a:t>
            </a:r>
            <a:r>
              <a:rPr lang="en-US" sz="1300" i="1" dirty="0" err="1"/>
              <a:t>d</a:t>
            </a:r>
            <a:r>
              <a:rPr lang="en-US" sz="1300" i="1" baseline="-25000" dirty="0" err="1"/>
              <a:t>r</a:t>
            </a:r>
            <a:r>
              <a:rPr lang="en-US" sz="1300" dirty="0"/>
              <a:t> – </a:t>
            </a:r>
            <a:r>
              <a:rPr lang="ru-RU" sz="1300" dirty="0"/>
              <a:t>диаметр горла пор; </a:t>
            </a:r>
            <a:r>
              <a:rPr lang="en-US" sz="1300" i="1" dirty="0"/>
              <a:t>D</a:t>
            </a:r>
            <a:r>
              <a:rPr lang="ru-RU" sz="1300" dirty="0"/>
              <a:t> – диаметр шара</a:t>
            </a:r>
          </a:p>
        </p:txBody>
      </p:sp>
      <p:pic>
        <p:nvPicPr>
          <p:cNvPr id="12" name="Picture 7">
            <a:extLst>
              <a:ext uri="{FF2B5EF4-FFF2-40B4-BE49-F238E27FC236}">
                <a16:creationId xmlns:a16="http://schemas.microsoft.com/office/drawing/2014/main" id="{A2189241-6A9D-4616-BCF9-E48208A834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EFDFF"/>
              </a:clrFrom>
              <a:clrTo>
                <a:srgbClr val="FE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00" t="52264" r="25249" b="26590"/>
          <a:stretch>
            <a:fillRect/>
          </a:stretch>
        </p:blipFill>
        <p:spPr bwMode="auto">
          <a:xfrm>
            <a:off x="5291610" y="5351378"/>
            <a:ext cx="4288288" cy="1237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E1891E29-B993-4B0D-A886-3B59BED5B2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185"/>
          <a:stretch/>
        </p:blipFill>
        <p:spPr bwMode="auto">
          <a:xfrm>
            <a:off x="191347" y="3398678"/>
            <a:ext cx="2315344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6448D50E-1ABF-4B1D-95BA-20187DF90475}"/>
              </a:ext>
            </a:extLst>
          </p:cNvPr>
          <p:cNvCxnSpPr>
            <a:cxnSpLocks/>
          </p:cNvCxnSpPr>
          <p:nvPr/>
        </p:nvCxnSpPr>
        <p:spPr>
          <a:xfrm>
            <a:off x="291990" y="3154154"/>
            <a:ext cx="8497377" cy="0"/>
          </a:xfrm>
          <a:prstGeom prst="line">
            <a:avLst/>
          </a:prstGeom>
          <a:ln w="1905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E14527B6-8436-4C60-BB72-8B65AC2045B9}"/>
              </a:ext>
            </a:extLst>
          </p:cNvPr>
          <p:cNvCxnSpPr/>
          <p:nvPr/>
        </p:nvCxnSpPr>
        <p:spPr>
          <a:xfrm>
            <a:off x="8523553" y="1116418"/>
            <a:ext cx="0" cy="2418907"/>
          </a:xfrm>
          <a:prstGeom prst="line">
            <a:avLst/>
          </a:prstGeom>
          <a:ln w="1905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8E928D43-3BCC-407D-8353-DA3D276D89ED}"/>
              </a:ext>
            </a:extLst>
          </p:cNvPr>
          <p:cNvCxnSpPr>
            <a:cxnSpLocks/>
          </p:cNvCxnSpPr>
          <p:nvPr/>
        </p:nvCxnSpPr>
        <p:spPr>
          <a:xfrm>
            <a:off x="3324232" y="5146158"/>
            <a:ext cx="5043385" cy="0"/>
          </a:xfrm>
          <a:prstGeom prst="line">
            <a:avLst/>
          </a:prstGeom>
          <a:ln w="1905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CB5A3F10-4869-4BA4-A088-4EAE59D898EB}"/>
              </a:ext>
            </a:extLst>
          </p:cNvPr>
          <p:cNvCxnSpPr/>
          <p:nvPr/>
        </p:nvCxnSpPr>
        <p:spPr>
          <a:xfrm>
            <a:off x="3632576" y="4891355"/>
            <a:ext cx="0" cy="1573240"/>
          </a:xfrm>
          <a:prstGeom prst="line">
            <a:avLst/>
          </a:prstGeom>
          <a:ln w="1905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06447725-AF47-4D8A-966D-428E770E443B}"/>
              </a:ext>
            </a:extLst>
          </p:cNvPr>
          <p:cNvSpPr/>
          <p:nvPr/>
        </p:nvSpPr>
        <p:spPr>
          <a:xfrm>
            <a:off x="0" y="659615"/>
            <a:ext cx="12192000" cy="13863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Номер слайда 5">
            <a:extLst>
              <a:ext uri="{FF2B5EF4-FFF2-40B4-BE49-F238E27FC236}">
                <a16:creationId xmlns:a16="http://schemas.microsoft.com/office/drawing/2014/main" id="{8507778B-4F18-4D50-9BD9-C37F80A6C03F}"/>
              </a:ext>
            </a:extLst>
          </p:cNvPr>
          <p:cNvSpPr txBox="1">
            <a:spLocks/>
          </p:cNvSpPr>
          <p:nvPr/>
        </p:nvSpPr>
        <p:spPr>
          <a:xfrm>
            <a:off x="11654686" y="6505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38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8228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563526" y="437551"/>
            <a:ext cx="950550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ru-RU" altLang="ru-RU" sz="2400" b="1" dirty="0"/>
              <a:t>Модели систем из игловидных кристаллов и волокон</a:t>
            </a:r>
            <a:endParaRPr lang="ru-RU" altLang="ru-RU" sz="2400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39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630" y="437551"/>
            <a:ext cx="1569217" cy="365124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74E548E2-0267-4D2A-9C4A-3B75FB2785C9}"/>
              </a:ext>
            </a:extLst>
          </p:cNvPr>
          <p:cNvCxnSpPr/>
          <p:nvPr/>
        </p:nvCxnSpPr>
        <p:spPr>
          <a:xfrm>
            <a:off x="5943600" y="1276468"/>
            <a:ext cx="0" cy="5143641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33140992-3F17-4035-B46A-19EF612DC2DB}"/>
              </a:ext>
            </a:extLst>
          </p:cNvPr>
          <p:cNvCxnSpPr>
            <a:cxnSpLocks/>
          </p:cNvCxnSpPr>
          <p:nvPr/>
        </p:nvCxnSpPr>
        <p:spPr>
          <a:xfrm>
            <a:off x="467833" y="1088763"/>
            <a:ext cx="11166463" cy="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A71B5AF-E829-4C3F-94B5-E5A5823B528D}"/>
              </a:ext>
            </a:extLst>
          </p:cNvPr>
          <p:cNvSpPr txBox="1"/>
          <p:nvPr/>
        </p:nvSpPr>
        <p:spPr>
          <a:xfrm>
            <a:off x="251017" y="1015725"/>
            <a:ext cx="5584175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При практическом </a:t>
            </a:r>
            <a:r>
              <a:rPr lang="ru-RU" b="1" dirty="0" smtClean="0"/>
              <a:t>использовании</a:t>
            </a:r>
            <a:r>
              <a:rPr lang="en-US" b="1" dirty="0" smtClean="0"/>
              <a:t> </a:t>
            </a:r>
            <a:r>
              <a:rPr lang="ru-RU" b="1" dirty="0" smtClean="0"/>
              <a:t>модели </a:t>
            </a:r>
            <a:r>
              <a:rPr lang="ru-RU" b="1" dirty="0"/>
              <a:t>важное значение имеют </a:t>
            </a:r>
            <a:r>
              <a:rPr lang="ru-RU" b="1" dirty="0" smtClean="0"/>
              <a:t>следующие</a:t>
            </a:r>
            <a:r>
              <a:rPr lang="en-US" b="1" dirty="0" smtClean="0"/>
              <a:t> </a:t>
            </a:r>
            <a:r>
              <a:rPr lang="ru-RU" b="1" dirty="0" smtClean="0"/>
              <a:t>ее </a:t>
            </a:r>
            <a:r>
              <a:rPr lang="ru-RU" b="1" dirty="0"/>
              <a:t>свойства</a:t>
            </a:r>
            <a:r>
              <a:rPr lang="ru-RU" dirty="0" smtClean="0"/>
              <a:t>:</a:t>
            </a:r>
            <a:endParaRPr lang="en-US" dirty="0" smtClean="0"/>
          </a:p>
          <a:p>
            <a:r>
              <a:rPr lang="ru-RU" dirty="0"/>
              <a:t>1. Главные ее параметры </a:t>
            </a:r>
            <a:r>
              <a:rPr lang="ru-RU" i="1" dirty="0"/>
              <a:t>D</a:t>
            </a:r>
            <a:r>
              <a:rPr lang="ru-RU" dirty="0"/>
              <a:t> </a:t>
            </a:r>
            <a:r>
              <a:rPr lang="ru-RU" dirty="0" smtClean="0"/>
              <a:t>и </a:t>
            </a:r>
            <a:r>
              <a:rPr lang="ru-RU" i="1" dirty="0"/>
              <a:t>n</a:t>
            </a:r>
            <a:r>
              <a:rPr lang="ru-RU" dirty="0"/>
              <a:t> независимы, т.е. </a:t>
            </a:r>
            <a:r>
              <a:rPr lang="en-US" i="1" dirty="0" smtClean="0"/>
              <a:t>n</a:t>
            </a:r>
            <a:r>
              <a:rPr lang="ru-RU" dirty="0" smtClean="0"/>
              <a:t>, </a:t>
            </a:r>
            <a:r>
              <a:rPr lang="ru-RU" i="1" dirty="0" err="1" smtClean="0"/>
              <a:t>V</a:t>
            </a:r>
            <a:r>
              <a:rPr lang="ru-RU" baseline="-25000" dirty="0" err="1" smtClean="0"/>
              <a:t>п</a:t>
            </a:r>
            <a:r>
              <a:rPr lang="ru-RU" dirty="0" smtClean="0"/>
              <a:t>, </a:t>
            </a:r>
            <a:r>
              <a:rPr lang="el-GR" i="1" dirty="0">
                <a:latin typeface="Arial"/>
                <a:cs typeface="Arial"/>
              </a:rPr>
              <a:t>ε</a:t>
            </a:r>
            <a:r>
              <a:rPr lang="ru-RU" dirty="0" smtClean="0"/>
              <a:t> не</a:t>
            </a:r>
            <a:r>
              <a:rPr lang="en-US" dirty="0" smtClean="0"/>
              <a:t> </a:t>
            </a:r>
            <a:r>
              <a:rPr lang="ru-RU" dirty="0" smtClean="0"/>
              <a:t>зависят </a:t>
            </a:r>
            <a:r>
              <a:rPr lang="ru-RU" dirty="0"/>
              <a:t>от размера глобул (удельной поверхности </a:t>
            </a:r>
            <a:r>
              <a:rPr lang="en-US" i="1" dirty="0" smtClean="0"/>
              <a:t>S</a:t>
            </a:r>
            <a:r>
              <a:rPr lang="ru-RU" dirty="0" smtClean="0"/>
              <a:t>); </a:t>
            </a:r>
            <a:r>
              <a:rPr lang="ru-RU" dirty="0"/>
              <a:t>это означает</a:t>
            </a:r>
            <a:r>
              <a:rPr lang="ru-RU" dirty="0" smtClean="0"/>
              <a:t>,</a:t>
            </a:r>
            <a:r>
              <a:rPr lang="en-US" dirty="0" smtClean="0"/>
              <a:t> </a:t>
            </a:r>
            <a:r>
              <a:rPr lang="ru-RU" dirty="0" smtClean="0"/>
              <a:t>что </a:t>
            </a:r>
            <a:r>
              <a:rPr lang="ru-RU" dirty="0"/>
              <a:t>как бы ни различался размер глобул, объем пор для данного </a:t>
            </a:r>
            <a:r>
              <a:rPr lang="en-US" i="1" dirty="0" smtClean="0"/>
              <a:t>n </a:t>
            </a:r>
            <a:r>
              <a:rPr lang="ru-RU" dirty="0" smtClean="0"/>
              <a:t>сохраняет </a:t>
            </a:r>
            <a:r>
              <a:rPr lang="ru-RU" dirty="0"/>
              <a:t>постоянное значение.</a:t>
            </a:r>
          </a:p>
          <a:p>
            <a:r>
              <a:rPr lang="ru-RU" dirty="0"/>
              <a:t>2. Форма и размер кольцевых пор (пространство вблизи </a:t>
            </a:r>
            <a:r>
              <a:rPr lang="ru-RU" dirty="0" smtClean="0"/>
              <a:t>точек</a:t>
            </a:r>
            <a:r>
              <a:rPr lang="en-US" dirty="0" smtClean="0"/>
              <a:t> </a:t>
            </a:r>
            <a:r>
              <a:rPr lang="ru-RU" dirty="0" smtClean="0"/>
              <a:t>контакта </a:t>
            </a:r>
            <a:r>
              <a:rPr lang="ru-RU" dirty="0"/>
              <a:t>глобул) не зависят от </a:t>
            </a:r>
            <a:r>
              <a:rPr lang="en-US" i="1" dirty="0"/>
              <a:t>n</a:t>
            </a:r>
            <a:r>
              <a:rPr lang="ru-RU" dirty="0"/>
              <a:t>, </a:t>
            </a:r>
            <a:r>
              <a:rPr lang="ru-RU" i="1" dirty="0" err="1"/>
              <a:t>V</a:t>
            </a:r>
            <a:r>
              <a:rPr lang="ru-RU" baseline="-25000" dirty="0" err="1"/>
              <a:t>п</a:t>
            </a:r>
            <a:r>
              <a:rPr lang="ru-RU" dirty="0"/>
              <a:t>, </a:t>
            </a:r>
            <a:r>
              <a:rPr lang="el-GR" i="1" dirty="0" smtClean="0">
                <a:latin typeface="Arial"/>
                <a:cs typeface="Arial"/>
              </a:rPr>
              <a:t>ε</a:t>
            </a:r>
            <a:r>
              <a:rPr lang="ru-RU" dirty="0" smtClean="0"/>
              <a:t>, </a:t>
            </a:r>
            <a:r>
              <a:rPr lang="ru-RU" dirty="0"/>
              <a:t>а определяются </a:t>
            </a:r>
            <a:r>
              <a:rPr lang="ru-RU" dirty="0" smtClean="0"/>
              <a:t>исключительно</a:t>
            </a:r>
            <a:r>
              <a:rPr lang="en-US" dirty="0" smtClean="0"/>
              <a:t> </a:t>
            </a:r>
            <a:r>
              <a:rPr lang="ru-RU" dirty="0" smtClean="0"/>
              <a:t>размером </a:t>
            </a:r>
            <a:r>
              <a:rPr lang="ru-RU" dirty="0"/>
              <a:t>глобул</a:t>
            </a:r>
            <a:r>
              <a:rPr lang="ru-RU" dirty="0" smtClean="0"/>
              <a:t>.</a:t>
            </a:r>
            <a:endParaRPr lang="en-US" dirty="0" smtClean="0"/>
          </a:p>
          <a:p>
            <a:endParaRPr lang="en-US" dirty="0"/>
          </a:p>
          <a:p>
            <a:r>
              <a:rPr lang="ru-RU" b="1" dirty="0"/>
              <a:t>Глобулярная модель позволяет описать текстуру многих </a:t>
            </a:r>
            <a:r>
              <a:rPr lang="ru-RU" b="1" dirty="0" smtClean="0"/>
              <a:t>пористых</a:t>
            </a:r>
            <a:r>
              <a:rPr lang="en-US" b="1" dirty="0" smtClean="0"/>
              <a:t> </a:t>
            </a:r>
            <a:r>
              <a:rPr lang="ru-RU" b="1" dirty="0" smtClean="0"/>
              <a:t>материалов</a:t>
            </a:r>
            <a:r>
              <a:rPr lang="ru-RU" b="1" dirty="0"/>
              <a:t>, состоящих из аморфных первичных частиц</a:t>
            </a:r>
            <a:r>
              <a:rPr lang="ru-RU" dirty="0"/>
              <a:t>. Это </a:t>
            </a:r>
            <a:r>
              <a:rPr lang="ru-RU" dirty="0" smtClean="0"/>
              <a:t>в</a:t>
            </a:r>
            <a:r>
              <a:rPr lang="en-US" dirty="0" smtClean="0"/>
              <a:t> </a:t>
            </a:r>
            <a:r>
              <a:rPr lang="ru-RU" dirty="0" smtClean="0"/>
              <a:t>первую </a:t>
            </a:r>
            <a:r>
              <a:rPr lang="ru-RU" dirty="0"/>
              <a:t>очередь системы, получаемые методами </a:t>
            </a:r>
            <a:r>
              <a:rPr lang="ru-RU" dirty="0" smtClean="0"/>
              <a:t>коллоидно-химического осаждения</a:t>
            </a:r>
            <a:r>
              <a:rPr lang="ru-RU" dirty="0"/>
              <a:t>. Среди них наибольшее значение имеют силикагель</a:t>
            </a:r>
            <a:r>
              <a:rPr lang="ru-RU" dirty="0" smtClean="0"/>
              <a:t>,</a:t>
            </a:r>
            <a:r>
              <a:rPr lang="en-US" dirty="0" smtClean="0"/>
              <a:t> </a:t>
            </a:r>
            <a:r>
              <a:rPr lang="ru-RU" dirty="0" err="1" smtClean="0"/>
              <a:t>аэросилы</a:t>
            </a:r>
            <a:r>
              <a:rPr lang="ru-RU" dirty="0"/>
              <a:t>, </a:t>
            </a:r>
            <a:r>
              <a:rPr lang="ru-RU" dirty="0" err="1"/>
              <a:t>аэрогели</a:t>
            </a:r>
            <a:r>
              <a:rPr lang="ru-RU" dirty="0"/>
              <a:t>, алюмосиликатные </a:t>
            </a:r>
            <a:r>
              <a:rPr lang="ru-RU" dirty="0" smtClean="0"/>
              <a:t>катализаторы, сажи </a:t>
            </a:r>
            <a:r>
              <a:rPr lang="ru-RU" dirty="0"/>
              <a:t>и такие грубодисперсные </a:t>
            </a:r>
            <a:r>
              <a:rPr lang="ru-RU" dirty="0" smtClean="0"/>
              <a:t>системы, как </a:t>
            </a:r>
            <a:r>
              <a:rPr lang="ru-RU" dirty="0"/>
              <a:t>песок, грунты, </a:t>
            </a:r>
            <a:r>
              <a:rPr lang="ru-RU" dirty="0" smtClean="0"/>
              <a:t>кирпич.</a:t>
            </a:r>
            <a:endParaRPr lang="en-US" dirty="0"/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5F02C554-8B92-47FA-BA88-690C260A2971}"/>
              </a:ext>
            </a:extLst>
          </p:cNvPr>
          <p:cNvCxnSpPr>
            <a:cxnSpLocks/>
          </p:cNvCxnSpPr>
          <p:nvPr/>
        </p:nvCxnSpPr>
        <p:spPr>
          <a:xfrm>
            <a:off x="467833" y="6578707"/>
            <a:ext cx="11166463" cy="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2614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ChangeArrowheads="1"/>
          </p:cNvSpPr>
          <p:nvPr/>
        </p:nvSpPr>
        <p:spPr bwMode="auto">
          <a:xfrm>
            <a:off x="1524001" y="1780659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8196" name="Rectangle 3"/>
          <p:cNvSpPr>
            <a:spLocks noChangeArrowheads="1"/>
          </p:cNvSpPr>
          <p:nvPr/>
        </p:nvSpPr>
        <p:spPr bwMode="auto">
          <a:xfrm>
            <a:off x="1524001" y="470642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8197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247784" y="315061"/>
            <a:ext cx="8835656" cy="52322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800" b="1" dirty="0">
                <a:latin typeface="+mj-lt"/>
              </a:rPr>
              <a:t>Морфология пористых </a:t>
            </a:r>
            <a:r>
              <a:rPr lang="ru-RU" altLang="ru-RU" sz="2800" b="1" dirty="0" smtClean="0">
                <a:latin typeface="+mj-lt"/>
              </a:rPr>
              <a:t>тел</a:t>
            </a:r>
            <a:endParaRPr lang="ru-RU" altLang="ru-RU" sz="2800" b="1" dirty="0">
              <a:latin typeface="+mj-lt"/>
            </a:endParaRPr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1822128" y="1103838"/>
            <a:ext cx="8547744" cy="33855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/>
          <a:p>
            <a:pPr algn="just">
              <a:defRPr/>
            </a:pPr>
            <a:endParaRPr lang="ru-RU" sz="1600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275865" y="3470502"/>
            <a:ext cx="7183268" cy="118975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t" anchorCtr="0">
            <a:noAutofit/>
          </a:bodyPr>
          <a:lstStyle/>
          <a:p>
            <a:pPr indent="536575" algn="just">
              <a:defRPr/>
            </a:pPr>
            <a:r>
              <a:rPr lang="ru-RU" sz="1730" b="1" i="1" dirty="0" smtClean="0"/>
              <a:t>Например, корпускулярные системы</a:t>
            </a:r>
            <a:r>
              <a:rPr lang="ru-RU" sz="1730" dirty="0" smtClean="0"/>
              <a:t>: </a:t>
            </a:r>
            <a:endParaRPr lang="en-US" sz="1730" dirty="0" smtClean="0"/>
          </a:p>
          <a:p>
            <a:pPr marL="342900" indent="-342900" algn="just">
              <a:buAutoNum type="arabicPeriod"/>
              <a:defRPr/>
            </a:pPr>
            <a:r>
              <a:rPr lang="ru-RU" sz="1730" i="1" dirty="0" smtClean="0"/>
              <a:t>Удельная поверхность </a:t>
            </a:r>
            <a:r>
              <a:rPr lang="ru-RU" sz="1730" dirty="0" smtClean="0"/>
              <a:t>определяется размером частиц и степенью их срастания или взаимного перекрывания; </a:t>
            </a:r>
          </a:p>
          <a:p>
            <a:pPr marL="342900" indent="-342900" algn="just">
              <a:buAutoNum type="arabicPeriod"/>
              <a:defRPr/>
            </a:pPr>
            <a:r>
              <a:rPr lang="ru-RU" sz="1730" i="1" dirty="0" smtClean="0"/>
              <a:t>Форма пор</a:t>
            </a:r>
            <a:r>
              <a:rPr lang="ru-RU" sz="1730" dirty="0" smtClean="0"/>
              <a:t> – формой частиц и способом их упаковки; </a:t>
            </a:r>
          </a:p>
          <a:p>
            <a:pPr marL="342900" indent="-342900" algn="just">
              <a:buAutoNum type="arabicPeriod"/>
              <a:defRPr/>
            </a:pPr>
            <a:r>
              <a:rPr lang="ru-RU" sz="1730" i="1" dirty="0" smtClean="0"/>
              <a:t>Удельный объем пор </a:t>
            </a:r>
            <a:r>
              <a:rPr lang="ru-RU" sz="1730" dirty="0" smtClean="0"/>
              <a:t>– плотностью этой упаковки, причем этот объем не зависит от размера частиц;</a:t>
            </a:r>
          </a:p>
          <a:p>
            <a:pPr marL="342900" indent="-342900" algn="just">
              <a:buAutoNum type="arabicPeriod"/>
              <a:defRPr/>
            </a:pPr>
            <a:r>
              <a:rPr lang="ru-RU" sz="1730" i="1" dirty="0" smtClean="0"/>
              <a:t>Размер пор</a:t>
            </a:r>
            <a:r>
              <a:rPr lang="ru-RU" sz="1730" dirty="0" smtClean="0"/>
              <a:t> – размер частиц и плотность их упаковки;</a:t>
            </a:r>
          </a:p>
          <a:p>
            <a:pPr marL="342900" indent="-342900" algn="just">
              <a:buAutoNum type="arabicPeriod"/>
              <a:defRPr/>
            </a:pPr>
            <a:r>
              <a:rPr lang="ru-RU" sz="1730" i="1" dirty="0" smtClean="0"/>
              <a:t>Прочность, тепло- и электропроводность</a:t>
            </a:r>
            <a:r>
              <a:rPr lang="ru-RU" sz="1730" dirty="0" smtClean="0"/>
              <a:t> – число и характер контактов каждой частицы с соседями, а также их пространственным распределением и наличием </a:t>
            </a:r>
            <a:r>
              <a:rPr lang="ru-RU" sz="1730" dirty="0" err="1" smtClean="0"/>
              <a:t>макродефектов</a:t>
            </a:r>
            <a:r>
              <a:rPr lang="ru-RU" sz="1730" dirty="0" smtClean="0"/>
              <a:t>; </a:t>
            </a:r>
          </a:p>
          <a:p>
            <a:pPr marL="342900" indent="-342900" algn="just">
              <a:buAutoNum type="arabicPeriod"/>
              <a:defRPr/>
            </a:pPr>
            <a:r>
              <a:rPr lang="ru-RU" sz="1730" i="1" dirty="0" smtClean="0"/>
              <a:t>Диффузионные свойства</a:t>
            </a:r>
            <a:r>
              <a:rPr lang="ru-RU" sz="1730" dirty="0" smtClean="0"/>
              <a:t> – характер упаковки разных по размеру и форме частиц.</a:t>
            </a:r>
          </a:p>
          <a:p>
            <a:pPr indent="536575" algn="just">
              <a:defRPr/>
            </a:pPr>
            <a:endParaRPr lang="ru-RU" sz="1730" dirty="0"/>
          </a:p>
        </p:txBody>
      </p:sp>
      <p:sp>
        <p:nvSpPr>
          <p:cNvPr id="18" name="Номер слайда 5">
            <a:extLst>
              <a:ext uri="{FF2B5EF4-FFF2-40B4-BE49-F238E27FC236}">
                <a16:creationId xmlns:a16="http://schemas.microsoft.com/office/drawing/2014/main" id="{E02E0EBE-174C-4F89-BAF6-4A5ACF342E9A}"/>
              </a:ext>
            </a:extLst>
          </p:cNvPr>
          <p:cNvSpPr txBox="1">
            <a:spLocks/>
          </p:cNvSpPr>
          <p:nvPr/>
        </p:nvSpPr>
        <p:spPr>
          <a:xfrm>
            <a:off x="11524967" y="63337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40</a:t>
            </a:fld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BC39E93-9A01-41AE-901B-788ED2153C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65" y="201437"/>
            <a:ext cx="1569217" cy="365124"/>
          </a:xfrm>
          <a:prstGeom prst="rect">
            <a:avLst/>
          </a:prstGeom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753900FC-6F0B-4712-AB53-B7ED4E77C3BE}"/>
              </a:ext>
            </a:extLst>
          </p:cNvPr>
          <p:cNvSpPr/>
          <p:nvPr/>
        </p:nvSpPr>
        <p:spPr>
          <a:xfrm>
            <a:off x="0" y="926800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/>
          </p:nvPr>
        </p:nvGraphicFramePr>
        <p:xfrm>
          <a:off x="261899" y="1299067"/>
          <a:ext cx="11668202" cy="20726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68670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30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481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7066"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 smtClean="0">
                          <a:latin typeface="+mn-lt"/>
                        </a:rPr>
                        <a:t>Первичные</a:t>
                      </a:r>
                      <a:r>
                        <a:rPr lang="ru-RU" sz="1800" b="1" i="0" baseline="0" dirty="0" smtClean="0">
                          <a:latin typeface="+mn-lt"/>
                        </a:rPr>
                        <a:t> морфологические характеристики</a:t>
                      </a:r>
                      <a:endParaRPr lang="ru-RU" sz="1600" b="1" i="0" baseline="0" dirty="0" smtClean="0">
                        <a:latin typeface="+mn-lt"/>
                      </a:endParaRPr>
                    </a:p>
                    <a:p>
                      <a:pPr marL="0" indent="0" algn="just">
                        <a:buFontTx/>
                        <a:buNone/>
                      </a:pPr>
                      <a:r>
                        <a:rPr lang="ru-RU" sz="1600" b="1" i="0" baseline="0" dirty="0" smtClean="0">
                          <a:latin typeface="+mn-lt"/>
                        </a:rPr>
                        <a:t>Корпускулярных тел: </a:t>
                      </a:r>
                      <a:endParaRPr lang="en-US" sz="1600" b="1" i="0" baseline="0" dirty="0" smtClean="0">
                        <a:latin typeface="+mn-lt"/>
                      </a:endParaRP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ru-RU" sz="1600" b="0" i="0" baseline="0" dirty="0" smtClean="0">
                          <a:latin typeface="+mn-lt"/>
                        </a:rPr>
                        <a:t>форма и размер первичных частиц, </a:t>
                      </a:r>
                      <a:endParaRPr lang="en-US" sz="1600" b="0" i="0" baseline="0" dirty="0" smtClean="0">
                        <a:latin typeface="+mn-lt"/>
                      </a:endParaRP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ru-RU" sz="1600" b="0" i="0" baseline="0" dirty="0" smtClean="0">
                          <a:latin typeface="+mn-lt"/>
                        </a:rPr>
                        <a:t>способ и плотность их упаковки в разных участках зерна,</a:t>
                      </a:r>
                      <a:endParaRPr lang="en-US" sz="1600" b="0" i="0" baseline="0" dirty="0" smtClean="0">
                        <a:latin typeface="+mn-lt"/>
                      </a:endParaRP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ru-RU" sz="1600" b="0" i="0" baseline="0" dirty="0" smtClean="0">
                          <a:latin typeface="+mn-lt"/>
                        </a:rPr>
                        <a:t>степень срастания частиц друг с другом;</a:t>
                      </a:r>
                    </a:p>
                    <a:p>
                      <a:pPr marL="0" indent="0" algn="just">
                        <a:buFontTx/>
                        <a:buNone/>
                      </a:pPr>
                      <a:r>
                        <a:rPr lang="ru-RU" sz="1600" b="1" i="0" baseline="0" dirty="0" smtClean="0">
                          <a:latin typeface="+mn-lt"/>
                        </a:rPr>
                        <a:t>Губчатых тел: </a:t>
                      </a:r>
                      <a:endParaRPr lang="en-US" sz="1600" b="1" i="0" baseline="0" dirty="0" smtClean="0">
                        <a:latin typeface="+mn-lt"/>
                      </a:endParaRP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ru-RU" sz="1600" b="0" i="0" baseline="0" dirty="0" smtClean="0">
                          <a:latin typeface="+mn-lt"/>
                        </a:rPr>
                        <a:t>форма и размер полостей и их пространственное распределение, </a:t>
                      </a:r>
                      <a:endParaRPr lang="en-US" sz="1600" b="0" i="0" baseline="0" dirty="0" smtClean="0">
                        <a:latin typeface="+mn-lt"/>
                      </a:endParaRP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ru-RU" sz="1600" b="0" i="0" baseline="0" dirty="0" smtClean="0">
                          <a:latin typeface="+mn-lt"/>
                        </a:rPr>
                        <a:t>форма, размер и число каналов, соединяющих друг с другом эти полости;</a:t>
                      </a:r>
                      <a:endParaRPr lang="ru-RU" sz="1600" b="0" i="0" dirty="0"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600" b="1" i="0" dirty="0" smtClean="0">
                          <a:latin typeface="+mn-lt"/>
                          <a:cs typeface="Arial"/>
                        </a:rPr>
                        <a:t>→</a:t>
                      </a:r>
                      <a:endParaRPr lang="ru-RU" sz="6600" b="1" i="0" dirty="0"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dirty="0" smtClean="0">
                          <a:latin typeface="+mn-lt"/>
                        </a:rPr>
                        <a:t>Вторичные </a:t>
                      </a:r>
                      <a:r>
                        <a:rPr lang="ru-RU" sz="1800" b="1" i="0" baseline="0" dirty="0" smtClean="0">
                          <a:latin typeface="+mn-lt"/>
                        </a:rPr>
                        <a:t>морфологические характеристики: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baseline="0" dirty="0" smtClean="0">
                          <a:latin typeface="+mn-lt"/>
                        </a:rPr>
                        <a:t>Геометрические и физические</a:t>
                      </a:r>
                    </a:p>
                    <a:p>
                      <a:pPr algn="ctr"/>
                      <a:endParaRPr lang="ru-RU" sz="1600" b="1" i="0" dirty="0">
                        <a:latin typeface="+mn-lt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2" name="Picture 19" descr="https://image.jimcdn.com/app/cms/image/transf/dimension=519x10000:format=gif/path/s85605d215326ee49/image/ie8787229cee36f85/version/1462722184/image.gif">
            <a:extLst>
              <a:ext uri="{FF2B5EF4-FFF2-40B4-BE49-F238E27FC236}">
                <a16:creationId xmlns:a16="http://schemas.microsoft.com/office/drawing/2014/main" id="{128D851A-2E7A-4059-8E4C-F59454390D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1295" y="3538238"/>
            <a:ext cx="3166213" cy="1573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2E73AC7-51C5-471A-AF6C-F81D119E08BD}"/>
              </a:ext>
            </a:extLst>
          </p:cNvPr>
          <p:cNvSpPr txBox="1"/>
          <p:nvPr/>
        </p:nvSpPr>
        <p:spPr>
          <a:xfrm>
            <a:off x="7772388" y="5191552"/>
            <a:ext cx="37581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Эскиз правильных кубической (а) и гексагональной (</a:t>
            </a:r>
            <a:r>
              <a:rPr lang="ru-RU" sz="1600" dirty="0" smtClean="0"/>
              <a:t>б) упаковок</a:t>
            </a:r>
            <a:r>
              <a:rPr lang="ru-RU" sz="1600" dirty="0"/>
              <a:t> монодисперсных сфер</a:t>
            </a:r>
          </a:p>
        </p:txBody>
      </p:sp>
    </p:spTree>
    <p:extLst>
      <p:ext uri="{BB962C8B-B14F-4D97-AF65-F5344CB8AC3E}">
        <p14:creationId xmlns:p14="http://schemas.microsoft.com/office/powerpoint/2010/main" val="480441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ChangeArrowheads="1"/>
          </p:cNvSpPr>
          <p:nvPr/>
        </p:nvSpPr>
        <p:spPr bwMode="auto">
          <a:xfrm>
            <a:off x="1524001" y="1780659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8196" name="Rectangle 3"/>
          <p:cNvSpPr>
            <a:spLocks noChangeArrowheads="1"/>
          </p:cNvSpPr>
          <p:nvPr/>
        </p:nvSpPr>
        <p:spPr bwMode="auto">
          <a:xfrm>
            <a:off x="1524001" y="470642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8197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247784" y="315061"/>
            <a:ext cx="8835656" cy="52322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800" b="1" dirty="0">
                <a:latin typeface="+mj-lt"/>
              </a:rPr>
              <a:t>Морфология пористых </a:t>
            </a:r>
            <a:r>
              <a:rPr lang="ru-RU" altLang="ru-RU" sz="2800" b="1" dirty="0" smtClean="0">
                <a:latin typeface="+mj-lt"/>
              </a:rPr>
              <a:t>тел</a:t>
            </a:r>
            <a:endParaRPr lang="ru-RU" altLang="ru-RU" sz="2800" b="1" dirty="0">
              <a:latin typeface="+mj-lt"/>
            </a:endParaRPr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1822128" y="1103838"/>
            <a:ext cx="8547744" cy="33855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/>
          <a:p>
            <a:pPr algn="just">
              <a:defRPr/>
            </a:pPr>
            <a:endParaRPr lang="ru-RU" sz="1600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275865" y="1370446"/>
            <a:ext cx="6167268" cy="118975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t" anchorCtr="0">
            <a:noAutofit/>
          </a:bodyPr>
          <a:lstStyle/>
          <a:p>
            <a:pPr algn="just">
              <a:defRPr/>
            </a:pPr>
            <a:r>
              <a:rPr lang="ru-RU" sz="1730" b="1" dirty="0" smtClean="0"/>
              <a:t>Срастание </a:t>
            </a:r>
            <a:r>
              <a:rPr lang="ru-RU" sz="1730" b="1" dirty="0"/>
              <a:t>частиц друг с другом: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1730" dirty="0"/>
              <a:t>происходит, чаще всего, из-за пониженной свободной энергии в местах их контактов;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1730" dirty="0"/>
              <a:t>за счет процессов поверхностной или объемной диффузии;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1730" dirty="0"/>
              <a:t>за счет перехода части вещества в объем (в частности, при его растворении) с выпуклой или плоской поверхности и последующего осаждения в местах контактов; 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1730" dirty="0"/>
              <a:t>скорость этих процессов зависит от температуры.</a:t>
            </a:r>
          </a:p>
          <a:p>
            <a:pPr indent="536575" algn="just">
              <a:defRPr/>
            </a:pPr>
            <a:endParaRPr lang="ru-RU" sz="1730" dirty="0"/>
          </a:p>
        </p:txBody>
      </p:sp>
      <p:sp>
        <p:nvSpPr>
          <p:cNvPr id="18" name="Номер слайда 5">
            <a:extLst>
              <a:ext uri="{FF2B5EF4-FFF2-40B4-BE49-F238E27FC236}">
                <a16:creationId xmlns:a16="http://schemas.microsoft.com/office/drawing/2014/main" id="{E02E0EBE-174C-4F89-BAF6-4A5ACF342E9A}"/>
              </a:ext>
            </a:extLst>
          </p:cNvPr>
          <p:cNvSpPr txBox="1">
            <a:spLocks/>
          </p:cNvSpPr>
          <p:nvPr/>
        </p:nvSpPr>
        <p:spPr>
          <a:xfrm>
            <a:off x="11524967" y="63337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41</a:t>
            </a:fld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BC39E93-9A01-41AE-901B-788ED2153C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65" y="201437"/>
            <a:ext cx="1569217" cy="365124"/>
          </a:xfrm>
          <a:prstGeom prst="rect">
            <a:avLst/>
          </a:prstGeom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753900FC-6F0B-4712-AB53-B7ED4E77C3BE}"/>
              </a:ext>
            </a:extLst>
          </p:cNvPr>
          <p:cNvSpPr/>
          <p:nvPr/>
        </p:nvSpPr>
        <p:spPr>
          <a:xfrm>
            <a:off x="0" y="926800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2376" y="3715594"/>
            <a:ext cx="2811314" cy="2761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5866" y="3554966"/>
            <a:ext cx="2681000" cy="235508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2838328" y="6516291"/>
            <a:ext cx="385004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/>
              <a:t>Рисунок – Полимеризация кремнезема </a:t>
            </a:r>
            <a:r>
              <a:rPr lang="ru-RU" sz="1200" dirty="0"/>
              <a:t>по </a:t>
            </a:r>
            <a:r>
              <a:rPr lang="ru-RU" sz="1200" dirty="0" err="1"/>
              <a:t>Айлеру</a:t>
            </a:r>
            <a:endParaRPr lang="ru-RU" sz="12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351832" y="6042340"/>
            <a:ext cx="250030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 smtClean="0"/>
              <a:t>Рисунок – Строение первичной частицы силикагеля</a:t>
            </a:r>
            <a:endParaRPr lang="ru-RU" sz="1100" dirty="0"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0792" y="1683825"/>
            <a:ext cx="4403725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0384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ChangeArrowheads="1"/>
          </p:cNvSpPr>
          <p:nvPr/>
        </p:nvSpPr>
        <p:spPr bwMode="auto">
          <a:xfrm>
            <a:off x="1524001" y="1780659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8196" name="Rectangle 3"/>
          <p:cNvSpPr>
            <a:spLocks noChangeArrowheads="1"/>
          </p:cNvSpPr>
          <p:nvPr/>
        </p:nvSpPr>
        <p:spPr bwMode="auto">
          <a:xfrm>
            <a:off x="1524001" y="470642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8197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247784" y="315061"/>
            <a:ext cx="8835656" cy="52322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800" b="1" dirty="0">
                <a:latin typeface="+mj-lt"/>
              </a:rPr>
              <a:t>Морфология пористых </a:t>
            </a:r>
            <a:r>
              <a:rPr lang="ru-RU" altLang="ru-RU" sz="2800" b="1" dirty="0" smtClean="0">
                <a:latin typeface="+mj-lt"/>
              </a:rPr>
              <a:t>тел</a:t>
            </a:r>
            <a:endParaRPr lang="ru-RU" altLang="ru-RU" sz="2800" b="1" dirty="0">
              <a:latin typeface="+mj-lt"/>
            </a:endParaRPr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1822128" y="1103838"/>
            <a:ext cx="8547744" cy="33855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/>
          <a:p>
            <a:pPr algn="just">
              <a:defRPr/>
            </a:pPr>
            <a:endParaRPr lang="ru-RU" sz="1600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347134" y="1328898"/>
            <a:ext cx="7609090" cy="118975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t" anchorCtr="0">
            <a:noAutofit/>
          </a:bodyPr>
          <a:lstStyle/>
          <a:p>
            <a:pPr indent="396000" algn="just">
              <a:defRPr/>
            </a:pPr>
            <a:r>
              <a:rPr lang="ru-RU" sz="1730" b="1" dirty="0" smtClean="0"/>
              <a:t>Морфологическая иерархия:</a:t>
            </a:r>
          </a:p>
          <a:p>
            <a:pPr indent="396000" algn="just">
              <a:buAutoNum type="arabicPeriod"/>
              <a:defRPr/>
            </a:pPr>
            <a:r>
              <a:rPr lang="ru-RU" sz="1730" b="1" dirty="0" smtClean="0"/>
              <a:t>Наименьшими элементами пористого тела являются: его первичные частицы</a:t>
            </a:r>
            <a:r>
              <a:rPr lang="ru-RU" sz="1730" dirty="0" smtClean="0"/>
              <a:t> - в корпускулярных системах; полости или каналы – в губчатых; именно они определяют величину поверхности.</a:t>
            </a:r>
          </a:p>
          <a:p>
            <a:pPr indent="396000" algn="just">
              <a:buAutoNum type="arabicPeriod"/>
              <a:defRPr/>
            </a:pPr>
            <a:r>
              <a:rPr lang="ru-RU" sz="1730" b="1" dirty="0" smtClean="0"/>
              <a:t>Вторичные элементы – зерна катализатора или адсорбента – состоят из совокупности первичных элементов</a:t>
            </a:r>
            <a:r>
              <a:rPr lang="ru-RU" sz="1730" dirty="0" smtClean="0"/>
              <a:t>. Морфология зерна учитывает пространственное расположение первичных элементов. Различные </a:t>
            </a:r>
            <a:r>
              <a:rPr lang="ru-RU" sz="1730" dirty="0"/>
              <a:t>варианты: </a:t>
            </a:r>
          </a:p>
          <a:p>
            <a:pPr marL="457200" lvl="2" indent="396000" algn="just">
              <a:buFontTx/>
              <a:buChar char="-"/>
              <a:defRPr/>
            </a:pPr>
            <a:r>
              <a:rPr lang="ru-RU" sz="1730" dirty="0"/>
              <a:t>статистически однородное случайное распределение частиц (пор) по всему телу;</a:t>
            </a:r>
          </a:p>
          <a:p>
            <a:pPr marL="457200" lvl="2" indent="396000" algn="just">
              <a:buFontTx/>
              <a:buChar char="-"/>
              <a:defRPr/>
            </a:pPr>
            <a:r>
              <a:rPr lang="ru-RU" sz="1730" dirty="0" smtClean="0"/>
              <a:t>частично </a:t>
            </a:r>
            <a:r>
              <a:rPr lang="ru-RU" sz="1730" dirty="0"/>
              <a:t>упорядоченное или регулярное расположение частиц (пор), например, пластинок, наложенных базисными плоскостями друг на друга; продольно упакованных игольчатых частиц; полостей и окон в кристаллах цеолитов и т.д.;</a:t>
            </a:r>
          </a:p>
          <a:p>
            <a:pPr marL="457200" lvl="2" indent="396000" algn="just">
              <a:buFontTx/>
              <a:buChar char="-"/>
              <a:defRPr/>
            </a:pPr>
            <a:r>
              <a:rPr lang="ru-RU" sz="1730" dirty="0"/>
              <a:t>группировка частиц (пор) в агрегаты с образованием </a:t>
            </a:r>
            <a:r>
              <a:rPr lang="ru-RU" sz="1730" dirty="0" err="1"/>
              <a:t>бидисперсных</a:t>
            </a:r>
            <a:r>
              <a:rPr lang="ru-RU" sz="1730" dirty="0"/>
              <a:t> (</a:t>
            </a:r>
            <a:r>
              <a:rPr lang="ru-RU" sz="1730" dirty="0" err="1"/>
              <a:t>бипористых</a:t>
            </a:r>
            <a:r>
              <a:rPr lang="ru-RU" sz="1730" dirty="0"/>
              <a:t>) систем с резко различающимися размерами пор.</a:t>
            </a:r>
          </a:p>
          <a:p>
            <a:pPr indent="396000" algn="just">
              <a:defRPr/>
            </a:pPr>
            <a:r>
              <a:rPr lang="ru-RU" sz="1730" dirty="0" smtClean="0"/>
              <a:t>3. </a:t>
            </a:r>
            <a:r>
              <a:rPr lang="ru-RU" sz="1730" b="1" dirty="0" err="1"/>
              <a:t>Макроступень</a:t>
            </a:r>
            <a:r>
              <a:rPr lang="ru-RU" sz="1730" b="1" dirty="0" smtClean="0"/>
              <a:t> иерархии</a:t>
            </a:r>
            <a:r>
              <a:rPr lang="ru-RU" sz="1730" dirty="0" smtClean="0"/>
              <a:t>: упаковка зерен в адсорбционных колонных аппаратах, реакторах и т.п. Учитываются неоднородности, возникающие при различных способах засыпки, пристеночные эффекты и т.д.</a:t>
            </a:r>
          </a:p>
        </p:txBody>
      </p:sp>
      <p:sp>
        <p:nvSpPr>
          <p:cNvPr id="18" name="Номер слайда 5">
            <a:extLst>
              <a:ext uri="{FF2B5EF4-FFF2-40B4-BE49-F238E27FC236}">
                <a16:creationId xmlns:a16="http://schemas.microsoft.com/office/drawing/2014/main" id="{E02E0EBE-174C-4F89-BAF6-4A5ACF342E9A}"/>
              </a:ext>
            </a:extLst>
          </p:cNvPr>
          <p:cNvSpPr txBox="1">
            <a:spLocks/>
          </p:cNvSpPr>
          <p:nvPr/>
        </p:nvSpPr>
        <p:spPr>
          <a:xfrm>
            <a:off x="11524967" y="63337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42</a:t>
            </a:fld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BC39E93-9A01-41AE-901B-788ED2153C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65" y="201437"/>
            <a:ext cx="1569217" cy="365124"/>
          </a:xfrm>
          <a:prstGeom prst="rect">
            <a:avLst/>
          </a:prstGeom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753900FC-6F0B-4712-AB53-B7ED4E77C3BE}"/>
              </a:ext>
            </a:extLst>
          </p:cNvPr>
          <p:cNvSpPr/>
          <p:nvPr/>
        </p:nvSpPr>
        <p:spPr>
          <a:xfrm>
            <a:off x="0" y="926800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7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EFDFF"/>
              </a:clrFrom>
              <a:clrTo>
                <a:srgbClr val="FE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37" t="52264" r="47847" b="26590"/>
          <a:stretch/>
        </p:blipFill>
        <p:spPr bwMode="auto">
          <a:xfrm>
            <a:off x="8948947" y="1691975"/>
            <a:ext cx="2355298" cy="1668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8326371" y="3377118"/>
            <a:ext cx="3600449" cy="84484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t" anchorCtr="0">
            <a:noAutofit/>
          </a:bodyPr>
          <a:lstStyle/>
          <a:p>
            <a:pPr algn="ctr">
              <a:defRPr/>
            </a:pPr>
            <a:r>
              <a:rPr lang="ru-RU" sz="1730" dirty="0"/>
              <a:t>Рисунок – Глобулярная модель </a:t>
            </a:r>
            <a:r>
              <a:rPr lang="ru-RU" sz="1730" dirty="0" err="1"/>
              <a:t>бидисперсной</a:t>
            </a:r>
            <a:r>
              <a:rPr lang="ru-RU" sz="1730" dirty="0"/>
              <a:t> пористой структуры зерна катализатора</a:t>
            </a:r>
          </a:p>
        </p:txBody>
      </p:sp>
      <p:pic>
        <p:nvPicPr>
          <p:cNvPr id="15" name="Рисунок 14"/>
          <p:cNvPicPr/>
          <p:nvPr/>
        </p:nvPicPr>
        <p:blipFill>
          <a:blip r:embed="rId4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8585" y="4238720"/>
            <a:ext cx="2576020" cy="19605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727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563526" y="437551"/>
            <a:ext cx="950550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ru-RU" altLang="ru-RU" sz="2400" b="1" dirty="0" smtClean="0"/>
              <a:t>Моделирование пористых материалов</a:t>
            </a:r>
            <a:endParaRPr lang="ru-RU" altLang="ru-RU" sz="2400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43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630" y="437551"/>
            <a:ext cx="1569217" cy="365124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74E548E2-0267-4D2A-9C4A-3B75FB2785C9}"/>
              </a:ext>
            </a:extLst>
          </p:cNvPr>
          <p:cNvCxnSpPr/>
          <p:nvPr/>
        </p:nvCxnSpPr>
        <p:spPr>
          <a:xfrm>
            <a:off x="5943600" y="1276468"/>
            <a:ext cx="0" cy="5143641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33140992-3F17-4035-B46A-19EF612DC2DB}"/>
              </a:ext>
            </a:extLst>
          </p:cNvPr>
          <p:cNvCxnSpPr>
            <a:cxnSpLocks/>
          </p:cNvCxnSpPr>
          <p:nvPr/>
        </p:nvCxnSpPr>
        <p:spPr>
          <a:xfrm>
            <a:off x="467833" y="1088763"/>
            <a:ext cx="11166463" cy="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A71B5AF-E829-4C3F-94B5-E5A5823B528D}"/>
              </a:ext>
            </a:extLst>
          </p:cNvPr>
          <p:cNvSpPr txBox="1"/>
          <p:nvPr/>
        </p:nvSpPr>
        <p:spPr>
          <a:xfrm>
            <a:off x="467833" y="1285969"/>
            <a:ext cx="5348173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96000" algn="just"/>
            <a:r>
              <a:rPr lang="ru-RU" b="1" dirty="0" smtClean="0"/>
              <a:t>Строение пористых </a:t>
            </a:r>
            <a:r>
              <a:rPr lang="ru-RU" b="1" dirty="0"/>
              <a:t>материалов </a:t>
            </a:r>
            <a:r>
              <a:rPr lang="ru-RU" dirty="0"/>
              <a:t>разнообразно и часто весьма сложно. </a:t>
            </a:r>
            <a:r>
              <a:rPr lang="ru-RU" dirty="0" smtClean="0"/>
              <a:t>Они состоят </a:t>
            </a:r>
            <a:r>
              <a:rPr lang="ru-RU" dirty="0"/>
              <a:t>из частиц (корпускулярные структуры) или пор (</a:t>
            </a:r>
            <a:r>
              <a:rPr lang="ru-RU" dirty="0" smtClean="0"/>
              <a:t>губчатые структуры</a:t>
            </a:r>
            <a:r>
              <a:rPr lang="ru-RU" dirty="0"/>
              <a:t>) разной формы и размеров, </a:t>
            </a:r>
            <a:r>
              <a:rPr lang="ru-RU" dirty="0" smtClean="0"/>
              <a:t>расположенных относительно друг </a:t>
            </a:r>
            <a:r>
              <a:rPr lang="ru-RU" dirty="0"/>
              <a:t>друга в большинстве случаев беспорядочно или с малой </a:t>
            </a:r>
            <a:r>
              <a:rPr lang="ru-RU" dirty="0" smtClean="0"/>
              <a:t>степенью упорядоченности</a:t>
            </a:r>
            <a:r>
              <a:rPr lang="ru-RU" dirty="0"/>
              <a:t>. Сообщение пор друг с другом или </a:t>
            </a:r>
            <a:r>
              <a:rPr lang="ru-RU" dirty="0" smtClean="0"/>
              <a:t>стыковка одной </a:t>
            </a:r>
            <a:r>
              <a:rPr lang="ru-RU" dirty="0"/>
              <a:t>частицы с другой многовариантно и носит </a:t>
            </a:r>
            <a:r>
              <a:rPr lang="ru-RU" dirty="0" smtClean="0"/>
              <a:t>случайный характер</a:t>
            </a:r>
            <a:r>
              <a:rPr lang="ru-RU" dirty="0"/>
              <a:t>. </a:t>
            </a:r>
            <a:endParaRPr lang="ru-RU" dirty="0" smtClean="0"/>
          </a:p>
          <a:p>
            <a:pPr indent="396000" algn="just"/>
            <a:r>
              <a:rPr lang="ru-RU" dirty="0" smtClean="0"/>
              <a:t>Если </a:t>
            </a:r>
            <a:r>
              <a:rPr lang="ru-RU" dirty="0"/>
              <a:t>попытаться детально </a:t>
            </a:r>
            <a:r>
              <a:rPr lang="ru-RU" dirty="0" smtClean="0"/>
              <a:t>исследовать геометрическое строение </a:t>
            </a:r>
            <a:r>
              <a:rPr lang="ru-RU" dirty="0"/>
              <a:t>гранулы корпускулярного пористого </a:t>
            </a:r>
            <a:r>
              <a:rPr lang="ru-RU" dirty="0" smtClean="0"/>
              <a:t>тела, т.е</a:t>
            </a:r>
            <a:r>
              <a:rPr lang="ru-RU" dirty="0"/>
              <a:t>. проследить, как каждая частица из этого </a:t>
            </a:r>
            <a:r>
              <a:rPr lang="ru-RU" dirty="0" smtClean="0"/>
              <a:t>множества связана </a:t>
            </a:r>
            <a:r>
              <a:rPr lang="ru-RU" dirty="0"/>
              <a:t>с другой, какие </a:t>
            </a:r>
            <a:r>
              <a:rPr lang="ru-RU" dirty="0" smtClean="0"/>
              <a:t>промежутки </a:t>
            </a:r>
            <a:r>
              <a:rPr lang="ru-RU" dirty="0"/>
              <a:t>образуются между </a:t>
            </a:r>
            <a:r>
              <a:rPr lang="ru-RU" dirty="0" smtClean="0"/>
              <a:t>ними, как </a:t>
            </a:r>
            <a:r>
              <a:rPr lang="ru-RU" dirty="0"/>
              <a:t>эти промежутки сообщаются друг с другом и с внешней средой</a:t>
            </a:r>
            <a:r>
              <a:rPr lang="ru-RU" dirty="0" smtClean="0"/>
              <a:t>, то </a:t>
            </a:r>
            <a:r>
              <a:rPr lang="ru-RU" dirty="0"/>
              <a:t>получится чрезвычайно сложная картина, которую </a:t>
            </a:r>
            <a:r>
              <a:rPr lang="ru-RU" dirty="0" smtClean="0"/>
              <a:t>практически невозможно </a:t>
            </a:r>
            <a:r>
              <a:rPr lang="ru-RU" dirty="0"/>
              <a:t>отразить в виде изображений или </a:t>
            </a:r>
            <a:r>
              <a:rPr lang="ru-RU" dirty="0" smtClean="0"/>
              <a:t>формул. </a:t>
            </a:r>
            <a:endParaRPr lang="ru-RU" dirty="0"/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5F02C554-8B92-47FA-BA88-690C260A2971}"/>
              </a:ext>
            </a:extLst>
          </p:cNvPr>
          <p:cNvCxnSpPr>
            <a:cxnSpLocks/>
          </p:cNvCxnSpPr>
          <p:nvPr/>
        </p:nvCxnSpPr>
        <p:spPr>
          <a:xfrm>
            <a:off x="467833" y="6578707"/>
            <a:ext cx="11166463" cy="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0A71B5AF-E829-4C3F-94B5-E5A5823B528D}"/>
              </a:ext>
            </a:extLst>
          </p:cNvPr>
          <p:cNvSpPr txBox="1"/>
          <p:nvPr/>
        </p:nvSpPr>
        <p:spPr>
          <a:xfrm>
            <a:off x="6199330" y="1285969"/>
            <a:ext cx="5348173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96000" algn="just"/>
            <a:r>
              <a:rPr lang="ru-RU" b="1" dirty="0"/>
              <a:t>П</a:t>
            </a:r>
            <a:r>
              <a:rPr lang="ru-RU" b="1" dirty="0" smtClean="0"/>
              <a:t>ервичной </a:t>
            </a:r>
            <a:r>
              <a:rPr lang="ru-RU" b="1" dirty="0"/>
              <a:t>информацией в случае </a:t>
            </a:r>
            <a:r>
              <a:rPr lang="ru-RU" b="1" dirty="0" smtClean="0"/>
              <a:t>корпускулярных систем </a:t>
            </a:r>
            <a:r>
              <a:rPr lang="ru-RU" b="1" dirty="0"/>
              <a:t>является форма и размер частиц и их взаимное положение</a:t>
            </a:r>
            <a:r>
              <a:rPr lang="ru-RU" b="1" dirty="0" smtClean="0"/>
              <a:t>, определяемое </a:t>
            </a:r>
            <a:r>
              <a:rPr lang="ru-RU" b="1" dirty="0"/>
              <a:t>координатами каждой частицы</a:t>
            </a:r>
            <a:r>
              <a:rPr lang="ru-RU" dirty="0"/>
              <a:t>. Эта </a:t>
            </a:r>
            <a:r>
              <a:rPr lang="ru-RU" dirty="0" smtClean="0"/>
              <a:t>информация характеризует </a:t>
            </a:r>
            <a:r>
              <a:rPr lang="ru-RU" dirty="0"/>
              <a:t>практически все свойства этих систем — геометрические</a:t>
            </a:r>
            <a:r>
              <a:rPr lang="ru-RU" dirty="0" smtClean="0"/>
              <a:t>, сорбционные и т.п. </a:t>
            </a:r>
          </a:p>
          <a:p>
            <a:pPr indent="396000" algn="just"/>
            <a:r>
              <a:rPr lang="ru-RU" dirty="0" smtClean="0"/>
              <a:t>В </a:t>
            </a:r>
            <a:r>
              <a:rPr lang="ru-RU" dirty="0"/>
              <a:t>принципе, в случае </a:t>
            </a:r>
            <a:r>
              <a:rPr lang="ru-RU" dirty="0" smtClean="0"/>
              <a:t>монодисперсных </a:t>
            </a:r>
            <a:r>
              <a:rPr lang="ru-RU" dirty="0"/>
              <a:t>частиц простой формы можно было бы представить </a:t>
            </a:r>
            <a:r>
              <a:rPr lang="ru-RU" dirty="0" smtClean="0"/>
              <a:t>такое </a:t>
            </a:r>
            <a:r>
              <a:rPr lang="ru-RU" b="1" dirty="0" smtClean="0"/>
              <a:t>развитие </a:t>
            </a:r>
            <a:r>
              <a:rPr lang="ru-RU" b="1" dirty="0"/>
              <a:t>методов исследования, которое обеспечило бы </a:t>
            </a:r>
            <a:r>
              <a:rPr lang="ru-RU" b="1" dirty="0" smtClean="0"/>
              <a:t>определение и </a:t>
            </a:r>
            <a:r>
              <a:rPr lang="ru-RU" b="1" dirty="0"/>
              <a:t>запись в памяти ЭВМ координат каждой первичной частицы.</a:t>
            </a:r>
          </a:p>
          <a:p>
            <a:pPr indent="396000" algn="just"/>
            <a:r>
              <a:rPr lang="ru-RU" dirty="0" smtClean="0"/>
              <a:t>Характеристика дисперсной </a:t>
            </a:r>
            <a:r>
              <a:rPr lang="ru-RU" dirty="0"/>
              <a:t>или пористой системы с требуемой в </a:t>
            </a:r>
            <a:r>
              <a:rPr lang="ru-RU" dirty="0" smtClean="0"/>
              <a:t>настоящее время </a:t>
            </a:r>
            <a:r>
              <a:rPr lang="ru-RU" dirty="0"/>
              <a:t>точностью может быть дана, если </a:t>
            </a:r>
            <a:r>
              <a:rPr lang="ru-RU" b="1" dirty="0"/>
              <a:t>вместо </a:t>
            </a:r>
            <a:r>
              <a:rPr lang="ru-RU" b="1" dirty="0" smtClean="0"/>
              <a:t>реального сложного </a:t>
            </a:r>
            <a:r>
              <a:rPr lang="ru-RU" b="1" dirty="0"/>
              <a:t>пористого тела рассматривать значительно более </a:t>
            </a:r>
            <a:r>
              <a:rPr lang="ru-RU" b="1" dirty="0" smtClean="0"/>
              <a:t>простую его модель.</a:t>
            </a:r>
          </a:p>
          <a:p>
            <a:pPr indent="396000" algn="just"/>
            <a:r>
              <a:rPr lang="ru-RU" b="1" dirty="0" smtClean="0"/>
              <a:t> </a:t>
            </a:r>
            <a:r>
              <a:rPr lang="ru-RU" b="1" dirty="0"/>
              <a:t>Степень упрощения зависит от задач исследования </a:t>
            </a:r>
            <a:r>
              <a:rPr lang="ru-RU" b="1" dirty="0" smtClean="0"/>
              <a:t>и возможностей исследователя.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96981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563526" y="437551"/>
            <a:ext cx="950550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ru-RU" altLang="ru-RU" sz="2400" b="1" dirty="0"/>
              <a:t>Статистическая модель</a:t>
            </a:r>
            <a:endParaRPr lang="ru-RU" altLang="ru-RU" sz="2400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44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630" y="437551"/>
            <a:ext cx="1569217" cy="365124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74E548E2-0267-4D2A-9C4A-3B75FB2785C9}"/>
              </a:ext>
            </a:extLst>
          </p:cNvPr>
          <p:cNvCxnSpPr/>
          <p:nvPr/>
        </p:nvCxnSpPr>
        <p:spPr>
          <a:xfrm>
            <a:off x="5943600" y="1276468"/>
            <a:ext cx="0" cy="5143641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33140992-3F17-4035-B46A-19EF612DC2DB}"/>
              </a:ext>
            </a:extLst>
          </p:cNvPr>
          <p:cNvCxnSpPr>
            <a:cxnSpLocks/>
          </p:cNvCxnSpPr>
          <p:nvPr/>
        </p:nvCxnSpPr>
        <p:spPr>
          <a:xfrm>
            <a:off x="467833" y="1088763"/>
            <a:ext cx="11166463" cy="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A71B5AF-E829-4C3F-94B5-E5A5823B528D}"/>
              </a:ext>
            </a:extLst>
          </p:cNvPr>
          <p:cNvSpPr txBox="1"/>
          <p:nvPr/>
        </p:nvSpPr>
        <p:spPr>
          <a:xfrm>
            <a:off x="411270" y="1238835"/>
            <a:ext cx="11277965" cy="5339872"/>
          </a:xfrm>
          <a:prstGeom prst="rect">
            <a:avLst/>
          </a:prstGeom>
          <a:noFill/>
        </p:spPr>
        <p:txBody>
          <a:bodyPr wrap="square" numCol="2" spcCol="576000">
            <a:noAutofit/>
          </a:bodyPr>
          <a:lstStyle/>
          <a:p>
            <a:pPr indent="396000" algn="just"/>
            <a:r>
              <a:rPr lang="ru-RU" b="1" dirty="0"/>
              <a:t>Поскольку ансамбли, состоящие из громадного количества элементов, являются статистическими системами, наиболее близкой к оригиналу была бы статистическая модель. </a:t>
            </a:r>
          </a:p>
          <a:p>
            <a:pPr indent="396000" algn="just"/>
            <a:r>
              <a:rPr lang="ru-RU" dirty="0"/>
              <a:t>Одной из возможных является, например, математическая модель глобулярной </a:t>
            </a:r>
            <a:r>
              <a:rPr lang="ru-RU" dirty="0" smtClean="0"/>
              <a:t>системы, сконструированная </a:t>
            </a:r>
            <a:r>
              <a:rPr lang="ru-RU" dirty="0"/>
              <a:t>с помощью ЭВМ. Эта модель получается следующим образом. Представим, что определенной формы контейнер (куб, шар) заполняется шариками заданного размера последовательным назначением по закону случайных чисел координат их центров с граничными условиями — запретом на пересечение стенок контейнера и на взаимное пересечение шариков. В результате образуется модель случайно упакованных глобул в виде записанных в памяти ЭВМ координат их центров. </a:t>
            </a:r>
            <a:r>
              <a:rPr lang="ru-RU" b="1" dirty="0"/>
              <a:t>Достаточно представительной считается модель из 1000 шариков. </a:t>
            </a:r>
          </a:p>
          <a:p>
            <a:pPr indent="396000" algn="just"/>
            <a:r>
              <a:rPr lang="ru-RU" dirty="0" smtClean="0"/>
              <a:t>Следующим этапом является </a:t>
            </a:r>
            <a:r>
              <a:rPr lang="ru-RU" dirty="0"/>
              <a:t>математический </a:t>
            </a:r>
            <a:r>
              <a:rPr lang="ru-RU" dirty="0" smtClean="0"/>
              <a:t>анализ </a:t>
            </a:r>
            <a:r>
              <a:rPr lang="ru-RU" dirty="0"/>
              <a:t>модели с целью </a:t>
            </a:r>
            <a:r>
              <a:rPr lang="ru-RU" dirty="0" smtClean="0"/>
              <a:t>исследования ее </a:t>
            </a:r>
            <a:r>
              <a:rPr lang="ru-RU" dirty="0"/>
              <a:t>структурно-геометрических или физических свойств. </a:t>
            </a:r>
            <a:endParaRPr lang="ru-RU" dirty="0" smtClean="0"/>
          </a:p>
          <a:p>
            <a:pPr indent="396000" algn="just"/>
            <a:r>
              <a:rPr lang="ru-RU" dirty="0" smtClean="0"/>
              <a:t>При изучении </a:t>
            </a:r>
            <a:r>
              <a:rPr lang="ru-RU" dirty="0"/>
              <a:t>физических свойств вводятся дополнительные условия</a:t>
            </a:r>
            <a:r>
              <a:rPr lang="ru-RU" dirty="0" smtClean="0"/>
              <a:t>, характеризующие </a:t>
            </a:r>
            <a:r>
              <a:rPr lang="ru-RU" dirty="0"/>
              <a:t>конкретную систему, </a:t>
            </a:r>
            <a:r>
              <a:rPr lang="ru-RU" dirty="0" smtClean="0"/>
              <a:t>например:</a:t>
            </a:r>
          </a:p>
          <a:p>
            <a:pPr indent="396000" algn="just"/>
            <a:r>
              <a:rPr lang="ru-RU" i="1" dirty="0" smtClean="0"/>
              <a:t>- прочность единичных контактов элементов;</a:t>
            </a:r>
          </a:p>
          <a:p>
            <a:pPr indent="396000" algn="just"/>
            <a:r>
              <a:rPr lang="ru-RU" i="1" dirty="0" smtClean="0"/>
              <a:t>- указание </a:t>
            </a:r>
            <a:r>
              <a:rPr lang="ru-RU" i="1" dirty="0"/>
              <a:t>свойств материала, из </a:t>
            </a:r>
            <a:r>
              <a:rPr lang="ru-RU" i="1" dirty="0" smtClean="0"/>
              <a:t>которого они </a:t>
            </a:r>
            <a:r>
              <a:rPr lang="ru-RU" i="1" dirty="0"/>
              <a:t>состоят</a:t>
            </a:r>
            <a:r>
              <a:rPr lang="ru-RU" dirty="0"/>
              <a:t> и т.д. </a:t>
            </a:r>
            <a:endParaRPr lang="ru-RU" dirty="0" smtClean="0"/>
          </a:p>
          <a:p>
            <a:pPr indent="396000" algn="just"/>
            <a:r>
              <a:rPr lang="ru-RU" dirty="0" smtClean="0"/>
              <a:t>В </a:t>
            </a:r>
            <a:r>
              <a:rPr lang="ru-RU" dirty="0"/>
              <a:t>числе структурно-геометрических </a:t>
            </a:r>
            <a:r>
              <a:rPr lang="ru-RU" dirty="0" smtClean="0"/>
              <a:t>свойств может </a:t>
            </a:r>
            <a:r>
              <a:rPr lang="ru-RU" dirty="0"/>
              <a:t>быть </a:t>
            </a:r>
            <a:r>
              <a:rPr lang="ru-RU" i="1" dirty="0"/>
              <a:t>функция радиального распределения</a:t>
            </a:r>
            <a:r>
              <a:rPr lang="ru-RU" dirty="0"/>
              <a:t>, </a:t>
            </a:r>
            <a:r>
              <a:rPr lang="ru-RU" i="1" dirty="0"/>
              <a:t>локальная и </a:t>
            </a:r>
            <a:r>
              <a:rPr lang="ru-RU" i="1" dirty="0" smtClean="0"/>
              <a:t>суммарная пористость</a:t>
            </a:r>
            <a:r>
              <a:rPr lang="ru-RU" dirty="0"/>
              <a:t>, </a:t>
            </a:r>
            <a:r>
              <a:rPr lang="ru-RU" i="1" dirty="0"/>
              <a:t>распределение числа частиц по количеству </a:t>
            </a:r>
            <a:r>
              <a:rPr lang="ru-RU" i="1" dirty="0" smtClean="0"/>
              <a:t>касаний с </a:t>
            </a:r>
            <a:r>
              <a:rPr lang="ru-RU" i="1" dirty="0"/>
              <a:t>соседними</a:t>
            </a:r>
            <a:r>
              <a:rPr lang="ru-RU" dirty="0"/>
              <a:t>, </a:t>
            </a:r>
            <a:r>
              <a:rPr lang="ru-RU" i="1" dirty="0"/>
              <a:t>численная характеристика промежутков </a:t>
            </a:r>
            <a:r>
              <a:rPr lang="ru-RU" i="1" dirty="0" smtClean="0"/>
              <a:t>между частицами</a:t>
            </a:r>
            <a:r>
              <a:rPr lang="ru-RU" dirty="0" smtClean="0"/>
              <a:t> </a:t>
            </a:r>
            <a:r>
              <a:rPr lang="ru-RU" dirty="0"/>
              <a:t>(пористая структура). Могут быть исследованы </a:t>
            </a:r>
            <a:r>
              <a:rPr lang="ru-RU" dirty="0" smtClean="0"/>
              <a:t>физические свойства </a:t>
            </a:r>
            <a:r>
              <a:rPr lang="ru-RU" dirty="0"/>
              <a:t>модели: </a:t>
            </a:r>
            <a:r>
              <a:rPr lang="ru-RU" i="1" dirty="0"/>
              <a:t>прочность, электро- </a:t>
            </a:r>
            <a:r>
              <a:rPr lang="ru-RU" dirty="0"/>
              <a:t>и </a:t>
            </a:r>
            <a:r>
              <a:rPr lang="ru-RU" i="1" dirty="0"/>
              <a:t>теплопроводность</a:t>
            </a:r>
            <a:r>
              <a:rPr lang="ru-RU" dirty="0" smtClean="0"/>
              <a:t>, </a:t>
            </a:r>
            <a:r>
              <a:rPr lang="ru-RU" i="1" dirty="0" smtClean="0"/>
              <a:t>адсорбция</a:t>
            </a:r>
            <a:r>
              <a:rPr lang="ru-RU" dirty="0" smtClean="0"/>
              <a:t> </a:t>
            </a:r>
            <a:r>
              <a:rPr lang="ru-RU" dirty="0"/>
              <a:t>и </a:t>
            </a:r>
            <a:r>
              <a:rPr lang="ru-RU" i="1" dirty="0"/>
              <a:t>капиллярная конденсация</a:t>
            </a:r>
            <a:r>
              <a:rPr lang="ru-RU" dirty="0"/>
              <a:t>.</a:t>
            </a: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5F02C554-8B92-47FA-BA88-690C260A2971}"/>
              </a:ext>
            </a:extLst>
          </p:cNvPr>
          <p:cNvCxnSpPr>
            <a:cxnSpLocks/>
          </p:cNvCxnSpPr>
          <p:nvPr/>
        </p:nvCxnSpPr>
        <p:spPr>
          <a:xfrm>
            <a:off x="467833" y="6578707"/>
            <a:ext cx="11166463" cy="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2371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563526" y="437551"/>
            <a:ext cx="950550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ru-RU" altLang="ru-RU" sz="2000" b="1" dirty="0"/>
              <a:t>Физические модели пористых тел</a:t>
            </a:r>
            <a:r>
              <a:rPr lang="ru-RU" altLang="ru-RU" sz="2000" b="1" dirty="0" smtClean="0"/>
              <a:t>, не </a:t>
            </a:r>
            <a:r>
              <a:rPr lang="ru-RU" altLang="ru-RU" sz="2000" b="1" dirty="0"/>
              <a:t>основанные на их морфологии</a:t>
            </a:r>
            <a:endParaRPr lang="ru-RU" altLang="ru-RU" sz="2000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45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630" y="437551"/>
            <a:ext cx="1569217" cy="365124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74E548E2-0267-4D2A-9C4A-3B75FB2785C9}"/>
              </a:ext>
            </a:extLst>
          </p:cNvPr>
          <p:cNvCxnSpPr/>
          <p:nvPr/>
        </p:nvCxnSpPr>
        <p:spPr>
          <a:xfrm>
            <a:off x="5943600" y="1276468"/>
            <a:ext cx="0" cy="5143641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33140992-3F17-4035-B46A-19EF612DC2DB}"/>
              </a:ext>
            </a:extLst>
          </p:cNvPr>
          <p:cNvCxnSpPr>
            <a:cxnSpLocks/>
          </p:cNvCxnSpPr>
          <p:nvPr/>
        </p:nvCxnSpPr>
        <p:spPr>
          <a:xfrm>
            <a:off x="467833" y="1088763"/>
            <a:ext cx="11166463" cy="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A71B5AF-E829-4C3F-94B5-E5A5823B528D}"/>
              </a:ext>
            </a:extLst>
          </p:cNvPr>
          <p:cNvSpPr txBox="1"/>
          <p:nvPr/>
        </p:nvSpPr>
        <p:spPr>
          <a:xfrm>
            <a:off x="321732" y="1012587"/>
            <a:ext cx="11522115" cy="5566120"/>
          </a:xfrm>
          <a:prstGeom prst="rect">
            <a:avLst/>
          </a:prstGeom>
          <a:noFill/>
        </p:spPr>
        <p:txBody>
          <a:bodyPr wrap="square" numCol="2" spcCol="576000">
            <a:noAutofit/>
          </a:bodyPr>
          <a:lstStyle/>
          <a:p>
            <a:pPr indent="396000" algn="just"/>
            <a:r>
              <a:rPr lang="ru-RU" sz="1700" b="1" dirty="0"/>
              <a:t>При физическом моделировании сложная реальная пористая </a:t>
            </a:r>
            <a:r>
              <a:rPr lang="ru-RU" sz="1700" b="1" dirty="0" smtClean="0"/>
              <a:t>система заменяется </a:t>
            </a:r>
            <a:r>
              <a:rPr lang="ru-RU" sz="1700" b="1" dirty="0"/>
              <a:t>более простой геометрической моделью, доступной </a:t>
            </a:r>
            <a:r>
              <a:rPr lang="ru-RU" sz="1700" b="1" dirty="0" smtClean="0"/>
              <a:t>для элементарного </a:t>
            </a:r>
            <a:r>
              <a:rPr lang="ru-RU" sz="1700" b="1" dirty="0"/>
              <a:t>математического описания</a:t>
            </a:r>
            <a:r>
              <a:rPr lang="ru-RU" sz="1700" b="1" dirty="0" smtClean="0"/>
              <a:t>.</a:t>
            </a:r>
          </a:p>
          <a:p>
            <a:pPr indent="396000" algn="just"/>
            <a:r>
              <a:rPr lang="ru-RU" sz="1700" dirty="0"/>
              <a:t>Ранние модели пористых материалов </a:t>
            </a:r>
            <a:r>
              <a:rPr lang="ru-RU" sz="1700" dirty="0" smtClean="0"/>
              <a:t>представляли </a:t>
            </a:r>
            <a:r>
              <a:rPr lang="ru-RU" sz="1700" dirty="0"/>
              <a:t>собой </a:t>
            </a:r>
            <a:r>
              <a:rPr lang="ru-RU" sz="1700" dirty="0" smtClean="0"/>
              <a:t>непересекающиеся </a:t>
            </a:r>
            <a:r>
              <a:rPr lang="ru-RU" sz="1700" dirty="0"/>
              <a:t>каналы или пустоты в сплошном твердом теле, имеющие </a:t>
            </a:r>
            <a:r>
              <a:rPr lang="ru-RU" sz="1700" dirty="0" smtClean="0"/>
              <a:t>сообщение с </a:t>
            </a:r>
            <a:r>
              <a:rPr lang="ru-RU" sz="1700" dirty="0"/>
              <a:t>внешней </a:t>
            </a:r>
            <a:r>
              <a:rPr lang="ru-RU" sz="1700" dirty="0" smtClean="0"/>
              <a:t>средой:</a:t>
            </a:r>
          </a:p>
          <a:p>
            <a:pPr indent="396000" algn="just">
              <a:buFontTx/>
              <a:buChar char="-"/>
            </a:pPr>
            <a:r>
              <a:rPr lang="ru-RU" sz="1700" dirty="0" smtClean="0"/>
              <a:t>модель </a:t>
            </a:r>
            <a:r>
              <a:rPr lang="ru-RU" sz="1700" dirty="0"/>
              <a:t>открытых цилиндрических пор </a:t>
            </a:r>
            <a:r>
              <a:rPr lang="ru-RU" sz="1700" dirty="0" smtClean="0"/>
              <a:t>(</a:t>
            </a:r>
            <a:r>
              <a:rPr lang="en-US" sz="1700" i="1" dirty="0" smtClean="0"/>
              <a:t>Cohan, 1938</a:t>
            </a:r>
            <a:r>
              <a:rPr lang="ru-RU" sz="1700" dirty="0" smtClean="0"/>
              <a:t>);</a:t>
            </a:r>
          </a:p>
          <a:p>
            <a:pPr indent="396000" algn="just">
              <a:buFontTx/>
              <a:buChar char="-"/>
            </a:pPr>
            <a:r>
              <a:rPr lang="ru-RU" sz="1700" dirty="0"/>
              <a:t>модель </a:t>
            </a:r>
            <a:r>
              <a:rPr lang="ru-RU" sz="1700" dirty="0" smtClean="0"/>
              <a:t>щелевидных </a:t>
            </a:r>
            <a:r>
              <a:rPr lang="ru-RU" sz="1700" dirty="0"/>
              <a:t>пор </a:t>
            </a:r>
            <a:r>
              <a:rPr lang="ru-RU" sz="1700" dirty="0" smtClean="0"/>
              <a:t> (</a:t>
            </a:r>
            <a:r>
              <a:rPr lang="ru-RU" sz="1700" i="1" dirty="0" err="1" smtClean="0"/>
              <a:t>Фостер</a:t>
            </a:r>
            <a:r>
              <a:rPr lang="ru-RU" sz="1700" i="1" dirty="0" smtClean="0"/>
              <a:t>, 1932</a:t>
            </a:r>
            <a:r>
              <a:rPr lang="ru-RU" sz="1700" dirty="0" smtClean="0"/>
              <a:t>);</a:t>
            </a:r>
          </a:p>
          <a:p>
            <a:pPr indent="396000" algn="just">
              <a:buFontTx/>
              <a:buChar char="-"/>
            </a:pPr>
            <a:r>
              <a:rPr lang="ru-RU" sz="1700" dirty="0" smtClean="0"/>
              <a:t>модель </a:t>
            </a:r>
            <a:r>
              <a:rPr lang="ru-RU" sz="1700" dirty="0" err="1" smtClean="0"/>
              <a:t>бутылкообразных</a:t>
            </a:r>
            <a:r>
              <a:rPr lang="ru-RU" sz="1700" dirty="0"/>
              <a:t> </a:t>
            </a:r>
            <a:r>
              <a:rPr lang="ru-RU" sz="1700" dirty="0" smtClean="0"/>
              <a:t>пор (</a:t>
            </a:r>
            <a:r>
              <a:rPr lang="ru-RU" sz="1700" i="1" dirty="0" smtClean="0"/>
              <a:t>Мак-Бен, 1935</a:t>
            </a:r>
            <a:r>
              <a:rPr lang="ru-RU" sz="1700" dirty="0" smtClean="0"/>
              <a:t>);</a:t>
            </a:r>
            <a:endParaRPr lang="ru-RU" sz="1700" dirty="0"/>
          </a:p>
          <a:p>
            <a:pPr indent="396000" algn="just"/>
            <a:r>
              <a:rPr lang="ru-RU" sz="1700" dirty="0" smtClean="0"/>
              <a:t>Эти модели основывались на количественных определениях, сделанных для реального пористого тела: если </a:t>
            </a:r>
            <a:r>
              <a:rPr lang="ru-RU" sz="1700" dirty="0"/>
              <a:t>пористая система представлялась совокупностью </a:t>
            </a:r>
            <a:r>
              <a:rPr lang="ru-RU" sz="1700" dirty="0" smtClean="0"/>
              <a:t>одинаковых цилиндрических </a:t>
            </a:r>
            <a:r>
              <a:rPr lang="ru-RU" sz="1700" dirty="0"/>
              <a:t>каналов или плоских щелей, делалось допущение</a:t>
            </a:r>
            <a:r>
              <a:rPr lang="ru-RU" sz="1700" dirty="0" smtClean="0"/>
              <a:t>, что </a:t>
            </a:r>
            <a:r>
              <a:rPr lang="ru-RU" sz="1700" dirty="0"/>
              <a:t>модель имеет тот же объем пор </a:t>
            </a:r>
            <a:r>
              <a:rPr lang="ru-RU" sz="1700" i="1" dirty="0"/>
              <a:t>V</a:t>
            </a:r>
            <a:r>
              <a:rPr lang="ru-RU" sz="1700" dirty="0"/>
              <a:t> и ту </a:t>
            </a:r>
            <a:r>
              <a:rPr lang="ru-RU" sz="1700" dirty="0" smtClean="0"/>
              <a:t>же поверхность </a:t>
            </a:r>
            <a:r>
              <a:rPr lang="ru-RU" sz="1700" dirty="0"/>
              <a:t>А, что </a:t>
            </a:r>
            <a:r>
              <a:rPr lang="ru-RU" sz="1700" dirty="0" smtClean="0"/>
              <a:t>и реальный </a:t>
            </a:r>
            <a:r>
              <a:rPr lang="ru-RU" sz="1700" dirty="0"/>
              <a:t>образец. </a:t>
            </a:r>
            <a:endParaRPr lang="ru-RU" sz="1700" dirty="0" smtClean="0"/>
          </a:p>
          <a:p>
            <a:pPr indent="396000" algn="just"/>
            <a:r>
              <a:rPr lang="ru-RU" sz="1700" b="1" dirty="0" smtClean="0"/>
              <a:t>Тогда из </a:t>
            </a:r>
            <a:r>
              <a:rPr lang="ru-RU" sz="1700" b="1" dirty="0"/>
              <a:t>простых геометрических </a:t>
            </a:r>
            <a:r>
              <a:rPr lang="ru-RU" sz="1700" b="1" dirty="0" smtClean="0"/>
              <a:t>соотношений</a:t>
            </a:r>
            <a:r>
              <a:rPr lang="ru-RU" sz="1700" dirty="0" smtClean="0"/>
              <a:t>: </a:t>
            </a:r>
            <a:endParaRPr lang="ru-RU" sz="1700" dirty="0"/>
          </a:p>
          <a:p>
            <a:pPr indent="396000" algn="just">
              <a:buFontTx/>
              <a:buChar char="-"/>
            </a:pPr>
            <a:r>
              <a:rPr lang="ru-RU" sz="1700" dirty="0" smtClean="0"/>
              <a:t>диаметр </a:t>
            </a:r>
            <a:r>
              <a:rPr lang="ru-RU" sz="1700" dirty="0"/>
              <a:t>каналов </a:t>
            </a:r>
            <a:r>
              <a:rPr lang="ru-RU" sz="1700" i="1" dirty="0" smtClean="0"/>
              <a:t>d</a:t>
            </a:r>
            <a:r>
              <a:rPr lang="ru-RU" sz="1700" dirty="0" smtClean="0"/>
              <a:t>: </a:t>
            </a:r>
            <a:r>
              <a:rPr lang="ru-RU" sz="1700" i="1" dirty="0"/>
              <a:t>d</a:t>
            </a:r>
            <a:r>
              <a:rPr lang="ru-RU" sz="1700" dirty="0"/>
              <a:t> = 4 </a:t>
            </a:r>
            <a:r>
              <a:rPr lang="ru-RU" sz="1700" i="1" dirty="0" smtClean="0"/>
              <a:t>V</a:t>
            </a:r>
            <a:r>
              <a:rPr lang="ru-RU" sz="1700" dirty="0" smtClean="0"/>
              <a:t>/</a:t>
            </a:r>
            <a:r>
              <a:rPr lang="ru-RU" sz="1700" i="1" dirty="0" smtClean="0"/>
              <a:t>А</a:t>
            </a:r>
            <a:r>
              <a:rPr lang="ru-RU" sz="1700" dirty="0" smtClean="0"/>
              <a:t>;</a:t>
            </a:r>
          </a:p>
          <a:p>
            <a:pPr indent="396000" algn="just">
              <a:buFontTx/>
              <a:buChar char="-"/>
            </a:pPr>
            <a:r>
              <a:rPr lang="ru-RU" sz="1700" dirty="0" smtClean="0"/>
              <a:t>ширина щелей </a:t>
            </a:r>
            <a:r>
              <a:rPr lang="ru-RU" sz="1700" i="1" dirty="0" smtClean="0"/>
              <a:t>b</a:t>
            </a:r>
            <a:r>
              <a:rPr lang="ru-RU" sz="1700" dirty="0"/>
              <a:t>: </a:t>
            </a:r>
            <a:r>
              <a:rPr lang="ru-RU" sz="1700" i="1" dirty="0" smtClean="0"/>
              <a:t>b</a:t>
            </a:r>
            <a:r>
              <a:rPr lang="ru-RU" sz="1700" dirty="0" smtClean="0"/>
              <a:t> </a:t>
            </a:r>
            <a:r>
              <a:rPr lang="ru-RU" sz="1700" dirty="0"/>
              <a:t>= 2 </a:t>
            </a:r>
            <a:r>
              <a:rPr lang="ru-RU" sz="1700" i="1" dirty="0"/>
              <a:t>V</a:t>
            </a:r>
            <a:r>
              <a:rPr lang="ru-RU" sz="1700" dirty="0"/>
              <a:t>/</a:t>
            </a:r>
            <a:r>
              <a:rPr lang="ru-RU" sz="1700" i="1" dirty="0"/>
              <a:t>А</a:t>
            </a:r>
            <a:r>
              <a:rPr lang="ru-RU" sz="1700" dirty="0"/>
              <a:t>. </a:t>
            </a:r>
            <a:endParaRPr lang="ru-RU" sz="1700" dirty="0" smtClean="0"/>
          </a:p>
          <a:p>
            <a:pPr indent="396000" algn="just"/>
            <a:r>
              <a:rPr lang="ru-RU" sz="1700" dirty="0" smtClean="0"/>
              <a:t>Если </a:t>
            </a:r>
            <a:r>
              <a:rPr lang="ru-RU" sz="1700" dirty="0"/>
              <a:t>необходимо было </a:t>
            </a:r>
            <a:r>
              <a:rPr lang="ru-RU" sz="1700" dirty="0" smtClean="0"/>
              <a:t>получить дифференцированную характеристику </a:t>
            </a:r>
            <a:r>
              <a:rPr lang="ru-RU" sz="1700" dirty="0"/>
              <a:t>пористого тела, применялись </a:t>
            </a:r>
            <a:r>
              <a:rPr lang="ru-RU" sz="1700" dirty="0" smtClean="0"/>
              <a:t>модели, состоящие </a:t>
            </a:r>
            <a:r>
              <a:rPr lang="ru-RU" sz="1700" dirty="0"/>
              <a:t>из набора </a:t>
            </a:r>
            <a:r>
              <a:rPr lang="ru-RU" sz="1700" dirty="0" smtClean="0"/>
              <a:t>непересекающихся </a:t>
            </a:r>
            <a:r>
              <a:rPr lang="ru-RU" sz="1700" dirty="0"/>
              <a:t>цилиндрических каналов </a:t>
            </a:r>
            <a:r>
              <a:rPr lang="ru-RU" sz="1700" dirty="0" smtClean="0"/>
              <a:t>или плоских </a:t>
            </a:r>
            <a:r>
              <a:rPr lang="ru-RU" sz="1700" dirty="0"/>
              <a:t>щелей разного размера. </a:t>
            </a:r>
            <a:r>
              <a:rPr lang="ru-RU" sz="1700" dirty="0" smtClean="0"/>
              <a:t>В </a:t>
            </a:r>
            <a:r>
              <a:rPr lang="ru-RU" sz="1700" dirty="0"/>
              <a:t>этом случае для получения </a:t>
            </a:r>
            <a:r>
              <a:rPr lang="ru-RU" sz="1700" dirty="0" smtClean="0"/>
              <a:t>кривой распределения </a:t>
            </a:r>
            <a:r>
              <a:rPr lang="ru-RU" sz="1700" dirty="0"/>
              <a:t>использовалась изотерма сорбции, включающей в </a:t>
            </a:r>
            <a:r>
              <a:rPr lang="ru-RU" sz="1700" dirty="0" smtClean="0"/>
              <a:t>себя капиллярную конденсацию, </a:t>
            </a:r>
            <a:r>
              <a:rPr lang="ru-RU" sz="1700" dirty="0"/>
              <a:t>или изотерма интрузии </a:t>
            </a:r>
            <a:r>
              <a:rPr lang="ru-RU" sz="1700" dirty="0" smtClean="0"/>
              <a:t>ртути в </a:t>
            </a:r>
            <a:r>
              <a:rPr lang="ru-RU" sz="1700" dirty="0"/>
              <a:t>пористое тело </a:t>
            </a:r>
            <a:r>
              <a:rPr lang="ru-RU" sz="1700" dirty="0" smtClean="0"/>
              <a:t>и </a:t>
            </a:r>
            <a:r>
              <a:rPr lang="ru-RU" sz="1700" dirty="0"/>
              <a:t>к указанным допущениям об </a:t>
            </a:r>
            <a:r>
              <a:rPr lang="ru-RU" sz="1700" dirty="0" smtClean="0"/>
              <a:t>объеме и </a:t>
            </a:r>
            <a:r>
              <a:rPr lang="ru-RU" sz="1700" dirty="0"/>
              <a:t>поверхности пор добавлялось допущение об идентичности </a:t>
            </a:r>
            <a:r>
              <a:rPr lang="ru-RU" sz="1700" dirty="0" smtClean="0"/>
              <a:t>изотерм сорбции </a:t>
            </a:r>
            <a:r>
              <a:rPr lang="ru-RU" sz="1700" dirty="0"/>
              <a:t>или интрузии в модели и реальном образце</a:t>
            </a:r>
            <a:r>
              <a:rPr lang="ru-RU" sz="1700" dirty="0" smtClean="0"/>
              <a:t>.</a:t>
            </a:r>
          </a:p>
          <a:p>
            <a:pPr indent="396000" algn="just"/>
            <a:r>
              <a:rPr lang="ru-RU" sz="1700" dirty="0" smtClean="0"/>
              <a:t>Такое </a:t>
            </a:r>
            <a:r>
              <a:rPr lang="ru-RU" sz="1700" dirty="0"/>
              <a:t>элементарное моделирование давало грубое </a:t>
            </a:r>
            <a:r>
              <a:rPr lang="ru-RU" sz="1700" dirty="0" smtClean="0"/>
              <a:t>представление об </a:t>
            </a:r>
            <a:r>
              <a:rPr lang="ru-RU" sz="1700" dirty="0"/>
              <a:t>основных параметрах пористого </a:t>
            </a:r>
            <a:r>
              <a:rPr lang="ru-RU" sz="1700" dirty="0" smtClean="0"/>
              <a:t>тела. </a:t>
            </a:r>
            <a:r>
              <a:rPr lang="ru-RU" sz="1700" b="1" dirty="0"/>
              <a:t>Однако в применении к </a:t>
            </a:r>
            <a:r>
              <a:rPr lang="ru-RU" sz="1700" b="1" dirty="0" smtClean="0"/>
              <a:t>распространенным корпускулярным </a:t>
            </a:r>
            <a:r>
              <a:rPr lang="ru-RU" sz="1700" b="1" dirty="0"/>
              <a:t>системам оно, по сути дела, давало </a:t>
            </a:r>
            <a:r>
              <a:rPr lang="ru-RU" sz="1700" b="1" dirty="0" smtClean="0"/>
              <a:t>лишь их </a:t>
            </a:r>
            <a:r>
              <a:rPr lang="ru-RU" sz="1700" b="1" dirty="0"/>
              <a:t>приблизительные вторичные характеристики</a:t>
            </a:r>
            <a:r>
              <a:rPr lang="ru-RU" sz="1700" dirty="0"/>
              <a:t>, оставляя </a:t>
            </a:r>
            <a:r>
              <a:rPr lang="ru-RU" sz="1700" dirty="0" smtClean="0"/>
              <a:t>неизвестными </a:t>
            </a:r>
            <a:r>
              <a:rPr lang="ru-RU" sz="1700" i="1" dirty="0" smtClean="0"/>
              <a:t>первичные </a:t>
            </a:r>
            <a:r>
              <a:rPr lang="ru-RU" sz="1700" i="1" dirty="0"/>
              <a:t>параметры </a:t>
            </a:r>
            <a:r>
              <a:rPr lang="ru-RU" sz="1700" dirty="0"/>
              <a:t>— </a:t>
            </a:r>
            <a:r>
              <a:rPr lang="ru-RU" sz="1700" i="1" dirty="0"/>
              <a:t>форму, размер </a:t>
            </a:r>
            <a:r>
              <a:rPr lang="ru-RU" sz="1700" dirty="0"/>
              <a:t>и </a:t>
            </a:r>
            <a:r>
              <a:rPr lang="ru-RU" sz="1700" i="1" dirty="0"/>
              <a:t>плотность </a:t>
            </a:r>
            <a:r>
              <a:rPr lang="ru-RU" sz="1700" i="1" dirty="0" smtClean="0"/>
              <a:t>упаковки первичных </a:t>
            </a:r>
            <a:r>
              <a:rPr lang="ru-RU" sz="1700" i="1" dirty="0"/>
              <a:t>частиц</a:t>
            </a:r>
            <a:r>
              <a:rPr lang="ru-RU" sz="1700" dirty="0"/>
              <a:t>. </a:t>
            </a: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5F02C554-8B92-47FA-BA88-690C260A2971}"/>
              </a:ext>
            </a:extLst>
          </p:cNvPr>
          <p:cNvCxnSpPr>
            <a:cxnSpLocks/>
          </p:cNvCxnSpPr>
          <p:nvPr/>
        </p:nvCxnSpPr>
        <p:spPr>
          <a:xfrm>
            <a:off x="467833" y="6578707"/>
            <a:ext cx="11166463" cy="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431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563526" y="437551"/>
            <a:ext cx="950550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ru-RU" altLang="ru-RU" sz="2000" b="1" dirty="0" smtClean="0"/>
              <a:t>Правило обращения</a:t>
            </a:r>
            <a:endParaRPr lang="ru-RU" altLang="ru-RU" sz="2000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46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630" y="437551"/>
            <a:ext cx="1569217" cy="365124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74E548E2-0267-4D2A-9C4A-3B75FB2785C9}"/>
              </a:ext>
            </a:extLst>
          </p:cNvPr>
          <p:cNvCxnSpPr/>
          <p:nvPr/>
        </p:nvCxnSpPr>
        <p:spPr>
          <a:xfrm>
            <a:off x="5943600" y="1276468"/>
            <a:ext cx="0" cy="5143641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33140992-3F17-4035-B46A-19EF612DC2DB}"/>
              </a:ext>
            </a:extLst>
          </p:cNvPr>
          <p:cNvCxnSpPr>
            <a:cxnSpLocks/>
          </p:cNvCxnSpPr>
          <p:nvPr/>
        </p:nvCxnSpPr>
        <p:spPr>
          <a:xfrm>
            <a:off x="467833" y="1088763"/>
            <a:ext cx="11166463" cy="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A71B5AF-E829-4C3F-94B5-E5A5823B528D}"/>
              </a:ext>
            </a:extLst>
          </p:cNvPr>
          <p:cNvSpPr txBox="1"/>
          <p:nvPr/>
        </p:nvSpPr>
        <p:spPr>
          <a:xfrm>
            <a:off x="179109" y="1046371"/>
            <a:ext cx="5764491" cy="5381503"/>
          </a:xfrm>
          <a:prstGeom prst="rect">
            <a:avLst/>
          </a:prstGeom>
          <a:noFill/>
        </p:spPr>
        <p:txBody>
          <a:bodyPr wrap="square" numCol="1" spcCol="576000">
            <a:noAutofit/>
          </a:bodyPr>
          <a:lstStyle/>
          <a:p>
            <a:r>
              <a:rPr lang="ru-RU" b="1" dirty="0" smtClean="0"/>
              <a:t>Между моделями корпускулярных и губчатых систем появляется двойственность: </a:t>
            </a:r>
            <a:r>
              <a:rPr lang="ru-RU" dirty="0" smtClean="0"/>
              <a:t>в </a:t>
            </a:r>
            <a:r>
              <a:rPr lang="ru-RU" dirty="0"/>
              <a:t>одних случаях пористое тело </a:t>
            </a:r>
            <a:r>
              <a:rPr lang="ru-RU" dirty="0" smtClean="0"/>
              <a:t>моделируется системой </a:t>
            </a:r>
            <a:r>
              <a:rPr lang="ru-RU" dirty="0"/>
              <a:t>частиц, в других — системой пор, хотя для </a:t>
            </a:r>
            <a:r>
              <a:rPr lang="ru-RU" dirty="0" smtClean="0"/>
              <a:t>решения какой-либо </a:t>
            </a:r>
            <a:r>
              <a:rPr lang="ru-RU" dirty="0"/>
              <a:t>конкретной задачи необходима только одна из </a:t>
            </a:r>
            <a:r>
              <a:rPr lang="ru-RU" dirty="0" smtClean="0"/>
              <a:t>этих систем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С </a:t>
            </a:r>
            <a:r>
              <a:rPr lang="ru-RU" dirty="0"/>
              <a:t>первого взгляда кажется</a:t>
            </a:r>
            <a:r>
              <a:rPr lang="ru-RU" dirty="0" smtClean="0"/>
              <a:t>, что </a:t>
            </a:r>
            <a:r>
              <a:rPr lang="ru-RU" dirty="0"/>
              <a:t>для решения разных задач необходимы две разные модели </a:t>
            </a:r>
            <a:r>
              <a:rPr lang="ru-RU" dirty="0" smtClean="0"/>
              <a:t>одного реального </a:t>
            </a:r>
            <a:r>
              <a:rPr lang="ru-RU" dirty="0"/>
              <a:t>пористого тела. Легко показать, однако, что </a:t>
            </a:r>
            <a:r>
              <a:rPr lang="ru-RU" i="1" dirty="0" smtClean="0"/>
              <a:t>модель частиц </a:t>
            </a:r>
            <a:r>
              <a:rPr lang="ru-RU" dirty="0"/>
              <a:t>(в более общем случае — модель твердой части </a:t>
            </a:r>
            <a:r>
              <a:rPr lang="ru-RU" dirty="0" smtClean="0"/>
              <a:t>пористого тела</a:t>
            </a:r>
            <a:r>
              <a:rPr lang="ru-RU" dirty="0"/>
              <a:t>, независимо от его корпускулярной или губчатой природы) и</a:t>
            </a:r>
          </a:p>
          <a:p>
            <a:r>
              <a:rPr lang="ru-RU" i="1" dirty="0"/>
              <a:t>модель пор </a:t>
            </a:r>
            <a:r>
              <a:rPr lang="ru-RU" dirty="0"/>
              <a:t>взаимосвязаны. </a:t>
            </a:r>
            <a:endParaRPr lang="ru-RU" dirty="0" smtClean="0"/>
          </a:p>
          <a:p>
            <a:r>
              <a:rPr lang="ru-RU" dirty="0" smtClean="0"/>
              <a:t>Согласно </a:t>
            </a:r>
            <a:r>
              <a:rPr lang="ru-RU" b="1" dirty="0"/>
              <a:t>правилу обращения </a:t>
            </a:r>
            <a:r>
              <a:rPr lang="ru-RU" i="1" dirty="0" smtClean="0"/>
              <a:t>любое пористое </a:t>
            </a:r>
            <a:r>
              <a:rPr lang="ru-RU" i="1" dirty="0"/>
              <a:t>тело может быть описано одной из этих моделей, другая</a:t>
            </a:r>
          </a:p>
          <a:p>
            <a:r>
              <a:rPr lang="ru-RU" i="1" dirty="0"/>
              <a:t>получается как пространственное дополнение к первой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Это </a:t>
            </a:r>
            <a:r>
              <a:rPr lang="ru-RU" dirty="0"/>
              <a:t>означает</a:t>
            </a:r>
            <a:r>
              <a:rPr lang="ru-RU" dirty="0" smtClean="0"/>
              <a:t>, что </a:t>
            </a:r>
            <a:r>
              <a:rPr lang="ru-RU" dirty="0"/>
              <a:t>для глобулярной модели, например, достаточно </a:t>
            </a:r>
            <a:r>
              <a:rPr lang="ru-RU" dirty="0" smtClean="0"/>
              <a:t>определить ее </a:t>
            </a:r>
            <a:r>
              <a:rPr lang="ru-RU" dirty="0"/>
              <a:t>параметры — размер глобул и плотность их упаковки </a:t>
            </a:r>
            <a:r>
              <a:rPr lang="ru-RU" dirty="0" smtClean="0"/>
              <a:t>— чтобы </a:t>
            </a:r>
            <a:r>
              <a:rPr lang="ru-RU" dirty="0"/>
              <a:t>с той же точностью определить и параметры </a:t>
            </a:r>
            <a:r>
              <a:rPr lang="ru-RU" dirty="0" err="1" smtClean="0"/>
              <a:t>межглобулярных</a:t>
            </a:r>
            <a:r>
              <a:rPr lang="ru-RU" dirty="0" smtClean="0"/>
              <a:t> </a:t>
            </a:r>
            <a:r>
              <a:rPr lang="ru-RU" dirty="0"/>
              <a:t>пор.</a:t>
            </a: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5F02C554-8B92-47FA-BA88-690C260A2971}"/>
              </a:ext>
            </a:extLst>
          </p:cNvPr>
          <p:cNvCxnSpPr>
            <a:cxnSpLocks/>
          </p:cNvCxnSpPr>
          <p:nvPr/>
        </p:nvCxnSpPr>
        <p:spPr>
          <a:xfrm>
            <a:off x="467833" y="6578707"/>
            <a:ext cx="11166463" cy="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aphicFrame>
        <p:nvGraphicFramePr>
          <p:cNvPr id="2" name="Объект 1"/>
          <p:cNvGraphicFramePr>
            <a:graphicFrameLocks noChangeAspect="1"/>
          </p:cNvGraphicFramePr>
          <p:nvPr>
            <p:extLst/>
          </p:nvPr>
        </p:nvGraphicFramePr>
        <p:xfrm>
          <a:off x="6319723" y="1087928"/>
          <a:ext cx="5524124" cy="33678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91" name="Equation" r:id="rId4" imgW="3416040" imgH="2082600" progId="Equation.DSMT4">
                  <p:embed/>
                </p:oleObj>
              </mc:Choice>
              <mc:Fallback>
                <p:oleObj name="Equation" r:id="rId4" imgW="3416040" imgH="2082600" progId="Equation.DSMT4">
                  <p:embed/>
                  <p:pic>
                    <p:nvPicPr>
                      <p:cNvPr id="2" name="Объект 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319723" y="1087928"/>
                        <a:ext cx="5524124" cy="33678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0A71B5AF-E829-4C3F-94B5-E5A5823B528D}"/>
              </a:ext>
            </a:extLst>
          </p:cNvPr>
          <p:cNvSpPr txBox="1"/>
          <p:nvPr/>
        </p:nvSpPr>
        <p:spPr>
          <a:xfrm>
            <a:off x="6079356" y="4350432"/>
            <a:ext cx="5764491" cy="5381503"/>
          </a:xfrm>
          <a:prstGeom prst="rect">
            <a:avLst/>
          </a:prstGeom>
          <a:noFill/>
        </p:spPr>
        <p:txBody>
          <a:bodyPr wrap="square" numCol="1" spcCol="576000">
            <a:noAutofit/>
          </a:bodyPr>
          <a:lstStyle/>
          <a:p>
            <a:r>
              <a:rPr lang="ru-RU" sz="1600" dirty="0" smtClean="0"/>
              <a:t>Уравнение позволяет численно </a:t>
            </a:r>
            <a:r>
              <a:rPr lang="ru-RU" sz="1600" dirty="0"/>
              <a:t>связать геометрию пор с геометрией частиц. </a:t>
            </a:r>
            <a:r>
              <a:rPr lang="ru-RU" sz="1600" dirty="0" smtClean="0"/>
              <a:t>Видно</a:t>
            </a:r>
            <a:r>
              <a:rPr lang="ru-RU" sz="1600" dirty="0"/>
              <a:t>, что размеры пор находятся в прямой зависимости </a:t>
            </a:r>
            <a:r>
              <a:rPr lang="ru-RU" sz="1600" dirty="0" smtClean="0"/>
              <a:t>от размеров </a:t>
            </a:r>
            <a:r>
              <a:rPr lang="ru-RU" sz="1600" dirty="0"/>
              <a:t>частиц и плотности их </a:t>
            </a:r>
            <a:r>
              <a:rPr lang="ru-RU" sz="1600" dirty="0" smtClean="0"/>
              <a:t>упаковки. </a:t>
            </a:r>
            <a:r>
              <a:rPr lang="ru-RU" sz="1600" dirty="0"/>
              <a:t>Конкретная форма этой зависимости </a:t>
            </a:r>
            <a:r>
              <a:rPr lang="ru-RU" sz="1600" dirty="0" smtClean="0"/>
              <a:t>включает в </a:t>
            </a:r>
            <a:r>
              <a:rPr lang="ru-RU" sz="1600" dirty="0"/>
              <a:t>себя данные о форме частиц или пор (через </a:t>
            </a:r>
            <a:r>
              <a:rPr lang="ru-RU" sz="1600" dirty="0" smtClean="0"/>
              <a:t>факторы формы) </a:t>
            </a:r>
            <a:r>
              <a:rPr lang="ru-RU" sz="1600" dirty="0"/>
              <a:t>и </a:t>
            </a:r>
            <a:r>
              <a:rPr lang="ru-RU" sz="1600" dirty="0" smtClean="0"/>
              <a:t>от </a:t>
            </a:r>
            <a:r>
              <a:rPr lang="ru-RU" sz="1600" dirty="0"/>
              <a:t>степени блокирования поверхности </a:t>
            </a:r>
            <a:r>
              <a:rPr lang="ru-RU" sz="1600" dirty="0" smtClean="0"/>
              <a:t>частиц, </a:t>
            </a:r>
            <a:r>
              <a:rPr lang="ru-RU" sz="1600" dirty="0"/>
              <a:t>возникающего из-за наложения их плоскостей или </a:t>
            </a:r>
            <a:r>
              <a:rPr lang="ru-RU" sz="1600" dirty="0" smtClean="0"/>
              <a:t>из-за частичной </a:t>
            </a:r>
            <a:r>
              <a:rPr lang="ru-RU" sz="1600" dirty="0"/>
              <a:t>ее недоступности для молекул адсорбтива вблизи </a:t>
            </a:r>
            <a:r>
              <a:rPr lang="ru-RU" sz="1600" dirty="0" smtClean="0"/>
              <a:t>областей контакта.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328221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ПУ">
      <a:dk1>
        <a:sysClr val="windowText" lastClr="000000"/>
      </a:dk1>
      <a:lt1>
        <a:sysClr val="window" lastClr="FFFFFF"/>
      </a:lt1>
      <a:dk2>
        <a:srgbClr val="323F4F"/>
      </a:dk2>
      <a:lt2>
        <a:srgbClr val="E7E6E6"/>
      </a:lt2>
      <a:accent1>
        <a:srgbClr val="80BF44"/>
      </a:accent1>
      <a:accent2>
        <a:srgbClr val="209740"/>
      </a:accent2>
      <a:accent3>
        <a:srgbClr val="1768B0"/>
      </a:accent3>
      <a:accent4>
        <a:srgbClr val="B2D88E"/>
      </a:accent4>
      <a:accent5>
        <a:srgbClr val="5F9031"/>
      </a:accent5>
      <a:accent6>
        <a:srgbClr val="59A5E9"/>
      </a:accent6>
      <a:hlink>
        <a:srgbClr val="1768B0"/>
      </a:hlink>
      <a:folHlink>
        <a:srgbClr val="954F72"/>
      </a:folHlink>
    </a:clrScheme>
    <a:fontScheme name="Другая 1">
      <a:majorFont>
        <a:latin typeface="Calibri 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8206</TotalTime>
  <Words>5308</Words>
  <Application>Microsoft Office PowerPoint</Application>
  <PresentationFormat>Широкоэкранный</PresentationFormat>
  <Paragraphs>443</Paragraphs>
  <Slides>46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55" baseType="lpstr">
      <vt:lpstr>Arial</vt:lpstr>
      <vt:lpstr>Calibri</vt:lpstr>
      <vt:lpstr>Calibri </vt:lpstr>
      <vt:lpstr>Courier New</vt:lpstr>
      <vt:lpstr>PFBeauSansPro-Bold</vt:lpstr>
      <vt:lpstr>Times New Roman</vt:lpstr>
      <vt:lpstr>Wingdings</vt:lpstr>
      <vt:lpstr>Тема Office</vt:lpstr>
      <vt:lpstr>Equation</vt:lpstr>
      <vt:lpstr>Макрокинетика химических процессов</vt:lpstr>
      <vt:lpstr>Типы пористых систем </vt:lpstr>
      <vt:lpstr>Морфология пористых тел </vt:lpstr>
      <vt:lpstr>Морфология пористых тел </vt:lpstr>
      <vt:lpstr>Примеры корпускулярных пористых тел</vt:lpstr>
      <vt:lpstr>Примеры корпускулярных пористых тел</vt:lpstr>
      <vt:lpstr>Морфология пористых тел </vt:lpstr>
      <vt:lpstr>Примеры губчатых пористых тел</vt:lpstr>
      <vt:lpstr>Морфология пористых тел </vt:lpstr>
      <vt:lpstr>Презентация PowerPoint</vt:lpstr>
      <vt:lpstr>Этапы приготовления катализаторов</vt:lpstr>
      <vt:lpstr>Ключевые этапы приготовления катализаторов</vt:lpstr>
      <vt:lpstr>Ключевые этапы приготовления катализаторов</vt:lpstr>
      <vt:lpstr>Осажденные (соосажденные) контактные массы</vt:lpstr>
      <vt:lpstr>Технология производства осажденных катализаторов</vt:lpstr>
      <vt:lpstr>Стадия осаждения</vt:lpstr>
      <vt:lpstr>Стадии получения силикагеля</vt:lpstr>
      <vt:lpstr>Стадии получения силикагеля</vt:lpstr>
      <vt:lpstr>Стадии получения силикагеля</vt:lpstr>
      <vt:lpstr>Стадии получения силикагеля</vt:lpstr>
      <vt:lpstr>Модель пористой структуры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Макрокинетика химических процессов</vt:lpstr>
      <vt:lpstr>Стадии получения силикагеля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Тришкина Екатерина Андреевна</dc:creator>
  <cp:lastModifiedBy>egor</cp:lastModifiedBy>
  <cp:revision>267</cp:revision>
  <dcterms:created xsi:type="dcterms:W3CDTF">2020-11-19T09:51:55Z</dcterms:created>
  <dcterms:modified xsi:type="dcterms:W3CDTF">2024-12-09T14:24:31Z</dcterms:modified>
</cp:coreProperties>
</file>