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92" r:id="rId2"/>
    <p:sldId id="2574" r:id="rId3"/>
    <p:sldId id="2575" r:id="rId4"/>
    <p:sldId id="2576" r:id="rId5"/>
    <p:sldId id="628" r:id="rId6"/>
    <p:sldId id="2577" r:id="rId7"/>
    <p:sldId id="2578" r:id="rId8"/>
    <p:sldId id="2581" r:id="rId9"/>
    <p:sldId id="2594" r:id="rId10"/>
    <p:sldId id="2595" r:id="rId11"/>
    <p:sldId id="2580" r:id="rId12"/>
    <p:sldId id="2582" r:id="rId13"/>
    <p:sldId id="607" r:id="rId14"/>
    <p:sldId id="2579" r:id="rId15"/>
    <p:sldId id="624" r:id="rId16"/>
    <p:sldId id="608" r:id="rId17"/>
    <p:sldId id="586" r:id="rId18"/>
    <p:sldId id="587" r:id="rId19"/>
    <p:sldId id="601" r:id="rId20"/>
    <p:sldId id="625" r:id="rId21"/>
    <p:sldId id="631" r:id="rId22"/>
    <p:sldId id="633" r:id="rId23"/>
    <p:sldId id="634" r:id="rId24"/>
    <p:sldId id="635" r:id="rId25"/>
    <p:sldId id="636" r:id="rId26"/>
    <p:sldId id="637" r:id="rId27"/>
    <p:sldId id="638" r:id="rId28"/>
    <p:sldId id="589" r:id="rId29"/>
    <p:sldId id="590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51" autoAdjust="0"/>
    <p:restoredTop sz="94930" autoAdjust="0"/>
  </p:normalViewPr>
  <p:slideViewPr>
    <p:cSldViewPr snapToGrid="0">
      <p:cViewPr>
        <p:scale>
          <a:sx n="100" d="100"/>
          <a:sy n="100" d="100"/>
        </p:scale>
        <p:origin x="-726" y="-4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C3F11B56-403C-AA43-BA54-5CD9A60BDDC5}"/>
              </a:ext>
            </a:extLst>
          </p:cNvPr>
          <p:cNvGrpSpPr/>
          <p:nvPr userDrawn="1"/>
        </p:nvGrpSpPr>
        <p:grpSpPr>
          <a:xfrm>
            <a:off x="0" y="0"/>
            <a:ext cx="6884691" cy="6862353"/>
            <a:chOff x="0" y="-4353"/>
            <a:chExt cx="6884691" cy="6862353"/>
          </a:xfrm>
          <a:solidFill>
            <a:srgbClr val="80BF44"/>
          </a:solidFill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xmlns="" id="{D8BAD61D-F455-9240-A0C6-DE4F40E47C29}"/>
                </a:ext>
              </a:extLst>
            </p:cNvPr>
            <p:cNvSpPr/>
            <p:nvPr userDrawn="1"/>
          </p:nvSpPr>
          <p:spPr>
            <a:xfrm>
              <a:off x="0" y="-4353"/>
              <a:ext cx="6884691" cy="6862353"/>
            </a:xfrm>
            <a:custGeom>
              <a:avLst/>
              <a:gdLst>
                <a:gd name="connsiteX0" fmla="*/ 0 w 6838726"/>
                <a:gd name="connsiteY0" fmla="*/ 0 h 6853468"/>
                <a:gd name="connsiteX1" fmla="*/ 6838726 w 6838726"/>
                <a:gd name="connsiteY1" fmla="*/ 20138 h 6853468"/>
                <a:gd name="connsiteX2" fmla="*/ 3434396 w 6838726"/>
                <a:gd name="connsiteY2" fmla="*/ 6853468 h 6853468"/>
                <a:gd name="connsiteX3" fmla="*/ 0 w 6838726"/>
                <a:gd name="connsiteY3" fmla="*/ 6836433 h 6853468"/>
                <a:gd name="connsiteX4" fmla="*/ 0 w 6838726"/>
                <a:gd name="connsiteY4" fmla="*/ 0 h 6853468"/>
                <a:gd name="connsiteX0" fmla="*/ 15156 w 6853882"/>
                <a:gd name="connsiteY0" fmla="*/ 0 h 6861693"/>
                <a:gd name="connsiteX1" fmla="*/ 6853882 w 6853882"/>
                <a:gd name="connsiteY1" fmla="*/ 20138 h 6861693"/>
                <a:gd name="connsiteX2" fmla="*/ 3449552 w 6853882"/>
                <a:gd name="connsiteY2" fmla="*/ 6853468 h 6861693"/>
                <a:gd name="connsiteX3" fmla="*/ 0 w 6853882"/>
                <a:gd name="connsiteY3" fmla="*/ 6861693 h 6861693"/>
                <a:gd name="connsiteX4" fmla="*/ 15156 w 6853882"/>
                <a:gd name="connsiteY4" fmla="*/ 0 h 6861693"/>
                <a:gd name="connsiteX0" fmla="*/ 15156 w 6853882"/>
                <a:gd name="connsiteY0" fmla="*/ 0 h 6863572"/>
                <a:gd name="connsiteX1" fmla="*/ 6853882 w 6853882"/>
                <a:gd name="connsiteY1" fmla="*/ 20138 h 6863572"/>
                <a:gd name="connsiteX2" fmla="*/ 3444500 w 6853882"/>
                <a:gd name="connsiteY2" fmla="*/ 6863572 h 6863572"/>
                <a:gd name="connsiteX3" fmla="*/ 0 w 6853882"/>
                <a:gd name="connsiteY3" fmla="*/ 6861693 h 6863572"/>
                <a:gd name="connsiteX4" fmla="*/ 15156 w 6853882"/>
                <a:gd name="connsiteY4" fmla="*/ 0 h 6863572"/>
                <a:gd name="connsiteX0" fmla="*/ 0 w 6866861"/>
                <a:gd name="connsiteY0" fmla="*/ 0 h 6856528"/>
                <a:gd name="connsiteX1" fmla="*/ 6866861 w 6866861"/>
                <a:gd name="connsiteY1" fmla="*/ 13094 h 6856528"/>
                <a:gd name="connsiteX2" fmla="*/ 3457479 w 6866861"/>
                <a:gd name="connsiteY2" fmla="*/ 6856528 h 6856528"/>
                <a:gd name="connsiteX3" fmla="*/ 12979 w 6866861"/>
                <a:gd name="connsiteY3" fmla="*/ 6854649 h 6856528"/>
                <a:gd name="connsiteX4" fmla="*/ 0 w 6866861"/>
                <a:gd name="connsiteY4" fmla="*/ 0 h 6856528"/>
                <a:gd name="connsiteX0" fmla="*/ 0 w 6893137"/>
                <a:gd name="connsiteY0" fmla="*/ 7922 h 6864450"/>
                <a:gd name="connsiteX1" fmla="*/ 6893137 w 6893137"/>
                <a:gd name="connsiteY1" fmla="*/ 0 h 6864450"/>
                <a:gd name="connsiteX2" fmla="*/ 3457479 w 6893137"/>
                <a:gd name="connsiteY2" fmla="*/ 6864450 h 6864450"/>
                <a:gd name="connsiteX3" fmla="*/ 12979 w 6893137"/>
                <a:gd name="connsiteY3" fmla="*/ 6862571 h 6864450"/>
                <a:gd name="connsiteX4" fmla="*/ 0 w 6893137"/>
                <a:gd name="connsiteY4" fmla="*/ 7922 h 6864450"/>
                <a:gd name="connsiteX0" fmla="*/ 0 w 6897755"/>
                <a:gd name="connsiteY0" fmla="*/ 0 h 6870380"/>
                <a:gd name="connsiteX1" fmla="*/ 6897755 w 6897755"/>
                <a:gd name="connsiteY1" fmla="*/ 5930 h 6870380"/>
                <a:gd name="connsiteX2" fmla="*/ 3462097 w 6897755"/>
                <a:gd name="connsiteY2" fmla="*/ 6870380 h 6870380"/>
                <a:gd name="connsiteX3" fmla="*/ 17597 w 6897755"/>
                <a:gd name="connsiteY3" fmla="*/ 6868501 h 6870380"/>
                <a:gd name="connsiteX4" fmla="*/ 0 w 6897755"/>
                <a:gd name="connsiteY4" fmla="*/ 0 h 6870380"/>
                <a:gd name="connsiteX0" fmla="*/ 9234 w 6880863"/>
                <a:gd name="connsiteY0" fmla="*/ 0 h 6866017"/>
                <a:gd name="connsiteX1" fmla="*/ 6880863 w 6880863"/>
                <a:gd name="connsiteY1" fmla="*/ 1567 h 6866017"/>
                <a:gd name="connsiteX2" fmla="*/ 3445205 w 6880863"/>
                <a:gd name="connsiteY2" fmla="*/ 6866017 h 6866017"/>
                <a:gd name="connsiteX3" fmla="*/ 705 w 6880863"/>
                <a:gd name="connsiteY3" fmla="*/ 6864138 h 6866017"/>
                <a:gd name="connsiteX4" fmla="*/ 9234 w 6880863"/>
                <a:gd name="connsiteY4" fmla="*/ 0 h 6866017"/>
                <a:gd name="connsiteX0" fmla="*/ 0 w 6884692"/>
                <a:gd name="connsiteY0" fmla="*/ 0 h 6883465"/>
                <a:gd name="connsiteX1" fmla="*/ 6884692 w 6884692"/>
                <a:gd name="connsiteY1" fmla="*/ 19015 h 6883465"/>
                <a:gd name="connsiteX2" fmla="*/ 3449034 w 6884692"/>
                <a:gd name="connsiteY2" fmla="*/ 6883465 h 6883465"/>
                <a:gd name="connsiteX3" fmla="*/ 4534 w 6884692"/>
                <a:gd name="connsiteY3" fmla="*/ 6881586 h 6883465"/>
                <a:gd name="connsiteX4" fmla="*/ 0 w 6884692"/>
                <a:gd name="connsiteY4" fmla="*/ 0 h 6883465"/>
                <a:gd name="connsiteX0" fmla="*/ 9234 w 6880863"/>
                <a:gd name="connsiteY0" fmla="*/ 0 h 6879102"/>
                <a:gd name="connsiteX1" fmla="*/ 6880863 w 6880863"/>
                <a:gd name="connsiteY1" fmla="*/ 14652 h 6879102"/>
                <a:gd name="connsiteX2" fmla="*/ 3445205 w 6880863"/>
                <a:gd name="connsiteY2" fmla="*/ 6879102 h 6879102"/>
                <a:gd name="connsiteX3" fmla="*/ 705 w 6880863"/>
                <a:gd name="connsiteY3" fmla="*/ 6877223 h 6879102"/>
                <a:gd name="connsiteX4" fmla="*/ 9234 w 6880863"/>
                <a:gd name="connsiteY4" fmla="*/ 0 h 6879102"/>
                <a:gd name="connsiteX0" fmla="*/ 0 w 6884691"/>
                <a:gd name="connsiteY0" fmla="*/ 0 h 6874740"/>
                <a:gd name="connsiteX1" fmla="*/ 6884691 w 6884691"/>
                <a:gd name="connsiteY1" fmla="*/ 10290 h 6874740"/>
                <a:gd name="connsiteX2" fmla="*/ 3449033 w 6884691"/>
                <a:gd name="connsiteY2" fmla="*/ 6874740 h 6874740"/>
                <a:gd name="connsiteX3" fmla="*/ 4533 w 6884691"/>
                <a:gd name="connsiteY3" fmla="*/ 6872861 h 6874740"/>
                <a:gd name="connsiteX4" fmla="*/ 0 w 6884691"/>
                <a:gd name="connsiteY4" fmla="*/ 0 h 68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91" h="6874740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7" name="Треугольник 6">
              <a:extLst>
                <a:ext uri="{FF2B5EF4-FFF2-40B4-BE49-F238E27FC236}">
                  <a16:creationId xmlns:a16="http://schemas.microsoft.com/office/drawing/2014/main" xmlns="" id="{75004ACB-4E38-6449-B733-0C6A6BC40ADD}"/>
                </a:ext>
              </a:extLst>
            </p:cNvPr>
            <p:cNvSpPr/>
            <p:nvPr userDrawn="1"/>
          </p:nvSpPr>
          <p:spPr>
            <a:xfrm>
              <a:off x="3641197" y="5941716"/>
              <a:ext cx="911753" cy="911753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8" name="Треугольник 7">
              <a:extLst>
                <a:ext uri="{FF2B5EF4-FFF2-40B4-BE49-F238E27FC236}">
                  <a16:creationId xmlns:a16="http://schemas.microsoft.com/office/drawing/2014/main" xmlns="" id="{6A52034F-1EDC-3040-A1B3-B572FC286C20}"/>
                </a:ext>
              </a:extLst>
            </p:cNvPr>
            <p:cNvSpPr/>
            <p:nvPr userDrawn="1"/>
          </p:nvSpPr>
          <p:spPr>
            <a:xfrm rot="10800000">
              <a:off x="4944403" y="174432"/>
              <a:ext cx="1590022" cy="1590022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1877EC85-9CA1-EB4F-A9AC-2C02CB520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988" y="1954400"/>
            <a:ext cx="4393415" cy="3002359"/>
          </a:xfr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2" name="Треугольник 11">
            <a:extLst>
              <a:ext uri="{FF2B5EF4-FFF2-40B4-BE49-F238E27FC236}">
                <a16:creationId xmlns:a16="http://schemas.microsoft.com/office/drawing/2014/main" xmlns="" id="{FD910B80-BD19-CF49-AB0B-1C5DEECEDED5}"/>
              </a:ext>
            </a:extLst>
          </p:cNvPr>
          <p:cNvSpPr/>
          <p:nvPr userDrawn="1"/>
        </p:nvSpPr>
        <p:spPr>
          <a:xfrm rot="5400000">
            <a:off x="-48606" y="3165163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320059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C3F11B56-403C-AA43-BA54-5CD9A60BDDC5}"/>
              </a:ext>
            </a:extLst>
          </p:cNvPr>
          <p:cNvGrpSpPr/>
          <p:nvPr userDrawn="1"/>
        </p:nvGrpSpPr>
        <p:grpSpPr>
          <a:xfrm>
            <a:off x="0" y="0"/>
            <a:ext cx="6884691" cy="6862353"/>
            <a:chOff x="0" y="-4353"/>
            <a:chExt cx="6884691" cy="6862353"/>
          </a:xfrm>
          <a:solidFill>
            <a:schemeClr val="bg2">
              <a:lumMod val="90000"/>
            </a:schemeClr>
          </a:solidFill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xmlns="" id="{D8BAD61D-F455-9240-A0C6-DE4F40E47C29}"/>
                </a:ext>
              </a:extLst>
            </p:cNvPr>
            <p:cNvSpPr/>
            <p:nvPr userDrawn="1"/>
          </p:nvSpPr>
          <p:spPr>
            <a:xfrm>
              <a:off x="0" y="-4353"/>
              <a:ext cx="6884691" cy="6862353"/>
            </a:xfrm>
            <a:custGeom>
              <a:avLst/>
              <a:gdLst>
                <a:gd name="connsiteX0" fmla="*/ 0 w 6838726"/>
                <a:gd name="connsiteY0" fmla="*/ 0 h 6853468"/>
                <a:gd name="connsiteX1" fmla="*/ 6838726 w 6838726"/>
                <a:gd name="connsiteY1" fmla="*/ 20138 h 6853468"/>
                <a:gd name="connsiteX2" fmla="*/ 3434396 w 6838726"/>
                <a:gd name="connsiteY2" fmla="*/ 6853468 h 6853468"/>
                <a:gd name="connsiteX3" fmla="*/ 0 w 6838726"/>
                <a:gd name="connsiteY3" fmla="*/ 6836433 h 6853468"/>
                <a:gd name="connsiteX4" fmla="*/ 0 w 6838726"/>
                <a:gd name="connsiteY4" fmla="*/ 0 h 6853468"/>
                <a:gd name="connsiteX0" fmla="*/ 15156 w 6853882"/>
                <a:gd name="connsiteY0" fmla="*/ 0 h 6861693"/>
                <a:gd name="connsiteX1" fmla="*/ 6853882 w 6853882"/>
                <a:gd name="connsiteY1" fmla="*/ 20138 h 6861693"/>
                <a:gd name="connsiteX2" fmla="*/ 3449552 w 6853882"/>
                <a:gd name="connsiteY2" fmla="*/ 6853468 h 6861693"/>
                <a:gd name="connsiteX3" fmla="*/ 0 w 6853882"/>
                <a:gd name="connsiteY3" fmla="*/ 6861693 h 6861693"/>
                <a:gd name="connsiteX4" fmla="*/ 15156 w 6853882"/>
                <a:gd name="connsiteY4" fmla="*/ 0 h 6861693"/>
                <a:gd name="connsiteX0" fmla="*/ 15156 w 6853882"/>
                <a:gd name="connsiteY0" fmla="*/ 0 h 6863572"/>
                <a:gd name="connsiteX1" fmla="*/ 6853882 w 6853882"/>
                <a:gd name="connsiteY1" fmla="*/ 20138 h 6863572"/>
                <a:gd name="connsiteX2" fmla="*/ 3444500 w 6853882"/>
                <a:gd name="connsiteY2" fmla="*/ 6863572 h 6863572"/>
                <a:gd name="connsiteX3" fmla="*/ 0 w 6853882"/>
                <a:gd name="connsiteY3" fmla="*/ 6861693 h 6863572"/>
                <a:gd name="connsiteX4" fmla="*/ 15156 w 6853882"/>
                <a:gd name="connsiteY4" fmla="*/ 0 h 6863572"/>
                <a:gd name="connsiteX0" fmla="*/ 0 w 6866861"/>
                <a:gd name="connsiteY0" fmla="*/ 0 h 6856528"/>
                <a:gd name="connsiteX1" fmla="*/ 6866861 w 6866861"/>
                <a:gd name="connsiteY1" fmla="*/ 13094 h 6856528"/>
                <a:gd name="connsiteX2" fmla="*/ 3457479 w 6866861"/>
                <a:gd name="connsiteY2" fmla="*/ 6856528 h 6856528"/>
                <a:gd name="connsiteX3" fmla="*/ 12979 w 6866861"/>
                <a:gd name="connsiteY3" fmla="*/ 6854649 h 6856528"/>
                <a:gd name="connsiteX4" fmla="*/ 0 w 6866861"/>
                <a:gd name="connsiteY4" fmla="*/ 0 h 6856528"/>
                <a:gd name="connsiteX0" fmla="*/ 0 w 6893137"/>
                <a:gd name="connsiteY0" fmla="*/ 7922 h 6864450"/>
                <a:gd name="connsiteX1" fmla="*/ 6893137 w 6893137"/>
                <a:gd name="connsiteY1" fmla="*/ 0 h 6864450"/>
                <a:gd name="connsiteX2" fmla="*/ 3457479 w 6893137"/>
                <a:gd name="connsiteY2" fmla="*/ 6864450 h 6864450"/>
                <a:gd name="connsiteX3" fmla="*/ 12979 w 6893137"/>
                <a:gd name="connsiteY3" fmla="*/ 6862571 h 6864450"/>
                <a:gd name="connsiteX4" fmla="*/ 0 w 6893137"/>
                <a:gd name="connsiteY4" fmla="*/ 7922 h 6864450"/>
                <a:gd name="connsiteX0" fmla="*/ 0 w 6897755"/>
                <a:gd name="connsiteY0" fmla="*/ 0 h 6870380"/>
                <a:gd name="connsiteX1" fmla="*/ 6897755 w 6897755"/>
                <a:gd name="connsiteY1" fmla="*/ 5930 h 6870380"/>
                <a:gd name="connsiteX2" fmla="*/ 3462097 w 6897755"/>
                <a:gd name="connsiteY2" fmla="*/ 6870380 h 6870380"/>
                <a:gd name="connsiteX3" fmla="*/ 17597 w 6897755"/>
                <a:gd name="connsiteY3" fmla="*/ 6868501 h 6870380"/>
                <a:gd name="connsiteX4" fmla="*/ 0 w 6897755"/>
                <a:gd name="connsiteY4" fmla="*/ 0 h 6870380"/>
                <a:gd name="connsiteX0" fmla="*/ 9234 w 6880863"/>
                <a:gd name="connsiteY0" fmla="*/ 0 h 6866017"/>
                <a:gd name="connsiteX1" fmla="*/ 6880863 w 6880863"/>
                <a:gd name="connsiteY1" fmla="*/ 1567 h 6866017"/>
                <a:gd name="connsiteX2" fmla="*/ 3445205 w 6880863"/>
                <a:gd name="connsiteY2" fmla="*/ 6866017 h 6866017"/>
                <a:gd name="connsiteX3" fmla="*/ 705 w 6880863"/>
                <a:gd name="connsiteY3" fmla="*/ 6864138 h 6866017"/>
                <a:gd name="connsiteX4" fmla="*/ 9234 w 6880863"/>
                <a:gd name="connsiteY4" fmla="*/ 0 h 6866017"/>
                <a:gd name="connsiteX0" fmla="*/ 0 w 6884692"/>
                <a:gd name="connsiteY0" fmla="*/ 0 h 6883465"/>
                <a:gd name="connsiteX1" fmla="*/ 6884692 w 6884692"/>
                <a:gd name="connsiteY1" fmla="*/ 19015 h 6883465"/>
                <a:gd name="connsiteX2" fmla="*/ 3449034 w 6884692"/>
                <a:gd name="connsiteY2" fmla="*/ 6883465 h 6883465"/>
                <a:gd name="connsiteX3" fmla="*/ 4534 w 6884692"/>
                <a:gd name="connsiteY3" fmla="*/ 6881586 h 6883465"/>
                <a:gd name="connsiteX4" fmla="*/ 0 w 6884692"/>
                <a:gd name="connsiteY4" fmla="*/ 0 h 6883465"/>
                <a:gd name="connsiteX0" fmla="*/ 9234 w 6880863"/>
                <a:gd name="connsiteY0" fmla="*/ 0 h 6879102"/>
                <a:gd name="connsiteX1" fmla="*/ 6880863 w 6880863"/>
                <a:gd name="connsiteY1" fmla="*/ 14652 h 6879102"/>
                <a:gd name="connsiteX2" fmla="*/ 3445205 w 6880863"/>
                <a:gd name="connsiteY2" fmla="*/ 6879102 h 6879102"/>
                <a:gd name="connsiteX3" fmla="*/ 705 w 6880863"/>
                <a:gd name="connsiteY3" fmla="*/ 6877223 h 6879102"/>
                <a:gd name="connsiteX4" fmla="*/ 9234 w 6880863"/>
                <a:gd name="connsiteY4" fmla="*/ 0 h 6879102"/>
                <a:gd name="connsiteX0" fmla="*/ 0 w 6884691"/>
                <a:gd name="connsiteY0" fmla="*/ 0 h 6874740"/>
                <a:gd name="connsiteX1" fmla="*/ 6884691 w 6884691"/>
                <a:gd name="connsiteY1" fmla="*/ 10290 h 6874740"/>
                <a:gd name="connsiteX2" fmla="*/ 3449033 w 6884691"/>
                <a:gd name="connsiteY2" fmla="*/ 6874740 h 6874740"/>
                <a:gd name="connsiteX3" fmla="*/ 4533 w 6884691"/>
                <a:gd name="connsiteY3" fmla="*/ 6872861 h 6874740"/>
                <a:gd name="connsiteX4" fmla="*/ 0 w 6884691"/>
                <a:gd name="connsiteY4" fmla="*/ 0 h 68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91" h="6874740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7" name="Треугольник 6">
              <a:extLst>
                <a:ext uri="{FF2B5EF4-FFF2-40B4-BE49-F238E27FC236}">
                  <a16:creationId xmlns:a16="http://schemas.microsoft.com/office/drawing/2014/main" xmlns="" id="{75004ACB-4E38-6449-B733-0C6A6BC40ADD}"/>
                </a:ext>
              </a:extLst>
            </p:cNvPr>
            <p:cNvSpPr/>
            <p:nvPr userDrawn="1"/>
          </p:nvSpPr>
          <p:spPr>
            <a:xfrm>
              <a:off x="3641197" y="5941716"/>
              <a:ext cx="911753" cy="911753"/>
            </a:xfrm>
            <a:prstGeom prst="triangl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8" name="Треугольник 7">
              <a:extLst>
                <a:ext uri="{FF2B5EF4-FFF2-40B4-BE49-F238E27FC236}">
                  <a16:creationId xmlns:a16="http://schemas.microsoft.com/office/drawing/2014/main" xmlns="" id="{6A52034F-1EDC-3040-A1B3-B572FC286C20}"/>
                </a:ext>
              </a:extLst>
            </p:cNvPr>
            <p:cNvSpPr/>
            <p:nvPr userDrawn="1"/>
          </p:nvSpPr>
          <p:spPr>
            <a:xfrm rot="10800000">
              <a:off x="4944403" y="174432"/>
              <a:ext cx="1590022" cy="1590022"/>
            </a:xfrm>
            <a:prstGeom prst="triangl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1877EC85-9CA1-EB4F-A9AC-2C02CB520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988" y="1954400"/>
            <a:ext cx="4393415" cy="3002359"/>
          </a:xfr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2" name="Треугольник 11">
            <a:extLst>
              <a:ext uri="{FF2B5EF4-FFF2-40B4-BE49-F238E27FC236}">
                <a16:creationId xmlns:a16="http://schemas.microsoft.com/office/drawing/2014/main" xmlns="" id="{FD910B80-BD19-CF49-AB0B-1C5DEECEDED5}"/>
              </a:ext>
            </a:extLst>
          </p:cNvPr>
          <p:cNvSpPr/>
          <p:nvPr userDrawn="1"/>
        </p:nvSpPr>
        <p:spPr>
          <a:xfrm rot="5400000">
            <a:off x="-48606" y="3165163"/>
            <a:ext cx="648200" cy="527675"/>
          </a:xfrm>
          <a:prstGeom prst="triangl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562658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xmlns="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xmlns="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xmlns="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xmlns="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xmlns="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xmlns="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xmlns="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xmlns="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xmlns="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xmlns="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равнение">
    <p:bg>
      <p:bgPr>
        <a:solidFill>
          <a:srgbClr val="80B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298B14A3-A5A4-2F4A-95D8-651E4818BB24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Треугольник 25">
            <a:extLst>
              <a:ext uri="{FF2B5EF4-FFF2-40B4-BE49-F238E27FC236}">
                <a16:creationId xmlns:a16="http://schemas.microsoft.com/office/drawing/2014/main" xmlns="" id="{FA21A50F-6662-5046-B75A-1261DC14ABF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2FDC47F2-EE1F-4644-989A-72996AC94A96}"/>
              </a:ext>
            </a:extLst>
          </p:cNvPr>
          <p:cNvGrpSpPr/>
          <p:nvPr userDrawn="1"/>
        </p:nvGrpSpPr>
        <p:grpSpPr>
          <a:xfrm>
            <a:off x="401408" y="1983214"/>
            <a:ext cx="5127171" cy="979022"/>
            <a:chOff x="417597" y="1992086"/>
            <a:chExt cx="5127171" cy="979022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386ED203-5311-5B45-870D-8D058E718B91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solidFill>
              <a:srgbClr val="80BF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400" noProof="0" dirty="0"/>
            </a:p>
          </p:txBody>
        </p:sp>
        <p:sp>
          <p:nvSpPr>
            <p:cNvPr id="15" name="Треугольник 14">
              <a:extLst>
                <a:ext uri="{FF2B5EF4-FFF2-40B4-BE49-F238E27FC236}">
                  <a16:creationId xmlns:a16="http://schemas.microsoft.com/office/drawing/2014/main" xmlns="" id="{DE2C0F56-426C-5F4D-AAFD-DF53CA60DB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1824" y="2696788"/>
              <a:ext cx="318212" cy="27432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400" noProof="0" dirty="0"/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5125" y="1984781"/>
            <a:ext cx="4639736" cy="703135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125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rgbClr val="80BF44"/>
          </a:solidFill>
          <a:ln>
            <a:solidFill>
              <a:schemeClr val="accent1"/>
            </a:solidFill>
          </a:ln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xmlns="" id="{86411A82-4B2C-2345-940D-003FAE9566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07391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E81638DF-1560-0147-9FCE-648610243627}"/>
              </a:ext>
            </a:extLst>
          </p:cNvPr>
          <p:cNvCxnSpPr/>
          <p:nvPr userDrawn="1"/>
        </p:nvCxnSpPr>
        <p:spPr>
          <a:xfrm>
            <a:off x="6096000" y="2055833"/>
            <a:ext cx="0" cy="381326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C911FC69-A908-43E9-B008-AFE05378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935043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298B14A3-A5A4-2F4A-95D8-651E4818BB24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Треугольник 25">
            <a:extLst>
              <a:ext uri="{FF2B5EF4-FFF2-40B4-BE49-F238E27FC236}">
                <a16:creationId xmlns:a16="http://schemas.microsoft.com/office/drawing/2014/main" xmlns="" id="{FA21A50F-6662-5046-B75A-1261DC14ABF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2FDC47F2-EE1F-4644-989A-72996AC94A96}"/>
              </a:ext>
            </a:extLst>
          </p:cNvPr>
          <p:cNvGrpSpPr/>
          <p:nvPr userDrawn="1"/>
        </p:nvGrpSpPr>
        <p:grpSpPr>
          <a:xfrm>
            <a:off x="401408" y="1983214"/>
            <a:ext cx="5127171" cy="979022"/>
            <a:chOff x="417597" y="1992086"/>
            <a:chExt cx="5127171" cy="979022"/>
          </a:xfrm>
          <a:solidFill>
            <a:schemeClr val="bg1">
              <a:lumMod val="75000"/>
            </a:schemeClr>
          </a:solidFill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386ED203-5311-5B45-870D-8D058E718B91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400" noProof="0" dirty="0"/>
            </a:p>
          </p:txBody>
        </p:sp>
        <p:sp>
          <p:nvSpPr>
            <p:cNvPr id="15" name="Треугольник 14">
              <a:extLst>
                <a:ext uri="{FF2B5EF4-FFF2-40B4-BE49-F238E27FC236}">
                  <a16:creationId xmlns:a16="http://schemas.microsoft.com/office/drawing/2014/main" xmlns="" id="{DE2C0F56-426C-5F4D-AAFD-DF53CA60DB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1824" y="2696788"/>
              <a:ext cx="318212" cy="27432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400" noProof="0" dirty="0"/>
            </a:p>
          </p:txBody>
        </p:sp>
      </p:grp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rgbClr val="80BF44"/>
          </a:solidFill>
          <a:ln>
            <a:solidFill>
              <a:schemeClr val="accent1"/>
            </a:solidFill>
          </a:ln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E81638DF-1560-0147-9FCE-648610243627}"/>
              </a:ext>
            </a:extLst>
          </p:cNvPr>
          <p:cNvCxnSpPr/>
          <p:nvPr userDrawn="1"/>
        </p:nvCxnSpPr>
        <p:spPr>
          <a:xfrm>
            <a:off x="6096000" y="2055833"/>
            <a:ext cx="0" cy="38132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8581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Рисунок с тремя разделами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>
            <a:extLst>
              <a:ext uri="{FF2B5EF4-FFF2-40B4-BE49-F238E27FC236}">
                <a16:creationId xmlns:a16="http://schemas.microsoft.com/office/drawing/2014/main" xmlns="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A331C0-133B-4798-8F15-1944E6609C50}" type="datetime1">
              <a:rPr lang="ru-RU" noProof="0" smtClean="0"/>
              <a:t>16.02.2023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xmlns="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Рисунок 28">
            <a:extLst>
              <a:ext uri="{FF2B5EF4-FFF2-40B4-BE49-F238E27FC236}">
                <a16:creationId xmlns:a16="http://schemas.microsoft.com/office/drawing/2014/main" xmlns="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8">
            <a:extLst>
              <a:ext uri="{FF2B5EF4-FFF2-40B4-BE49-F238E27FC236}">
                <a16:creationId xmlns:a16="http://schemas.microsoft.com/office/drawing/2014/main" xmlns="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xmlns="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Рисунок 28">
            <a:extLst>
              <a:ext uri="{FF2B5EF4-FFF2-40B4-BE49-F238E27FC236}">
                <a16:creationId xmlns:a16="http://schemas.microsoft.com/office/drawing/2014/main" xmlns="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xmlns="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15108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16.02.2023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92B5510-47F4-4EDA-950B-78DE62DA287B}"/>
              </a:ext>
            </a:extLst>
          </p:cNvPr>
          <p:cNvSpPr/>
          <p:nvPr userDrawn="1"/>
        </p:nvSpPr>
        <p:spPr>
          <a:xfrm>
            <a:off x="0" y="0"/>
            <a:ext cx="3219061" cy="6858000"/>
          </a:xfrm>
          <a:custGeom>
            <a:avLst/>
            <a:gdLst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4105469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1147665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3219061"/>
              <a:gd name="connsiteY0" fmla="*/ 0 h 6858000"/>
              <a:gd name="connsiteX1" fmla="*/ 3219061 w 3219061"/>
              <a:gd name="connsiteY1" fmla="*/ 0 h 6858000"/>
              <a:gd name="connsiteX2" fmla="*/ 1147665 w 3219061"/>
              <a:gd name="connsiteY2" fmla="*/ 6858000 h 6858000"/>
              <a:gd name="connsiteX3" fmla="*/ 0 w 3219061"/>
              <a:gd name="connsiteY3" fmla="*/ 6858000 h 6858000"/>
              <a:gd name="connsiteX4" fmla="*/ 0 w 3219061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061" h="6858000">
                <a:moveTo>
                  <a:pt x="0" y="0"/>
                </a:moveTo>
                <a:lnTo>
                  <a:pt x="3219061" y="0"/>
                </a:lnTo>
                <a:lnTo>
                  <a:pt x="114766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5909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16.02.2023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92B5510-47F4-4EDA-950B-78DE62DA287B}"/>
              </a:ext>
            </a:extLst>
          </p:cNvPr>
          <p:cNvSpPr/>
          <p:nvPr userDrawn="1"/>
        </p:nvSpPr>
        <p:spPr>
          <a:xfrm>
            <a:off x="0" y="0"/>
            <a:ext cx="3219061" cy="6858000"/>
          </a:xfrm>
          <a:custGeom>
            <a:avLst/>
            <a:gdLst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4105469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1147665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3219061"/>
              <a:gd name="connsiteY0" fmla="*/ 0 h 6858000"/>
              <a:gd name="connsiteX1" fmla="*/ 3219061 w 3219061"/>
              <a:gd name="connsiteY1" fmla="*/ 0 h 6858000"/>
              <a:gd name="connsiteX2" fmla="*/ 1147665 w 3219061"/>
              <a:gd name="connsiteY2" fmla="*/ 6858000 h 6858000"/>
              <a:gd name="connsiteX3" fmla="*/ 0 w 3219061"/>
              <a:gd name="connsiteY3" fmla="*/ 6858000 h 6858000"/>
              <a:gd name="connsiteX4" fmla="*/ 0 w 3219061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061" h="6858000">
                <a:moveTo>
                  <a:pt x="0" y="0"/>
                </a:moveTo>
                <a:lnTo>
                  <a:pt x="3219061" y="0"/>
                </a:lnTo>
                <a:lnTo>
                  <a:pt x="114766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82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microsoft.com/office/2007/relationships/hdphoto" Target="../media/hdphoto1.wdp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4" cstate="print">
            <a:extLst>
              <a:ext uri="{BEBA8EAE-BF5A-486C-A8C5-ECC9F3942E4B}">
                <a14:imgProps xmlns:a14="http://schemas.microsoft.com/office/drawing/2010/main">
                  <a14:imgLayer r:embed="rId5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7" r:id="rId44"/>
    <p:sldLayoutId id="2147483705" r:id="rId45"/>
    <p:sldLayoutId id="2147483699" r:id="rId46"/>
    <p:sldLayoutId id="2147483700" r:id="rId47"/>
    <p:sldLayoutId id="2147483707" r:id="rId48"/>
    <p:sldLayoutId id="2147483701" r:id="rId49"/>
    <p:sldLayoutId id="2147483702" r:id="rId50"/>
    <p:sldLayoutId id="2147483706" r:id="rId51"/>
    <p:sldLayoutId id="2147483708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pu.webex.com/meet/emyu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6.pn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5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5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5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png"/><Relationship Id="rId5" Type="http://schemas.openxmlformats.org/officeDocument/2006/relationships/image" Target="../media/image50.png"/><Relationship Id="rId4" Type="http://schemas.openxmlformats.org/officeDocument/2006/relationships/image" Target="../media/image4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6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png"/><Relationship Id="rId5" Type="http://schemas.openxmlformats.org/officeDocument/2006/relationships/image" Target="../media/image56.w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35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63.emf"/><Relationship Id="rId4" Type="http://schemas.openxmlformats.org/officeDocument/2006/relationships/image" Target="../media/image14.png"/><Relationship Id="rId9" Type="http://schemas.openxmlformats.org/officeDocument/2006/relationships/image" Target="../media/image6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6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4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1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Relationship Id="rId6" Type="http://schemas.microsoft.com/office/2007/relationships/hdphoto" Target="../media/hdphoto5.wdp"/><Relationship Id="rId5" Type="http://schemas.openxmlformats.org/officeDocument/2006/relationships/image" Target="../media/image75.png"/><Relationship Id="rId4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7" Type="http://schemas.openxmlformats.org/officeDocument/2006/relationships/image" Target="../media/image7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4.png"/><Relationship Id="rId5" Type="http://schemas.microsoft.com/office/2007/relationships/hdphoto" Target="../media/hdphoto6.wdp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7399157" cy="2251628"/>
          </a:xfrm>
        </p:spPr>
        <p:txBody>
          <a:bodyPr>
            <a:normAutofit/>
          </a:bodyPr>
          <a:lstStyle/>
          <a:p>
            <a:r>
              <a:rPr lang="ru-RU" sz="4800" dirty="0"/>
              <a:t>Макрокинетика химических процессов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r>
              <a:rPr lang="ru-RU" b="1" dirty="0"/>
              <a:t>Пористая структура </a:t>
            </a:r>
            <a:r>
              <a:rPr lang="ru-RU" b="1" dirty="0" smtClean="0"/>
              <a:t>катализаторов и адсорбентов. </a:t>
            </a:r>
          </a:p>
          <a:p>
            <a:r>
              <a:rPr lang="ru-RU" sz="1600" b="1" dirty="0" smtClean="0"/>
              <a:t>Часть </a:t>
            </a:r>
            <a:r>
              <a:rPr lang="ru-RU" sz="1600" b="1" dirty="0"/>
              <a:t>2</a:t>
            </a:r>
            <a:r>
              <a:rPr lang="ru-RU" sz="1600" b="1" dirty="0" smtClean="0"/>
              <a:t>. </a:t>
            </a:r>
          </a:p>
          <a:p>
            <a:endParaRPr lang="ru-RU" sz="1600" b="1" dirty="0"/>
          </a:p>
          <a:p>
            <a:pPr>
              <a:spcBef>
                <a:spcPts val="0"/>
              </a:spcBef>
            </a:pPr>
            <a:r>
              <a:rPr lang="ru-RU" smtClean="0"/>
              <a:t>Лекция 2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r>
              <a:rPr lang="en-US" sz="1600" dirty="0" smtClean="0">
                <a:hlinkClick r:id="rId2"/>
              </a:rPr>
              <a:t>emyu@tpu.ru</a:t>
            </a: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tpu.webex.com/meet/emyu</a:t>
            </a:r>
            <a:endParaRPr lang="ru-RU" sz="1600" dirty="0" smtClean="0"/>
          </a:p>
          <a:p>
            <a:pPr>
              <a:spcBef>
                <a:spcPts val="0"/>
              </a:spcBef>
            </a:pPr>
            <a:r>
              <a:rPr lang="en-US" sz="1600" dirty="0"/>
              <a:t>https://portal.tpu.ru/SHARED/e/EMYU</a:t>
            </a:r>
            <a:r>
              <a:rPr lang="en-US" sz="1600" dirty="0" smtClean="0"/>
              <a:t>/</a:t>
            </a:r>
            <a:endParaRPr lang="ru-RU" sz="1600" dirty="0" smtClean="0"/>
          </a:p>
          <a:p>
            <a:pPr>
              <a:spcBef>
                <a:spcPts val="0"/>
              </a:spcBef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6218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9410"/>
            <a:ext cx="6852492" cy="1106424"/>
          </a:xfrm>
        </p:spPr>
        <p:txBody>
          <a:bodyPr>
            <a:normAutofit/>
          </a:bodyPr>
          <a:lstStyle/>
          <a:p>
            <a:r>
              <a:rPr lang="ru-RU" altLang="ru-RU" sz="3600" b="1" dirty="0"/>
              <a:t>Капиллярная конденсация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29718" y="1204905"/>
            <a:ext cx="11003246" cy="4846665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43134" y="1281033"/>
            <a:ext cx="10889830" cy="47705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 eaLnBrk="1" hangingPunct="1">
              <a:buAutoNum type="arabicPeriod"/>
            </a:pPr>
            <a:r>
              <a:rPr lang="ru-RU" altLang="ru-RU" sz="1900" b="1" dirty="0">
                <a:latin typeface="+mn-lt"/>
              </a:rPr>
              <a:t>Дополнительное поглощение пара пористыми телами </a:t>
            </a:r>
            <a:r>
              <a:rPr lang="ru-RU" altLang="ru-RU" sz="1900" dirty="0">
                <a:latin typeface="+mn-lt"/>
              </a:rPr>
              <a:t>происходит в порах адсорбента вследствие объемной конденсации на вогнутой поверхности твердого тела, покрытого адсорбционной пленкой.</a:t>
            </a:r>
          </a:p>
          <a:p>
            <a:pPr marL="342900" indent="-342900" algn="just" eaLnBrk="1" hangingPunct="1">
              <a:buAutoNum type="arabicPeriod"/>
            </a:pPr>
            <a:r>
              <a:rPr lang="ru-RU" altLang="ru-RU" sz="1900" b="1" dirty="0">
                <a:latin typeface="+mn-lt"/>
              </a:rPr>
              <a:t>Эта характерная особенность адсорбции в </a:t>
            </a:r>
            <a:r>
              <a:rPr lang="ru-RU" altLang="ru-RU" sz="1900" b="1" dirty="0" err="1">
                <a:latin typeface="+mn-lt"/>
              </a:rPr>
              <a:t>мезопористых</a:t>
            </a:r>
            <a:r>
              <a:rPr lang="ru-RU" altLang="ru-RU" sz="1900" b="1" dirty="0">
                <a:latin typeface="+mn-lt"/>
              </a:rPr>
              <a:t> системах связана с явлением капиллярной конденсации</a:t>
            </a:r>
            <a:r>
              <a:rPr lang="ru-RU" altLang="ru-RU" sz="1900" dirty="0">
                <a:latin typeface="+mn-lt"/>
              </a:rPr>
              <a:t>, которая может приводить к объемному заполнению </a:t>
            </a:r>
            <a:r>
              <a:rPr lang="ru-RU" altLang="ru-RU" sz="1900" dirty="0" err="1">
                <a:latin typeface="+mn-lt"/>
              </a:rPr>
              <a:t>мезопор</a:t>
            </a:r>
            <a:r>
              <a:rPr lang="ru-RU" altLang="ru-RU" sz="1900" dirty="0">
                <a:latin typeface="+mn-lt"/>
              </a:rPr>
              <a:t> жидкой фазой адсорбата при относительном давлении паров </a:t>
            </a:r>
            <a:r>
              <a:rPr lang="ru-RU" altLang="ru-RU" sz="1900" i="1" dirty="0">
                <a:latin typeface="+mn-lt"/>
              </a:rPr>
              <a:t>р</a:t>
            </a:r>
            <a:r>
              <a:rPr lang="ru-RU" altLang="ru-RU" sz="1900" dirty="0">
                <a:latin typeface="+mn-lt"/>
              </a:rPr>
              <a:t>/</a:t>
            </a:r>
            <a:r>
              <a:rPr lang="en-US" altLang="ru-RU" sz="1900" i="1" dirty="0" err="1">
                <a:latin typeface="+mn-lt"/>
              </a:rPr>
              <a:t>p</a:t>
            </a:r>
            <a:r>
              <a:rPr lang="en-US" altLang="ru-RU" sz="1900" i="1" baseline="-25000" dirty="0" err="1">
                <a:latin typeface="+mn-lt"/>
              </a:rPr>
              <a:t>s</a:t>
            </a:r>
            <a:r>
              <a:rPr lang="en-US" altLang="ru-RU" sz="1900" dirty="0">
                <a:latin typeface="+mn-lt"/>
              </a:rPr>
              <a:t> </a:t>
            </a:r>
            <a:r>
              <a:rPr lang="ru-RU" altLang="ru-RU" sz="1900" dirty="0">
                <a:latin typeface="+mn-lt"/>
              </a:rPr>
              <a:t>&lt;</a:t>
            </a:r>
            <a:r>
              <a:rPr lang="en-US" altLang="ru-RU" sz="1900" dirty="0">
                <a:latin typeface="+mn-lt"/>
              </a:rPr>
              <a:t> </a:t>
            </a:r>
            <a:r>
              <a:rPr lang="ru-RU" altLang="ru-RU" sz="1900" dirty="0">
                <a:latin typeface="+mn-lt"/>
              </a:rPr>
              <a:t>1,0.</a:t>
            </a:r>
          </a:p>
          <a:p>
            <a:pPr marL="342900" indent="-342900" algn="just" eaLnBrk="1" hangingPunct="1">
              <a:buAutoNum type="arabicPeriod"/>
            </a:pPr>
            <a:r>
              <a:rPr lang="ru-RU" altLang="ru-RU" sz="1900" b="1" dirty="0">
                <a:latin typeface="+mn-lt"/>
              </a:rPr>
              <a:t>Причина капиллярной конденсации </a:t>
            </a:r>
            <a:r>
              <a:rPr lang="ru-RU" altLang="ru-RU" sz="1900" dirty="0">
                <a:latin typeface="+mn-lt"/>
              </a:rPr>
              <a:t>– в образовании вогнутых менисков адсорбированной фазы, равновесное давление </a:t>
            </a:r>
            <a:r>
              <a:rPr lang="en-US" altLang="ru-RU" sz="1900" i="1" dirty="0">
                <a:latin typeface="+mn-lt"/>
              </a:rPr>
              <a:t>p</a:t>
            </a:r>
            <a:r>
              <a:rPr lang="ru-RU" altLang="ru-RU" sz="1900" dirty="0">
                <a:latin typeface="+mn-lt"/>
              </a:rPr>
              <a:t> над которыми определяется уравнением Кельвина.</a:t>
            </a:r>
          </a:p>
          <a:p>
            <a:pPr algn="just" eaLnBrk="1" hangingPunct="1"/>
            <a:r>
              <a:rPr lang="ru-RU" altLang="ru-RU" sz="1900" b="1" i="1" dirty="0">
                <a:latin typeface="+mn-lt"/>
              </a:rPr>
              <a:t>Капиллярная конденсация </a:t>
            </a:r>
            <a:r>
              <a:rPr lang="ru-RU" altLang="ru-RU" sz="1900" dirty="0">
                <a:latin typeface="+mn-lt"/>
              </a:rPr>
              <a:t>– конденсация газа в порах твердого тела (объемное заполнение пор). В порах твердого тела пар способен конденсироваться в жидкость, даже если его относительное давление меньше единицы. Т.е. конденсация происходит при значительно меньших давлениях, чем давление насыщенного пара над плоской поверхностью жидкости.</a:t>
            </a:r>
          </a:p>
          <a:p>
            <a:pPr algn="just" eaLnBrk="1" hangingPunct="1"/>
            <a:r>
              <a:rPr lang="ru-RU" altLang="ru-RU" sz="1900" b="1" dirty="0">
                <a:latin typeface="+mn-lt"/>
              </a:rPr>
              <a:t>Необходимые условия капиллярной конденсации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наличие </a:t>
            </a:r>
            <a:r>
              <a:rPr lang="ru-RU" altLang="ru-RU" sz="1900" dirty="0" err="1">
                <a:latin typeface="+mn-lt"/>
              </a:rPr>
              <a:t>мезопор</a:t>
            </a:r>
            <a:r>
              <a:rPr lang="ru-RU" altLang="ru-RU" sz="1900" dirty="0">
                <a:latin typeface="+mn-lt"/>
              </a:rPr>
              <a:t>;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смачиваемость стенок </a:t>
            </a:r>
            <a:r>
              <a:rPr lang="ru-RU" altLang="ru-RU" sz="1900" dirty="0" err="1">
                <a:latin typeface="+mn-lt"/>
              </a:rPr>
              <a:t>мезопор</a:t>
            </a:r>
            <a:r>
              <a:rPr lang="ru-RU" altLang="ru-RU" sz="1900" dirty="0">
                <a:latin typeface="+mn-lt"/>
              </a:rPr>
              <a:t> адсорбированной фазой;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температура сорбции ниже критической.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0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ChangeArrowheads="1"/>
          </p:cNvSpPr>
          <p:nvPr/>
        </p:nvSpPr>
        <p:spPr bwMode="auto">
          <a:xfrm>
            <a:off x="638978" y="977220"/>
            <a:ext cx="11105003" cy="646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altLang="ru-RU" sz="3600" b="1" dirty="0">
                <a:latin typeface="+mj-lt"/>
              </a:rPr>
              <a:t>Капиллярная конденсация</a:t>
            </a:r>
            <a:endParaRPr lang="ru-RU" altLang="ru-RU" sz="3600" b="1" baseline="30000" dirty="0">
              <a:latin typeface="+mj-lt"/>
            </a:endParaRP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440676" y="3009165"/>
            <a:ext cx="507877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+mn-lt"/>
              </a:rPr>
              <a:t>равновесное давление пара р над вогнутым мениском жидкости должно быть меньше, чем давление насыщенного пара </a:t>
            </a:r>
            <a:r>
              <a:rPr lang="ru-RU" altLang="ru-RU" sz="2000" dirty="0" err="1">
                <a:latin typeface="+mn-lt"/>
              </a:rPr>
              <a:t>р</a:t>
            </a:r>
            <a:r>
              <a:rPr lang="ru-RU" altLang="ru-RU" sz="2000" baseline="-25000" dirty="0" err="1">
                <a:latin typeface="+mn-lt"/>
              </a:rPr>
              <a:t>s</a:t>
            </a:r>
            <a:r>
              <a:rPr lang="ru-RU" altLang="ru-RU" sz="2000" dirty="0">
                <a:latin typeface="+mn-lt"/>
              </a:rPr>
              <a:t> при той же температуре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2E4D159-321E-44B4-9BD3-318114D0C4FA}"/>
              </a:ext>
            </a:extLst>
          </p:cNvPr>
          <p:cNvSpPr txBox="1"/>
          <p:nvPr/>
        </p:nvSpPr>
        <p:spPr>
          <a:xfrm>
            <a:off x="440675" y="2074738"/>
            <a:ext cx="5078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bg1"/>
                </a:solidFill>
              </a:rPr>
              <a:t>Правило Кельвина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9FDF7DC-AF24-4638-A4D6-BBE4DA4BA0EB}"/>
              </a:ext>
            </a:extLst>
          </p:cNvPr>
          <p:cNvSpPr txBox="1"/>
          <p:nvPr/>
        </p:nvSpPr>
        <p:spPr>
          <a:xfrm>
            <a:off x="6094164" y="1962724"/>
            <a:ext cx="564981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1600" b="1" dirty="0"/>
              <a:t>Следствия: </a:t>
            </a:r>
          </a:p>
          <a:p>
            <a:pPr algn="just" eaLnBrk="1" hangingPunct="1">
              <a:buFontTx/>
              <a:buChar char="-"/>
            </a:pPr>
            <a:r>
              <a:rPr lang="ru-RU" altLang="ru-RU" sz="1600" dirty="0"/>
              <a:t> в порах твердого тела пар способен конденсироваться в жидкость, даже если его относительное давление меньше единицы;</a:t>
            </a:r>
          </a:p>
          <a:p>
            <a:pPr algn="just" eaLnBrk="1" hangingPunct="1">
              <a:buFontTx/>
              <a:buChar char="-"/>
            </a:pPr>
            <a:r>
              <a:rPr lang="ru-RU" altLang="ru-RU" sz="1600" dirty="0"/>
              <a:t> давление пара </a:t>
            </a:r>
            <a:r>
              <a:rPr lang="ru-RU" altLang="ru-RU" sz="1600" i="1" dirty="0"/>
              <a:t>р </a:t>
            </a:r>
            <a:r>
              <a:rPr lang="ru-RU" altLang="ru-RU" sz="1600" dirty="0"/>
              <a:t>над вогнутым мениском должно быть меньше, чем давление насыщенного пара </a:t>
            </a:r>
            <a:r>
              <a:rPr lang="ru-RU" altLang="ru-RU" sz="1600" i="1" dirty="0"/>
              <a:t>р</a:t>
            </a:r>
            <a:r>
              <a:rPr lang="en-US" altLang="ru-RU" sz="1600" i="1" baseline="-25000" dirty="0"/>
              <a:t>s</a:t>
            </a:r>
            <a:r>
              <a:rPr lang="ru-RU" altLang="ru-RU" sz="1600" dirty="0"/>
              <a:t>;</a:t>
            </a:r>
          </a:p>
          <a:p>
            <a:pPr algn="just" eaLnBrk="1" hangingPunct="1">
              <a:buFontTx/>
              <a:buChar char="-"/>
            </a:pPr>
            <a:r>
              <a:rPr lang="ru-RU" altLang="ru-RU" sz="1600" dirty="0"/>
              <a:t> КК пара в жидкость должна происходить в порах при некотором давлении, определяемом величиной </a:t>
            </a:r>
            <a:r>
              <a:rPr lang="ru-RU" altLang="ru-RU" sz="1600" i="1" dirty="0"/>
              <a:t>r </a:t>
            </a:r>
            <a:r>
              <a:rPr lang="ru-RU" altLang="ru-RU" sz="1600" dirty="0"/>
              <a:t>для жидкого мениска в них;</a:t>
            </a:r>
          </a:p>
          <a:p>
            <a:pPr algn="just" eaLnBrk="1" hangingPunct="1">
              <a:buFontTx/>
              <a:buChar char="-"/>
            </a:pPr>
            <a:r>
              <a:rPr lang="ru-RU" altLang="ru-RU" sz="1600" dirty="0"/>
              <a:t> если мениск всегда вогнутый (т. е. краевой угол менее 90°) это давление должно быть меньше, чем давление насыщенного пара.</a:t>
            </a:r>
          </a:p>
          <a:p>
            <a:pPr algn="just" eaLnBrk="1" hangingPunct="1">
              <a:buFontTx/>
              <a:buChar char="-"/>
            </a:pPr>
            <a:r>
              <a:rPr lang="ru-RU" altLang="ru-RU" sz="1600" dirty="0"/>
              <a:t> образование жидкой фазы из пара при любом давлении, меньшем давления насыщенного пара, не может происходить в отсутствие поверхности твердого тела, которое инициирует процесс конденсации.</a:t>
            </a:r>
            <a:endParaRPr lang="ru-RU" sz="16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654AD4B-63CF-456C-9F98-BF8B814B2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347" y="4397360"/>
            <a:ext cx="2861433" cy="192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35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9410"/>
            <a:ext cx="6852492" cy="1106424"/>
          </a:xfrm>
        </p:spPr>
        <p:txBody>
          <a:bodyPr>
            <a:normAutofit/>
          </a:bodyPr>
          <a:lstStyle/>
          <a:p>
            <a:r>
              <a:rPr lang="ru-RU" altLang="ru-RU" sz="3600" b="1" dirty="0"/>
              <a:t>Капиллярная конденсация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29718" y="1204905"/>
            <a:ext cx="11003246" cy="5284030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43134" y="1281033"/>
            <a:ext cx="1088983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sz="1800" dirty="0">
                <a:latin typeface="+mn-lt"/>
              </a:rPr>
              <a:t>Равновесное давление пара над искривлённой поверхностью с отрицательной кривизной описывается </a:t>
            </a:r>
            <a:r>
              <a:rPr lang="ru-RU" sz="1800" b="1" i="1" dirty="0">
                <a:latin typeface="+mn-lt"/>
              </a:rPr>
              <a:t>уравнением Кельвина</a:t>
            </a:r>
            <a:r>
              <a:rPr lang="ru-RU" sz="1800" dirty="0">
                <a:latin typeface="+mn-lt"/>
              </a:rPr>
              <a:t>:</a:t>
            </a:r>
          </a:p>
          <a:p>
            <a:pPr algn="just"/>
            <a:endParaRPr lang="ru-RU" altLang="ru-RU" sz="180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xmlns="" id="{8861276C-F139-4630-8E26-4060E55921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178195"/>
              </p:ext>
            </p:extLst>
          </p:nvPr>
        </p:nvGraphicFramePr>
        <p:xfrm>
          <a:off x="2060575" y="1719263"/>
          <a:ext cx="8342313" cy="211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5" name="Equation" r:id="rId5" imgW="6692760" imgH="1688760" progId="Equation.DSMT4">
                  <p:embed/>
                </p:oleObj>
              </mc:Choice>
              <mc:Fallback>
                <p:oleObj name="Equation" r:id="rId5" imgW="6692760" imgH="16887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575" y="1719263"/>
                        <a:ext cx="8342313" cy="2112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DA1BC080-EAD6-4705-8310-181EFC906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028" y="3930388"/>
            <a:ext cx="1596694" cy="20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864B364-E448-4AB5-925A-7B6032A8960B}"/>
              </a:ext>
            </a:extLst>
          </p:cNvPr>
          <p:cNvSpPr txBox="1"/>
          <p:nvPr/>
        </p:nvSpPr>
        <p:spPr>
          <a:xfrm>
            <a:off x="2976034" y="3834356"/>
            <a:ext cx="34791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9050" algn="just">
              <a:defRPr/>
            </a:pPr>
            <a:r>
              <a:rPr lang="ru-RU" altLang="ru-RU" sz="1600" dirty="0"/>
              <a:t>Рисунок – Схематичное изображение </a:t>
            </a:r>
            <a:r>
              <a:rPr lang="ru-RU" altLang="ru-RU" sz="1600" dirty="0" err="1"/>
              <a:t>мезопоры</a:t>
            </a:r>
            <a:r>
              <a:rPr lang="ru-RU" altLang="ru-RU" sz="1600" dirty="0"/>
              <a:t>: </a:t>
            </a:r>
            <a:r>
              <a:rPr lang="en-US" altLang="ru-RU" sz="1600" i="1" dirty="0" err="1"/>
              <a:t>r</a:t>
            </a:r>
            <a:r>
              <a:rPr lang="en-US" altLang="ru-RU" sz="1600" i="1" baseline="-25000" dirty="0" err="1"/>
              <a:t>p</a:t>
            </a:r>
            <a:r>
              <a:rPr lang="en-US" altLang="ru-RU" sz="1600" dirty="0"/>
              <a:t> – </a:t>
            </a:r>
            <a:r>
              <a:rPr lang="ru-RU" altLang="ru-RU" sz="1600" dirty="0"/>
              <a:t>радиус поры; </a:t>
            </a:r>
          </a:p>
          <a:p>
            <a:pPr indent="19050" algn="just">
              <a:defRPr/>
            </a:pPr>
            <a:r>
              <a:rPr lang="en-US" altLang="ru-RU" sz="1600" i="1" dirty="0" err="1"/>
              <a:t>r</a:t>
            </a:r>
            <a:r>
              <a:rPr lang="en-US" altLang="ru-RU" sz="1600" i="1" baseline="-25000" dirty="0" err="1"/>
              <a:t>k</a:t>
            </a:r>
            <a:r>
              <a:rPr lang="en-US" altLang="ru-RU" sz="1600" dirty="0"/>
              <a:t> – </a:t>
            </a:r>
            <a:r>
              <a:rPr lang="ru-RU" altLang="ru-RU" sz="1600" dirty="0"/>
              <a:t>радиус коры; </a:t>
            </a:r>
            <a:r>
              <a:rPr lang="en-US" altLang="ru-RU" sz="1600" i="1" dirty="0"/>
              <a:t>r</a:t>
            </a:r>
            <a:r>
              <a:rPr lang="en-US" altLang="ru-RU" sz="1600" i="1" baseline="-25000" dirty="0"/>
              <a:t>m</a:t>
            </a:r>
            <a:r>
              <a:rPr lang="en-US" altLang="ru-RU" sz="1600" dirty="0"/>
              <a:t> </a:t>
            </a:r>
            <a:r>
              <a:rPr lang="ru-RU" altLang="ru-RU" sz="1600" dirty="0"/>
              <a:t>– равновесный радиус кривизны мениска жидкости; </a:t>
            </a:r>
            <a:r>
              <a:rPr lang="en-US" altLang="ru-RU" sz="1600" i="1" dirty="0"/>
              <a:t>t</a:t>
            </a:r>
            <a:r>
              <a:rPr lang="en-US" altLang="ru-RU" sz="1600" dirty="0"/>
              <a:t> – </a:t>
            </a:r>
            <a:r>
              <a:rPr lang="ru-RU" altLang="ru-RU" sz="1600" dirty="0"/>
              <a:t>толщина адсорбционной пленки</a:t>
            </a:r>
            <a:endParaRPr lang="ru-RU" altLang="ru-RU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73D3739-F2EC-469D-A64E-B1ADA4BA5C2D}"/>
              </a:ext>
            </a:extLst>
          </p:cNvPr>
          <p:cNvSpPr txBox="1"/>
          <p:nvPr/>
        </p:nvSpPr>
        <p:spPr>
          <a:xfrm>
            <a:off x="6648475" y="3968061"/>
            <a:ext cx="4721134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00" dirty="0"/>
              <a:t>Кора представляет собой пространство поры,</a:t>
            </a:r>
            <a:r>
              <a:rPr lang="en-US" sz="1700" dirty="0"/>
              <a:t> </a:t>
            </a:r>
            <a:r>
              <a:rPr lang="ru-RU" sz="1700" dirty="0"/>
              <a:t>ограниченное</a:t>
            </a:r>
            <a:r>
              <a:rPr lang="en-US" sz="1700" dirty="0"/>
              <a:t> </a:t>
            </a:r>
            <a:r>
              <a:rPr lang="ru-RU" sz="1700" dirty="0"/>
              <a:t>поверхностью адсорбционной плёнки </a:t>
            </a:r>
            <a:r>
              <a:rPr lang="en-US" sz="1700" i="1" dirty="0" err="1"/>
              <a:t>r</a:t>
            </a:r>
            <a:r>
              <a:rPr lang="en-US" sz="1700" i="1" baseline="-25000" dirty="0" err="1"/>
              <a:t>k</a:t>
            </a:r>
            <a:r>
              <a:rPr lang="en-US" sz="1700" dirty="0"/>
              <a:t> = </a:t>
            </a:r>
            <a:r>
              <a:rPr lang="en-US" sz="1700" i="1" dirty="0" err="1"/>
              <a:t>r</a:t>
            </a:r>
            <a:r>
              <a:rPr lang="en-US" sz="1700" i="1" baseline="-25000" dirty="0" err="1"/>
              <a:t>p</a:t>
            </a:r>
            <a:r>
              <a:rPr lang="en-US" sz="1700" dirty="0"/>
              <a:t> - </a:t>
            </a:r>
            <a:r>
              <a:rPr lang="en-US" sz="1700" i="1" dirty="0"/>
              <a:t>t</a:t>
            </a:r>
            <a:r>
              <a:rPr lang="ru-RU" sz="1700" dirty="0"/>
              <a:t>.</a:t>
            </a:r>
            <a:endParaRPr lang="ru-RU" sz="1700" i="1" dirty="0"/>
          </a:p>
          <a:p>
            <a:pPr algn="just"/>
            <a:r>
              <a:rPr lang="ru-RU" sz="1700" dirty="0"/>
              <a:t>При применении уравнения Кельвина для расчётов размеров </a:t>
            </a:r>
            <a:r>
              <a:rPr lang="ru-RU" sz="1700" dirty="0" err="1"/>
              <a:t>мезопор</a:t>
            </a:r>
            <a:r>
              <a:rPr lang="ru-RU" sz="1700" dirty="0"/>
              <a:t> принимают допущение, что жидкий адсорбат полностью смачивает поверхность пор: равновесный радиус кривизны принимается равным радиусу коры </a:t>
            </a:r>
            <a:r>
              <a:rPr lang="en-US" sz="1700" i="1" dirty="0"/>
              <a:t>r</a:t>
            </a:r>
            <a:r>
              <a:rPr lang="en-US" sz="1700" i="1" baseline="-25000" dirty="0"/>
              <a:t>m</a:t>
            </a:r>
            <a:r>
              <a:rPr lang="en-US" sz="1700" dirty="0"/>
              <a:t> = </a:t>
            </a:r>
            <a:r>
              <a:rPr lang="en-US" sz="1700" i="1" dirty="0" err="1"/>
              <a:t>r</a:t>
            </a:r>
            <a:r>
              <a:rPr lang="en-US" sz="1700" i="1" baseline="-25000" dirty="0" err="1"/>
              <a:t>k</a:t>
            </a:r>
            <a:r>
              <a:rPr lang="en-US" sz="1700" i="1" dirty="0"/>
              <a:t>. </a:t>
            </a:r>
            <a:endParaRPr lang="ru-RU" sz="1700" i="1" dirty="0"/>
          </a:p>
        </p:txBody>
      </p:sp>
    </p:spTree>
    <p:extLst>
      <p:ext uri="{BB962C8B-B14F-4D97-AF65-F5344CB8AC3E}">
        <p14:creationId xmlns:p14="http://schemas.microsoft.com/office/powerpoint/2010/main" val="6633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CB8ACBB-A04F-462E-9CC6-220A2E327E66}"/>
              </a:ext>
            </a:extLst>
          </p:cNvPr>
          <p:cNvSpPr/>
          <p:nvPr/>
        </p:nvSpPr>
        <p:spPr>
          <a:xfrm flipH="1">
            <a:off x="-3" y="3568148"/>
            <a:ext cx="3588028" cy="3289853"/>
          </a:xfrm>
          <a:prstGeom prst="rect">
            <a:avLst/>
          </a:prstGeom>
          <a:blipFill dpi="0" rotWithShape="1">
            <a:blip r:embed="rId3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728869" y="4464468"/>
            <a:ext cx="5844209" cy="2031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400" b="1" i="1" dirty="0">
                <a:latin typeface="+mn-lt"/>
              </a:rPr>
              <a:t>Кривизна поверхности </a:t>
            </a:r>
            <a:r>
              <a:rPr lang="ru-RU" altLang="ru-RU" sz="1400" dirty="0">
                <a:latin typeface="+mn-lt"/>
              </a:rPr>
              <a:t>в выбранной точке – мера ее отклонения от плоскости в окрестностях данной точки. Кривизна поверхности в точке характеризуется радиусами кривизны 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1</a:t>
            </a:r>
            <a:r>
              <a:rPr lang="en-US" altLang="ru-RU" sz="1400" dirty="0">
                <a:latin typeface="+mn-lt"/>
              </a:rPr>
              <a:t> </a:t>
            </a:r>
            <a:r>
              <a:rPr lang="ru-RU" altLang="ru-RU" sz="1400" dirty="0">
                <a:latin typeface="+mn-lt"/>
              </a:rPr>
              <a:t>и 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2</a:t>
            </a:r>
            <a:r>
              <a:rPr lang="ru-RU" altLang="ru-RU" sz="1400" dirty="0">
                <a:latin typeface="+mn-lt"/>
              </a:rPr>
              <a:t> линий пересечения этой поверхности двумя взаимно перпендикулярными плоскостями, включающими нормаль к поверхности. </a:t>
            </a:r>
          </a:p>
          <a:p>
            <a:pPr algn="just"/>
            <a:r>
              <a:rPr lang="ru-RU" altLang="ru-RU" sz="1400" dirty="0">
                <a:latin typeface="+mn-lt"/>
              </a:rPr>
              <a:t>Положение секущих плоскостей выбирается так, чтобы 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1</a:t>
            </a:r>
            <a:r>
              <a:rPr lang="en-US" altLang="ru-RU" sz="1400" dirty="0">
                <a:latin typeface="+mn-lt"/>
              </a:rPr>
              <a:t> </a:t>
            </a:r>
            <a:r>
              <a:rPr lang="ru-RU" altLang="ru-RU" sz="1400" dirty="0">
                <a:latin typeface="+mn-lt"/>
              </a:rPr>
              <a:t>и 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2</a:t>
            </a:r>
            <a:r>
              <a:rPr lang="ru-RU" altLang="ru-RU" sz="1400" dirty="0">
                <a:latin typeface="+mn-lt"/>
              </a:rPr>
              <a:t> соответствовали максимальному и минимальному значениям из всех возможных. Такие радиусы 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1</a:t>
            </a:r>
            <a:r>
              <a:rPr lang="en-US" altLang="ru-RU" sz="1400" dirty="0">
                <a:latin typeface="+mn-lt"/>
              </a:rPr>
              <a:t> </a:t>
            </a:r>
            <a:r>
              <a:rPr lang="ru-RU" altLang="ru-RU" sz="1400" dirty="0">
                <a:latin typeface="+mn-lt"/>
              </a:rPr>
              <a:t>и 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2</a:t>
            </a:r>
            <a:r>
              <a:rPr lang="en-US" altLang="ru-RU" sz="1400" dirty="0">
                <a:latin typeface="+mn-lt"/>
              </a:rPr>
              <a:t> </a:t>
            </a:r>
            <a:r>
              <a:rPr lang="ru-RU" altLang="ru-RU" sz="1400" dirty="0">
                <a:latin typeface="+mn-lt"/>
              </a:rPr>
              <a:t>называют </a:t>
            </a:r>
            <a:r>
              <a:rPr lang="ru-RU" altLang="ru-RU" sz="1400" b="1" i="1" dirty="0">
                <a:latin typeface="+mn-lt"/>
              </a:rPr>
              <a:t>главными радиусами кривизны</a:t>
            </a:r>
            <a:r>
              <a:rPr lang="ru-RU" altLang="ru-RU" sz="1400" dirty="0">
                <a:latin typeface="+mn-lt"/>
              </a:rPr>
              <a:t>, а обратные им величины 1/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1</a:t>
            </a:r>
            <a:r>
              <a:rPr lang="en-US" altLang="ru-RU" sz="1400" dirty="0">
                <a:latin typeface="+mn-lt"/>
              </a:rPr>
              <a:t> </a:t>
            </a:r>
            <a:r>
              <a:rPr lang="ru-RU" altLang="ru-RU" sz="1400" dirty="0">
                <a:latin typeface="+mn-lt"/>
              </a:rPr>
              <a:t>и 1/</a:t>
            </a:r>
            <a:r>
              <a:rPr lang="en-US" altLang="ru-RU" sz="1400" i="1" dirty="0">
                <a:latin typeface="+mn-lt"/>
              </a:rPr>
              <a:t>r</a:t>
            </a:r>
            <a:r>
              <a:rPr lang="en-US" altLang="ru-RU" sz="1400" baseline="-25000" dirty="0">
                <a:latin typeface="+mn-lt"/>
              </a:rPr>
              <a:t>2</a:t>
            </a:r>
            <a:r>
              <a:rPr lang="ru-RU" altLang="ru-RU" sz="1400" dirty="0">
                <a:latin typeface="+mn-lt"/>
              </a:rPr>
              <a:t> – </a:t>
            </a:r>
            <a:r>
              <a:rPr lang="ru-RU" altLang="ru-RU" sz="1400" b="1" i="1" dirty="0">
                <a:latin typeface="+mn-lt"/>
              </a:rPr>
              <a:t>главными </a:t>
            </a:r>
            <a:r>
              <a:rPr lang="ru-RU" altLang="ru-RU" sz="1400" b="1" i="1" dirty="0" err="1">
                <a:latin typeface="+mn-lt"/>
              </a:rPr>
              <a:t>кривизнами</a:t>
            </a:r>
            <a:r>
              <a:rPr lang="ru-RU" altLang="ru-RU" sz="1400" dirty="0">
                <a:latin typeface="+mn-lt"/>
              </a:rPr>
              <a:t>.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11" name="Text Box 16"/>
          <p:cNvSpPr txBox="1">
            <a:spLocks noChangeArrowheads="1"/>
          </p:cNvSpPr>
          <p:nvPr/>
        </p:nvSpPr>
        <p:spPr bwMode="auto">
          <a:xfrm>
            <a:off x="1" y="1095054"/>
            <a:ext cx="12191999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b="1" i="1" dirty="0" err="1">
                <a:latin typeface="+mn-lt"/>
              </a:rPr>
              <a:t>Кельвиновский</a:t>
            </a:r>
            <a:r>
              <a:rPr lang="ru-RU" altLang="ru-RU" b="1" i="1" dirty="0">
                <a:latin typeface="+mn-lt"/>
              </a:rPr>
              <a:t> радиус кривизны </a:t>
            </a:r>
            <a:r>
              <a:rPr lang="en-US" altLang="ru-RU" b="1" i="1" dirty="0" err="1">
                <a:latin typeface="+mn-lt"/>
              </a:rPr>
              <a:t>r</a:t>
            </a:r>
            <a:r>
              <a:rPr lang="en-US" altLang="ru-RU" b="1" i="1" baseline="-25000" dirty="0" err="1">
                <a:latin typeface="+mn-lt"/>
              </a:rPr>
              <a:t>M</a:t>
            </a:r>
            <a:r>
              <a:rPr lang="en-US" altLang="ru-RU" b="1" i="1" dirty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связан с главными радиусами</a:t>
            </a:r>
            <a:r>
              <a:rPr lang="en-US" altLang="ru-RU" dirty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кривизны </a:t>
            </a:r>
            <a:r>
              <a:rPr lang="en-US" altLang="ru-RU" i="1" dirty="0">
                <a:latin typeface="+mn-lt"/>
              </a:rPr>
              <a:t>r</a:t>
            </a:r>
            <a:r>
              <a:rPr lang="en-US" altLang="ru-RU" baseline="-25000" dirty="0">
                <a:latin typeface="+mn-lt"/>
              </a:rPr>
              <a:t>1</a:t>
            </a:r>
            <a:r>
              <a:rPr lang="en-US" altLang="ru-RU" dirty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и </a:t>
            </a:r>
            <a:r>
              <a:rPr lang="en-US" altLang="ru-RU" i="1" dirty="0">
                <a:latin typeface="+mn-lt"/>
              </a:rPr>
              <a:t>r</a:t>
            </a:r>
            <a:r>
              <a:rPr lang="en-US" altLang="ru-RU" baseline="-25000" dirty="0">
                <a:latin typeface="+mn-lt"/>
              </a:rPr>
              <a:t>2 </a:t>
            </a:r>
            <a:r>
              <a:rPr lang="ru-RU" altLang="ru-RU" dirty="0">
                <a:latin typeface="+mn-lt"/>
              </a:rPr>
              <a:t>соотношением: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201859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 err="1">
                <a:latin typeface="+mj-lt"/>
              </a:rPr>
              <a:t>Кельвиновский</a:t>
            </a:r>
            <a:r>
              <a:rPr lang="ru-RU" altLang="ru-RU" sz="2800" b="1" dirty="0">
                <a:latin typeface="+mj-lt"/>
              </a:rPr>
              <a:t> радиус кривизны</a:t>
            </a:r>
            <a:endParaRPr lang="ru-RU" altLang="ru-RU" sz="2800" dirty="0">
              <a:latin typeface="+mj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839091"/>
              </p:ext>
            </p:extLst>
          </p:nvPr>
        </p:nvGraphicFramePr>
        <p:xfrm>
          <a:off x="2208915" y="1637836"/>
          <a:ext cx="7610947" cy="2652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1" name="Equation" r:id="rId4" imgW="6146640" imgH="2133360" progId="Equation.DSMT4">
                  <p:embed/>
                </p:oleObj>
              </mc:Choice>
              <mc:Fallback>
                <p:oleObj name="Equation" r:id="rId4" imgW="6146640" imgH="21333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915" y="1637836"/>
                        <a:ext cx="7610947" cy="26526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095132AC-B671-4A2C-A4BA-6836A2AD5613}"/>
              </a:ext>
            </a:extLst>
          </p:cNvPr>
          <p:cNvGrpSpPr/>
          <p:nvPr/>
        </p:nvGrpSpPr>
        <p:grpSpPr>
          <a:xfrm>
            <a:off x="6804438" y="4535915"/>
            <a:ext cx="4784589" cy="1888435"/>
            <a:chOff x="5631620" y="4482548"/>
            <a:chExt cx="4784589" cy="1888435"/>
          </a:xfrm>
        </p:grpSpPr>
        <p:pic>
          <p:nvPicPr>
            <p:cNvPr id="66563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66" r="56753" b="10853"/>
            <a:stretch/>
          </p:blipFill>
          <p:spPr bwMode="auto">
            <a:xfrm>
              <a:off x="5631620" y="4656481"/>
              <a:ext cx="2757006" cy="1540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09" t="6119" r="1486" b="6995"/>
            <a:stretch/>
          </p:blipFill>
          <p:spPr bwMode="auto">
            <a:xfrm>
              <a:off x="8388626" y="4482548"/>
              <a:ext cx="2027583" cy="1888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809AC43-3189-42E6-9852-5E2464EC174C}"/>
              </a:ext>
            </a:extLst>
          </p:cNvPr>
          <p:cNvSpPr/>
          <p:nvPr/>
        </p:nvSpPr>
        <p:spPr>
          <a:xfrm>
            <a:off x="0" y="742273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73511FCB-F58E-404A-BA11-305D93021ACD}"/>
              </a:ext>
            </a:extLst>
          </p:cNvPr>
          <p:cNvSpPr txBox="1">
            <a:spLocks/>
          </p:cNvSpPr>
          <p:nvPr/>
        </p:nvSpPr>
        <p:spPr>
          <a:xfrm>
            <a:off x="11589027" y="6313230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9C34A94-A02A-45F5-9B8B-92F516147D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910" y="15110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0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439863F-D2F9-4831-A975-E029DC0A1BF4}"/>
              </a:ext>
            </a:extLst>
          </p:cNvPr>
          <p:cNvSpPr txBox="1"/>
          <p:nvPr/>
        </p:nvSpPr>
        <p:spPr>
          <a:xfrm>
            <a:off x="-1656" y="348350"/>
            <a:ext cx="12193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3200" b="1" dirty="0"/>
              <a:t>Капиллярная конденсация</a:t>
            </a:r>
          </a:p>
        </p:txBody>
      </p:sp>
      <p:sp>
        <p:nvSpPr>
          <p:cNvPr id="22" name="Номер слайда 5">
            <a:extLst>
              <a:ext uri="{FF2B5EF4-FFF2-40B4-BE49-F238E27FC236}">
                <a16:creationId xmlns:a16="http://schemas.microsoft.com/office/drawing/2014/main" xmlns="" id="{5FF89FAE-C760-467D-B4B9-B37E79D23B1B}"/>
              </a:ext>
            </a:extLst>
          </p:cNvPr>
          <p:cNvSpPr txBox="1">
            <a:spLocks/>
          </p:cNvSpPr>
          <p:nvPr/>
        </p:nvSpPr>
        <p:spPr>
          <a:xfrm>
            <a:off x="11524966" y="6327087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4C27068-7CF7-4572-BE87-BC452BB8F8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352" y="236337"/>
            <a:ext cx="1569217" cy="3651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C6FB7D8-188B-4F28-87BC-5C516F79CA41}"/>
              </a:ext>
            </a:extLst>
          </p:cNvPr>
          <p:cNvSpPr txBox="1"/>
          <p:nvPr/>
        </p:nvSpPr>
        <p:spPr>
          <a:xfrm>
            <a:off x="1009510" y="1535295"/>
            <a:ext cx="1017132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altLang="ru-RU" sz="2200" b="1" dirty="0"/>
              <a:t>Начальный этап заполнения </a:t>
            </a:r>
            <a:r>
              <a:rPr lang="ru-RU" altLang="ru-RU" sz="2200" b="1" dirty="0" err="1"/>
              <a:t>мезопор</a:t>
            </a:r>
            <a:r>
              <a:rPr lang="ru-RU" altLang="ru-RU" sz="2200" b="1" dirty="0"/>
              <a:t> </a:t>
            </a:r>
            <a:r>
              <a:rPr lang="ru-RU" altLang="ru-RU" sz="2200" dirty="0"/>
              <a:t>– образование слоя за счет полимолекулярной адсорбции. </a:t>
            </a:r>
            <a:r>
              <a:rPr lang="ru-RU" sz="2200" dirty="0"/>
              <a:t>Из-за геометрии пор или смыкании полимолекулярных плёнок, растущих на поверхности стенок пор, возникает искривлённая поверхность.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5B23AE2-90AA-4DBA-BE72-BB6F1F5352F0}"/>
              </a:ext>
            </a:extLst>
          </p:cNvPr>
          <p:cNvSpPr/>
          <p:nvPr/>
        </p:nvSpPr>
        <p:spPr>
          <a:xfrm>
            <a:off x="0" y="1001366"/>
            <a:ext cx="12192000" cy="4231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xmlns="" id="{C654AD4B-63CF-456C-9F98-BF8B814B2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908" y="3083445"/>
            <a:ext cx="4962525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594CDD3-C4BF-4E90-AEA8-7769845E0D7D}"/>
              </a:ext>
            </a:extLst>
          </p:cNvPr>
          <p:cNvSpPr/>
          <p:nvPr/>
        </p:nvSpPr>
        <p:spPr>
          <a:xfrm flipH="1">
            <a:off x="-3" y="4422913"/>
            <a:ext cx="2655792" cy="2435088"/>
          </a:xfrm>
          <a:prstGeom prst="rect">
            <a:avLst/>
          </a:prstGeom>
          <a:blipFill dpi="0" rotWithShape="1">
            <a:blip r:embed="rId4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64B364-E448-4AB5-925A-7B6032A8960B}"/>
              </a:ext>
            </a:extLst>
          </p:cNvPr>
          <p:cNvSpPr txBox="1"/>
          <p:nvPr/>
        </p:nvSpPr>
        <p:spPr>
          <a:xfrm>
            <a:off x="3306234" y="6289378"/>
            <a:ext cx="54821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9050" algn="ctr">
              <a:defRPr/>
            </a:pPr>
            <a:r>
              <a:rPr lang="ru-RU" altLang="ru-RU" sz="1600" dirty="0"/>
              <a:t>Рисунок – </a:t>
            </a:r>
            <a:r>
              <a:rPr lang="ru-RU" altLang="ru-RU" sz="1600" dirty="0" smtClean="0"/>
              <a:t>Схема капиллярной конденсации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896556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6DDE537-0711-4FD4-94ED-03C99BD338EC}"/>
              </a:ext>
            </a:extLst>
          </p:cNvPr>
          <p:cNvSpPr txBox="1"/>
          <p:nvPr/>
        </p:nvSpPr>
        <p:spPr>
          <a:xfrm>
            <a:off x="0" y="231109"/>
            <a:ext cx="5277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200" b="1" dirty="0"/>
              <a:t>Капиллярная конденсация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xmlns="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45F73FF-AF43-4551-9DFF-D39F85B03C7A}"/>
              </a:ext>
            </a:extLst>
          </p:cNvPr>
          <p:cNvSpPr txBox="1"/>
          <p:nvPr/>
        </p:nvSpPr>
        <p:spPr>
          <a:xfrm>
            <a:off x="581139" y="927225"/>
            <a:ext cx="8851096" cy="330859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/>
              <a:t>Уравнение Кельвина </a:t>
            </a:r>
            <a:r>
              <a:rPr lang="ru-RU" sz="2000" dirty="0"/>
              <a:t>с учетом толщины адсорбционной пленки:</a:t>
            </a:r>
          </a:p>
          <a:p>
            <a:pPr algn="just"/>
            <a:endParaRPr lang="ru-RU" sz="2000" dirty="0"/>
          </a:p>
          <a:p>
            <a:pPr algn="just"/>
            <a:endParaRPr lang="ru-RU" altLang="ru-RU" sz="2000" dirty="0"/>
          </a:p>
          <a:p>
            <a:pPr algn="just"/>
            <a:endParaRPr lang="ru-RU" altLang="ru-RU" sz="2000" dirty="0"/>
          </a:p>
          <a:p>
            <a:pPr indent="447675" algn="just"/>
            <a:r>
              <a:rPr lang="ru-RU" sz="2000" dirty="0"/>
              <a:t>Капиллярная конденсация может протекать обратимо или необратимо: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при обратимой КК ветви адсорбции и десорбции совпадают;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при необратимой КК возникает адсорбционно-десорбционный гистерезис.</a:t>
            </a:r>
          </a:p>
          <a:p>
            <a:endParaRPr lang="ru-RU" sz="900" b="1" dirty="0"/>
          </a:p>
          <a:p>
            <a:pPr indent="447675" algn="just"/>
            <a:r>
              <a:rPr lang="ru-RU" sz="2000" b="1" dirty="0"/>
              <a:t>Модельные формы пор </a:t>
            </a:r>
            <a:r>
              <a:rPr lang="ru-RU" sz="2000" dirty="0"/>
              <a:t>(коническая, цилиндрическая тупиковая, цилиндрическая сквозная, щелевая и </a:t>
            </a:r>
            <a:r>
              <a:rPr lang="ru-RU" sz="2000" dirty="0" err="1"/>
              <a:t>бутылкообразная</a:t>
            </a:r>
            <a:r>
              <a:rPr lang="ru-RU" sz="2000" dirty="0"/>
              <a:t>) и изотермы капиллярной конденсации в них</a:t>
            </a:r>
            <a:endParaRPr lang="ru-RU" altLang="ru-RU" sz="2000" dirty="0"/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xmlns="" id="{B8AE6FA1-A661-485E-AF5E-179D1870F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070" y="3975653"/>
            <a:ext cx="6567410" cy="26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71849B65-755D-4075-8DA1-7C0FBCEDCD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89697"/>
              </p:ext>
            </p:extLst>
          </p:nvPr>
        </p:nvGraphicFramePr>
        <p:xfrm>
          <a:off x="1170978" y="1451314"/>
          <a:ext cx="731361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3" name="Equation" r:id="rId5" imgW="5867280" imgH="533160" progId="Equation.DSMT4">
                  <p:embed/>
                </p:oleObj>
              </mc:Choice>
              <mc:Fallback>
                <p:oleObj name="Equation" r:id="rId5" imgW="5867280" imgH="5331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0978" y="1451314"/>
                        <a:ext cx="7313612" cy="666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3501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>
            <a:extLst>
              <a:ext uri="{FF2B5EF4-FFF2-40B4-BE49-F238E27FC236}">
                <a16:creationId xmlns:a16="http://schemas.microsoft.com/office/drawing/2014/main" xmlns="" id="{A6E4BD28-5DF9-49A7-8D4F-171A58266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9597" y="855376"/>
            <a:ext cx="37338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 b="1" dirty="0"/>
              <a:t>Коническая пора:</a:t>
            </a:r>
            <a:endParaRPr lang="ru-RU" altLang="ru-RU" sz="1600" b="1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60D8656-9CC7-4109-B139-354ED352D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71" y="378072"/>
            <a:ext cx="5218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Капиллярная конденсация</a:t>
            </a:r>
            <a:endParaRPr lang="ru-RU" alt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61C7356-508C-43CD-9DB2-11F4BE2F8947}"/>
              </a:ext>
            </a:extLst>
          </p:cNvPr>
          <p:cNvSpPr/>
          <p:nvPr/>
        </p:nvSpPr>
        <p:spPr>
          <a:xfrm>
            <a:off x="697428" y="1281820"/>
            <a:ext cx="7760772" cy="480131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800" dirty="0"/>
              <a:t>При низких давлениях образуется</a:t>
            </a:r>
            <a:r>
              <a:rPr lang="en-US" sz="1800" dirty="0"/>
              <a:t> </a:t>
            </a:r>
            <a:r>
              <a:rPr lang="ru-RU" sz="1800" dirty="0"/>
              <a:t>полимолекулярная пленка толщиной </a:t>
            </a:r>
            <a:r>
              <a:rPr lang="en-US" sz="1800" i="1" dirty="0"/>
              <a:t>t</a:t>
            </a:r>
            <a:r>
              <a:rPr lang="ru-RU" sz="1800" dirty="0"/>
              <a:t>. На дне поры образуется</a:t>
            </a:r>
            <a:r>
              <a:rPr lang="en-US" sz="1800" dirty="0"/>
              <a:t> </a:t>
            </a:r>
            <a:r>
              <a:rPr lang="ru-RU" sz="1800" dirty="0"/>
              <a:t>мениск жидкости сферической формы c минимальным радиусом кривизны </a:t>
            </a:r>
            <a:r>
              <a:rPr lang="en-US" sz="1800" i="1" dirty="0" err="1"/>
              <a:t>r</a:t>
            </a:r>
            <a:r>
              <a:rPr lang="en-US" sz="1800" i="1" baseline="-25000" dirty="0" err="1"/>
              <a:t>min</a:t>
            </a:r>
            <a:r>
              <a:rPr lang="ru-RU" sz="1800" dirty="0"/>
              <a:t>. Данная величина может быть рассчитана как радиус сферы </a:t>
            </a:r>
            <a:r>
              <a:rPr lang="ru-RU" sz="1800" i="1" dirty="0"/>
              <a:t>R</a:t>
            </a:r>
            <a:r>
              <a:rPr lang="ru-RU" sz="1800" dirty="0"/>
              <a:t>,</a:t>
            </a:r>
            <a:r>
              <a:rPr lang="en-US" sz="1800" dirty="0"/>
              <a:t> </a:t>
            </a:r>
            <a:r>
              <a:rPr lang="ru-RU" sz="1800" dirty="0"/>
              <a:t>вписанной в конус, с учетом толщины адсорбционной плёнки: </a:t>
            </a:r>
            <a:r>
              <a:rPr lang="en-US" sz="1800" i="1" dirty="0" err="1"/>
              <a:t>r</a:t>
            </a:r>
            <a:r>
              <a:rPr lang="en-US" sz="1800" i="1" baseline="-25000" dirty="0" err="1"/>
              <a:t>min</a:t>
            </a:r>
            <a:r>
              <a:rPr lang="ru-RU" sz="1800" i="1" dirty="0"/>
              <a:t> = </a:t>
            </a:r>
            <a:r>
              <a:rPr lang="en-US" sz="1800" i="1" dirty="0"/>
              <a:t>R</a:t>
            </a:r>
            <a:r>
              <a:rPr lang="ru-RU" sz="1800" i="1" dirty="0"/>
              <a:t> – </a:t>
            </a:r>
            <a:r>
              <a:rPr lang="en-US" sz="1800" i="1" dirty="0"/>
              <a:t>t.</a:t>
            </a:r>
          </a:p>
          <a:p>
            <a:pPr marL="342900" indent="-342900" algn="just">
              <a:buAutoNum type="arabicPeriod"/>
            </a:pPr>
            <a:r>
              <a:rPr lang="ru-RU" sz="1800" dirty="0"/>
              <a:t>Равновесное давление определяется </a:t>
            </a:r>
            <a:r>
              <a:rPr lang="ru-RU" sz="1800" dirty="0" err="1"/>
              <a:t>кельвиновским</a:t>
            </a:r>
            <a:r>
              <a:rPr lang="ru-RU" sz="1800" dirty="0"/>
              <a:t> радиусом кривизны </a:t>
            </a:r>
            <a:r>
              <a:rPr lang="en-US" sz="1800" i="1" dirty="0" err="1"/>
              <a:t>r</a:t>
            </a:r>
            <a:r>
              <a:rPr lang="en-US" sz="1800" i="1" baseline="-25000" dirty="0" err="1"/>
              <a:t>k</a:t>
            </a:r>
            <a:r>
              <a:rPr lang="ru-RU" sz="1800" dirty="0"/>
              <a:t>, то в данных условиях </a:t>
            </a:r>
            <a:r>
              <a:rPr lang="en-US" sz="1800" i="1" dirty="0" err="1"/>
              <a:t>r</a:t>
            </a:r>
            <a:r>
              <a:rPr lang="en-US" sz="1800" i="1" baseline="-25000" dirty="0" err="1"/>
              <a:t>k</a:t>
            </a:r>
            <a:r>
              <a:rPr lang="en-US" sz="1800" i="1" dirty="0"/>
              <a:t> </a:t>
            </a:r>
            <a:r>
              <a:rPr lang="ru-RU" sz="1800" dirty="0"/>
              <a:t>&lt;</a:t>
            </a:r>
            <a:r>
              <a:rPr lang="en-US" sz="1800" dirty="0"/>
              <a:t> </a:t>
            </a:r>
            <a:r>
              <a:rPr lang="en-US" sz="1800" i="1" dirty="0" err="1"/>
              <a:t>r</a:t>
            </a:r>
            <a:r>
              <a:rPr lang="en-US" sz="1800" i="1" baseline="-25000" dirty="0" err="1"/>
              <a:t>min</a:t>
            </a:r>
            <a:r>
              <a:rPr lang="ru-RU" sz="1800" i="1" dirty="0"/>
              <a:t>,</a:t>
            </a:r>
            <a:r>
              <a:rPr lang="ru-RU" sz="1800" dirty="0"/>
              <a:t> что приведет к конденсации и заполнении некоторого объёма поры до образования мениска равновесной кривизны </a:t>
            </a:r>
            <a:r>
              <a:rPr lang="en-US" sz="1800" i="1" dirty="0" err="1"/>
              <a:t>r</a:t>
            </a:r>
            <a:r>
              <a:rPr lang="en-US" sz="1800" i="1" baseline="-25000" dirty="0" err="1"/>
              <a:t>k</a:t>
            </a:r>
            <a:r>
              <a:rPr lang="ru-RU" sz="1800" dirty="0"/>
              <a:t>. </a:t>
            </a:r>
            <a:endParaRPr lang="en-US" sz="1800" dirty="0"/>
          </a:p>
          <a:p>
            <a:pPr marL="342900" indent="-342900" algn="just">
              <a:buAutoNum type="arabicPeriod"/>
            </a:pPr>
            <a:r>
              <a:rPr lang="ru-RU" sz="1800" dirty="0"/>
              <a:t>Увеличение относительного давления</a:t>
            </a:r>
            <a:r>
              <a:rPr lang="en-US" sz="1800" dirty="0"/>
              <a:t> </a:t>
            </a:r>
            <a:r>
              <a:rPr lang="en-US" sz="1800" i="1" dirty="0"/>
              <a:t>p</a:t>
            </a:r>
            <a:r>
              <a:rPr lang="en-US" sz="1800" dirty="0"/>
              <a:t>/</a:t>
            </a:r>
            <a:r>
              <a:rPr lang="en-US" sz="1800" i="1" dirty="0" err="1"/>
              <a:t>p</a:t>
            </a:r>
            <a:r>
              <a:rPr lang="en-US" sz="1800" i="1" baseline="-25000" dirty="0" err="1"/>
              <a:t>s</a:t>
            </a:r>
            <a:r>
              <a:rPr lang="en-US" sz="1800" dirty="0"/>
              <a:t> </a:t>
            </a:r>
            <a:r>
              <a:rPr lang="ru-RU" sz="1800" dirty="0"/>
              <a:t>сопровождается дальнейшей конденсацией адсорбата в количествах,</a:t>
            </a:r>
            <a:r>
              <a:rPr lang="en-US" sz="1800" dirty="0"/>
              <a:t> </a:t>
            </a:r>
            <a:r>
              <a:rPr lang="ru-RU" sz="1800" dirty="0"/>
              <a:t>обеспечивающих равновесное значение радиуса кривизны</a:t>
            </a:r>
            <a:r>
              <a:rPr lang="en-US" sz="1800" dirty="0"/>
              <a:t> </a:t>
            </a:r>
            <a:r>
              <a:rPr lang="en-US" sz="1800" i="1" dirty="0" err="1"/>
              <a:t>r</a:t>
            </a:r>
            <a:r>
              <a:rPr lang="en-US" sz="1800" i="1" baseline="-25000" dirty="0" err="1"/>
              <a:t>k</a:t>
            </a:r>
            <a:r>
              <a:rPr lang="en-US" sz="1800" i="1" baseline="-25000" dirty="0"/>
              <a:t>.</a:t>
            </a:r>
          </a:p>
          <a:p>
            <a:pPr marL="342900" indent="-342900" algn="just">
              <a:buAutoNum type="arabicPeriod"/>
            </a:pPr>
            <a:r>
              <a:rPr lang="ru-RU" sz="1800" dirty="0"/>
              <a:t>При снижении относительного давления будет происходить</a:t>
            </a:r>
            <a:r>
              <a:rPr lang="en-US" sz="1800" dirty="0"/>
              <a:t> </a:t>
            </a:r>
            <a:r>
              <a:rPr lang="ru-RU" sz="1800" dirty="0"/>
              <a:t>обратный процесс – десорбция (испарение) части адсорбата. При этом</a:t>
            </a:r>
            <a:r>
              <a:rPr lang="en-US" sz="1800" dirty="0"/>
              <a:t> </a:t>
            </a:r>
            <a:r>
              <a:rPr lang="ru-RU" sz="1800" dirty="0"/>
              <a:t>образуется мениск с меньшим равновесным радиусом кривизны.</a:t>
            </a:r>
            <a:endParaRPr lang="en-US" sz="1800" dirty="0"/>
          </a:p>
          <a:p>
            <a:pPr marL="342900" indent="-342900" algn="just">
              <a:buAutoNum type="arabicPeriod"/>
            </a:pPr>
            <a:r>
              <a:rPr lang="ru-RU" sz="1800" dirty="0"/>
              <a:t>Поскольку форма мениска не изменяется на изотерме будет</a:t>
            </a:r>
            <a:r>
              <a:rPr lang="en-US" sz="1800" dirty="0"/>
              <a:t> </a:t>
            </a:r>
            <a:r>
              <a:rPr lang="ru-RU" sz="1800" dirty="0"/>
              <a:t>наблюдаться совпадение кривых адсорбции и десорбции.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230A70B-CE55-4B3E-853F-207B003AB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493" y="1238489"/>
            <a:ext cx="2469329" cy="4373642"/>
          </a:xfrm>
          <a:prstGeom prst="rect">
            <a:avLst/>
          </a:prstGeom>
        </p:spPr>
      </p:pic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6E8B25F-2516-4257-9269-11E9D5103BF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8A43884-8B50-41B2-8E86-8B8B3B6A13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902CAA3-2C12-4C62-8D33-071CA65D5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467" y="5444355"/>
            <a:ext cx="1840481" cy="7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62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11" name="Text Box 16"/>
          <p:cNvSpPr txBox="1">
            <a:spLocks noChangeArrowheads="1"/>
          </p:cNvSpPr>
          <p:nvPr/>
        </p:nvSpPr>
        <p:spPr bwMode="auto">
          <a:xfrm>
            <a:off x="8814236" y="1090881"/>
            <a:ext cx="273754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 b="1" dirty="0"/>
              <a:t>Цилиндрическая открытая пора:</a:t>
            </a:r>
            <a:endParaRPr lang="ru-RU" altLang="ru-RU" sz="16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1434" y="1323279"/>
            <a:ext cx="7961242" cy="230832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/>
              <a:t>В случае цилиндрических открытых пор начальный участок изотермы адсорбции также связан с образованием полимолекулярного слоя на стенках поры. Однако в данном случае форма мениска будет цилиндрической с </a:t>
            </a:r>
            <a:r>
              <a:rPr lang="ru-RU" dirty="0" smtClean="0"/>
              <a:t>радиусом</a:t>
            </a:r>
            <a:r>
              <a:rPr lang="en-US" dirty="0" smtClean="0"/>
              <a:t> </a:t>
            </a:r>
            <a:r>
              <a:rPr lang="ru-RU" dirty="0" smtClean="0"/>
              <a:t>кривизны, </a:t>
            </a:r>
            <a:r>
              <a:rPr lang="ru-RU" dirty="0"/>
              <a:t>равным 2</a:t>
            </a:r>
            <a:r>
              <a:rPr lang="ru-RU" i="1" dirty="0"/>
              <a:t>R</a:t>
            </a:r>
            <a:r>
              <a:rPr lang="ru-RU" dirty="0"/>
              <a:t>. </a:t>
            </a:r>
          </a:p>
          <a:p>
            <a:pPr marL="342900" indent="-342900" algn="just">
              <a:buAutoNum type="arabicPeriod"/>
            </a:pPr>
            <a:r>
              <a:rPr lang="ru-RU" dirty="0"/>
              <a:t>И капиллярная конденсация начнётся при давлении, соответствующем радиусу кривизны этого мениска. При этом уменьшение радиуса коры будет приводит к уменьшению равновесного давления и, как следствие, спонтанному заполнению поры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xmlns="" id="{4BAE0E9C-02BA-4C6A-BA87-D64276ED7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174" y="574781"/>
            <a:ext cx="5218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Капиллярная конденсация</a:t>
            </a:r>
            <a:endParaRPr lang="ru-RU" alt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3A3E93C-FC28-47F0-A3EC-F6351FBA8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984" y="1785078"/>
            <a:ext cx="1884046" cy="3287844"/>
          </a:xfrm>
          <a:prstGeom prst="rect">
            <a:avLst/>
          </a:prstGeom>
        </p:spPr>
      </p:pic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xmlns="" id="{456CB8C6-AE59-42D0-888A-ACCB599DBD3A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3B901C21-92B8-443A-AE64-B441C5400B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91912B2-312D-4375-85E7-FC1EAD2EF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2210" y="5292436"/>
            <a:ext cx="3028356" cy="949366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" r="4936" b="50000"/>
          <a:stretch/>
        </p:blipFill>
        <p:spPr bwMode="auto">
          <a:xfrm>
            <a:off x="1524000" y="3631603"/>
            <a:ext cx="6048745" cy="238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13368" y="6184563"/>
            <a:ext cx="76021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Рисунок – Типичные молекулярные конфигурации аргона при адсорбции, капиллярной конденсации и десорбции при 77 К в цилиндрическом капилляре из графита диаметром 4,78 нм</a:t>
            </a:r>
          </a:p>
        </p:txBody>
      </p:sp>
    </p:spTree>
    <p:extLst>
      <p:ext uri="{BB962C8B-B14F-4D97-AF65-F5344CB8AC3E}">
        <p14:creationId xmlns:p14="http://schemas.microsoft.com/office/powerpoint/2010/main" val="1255750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11" name="Text Box 16"/>
          <p:cNvSpPr txBox="1">
            <a:spLocks noChangeArrowheads="1"/>
          </p:cNvSpPr>
          <p:nvPr/>
        </p:nvSpPr>
        <p:spPr bwMode="auto">
          <a:xfrm>
            <a:off x="8814236" y="1090881"/>
            <a:ext cx="273754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 b="1" dirty="0"/>
              <a:t>Цилиндрическая открытая пора:</a:t>
            </a:r>
            <a:endParaRPr lang="ru-RU" altLang="ru-RU" sz="16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1434" y="1323279"/>
            <a:ext cx="7961242" cy="2031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ru-RU" dirty="0"/>
              <a:t>Десорбция будет протекать из полностью заполненной поры при наличии сферического мениска жидкости радиусом R. Это означает, что десорбция будет протекать при более низком давлении, что отразится на изотерме появлением капиллярно-конденсационного гистерезиса.</a:t>
            </a:r>
          </a:p>
          <a:p>
            <a:pPr algn="just"/>
            <a:r>
              <a:rPr lang="ru-RU" dirty="0"/>
              <a:t>Т.е. причиной гистерезиса в поре с постоянным сечением является то, что ее заполнение на адсорбционной ветви определяется кривизной цилиндрического мениска, а десорбция – кривизной сферического мениска.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xmlns="" id="{4BAE0E9C-02BA-4C6A-BA87-D64276ED7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174" y="574781"/>
            <a:ext cx="5218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Капиллярная конденсация</a:t>
            </a:r>
            <a:endParaRPr lang="ru-RU" alt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3A3E93C-FC28-47F0-A3EC-F6351FBA8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984" y="1785078"/>
            <a:ext cx="1884046" cy="3287844"/>
          </a:xfrm>
          <a:prstGeom prst="rect">
            <a:avLst/>
          </a:prstGeom>
        </p:spPr>
      </p:pic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xmlns="" id="{456CB8C6-AE59-42D0-888A-ACCB599DBD3A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3B901C21-92B8-443A-AE64-B441C5400B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91912B2-312D-4375-85E7-FC1EAD2EF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2210" y="5292436"/>
            <a:ext cx="3028356" cy="949366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50000" r="4829"/>
          <a:stretch/>
        </p:blipFill>
        <p:spPr bwMode="auto">
          <a:xfrm>
            <a:off x="1524000" y="3631603"/>
            <a:ext cx="6048745" cy="238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13368" y="6184563"/>
            <a:ext cx="76021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Рисунок – Типичные молекулярные конфигурации аргона при адсорбции, капиллярной конденсации и десорбции при 77 К в цилиндрическом капилляре из графита диаметром 4,78 нм</a:t>
            </a:r>
          </a:p>
        </p:txBody>
      </p:sp>
    </p:spTree>
    <p:extLst>
      <p:ext uri="{BB962C8B-B14F-4D97-AF65-F5344CB8AC3E}">
        <p14:creationId xmlns:p14="http://schemas.microsoft.com/office/powerpoint/2010/main" val="354445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>
            <a:extLst>
              <a:ext uri="{FF2B5EF4-FFF2-40B4-BE49-F238E27FC236}">
                <a16:creationId xmlns:a16="http://schemas.microsoft.com/office/drawing/2014/main" xmlns="" id="{A6E4BD28-5DF9-49A7-8D4F-171A58266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1074509"/>
            <a:ext cx="37338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 b="1" dirty="0"/>
              <a:t>Щелевая пора:</a:t>
            </a:r>
            <a:endParaRPr lang="ru-RU" altLang="ru-RU" sz="1600" b="1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60D8656-9CC7-4109-B139-354ED352D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71" y="378072"/>
            <a:ext cx="5218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Капиллярная конденсация</a:t>
            </a:r>
            <a:endParaRPr lang="ru-RU" alt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61C7356-508C-43CD-9DB2-11F4BE2F8947}"/>
              </a:ext>
            </a:extLst>
          </p:cNvPr>
          <p:cNvSpPr/>
          <p:nvPr/>
        </p:nvSpPr>
        <p:spPr>
          <a:xfrm>
            <a:off x="697428" y="1074509"/>
            <a:ext cx="7760772" cy="470898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ru-RU" dirty="0"/>
              <a:t>Рассматривается простейший случай, когда пора представляет собой щель между двумя плоскими параллельными пластинами. В таком случае поверхность пленки, образованной при полимолекулярной адсорбции, является плоской, т.е. кривизна поверхности отсутствует и капиллярная конденсация при </a:t>
            </a:r>
            <a:r>
              <a:rPr lang="en-US" i="1" dirty="0"/>
              <a:t>p</a:t>
            </a:r>
            <a:r>
              <a:rPr lang="en-US" dirty="0"/>
              <a:t>/</a:t>
            </a:r>
            <a:r>
              <a:rPr lang="en-US" i="1" dirty="0" err="1"/>
              <a:t>p</a:t>
            </a:r>
            <a:r>
              <a:rPr lang="en-US" i="1" baseline="-25000" dirty="0" err="1"/>
              <a:t>s</a:t>
            </a:r>
            <a:r>
              <a:rPr lang="en-US" i="1" dirty="0"/>
              <a:t> </a:t>
            </a:r>
            <a:r>
              <a:rPr lang="ru-RU" dirty="0"/>
              <a:t>&lt; 1 происходить не будет. 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ru-RU" dirty="0"/>
              <a:t>По мере увеличения давления происходит утолщение адсорбционной плёнки до тех пор, пока противоположные слои не сомкнутся. Это может привести к образованию искривленного мениска в виде полуцилиндрической поверхности или профилей более сложной формы.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ru-RU" dirty="0"/>
              <a:t>Когда пора заполнена полностью, у её краёв образуется мениск цилиндрической формы.</a:t>
            </a:r>
          </a:p>
          <a:p>
            <a:pPr marL="342900" indent="-342900" algn="just">
              <a:buAutoNum type="arabicPeriod"/>
            </a:pPr>
            <a:r>
              <a:rPr lang="ru-RU" dirty="0"/>
              <a:t>Десорбция начнётся при давлении, соответствующем радиусу его кривизны, и будет продолжаться до полного её опустошения. Таким образом, прямой и обратный процессы протекают по различным механизмам, что отражается на изотерме наличием петли гистерезиса.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9EF36D-9FAE-4169-9BDF-AAF31A5E4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449" y="1413063"/>
            <a:ext cx="1754164" cy="3548194"/>
          </a:xfrm>
          <a:prstGeom prst="rect">
            <a:avLst/>
          </a:prstGeom>
        </p:spPr>
      </p:pic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226BC951-D190-4704-844F-BDB3F7FC3947}"/>
              </a:ext>
            </a:extLst>
          </p:cNvPr>
          <p:cNvSpPr txBox="1">
            <a:spLocks/>
          </p:cNvSpPr>
          <p:nvPr/>
        </p:nvSpPr>
        <p:spPr>
          <a:xfrm>
            <a:off x="11634297" y="641689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A9459B7-63B3-46E1-893E-6C4781922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004" y="195510"/>
            <a:ext cx="1569217" cy="3651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C0EC52-5BFC-4CDD-A77B-486CC535B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787" y="5881712"/>
            <a:ext cx="2049456" cy="832204"/>
          </a:xfrm>
          <a:prstGeom prst="rect">
            <a:avLst/>
          </a:prstGeom>
        </p:spPr>
      </p:pic>
      <p:pic>
        <p:nvPicPr>
          <p:cNvPr id="11" name="Picture 238">
            <a:extLst>
              <a:ext uri="{FF2B5EF4-FFF2-40B4-BE49-F238E27FC236}">
                <a16:creationId xmlns:a16="http://schemas.microsoft.com/office/drawing/2014/main" xmlns="" id="{FF697495-4E7E-48E1-A777-3D668B551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22" y="5144521"/>
            <a:ext cx="3336925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864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60D8656-9CC7-4109-B139-354ED352D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71" y="378072"/>
            <a:ext cx="5218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Капиллярная конденсация</a:t>
            </a:r>
            <a:endParaRPr lang="ru-RU" alt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61C7356-508C-43CD-9DB2-11F4BE2F8947}"/>
              </a:ext>
            </a:extLst>
          </p:cNvPr>
          <p:cNvSpPr/>
          <p:nvPr/>
        </p:nvSpPr>
        <p:spPr>
          <a:xfrm>
            <a:off x="866394" y="1244833"/>
            <a:ext cx="7760772" cy="517064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200" dirty="0"/>
              <a:t>Капиллярная конденсация в цилиндрических тупиковых порах начнётся при относительном давлении, соответствующем радиусу кривизны сферического мениска, который образуется на дне поры при формировании полимолекулярного слоя. </a:t>
            </a:r>
          </a:p>
          <a:p>
            <a:pPr marL="342900" indent="-342900" algn="just">
              <a:buAutoNum type="arabicPeriod"/>
            </a:pPr>
            <a:r>
              <a:rPr lang="ru-RU" sz="2200" dirty="0"/>
              <a:t>При увеличении толщины адсорбционной плёнки радиус коры будет уменьшаться и равновесное давление над искривлённой поверхностью станет более низким по сравнению с действительным давлением паров. Это приведет к спонтанному заполнению поры, что отразится на изотерме вертикальным скачком.</a:t>
            </a:r>
          </a:p>
          <a:p>
            <a:pPr marL="342900" indent="-342900" algn="just">
              <a:buAutoNum type="arabicPeriod"/>
            </a:pPr>
            <a:r>
              <a:rPr lang="ru-RU" sz="2200" dirty="0"/>
              <a:t>Десорбция из полностью заполненной цилиндрической поры будет протекать при наличии сферического мениска при том же самом давлении, что и капиллярная конденсация.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8909E1F4-5E8D-4817-BDDB-28019204E9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70650" y="354337"/>
          <a:ext cx="183673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7" name="Equation" r:id="rId3" imgW="1473120" imgH="533160" progId="Equation.DSMT4">
                  <p:embed/>
                </p:oleObj>
              </mc:Choice>
              <mc:Fallback>
                <p:oleObj name="Equation" r:id="rId3" imgW="1473120" imgH="533160" progId="Equation.DSMT4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xmlns="" id="{8909E1F4-5E8D-4817-BDDB-28019204E9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0650" y="354337"/>
                        <a:ext cx="1836737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6">
            <a:extLst>
              <a:ext uri="{FF2B5EF4-FFF2-40B4-BE49-F238E27FC236}">
                <a16:creationId xmlns:a16="http://schemas.microsoft.com/office/drawing/2014/main" xmlns="" id="{73E9415D-11CA-4500-AB80-C52DB800B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9795" y="757409"/>
            <a:ext cx="1993827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 b="1" dirty="0"/>
              <a:t>Цилиндрическая тупиковая пора:</a:t>
            </a:r>
            <a:endParaRPr lang="ru-RU" altLang="ru-RU" sz="1600" b="1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5028A0FD-E7DB-49CB-B779-7ACE79F3B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408" y="4746580"/>
            <a:ext cx="1314443" cy="166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849C18C-CB6A-46F2-BD7E-4F26EFD2B9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792" y="1390624"/>
            <a:ext cx="1993827" cy="3307516"/>
          </a:xfrm>
          <a:prstGeom prst="rect">
            <a:avLst/>
          </a:prstGeom>
        </p:spPr>
      </p:pic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7DFA9B7E-E6C4-4DF9-9A18-A61869052297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69ACFBF-4E78-4F0C-B5B0-02410774EB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34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11" name="Text Box 16"/>
          <p:cNvSpPr txBox="1">
            <a:spLocks noChangeArrowheads="1"/>
          </p:cNvSpPr>
          <p:nvPr/>
        </p:nvSpPr>
        <p:spPr bwMode="auto">
          <a:xfrm>
            <a:off x="9158350" y="1153593"/>
            <a:ext cx="3033649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 b="1" dirty="0" err="1"/>
              <a:t>Бутылкообразная</a:t>
            </a:r>
            <a:r>
              <a:rPr lang="ru-RU" sz="1600" b="1" dirty="0"/>
              <a:t> пора:</a:t>
            </a:r>
            <a:endParaRPr lang="ru-RU" altLang="ru-RU" sz="16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1975" y="1039406"/>
            <a:ext cx="8756375" cy="561692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indent="357188" algn="just"/>
            <a:r>
              <a:rPr lang="ru-RU" sz="1700" dirty="0"/>
              <a:t>При адсорбции в </a:t>
            </a:r>
            <a:r>
              <a:rPr lang="ru-RU" sz="1700" dirty="0" err="1"/>
              <a:t>бутылкообразных</a:t>
            </a:r>
            <a:r>
              <a:rPr lang="ru-RU" sz="1700" dirty="0"/>
              <a:t> порах также будет наблюдаться несовпадение кривых адсорбции и десорбции.</a:t>
            </a:r>
          </a:p>
          <a:p>
            <a:pPr indent="357188" algn="just"/>
            <a:r>
              <a:rPr lang="ru-RU" sz="1700" dirty="0" err="1"/>
              <a:t>Бутылкообразную</a:t>
            </a:r>
            <a:r>
              <a:rPr lang="ru-RU" sz="1700" dirty="0"/>
              <a:t> пору можно представить как комбинацию из </a:t>
            </a:r>
            <a:r>
              <a:rPr lang="ru-RU" sz="1700" b="1" dirty="0"/>
              <a:t>сферической полости с радиусом </a:t>
            </a:r>
            <a:r>
              <a:rPr lang="en-US" sz="1700" b="1" dirty="0"/>
              <a:t>r</a:t>
            </a:r>
            <a:r>
              <a:rPr lang="ru-RU" sz="1700" b="1" baseline="-25000" dirty="0"/>
              <a:t>п</a:t>
            </a:r>
            <a:r>
              <a:rPr lang="ru-RU" sz="1700" dirty="0"/>
              <a:t> и </a:t>
            </a:r>
            <a:r>
              <a:rPr lang="ru-RU" sz="1700" b="1" dirty="0"/>
              <a:t>цилиндрического горла с радиусом </a:t>
            </a:r>
            <a:r>
              <a:rPr lang="en-US" sz="1700" b="1" i="1" dirty="0"/>
              <a:t>r</a:t>
            </a:r>
            <a:r>
              <a:rPr lang="ru-RU" sz="1700" b="1" baseline="-25000" dirty="0"/>
              <a:t>г</a:t>
            </a:r>
            <a:r>
              <a:rPr lang="ru-RU" sz="1700" dirty="0"/>
              <a:t>. При этом процесс капиллярной конденсации в порах такой геометрии будет происходить различно в зависимости от соотношения размеров полости и горла. Различают </a:t>
            </a:r>
            <a:r>
              <a:rPr lang="ru-RU" sz="1700" b="1" i="1" dirty="0"/>
              <a:t>широкогорлую</a:t>
            </a:r>
            <a:r>
              <a:rPr lang="ru-RU" sz="1700" dirty="0"/>
              <a:t> (</a:t>
            </a:r>
            <a:r>
              <a:rPr lang="en-US" sz="1700" i="1" dirty="0"/>
              <a:t>r</a:t>
            </a:r>
            <a:r>
              <a:rPr lang="ru-RU" sz="1700" baseline="-25000" dirty="0"/>
              <a:t>п</a:t>
            </a:r>
            <a:r>
              <a:rPr lang="ru-RU" sz="1700" dirty="0"/>
              <a:t>/</a:t>
            </a:r>
            <a:r>
              <a:rPr lang="en-US" sz="1700" i="1" dirty="0"/>
              <a:t>r</a:t>
            </a:r>
            <a:r>
              <a:rPr lang="ru-RU" sz="1700" baseline="-25000" dirty="0"/>
              <a:t>г </a:t>
            </a:r>
            <a:r>
              <a:rPr lang="ru-RU" sz="1700" dirty="0"/>
              <a:t>&lt; 2) и </a:t>
            </a:r>
            <a:r>
              <a:rPr lang="ru-RU" sz="1700" b="1" i="1" dirty="0"/>
              <a:t>узкогорлую</a:t>
            </a:r>
            <a:r>
              <a:rPr lang="ru-RU" sz="1700" dirty="0"/>
              <a:t> (</a:t>
            </a:r>
            <a:r>
              <a:rPr lang="en-US" sz="1700" i="1" dirty="0"/>
              <a:t>r</a:t>
            </a:r>
            <a:r>
              <a:rPr lang="ru-RU" sz="1700" baseline="-25000" dirty="0"/>
              <a:t>п</a:t>
            </a:r>
            <a:r>
              <a:rPr lang="ru-RU" sz="1700" dirty="0"/>
              <a:t>/</a:t>
            </a:r>
            <a:r>
              <a:rPr lang="en-US" sz="1700" i="1" dirty="0"/>
              <a:t>r</a:t>
            </a:r>
            <a:r>
              <a:rPr lang="ru-RU" sz="1700" baseline="-25000" dirty="0"/>
              <a:t>г </a:t>
            </a:r>
            <a:r>
              <a:rPr lang="en-US" sz="1700" dirty="0"/>
              <a:t>&gt;</a:t>
            </a:r>
            <a:r>
              <a:rPr lang="ru-RU" sz="1700" dirty="0"/>
              <a:t> 2)</a:t>
            </a:r>
            <a:r>
              <a:rPr lang="en-US" sz="1700" dirty="0"/>
              <a:t> </a:t>
            </a:r>
            <a:r>
              <a:rPr lang="ru-RU" sz="1700" dirty="0" err="1"/>
              <a:t>бутылкообразные</a:t>
            </a:r>
            <a:r>
              <a:rPr lang="ru-RU" sz="1700" dirty="0"/>
              <a:t> поры.</a:t>
            </a:r>
          </a:p>
          <a:p>
            <a:pPr marL="342900" indent="-342900" algn="just">
              <a:buAutoNum type="arabicPeriod"/>
            </a:pPr>
            <a:r>
              <a:rPr lang="ru-RU" sz="1700" dirty="0"/>
              <a:t>В том случае, когда радиус полости больше удвоенного радиуса горла, капиллярная конденсация начнется при давлениях, соответствующих радиусу кривизны цилиндрического мениска горла, и продолжится в полости только при увеличении давления.</a:t>
            </a:r>
          </a:p>
          <a:p>
            <a:pPr marL="342900" indent="-342900" algn="just">
              <a:buAutoNum type="arabicPeriod"/>
            </a:pPr>
            <a:r>
              <a:rPr lang="ru-RU" sz="1700" dirty="0"/>
              <a:t>Десорбция начнётся при давлении, соответствующем радиусу кривизны сферического мениска в горле. При этом же давлении будет происходит и десорбция из полости (как и в предыдущем случае) за счёт несоответствия действительного давления равновесному.</a:t>
            </a:r>
          </a:p>
          <a:p>
            <a:pPr marL="342900" indent="-342900" algn="just">
              <a:buAutoNum type="arabicPeriod"/>
            </a:pPr>
            <a:r>
              <a:rPr lang="ru-RU" sz="1700" dirty="0"/>
              <a:t>В случае, когда </a:t>
            </a:r>
            <a:r>
              <a:rPr lang="en-US" sz="1700" i="1" dirty="0"/>
              <a:t>r</a:t>
            </a:r>
            <a:r>
              <a:rPr lang="ru-RU" sz="1700" baseline="-25000" dirty="0"/>
              <a:t>п</a:t>
            </a:r>
            <a:r>
              <a:rPr lang="ru-RU" sz="1700" dirty="0"/>
              <a:t>/</a:t>
            </a:r>
            <a:r>
              <a:rPr lang="en-US" sz="1700" i="1" dirty="0"/>
              <a:t>r</a:t>
            </a:r>
            <a:r>
              <a:rPr lang="ru-RU" sz="1700" baseline="-25000" dirty="0"/>
              <a:t>г</a:t>
            </a:r>
            <a:r>
              <a:rPr lang="ru-RU" sz="1700" dirty="0"/>
              <a:t> = 2, значения кривизны адсорбционных плёнок в полости и горле будут равны, поэтому капиллярная конденсация начнётся одновременно в обеих частях поры и закончится их спонтанным заполнением.</a:t>
            </a:r>
          </a:p>
          <a:p>
            <a:pPr marL="342900" indent="-342900" algn="just">
              <a:buAutoNum type="arabicPeriod"/>
            </a:pPr>
            <a:r>
              <a:rPr lang="ru-RU" sz="1700" dirty="0"/>
              <a:t>Десорбция начнётся при давлении, соответствующем радиусу кривизны сферического мениска в горле, и при этом же давлении произойдёт полное опустошение всей поры.</a:t>
            </a:r>
            <a:endParaRPr lang="en-US" sz="1700" dirty="0"/>
          </a:p>
          <a:p>
            <a:pPr indent="357188" algn="just"/>
            <a:r>
              <a:rPr lang="ru-RU" sz="1800" dirty="0"/>
              <a:t>Таким образом адсорбционная ветвь будет соответствовать радиусу коры</a:t>
            </a:r>
            <a:r>
              <a:rPr lang="en-US" sz="1800" dirty="0"/>
              <a:t> </a:t>
            </a:r>
            <a:r>
              <a:rPr lang="ru-RU" sz="1800" dirty="0"/>
              <a:t>полости, а десорбционная – радиусу коры горла.</a:t>
            </a:r>
            <a:r>
              <a:rPr lang="en-US" sz="1800" dirty="0"/>
              <a:t> 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xmlns="" id="{EADB05D5-17D0-4318-A7EB-E76AFD5A1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08" y="295173"/>
            <a:ext cx="5218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Капиллярная конденсация</a:t>
            </a:r>
            <a:endParaRPr lang="ru-RU" altLang="ru-RU" sz="28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xmlns="" id="{80EE57F7-6699-4B48-97CF-3868D708D5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778870"/>
              </p:ext>
            </p:extLst>
          </p:nvPr>
        </p:nvGraphicFramePr>
        <p:xfrm>
          <a:off x="5449878" y="258918"/>
          <a:ext cx="1541221" cy="55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7" name="Equation" r:id="rId3" imgW="1473120" imgH="533160" progId="Equation.DSMT4">
                  <p:embed/>
                </p:oleObj>
              </mc:Choice>
              <mc:Fallback>
                <p:oleObj name="Equation" r:id="rId3" imgW="1473120" imgH="533160" progId="Equation.DSMT4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xmlns="" id="{1B740EE1-7BEE-497D-BE86-3FCDFF7EE3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9878" y="258918"/>
                        <a:ext cx="1541221" cy="55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B29A16C-7C1F-44A8-8EA1-C2EE829C64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679" y="1729409"/>
            <a:ext cx="2365346" cy="4168630"/>
          </a:xfrm>
          <a:prstGeom prst="rect">
            <a:avLst/>
          </a:prstGeom>
        </p:spPr>
      </p:pic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xmlns="" id="{D82B1B19-2F70-4309-A499-D6973DD58057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A30EC8D-D427-416D-819A-7493ABE383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17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3567957-C397-4F9C-A7CA-F4EE4B89A7A9}"/>
              </a:ext>
            </a:extLst>
          </p:cNvPr>
          <p:cNvSpPr/>
          <p:nvPr/>
        </p:nvSpPr>
        <p:spPr>
          <a:xfrm>
            <a:off x="690820" y="1441173"/>
            <a:ext cx="10810360" cy="478634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1" hangingPunct="1"/>
            <a:r>
              <a:rPr lang="ru-RU" altLang="ru-RU" sz="1800" b="1"/>
              <a:t>Чем больше </a:t>
            </a:r>
            <a:r>
              <a:rPr lang="en-US" sz="1800" b="1" i="1"/>
              <a:t>r</a:t>
            </a:r>
            <a:r>
              <a:rPr lang="ru-RU" sz="1800" b="1" i="1" baseline="-25000"/>
              <a:t>1</a:t>
            </a:r>
            <a:r>
              <a:rPr lang="ru-RU" sz="1800" b="1"/>
              <a:t> по сравнению с </a:t>
            </a:r>
            <a:r>
              <a:rPr lang="en-US" sz="1800" b="1" i="1"/>
              <a:t>r</a:t>
            </a:r>
            <a:r>
              <a:rPr lang="ru-RU" sz="1800" b="1" i="1" baseline="-25000"/>
              <a:t>2</a:t>
            </a:r>
            <a:r>
              <a:rPr lang="ru-RU" sz="1800" b="1"/>
              <a:t> </a:t>
            </a:r>
            <a:r>
              <a:rPr lang="ru-RU" altLang="ru-RU" sz="1800"/>
              <a:t>(чем уже горло поры по сравнению с полостью):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800"/>
              <a:t>тем большее давление необходимо для заполнения пор по сравнению с давлением опорожнения пор;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800"/>
              <a:t>тем более заметен гистерезис на кривой адсорбции-десорбции.</a:t>
            </a:r>
            <a:endParaRPr lang="ru-RU" altLang="ru-RU" sz="1800" dirty="0"/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11" name="Text Box 16"/>
          <p:cNvSpPr txBox="1">
            <a:spLocks noChangeArrowheads="1"/>
          </p:cNvSpPr>
          <p:nvPr/>
        </p:nvSpPr>
        <p:spPr bwMode="auto">
          <a:xfrm>
            <a:off x="690820" y="1568458"/>
            <a:ext cx="1081036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600" b="1" dirty="0" err="1"/>
              <a:t>Бутылкообразная</a:t>
            </a:r>
            <a:r>
              <a:rPr lang="ru-RU" sz="1600" b="1" dirty="0"/>
              <a:t> пора: </a:t>
            </a:r>
            <a:r>
              <a:rPr lang="ru-RU" sz="1600" dirty="0"/>
              <a:t>Таким образом адсорбционная ветвь будет соответствовать радиусу коры</a:t>
            </a:r>
            <a:r>
              <a:rPr lang="en-US" sz="1600" dirty="0"/>
              <a:t> </a:t>
            </a:r>
            <a:r>
              <a:rPr lang="ru-RU" sz="1600" dirty="0"/>
              <a:t>полости, а десорбционная – радиусу коры горла.</a:t>
            </a:r>
            <a:r>
              <a:rPr lang="en-US" sz="1600" dirty="0"/>
              <a:t> </a:t>
            </a:r>
            <a:endParaRPr lang="ru-RU" sz="1600" dirty="0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76469" y="142917"/>
            <a:ext cx="5158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Капиллярная конденсация</a:t>
            </a:r>
            <a:endParaRPr lang="ru-RU" altLang="ru-RU" sz="2800" dirty="0">
              <a:latin typeface="+mj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178978"/>
              </p:ext>
            </p:extLst>
          </p:nvPr>
        </p:nvGraphicFramePr>
        <p:xfrm>
          <a:off x="863914" y="630485"/>
          <a:ext cx="1504904" cy="724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7" name="Equation" r:id="rId3" imgW="1028520" imgH="495000" progId="Equation.DSMT4">
                  <p:embed/>
                </p:oleObj>
              </mc:Choice>
              <mc:Fallback>
                <p:oleObj name="Equation" r:id="rId3" imgW="1028520" imgH="495000" progId="Equation.DSMT4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914" y="630485"/>
                        <a:ext cx="1504904" cy="724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90819" y="5162807"/>
            <a:ext cx="6312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b="1" i="1" dirty="0"/>
              <a:t>Гипотеза Мак-</a:t>
            </a:r>
            <a:r>
              <a:rPr lang="ru-RU" altLang="ru-RU" b="1" i="1" dirty="0" err="1"/>
              <a:t>Бэна</a:t>
            </a:r>
            <a:r>
              <a:rPr lang="ru-RU" altLang="ru-RU" b="1" i="1" dirty="0"/>
              <a:t> </a:t>
            </a:r>
            <a:r>
              <a:rPr lang="ru-RU" altLang="ru-RU" dirty="0"/>
              <a:t>– заполнение </a:t>
            </a:r>
            <a:r>
              <a:rPr lang="ru-RU" altLang="ru-RU" dirty="0" err="1"/>
              <a:t>бутылкообразных</a:t>
            </a:r>
            <a:r>
              <a:rPr lang="ru-RU" altLang="ru-RU" dirty="0"/>
              <a:t> пор происходит при давлении соответствующем 1/</a:t>
            </a:r>
            <a:r>
              <a:rPr lang="ru-RU" altLang="ru-RU" i="1" dirty="0"/>
              <a:t>r</a:t>
            </a:r>
            <a:r>
              <a:rPr lang="ru-RU" altLang="ru-RU" i="1" baseline="-25000" dirty="0"/>
              <a:t>1</a:t>
            </a:r>
            <a:r>
              <a:rPr lang="ru-RU" altLang="ru-RU" dirty="0"/>
              <a:t>, а опорожнение - при давлении, соответствующем 1/</a:t>
            </a:r>
            <a:r>
              <a:rPr lang="ru-RU" altLang="ru-RU" i="1" dirty="0"/>
              <a:t>r</a:t>
            </a:r>
            <a:r>
              <a:rPr lang="ru-RU" altLang="ru-RU" i="1" baseline="-25000" dirty="0"/>
              <a:t>2</a:t>
            </a: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xmlns="" id="{1F473D1D-89CF-4688-9ECD-92894B855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2" t="29519" r="26347" b="39793"/>
          <a:stretch/>
        </p:blipFill>
        <p:spPr bwMode="auto">
          <a:xfrm>
            <a:off x="9315862" y="2368094"/>
            <a:ext cx="1688637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82E1C297-B966-4D01-ACBE-CCEAA0B50E2E}"/>
              </a:ext>
            </a:extLst>
          </p:cNvPr>
          <p:cNvSpPr/>
          <p:nvPr/>
        </p:nvSpPr>
        <p:spPr>
          <a:xfrm>
            <a:off x="8819179" y="4607723"/>
            <a:ext cx="268200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Рисунок – Схематическое изображение </a:t>
            </a:r>
            <a:r>
              <a:rPr lang="ru-RU" sz="1100" dirty="0" err="1"/>
              <a:t>бутылкообразной</a:t>
            </a:r>
            <a:r>
              <a:rPr lang="ru-RU" sz="1100" dirty="0"/>
              <a:t> поры: </a:t>
            </a:r>
            <a:r>
              <a:rPr lang="en-US" sz="1100" i="1" dirty="0"/>
              <a:t>r</a:t>
            </a:r>
            <a:r>
              <a:rPr lang="ru-RU" sz="1100" i="1" baseline="-25000" dirty="0"/>
              <a:t>1</a:t>
            </a:r>
            <a:r>
              <a:rPr lang="ru-RU" sz="1100" dirty="0"/>
              <a:t> – радиус кривизны сферической поверхности адсорбционной пленки в полости поры; </a:t>
            </a:r>
            <a:r>
              <a:rPr lang="en-US" sz="1100" i="1" dirty="0"/>
              <a:t>r</a:t>
            </a:r>
            <a:r>
              <a:rPr lang="ru-RU" sz="1100" i="1" baseline="-25000" dirty="0"/>
              <a:t>2</a:t>
            </a:r>
            <a:r>
              <a:rPr lang="ru-RU" sz="1100" dirty="0"/>
              <a:t> – кривизны полусферического мениска капиллярного конденсата в горле поры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E64AE84-132F-4B5A-B028-7A4D25BD5C19}"/>
              </a:ext>
            </a:extLst>
          </p:cNvPr>
          <p:cNvSpPr txBox="1"/>
          <p:nvPr/>
        </p:nvSpPr>
        <p:spPr>
          <a:xfrm>
            <a:off x="690819" y="3396617"/>
            <a:ext cx="60976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1800" b="1" dirty="0"/>
              <a:t>Чем больше </a:t>
            </a:r>
            <a:r>
              <a:rPr lang="en-US" sz="1800" b="1" i="1" dirty="0"/>
              <a:t>r</a:t>
            </a:r>
            <a:r>
              <a:rPr lang="ru-RU" sz="1800" b="1" i="1" baseline="-25000" dirty="0"/>
              <a:t>1</a:t>
            </a:r>
            <a:r>
              <a:rPr lang="ru-RU" sz="1800" b="1" dirty="0"/>
              <a:t> по сравнению с </a:t>
            </a:r>
            <a:r>
              <a:rPr lang="en-US" sz="1800" b="1" i="1" dirty="0"/>
              <a:t>r</a:t>
            </a:r>
            <a:r>
              <a:rPr lang="ru-RU" sz="1800" b="1" i="1" baseline="-25000" dirty="0"/>
              <a:t>2</a:t>
            </a:r>
            <a:r>
              <a:rPr lang="ru-RU" sz="1800" b="1" dirty="0"/>
              <a:t> </a:t>
            </a:r>
            <a:r>
              <a:rPr lang="ru-RU" altLang="ru-RU" sz="1800" dirty="0"/>
              <a:t>(чем уже горло поры по сравнению с полостью):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800" dirty="0"/>
              <a:t>тем большее давление необходимо для заполнения пор по сравнению с давлением опорожнения пор;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800" dirty="0"/>
              <a:t>тем более заметен гистерезис на кривой адсорбции-десорбции.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BF26162-EB64-4900-8AC7-46F6FFE4C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239" y="2239270"/>
            <a:ext cx="1815940" cy="3191380"/>
          </a:xfrm>
          <a:prstGeom prst="rect">
            <a:avLst/>
          </a:prstGeom>
        </p:spPr>
      </p:pic>
      <p:sp>
        <p:nvSpPr>
          <p:cNvPr id="22" name="Номер слайда 5">
            <a:extLst>
              <a:ext uri="{FF2B5EF4-FFF2-40B4-BE49-F238E27FC236}">
                <a16:creationId xmlns:a16="http://schemas.microsoft.com/office/drawing/2014/main" xmlns="" id="{0763CEA0-7C10-41FA-9DF8-A017A25BA5DC}"/>
              </a:ext>
            </a:extLst>
          </p:cNvPr>
          <p:cNvSpPr txBox="1">
            <a:spLocks/>
          </p:cNvSpPr>
          <p:nvPr/>
        </p:nvSpPr>
        <p:spPr>
          <a:xfrm>
            <a:off x="11634297" y="639276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A03F16E0-D2DA-4CED-8592-C98CDF6751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100113"/>
            <a:ext cx="1569217" cy="3651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42286B2-32B9-41A9-AB16-66E1936317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0663" y="2153233"/>
            <a:ext cx="2337968" cy="118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56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"/>
          <p:cNvSpPr>
            <a:spLocks noChangeArrowheads="1"/>
          </p:cNvSpPr>
          <p:nvPr/>
        </p:nvSpPr>
        <p:spPr bwMode="auto">
          <a:xfrm>
            <a:off x="1064876" y="1552348"/>
            <a:ext cx="10062247" cy="415498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7188" algn="just">
              <a:defRPr/>
            </a:pPr>
            <a:r>
              <a:rPr lang="ru-RU" sz="2400" b="1" i="1" dirty="0"/>
              <a:t>Почему возникает гистерезис?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sz="2400" b="1" dirty="0"/>
              <a:t>Гистерезис </a:t>
            </a:r>
            <a:r>
              <a:rPr lang="ru-RU" sz="2400" dirty="0"/>
              <a:t>возможен потому, что процессы конденсации и испарения не являются в точности обратимыми друг другу. </a:t>
            </a:r>
            <a:r>
              <a:rPr lang="ru-RU" sz="2400" b="1" dirty="0"/>
              <a:t>Конденсация</a:t>
            </a:r>
            <a:r>
              <a:rPr lang="ru-RU" sz="2400" dirty="0"/>
              <a:t>: адсорбционная пленка играет роль зародышей, на которых происходит конденсация, когда относительное давление достигает величины, определяемой уравнением Кельвина. </a:t>
            </a:r>
            <a:r>
              <a:rPr lang="ru-RU" sz="2400" b="1" dirty="0"/>
              <a:t>Испарение: </a:t>
            </a:r>
            <a:r>
              <a:rPr lang="ru-RU" sz="2400" dirty="0"/>
              <a:t>испарение из мениска может происходить спонтанно, как только давление оказывается достаточно низким.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sz="2400" b="1" dirty="0"/>
              <a:t>Присутствие </a:t>
            </a:r>
            <a:r>
              <a:rPr lang="ru-RU" sz="2400" dirty="0"/>
              <a:t>на стенках пор молекул воздуха, затрудняющих смачивание стенок пор </a:t>
            </a:r>
            <a:r>
              <a:rPr lang="ru-RU" sz="2400" dirty="0" err="1"/>
              <a:t>адсорбатом</a:t>
            </a:r>
            <a:r>
              <a:rPr lang="ru-RU" sz="2400" dirty="0"/>
              <a:t> в прямом процессе – </a:t>
            </a:r>
            <a:r>
              <a:rPr lang="ru-RU" sz="2400" b="1" dirty="0"/>
              <a:t>адсорбции</a:t>
            </a:r>
            <a:r>
              <a:rPr lang="ru-RU" sz="2400" dirty="0"/>
              <a:t>. Обратный процесс – </a:t>
            </a:r>
            <a:r>
              <a:rPr lang="ru-RU" sz="2400" b="1" dirty="0"/>
              <a:t>десорбция </a:t>
            </a:r>
            <a:r>
              <a:rPr lang="ru-RU" sz="2400" dirty="0"/>
              <a:t>– уже не осложнен присутствием воздуха.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99183" y="647763"/>
            <a:ext cx="9233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+mj-lt"/>
              </a:rPr>
              <a:t>Адсорбционно-десорбционный гистерезис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01494550-DFD6-4B3C-AAE4-61064FBD8FC1}"/>
              </a:ext>
            </a:extLst>
          </p:cNvPr>
          <p:cNvSpPr txBox="1">
            <a:spLocks/>
          </p:cNvSpPr>
          <p:nvPr/>
        </p:nvSpPr>
        <p:spPr>
          <a:xfrm>
            <a:off x="11634297" y="627527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6ECB763-07D8-429F-89E9-CECB943469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514" y="14173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70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151888"/>
            <a:ext cx="1219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 dirty="0">
                <a:latin typeface="+mj-lt"/>
              </a:rPr>
              <a:t>   Классификация характерных типов формы петель гистерезиса ИЮПАК</a:t>
            </a:r>
            <a:endParaRPr lang="ru-RU" altLang="ru-RU" sz="2300" dirty="0">
              <a:latin typeface="+mj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340" y="1108177"/>
            <a:ext cx="6749541" cy="17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873037"/>
              </p:ext>
            </p:extLst>
          </p:nvPr>
        </p:nvGraphicFramePr>
        <p:xfrm>
          <a:off x="0" y="3080399"/>
          <a:ext cx="12192000" cy="35081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5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75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165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644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6874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ysClr val="windowText" lastClr="000000"/>
                          </a:solidFill>
                        </a:rPr>
                        <a:t>Н1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ysClr val="windowText" lastClr="000000"/>
                          </a:solidFill>
                        </a:rPr>
                        <a:t>Н2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ysClr val="windowText" lastClr="000000"/>
                          </a:solidFill>
                        </a:rPr>
                        <a:t>Н3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ysClr val="windowText" lastClr="000000"/>
                          </a:solidFill>
                        </a:rPr>
                        <a:t>Н4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7662">
                <a:tc>
                  <a:txBody>
                    <a:bodyPr/>
                    <a:lstStyle/>
                    <a:p>
                      <a:pPr algn="just"/>
                      <a:r>
                        <a:rPr lang="ru-RU" sz="1100" i="0" dirty="0"/>
                        <a:t>Корпускулярная пористая структура, образованная сферическими частицами близкого размера с однородной упаковкой.</a:t>
                      </a:r>
                    </a:p>
                    <a:p>
                      <a:pPr algn="just"/>
                      <a:r>
                        <a:rPr lang="ru-RU" sz="1100" i="0" dirty="0"/>
                        <a:t>Поры</a:t>
                      </a:r>
                      <a:r>
                        <a:rPr lang="ru-RU" sz="1100" i="0" baseline="0" dirty="0"/>
                        <a:t> – открытые с обоих концов капилляры, имеют трубчатую форму с различной конфигурацией поперечного сечения (круглая, квадратная и т.д.) и небольшой разброс пор по величине.</a:t>
                      </a:r>
                    </a:p>
                    <a:p>
                      <a:pPr algn="just"/>
                      <a:r>
                        <a:rPr lang="ru-RU" sz="1100" i="0" dirty="0"/>
                        <a:t>Крупнопористые и среднепористые силикагели, сажи и другие глобулярные адсорбенты.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i="0" dirty="0"/>
                        <a:t>Корпускулярная структура, но распределение и форма пор в этом случае неоднородны.</a:t>
                      </a:r>
                    </a:p>
                    <a:p>
                      <a:pPr algn="just"/>
                      <a:r>
                        <a:rPr lang="ru-RU" sz="1100" i="0" dirty="0"/>
                        <a:t>КК между двумя параллельными пластинами или листами, сравнительно легко передвигающимися относительно друг друга. Некоторые пористые стекла – типично губчатые структуры. Для глобулярных и для губчатых структур наблюдаются оба эти типа Н1 и Н2. Вероятно, определяющим форму гистерезиса, является не форма пор, а соотношение размеров горл и полостей, а также однородность этих размеров.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0" dirty="0"/>
                        <a:t>Встречаются редко. Структуры подобного типа могут образоваться в процессе неравномерной сушки некоторых гелеобразных адсорбентов. Материалы с щелевидной формой пор.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0" dirty="0"/>
                        <a:t>Наличие в веществе тороидальных, а также сквозных и замкнутых </a:t>
                      </a:r>
                      <a:r>
                        <a:rPr lang="ru-RU" sz="1100" i="0" dirty="0" err="1"/>
                        <a:t>бутылкообразных</a:t>
                      </a:r>
                      <a:r>
                        <a:rPr lang="ru-RU" sz="1100" i="0" dirty="0"/>
                        <a:t> пор с одинаковыми радиусами полостей и различными радиусами входных отверстий. Многие активные угли пароводяной активации, модифицированный монтмориллонит с раздвинутыми слоями. Пористые тела с конусообразными порами одинаковых размеров, клинообразные капилляры с закрытыми сторонами и открытыми концами.</a:t>
                      </a:r>
                      <a:endParaRPr lang="ru-RU" sz="1400" i="0" dirty="0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Материалы с щелевидной формой пор при</a:t>
                      </a:r>
                      <a:r>
                        <a:rPr lang="ru-RU" sz="110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наличии микропор.</a:t>
                      </a:r>
                    </a:p>
                    <a:p>
                      <a:pPr algn="just"/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Системы с набором неоднородных капилляров, имеющих широкую часть полости и разнообразные по величине короткие узкие горла. Тип Н4 отражает комбинацию микропор и </a:t>
                      </a:r>
                      <a:r>
                        <a:rPr lang="ru-RU" sz="11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мезопор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встречающуюся в некоторых типах активированных углей.</a:t>
                      </a:r>
                    </a:p>
                    <a:p>
                      <a:pPr algn="just"/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Если гистерезис на изотерме адсорбции для углей имеет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форму Н4, то это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означает, что уже при сравнительно небольшом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давлении произошло заполнение микропор и дальнейшая адсорбция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практически прекратилась. Если наблюдается крутой подъем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адсорбционной ветви изотермы вблизи </a:t>
                      </a:r>
                      <a:r>
                        <a:rPr lang="en-US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1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100" i="0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ru-RU" sz="110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 1, то можно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предположить, основываясь на морфологии некоторых активных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углей, что углеродная масса между полостями, имеющими размер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мезо- и макропор, пронизана микропорами близкой к щелевидной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форме.</a:t>
                      </a:r>
                      <a:endParaRPr lang="ru-RU" sz="16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DC5363AE-B8D0-4D66-AA20-4F735C905826}"/>
              </a:ext>
            </a:extLst>
          </p:cNvPr>
          <p:cNvCxnSpPr>
            <a:cxnSpLocks/>
          </p:cNvCxnSpPr>
          <p:nvPr/>
        </p:nvCxnSpPr>
        <p:spPr>
          <a:xfrm>
            <a:off x="121428" y="3588275"/>
            <a:ext cx="2288813" cy="0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46C0FBF2-F0B4-44F8-9C5B-5D6B01E796EA}"/>
              </a:ext>
            </a:extLst>
          </p:cNvPr>
          <p:cNvCxnSpPr>
            <a:cxnSpLocks/>
          </p:cNvCxnSpPr>
          <p:nvPr/>
        </p:nvCxnSpPr>
        <p:spPr>
          <a:xfrm>
            <a:off x="2878872" y="3588275"/>
            <a:ext cx="2223925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2D382FC3-40D5-4E78-91DD-BDC157583294}"/>
              </a:ext>
            </a:extLst>
          </p:cNvPr>
          <p:cNvCxnSpPr>
            <a:cxnSpLocks/>
          </p:cNvCxnSpPr>
          <p:nvPr/>
        </p:nvCxnSpPr>
        <p:spPr>
          <a:xfrm>
            <a:off x="5533534" y="3588275"/>
            <a:ext cx="2658359" cy="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F0B890ED-8677-47A1-874A-35CC3A2A0D67}"/>
              </a:ext>
            </a:extLst>
          </p:cNvPr>
          <p:cNvCxnSpPr>
            <a:cxnSpLocks/>
          </p:cNvCxnSpPr>
          <p:nvPr/>
        </p:nvCxnSpPr>
        <p:spPr>
          <a:xfrm>
            <a:off x="8606672" y="3588275"/>
            <a:ext cx="3374796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1368090-4632-4102-B227-CA53BF6AC921}"/>
              </a:ext>
            </a:extLst>
          </p:cNvPr>
          <p:cNvSpPr/>
          <p:nvPr/>
        </p:nvSpPr>
        <p:spPr>
          <a:xfrm>
            <a:off x="0" y="622519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xmlns="" id="{572D5B6E-ED45-479B-A757-18B1BB0E024F}"/>
              </a:ext>
            </a:extLst>
          </p:cNvPr>
          <p:cNvSpPr txBox="1">
            <a:spLocks/>
          </p:cNvSpPr>
          <p:nvPr/>
        </p:nvSpPr>
        <p:spPr>
          <a:xfrm>
            <a:off x="11609533" y="4855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CB8F929D-DAFA-41B7-9DEF-5EF05C8E5A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33985"/>
            <a:ext cx="1569217" cy="365124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56CDA3CE-CE4B-409D-A7FB-9445855A90B1}"/>
              </a:ext>
            </a:extLst>
          </p:cNvPr>
          <p:cNvCxnSpPr>
            <a:cxnSpLocks/>
          </p:cNvCxnSpPr>
          <p:nvPr/>
        </p:nvCxnSpPr>
        <p:spPr>
          <a:xfrm>
            <a:off x="121428" y="6704346"/>
            <a:ext cx="2288813" cy="0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5011D4F4-966C-43D0-9414-90260C91265D}"/>
              </a:ext>
            </a:extLst>
          </p:cNvPr>
          <p:cNvCxnSpPr>
            <a:cxnSpLocks/>
          </p:cNvCxnSpPr>
          <p:nvPr/>
        </p:nvCxnSpPr>
        <p:spPr>
          <a:xfrm>
            <a:off x="2878872" y="6704346"/>
            <a:ext cx="2223925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1420C8A-90ED-44B8-A69D-12A15FBBC4D2}"/>
              </a:ext>
            </a:extLst>
          </p:cNvPr>
          <p:cNvCxnSpPr>
            <a:cxnSpLocks/>
          </p:cNvCxnSpPr>
          <p:nvPr/>
        </p:nvCxnSpPr>
        <p:spPr>
          <a:xfrm>
            <a:off x="5608948" y="6704346"/>
            <a:ext cx="2667786" cy="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C8D20BCE-AC6D-41C9-8823-BF3E3CB37664}"/>
              </a:ext>
            </a:extLst>
          </p:cNvPr>
          <p:cNvCxnSpPr>
            <a:cxnSpLocks/>
          </p:cNvCxnSpPr>
          <p:nvPr/>
        </p:nvCxnSpPr>
        <p:spPr>
          <a:xfrm>
            <a:off x="8606672" y="6704346"/>
            <a:ext cx="3374796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035660" y="2832049"/>
            <a:ext cx="6120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Рисунок - Классификация петель гистерезиса</a:t>
            </a:r>
          </a:p>
        </p:txBody>
      </p:sp>
    </p:spTree>
    <p:extLst>
      <p:ext uri="{BB962C8B-B14F-4D97-AF65-F5344CB8AC3E}">
        <p14:creationId xmlns:p14="http://schemas.microsoft.com/office/powerpoint/2010/main" val="422162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886E44FD-AD67-432B-9CF2-2297D18A3D2F}"/>
              </a:ext>
            </a:extLst>
          </p:cNvPr>
          <p:cNvGrpSpPr/>
          <p:nvPr/>
        </p:nvGrpSpPr>
        <p:grpSpPr>
          <a:xfrm>
            <a:off x="5727393" y="0"/>
            <a:ext cx="5433237" cy="6858000"/>
            <a:chOff x="3988046" y="0"/>
            <a:chExt cx="5433237" cy="685800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3D52F622-0695-4C28-9374-E5B7E2B71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DFF"/>
                </a:clrFrom>
                <a:clrTo>
                  <a:srgbClr val="FE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046" y="0"/>
              <a:ext cx="5433237" cy="6858000"/>
            </a:xfrm>
            <a:prstGeom prst="rect">
              <a:avLst/>
            </a:prstGeom>
          </p:spPr>
        </p:pic>
        <p:sp>
          <p:nvSpPr>
            <p:cNvPr id="4" name="Стрелка вправо 3"/>
            <p:cNvSpPr/>
            <p:nvPr/>
          </p:nvSpPr>
          <p:spPr>
            <a:xfrm>
              <a:off x="4727576" y="5013325"/>
              <a:ext cx="1655763" cy="2159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Стрелка вправо 5"/>
            <p:cNvSpPr/>
            <p:nvPr/>
          </p:nvSpPr>
          <p:spPr>
            <a:xfrm>
              <a:off x="5664201" y="4437063"/>
              <a:ext cx="1655763" cy="2159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Стрелка вправо 7"/>
            <p:cNvSpPr/>
            <p:nvPr/>
          </p:nvSpPr>
          <p:spPr>
            <a:xfrm rot="17021842">
              <a:off x="6842126" y="2538413"/>
              <a:ext cx="3044825" cy="22225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Стрелка вправо 9"/>
            <p:cNvSpPr/>
            <p:nvPr/>
          </p:nvSpPr>
          <p:spPr>
            <a:xfrm>
              <a:off x="7535863" y="224947"/>
              <a:ext cx="1657350" cy="2159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43011" name="Прямоугольник 1"/>
          <p:cNvSpPr>
            <a:spLocks noChangeArrowheads="1"/>
          </p:cNvSpPr>
          <p:nvPr/>
        </p:nvSpPr>
        <p:spPr bwMode="auto">
          <a:xfrm>
            <a:off x="3847479" y="4793457"/>
            <a:ext cx="27368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+mn-lt"/>
              </a:rPr>
              <a:t>Адсорбция ограничена образованием тонкого слоя на стенках пор</a:t>
            </a:r>
            <a:endParaRPr lang="ru-RU" altLang="ru-RU" dirty="0">
              <a:latin typeface="+mn-lt"/>
            </a:endParaRPr>
          </a:p>
        </p:txBody>
      </p:sp>
      <p:sp>
        <p:nvSpPr>
          <p:cNvPr id="43013" name="Прямоугольник 4"/>
          <p:cNvSpPr>
            <a:spLocks noChangeArrowheads="1"/>
          </p:cNvSpPr>
          <p:nvPr/>
        </p:nvSpPr>
        <p:spPr bwMode="auto">
          <a:xfrm>
            <a:off x="4862853" y="4147126"/>
            <a:ext cx="27352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+mn-lt"/>
              </a:rPr>
              <a:t>Начало КК в наиболее тонких порах</a:t>
            </a:r>
          </a:p>
        </p:txBody>
      </p:sp>
      <p:sp>
        <p:nvSpPr>
          <p:cNvPr id="43015" name="Прямоугольник 6"/>
          <p:cNvSpPr>
            <a:spLocks noChangeArrowheads="1"/>
          </p:cNvSpPr>
          <p:nvPr/>
        </p:nvSpPr>
        <p:spPr bwMode="auto">
          <a:xfrm rot="16967321">
            <a:off x="9137892" y="2482742"/>
            <a:ext cx="3024187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+mn-lt"/>
              </a:rPr>
              <a:t>Ширина пор, заполняемых конденсатом возрастает</a:t>
            </a:r>
          </a:p>
        </p:txBody>
      </p:sp>
      <p:sp>
        <p:nvSpPr>
          <p:cNvPr id="43017" name="Прямоугольник 8"/>
          <p:cNvSpPr>
            <a:spLocks noChangeArrowheads="1"/>
          </p:cNvSpPr>
          <p:nvPr/>
        </p:nvSpPr>
        <p:spPr bwMode="auto">
          <a:xfrm>
            <a:off x="6586528" y="0"/>
            <a:ext cx="273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+mn-lt"/>
              </a:rPr>
              <a:t>Вся система заполнена конденсатом</a:t>
            </a:r>
          </a:p>
        </p:txBody>
      </p:sp>
      <p:sp>
        <p:nvSpPr>
          <p:cNvPr id="43019" name="Прямоугольник 10"/>
          <p:cNvSpPr>
            <a:spLocks noChangeArrowheads="1"/>
          </p:cNvSpPr>
          <p:nvPr/>
        </p:nvSpPr>
        <p:spPr bwMode="auto">
          <a:xfrm>
            <a:off x="1567248" y="2110709"/>
            <a:ext cx="3708296" cy="12003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latin typeface="+mn-lt"/>
              </a:rPr>
              <a:t>Как правило, уравнение Кельвина применяется при </a:t>
            </a:r>
            <a:r>
              <a:rPr lang="en-US" altLang="ru-RU" sz="2400" b="1" i="1" dirty="0">
                <a:latin typeface="+mn-lt"/>
              </a:rPr>
              <a:t>r</a:t>
            </a:r>
            <a:r>
              <a:rPr lang="en-US" altLang="ru-RU" sz="2400" b="1" dirty="0">
                <a:latin typeface="+mn-lt"/>
              </a:rPr>
              <a:t> = 1-25 </a:t>
            </a:r>
            <a:r>
              <a:rPr lang="ru-RU" altLang="ru-RU" sz="2400" b="1" dirty="0">
                <a:latin typeface="+mn-lt"/>
              </a:rPr>
              <a:t>нм.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002768"/>
              </p:ext>
            </p:extLst>
          </p:nvPr>
        </p:nvGraphicFramePr>
        <p:xfrm>
          <a:off x="2682415" y="1296602"/>
          <a:ext cx="147796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2" name="Equation" r:id="rId4" imgW="1028520" imgH="495000" progId="Equation.DSMT4">
                  <p:embed/>
                </p:oleObj>
              </mc:Choice>
              <mc:Fallback>
                <p:oleObj name="Equation" r:id="rId4" imgW="1028520" imgH="495000" progId="Equation.DSMT4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415" y="1296602"/>
                        <a:ext cx="1477962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8"/>
          <p:cNvSpPr>
            <a:spLocks noChangeArrowheads="1"/>
          </p:cNvSpPr>
          <p:nvPr/>
        </p:nvSpPr>
        <p:spPr bwMode="auto">
          <a:xfrm>
            <a:off x="9485752" y="4938931"/>
            <a:ext cx="1411383" cy="430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100" i="1" dirty="0">
                <a:latin typeface="+mn-lt"/>
              </a:rPr>
              <a:t>Молотый кварц / кварцевое стекло</a:t>
            </a:r>
          </a:p>
        </p:txBody>
      </p:sp>
      <p:sp>
        <p:nvSpPr>
          <p:cNvPr id="14" name="Прямоугольник 8"/>
          <p:cNvSpPr>
            <a:spLocks noChangeArrowheads="1"/>
          </p:cNvSpPr>
          <p:nvPr/>
        </p:nvSpPr>
        <p:spPr bwMode="auto">
          <a:xfrm>
            <a:off x="8731724" y="1121578"/>
            <a:ext cx="957310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100" i="1" dirty="0">
                <a:latin typeface="+mn-lt"/>
              </a:rPr>
              <a:t>Силикагель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7B178256-2252-487C-A490-AAAB6A9FDF29}"/>
              </a:ext>
            </a:extLst>
          </p:cNvPr>
          <p:cNvCxnSpPr/>
          <p:nvPr/>
        </p:nvCxnSpPr>
        <p:spPr>
          <a:xfrm>
            <a:off x="1589643" y="3311038"/>
            <a:ext cx="3696007" cy="0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7C6E4C2C-6ED1-4B5E-8550-44C9D9B934A4}"/>
              </a:ext>
            </a:extLst>
          </p:cNvPr>
          <p:cNvCxnSpPr/>
          <p:nvPr/>
        </p:nvCxnSpPr>
        <p:spPr>
          <a:xfrm>
            <a:off x="1567248" y="1197316"/>
            <a:ext cx="3696007" cy="0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Номер слайда 5">
            <a:extLst>
              <a:ext uri="{FF2B5EF4-FFF2-40B4-BE49-F238E27FC236}">
                <a16:creationId xmlns:a16="http://schemas.microsoft.com/office/drawing/2014/main" xmlns="" id="{D6ADC572-D792-486D-B2AD-72C3DEFA807E}"/>
              </a:ext>
            </a:extLst>
          </p:cNvPr>
          <p:cNvSpPr txBox="1">
            <a:spLocks/>
          </p:cNvSpPr>
          <p:nvPr/>
        </p:nvSpPr>
        <p:spPr>
          <a:xfrm>
            <a:off x="11624768" y="649287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CE55CF1-A816-445B-A8C1-7936DBC3B4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7" y="82009"/>
            <a:ext cx="1569217" cy="365124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xmlns="" id="{ED48A012-A675-45D7-A7BC-1AFE6A938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9" b="35179"/>
          <a:stretch/>
        </p:blipFill>
        <p:spPr bwMode="auto">
          <a:xfrm flipH="1">
            <a:off x="10784" y="4328152"/>
            <a:ext cx="3573199" cy="252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433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6" t="10722" r="34703" b="29100"/>
          <a:stretch/>
        </p:blipFill>
        <p:spPr bwMode="auto">
          <a:xfrm>
            <a:off x="7828254" y="298396"/>
            <a:ext cx="3922022" cy="568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639823" y="1240906"/>
            <a:ext cx="6804586" cy="455509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Aft>
                <a:spcPts val="1200"/>
              </a:spcAft>
            </a:pPr>
            <a:r>
              <a:rPr lang="ru-RU" altLang="ru-RU" sz="2000" dirty="0">
                <a:latin typeface="+mn-lt"/>
              </a:rPr>
              <a:t>Капиллярная конденсация характерна для изотерм адсорбции </a:t>
            </a:r>
            <a:r>
              <a:rPr lang="en-US" altLang="ru-RU" sz="2000" dirty="0">
                <a:latin typeface="+mn-lt"/>
              </a:rPr>
              <a:t>IV </a:t>
            </a:r>
            <a:r>
              <a:rPr lang="ru-RU" altLang="ru-RU" sz="2000" dirty="0">
                <a:latin typeface="+mn-lt"/>
              </a:rPr>
              <a:t>типа.</a:t>
            </a:r>
          </a:p>
          <a:p>
            <a:pPr algn="just" eaLnBrk="1" hangingPunct="1"/>
            <a:r>
              <a:rPr lang="ru-RU" altLang="ru-RU" sz="2000" b="1" dirty="0">
                <a:latin typeface="+mn-lt"/>
              </a:rPr>
              <a:t>Чем тоньше пора: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+mn-lt"/>
              </a:rPr>
              <a:t>тем сильнее адсорбционный процесс преобладает над капиллярно-конденсационным;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+mn-lt"/>
              </a:rPr>
              <a:t>тем меньше высота гистерезиса;</a:t>
            </a:r>
          </a:p>
          <a:p>
            <a:pPr marL="342900" indent="-342900" algn="just" eaLnBrk="1" hangingPunct="1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+mn-lt"/>
              </a:rPr>
              <a:t>тем сильнее гистерезис смещен в сторону малых относительных давлений</a:t>
            </a:r>
          </a:p>
          <a:p>
            <a:pPr algn="just" eaLnBrk="1" hangingPunct="1">
              <a:spcAft>
                <a:spcPts val="1200"/>
              </a:spcAft>
            </a:pPr>
            <a:r>
              <a:rPr lang="ru-RU" altLang="ru-RU" sz="2000" b="1" dirty="0">
                <a:latin typeface="+mn-lt"/>
              </a:rPr>
              <a:t>Для широкопористых адсорбентов </a:t>
            </a:r>
            <a:r>
              <a:rPr lang="ru-RU" altLang="ru-RU" sz="2000" dirty="0">
                <a:latin typeface="+mn-lt"/>
              </a:rPr>
              <a:t>гистерезисная петля вырождается – размеры мениска (горла поры) сопоставимы с размером внутренней полости поры</a:t>
            </a:r>
          </a:p>
          <a:p>
            <a:pPr algn="just" eaLnBrk="1" hangingPunct="1">
              <a:spcAft>
                <a:spcPts val="1200"/>
              </a:spcAft>
            </a:pPr>
            <a:r>
              <a:rPr lang="ru-RU" altLang="ru-RU" sz="2000" b="1" dirty="0">
                <a:latin typeface="+mn-lt"/>
              </a:rPr>
              <a:t>Плато и резкий вертикальный обрыв на кривой десорбции</a:t>
            </a:r>
            <a:r>
              <a:rPr lang="ru-RU" altLang="ru-RU" sz="2000" dirty="0">
                <a:latin typeface="+mn-lt"/>
              </a:rPr>
              <a:t> – однородные и узкие поры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27382" y="471703"/>
            <a:ext cx="6450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3200" b="1" dirty="0">
                <a:latin typeface="+mj-lt"/>
              </a:rPr>
              <a:t>Капиллярная конденсация</a:t>
            </a:r>
            <a:endParaRPr lang="ru-RU" altLang="ru-RU" sz="32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44409" y="5980427"/>
            <a:ext cx="46897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Рисунок – Изотермы адсорбции пара воды на силикагелях с различной пористой структурой: от изотермы к изотерме объем пор и их размеры уменьшаются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4F223BD2-6564-46E6-9FBA-152806CB620A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5D84855-7E98-40CC-AA7D-2545DCD342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01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11" name="Text Box 16"/>
          <p:cNvSpPr txBox="1">
            <a:spLocks noChangeArrowheads="1"/>
          </p:cNvSpPr>
          <p:nvPr/>
        </p:nvSpPr>
        <p:spPr bwMode="auto">
          <a:xfrm>
            <a:off x="1106555" y="1349858"/>
            <a:ext cx="9978887" cy="50629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900" b="1" i="1" dirty="0">
                <a:latin typeface="+mn-lt"/>
              </a:rPr>
              <a:t>Правило Гурвича</a:t>
            </a:r>
            <a:r>
              <a:rPr lang="ru-RU" altLang="ru-RU" sz="1900" dirty="0">
                <a:latin typeface="+mn-lt"/>
              </a:rPr>
              <a:t> - количество адсорбированного вещества, соответствующее области адсорбционно-десорбционного гистерезиса и выраженное в виде объема жидкости (имеющей плотность нормальной жидкости), должно быть одинаковым для всех </a:t>
            </a:r>
            <a:r>
              <a:rPr lang="ru-RU" altLang="ru-RU" sz="1900" dirty="0" err="1">
                <a:latin typeface="+mn-lt"/>
              </a:rPr>
              <a:t>адсорбтивов</a:t>
            </a:r>
            <a:r>
              <a:rPr lang="ru-RU" altLang="ru-RU" sz="1900" dirty="0">
                <a:latin typeface="+mn-lt"/>
              </a:rPr>
              <a:t> на данном пористом теле.</a:t>
            </a:r>
          </a:p>
          <a:p>
            <a:pPr algn="just" eaLnBrk="1" hangingPunct="1"/>
            <a:endParaRPr lang="ru-RU" altLang="ru-RU" sz="1900" dirty="0">
              <a:latin typeface="+mn-lt"/>
            </a:endParaRPr>
          </a:p>
          <a:p>
            <a:pPr algn="just" eaLnBrk="1" hangingPunct="1"/>
            <a:r>
              <a:rPr lang="ru-RU" altLang="ru-RU" sz="1900" b="1" dirty="0">
                <a:latin typeface="+mn-lt"/>
              </a:rPr>
              <a:t>Радиус пор определяется по уравнению Кельвина с учетом принятой модели пор.</a:t>
            </a:r>
          </a:p>
          <a:p>
            <a:pPr algn="just" eaLnBrk="1" hangingPunct="1"/>
            <a:r>
              <a:rPr lang="ru-RU" altLang="ru-RU" sz="1900" b="1" dirty="0">
                <a:latin typeface="+mn-lt"/>
              </a:rPr>
              <a:t>Поправки</a:t>
            </a:r>
            <a:r>
              <a:rPr lang="ru-RU" altLang="ru-RU" sz="1900" dirty="0">
                <a:latin typeface="+mn-lt"/>
              </a:rPr>
              <a:t>: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толщина адсорбционного слоя (соответствует началу гистерезиса);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зависимость поверхностного натяжения от кривизны при малых </a:t>
            </a:r>
            <a:r>
              <a:rPr lang="en-US" altLang="ru-RU" sz="1900" i="1" dirty="0">
                <a:latin typeface="+mn-lt"/>
              </a:rPr>
              <a:t>r</a:t>
            </a:r>
            <a:r>
              <a:rPr lang="en-US" altLang="ru-RU" sz="1900" dirty="0">
                <a:latin typeface="+mn-lt"/>
              </a:rPr>
              <a:t>.</a:t>
            </a:r>
          </a:p>
          <a:p>
            <a:pPr algn="just" eaLnBrk="1" hangingPunct="1"/>
            <a:endParaRPr lang="ru-RU" altLang="ru-RU" sz="1900" dirty="0">
              <a:latin typeface="+mn-lt"/>
            </a:endParaRPr>
          </a:p>
          <a:p>
            <a:pPr algn="just" eaLnBrk="1" hangingPunct="1"/>
            <a:r>
              <a:rPr lang="ru-RU" altLang="ru-RU" sz="1900" b="1" dirty="0">
                <a:latin typeface="+mn-lt"/>
              </a:rPr>
              <a:t>Для расчета величины радиусов пор следует использовать изотермы десорбции: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являются более равновесными;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форма мениска сферическая, не искажена силовым полем стенок пор;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не нужна поправка на угол смачивания;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900" dirty="0">
                <a:latin typeface="+mn-lt"/>
              </a:rPr>
              <a:t>эта ветвь однозначно связана с капиллярной конденсацией независимо от преобладающей формы пор в материале.</a:t>
            </a:r>
          </a:p>
          <a:p>
            <a:pPr algn="just" eaLnBrk="1" hangingPunct="1"/>
            <a:r>
              <a:rPr lang="ru-RU" altLang="ru-RU" sz="1900" dirty="0">
                <a:latin typeface="+mn-lt"/>
              </a:rPr>
              <a:t>Объем пор определяется по приросту ветви изотермы десорбции при данных </a:t>
            </a:r>
            <a:r>
              <a:rPr lang="en-US" altLang="ru-RU" sz="1900" i="1" dirty="0">
                <a:latin typeface="+mn-lt"/>
              </a:rPr>
              <a:t>r</a:t>
            </a:r>
            <a:r>
              <a:rPr lang="ru-RU" altLang="ru-RU" sz="1900" dirty="0">
                <a:latin typeface="+mn-lt"/>
              </a:rPr>
              <a:t>.</a:t>
            </a:r>
            <a:r>
              <a:rPr lang="en-US" altLang="ru-RU" sz="1900" dirty="0">
                <a:latin typeface="+mn-lt"/>
              </a:rPr>
              <a:t>)</a:t>
            </a:r>
            <a:r>
              <a:rPr lang="ru-RU" altLang="ru-RU" sz="1900" dirty="0">
                <a:latin typeface="+mn-lt"/>
              </a:rPr>
              <a:t>.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293065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n-lt"/>
              </a:rPr>
              <a:t>Определение</a:t>
            </a:r>
            <a:r>
              <a:rPr lang="ru-RU" altLang="ru-RU" sz="2800" b="1" dirty="0"/>
              <a:t> характеристик </a:t>
            </a:r>
            <a:r>
              <a:rPr lang="ru-RU" altLang="ru-RU" sz="2800" b="1" dirty="0" err="1"/>
              <a:t>мезопор</a:t>
            </a:r>
            <a:endParaRPr lang="ru-RU" altLang="ru-RU" sz="2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F2BA1DE-8E36-4FE8-ACEB-A63BBF3E97AF}"/>
              </a:ext>
            </a:extLst>
          </p:cNvPr>
          <p:cNvSpPr/>
          <p:nvPr/>
        </p:nvSpPr>
        <p:spPr>
          <a:xfrm>
            <a:off x="-2" y="924684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CD35C991-A85F-4A4D-8D07-CD39DADD23FC}"/>
              </a:ext>
            </a:extLst>
          </p:cNvPr>
          <p:cNvSpPr txBox="1">
            <a:spLocks/>
          </p:cNvSpPr>
          <p:nvPr/>
        </p:nvSpPr>
        <p:spPr>
          <a:xfrm>
            <a:off x="11634297" y="644317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E24C09E-BF03-4085-98D6-5C37508C88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180" y="11050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50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BACDEEDE-46CD-4381-9FE7-350D9273F318}"/>
              </a:ext>
            </a:extLst>
          </p:cNvPr>
          <p:cNvSpPr/>
          <p:nvPr/>
        </p:nvSpPr>
        <p:spPr>
          <a:xfrm flipH="1">
            <a:off x="-2" y="4412967"/>
            <a:ext cx="2731167" cy="2445034"/>
          </a:xfrm>
          <a:prstGeom prst="rect">
            <a:avLst/>
          </a:prstGeom>
          <a:blipFill dpi="0" rotWithShape="1">
            <a:blip r:embed="rId3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631" name="Rectangle 23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8633" name="Rectangle 25"/>
          <p:cNvSpPr>
            <a:spLocks noChangeArrowheads="1"/>
          </p:cNvSpPr>
          <p:nvPr/>
        </p:nvSpPr>
        <p:spPr bwMode="auto">
          <a:xfrm>
            <a:off x="1524001" y="20679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1524001" y="21394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7444" y="1345004"/>
            <a:ext cx="7127149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Метод Фостера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dirty="0"/>
              <a:t>принимается равенство радиуса кривизны мениска и радиуса коры (адсорбционная пленка отсутствует);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dirty="0"/>
              <a:t>принимается форма пор (например, по форме петли гистерезиса) – от этого зависит вид уравнения Кельвина и входящие в него величины;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dirty="0"/>
              <a:t>объём пор вычисляется по величине адсорбции и молярному объему жидкости при </a:t>
            </a:r>
            <a:r>
              <a:rPr lang="en-US" sz="1600" i="1" dirty="0"/>
              <a:t>t</a:t>
            </a:r>
            <a:r>
              <a:rPr lang="ru-RU" sz="1600" baseline="-25000" dirty="0" err="1"/>
              <a:t>адс</a:t>
            </a:r>
            <a:r>
              <a:rPr lang="ru-RU" sz="1600" dirty="0"/>
              <a:t>;</a:t>
            </a:r>
            <a:endParaRPr lang="ru-RU" sz="1600" b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552644"/>
              </p:ext>
            </p:extLst>
          </p:nvPr>
        </p:nvGraphicFramePr>
        <p:xfrm>
          <a:off x="239272" y="4851718"/>
          <a:ext cx="7295321" cy="800921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43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4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47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70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943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0441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9445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9282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75922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43516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ru-RU" sz="18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p</a:t>
                      </a:r>
                      <a:endParaRPr lang="ru-RU" sz="18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p/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en-US" sz="1800" b="1" baseline="-25000" dirty="0" err="1">
                          <a:solidFill>
                            <a:schemeClr val="bg1"/>
                          </a:solidFill>
                        </a:rPr>
                        <a:t>s</a:t>
                      </a:r>
                      <a:endParaRPr lang="ru-RU" sz="1800" b="1" i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ln(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en-US" sz="1800" b="1" baseline="-25000" dirty="0" err="1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/p)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bg1"/>
                          </a:solidFill>
                        </a:rPr>
                        <a:t>r</a:t>
                      </a:r>
                      <a:r>
                        <a:rPr lang="en-US" sz="1800" b="1" baseline="-25000" dirty="0" err="1">
                          <a:solidFill>
                            <a:schemeClr val="bg1"/>
                          </a:solidFill>
                        </a:rPr>
                        <a:t>p</a:t>
                      </a:r>
                      <a:endParaRPr lang="ru-RU" sz="1800" b="1" i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ru-RU" sz="1800" b="1" baseline="-25000" dirty="0">
                          <a:solidFill>
                            <a:schemeClr val="bg1"/>
                          </a:solidFill>
                        </a:rPr>
                        <a:t>п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ru-RU" sz="1800" b="1" baseline="-25000" dirty="0">
                          <a:solidFill>
                            <a:schemeClr val="bg1"/>
                          </a:solidFill>
                        </a:rPr>
                        <a:t>п</a:t>
                      </a:r>
                      <a:r>
                        <a:rPr lang="ru-RU" sz="1800" b="1" baseline="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ru-RU" sz="1800" b="1" baseline="-25000" dirty="0" err="1">
                          <a:solidFill>
                            <a:schemeClr val="bg1"/>
                          </a:solidFill>
                        </a:rPr>
                        <a:t>п,макс</a:t>
                      </a:r>
                      <a:endParaRPr lang="ru-RU" sz="18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t</a:t>
                      </a:r>
                      <a:endParaRPr lang="ru-RU" sz="1800" b="1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d(V</a:t>
                      </a:r>
                      <a:r>
                        <a:rPr lang="ru-RU" sz="1800" b="1" baseline="-25000" dirty="0">
                          <a:solidFill>
                            <a:schemeClr val="bg1"/>
                          </a:solidFill>
                        </a:rPr>
                        <a:t>п</a:t>
                      </a:r>
                      <a:r>
                        <a:rPr lang="ru-RU" sz="1800" b="1" baseline="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ru-RU" sz="1800" b="1" baseline="-25000" dirty="0" err="1">
                          <a:solidFill>
                            <a:schemeClr val="bg1"/>
                          </a:solidFill>
                        </a:rPr>
                        <a:t>п,макс</a:t>
                      </a: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)/</a:t>
                      </a:r>
                      <a:r>
                        <a:rPr lang="en-US" sz="1800" b="1" baseline="0" dirty="0" err="1">
                          <a:solidFill>
                            <a:schemeClr val="bg1"/>
                          </a:solidFill>
                        </a:rPr>
                        <a:t>dr</a:t>
                      </a:r>
                      <a:r>
                        <a:rPr lang="en-US" sz="1800" b="1" baseline="-25000" dirty="0" err="1">
                          <a:solidFill>
                            <a:schemeClr val="bg1"/>
                          </a:solidFill>
                        </a:rPr>
                        <a:t>p</a:t>
                      </a:r>
                      <a:endParaRPr lang="ru-RU" sz="1800" b="1" i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2120">
                <a:tc>
                  <a:txBody>
                    <a:bodyPr/>
                    <a:lstStyle/>
                    <a:p>
                      <a:pPr algn="ctr"/>
                      <a:endParaRPr lang="ru-RU" sz="18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07441" y="4377838"/>
            <a:ext cx="6958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Таблица – Определение распределения пор (</a:t>
            </a:r>
            <a:r>
              <a:rPr lang="ru-RU" dirty="0" err="1"/>
              <a:t>мезопор</a:t>
            </a:r>
            <a:r>
              <a:rPr lang="ru-RU" dirty="0"/>
              <a:t>) по размерам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403098" y="3391858"/>
            <a:ext cx="3167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– Интегральная кривая распределения объема пор по радиусам пор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375208" y="6170173"/>
            <a:ext cx="3238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– Дифференциальная кривая распределения объема пор по радиусам пор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xmlns="" id="{AD005281-FA6B-4CF6-B8EE-B16779941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462" y="234710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Определение характеристик </a:t>
            </a:r>
            <a:r>
              <a:rPr lang="ru-RU" altLang="ru-RU" sz="2800" b="1" dirty="0" err="1">
                <a:latin typeface="+mj-lt"/>
              </a:rPr>
              <a:t>мезопор</a:t>
            </a:r>
            <a:endParaRPr lang="ru-RU" altLang="ru-RU" sz="2800" dirty="0"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3358B08-8CA3-47FD-9719-55B949EC183B}"/>
              </a:ext>
            </a:extLst>
          </p:cNvPr>
          <p:cNvSpPr/>
          <p:nvPr/>
        </p:nvSpPr>
        <p:spPr>
          <a:xfrm>
            <a:off x="0" y="826320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xmlns="" id="{78598746-7969-457D-A5F0-F8CEEDAFE200}"/>
              </a:ext>
            </a:extLst>
          </p:cNvPr>
          <p:cNvSpPr txBox="1">
            <a:spLocks/>
          </p:cNvSpPr>
          <p:nvPr/>
        </p:nvSpPr>
        <p:spPr>
          <a:xfrm>
            <a:off x="11634297" y="644317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1BD2D4D-D102-4F6B-BF37-84AB38DB2E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180" y="110503"/>
            <a:ext cx="1569217" cy="365124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59B02C04-C376-41B1-A84E-60AD1889E5E9}"/>
              </a:ext>
            </a:extLst>
          </p:cNvPr>
          <p:cNvCxnSpPr>
            <a:cxnSpLocks/>
          </p:cNvCxnSpPr>
          <p:nvPr/>
        </p:nvCxnSpPr>
        <p:spPr>
          <a:xfrm>
            <a:off x="7742017" y="1354187"/>
            <a:ext cx="0" cy="5172345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B353B2EE-300B-4059-ACF0-41A883085624}"/>
              </a:ext>
            </a:extLst>
          </p:cNvPr>
          <p:cNvCxnSpPr>
            <a:cxnSpLocks/>
          </p:cNvCxnSpPr>
          <p:nvPr/>
        </p:nvCxnSpPr>
        <p:spPr>
          <a:xfrm>
            <a:off x="974035" y="4236006"/>
            <a:ext cx="7302699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Объект 23">
            <a:extLst>
              <a:ext uri="{FF2B5EF4-FFF2-40B4-BE49-F238E27FC236}">
                <a16:creationId xmlns:a16="http://schemas.microsoft.com/office/drawing/2014/main" xmlns="" id="{E95FB3DA-32B8-45AC-BDF0-7E08FC8508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662450"/>
              </p:ext>
            </p:extLst>
          </p:nvPr>
        </p:nvGraphicFramePr>
        <p:xfrm>
          <a:off x="2570088" y="5859245"/>
          <a:ext cx="2478706" cy="764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6" name="Equation" r:id="rId5" imgW="1777680" imgH="545760" progId="Equation.DSMT4">
                  <p:embed/>
                </p:oleObj>
              </mc:Choice>
              <mc:Fallback>
                <p:oleObj name="Equation" r:id="rId5" imgW="1777680" imgH="545760" progId="Equation.DSMT4">
                  <p:embed/>
                  <p:pic>
                    <p:nvPicPr>
                      <p:cNvPr id="16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0088" y="5859245"/>
                        <a:ext cx="2478706" cy="764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>
            <a:extLst>
              <a:ext uri="{FF2B5EF4-FFF2-40B4-BE49-F238E27FC236}">
                <a16:creationId xmlns:a16="http://schemas.microsoft.com/office/drawing/2014/main" xmlns="" id="{78FF6A5D-5B5B-49D7-93BB-A767600011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72261"/>
              </p:ext>
            </p:extLst>
          </p:nvPr>
        </p:nvGraphicFramePr>
        <p:xfrm>
          <a:off x="2039734" y="3211582"/>
          <a:ext cx="3862568" cy="8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7" name="Equation" r:id="rId7" imgW="3251160" imgH="711000" progId="Equation.DSMT4">
                  <p:embed/>
                </p:oleObj>
              </mc:Choice>
              <mc:Fallback>
                <p:oleObj name="Equation" r:id="rId7" imgW="3251160" imgH="711000" progId="Equation.DSMT4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734" y="3211582"/>
                        <a:ext cx="3862568" cy="84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EF420A4-880F-4927-801F-FBBE219378B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602" r="5494"/>
          <a:stretch/>
        </p:blipFill>
        <p:spPr>
          <a:xfrm>
            <a:off x="8731957" y="1175163"/>
            <a:ext cx="2510057" cy="23530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6656E4D-FE5F-4911-878C-4B3603EB201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757" r="6259"/>
          <a:stretch/>
        </p:blipFill>
        <p:spPr>
          <a:xfrm>
            <a:off x="8652328" y="4059832"/>
            <a:ext cx="2623929" cy="221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42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33" name="Rectangle 25"/>
          <p:cNvSpPr>
            <a:spLocks noChangeArrowheads="1"/>
          </p:cNvSpPr>
          <p:nvPr/>
        </p:nvSpPr>
        <p:spPr bwMode="auto">
          <a:xfrm>
            <a:off x="1524001" y="20679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1524001" y="21394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0131" y="1267850"/>
            <a:ext cx="104731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b="1" i="1" dirty="0"/>
              <a:t>Учёт толщины адсорбционной плёнки</a:t>
            </a:r>
            <a:endParaRPr lang="en-US" b="1" i="1" dirty="0"/>
          </a:p>
          <a:p>
            <a:pPr marL="342900" indent="-342900" algn="just">
              <a:buAutoNum type="arabicPeriod"/>
            </a:pPr>
            <a:r>
              <a:rPr lang="ru-RU" dirty="0"/>
              <a:t>При максимальном относительном давлении вся пористая структура заполнена </a:t>
            </a:r>
            <a:r>
              <a:rPr lang="ru-RU" dirty="0" err="1"/>
              <a:t>адсорбатом</a:t>
            </a:r>
            <a:r>
              <a:rPr lang="ru-RU" dirty="0"/>
              <a:t>. </a:t>
            </a:r>
          </a:p>
          <a:p>
            <a:pPr marL="342900" indent="-342900" algn="just">
              <a:buAutoNum type="arabicPeriod"/>
            </a:pPr>
            <a:r>
              <a:rPr lang="ru-RU" dirty="0"/>
              <a:t>При снижении относительного давления на некоторую величину в первой группе пор наибольшего радиуса начинается испарение адсорбата, и на стенках пор остаётся плёнка толщиной </a:t>
            </a:r>
            <a:r>
              <a:rPr lang="ru-RU" i="1" dirty="0"/>
              <a:t>t</a:t>
            </a:r>
            <a:r>
              <a:rPr lang="ru-RU" dirty="0"/>
              <a:t>. </a:t>
            </a:r>
          </a:p>
          <a:p>
            <a:pPr marL="342900" indent="-342900" algn="just">
              <a:buAutoNum type="arabicPeriod"/>
            </a:pPr>
            <a:r>
              <a:rPr lang="ru-RU" dirty="0"/>
              <a:t>При дальнейшем уменьшении относительного давления, освобождается следующая фракция пор меньшего радиуса. При этом адсорбат также удаляется из плёнки на стенках первой фракции пор.</a:t>
            </a:r>
          </a:p>
          <a:p>
            <a:pPr indent="358775" algn="just"/>
            <a:r>
              <a:rPr lang="ru-RU" dirty="0"/>
              <a:t>При расчёте объёма и размера пор необходимо поэтапно учитывать объём адсорбата, удаляемый как из объёма поры, так и из адсорбционной плёнки. Объём адсорбата, освобождающегося во время десорбции, рассчитывается как сумма объёмов, теряемых из объёма поры </a:t>
            </a:r>
            <a:r>
              <a:rPr lang="ru-RU" i="1" dirty="0"/>
              <a:t>данного размера</a:t>
            </a:r>
            <a:r>
              <a:rPr lang="ru-RU" dirty="0"/>
              <a:t> и из адсорбционной плёнки пор «предыдущего» размера. По разности этих объёмов определяется объём коры, отнесённый к её среднему радиусу. Затем производится пересчёт объёма коры в объём поры, а радиус коры – в соответствующий радиус поры. </a:t>
            </a: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132" y="4684170"/>
            <a:ext cx="7708812" cy="198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C8DE2D3E-8FAF-416A-B573-7BDE5A704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462" y="234710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Определение характеристик </a:t>
            </a:r>
            <a:r>
              <a:rPr lang="ru-RU" altLang="ru-RU" sz="2800" b="1" dirty="0" err="1">
                <a:latin typeface="+mj-lt"/>
              </a:rPr>
              <a:t>мезопор</a:t>
            </a:r>
            <a:endParaRPr lang="ru-RU" altLang="ru-RU" sz="2800" dirty="0">
              <a:latin typeface="+mj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CAF22F7-36FA-447C-881E-8F90EB8DE1A9}"/>
              </a:ext>
            </a:extLst>
          </p:cNvPr>
          <p:cNvSpPr/>
          <p:nvPr/>
        </p:nvSpPr>
        <p:spPr>
          <a:xfrm>
            <a:off x="0" y="826320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B9787BD4-FA43-4676-B079-7FFE3BAB8D16}"/>
              </a:ext>
            </a:extLst>
          </p:cNvPr>
          <p:cNvSpPr txBox="1">
            <a:spLocks/>
          </p:cNvSpPr>
          <p:nvPr/>
        </p:nvSpPr>
        <p:spPr>
          <a:xfrm>
            <a:off x="11634297" y="644317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01B7C45-7C11-4F16-B71F-E9080DBF8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180" y="11050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78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33" name="Rectangle 25"/>
          <p:cNvSpPr>
            <a:spLocks noChangeArrowheads="1"/>
          </p:cNvSpPr>
          <p:nvPr/>
        </p:nvSpPr>
        <p:spPr bwMode="auto">
          <a:xfrm>
            <a:off x="1524001" y="20679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1524001" y="21394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313236" y="290355"/>
            <a:ext cx="85842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400" b="1" dirty="0"/>
              <a:t>Определение характеристик </a:t>
            </a:r>
            <a:r>
              <a:rPr lang="ru-RU" altLang="ru-RU" sz="2400" b="1" dirty="0" err="1"/>
              <a:t>мезопор</a:t>
            </a:r>
            <a:endParaRPr lang="ru-RU" alt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49764" y="1216104"/>
            <a:ext cx="105215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Учёт толщины адсорбционной плёнки</a:t>
            </a:r>
            <a:endParaRPr lang="en-US" b="1" dirty="0"/>
          </a:p>
          <a:p>
            <a:pPr algn="just"/>
            <a:r>
              <a:rPr lang="ru-RU" dirty="0"/>
              <a:t>Если известна величина адсорбции на непористом материале той же химической природы, то величину толщины адсорбционной плёнки </a:t>
            </a:r>
            <a:r>
              <a:rPr lang="en-US" i="1" dirty="0"/>
              <a:t>t</a:t>
            </a:r>
            <a:r>
              <a:rPr lang="ru-RU" dirty="0"/>
              <a:t> можно рассчитать по следующему уравнению: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67506" y="3657918"/>
            <a:ext cx="8856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Таблица — Выражения для расчета толщины адсорбционной пленки азота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6C4D0F1-5D56-430A-B659-A6E5DDA14282}"/>
              </a:ext>
            </a:extLst>
          </p:cNvPr>
          <p:cNvSpPr txBox="1"/>
          <p:nvPr/>
        </p:nvSpPr>
        <p:spPr>
          <a:xfrm>
            <a:off x="749764" y="2924513"/>
            <a:ext cx="10521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где </a:t>
            </a:r>
            <a:r>
              <a:rPr lang="ru-RU" sz="1600" i="1" dirty="0"/>
              <a:t>А</a:t>
            </a:r>
            <a:r>
              <a:rPr lang="ru-RU" sz="1600" i="1" baseline="-25000" dirty="0"/>
              <a:t>н</a:t>
            </a:r>
            <a:r>
              <a:rPr lang="ru-RU" sz="1600" dirty="0"/>
              <a:t> – </a:t>
            </a:r>
            <a:r>
              <a:rPr lang="ru-RU" sz="1600" dirty="0" err="1"/>
              <a:t>велечина</a:t>
            </a:r>
            <a:r>
              <a:rPr lang="ru-RU" sz="1600" dirty="0"/>
              <a:t> адсорбции на непористом адсорбенте при соответствующем давлении;</a:t>
            </a:r>
            <a:r>
              <a:rPr lang="en-US" sz="1600" dirty="0"/>
              <a:t> </a:t>
            </a:r>
            <a:endParaRPr lang="ru-RU" sz="1600" dirty="0"/>
          </a:p>
          <a:p>
            <a:pPr algn="just"/>
            <a:r>
              <a:rPr lang="en-US" sz="1600" i="1" dirty="0"/>
              <a:t>S</a:t>
            </a:r>
            <a:r>
              <a:rPr lang="ru-RU" sz="1600" i="1" baseline="-25000" dirty="0"/>
              <a:t>уд</a:t>
            </a:r>
            <a:r>
              <a:rPr lang="ru-RU" sz="1600" i="1" dirty="0"/>
              <a:t> </a:t>
            </a:r>
            <a:r>
              <a:rPr lang="ru-RU" sz="1600" dirty="0"/>
              <a:t>– удельная поверхность непористого адсорбента.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15DFC55-3BC5-4999-9734-E3F02DC3B5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270" r="43175" b="50000"/>
          <a:stretch/>
        </p:blipFill>
        <p:spPr>
          <a:xfrm>
            <a:off x="5529509" y="2173553"/>
            <a:ext cx="1132979" cy="79324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12FC8482-7D04-4204-BA97-092151AEE4EB}"/>
              </a:ext>
            </a:extLst>
          </p:cNvPr>
          <p:cNvCxnSpPr>
            <a:cxnSpLocks/>
          </p:cNvCxnSpPr>
          <p:nvPr/>
        </p:nvCxnSpPr>
        <p:spPr>
          <a:xfrm>
            <a:off x="2353995" y="4029667"/>
            <a:ext cx="7389773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0687BE64-4335-4BDA-AFC8-7F942EA29665}"/>
              </a:ext>
            </a:extLst>
          </p:cNvPr>
          <p:cNvCxnSpPr>
            <a:cxnSpLocks/>
          </p:cNvCxnSpPr>
          <p:nvPr/>
        </p:nvCxnSpPr>
        <p:spPr>
          <a:xfrm>
            <a:off x="2353995" y="6637331"/>
            <a:ext cx="7389773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4E7DF36-55E8-431C-A440-EBF05D661532}"/>
              </a:ext>
            </a:extLst>
          </p:cNvPr>
          <p:cNvSpPr/>
          <p:nvPr/>
        </p:nvSpPr>
        <p:spPr>
          <a:xfrm>
            <a:off x="0" y="826320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xmlns="" id="{470787F7-CE37-42CF-8C72-183263467C57}"/>
              </a:ext>
            </a:extLst>
          </p:cNvPr>
          <p:cNvSpPr txBox="1">
            <a:spLocks/>
          </p:cNvSpPr>
          <p:nvPr/>
        </p:nvSpPr>
        <p:spPr>
          <a:xfrm>
            <a:off x="11634297" y="644317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C080A66-931A-4CA4-8494-60AF0E7773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63" y="189014"/>
            <a:ext cx="1569217" cy="36512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8F1B32E-6CCD-44CA-9691-099B9E7502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0" t="1096" r="-170" b="9107"/>
          <a:stretch/>
        </p:blipFill>
        <p:spPr>
          <a:xfrm>
            <a:off x="2306876" y="4128012"/>
            <a:ext cx="7484010" cy="243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65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35F76427-867C-490F-90BB-D680FBF9F33E}"/>
              </a:ext>
            </a:extLst>
          </p:cNvPr>
          <p:cNvSpPr/>
          <p:nvPr/>
        </p:nvSpPr>
        <p:spPr>
          <a:xfrm flipH="1">
            <a:off x="-3" y="3775587"/>
            <a:ext cx="3441293" cy="3082414"/>
          </a:xfrm>
          <a:prstGeom prst="rect">
            <a:avLst/>
          </a:prstGeom>
          <a:blipFill dpi="0" rotWithShape="1">
            <a:blip r:embed="rId2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633" name="Rectangle 25"/>
          <p:cNvSpPr>
            <a:spLocks noChangeArrowheads="1"/>
          </p:cNvSpPr>
          <p:nvPr/>
        </p:nvSpPr>
        <p:spPr bwMode="auto">
          <a:xfrm>
            <a:off x="1524001" y="20679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1524001" y="21394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1801" y="1093690"/>
            <a:ext cx="88569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Метод Пирса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расчёт начинается с максимального относительного давления;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толщина адсорбционной пленки </a:t>
            </a:r>
            <a:r>
              <a:rPr lang="ru-RU" sz="1600" i="1" dirty="0" err="1"/>
              <a:t>t</a:t>
            </a:r>
            <a:r>
              <a:rPr lang="ru-RU" sz="1600" i="1" baseline="-25000" dirty="0" err="1"/>
              <a:t>i</a:t>
            </a:r>
            <a:r>
              <a:rPr lang="ru-RU" sz="1600" dirty="0"/>
              <a:t> (по подходящей формуле);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при расчете площади адсорбционной пленки делается допущение о форме пор;</a:t>
            </a:r>
            <a:endParaRPr lang="en-US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98785" y="2795953"/>
            <a:ext cx="25986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Таблица — Данные для расчёта распределения объёма пор по размерам по методу Пирса</a:t>
            </a:r>
          </a:p>
        </p:txBody>
      </p:sp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503" y="4250640"/>
            <a:ext cx="8345934" cy="231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41801" y="5010746"/>
            <a:ext cx="30186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Таблица — Пример использования метода Пирса (размеры пор – в </a:t>
            </a:r>
            <a:r>
              <a:rPr lang="ru-RU" sz="1400" dirty="0" err="1"/>
              <a:t>нм</a:t>
            </a:r>
            <a:r>
              <a:rPr lang="ru-RU" sz="1400" dirty="0"/>
              <a:t>, объёмы пор – в см</a:t>
            </a:r>
            <a:r>
              <a:rPr lang="ru-RU" sz="1400" baseline="30000" dirty="0"/>
              <a:t>3</a:t>
            </a:r>
            <a:r>
              <a:rPr lang="ru-RU" sz="1400" dirty="0"/>
              <a:t>/г, площадь поверхности – в м</a:t>
            </a:r>
            <a:r>
              <a:rPr lang="ru-RU" sz="1400" baseline="30000" dirty="0"/>
              <a:t>2</a:t>
            </a:r>
            <a:r>
              <a:rPr lang="ru-RU" sz="1400" dirty="0"/>
              <a:t>/г)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xmlns="" id="{D7CE8F90-BB84-4A42-BC4C-7B7E1DBD2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236" y="290355"/>
            <a:ext cx="85842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400" b="1" dirty="0"/>
              <a:t>Определение характеристик </a:t>
            </a:r>
            <a:r>
              <a:rPr lang="ru-RU" altLang="ru-RU" sz="2400" b="1" dirty="0" err="1"/>
              <a:t>мезопор</a:t>
            </a:r>
            <a:endParaRPr lang="ru-RU" alt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1FC073C-82E3-4E62-AEE5-2C3E27A061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92"/>
          <a:stretch/>
        </p:blipFill>
        <p:spPr>
          <a:xfrm>
            <a:off x="441801" y="2308841"/>
            <a:ext cx="8839966" cy="170681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B481BD19-2392-4AD9-A037-0EF5356F7D13}"/>
              </a:ext>
            </a:extLst>
          </p:cNvPr>
          <p:cNvCxnSpPr>
            <a:cxnSpLocks/>
          </p:cNvCxnSpPr>
          <p:nvPr/>
        </p:nvCxnSpPr>
        <p:spPr>
          <a:xfrm>
            <a:off x="2349910" y="4149913"/>
            <a:ext cx="770849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47CBEEBE-4E10-4339-A2A0-641067741135}"/>
              </a:ext>
            </a:extLst>
          </p:cNvPr>
          <p:cNvSpPr/>
          <p:nvPr/>
        </p:nvSpPr>
        <p:spPr>
          <a:xfrm>
            <a:off x="0" y="826321"/>
            <a:ext cx="12192000" cy="1791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49CC5DD0-BAC9-4804-972D-B9268FE5CE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1" y="170357"/>
            <a:ext cx="1451015" cy="337621"/>
          </a:xfrm>
          <a:prstGeom prst="rect">
            <a:avLst/>
          </a:prstGeom>
        </p:spPr>
      </p:pic>
      <p:sp>
        <p:nvSpPr>
          <p:cNvPr id="22" name="Номер слайда 5">
            <a:extLst>
              <a:ext uri="{FF2B5EF4-FFF2-40B4-BE49-F238E27FC236}">
                <a16:creationId xmlns:a16="http://schemas.microsoft.com/office/drawing/2014/main" xmlns="" id="{23CEAD92-B60C-4266-B220-178BA5DA1E13}"/>
              </a:ext>
            </a:extLst>
          </p:cNvPr>
          <p:cNvSpPr txBox="1">
            <a:spLocks/>
          </p:cNvSpPr>
          <p:nvPr/>
        </p:nvSpPr>
        <p:spPr>
          <a:xfrm>
            <a:off x="11687887" y="650834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48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F20FAAC3-0166-40ED-BA14-3F3B1BD7082F}"/>
              </a:ext>
            </a:extLst>
          </p:cNvPr>
          <p:cNvSpPr/>
          <p:nvPr/>
        </p:nvSpPr>
        <p:spPr>
          <a:xfrm flipH="1">
            <a:off x="-3" y="3775587"/>
            <a:ext cx="3441293" cy="3082414"/>
          </a:xfrm>
          <a:prstGeom prst="rect">
            <a:avLst/>
          </a:prstGeom>
          <a:blipFill dpi="0" rotWithShape="1">
            <a:blip r:embed="rId2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281715" y="239895"/>
            <a:ext cx="673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Определение характеристик </a:t>
            </a:r>
            <a:r>
              <a:rPr lang="ru-RU" altLang="ru-RU" sz="2800" b="1" dirty="0" err="1">
                <a:latin typeface="+mj-lt"/>
              </a:rPr>
              <a:t>мезопор</a:t>
            </a:r>
            <a:endParaRPr lang="ru-RU" altLang="ru-RU" sz="2800" dirty="0">
              <a:latin typeface="+mj-lt"/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62" y="4065341"/>
            <a:ext cx="3458592" cy="2437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67140" y="4611795"/>
            <a:ext cx="310676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Рисунок – Интегральная (а) и дифференциальная (б) кривые распределения объёма пор по размерам для образца </a:t>
            </a:r>
            <a:r>
              <a:rPr lang="ru-RU" sz="1400" i="1" dirty="0"/>
              <a:t>γ</a:t>
            </a:r>
            <a:r>
              <a:rPr lang="ru-RU" sz="1400" dirty="0"/>
              <a:t>-Al</a:t>
            </a:r>
            <a:r>
              <a:rPr lang="ru-RU" sz="1400" baseline="-25000" dirty="0"/>
              <a:t>2</a:t>
            </a:r>
            <a:r>
              <a:rPr lang="ru-RU" sz="1400" dirty="0"/>
              <a:t>O</a:t>
            </a:r>
            <a:r>
              <a:rPr lang="ru-RU" sz="1400" baseline="-25000" dirty="0"/>
              <a:t>3</a:t>
            </a:r>
            <a:r>
              <a:rPr lang="ru-RU" sz="1400" dirty="0"/>
              <a:t>, рассчитанные методом Пирса</a:t>
            </a: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40" y="1068649"/>
            <a:ext cx="3622536" cy="2586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572" y="1071675"/>
            <a:ext cx="3805179" cy="265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135" y="3877858"/>
            <a:ext cx="3719775" cy="268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534400" y="1756427"/>
            <a:ext cx="30493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Рисунок – Интегральная (а) и дифференциальная (б) кривые распределения объёма пор по размерам для образца </a:t>
            </a:r>
            <a:r>
              <a:rPr lang="ru-RU" sz="1400" i="1" dirty="0"/>
              <a:t>γ</a:t>
            </a:r>
            <a:r>
              <a:rPr lang="ru-RU" sz="1400" dirty="0"/>
              <a:t>-Al</a:t>
            </a:r>
            <a:r>
              <a:rPr lang="ru-RU" sz="1400" baseline="-25000" dirty="0"/>
              <a:t>2</a:t>
            </a:r>
            <a:r>
              <a:rPr lang="ru-RU" sz="1400" dirty="0"/>
              <a:t>O</a:t>
            </a:r>
            <a:r>
              <a:rPr lang="ru-RU" sz="1400" baseline="-25000" dirty="0"/>
              <a:t>3</a:t>
            </a:r>
            <a:r>
              <a:rPr lang="ru-RU" sz="1400" dirty="0"/>
              <a:t>, рассчитанные методом Фостера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3681E5B-7747-451D-AEFB-EBD519DD9948}"/>
              </a:ext>
            </a:extLst>
          </p:cNvPr>
          <p:cNvSpPr/>
          <p:nvPr/>
        </p:nvSpPr>
        <p:spPr>
          <a:xfrm>
            <a:off x="0" y="826321"/>
            <a:ext cx="12192000" cy="1791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43DE219-A3B0-4004-B8E3-32011D9BDE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1" y="170357"/>
            <a:ext cx="1451015" cy="337621"/>
          </a:xfrm>
          <a:prstGeom prst="rect">
            <a:avLst/>
          </a:prstGeom>
        </p:spPr>
      </p:pic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240E4C5C-757A-4F3B-BC1D-A6116D16B38B}"/>
              </a:ext>
            </a:extLst>
          </p:cNvPr>
          <p:cNvSpPr txBox="1">
            <a:spLocks/>
          </p:cNvSpPr>
          <p:nvPr/>
        </p:nvSpPr>
        <p:spPr>
          <a:xfrm>
            <a:off x="11687887" y="650834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DB242FA9-C79F-4D57-BE05-EF42068AD568}"/>
              </a:ext>
            </a:extLst>
          </p:cNvPr>
          <p:cNvCxnSpPr>
            <a:cxnSpLocks/>
          </p:cNvCxnSpPr>
          <p:nvPr/>
        </p:nvCxnSpPr>
        <p:spPr>
          <a:xfrm>
            <a:off x="2271252" y="3821786"/>
            <a:ext cx="7787148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091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2916A0B-398E-4488-9717-F7573FACC9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00" b="10133"/>
          <a:stretch/>
        </p:blipFill>
        <p:spPr bwMode="auto">
          <a:xfrm>
            <a:off x="8137505" y="2497397"/>
            <a:ext cx="4054496" cy="436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719484" y="248085"/>
            <a:ext cx="7325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latin typeface="+mj-lt"/>
              </a:rPr>
              <a:t>Определение характеристик </a:t>
            </a:r>
            <a:r>
              <a:rPr lang="ru-RU" altLang="ru-RU" sz="3200" b="1" dirty="0" err="1">
                <a:latin typeface="+mj-lt"/>
              </a:rPr>
              <a:t>мезопор</a:t>
            </a:r>
            <a:endParaRPr lang="ru-RU" altLang="ru-RU" sz="32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7607" y="1095533"/>
            <a:ext cx="8230251" cy="532453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indent="354013" algn="just"/>
            <a:r>
              <a:rPr lang="ru-RU" sz="2400" dirty="0"/>
              <a:t>Другие методы: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/>
              <a:t>метод </a:t>
            </a:r>
            <a:r>
              <a:rPr lang="ru-RU" sz="2400" i="1" dirty="0" err="1"/>
              <a:t>Баррета</a:t>
            </a:r>
            <a:r>
              <a:rPr lang="ru-RU" sz="2400" i="1" dirty="0"/>
              <a:t>–</a:t>
            </a:r>
            <a:r>
              <a:rPr lang="ru-RU" sz="2400" i="1" dirty="0" err="1"/>
              <a:t>Джойнера</a:t>
            </a:r>
            <a:r>
              <a:rPr lang="ru-RU" sz="2400" i="1" dirty="0"/>
              <a:t>–</a:t>
            </a:r>
            <a:r>
              <a:rPr lang="ru-RU" sz="2400" i="1" dirty="0" err="1"/>
              <a:t>Халенда</a:t>
            </a:r>
            <a:r>
              <a:rPr lang="ru-RU" sz="2400" i="1" dirty="0"/>
              <a:t> (BJH): </a:t>
            </a:r>
            <a:r>
              <a:rPr lang="ru-RU" sz="2400" dirty="0"/>
              <a:t>модели щелевых и цилиндрических пор, разбиение экспериментальной изотермы на участки по </a:t>
            </a:r>
            <a:r>
              <a:rPr lang="en-US" sz="2400" i="1" dirty="0" err="1"/>
              <a:t>r</a:t>
            </a:r>
            <a:r>
              <a:rPr lang="en-US" sz="2400" baseline="-25000" dirty="0" err="1"/>
              <a:t>p</a:t>
            </a:r>
            <a:r>
              <a:rPr lang="en-US" sz="2400" dirty="0"/>
              <a:t> </a:t>
            </a:r>
            <a:r>
              <a:rPr lang="ru-RU" sz="2400" dirty="0"/>
              <a:t>отличается от других методов;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/>
              <a:t>метод </a:t>
            </a:r>
            <a:r>
              <a:rPr lang="ru-RU" sz="2400" i="1" dirty="0" err="1"/>
              <a:t>Доллимора</a:t>
            </a:r>
            <a:r>
              <a:rPr lang="ru-RU" sz="2400" i="1" dirty="0"/>
              <a:t>–Хилла (</a:t>
            </a:r>
            <a:r>
              <a:rPr lang="en-US" sz="2400" i="1" dirty="0"/>
              <a:t>DH</a:t>
            </a:r>
            <a:r>
              <a:rPr lang="ru-RU" sz="2400" i="1" dirty="0"/>
              <a:t>)</a:t>
            </a:r>
            <a:r>
              <a:rPr lang="en-US" sz="2400" i="1" dirty="0"/>
              <a:t>:</a:t>
            </a:r>
            <a:r>
              <a:rPr lang="ru-RU" sz="2400" i="1" dirty="0"/>
              <a:t> </a:t>
            </a:r>
            <a:r>
              <a:rPr lang="ru-RU" sz="2400" dirty="0"/>
              <a:t>модель цилиндрических пор, разбиение экспериментальной изотермы на участки по </a:t>
            </a:r>
            <a:r>
              <a:rPr lang="en-US" sz="2400" i="1" dirty="0" err="1"/>
              <a:t>r</a:t>
            </a:r>
            <a:r>
              <a:rPr lang="en-US" sz="2400" baseline="-25000" dirty="0" err="1"/>
              <a:t>p</a:t>
            </a:r>
            <a:r>
              <a:rPr lang="en-US" sz="2400" dirty="0"/>
              <a:t> </a:t>
            </a:r>
            <a:r>
              <a:rPr lang="ru-RU" sz="2400" dirty="0"/>
              <a:t>отличается от других методов;</a:t>
            </a:r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/>
              <a:t>метод Робертса: </a:t>
            </a:r>
            <a:r>
              <a:rPr lang="ru-RU" sz="2400" dirty="0"/>
              <a:t>в расчётах не используются данные о величине площади поверхности стенок пор или длине пор;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/>
              <a:t>метод </a:t>
            </a:r>
            <a:r>
              <a:rPr lang="ru-RU" sz="2400" i="1" dirty="0" err="1"/>
              <a:t>Брунауэра</a:t>
            </a:r>
            <a:r>
              <a:rPr lang="ru-RU" sz="2400" i="1" dirty="0"/>
              <a:t>-Михаила-</a:t>
            </a:r>
            <a:r>
              <a:rPr lang="ru-RU" sz="2400" i="1" dirty="0" err="1"/>
              <a:t>Бодора</a:t>
            </a:r>
            <a:r>
              <a:rPr lang="ru-RU" sz="2400" i="1" dirty="0"/>
              <a:t> (МР): </a:t>
            </a:r>
            <a:r>
              <a:rPr lang="ru-RU" sz="2400" dirty="0"/>
              <a:t>безмодельный метод, исключает влияние выбранной модели формы пор – параметром выступает гидравлический радиус поры.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735C91D3-0118-46FA-B34C-FED084C28925}"/>
              </a:ext>
            </a:extLst>
          </p:cNvPr>
          <p:cNvCxnSpPr>
            <a:cxnSpLocks/>
          </p:cNvCxnSpPr>
          <p:nvPr/>
        </p:nvCxnSpPr>
        <p:spPr>
          <a:xfrm>
            <a:off x="2416746" y="900135"/>
            <a:ext cx="7818635" cy="0"/>
          </a:xfrm>
          <a:prstGeom prst="line">
            <a:avLst/>
          </a:prstGeom>
          <a:ln w="28575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100B1BB-1C47-4AFB-B92B-845D98CEF8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1" y="170357"/>
            <a:ext cx="1451015" cy="337621"/>
          </a:xfrm>
          <a:prstGeom prst="rect">
            <a:avLst/>
          </a:prstGeom>
        </p:spPr>
      </p:pic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98A6780D-9EDF-4AC9-829C-F09378C377C3}"/>
              </a:ext>
            </a:extLst>
          </p:cNvPr>
          <p:cNvSpPr txBox="1">
            <a:spLocks/>
          </p:cNvSpPr>
          <p:nvPr/>
        </p:nvSpPr>
        <p:spPr>
          <a:xfrm>
            <a:off x="11687887" y="650834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742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6134" y="1282308"/>
            <a:ext cx="7390970" cy="52475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indent="265113" algn="just">
              <a:spcAft>
                <a:spcPts val="1200"/>
              </a:spcAft>
            </a:pPr>
            <a:r>
              <a:rPr lang="ru-RU" sz="1900" i="1" dirty="0"/>
              <a:t>Определение удельной поверхности </a:t>
            </a:r>
            <a:r>
              <a:rPr lang="ru-RU" sz="1900" i="1" dirty="0" err="1"/>
              <a:t>мезопористых</a:t>
            </a:r>
            <a:r>
              <a:rPr lang="ru-RU" sz="1900" i="1" dirty="0"/>
              <a:t> материалов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/>
              <a:t>с использованием метода БЭТ </a:t>
            </a:r>
            <a:r>
              <a:rPr lang="ru-RU" sz="1700" dirty="0"/>
              <a:t>(для изотерм IV типа так же, как и для изотерм II типа) с помощью величины емкости монослоя;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/>
              <a:t>по </a:t>
            </a:r>
            <a:r>
              <a:rPr lang="ru-RU" sz="1700" b="1" i="1" dirty="0"/>
              <a:t>кумулятивной </a:t>
            </a:r>
            <a:r>
              <a:rPr lang="ru-RU" sz="1700" b="1" dirty="0"/>
              <a:t>(суммарной) удельной поверхности пор</a:t>
            </a:r>
            <a:r>
              <a:rPr lang="ru-RU" sz="1700" dirty="0"/>
              <a:t>, которая рассчитывается практически во всех методах определения распределения пор по размерам (величина поверхности стенок пор).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i="1" dirty="0"/>
              <a:t>безмодельный метод Киселева</a:t>
            </a:r>
            <a:r>
              <a:rPr lang="ru-RU" sz="1700" dirty="0"/>
              <a:t>: фактически определяет площадь поверхности стенок </a:t>
            </a:r>
            <a:r>
              <a:rPr lang="ru-RU" sz="1700" dirty="0" err="1"/>
              <a:t>кор</a:t>
            </a:r>
            <a:r>
              <a:rPr lang="ru-RU" sz="1700" dirty="0"/>
              <a:t>; для нахождения площади поверхности стенок пор необходимо учитывать наличие адсорбционной пленки и задаваться той или иной формой пор</a:t>
            </a:r>
            <a:r>
              <a:rPr lang="ru-RU" sz="1700" b="1" dirty="0"/>
              <a:t>;</a:t>
            </a:r>
          </a:p>
          <a:p>
            <a:pPr indent="265113" algn="just"/>
            <a:r>
              <a:rPr lang="ru-RU" sz="1700" b="1" i="1" dirty="0"/>
              <a:t>Если выбранная модель (преобладающая форма пор) будет верной</a:t>
            </a:r>
            <a:r>
              <a:rPr lang="ru-RU" sz="1700" dirty="0"/>
              <a:t>, то величины удельных поверхностей, определённые из распределения пор по размерам и по методу БЭТ, будут сопоставимы. </a:t>
            </a:r>
          </a:p>
          <a:p>
            <a:pPr indent="265113" algn="just"/>
            <a:r>
              <a:rPr lang="ru-RU" sz="1700" b="1" i="1" dirty="0"/>
              <a:t>Однако</a:t>
            </a:r>
            <a:r>
              <a:rPr lang="ru-RU" sz="1700" dirty="0"/>
              <a:t>, как правило, данные величины довольно сильно различаются, в связи с тем, что удельная поверхность по БЭТ является завышенной величиной из-за наличия микропор в материале. </a:t>
            </a:r>
            <a:r>
              <a:rPr lang="ru-RU" sz="1700" b="1" i="1" dirty="0"/>
              <a:t>Значение удельной поверхности по Киселеву, обычно, меньше удельной поверхности БЭТ</a:t>
            </a:r>
            <a:r>
              <a:rPr lang="ru-RU" sz="1700" dirty="0"/>
              <a:t>. </a:t>
            </a:r>
          </a:p>
          <a:p>
            <a:pPr indent="265113" algn="just"/>
            <a:r>
              <a:rPr lang="ru-RU" sz="1700" dirty="0"/>
              <a:t>Иные результаты могут быть связаны с наличием в материале конических пор или пор более сложной формы с непостоянным сечением по длине.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1417942"/>
            <a:ext cx="3340589" cy="247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102119"/>
              </p:ext>
            </p:extLst>
          </p:nvPr>
        </p:nvGraphicFramePr>
        <p:xfrm>
          <a:off x="8382001" y="4883466"/>
          <a:ext cx="3340588" cy="9534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351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51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51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51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3719"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ysClr val="windowText" lastClr="000000"/>
                          </a:solidFill>
                        </a:rPr>
                        <a:t>Метод</a:t>
                      </a:r>
                      <a:endParaRPr lang="ru-RU" sz="1400" b="1" i="0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ysClr val="windowText" lastClr="000000"/>
                          </a:solidFill>
                        </a:rPr>
                        <a:t>Пирс</a:t>
                      </a:r>
                      <a:endParaRPr lang="ru-RU" sz="1400" b="1" i="0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ysClr val="windowText" lastClr="000000"/>
                          </a:solidFill>
                        </a:rPr>
                        <a:t>БЭТ</a:t>
                      </a:r>
                      <a:endParaRPr lang="ru-RU" sz="1400" b="1" i="0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ysClr val="windowText" lastClr="000000"/>
                          </a:solidFill>
                        </a:rPr>
                        <a:t>Киселев</a:t>
                      </a:r>
                      <a:endParaRPr lang="ru-RU" sz="1400" b="1" i="0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749"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S</a:t>
                      </a:r>
                      <a:r>
                        <a:rPr lang="ru-RU" sz="1400" baseline="-25000" dirty="0"/>
                        <a:t>уд</a:t>
                      </a:r>
                      <a:r>
                        <a:rPr lang="ru-RU" sz="1400" baseline="0" dirty="0"/>
                        <a:t>, м</a:t>
                      </a:r>
                      <a:r>
                        <a:rPr lang="ru-RU" sz="1400" baseline="30000" dirty="0"/>
                        <a:t>2</a:t>
                      </a:r>
                      <a:r>
                        <a:rPr lang="ru-RU" sz="1400" baseline="0" dirty="0"/>
                        <a:t>/г</a:t>
                      </a:r>
                      <a:endParaRPr lang="ru-RU" sz="1400" i="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41,5</a:t>
                      </a:r>
                      <a:endParaRPr lang="ru-RU" sz="1400" i="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52,1</a:t>
                      </a:r>
                      <a:endParaRPr lang="ru-RU" sz="1400" i="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78,6</a:t>
                      </a:r>
                      <a:endParaRPr lang="ru-RU" sz="1400" i="0" baseline="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382000" y="3890715"/>
            <a:ext cx="3340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Рисунок – Интегральная кривая распределения площади поверхности пор по размерам для образца </a:t>
            </a:r>
            <a:r>
              <a:rPr lang="ru-RU" sz="1200" i="1" dirty="0"/>
              <a:t>γ</a:t>
            </a:r>
            <a:r>
              <a:rPr lang="ru-RU" sz="1200" dirty="0"/>
              <a:t>-Al</a:t>
            </a:r>
            <a:r>
              <a:rPr lang="ru-RU" sz="1200" baseline="-25000" dirty="0"/>
              <a:t>2</a:t>
            </a:r>
            <a:r>
              <a:rPr lang="ru-RU" sz="1200" dirty="0"/>
              <a:t>O</a:t>
            </a:r>
            <a:r>
              <a:rPr lang="ru-RU" sz="1200" baseline="-25000" dirty="0"/>
              <a:t>3</a:t>
            </a:r>
            <a:r>
              <a:rPr lang="ru-RU" sz="1200" dirty="0"/>
              <a:t>, рассчитанная методом Пирса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5EE26E93-50D4-4FF5-AA8D-1681B24F7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248085"/>
            <a:ext cx="83011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latin typeface="+mj-lt"/>
              </a:rPr>
              <a:t>Определение характеристик </a:t>
            </a:r>
            <a:r>
              <a:rPr lang="ru-RU" altLang="ru-RU" sz="3200" b="1" dirty="0" err="1">
                <a:latin typeface="+mj-lt"/>
              </a:rPr>
              <a:t>мезопор</a:t>
            </a:r>
            <a:endParaRPr lang="ru-RU" altLang="ru-RU" sz="3200" dirty="0">
              <a:latin typeface="+mj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E9E3EC7-76DA-4E6F-8271-7996B49400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1" y="170357"/>
            <a:ext cx="1451015" cy="337621"/>
          </a:xfrm>
          <a:prstGeom prst="rect">
            <a:avLst/>
          </a:prstGeom>
        </p:spPr>
      </p:pic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44D19CA9-AA5C-42EB-AE6F-1225928B16C4}"/>
              </a:ext>
            </a:extLst>
          </p:cNvPr>
          <p:cNvSpPr txBox="1">
            <a:spLocks/>
          </p:cNvSpPr>
          <p:nvPr/>
        </p:nvSpPr>
        <p:spPr>
          <a:xfrm>
            <a:off x="11687887" y="650834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26</a:t>
            </a:fld>
            <a:endParaRPr lang="ru-RU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FBB62A31-2EEE-4E07-9C1E-4ACB80B1329B}"/>
              </a:ext>
            </a:extLst>
          </p:cNvPr>
          <p:cNvCxnSpPr>
            <a:cxnSpLocks/>
          </p:cNvCxnSpPr>
          <p:nvPr/>
        </p:nvCxnSpPr>
        <p:spPr>
          <a:xfrm>
            <a:off x="3869252" y="832860"/>
            <a:ext cx="7853336" cy="0"/>
          </a:xfrm>
          <a:prstGeom prst="line">
            <a:avLst/>
          </a:prstGeom>
          <a:ln w="28575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676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337595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Общие рекомендации по определению характеристик </a:t>
            </a:r>
            <a:r>
              <a:rPr lang="ru-RU" altLang="ru-RU" sz="2800" b="1" dirty="0" err="1">
                <a:latin typeface="+mj-lt"/>
              </a:rPr>
              <a:t>мезопор</a:t>
            </a:r>
            <a:endParaRPr lang="ru-RU" altLang="ru-RU" sz="28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7227" y="1370196"/>
            <a:ext cx="9957546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1338" algn="just"/>
            <a:r>
              <a:rPr lang="ru-RU" sz="2000" b="1" i="1" dirty="0"/>
              <a:t>Выбор адсорбата. </a:t>
            </a:r>
          </a:p>
          <a:p>
            <a:pPr indent="541338" algn="just">
              <a:spcAft>
                <a:spcPts val="600"/>
              </a:spcAft>
            </a:pPr>
            <a:r>
              <a:rPr lang="ru-RU" sz="2000" dirty="0"/>
              <a:t>Для получения изотермы адсорбции – десорбции наиболее подходящим </a:t>
            </a:r>
            <a:r>
              <a:rPr lang="ru-RU" sz="2000" dirty="0" err="1"/>
              <a:t>адсорбатом</a:t>
            </a:r>
            <a:r>
              <a:rPr lang="ru-RU" sz="2000" dirty="0"/>
              <a:t> является азот. Использование аргона или криптона для этих целей не рекомендуется.</a:t>
            </a:r>
          </a:p>
          <a:p>
            <a:pPr indent="541338" algn="just">
              <a:spcAft>
                <a:spcPts val="600"/>
              </a:spcAft>
            </a:pPr>
            <a:r>
              <a:rPr lang="ru-RU" sz="2000" b="1" i="1" dirty="0"/>
              <a:t>Выбор метода измерения</a:t>
            </a:r>
            <a:r>
              <a:rPr lang="ru-RU" sz="2000" i="1" dirty="0"/>
              <a:t>. </a:t>
            </a:r>
            <a:r>
              <a:rPr lang="ru-RU" sz="2000" dirty="0"/>
              <a:t>Для измерения изотермы адсорбции возможно использование статических методов измерений (объёмный и гравиметрический). </a:t>
            </a:r>
          </a:p>
          <a:p>
            <a:pPr indent="541338" algn="just">
              <a:spcAft>
                <a:spcPts val="600"/>
              </a:spcAft>
            </a:pPr>
            <a:r>
              <a:rPr lang="ru-RU" sz="2000" b="1" i="1" dirty="0"/>
              <a:t>Дегазация образца</a:t>
            </a:r>
            <a:r>
              <a:rPr lang="ru-RU" sz="2000" i="1" dirty="0"/>
              <a:t>. </a:t>
            </a:r>
            <a:r>
              <a:rPr lang="ru-RU" sz="2000" dirty="0"/>
              <a:t>Требования к дегазации являются аналогичными, как и для определения удельной поверхности макропористых и непористых тел. В отличие от макропористых, дегазация </a:t>
            </a:r>
            <a:r>
              <a:rPr lang="ru-RU" sz="2000" dirty="0" err="1"/>
              <a:t>мезопористых</a:t>
            </a:r>
            <a:r>
              <a:rPr lang="ru-RU" sz="2000" dirty="0"/>
              <a:t> образцов может занять более длительное время.</a:t>
            </a:r>
          </a:p>
          <a:p>
            <a:pPr indent="541338" algn="just">
              <a:spcAft>
                <a:spcPts val="600"/>
              </a:spcAft>
            </a:pPr>
            <a:r>
              <a:rPr lang="ru-RU" sz="2000" b="1" i="1" dirty="0"/>
              <a:t>Условия проведения измерений. </a:t>
            </a:r>
            <a:r>
              <a:rPr lang="ru-RU" sz="2000" dirty="0"/>
              <a:t>Особое внимание при проведении измерений изотерм адсорбции следует обратить на чистоту адсорбата (99,9 % и выше) и глубину погружения измерительной ячейки в сосуд </a:t>
            </a:r>
            <a:r>
              <a:rPr lang="ru-RU" sz="2000" dirty="0" err="1"/>
              <a:t>Дьюара</a:t>
            </a:r>
            <a:r>
              <a:rPr lang="ru-RU" sz="2000" dirty="0"/>
              <a:t>. Поскольку измерения полной изотермы адсорбции и десорбции происходят течение длительного времени, важно следить за уровнем жидкого азота.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7F886A8-6215-4305-8A2A-1D33F889964B}"/>
              </a:ext>
            </a:extLst>
          </p:cNvPr>
          <p:cNvSpPr/>
          <p:nvPr/>
        </p:nvSpPr>
        <p:spPr>
          <a:xfrm>
            <a:off x="0" y="860815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C608BB3-DAB8-4019-9C02-093A9871E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972" y="71782"/>
            <a:ext cx="1451015" cy="337621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27A49B8-C9D6-41F3-9603-08DD5F830E12}"/>
              </a:ext>
            </a:extLst>
          </p:cNvPr>
          <p:cNvSpPr txBox="1">
            <a:spLocks/>
          </p:cNvSpPr>
          <p:nvPr/>
        </p:nvSpPr>
        <p:spPr>
          <a:xfrm>
            <a:off x="11560068" y="642109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076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A657434-27E2-48A0-B305-258C93066481}"/>
              </a:ext>
            </a:extLst>
          </p:cNvPr>
          <p:cNvSpPr/>
          <p:nvPr/>
        </p:nvSpPr>
        <p:spPr>
          <a:xfrm flipH="1">
            <a:off x="-2" y="4412967"/>
            <a:ext cx="2731167" cy="2445034"/>
          </a:xfrm>
          <a:prstGeom prst="rect">
            <a:avLst/>
          </a:prstGeom>
          <a:blipFill dpi="0" rotWithShape="1">
            <a:blip r:embed="rId2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03" t="37163" r="23453" b="34898"/>
          <a:stretch>
            <a:fillRect/>
          </a:stretch>
        </p:blipFill>
        <p:spPr bwMode="auto">
          <a:xfrm>
            <a:off x="602239" y="671654"/>
            <a:ext cx="6553200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052" t="19797" r="32004" b="52843"/>
          <a:stretch>
            <a:fillRect/>
          </a:stretch>
        </p:blipFill>
        <p:spPr bwMode="auto">
          <a:xfrm>
            <a:off x="1078167" y="3537241"/>
            <a:ext cx="5319670" cy="271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40476" y="2692087"/>
            <a:ext cx="4715996" cy="230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47B46FA-7AA3-4D65-BD2D-46BA65CC013D}"/>
              </a:ext>
            </a:extLst>
          </p:cNvPr>
          <p:cNvSpPr txBox="1">
            <a:spLocks/>
          </p:cNvSpPr>
          <p:nvPr/>
        </p:nvSpPr>
        <p:spPr>
          <a:xfrm>
            <a:off x="11634297" y="644317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28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AED1C75-55C3-4BFE-918E-AD28FFC5B0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180" y="110503"/>
            <a:ext cx="1569217" cy="365124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3E197E97-C9BB-4DBA-A83F-3D72DBBE3002}"/>
              </a:ext>
            </a:extLst>
          </p:cNvPr>
          <p:cNvCxnSpPr>
            <a:cxnSpLocks/>
          </p:cNvCxnSpPr>
          <p:nvPr/>
        </p:nvCxnSpPr>
        <p:spPr>
          <a:xfrm>
            <a:off x="6599583" y="2224991"/>
            <a:ext cx="0" cy="4136052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FABC7480-3F08-494D-ACE5-AB70DA2BD0DB}"/>
              </a:ext>
            </a:extLst>
          </p:cNvPr>
          <p:cNvCxnSpPr>
            <a:cxnSpLocks/>
          </p:cNvCxnSpPr>
          <p:nvPr/>
        </p:nvCxnSpPr>
        <p:spPr>
          <a:xfrm>
            <a:off x="602239" y="3269974"/>
            <a:ext cx="6136491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2BCCFD16-0904-4202-9288-5E0F80DAC9BD}"/>
              </a:ext>
            </a:extLst>
          </p:cNvPr>
          <p:cNvCxnSpPr>
            <a:cxnSpLocks/>
          </p:cNvCxnSpPr>
          <p:nvPr/>
        </p:nvCxnSpPr>
        <p:spPr>
          <a:xfrm>
            <a:off x="6397837" y="2349594"/>
            <a:ext cx="5123325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281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168892C-7245-47EA-BF08-B20AD8A5AB6E}"/>
              </a:ext>
            </a:extLst>
          </p:cNvPr>
          <p:cNvSpPr/>
          <p:nvPr/>
        </p:nvSpPr>
        <p:spPr>
          <a:xfrm>
            <a:off x="9360922" y="3975652"/>
            <a:ext cx="2831078" cy="2882348"/>
          </a:xfrm>
          <a:prstGeom prst="rect">
            <a:avLst/>
          </a:prstGeom>
          <a:blipFill dpi="0" rotWithShape="1">
            <a:blip r:embed="rId2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082" name="Picture 5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2"/>
          <a:stretch/>
        </p:blipFill>
        <p:spPr bwMode="auto">
          <a:xfrm>
            <a:off x="1115894" y="1169403"/>
            <a:ext cx="3053037" cy="526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6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91" b="2606"/>
          <a:stretch/>
        </p:blipFill>
        <p:spPr bwMode="auto">
          <a:xfrm>
            <a:off x="7323397" y="1420419"/>
            <a:ext cx="3752709" cy="476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A69679BD-451B-45EF-824C-488DFFD9EFE4}"/>
              </a:ext>
            </a:extLst>
          </p:cNvPr>
          <p:cNvSpPr txBox="1">
            <a:spLocks/>
          </p:cNvSpPr>
          <p:nvPr/>
        </p:nvSpPr>
        <p:spPr>
          <a:xfrm>
            <a:off x="11634297" y="644317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29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74D466-53B5-446E-8901-26B562435E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180" y="110503"/>
            <a:ext cx="1569217" cy="36512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002FE8C-051E-42B3-B1A8-5C391DAFC21C}"/>
              </a:ext>
            </a:extLst>
          </p:cNvPr>
          <p:cNvSpPr/>
          <p:nvPr/>
        </p:nvSpPr>
        <p:spPr>
          <a:xfrm>
            <a:off x="0" y="673407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4AD2562-88EB-4C5A-8F64-1686B5BB28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545" y="2128033"/>
            <a:ext cx="2095238" cy="3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36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8618</TotalTime>
  <Words>3144</Words>
  <Application>Microsoft Office PowerPoint</Application>
  <PresentationFormat>Произвольный</PresentationFormat>
  <Paragraphs>243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Тема Office</vt:lpstr>
      <vt:lpstr>Equation</vt:lpstr>
      <vt:lpstr>Макрокинетика химических процессов</vt:lpstr>
      <vt:lpstr>Капиллярная конденсация</vt:lpstr>
      <vt:lpstr>Презентация PowerPoint</vt:lpstr>
      <vt:lpstr>Капиллярная конденсация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79</cp:revision>
  <dcterms:created xsi:type="dcterms:W3CDTF">2020-11-19T09:51:55Z</dcterms:created>
  <dcterms:modified xsi:type="dcterms:W3CDTF">2023-02-16T07:12:48Z</dcterms:modified>
</cp:coreProperties>
</file>