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9" r:id="rId2"/>
    <p:sldId id="2547" r:id="rId3"/>
    <p:sldId id="2556" r:id="rId4"/>
    <p:sldId id="2552" r:id="rId5"/>
    <p:sldId id="546" r:id="rId6"/>
    <p:sldId id="2583" r:id="rId7"/>
    <p:sldId id="540" r:id="rId8"/>
    <p:sldId id="2602" r:id="rId9"/>
    <p:sldId id="2603" r:id="rId10"/>
    <p:sldId id="2562" r:id="rId11"/>
    <p:sldId id="2567" r:id="rId12"/>
    <p:sldId id="2604" r:id="rId13"/>
    <p:sldId id="563" r:id="rId14"/>
    <p:sldId id="2605" r:id="rId15"/>
    <p:sldId id="2566" r:id="rId16"/>
    <p:sldId id="565" r:id="rId17"/>
    <p:sldId id="566" r:id="rId18"/>
    <p:sldId id="2569" r:id="rId19"/>
    <p:sldId id="2570" r:id="rId20"/>
    <p:sldId id="573" r:id="rId21"/>
    <p:sldId id="2571" r:id="rId22"/>
    <p:sldId id="2572" r:id="rId23"/>
    <p:sldId id="574" r:id="rId24"/>
    <p:sldId id="485" r:id="rId25"/>
    <p:sldId id="486" r:id="rId26"/>
    <p:sldId id="493" r:id="rId27"/>
    <p:sldId id="2573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F44"/>
    <a:srgbClr val="004EA4"/>
    <a:srgbClr val="0076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51" autoAdjust="0"/>
    <p:restoredTop sz="94930" autoAdjust="0"/>
  </p:normalViewPr>
  <p:slideViewPr>
    <p:cSldViewPr snapToGrid="0">
      <p:cViewPr>
        <p:scale>
          <a:sx n="101" d="100"/>
          <a:sy n="101" d="100"/>
        </p:scale>
        <p:origin x="-690" y="-3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F214FB-8585-4C85-83D7-47164AAD632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 rtlCol="0"/>
        <a:lstStyle/>
        <a:p>
          <a:pPr rtl="0"/>
          <a:endParaRPr lang="en-US"/>
        </a:p>
      </dgm:t>
    </dgm:pt>
    <dgm:pt modelId="{888C3ED4-9510-4000-A70F-AAD75B5EBD43}">
      <dgm:prSet phldrT="[Text]" custT="1"/>
      <dgm:spPr>
        <a:noFill/>
        <a:ln>
          <a:solidFill>
            <a:schemeClr val="accent1"/>
          </a:solidFill>
          <a:prstDash val="lgDash"/>
        </a:ln>
      </dgm:spPr>
      <dgm:t>
        <a:bodyPr rtlCol="0"/>
        <a:lstStyle/>
        <a:p>
          <a:pPr rtl="0"/>
          <a:r>
            <a:rPr lang="ru-RU" sz="1800" b="1" noProof="0" dirty="0">
              <a:solidFill>
                <a:schemeClr val="tx1"/>
              </a:solidFill>
            </a:rPr>
            <a:t>1938 г. - возникновение теории полимолекулярной адсорбции БЭТ;</a:t>
          </a:r>
        </a:p>
      </dgm:t>
    </dgm:pt>
    <dgm:pt modelId="{4F31B688-999B-4752-86CF-5AFFBDD2FB2C}" type="parTrans" cxnId="{E7A50B49-7597-4D6A-A8AB-E00237D2C558}">
      <dgm:prSet/>
      <dgm:spPr/>
      <dgm:t>
        <a:bodyPr rtlCol="0"/>
        <a:lstStyle/>
        <a:p>
          <a:pPr rtl="0"/>
          <a:endParaRPr lang="ru-RU" sz="1800" noProof="0" dirty="0">
            <a:solidFill>
              <a:schemeClr val="tx1"/>
            </a:solidFill>
          </a:endParaRPr>
        </a:p>
      </dgm:t>
    </dgm:pt>
    <dgm:pt modelId="{91778D6F-210D-40E1-9F4A-4CEEC2F76790}" type="sibTrans" cxnId="{E7A50B49-7597-4D6A-A8AB-E00237D2C558}">
      <dgm:prSet/>
      <dgm:spPr/>
      <dgm:t>
        <a:bodyPr rtlCol="0"/>
        <a:lstStyle/>
        <a:p>
          <a:pPr rtl="0"/>
          <a:endParaRPr lang="ru-RU" sz="1800" noProof="0" dirty="0">
            <a:solidFill>
              <a:schemeClr val="tx1"/>
            </a:solidFill>
          </a:endParaRPr>
        </a:p>
      </dgm:t>
    </dgm:pt>
    <dgm:pt modelId="{016586D9-2DB5-4AA6-BA9F-9EDDC0510C29}">
      <dgm:prSet phldrT="[Text]" custT="1"/>
      <dgm:spPr>
        <a:noFill/>
        <a:ln>
          <a:solidFill>
            <a:schemeClr val="accent1"/>
          </a:solidFill>
          <a:prstDash val="lgDash"/>
        </a:ln>
      </dgm:spPr>
      <dgm:t>
        <a:bodyPr rtlCol="0"/>
        <a:lstStyle/>
        <a:p>
          <a:pPr rtl="0"/>
          <a:r>
            <a:rPr lang="ru-RU" sz="1800" b="1" noProof="0" dirty="0">
              <a:solidFill>
                <a:schemeClr val="tx1"/>
              </a:solidFill>
            </a:rPr>
            <a:t>1940-50 гг. – развитие методов измерения активности в лабораторных условиях, возникновение термина «</a:t>
          </a:r>
          <a:r>
            <a:rPr lang="ru-RU" sz="1800" b="1" i="1" noProof="0" dirty="0">
              <a:solidFill>
                <a:schemeClr val="tx1"/>
              </a:solidFill>
            </a:rPr>
            <a:t>удельная каталитическая активность</a:t>
          </a:r>
          <a:r>
            <a:rPr lang="ru-RU" sz="1800" b="1" noProof="0" dirty="0">
              <a:solidFill>
                <a:schemeClr val="tx1"/>
              </a:solidFill>
            </a:rPr>
            <a:t>»;</a:t>
          </a:r>
        </a:p>
      </dgm:t>
    </dgm:pt>
    <dgm:pt modelId="{D8622124-F306-4E87-AD72-8341309CD39F}" type="parTrans" cxnId="{03FFB34C-F2DE-4D1A-A377-DDE0CA287713}">
      <dgm:prSet/>
      <dgm:spPr/>
      <dgm:t>
        <a:bodyPr rtlCol="0"/>
        <a:lstStyle/>
        <a:p>
          <a:pPr rtl="0"/>
          <a:endParaRPr lang="ru-RU" sz="1800" noProof="0" dirty="0">
            <a:solidFill>
              <a:schemeClr val="tx1"/>
            </a:solidFill>
          </a:endParaRPr>
        </a:p>
      </dgm:t>
    </dgm:pt>
    <dgm:pt modelId="{59DA38EC-31CE-4170-A454-97D5E30BDBA8}" type="sibTrans" cxnId="{03FFB34C-F2DE-4D1A-A377-DDE0CA287713}">
      <dgm:prSet/>
      <dgm:spPr/>
      <dgm:t>
        <a:bodyPr rtlCol="0"/>
        <a:lstStyle/>
        <a:p>
          <a:pPr rtl="0"/>
          <a:endParaRPr lang="ru-RU" sz="1800" noProof="0" dirty="0">
            <a:solidFill>
              <a:schemeClr val="tx1"/>
            </a:solidFill>
          </a:endParaRPr>
        </a:p>
      </dgm:t>
    </dgm:pt>
    <dgm:pt modelId="{F1A4D444-33C8-420D-922B-B4D83B96C7C2}">
      <dgm:prSet phldrT="[Text]" custT="1"/>
      <dgm:spPr>
        <a:noFill/>
        <a:ln>
          <a:solidFill>
            <a:schemeClr val="accent1"/>
          </a:solidFill>
          <a:prstDash val="lgDash"/>
        </a:ln>
      </dgm:spPr>
      <dgm:t>
        <a:bodyPr rtlCol="0"/>
        <a:lstStyle/>
        <a:p>
          <a:pPr rtl="0"/>
          <a:r>
            <a:rPr lang="ru-RU" sz="1800" b="1" noProof="0" dirty="0">
              <a:solidFill>
                <a:schemeClr val="tx1"/>
              </a:solidFill>
            </a:rPr>
            <a:t>1960-70 гг. – развитие новых методов исследования объема и поверхности твердых тел (ЯМР-, ЭПР-спектроскопия, атомно-адсорбционный анализ и т.д.);</a:t>
          </a:r>
        </a:p>
      </dgm:t>
    </dgm:pt>
    <dgm:pt modelId="{AFA9A2E5-05CF-4291-BDAC-40FF2BA0C123}" type="parTrans" cxnId="{61F7C260-BB9F-4EAB-A166-C8B477418C19}">
      <dgm:prSet/>
      <dgm:spPr/>
      <dgm:t>
        <a:bodyPr rtlCol="0"/>
        <a:lstStyle/>
        <a:p>
          <a:pPr rtl="0"/>
          <a:endParaRPr lang="ru-RU" sz="1800" noProof="0" dirty="0">
            <a:solidFill>
              <a:schemeClr val="tx1"/>
            </a:solidFill>
          </a:endParaRPr>
        </a:p>
      </dgm:t>
    </dgm:pt>
    <dgm:pt modelId="{68A763C5-D2C0-42B7-9415-66617A5D147E}" type="sibTrans" cxnId="{61F7C260-BB9F-4EAB-A166-C8B477418C19}">
      <dgm:prSet/>
      <dgm:spPr/>
      <dgm:t>
        <a:bodyPr rtlCol="0"/>
        <a:lstStyle/>
        <a:p>
          <a:pPr rtl="0"/>
          <a:endParaRPr lang="ru-RU" sz="1800" noProof="0" dirty="0">
            <a:solidFill>
              <a:schemeClr val="tx1"/>
            </a:solidFill>
          </a:endParaRPr>
        </a:p>
      </dgm:t>
    </dgm:pt>
    <dgm:pt modelId="{51EB5745-8AAE-421D-874F-13491FF3F307}">
      <dgm:prSet phldrT="[Text]" custT="1"/>
      <dgm:spPr>
        <a:noFill/>
        <a:ln>
          <a:solidFill>
            <a:schemeClr val="accent1"/>
          </a:solidFill>
          <a:prstDash val="lgDash"/>
        </a:ln>
      </dgm:spPr>
      <dgm:t>
        <a:bodyPr rtlCol="0"/>
        <a:lstStyle/>
        <a:p>
          <a:pPr rtl="0"/>
          <a:r>
            <a:rPr lang="ru-RU" sz="1800" b="1" noProof="0" dirty="0">
              <a:solidFill>
                <a:schemeClr val="tx1"/>
              </a:solidFill>
            </a:rPr>
            <a:t>1980-2000 гг. – современные методы - нанотехнологии</a:t>
          </a:r>
        </a:p>
      </dgm:t>
    </dgm:pt>
    <dgm:pt modelId="{4809E3DC-C136-4EC2-849F-2394A70DF32F}" type="parTrans" cxnId="{ECCDC5FC-C4CD-4D27-8963-B2FB5DA8B711}">
      <dgm:prSet/>
      <dgm:spPr/>
      <dgm:t>
        <a:bodyPr rtlCol="0"/>
        <a:lstStyle/>
        <a:p>
          <a:pPr rtl="0"/>
          <a:endParaRPr lang="ru-RU" sz="1800" noProof="0" dirty="0">
            <a:solidFill>
              <a:schemeClr val="tx1"/>
            </a:solidFill>
          </a:endParaRPr>
        </a:p>
      </dgm:t>
    </dgm:pt>
    <dgm:pt modelId="{CEAC77A3-F019-4EB6-A67A-D01EA028A855}" type="sibTrans" cxnId="{ECCDC5FC-C4CD-4D27-8963-B2FB5DA8B711}">
      <dgm:prSet/>
      <dgm:spPr/>
      <dgm:t>
        <a:bodyPr rtlCol="0"/>
        <a:lstStyle/>
        <a:p>
          <a:pPr rtl="0"/>
          <a:endParaRPr lang="ru-RU" sz="1800" noProof="0" dirty="0">
            <a:solidFill>
              <a:schemeClr val="tx1"/>
            </a:solidFill>
          </a:endParaRPr>
        </a:p>
      </dgm:t>
    </dgm:pt>
    <dgm:pt modelId="{92654547-E6AF-4C21-813C-FC394A15A681}" type="pres">
      <dgm:prSet presAssocID="{1BF214FB-8585-4C85-83D7-47164AAD632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50A4AD9-9384-455C-AF51-202B08254D55}" type="pres">
      <dgm:prSet presAssocID="{888C3ED4-9510-4000-A70F-AAD75B5EBD43}" presName="node" presStyleLbl="node1" presStyleIdx="0" presStyleCnt="4" custScaleY="1206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51146E-6BCD-4FBD-9BFD-AFBFF51DA873}" type="pres">
      <dgm:prSet presAssocID="{91778D6F-210D-40E1-9F4A-4CEEC2F76790}" presName="sibTrans" presStyleCnt="0"/>
      <dgm:spPr/>
    </dgm:pt>
    <dgm:pt modelId="{7A5B3E65-9777-4EF6-A5E1-C35B895D487A}" type="pres">
      <dgm:prSet presAssocID="{016586D9-2DB5-4AA6-BA9F-9EDDC0510C29}" presName="node" presStyleLbl="node1" presStyleIdx="1" presStyleCnt="4" custScaleY="1206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3FA750-50B3-4A61-AE6A-6E262BD92BF1}" type="pres">
      <dgm:prSet presAssocID="{59DA38EC-31CE-4170-A454-97D5E30BDBA8}" presName="sibTrans" presStyleCnt="0"/>
      <dgm:spPr/>
    </dgm:pt>
    <dgm:pt modelId="{98736366-53F9-49EF-9094-E77CAF66F377}" type="pres">
      <dgm:prSet presAssocID="{F1A4D444-33C8-420D-922B-B4D83B96C7C2}" presName="node" presStyleLbl="node1" presStyleIdx="2" presStyleCnt="4" custScaleY="1206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4FD239-07E4-4D73-B5DB-F0618A654FA9}" type="pres">
      <dgm:prSet presAssocID="{68A763C5-D2C0-42B7-9415-66617A5D147E}" presName="sibTrans" presStyleCnt="0"/>
      <dgm:spPr/>
    </dgm:pt>
    <dgm:pt modelId="{E111D404-B88B-44E6-839A-F40E9BF97271}" type="pres">
      <dgm:prSet presAssocID="{51EB5745-8AAE-421D-874F-13491FF3F307}" presName="node" presStyleLbl="node1" presStyleIdx="3" presStyleCnt="4" custScaleY="1206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1F7C260-BB9F-4EAB-A166-C8B477418C19}" srcId="{1BF214FB-8585-4C85-83D7-47164AAD632D}" destId="{F1A4D444-33C8-420D-922B-B4D83B96C7C2}" srcOrd="2" destOrd="0" parTransId="{AFA9A2E5-05CF-4291-BDAC-40FF2BA0C123}" sibTransId="{68A763C5-D2C0-42B7-9415-66617A5D147E}"/>
    <dgm:cxn modelId="{59AEF528-637A-42FE-89B9-BC2D21624135}" type="presOf" srcId="{F1A4D444-33C8-420D-922B-B4D83B96C7C2}" destId="{98736366-53F9-49EF-9094-E77CAF66F377}" srcOrd="0" destOrd="0" presId="urn:microsoft.com/office/officeart/2005/8/layout/default"/>
    <dgm:cxn modelId="{E7A50B49-7597-4D6A-A8AB-E00237D2C558}" srcId="{1BF214FB-8585-4C85-83D7-47164AAD632D}" destId="{888C3ED4-9510-4000-A70F-AAD75B5EBD43}" srcOrd="0" destOrd="0" parTransId="{4F31B688-999B-4752-86CF-5AFFBDD2FB2C}" sibTransId="{91778D6F-210D-40E1-9F4A-4CEEC2F76790}"/>
    <dgm:cxn modelId="{E6E74F99-5280-40DA-9E91-B5CA0A6346AB}" type="presOf" srcId="{016586D9-2DB5-4AA6-BA9F-9EDDC0510C29}" destId="{7A5B3E65-9777-4EF6-A5E1-C35B895D487A}" srcOrd="0" destOrd="0" presId="urn:microsoft.com/office/officeart/2005/8/layout/default"/>
    <dgm:cxn modelId="{03FFB34C-F2DE-4D1A-A377-DDE0CA287713}" srcId="{1BF214FB-8585-4C85-83D7-47164AAD632D}" destId="{016586D9-2DB5-4AA6-BA9F-9EDDC0510C29}" srcOrd="1" destOrd="0" parTransId="{D8622124-F306-4E87-AD72-8341309CD39F}" sibTransId="{59DA38EC-31CE-4170-A454-97D5E30BDBA8}"/>
    <dgm:cxn modelId="{E05021BE-B5A7-46E7-91FD-547B7247C89F}" type="presOf" srcId="{1BF214FB-8585-4C85-83D7-47164AAD632D}" destId="{92654547-E6AF-4C21-813C-FC394A15A681}" srcOrd="0" destOrd="0" presId="urn:microsoft.com/office/officeart/2005/8/layout/default"/>
    <dgm:cxn modelId="{7DAD2D03-DF1E-42BF-967E-087CA55A7517}" type="presOf" srcId="{51EB5745-8AAE-421D-874F-13491FF3F307}" destId="{E111D404-B88B-44E6-839A-F40E9BF97271}" srcOrd="0" destOrd="0" presId="urn:microsoft.com/office/officeart/2005/8/layout/default"/>
    <dgm:cxn modelId="{ECCDC5FC-C4CD-4D27-8963-B2FB5DA8B711}" srcId="{1BF214FB-8585-4C85-83D7-47164AAD632D}" destId="{51EB5745-8AAE-421D-874F-13491FF3F307}" srcOrd="3" destOrd="0" parTransId="{4809E3DC-C136-4EC2-849F-2394A70DF32F}" sibTransId="{CEAC77A3-F019-4EB6-A67A-D01EA028A855}"/>
    <dgm:cxn modelId="{C9A99AF7-ACD7-4108-8B57-DB7178590EB4}" type="presOf" srcId="{888C3ED4-9510-4000-A70F-AAD75B5EBD43}" destId="{250A4AD9-9384-455C-AF51-202B08254D55}" srcOrd="0" destOrd="0" presId="urn:microsoft.com/office/officeart/2005/8/layout/default"/>
    <dgm:cxn modelId="{A6017E7B-72B2-4BF3-955B-1883BD7EE2B8}" type="presParOf" srcId="{92654547-E6AF-4C21-813C-FC394A15A681}" destId="{250A4AD9-9384-455C-AF51-202B08254D55}" srcOrd="0" destOrd="0" presId="urn:microsoft.com/office/officeart/2005/8/layout/default"/>
    <dgm:cxn modelId="{255B7F46-ABE6-470D-AA44-251223966F8D}" type="presParOf" srcId="{92654547-E6AF-4C21-813C-FC394A15A681}" destId="{4651146E-6BCD-4FBD-9BFD-AFBFF51DA873}" srcOrd="1" destOrd="0" presId="urn:microsoft.com/office/officeart/2005/8/layout/default"/>
    <dgm:cxn modelId="{CD53A123-40E6-4CC9-95B9-52C5E139CC3B}" type="presParOf" srcId="{92654547-E6AF-4C21-813C-FC394A15A681}" destId="{7A5B3E65-9777-4EF6-A5E1-C35B895D487A}" srcOrd="2" destOrd="0" presId="urn:microsoft.com/office/officeart/2005/8/layout/default"/>
    <dgm:cxn modelId="{A4BB538E-6F9B-49AD-BFF4-9659A15FAF78}" type="presParOf" srcId="{92654547-E6AF-4C21-813C-FC394A15A681}" destId="{8C3FA750-50B3-4A61-AE6A-6E262BD92BF1}" srcOrd="3" destOrd="0" presId="urn:microsoft.com/office/officeart/2005/8/layout/default"/>
    <dgm:cxn modelId="{24900E1C-4414-43CE-9DCA-A2B5BF9C54D9}" type="presParOf" srcId="{92654547-E6AF-4C21-813C-FC394A15A681}" destId="{98736366-53F9-49EF-9094-E77CAF66F377}" srcOrd="4" destOrd="0" presId="urn:microsoft.com/office/officeart/2005/8/layout/default"/>
    <dgm:cxn modelId="{B226722C-D110-484F-B8A6-C72629260C42}" type="presParOf" srcId="{92654547-E6AF-4C21-813C-FC394A15A681}" destId="{184FD239-07E4-4D73-B5DB-F0618A654FA9}" srcOrd="5" destOrd="0" presId="urn:microsoft.com/office/officeart/2005/8/layout/default"/>
    <dgm:cxn modelId="{A731B613-C92F-4045-B8CD-F8D6EE0E6F67}" type="presParOf" srcId="{92654547-E6AF-4C21-813C-FC394A15A681}" destId="{E111D404-B88B-44E6-839A-F40E9BF9727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0A4AD9-9384-455C-AF51-202B08254D55}">
      <dsp:nvSpPr>
        <dsp:cNvPr id="0" name=""/>
        <dsp:cNvSpPr/>
      </dsp:nvSpPr>
      <dsp:spPr>
        <a:xfrm>
          <a:off x="743" y="112672"/>
          <a:ext cx="2899547" cy="2098199"/>
        </a:xfrm>
        <a:prstGeom prst="rect">
          <a:avLst/>
        </a:prstGeom>
        <a:noFill/>
        <a:ln w="12700" cap="flat" cmpd="sng" algn="ctr">
          <a:solidFill>
            <a:schemeClr val="accent1"/>
          </a:solidFill>
          <a:prstDash val="lg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rtlCol="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noProof="0" dirty="0">
              <a:solidFill>
                <a:schemeClr val="tx1"/>
              </a:solidFill>
            </a:rPr>
            <a:t>1938 г. - возникновение теории полимолекулярной адсорбции БЭТ;</a:t>
          </a:r>
        </a:p>
      </dsp:txBody>
      <dsp:txXfrm>
        <a:off x="743" y="112672"/>
        <a:ext cx="2899547" cy="2098199"/>
      </dsp:txXfrm>
    </dsp:sp>
    <dsp:sp modelId="{7A5B3E65-9777-4EF6-A5E1-C35B895D487A}">
      <dsp:nvSpPr>
        <dsp:cNvPr id="0" name=""/>
        <dsp:cNvSpPr/>
      </dsp:nvSpPr>
      <dsp:spPr>
        <a:xfrm>
          <a:off x="3190245" y="112672"/>
          <a:ext cx="2899547" cy="2098199"/>
        </a:xfrm>
        <a:prstGeom prst="rect">
          <a:avLst/>
        </a:prstGeom>
        <a:noFill/>
        <a:ln w="12700" cap="flat" cmpd="sng" algn="ctr">
          <a:solidFill>
            <a:schemeClr val="accent1"/>
          </a:solidFill>
          <a:prstDash val="lg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rtlCol="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noProof="0" dirty="0">
              <a:solidFill>
                <a:schemeClr val="tx1"/>
              </a:solidFill>
            </a:rPr>
            <a:t>1940-50 гг. – развитие методов измерения активности в лабораторных условиях, возникновение термина «</a:t>
          </a:r>
          <a:r>
            <a:rPr lang="ru-RU" sz="1800" b="1" i="1" kern="1200" noProof="0" dirty="0">
              <a:solidFill>
                <a:schemeClr val="tx1"/>
              </a:solidFill>
            </a:rPr>
            <a:t>удельная каталитическая активность</a:t>
          </a:r>
          <a:r>
            <a:rPr lang="ru-RU" sz="1800" b="1" kern="1200" noProof="0" dirty="0">
              <a:solidFill>
                <a:schemeClr val="tx1"/>
              </a:solidFill>
            </a:rPr>
            <a:t>»;</a:t>
          </a:r>
        </a:p>
      </dsp:txBody>
      <dsp:txXfrm>
        <a:off x="3190245" y="112672"/>
        <a:ext cx="2899547" cy="2098199"/>
      </dsp:txXfrm>
    </dsp:sp>
    <dsp:sp modelId="{98736366-53F9-49EF-9094-E77CAF66F377}">
      <dsp:nvSpPr>
        <dsp:cNvPr id="0" name=""/>
        <dsp:cNvSpPr/>
      </dsp:nvSpPr>
      <dsp:spPr>
        <a:xfrm>
          <a:off x="743" y="2500827"/>
          <a:ext cx="2899547" cy="2098199"/>
        </a:xfrm>
        <a:prstGeom prst="rect">
          <a:avLst/>
        </a:prstGeom>
        <a:noFill/>
        <a:ln w="12700" cap="flat" cmpd="sng" algn="ctr">
          <a:solidFill>
            <a:schemeClr val="accent1"/>
          </a:solidFill>
          <a:prstDash val="lg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rtlCol="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noProof="0" dirty="0">
              <a:solidFill>
                <a:schemeClr val="tx1"/>
              </a:solidFill>
            </a:rPr>
            <a:t>1960-70 гг. – развитие новых методов исследования объема и поверхности твердых тел (ЯМР-, ЭПР-спектроскопия, атомно-адсорбционный анализ и т.д.);</a:t>
          </a:r>
        </a:p>
      </dsp:txBody>
      <dsp:txXfrm>
        <a:off x="743" y="2500827"/>
        <a:ext cx="2899547" cy="2098199"/>
      </dsp:txXfrm>
    </dsp:sp>
    <dsp:sp modelId="{E111D404-B88B-44E6-839A-F40E9BF97271}">
      <dsp:nvSpPr>
        <dsp:cNvPr id="0" name=""/>
        <dsp:cNvSpPr/>
      </dsp:nvSpPr>
      <dsp:spPr>
        <a:xfrm>
          <a:off x="3190245" y="2500827"/>
          <a:ext cx="2899547" cy="2098199"/>
        </a:xfrm>
        <a:prstGeom prst="rect">
          <a:avLst/>
        </a:prstGeom>
        <a:noFill/>
        <a:ln w="12700" cap="flat" cmpd="sng" algn="ctr">
          <a:solidFill>
            <a:schemeClr val="accent1"/>
          </a:solidFill>
          <a:prstDash val="lg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rtlCol="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noProof="0" dirty="0">
              <a:solidFill>
                <a:schemeClr val="tx1"/>
              </a:solidFill>
            </a:rPr>
            <a:t>1980-2000 гг. – современные методы - нанотехнологии</a:t>
          </a:r>
        </a:p>
      </dsp:txBody>
      <dsp:txXfrm>
        <a:off x="3190245" y="2500827"/>
        <a:ext cx="2899547" cy="20981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emf"/><Relationship Id="rId1" Type="http://schemas.openxmlformats.org/officeDocument/2006/relationships/image" Target="../media/image4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Relationship Id="rId4" Type="http://schemas.openxmlformats.org/officeDocument/2006/relationships/image" Target="../media/image5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AED7EC-B748-42C6-9534-B7ACF019021B}" type="datetimeFigureOut">
              <a:rPr lang="ru-RU" smtClean="0"/>
              <a:t>31.01.2023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41D56-CF80-46FE-8E85-0FA9E7615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416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B9CF3A1-9863-43A3-B39B-8E6FEFD6E20B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2760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7D111EE-B1CE-3F40-8B0E-AB6A92B85452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4548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7D111EE-B1CE-3F40-8B0E-AB6A92B85452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7363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7D111EE-B1CE-3F40-8B0E-AB6A92B85452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0533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9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grpSp>
        <p:nvGrpSpPr>
          <p:cNvPr id="15" name="Группа 14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16" name="Прямоугольник 15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51535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547135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" t="19849" r="8016" b="8015"/>
          <a:stretch/>
        </p:blipFill>
        <p:spPr>
          <a:xfrm>
            <a:off x="2806" y="0"/>
            <a:ext cx="12189194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bg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bg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60964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99113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" t="15820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1163464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" t="19012" r="154" b="43602"/>
          <a:stretch/>
        </p:blipFill>
        <p:spPr>
          <a:xfrm>
            <a:off x="0" y="0"/>
            <a:ext cx="12188858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-28281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625725"/>
            <a:ext cx="9144000" cy="222334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3863824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3" t="10484" r="15094" b="43126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52536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61" b="7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2978538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18"/>
          <a:stretch/>
        </p:blipFill>
        <p:spPr>
          <a:xfrm>
            <a:off x="0" y="0"/>
            <a:ext cx="12192000" cy="6972300"/>
          </a:xfrm>
          <a:prstGeom prst="rect">
            <a:avLst/>
          </a:prstGeom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916405" y="5700031"/>
            <a:ext cx="104173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681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" t="33167" r="2060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tx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tx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5" name="Прямоугольник 44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" name="Рисунок 4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172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4180428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953000" y="1790700"/>
            <a:ext cx="6402388" cy="4701540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649203"/>
            <a:ext cx="4470400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12401"/>
            <a:ext cx="3278187" cy="795672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ru-RU" dirty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655667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779118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838700" y="1685924"/>
            <a:ext cx="6516688" cy="4272917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" y="2649203"/>
            <a:ext cx="4470399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57721"/>
            <a:ext cx="3497579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284323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472119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787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8526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624628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9859878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2153459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ое-бел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56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5638" r="50090" b="-93"/>
          <a:stretch/>
        </p:blipFill>
        <p:spPr>
          <a:xfrm>
            <a:off x="0" y="0"/>
            <a:ext cx="6076950" cy="68656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7575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01411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4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6820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4" b="1328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35644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41046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7247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1467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861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1"/>
            <a:ext cx="10515600" cy="823912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57463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0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79338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3762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41970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1051401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47100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55173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7354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75576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8" r="11520" b="11719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7871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2239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1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70122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71350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4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73714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42876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0" b="24561"/>
          <a:stretch/>
        </p:blipFill>
        <p:spPr>
          <a:xfrm>
            <a:off x="0" y="-7620"/>
            <a:ext cx="12192000" cy="686562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6" cy="1325563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ЦИТАТА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Цитата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18127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6" b="12186"/>
          <a:stretch/>
        </p:blipFill>
        <p:spPr>
          <a:xfrm>
            <a:off x="0" y="-7620"/>
            <a:ext cx="12191999" cy="6865620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ЦИТАТА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Цитата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28088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0"/>
          <a:stretch/>
        </p:blipFill>
        <p:spPr>
          <a:xfrm>
            <a:off x="0" y="7619"/>
            <a:ext cx="12192000" cy="685038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7619"/>
            <a:ext cx="7767942" cy="6850381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/>
              <a:t>КОНТАКТНАЯ ИНФОРМАЦИЯ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/>
              <a:t>соцсети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7158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82" r="22706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/>
              <a:t>КОНТАКТНАЯ ИНФОРМАЦИЯ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/>
              <a:t>соцсети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20829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ле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C3F11B56-403C-AA43-BA54-5CD9A60BDDC5}"/>
              </a:ext>
            </a:extLst>
          </p:cNvPr>
          <p:cNvGrpSpPr/>
          <p:nvPr userDrawn="1"/>
        </p:nvGrpSpPr>
        <p:grpSpPr>
          <a:xfrm>
            <a:off x="0" y="0"/>
            <a:ext cx="6884691" cy="6862353"/>
            <a:chOff x="0" y="-4353"/>
            <a:chExt cx="6884691" cy="6862353"/>
          </a:xfrm>
          <a:solidFill>
            <a:srgbClr val="80BF44"/>
          </a:solidFill>
        </p:grpSpPr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xmlns="" id="{D8BAD61D-F455-9240-A0C6-DE4F40E47C29}"/>
                </a:ext>
              </a:extLst>
            </p:cNvPr>
            <p:cNvSpPr/>
            <p:nvPr userDrawn="1"/>
          </p:nvSpPr>
          <p:spPr>
            <a:xfrm>
              <a:off x="0" y="-4353"/>
              <a:ext cx="6884691" cy="6862353"/>
            </a:xfrm>
            <a:custGeom>
              <a:avLst/>
              <a:gdLst>
                <a:gd name="connsiteX0" fmla="*/ 0 w 6838726"/>
                <a:gd name="connsiteY0" fmla="*/ 0 h 6853468"/>
                <a:gd name="connsiteX1" fmla="*/ 6838726 w 6838726"/>
                <a:gd name="connsiteY1" fmla="*/ 20138 h 6853468"/>
                <a:gd name="connsiteX2" fmla="*/ 3434396 w 6838726"/>
                <a:gd name="connsiteY2" fmla="*/ 6853468 h 6853468"/>
                <a:gd name="connsiteX3" fmla="*/ 0 w 6838726"/>
                <a:gd name="connsiteY3" fmla="*/ 6836433 h 6853468"/>
                <a:gd name="connsiteX4" fmla="*/ 0 w 6838726"/>
                <a:gd name="connsiteY4" fmla="*/ 0 h 6853468"/>
                <a:gd name="connsiteX0" fmla="*/ 15156 w 6853882"/>
                <a:gd name="connsiteY0" fmla="*/ 0 h 6861693"/>
                <a:gd name="connsiteX1" fmla="*/ 6853882 w 6853882"/>
                <a:gd name="connsiteY1" fmla="*/ 20138 h 6861693"/>
                <a:gd name="connsiteX2" fmla="*/ 3449552 w 6853882"/>
                <a:gd name="connsiteY2" fmla="*/ 6853468 h 6861693"/>
                <a:gd name="connsiteX3" fmla="*/ 0 w 6853882"/>
                <a:gd name="connsiteY3" fmla="*/ 6861693 h 6861693"/>
                <a:gd name="connsiteX4" fmla="*/ 15156 w 6853882"/>
                <a:gd name="connsiteY4" fmla="*/ 0 h 6861693"/>
                <a:gd name="connsiteX0" fmla="*/ 15156 w 6853882"/>
                <a:gd name="connsiteY0" fmla="*/ 0 h 6863572"/>
                <a:gd name="connsiteX1" fmla="*/ 6853882 w 6853882"/>
                <a:gd name="connsiteY1" fmla="*/ 20138 h 6863572"/>
                <a:gd name="connsiteX2" fmla="*/ 3444500 w 6853882"/>
                <a:gd name="connsiteY2" fmla="*/ 6863572 h 6863572"/>
                <a:gd name="connsiteX3" fmla="*/ 0 w 6853882"/>
                <a:gd name="connsiteY3" fmla="*/ 6861693 h 6863572"/>
                <a:gd name="connsiteX4" fmla="*/ 15156 w 6853882"/>
                <a:gd name="connsiteY4" fmla="*/ 0 h 6863572"/>
                <a:gd name="connsiteX0" fmla="*/ 0 w 6866861"/>
                <a:gd name="connsiteY0" fmla="*/ 0 h 6856528"/>
                <a:gd name="connsiteX1" fmla="*/ 6866861 w 6866861"/>
                <a:gd name="connsiteY1" fmla="*/ 13094 h 6856528"/>
                <a:gd name="connsiteX2" fmla="*/ 3457479 w 6866861"/>
                <a:gd name="connsiteY2" fmla="*/ 6856528 h 6856528"/>
                <a:gd name="connsiteX3" fmla="*/ 12979 w 6866861"/>
                <a:gd name="connsiteY3" fmla="*/ 6854649 h 6856528"/>
                <a:gd name="connsiteX4" fmla="*/ 0 w 6866861"/>
                <a:gd name="connsiteY4" fmla="*/ 0 h 6856528"/>
                <a:gd name="connsiteX0" fmla="*/ 0 w 6893137"/>
                <a:gd name="connsiteY0" fmla="*/ 7922 h 6864450"/>
                <a:gd name="connsiteX1" fmla="*/ 6893137 w 6893137"/>
                <a:gd name="connsiteY1" fmla="*/ 0 h 6864450"/>
                <a:gd name="connsiteX2" fmla="*/ 3457479 w 6893137"/>
                <a:gd name="connsiteY2" fmla="*/ 6864450 h 6864450"/>
                <a:gd name="connsiteX3" fmla="*/ 12979 w 6893137"/>
                <a:gd name="connsiteY3" fmla="*/ 6862571 h 6864450"/>
                <a:gd name="connsiteX4" fmla="*/ 0 w 6893137"/>
                <a:gd name="connsiteY4" fmla="*/ 7922 h 6864450"/>
                <a:gd name="connsiteX0" fmla="*/ 0 w 6897755"/>
                <a:gd name="connsiteY0" fmla="*/ 0 h 6870380"/>
                <a:gd name="connsiteX1" fmla="*/ 6897755 w 6897755"/>
                <a:gd name="connsiteY1" fmla="*/ 5930 h 6870380"/>
                <a:gd name="connsiteX2" fmla="*/ 3462097 w 6897755"/>
                <a:gd name="connsiteY2" fmla="*/ 6870380 h 6870380"/>
                <a:gd name="connsiteX3" fmla="*/ 17597 w 6897755"/>
                <a:gd name="connsiteY3" fmla="*/ 6868501 h 6870380"/>
                <a:gd name="connsiteX4" fmla="*/ 0 w 6897755"/>
                <a:gd name="connsiteY4" fmla="*/ 0 h 6870380"/>
                <a:gd name="connsiteX0" fmla="*/ 9234 w 6880863"/>
                <a:gd name="connsiteY0" fmla="*/ 0 h 6866017"/>
                <a:gd name="connsiteX1" fmla="*/ 6880863 w 6880863"/>
                <a:gd name="connsiteY1" fmla="*/ 1567 h 6866017"/>
                <a:gd name="connsiteX2" fmla="*/ 3445205 w 6880863"/>
                <a:gd name="connsiteY2" fmla="*/ 6866017 h 6866017"/>
                <a:gd name="connsiteX3" fmla="*/ 705 w 6880863"/>
                <a:gd name="connsiteY3" fmla="*/ 6864138 h 6866017"/>
                <a:gd name="connsiteX4" fmla="*/ 9234 w 6880863"/>
                <a:gd name="connsiteY4" fmla="*/ 0 h 6866017"/>
                <a:gd name="connsiteX0" fmla="*/ 0 w 6884692"/>
                <a:gd name="connsiteY0" fmla="*/ 0 h 6883465"/>
                <a:gd name="connsiteX1" fmla="*/ 6884692 w 6884692"/>
                <a:gd name="connsiteY1" fmla="*/ 19015 h 6883465"/>
                <a:gd name="connsiteX2" fmla="*/ 3449034 w 6884692"/>
                <a:gd name="connsiteY2" fmla="*/ 6883465 h 6883465"/>
                <a:gd name="connsiteX3" fmla="*/ 4534 w 6884692"/>
                <a:gd name="connsiteY3" fmla="*/ 6881586 h 6883465"/>
                <a:gd name="connsiteX4" fmla="*/ 0 w 6884692"/>
                <a:gd name="connsiteY4" fmla="*/ 0 h 6883465"/>
                <a:gd name="connsiteX0" fmla="*/ 9234 w 6880863"/>
                <a:gd name="connsiteY0" fmla="*/ 0 h 6879102"/>
                <a:gd name="connsiteX1" fmla="*/ 6880863 w 6880863"/>
                <a:gd name="connsiteY1" fmla="*/ 14652 h 6879102"/>
                <a:gd name="connsiteX2" fmla="*/ 3445205 w 6880863"/>
                <a:gd name="connsiteY2" fmla="*/ 6879102 h 6879102"/>
                <a:gd name="connsiteX3" fmla="*/ 705 w 6880863"/>
                <a:gd name="connsiteY3" fmla="*/ 6877223 h 6879102"/>
                <a:gd name="connsiteX4" fmla="*/ 9234 w 6880863"/>
                <a:gd name="connsiteY4" fmla="*/ 0 h 6879102"/>
                <a:gd name="connsiteX0" fmla="*/ 0 w 6884691"/>
                <a:gd name="connsiteY0" fmla="*/ 0 h 6874740"/>
                <a:gd name="connsiteX1" fmla="*/ 6884691 w 6884691"/>
                <a:gd name="connsiteY1" fmla="*/ 10290 h 6874740"/>
                <a:gd name="connsiteX2" fmla="*/ 3449033 w 6884691"/>
                <a:gd name="connsiteY2" fmla="*/ 6874740 h 6874740"/>
                <a:gd name="connsiteX3" fmla="*/ 4533 w 6884691"/>
                <a:gd name="connsiteY3" fmla="*/ 6872861 h 6874740"/>
                <a:gd name="connsiteX4" fmla="*/ 0 w 6884691"/>
                <a:gd name="connsiteY4" fmla="*/ 0 h 687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4691" h="6874740">
                  <a:moveTo>
                    <a:pt x="0" y="0"/>
                  </a:moveTo>
                  <a:lnTo>
                    <a:pt x="6884691" y="10290"/>
                  </a:lnTo>
                  <a:lnTo>
                    <a:pt x="3449033" y="6874740"/>
                  </a:lnTo>
                  <a:lnTo>
                    <a:pt x="4533" y="6872861"/>
                  </a:lnTo>
                  <a:cubicBezTo>
                    <a:pt x="207" y="4587978"/>
                    <a:pt x="4326" y="228488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7" name="Треугольник 6">
              <a:extLst>
                <a:ext uri="{FF2B5EF4-FFF2-40B4-BE49-F238E27FC236}">
                  <a16:creationId xmlns:a16="http://schemas.microsoft.com/office/drawing/2014/main" xmlns="" id="{75004ACB-4E38-6449-B733-0C6A6BC40ADD}"/>
                </a:ext>
              </a:extLst>
            </p:cNvPr>
            <p:cNvSpPr/>
            <p:nvPr userDrawn="1"/>
          </p:nvSpPr>
          <p:spPr>
            <a:xfrm>
              <a:off x="3641197" y="5941716"/>
              <a:ext cx="911753" cy="911753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8" name="Треугольник 7">
              <a:extLst>
                <a:ext uri="{FF2B5EF4-FFF2-40B4-BE49-F238E27FC236}">
                  <a16:creationId xmlns:a16="http://schemas.microsoft.com/office/drawing/2014/main" xmlns="" id="{6A52034F-1EDC-3040-A1B3-B572FC286C20}"/>
                </a:ext>
              </a:extLst>
            </p:cNvPr>
            <p:cNvSpPr/>
            <p:nvPr userDrawn="1"/>
          </p:nvSpPr>
          <p:spPr>
            <a:xfrm rot="10800000">
              <a:off x="4944403" y="174432"/>
              <a:ext cx="1590022" cy="1590022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1877EC85-9CA1-EB4F-A9AC-2C02CB5208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988" y="1954400"/>
            <a:ext cx="4393415" cy="3002359"/>
          </a:xfrm>
        </p:spPr>
        <p:txBody>
          <a:bodyPr rtlCol="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12" name="Треугольник 11">
            <a:extLst>
              <a:ext uri="{FF2B5EF4-FFF2-40B4-BE49-F238E27FC236}">
                <a16:creationId xmlns:a16="http://schemas.microsoft.com/office/drawing/2014/main" xmlns="" id="{FD910B80-BD19-CF49-AB0B-1C5DEECEDED5}"/>
              </a:ext>
            </a:extLst>
          </p:cNvPr>
          <p:cNvSpPr/>
          <p:nvPr userDrawn="1"/>
        </p:nvSpPr>
        <p:spPr>
          <a:xfrm rot="5400000">
            <a:off x="-48606" y="3165163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0320059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8DC6CEA-EEF7-4407-9C90-90AAEB9C4E02}" type="datetime1">
              <a:rPr lang="ru-RU" noProof="0" smtClean="0"/>
              <a:t>31.01.2023</a:t>
            </a:fld>
            <a:endParaRPr lang="ru-RU" noProof="0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 3">
            <a:extLst>
              <a:ext uri="{FF2B5EF4-FFF2-40B4-BE49-F238E27FC236}">
                <a16:creationId xmlns:a16="http://schemas.microsoft.com/office/drawing/2014/main" xmlns="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28" name="Заголовок 1">
            <a:extLst>
              <a:ext uri="{FF2B5EF4-FFF2-40B4-BE49-F238E27FC236}">
                <a16:creationId xmlns:a16="http://schemas.microsoft.com/office/drawing/2014/main" xmlns="" id="{68357860-E91C-1745-A5D1-921689BF47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6994" y="1535397"/>
            <a:ext cx="4845068" cy="1858617"/>
          </a:xfrm>
        </p:spPr>
        <p:txBody>
          <a:bodyPr rtlCol="0" anchor="b">
            <a:normAutofit/>
          </a:bodyPr>
          <a:lstStyle>
            <a:lvl1pPr algn="l">
              <a:defRPr sz="4800" i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29" name="Объект 2">
            <a:extLst>
              <a:ext uri="{FF2B5EF4-FFF2-40B4-BE49-F238E27FC236}">
                <a16:creationId xmlns:a16="http://schemas.microsoft.com/office/drawing/2014/main" xmlns="" id="{094A3FA1-7F3F-2D41-ABE1-512FA9FC4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6996" y="3401899"/>
            <a:ext cx="4845066" cy="2107095"/>
          </a:xfrm>
        </p:spPr>
        <p:txBody>
          <a:bodyPr rtlCol="0"/>
          <a:lstStyle>
            <a:lvl1pPr marL="182880" indent="-182880" algn="l">
              <a:buClr>
                <a:srgbClr val="C5AE76"/>
              </a:buClr>
              <a:buFont typeface="Arial" panose="020B0604020202020204" pitchFamily="34" charset="0"/>
              <a:buChar char="•"/>
              <a:defRPr>
                <a:latin typeface="+mj-lt"/>
              </a:defRPr>
            </a:lvl1pPr>
            <a:lvl2pPr marL="384048" indent="-182880" algn="l">
              <a:buClr>
                <a:srgbClr val="C5AE76"/>
              </a:buClr>
              <a:buFont typeface="Arial" panose="020B0604020202020204" pitchFamily="34" charset="0"/>
              <a:buChar char="•"/>
              <a:defRPr>
                <a:latin typeface="+mj-lt"/>
              </a:defRPr>
            </a:lvl2pPr>
            <a:lvl3pPr marL="566928" indent="-182880" algn="l">
              <a:buClr>
                <a:srgbClr val="C5AE76"/>
              </a:buClr>
              <a:buFont typeface="Arial" panose="020B0604020202020204" pitchFamily="34" charset="0"/>
              <a:buChar char="•"/>
              <a:defRPr>
                <a:latin typeface="+mj-lt"/>
              </a:defRPr>
            </a:lvl3pPr>
            <a:lvl4pPr marL="749808" indent="-182880" algn="l">
              <a:buClr>
                <a:srgbClr val="C5AE76"/>
              </a:buClr>
              <a:buFont typeface="Arial" panose="020B0604020202020204" pitchFamily="34" charset="0"/>
              <a:buChar char="•"/>
              <a:defRPr>
                <a:latin typeface="+mj-lt"/>
              </a:defRPr>
            </a:lvl4pPr>
            <a:lvl5pPr marL="932688" indent="-182880" algn="l">
              <a:buClr>
                <a:srgbClr val="C5AE76"/>
              </a:buClr>
              <a:buFont typeface="Arial" panose="020B0604020202020204" pitchFamily="34" charset="0"/>
              <a:buChar char="•"/>
              <a:defRPr>
                <a:latin typeface="+mj-lt"/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1626503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нкты с изображени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xmlns="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3509F9E9-0483-4A79-B997-B23DAC1644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49" name="Текст 8">
            <a:extLst>
              <a:ext uri="{FF2B5EF4-FFF2-40B4-BE49-F238E27FC236}">
                <a16:creationId xmlns:a16="http://schemas.microsoft.com/office/drawing/2014/main" xmlns="" id="{305CEEFA-58BB-4AFA-AD31-BEE38B013E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0" name="Текст 10">
            <a:extLst>
              <a:ext uri="{FF2B5EF4-FFF2-40B4-BE49-F238E27FC236}">
                <a16:creationId xmlns:a16="http://schemas.microsoft.com/office/drawing/2014/main" xmlns="" id="{BEEE40C3-341F-4063-8D33-B1328863FB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1" name="Текст 8">
            <a:extLst>
              <a:ext uri="{FF2B5EF4-FFF2-40B4-BE49-F238E27FC236}">
                <a16:creationId xmlns:a16="http://schemas.microsoft.com/office/drawing/2014/main" xmlns="" id="{D09CE291-B951-4300-9D67-154E4BB557E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77185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2" name="Текст 10">
            <a:extLst>
              <a:ext uri="{FF2B5EF4-FFF2-40B4-BE49-F238E27FC236}">
                <a16:creationId xmlns:a16="http://schemas.microsoft.com/office/drawing/2014/main" xmlns="" id="{0D3A393C-4D8C-49BC-934D-B57BE1B2840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77185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3" name="Текст 8">
            <a:extLst>
              <a:ext uri="{FF2B5EF4-FFF2-40B4-BE49-F238E27FC236}">
                <a16:creationId xmlns:a16="http://schemas.microsoft.com/office/drawing/2014/main" xmlns="" id="{08906184-3520-4606-AF8B-59ECFFA6D75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119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4" name="Текст 10">
            <a:extLst>
              <a:ext uri="{FF2B5EF4-FFF2-40B4-BE49-F238E27FC236}">
                <a16:creationId xmlns:a16="http://schemas.microsoft.com/office/drawing/2014/main" xmlns="" id="{8A64BEB9-7FB0-4DF9-BFE9-62016E83E89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119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:a16="http://schemas.microsoft.com/office/drawing/2014/main" xmlns="" id="{4CCC1C98-37FD-4404-8383-72ED535FE57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45195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6" name="Текст 10">
            <a:extLst>
              <a:ext uri="{FF2B5EF4-FFF2-40B4-BE49-F238E27FC236}">
                <a16:creationId xmlns:a16="http://schemas.microsoft.com/office/drawing/2014/main" xmlns="" id="{B24BD1AE-AB0E-40FA-AEA8-8D687D84B56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45195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xmlns="" id="{CA2F0EA7-F3F7-443F-BA0D-4916B618C56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920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8" name="Текст 10">
            <a:extLst>
              <a:ext uri="{FF2B5EF4-FFF2-40B4-BE49-F238E27FC236}">
                <a16:creationId xmlns:a16="http://schemas.microsoft.com/office/drawing/2014/main" xmlns="" id="{2BB6E6C3-1F6A-41B6-8EE0-6FDCBA34413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7920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xmlns="" id="{B2738624-9DAA-4152-9A77-80BBB71AD5F1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3180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9" name="Рисунок 15">
            <a:extLst>
              <a:ext uri="{FF2B5EF4-FFF2-40B4-BE49-F238E27FC236}">
                <a16:creationId xmlns:a16="http://schemas.microsoft.com/office/drawing/2014/main" xmlns="" id="{522AE46C-0845-4BB0-9861-06071BCF56F6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277185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0" name="Рисунок 15">
            <a:extLst>
              <a:ext uri="{FF2B5EF4-FFF2-40B4-BE49-F238E27FC236}">
                <a16:creationId xmlns:a16="http://schemas.microsoft.com/office/drawing/2014/main" xmlns="" id="{D791A6AF-478F-443B-A785-F82A8DBA9F30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5112287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1" name="Рисунок 15">
            <a:extLst>
              <a:ext uri="{FF2B5EF4-FFF2-40B4-BE49-F238E27FC236}">
                <a16:creationId xmlns:a16="http://schemas.microsoft.com/office/drawing/2014/main" xmlns="" id="{1A65AFE9-2875-44A5-BF13-6E8438892669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45195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2" name="Рисунок 15">
            <a:extLst>
              <a:ext uri="{FF2B5EF4-FFF2-40B4-BE49-F238E27FC236}">
                <a16:creationId xmlns:a16="http://schemas.microsoft.com/office/drawing/2014/main" xmlns="" id="{069B9167-077F-4123-82C5-01EB62AFB3E6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780587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184006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Сравнение">
    <p:bg>
      <p:bgPr>
        <a:solidFill>
          <a:srgbClr val="80BF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298B14A3-A5A4-2F4A-95D8-651E4818BB24}"/>
              </a:ext>
            </a:extLst>
          </p:cNvPr>
          <p:cNvSpPr/>
          <p:nvPr userDrawn="1"/>
        </p:nvSpPr>
        <p:spPr>
          <a:xfrm>
            <a:off x="413825" y="483781"/>
            <a:ext cx="11364350" cy="589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6" name="Треугольник 25">
            <a:extLst>
              <a:ext uri="{FF2B5EF4-FFF2-40B4-BE49-F238E27FC236}">
                <a16:creationId xmlns:a16="http://schemas.microsoft.com/office/drawing/2014/main" xmlns="" id="{FA21A50F-6662-5046-B75A-1261DC14ABFA}"/>
              </a:ext>
            </a:extLst>
          </p:cNvPr>
          <p:cNvSpPr/>
          <p:nvPr userDrawn="1"/>
        </p:nvSpPr>
        <p:spPr>
          <a:xfrm rot="5400000">
            <a:off x="-48606" y="1085137"/>
            <a:ext cx="648200" cy="527675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2FDC47F2-EE1F-4644-989A-72996AC94A96}"/>
              </a:ext>
            </a:extLst>
          </p:cNvPr>
          <p:cNvGrpSpPr/>
          <p:nvPr userDrawn="1"/>
        </p:nvGrpSpPr>
        <p:grpSpPr>
          <a:xfrm>
            <a:off x="401408" y="1983214"/>
            <a:ext cx="5127171" cy="979022"/>
            <a:chOff x="417597" y="1992086"/>
            <a:chExt cx="5127171" cy="979022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386ED203-5311-5B45-870D-8D058E718B91}"/>
                </a:ext>
              </a:extLst>
            </p:cNvPr>
            <p:cNvSpPr/>
            <p:nvPr/>
          </p:nvSpPr>
          <p:spPr>
            <a:xfrm>
              <a:off x="417597" y="1992086"/>
              <a:ext cx="5127171" cy="704702"/>
            </a:xfrm>
            <a:prstGeom prst="rect">
              <a:avLst/>
            </a:prstGeom>
            <a:solidFill>
              <a:srgbClr val="80BF4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400" noProof="0" dirty="0"/>
            </a:p>
          </p:txBody>
        </p:sp>
        <p:sp>
          <p:nvSpPr>
            <p:cNvPr id="15" name="Треугольник 14">
              <a:extLst>
                <a:ext uri="{FF2B5EF4-FFF2-40B4-BE49-F238E27FC236}">
                  <a16:creationId xmlns:a16="http://schemas.microsoft.com/office/drawing/2014/main" xmlns="" id="{DE2C0F56-426C-5F4D-AAFD-DF53CA60DB1F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2821824" y="2696788"/>
              <a:ext cx="318212" cy="274320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1400" noProof="0" dirty="0"/>
            </a:p>
          </p:txBody>
        </p:sp>
      </p:grp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5125" y="1984781"/>
            <a:ext cx="4639736" cy="703135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dirty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5125" y="3154858"/>
            <a:ext cx="4639736" cy="287000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solidFill>
            <a:srgbClr val="80BF44"/>
          </a:solidFill>
          <a:ln>
            <a:solidFill>
              <a:schemeClr val="accent1"/>
            </a:solidFill>
          </a:ln>
        </p:spPr>
        <p:txBody>
          <a:bodyPr rtlCol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23" name="Объект 3">
            <a:extLst>
              <a:ext uri="{FF2B5EF4-FFF2-40B4-BE49-F238E27FC236}">
                <a16:creationId xmlns:a16="http://schemas.microsoft.com/office/drawing/2014/main" xmlns="" id="{86411A82-4B2C-2345-940D-003FAE95661B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907391" y="3154858"/>
            <a:ext cx="4639736" cy="287000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E81638DF-1560-0147-9FCE-648610243627}"/>
              </a:ext>
            </a:extLst>
          </p:cNvPr>
          <p:cNvCxnSpPr/>
          <p:nvPr userDrawn="1"/>
        </p:nvCxnSpPr>
        <p:spPr>
          <a:xfrm>
            <a:off x="6096000" y="2055833"/>
            <a:ext cx="0" cy="3813262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C911FC69-A908-43E9-B008-AFE05378F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9350438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65F3A-741F-4EBE-8933-42D5F406E0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07956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Рисунок с тремя разделами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3">
            <a:extLst>
              <a:ext uri="{FF2B5EF4-FFF2-40B4-BE49-F238E27FC236}">
                <a16:creationId xmlns:a16="http://schemas.microsoft.com/office/drawing/2014/main" xmlns="" id="{29F16048-FF4E-41B1-B3D4-0FB210A70DF2}"/>
              </a:ext>
            </a:extLst>
          </p:cNvPr>
          <p:cNvSpPr/>
          <p:nvPr userDrawn="1"/>
        </p:nvSpPr>
        <p:spPr>
          <a:xfrm>
            <a:off x="5294630" y="0"/>
            <a:ext cx="6897370" cy="6858000"/>
          </a:xfrm>
          <a:custGeom>
            <a:avLst/>
            <a:gdLst/>
            <a:ahLst/>
            <a:cxnLst/>
            <a:rect l="l" t="t" r="r" b="b"/>
            <a:pathLst>
              <a:path w="6897370" h="6858000">
                <a:moveTo>
                  <a:pt x="0" y="6858000"/>
                </a:moveTo>
                <a:lnTo>
                  <a:pt x="6896900" y="6858000"/>
                </a:lnTo>
                <a:lnTo>
                  <a:pt x="68969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pPr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690E0AA-5363-4861-AB6B-0E4D34D74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17362"/>
            <a:ext cx="3932237" cy="1302111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A79774D-36EB-4201-B1AC-922DD2E06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94251" y="1192697"/>
            <a:ext cx="4057961" cy="1431234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AD1E234-1CB2-41A0-B40D-7E7F160CB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A331C0-133B-4798-8F15-1944E6609C50}" type="datetime1">
              <a:rPr lang="ru-RU" noProof="0" smtClean="0"/>
              <a:t>31.01.2023</a:t>
            </a:fld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9FD472E-6334-4051-B4D9-6361A819F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7" name="Номер слайда 6">
            <a:extLst>
              <a:ext uri="{FF2B5EF4-FFF2-40B4-BE49-F238E27FC236}">
                <a16:creationId xmlns:a16="http://schemas.microsoft.com/office/drawing/2014/main" xmlns="" id="{192384B9-6290-4070-B7D1-A105B27F0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8D44B7CE-2038-4CCA-AA8A-D03DE5FD95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781223"/>
            <a:ext cx="6040800" cy="2736901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2" name="Рисунок 28">
            <a:extLst>
              <a:ext uri="{FF2B5EF4-FFF2-40B4-BE49-F238E27FC236}">
                <a16:creationId xmlns:a16="http://schemas.microsoft.com/office/drawing/2014/main" xmlns="" id="{2EB2F967-97B6-4CA8-B3E7-5FF7CA2BDD8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586106" y="1188012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3" name="Рисунок 28">
            <a:extLst>
              <a:ext uri="{FF2B5EF4-FFF2-40B4-BE49-F238E27FC236}">
                <a16:creationId xmlns:a16="http://schemas.microsoft.com/office/drawing/2014/main" xmlns="" id="{5E78E133-FE09-456A-8463-9EFAC6ADE26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586106" y="2878015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4" name="Текст 3">
            <a:extLst>
              <a:ext uri="{FF2B5EF4-FFF2-40B4-BE49-F238E27FC236}">
                <a16:creationId xmlns:a16="http://schemas.microsoft.com/office/drawing/2014/main" xmlns="" id="{7F0C3496-EA4B-43E5-9704-968F80A8552C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7294250" y="2880357"/>
            <a:ext cx="4057961" cy="1431234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5" name="Рисунок 28">
            <a:extLst>
              <a:ext uri="{FF2B5EF4-FFF2-40B4-BE49-F238E27FC236}">
                <a16:creationId xmlns:a16="http://schemas.microsoft.com/office/drawing/2014/main" xmlns="" id="{13414E14-9FEB-40F8-AE6E-319637A8F1C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586106" y="4568018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6" name="Текст 3">
            <a:extLst>
              <a:ext uri="{FF2B5EF4-FFF2-40B4-BE49-F238E27FC236}">
                <a16:creationId xmlns:a16="http://schemas.microsoft.com/office/drawing/2014/main" xmlns="" id="{8EC97C88-8B4C-4665-845B-95CE8F237779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294250" y="4568018"/>
            <a:ext cx="4057961" cy="1431234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151086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E71D5-6B78-4945-A3C5-729AEE3182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051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microsoft.com/office/2007/relationships/hdphoto" Target="../media/hdphoto1.wdp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080D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30071"/>
            <a:ext cx="8961953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2"/>
            <a:r>
              <a:rPr lang="ru-RU" dirty="0"/>
              <a:t>Первый уровень</a:t>
            </a:r>
          </a:p>
          <a:p>
            <a:pPr lvl="3"/>
            <a:r>
              <a:rPr lang="ru-RU" dirty="0"/>
              <a:t>Второй уровень</a:t>
            </a:r>
          </a:p>
          <a:p>
            <a:pPr lvl="4"/>
            <a:r>
              <a:rPr lang="ru-RU" dirty="0"/>
              <a:t>Третий уровень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52" cstate="print">
            <a:extLst>
              <a:ext uri="{BEBA8EAE-BF5A-486C-A8C5-ECC9F3942E4B}">
                <a14:imgProps xmlns:a14="http://schemas.microsoft.com/office/drawing/2010/main">
                  <a14:imgLayer r:embed="rId53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201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62" r:id="rId4"/>
    <p:sldLayoutId id="2147483663" r:id="rId5"/>
    <p:sldLayoutId id="2147483664" r:id="rId6"/>
    <p:sldLayoutId id="2147483694" r:id="rId7"/>
    <p:sldLayoutId id="2147483695" r:id="rId8"/>
    <p:sldLayoutId id="2147483679" r:id="rId9"/>
    <p:sldLayoutId id="2147483680" r:id="rId10"/>
    <p:sldLayoutId id="2147483681" r:id="rId11"/>
    <p:sldLayoutId id="2147483682" r:id="rId12"/>
    <p:sldLayoutId id="2147483650" r:id="rId13"/>
    <p:sldLayoutId id="2147483691" r:id="rId14"/>
    <p:sldLayoutId id="2147483692" r:id="rId15"/>
    <p:sldLayoutId id="2147483652" r:id="rId16"/>
    <p:sldLayoutId id="2147483653" r:id="rId17"/>
    <p:sldLayoutId id="2147483656" r:id="rId18"/>
    <p:sldLayoutId id="2147483696" r:id="rId19"/>
    <p:sldLayoutId id="2147483674" r:id="rId20"/>
    <p:sldLayoutId id="2147483665" r:id="rId21"/>
    <p:sldLayoutId id="2147483666" r:id="rId22"/>
    <p:sldLayoutId id="2147483688" r:id="rId23"/>
    <p:sldLayoutId id="2147483689" r:id="rId24"/>
    <p:sldLayoutId id="2147483690" r:id="rId25"/>
    <p:sldLayoutId id="2147483675" r:id="rId26"/>
    <p:sldLayoutId id="2147483676" r:id="rId27"/>
    <p:sldLayoutId id="2147483677" r:id="rId28"/>
    <p:sldLayoutId id="2147483657" r:id="rId29"/>
    <p:sldLayoutId id="2147483684" r:id="rId30"/>
    <p:sldLayoutId id="2147483685" r:id="rId31"/>
    <p:sldLayoutId id="2147483686" r:id="rId32"/>
    <p:sldLayoutId id="2147483687" r:id="rId33"/>
    <p:sldLayoutId id="2147483667" r:id="rId34"/>
    <p:sldLayoutId id="2147483670" r:id="rId35"/>
    <p:sldLayoutId id="2147483668" r:id="rId36"/>
    <p:sldLayoutId id="2147483671" r:id="rId37"/>
    <p:sldLayoutId id="2147483669" r:id="rId38"/>
    <p:sldLayoutId id="2147483672" r:id="rId39"/>
    <p:sldLayoutId id="2147483673" r:id="rId40"/>
    <p:sldLayoutId id="2147483683" r:id="rId41"/>
    <p:sldLayoutId id="2147483678" r:id="rId42"/>
    <p:sldLayoutId id="2147483693" r:id="rId43"/>
    <p:sldLayoutId id="2147483697" r:id="rId44"/>
    <p:sldLayoutId id="2147483698" r:id="rId45"/>
    <p:sldLayoutId id="2147483699" r:id="rId46"/>
    <p:sldLayoutId id="2147483700" r:id="rId47"/>
    <p:sldLayoutId id="2147483701" r:id="rId48"/>
    <p:sldLayoutId id="2147483702" r:id="rId49"/>
    <p:sldLayoutId id="2147483704" r:id="rId5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.tpu.ru/SHARED/e/EMYU/" TargetMode="External"/><Relationship Id="rId2" Type="http://schemas.openxmlformats.org/officeDocument/2006/relationships/hyperlink" Target="mailto:emyu@tpu.ru" TargetMode="Externa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anometer.ru/2007/03/03/kataliz.html##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4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4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31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3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4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3.png"/><Relationship Id="rId5" Type="http://schemas.openxmlformats.org/officeDocument/2006/relationships/image" Target="../media/image32.wmf"/><Relationship Id="rId10" Type="http://schemas.openxmlformats.org/officeDocument/2006/relationships/image" Target="../media/image14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oleObject" Target="../embeddings/oleObject2.bin"/><Relationship Id="rId7" Type="http://schemas.openxmlformats.org/officeDocument/2006/relationships/image" Target="../media/image42.wmf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4.png"/><Relationship Id="rId10" Type="http://schemas.openxmlformats.org/officeDocument/2006/relationships/image" Target="../media/image14.png"/><Relationship Id="rId4" Type="http://schemas.openxmlformats.org/officeDocument/2006/relationships/image" Target="../media/image41.emf"/><Relationship Id="rId9" Type="http://schemas.openxmlformats.org/officeDocument/2006/relationships/image" Target="../media/image43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6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45.wmf"/><Relationship Id="rId9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1.png"/><Relationship Id="rId2" Type="http://schemas.openxmlformats.org/officeDocument/2006/relationships/slideLayout" Target="../slideLayouts/slideLayout4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52.png"/><Relationship Id="rId7" Type="http://schemas.openxmlformats.org/officeDocument/2006/relationships/image" Target="../media/image45.wmf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9.png"/><Relationship Id="rId7" Type="http://schemas.openxmlformats.org/officeDocument/2006/relationships/image" Target="../media/image56.wmf"/><Relationship Id="rId12" Type="http://schemas.openxmlformats.org/officeDocument/2006/relationships/image" Target="../media/image58.wmf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1.bin"/><Relationship Id="rId11" Type="http://schemas.openxmlformats.org/officeDocument/2006/relationships/oleObject" Target="../embeddings/oleObject13.bin"/><Relationship Id="rId5" Type="http://schemas.openxmlformats.org/officeDocument/2006/relationships/image" Target="../media/image55.wmf"/><Relationship Id="rId10" Type="http://schemas.openxmlformats.org/officeDocument/2006/relationships/image" Target="../media/image57.wmf"/><Relationship Id="rId4" Type="http://schemas.openxmlformats.org/officeDocument/2006/relationships/oleObject" Target="../embeddings/oleObject10.bin"/><Relationship Id="rId9" Type="http://schemas.openxmlformats.org/officeDocument/2006/relationships/oleObject" Target="../embeddings/oleObject1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slideLayout" Target="../slideLayouts/slideLayout50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69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7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6"/>
          </p:nvPr>
        </p:nvSpPr>
        <p:spPr>
          <a:xfrm>
            <a:off x="7820051" y="6030526"/>
            <a:ext cx="4371949" cy="416451"/>
          </a:xfrm>
        </p:spPr>
        <p:txBody>
          <a:bodyPr>
            <a:normAutofit fontScale="92500"/>
          </a:bodyPr>
          <a:lstStyle/>
          <a:p>
            <a:pPr algn="ctr" eaLnBrk="1" hangingPunct="1"/>
            <a:r>
              <a:rPr lang="ru-RU" altLang="ru-RU" sz="2000" b="1" dirty="0"/>
              <a:t>Лектор – к.т.н., доцент ОХИ Юрьев Е.М.</a:t>
            </a:r>
            <a:r>
              <a:rPr lang="ru-RU" altLang="ru-RU" sz="2000" dirty="0"/>
              <a:t>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44718" y="1597445"/>
            <a:ext cx="7399157" cy="2251628"/>
          </a:xfrm>
        </p:spPr>
        <p:txBody>
          <a:bodyPr>
            <a:normAutofit/>
          </a:bodyPr>
          <a:lstStyle/>
          <a:p>
            <a:r>
              <a:rPr lang="ru-RU" sz="4800" dirty="0"/>
              <a:t>Макрокинетика химических процессов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916405" y="4273451"/>
            <a:ext cx="6741695" cy="1263082"/>
          </a:xfrm>
        </p:spPr>
        <p:txBody>
          <a:bodyPr>
            <a:noAutofit/>
          </a:bodyPr>
          <a:lstStyle/>
          <a:p>
            <a:r>
              <a:rPr lang="ru-RU" b="1" dirty="0"/>
              <a:t>Пористая структура </a:t>
            </a:r>
            <a:r>
              <a:rPr lang="ru-RU" b="1" dirty="0" smtClean="0"/>
              <a:t>катализаторов и адсорбентов. </a:t>
            </a:r>
          </a:p>
          <a:p>
            <a:r>
              <a:rPr lang="ru-RU" sz="1600" b="1" dirty="0" smtClean="0"/>
              <a:t>Часть 1. </a:t>
            </a:r>
          </a:p>
          <a:p>
            <a:endParaRPr lang="ru-RU" sz="1600" b="1" dirty="0"/>
          </a:p>
          <a:p>
            <a:pPr>
              <a:spcBef>
                <a:spcPts val="0"/>
              </a:spcBef>
            </a:pPr>
            <a:r>
              <a:rPr lang="ru-RU" dirty="0" smtClean="0"/>
              <a:t>Лекция 2</a:t>
            </a:r>
            <a:endParaRPr lang="en-US" dirty="0" smtClean="0"/>
          </a:p>
          <a:p>
            <a:pPr>
              <a:spcBef>
                <a:spcPts val="0"/>
              </a:spcBef>
            </a:pPr>
            <a:endParaRPr lang="ru-RU" sz="1200" dirty="0" smtClean="0"/>
          </a:p>
          <a:p>
            <a:pPr>
              <a:spcBef>
                <a:spcPts val="0"/>
              </a:spcBef>
            </a:pPr>
            <a:r>
              <a:rPr lang="en-US" sz="1400" dirty="0">
                <a:hlinkClick r:id="rId2"/>
              </a:rPr>
              <a:t>emyu@tpu.ru</a:t>
            </a:r>
            <a:endParaRPr lang="en-US" sz="1400" dirty="0"/>
          </a:p>
          <a:p>
            <a:pPr>
              <a:spcBef>
                <a:spcPts val="0"/>
              </a:spcBef>
            </a:pPr>
            <a:r>
              <a:rPr lang="en-US" sz="1400" dirty="0">
                <a:hlinkClick r:id="rId3"/>
              </a:rPr>
              <a:t>https://portal.tpu.ru/SHARED/e/EMYU/</a:t>
            </a:r>
            <a:endParaRPr lang="en-US" sz="1400" dirty="0"/>
          </a:p>
          <a:p>
            <a:pPr>
              <a:spcBef>
                <a:spcPts val="0"/>
              </a:spcBef>
            </a:pPr>
            <a:r>
              <a:rPr lang="en-US" sz="1400" dirty="0"/>
              <a:t>https://</a:t>
            </a:r>
            <a:r>
              <a:rPr lang="en-US" sz="1400" dirty="0" smtClean="0"/>
              <a:t>us05web.zoom.us/j/6111307161?pwd=NjFYUEs1MkZiT0cxTmdwZVhvOGhTQT09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8346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3" descr="Графический элемент SmartArt — перечень блоков">
            <a:extLst>
              <a:ext uri="{FF2B5EF4-FFF2-40B4-BE49-F238E27FC236}">
                <a16:creationId xmlns:a16="http://schemas.microsoft.com/office/drawing/2014/main" xmlns="" id="{F56E9CB7-A5E6-479F-A6C4-A480D06B97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3333631"/>
              </p:ext>
            </p:extLst>
          </p:nvPr>
        </p:nvGraphicFramePr>
        <p:xfrm>
          <a:off x="5988048" y="1689100"/>
          <a:ext cx="6090537" cy="4711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66CBFE42-DFD1-4945-A9A4-5544D38C9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2208" y="457201"/>
            <a:ext cx="5629792" cy="1329070"/>
          </a:xfrm>
        </p:spPr>
        <p:txBody>
          <a:bodyPr rtlCol="0">
            <a:normAutofit/>
          </a:bodyPr>
          <a:lstStyle/>
          <a:p>
            <a:pPr algn="r" rtl="0"/>
            <a:r>
              <a:rPr lang="ru-RU" altLang="ru-RU" sz="2600" dirty="0">
                <a:solidFill>
                  <a:schemeClr val="tx1"/>
                </a:solidFill>
              </a:rPr>
              <a:t>Основные этапы становления теорий приготовления катализаторов</a:t>
            </a:r>
            <a:endParaRPr lang="ru-RU" sz="2600" dirty="0">
              <a:solidFill>
                <a:schemeClr val="tx1"/>
              </a:solidFill>
            </a:endParaRPr>
          </a:p>
        </p:txBody>
      </p:sp>
      <p:pic>
        <p:nvPicPr>
          <p:cNvPr id="7" name="Picture 3" descr="1">
            <a:hlinkClick r:id="rId8"/>
            <a:extLst>
              <a:ext uri="{FF2B5EF4-FFF2-40B4-BE49-F238E27FC236}">
                <a16:creationId xmlns:a16="http://schemas.microsoft.com/office/drawing/2014/main" xmlns="" id="{B41A0DBB-14EE-4239-9E9E-A41F3B829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235" y="3453183"/>
            <a:ext cx="3372822" cy="2171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F44A5BD-A2F5-44D5-90CB-5E9BA8DFA5FC}"/>
              </a:ext>
            </a:extLst>
          </p:cNvPr>
          <p:cNvSpPr txBox="1"/>
          <p:nvPr/>
        </p:nvSpPr>
        <p:spPr>
          <a:xfrm>
            <a:off x="0" y="5708406"/>
            <a:ext cx="37532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ru-RU" altLang="ru-RU" sz="1600" dirty="0"/>
              <a:t>Сферические частицы </a:t>
            </a:r>
            <a:r>
              <a:rPr lang="ru-RU" altLang="ru-RU" sz="1600" dirty="0" err="1"/>
              <a:t>мезопористого</a:t>
            </a:r>
            <a:r>
              <a:rPr lang="ru-RU" altLang="ru-RU" sz="1600" dirty="0"/>
              <a:t> алюмосиликата, на поверхности которых находятся </a:t>
            </a:r>
            <a:r>
              <a:rPr lang="ru-RU" altLang="ru-RU" sz="1600" dirty="0" err="1"/>
              <a:t>нанокристаллы</a:t>
            </a:r>
            <a:r>
              <a:rPr lang="ru-RU" altLang="ru-RU" sz="1600" dirty="0"/>
              <a:t> серебра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BD5BDCF-F31F-4EB5-AA3F-234123950E53}"/>
              </a:ext>
            </a:extLst>
          </p:cNvPr>
          <p:cNvSpPr txBox="1"/>
          <p:nvPr/>
        </p:nvSpPr>
        <p:spPr>
          <a:xfrm>
            <a:off x="37068" y="290739"/>
            <a:ext cx="52969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2400" b="1" dirty="0"/>
              <a:t>Эмпирический/интуитивный подбор</a:t>
            </a:r>
          </a:p>
          <a:p>
            <a:pPr eaLnBrk="1" hangingPunct="1"/>
            <a:r>
              <a:rPr lang="ru-RU" altLang="ru-RU" sz="2400" dirty="0"/>
              <a:t>Конец 19 в. – начало 20 в.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940D31A-5A59-40DD-BA02-6CDFA946A819}"/>
              </a:ext>
            </a:extLst>
          </p:cNvPr>
          <p:cNvSpPr txBox="1"/>
          <p:nvPr/>
        </p:nvSpPr>
        <p:spPr>
          <a:xfrm>
            <a:off x="432392" y="2101777"/>
            <a:ext cx="49016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eaLnBrk="1" hangingPunct="1"/>
            <a:r>
              <a:rPr lang="ru-RU" altLang="ru-RU" sz="2400" b="1" dirty="0"/>
              <a:t>Теоретическое физико-химическое «программирование» свойств </a:t>
            </a:r>
          </a:p>
          <a:p>
            <a:pPr algn="r" eaLnBrk="1" hangingPunct="1"/>
            <a:r>
              <a:rPr lang="ru-RU" altLang="ru-RU" sz="2400" dirty="0"/>
              <a:t>Вторая половина 20 в.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xmlns="" id="{893CDD0C-FDE7-40DD-8CB4-DBB9EF515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19580" y="1074958"/>
            <a:ext cx="931907" cy="931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xmlns="" id="{42169768-1E38-47AB-B56E-2153330A5D70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0ECE354B-B10B-43EA-AC17-B5AF331F80E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150340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680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F06D68A-A600-9C45-B10C-2A39080E9E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4962" y="2868474"/>
            <a:ext cx="5190525" cy="3432935"/>
          </a:xfrm>
        </p:spPr>
        <p:txBody>
          <a:bodyPr rtlCol="0">
            <a:normAutofit fontScale="92500" lnSpcReduction="2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где </a:t>
            </a:r>
            <a:r>
              <a:rPr kumimoji="0" lang="en-US" alt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</a:t>
            </a:r>
            <a:r>
              <a:rPr kumimoji="0" lang="en-US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– 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каталитическая активность, определяемая количеством вещества, реагирующим в единицу времени в заданных условиях в единице объема катализатора, моль/(м</a:t>
            </a:r>
            <a:r>
              <a:rPr kumimoji="0" lang="ru-RU" altLang="ru-RU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с); </a:t>
            </a:r>
            <a:r>
              <a:rPr kumimoji="0" lang="ru-RU" alt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</a:t>
            </a:r>
            <a:r>
              <a:rPr kumimoji="0" lang="ru-RU" altLang="ru-RU" sz="20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уд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– удельная каталитическая активность (УКА): активность единицы поверхности катализатора, моль/(м</a:t>
            </a:r>
            <a:r>
              <a:rPr kumimoji="0" lang="ru-RU" altLang="ru-RU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с); </a:t>
            </a:r>
            <a:r>
              <a:rPr kumimoji="0" lang="en-US" alt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</a:t>
            </a:r>
            <a:r>
              <a:rPr kumimoji="0" lang="ru-RU" altLang="ru-RU" sz="20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уд</a:t>
            </a:r>
            <a:r>
              <a:rPr kumimoji="0" lang="en-US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– 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полная площадь поверхности катализатора в единице объема, м</a:t>
            </a:r>
            <a:r>
              <a:rPr kumimoji="0" lang="ru-RU" altLang="ru-RU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/м</a:t>
            </a:r>
            <a:r>
              <a:rPr kumimoji="0" lang="ru-RU" altLang="ru-RU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 </a:t>
            </a:r>
            <a:r>
              <a:rPr kumimoji="0" lang="en-US" alt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η</a:t>
            </a:r>
            <a:r>
              <a:rPr kumimoji="0" lang="en-US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– 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степень использования внутренней поверхности зерна катализатора</a:t>
            </a:r>
            <a:endParaRPr lang="ru-RU" sz="360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F06F519B-5706-804A-8C82-1D9EDAA812F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907391" y="1984781"/>
            <a:ext cx="4639736" cy="703135"/>
          </a:xfrm>
        </p:spPr>
        <p:txBody>
          <a:bodyPr rtlCol="0"/>
          <a:lstStyle/>
          <a:p>
            <a:pPr rtl="0"/>
            <a:r>
              <a:rPr lang="ru-RU" dirty="0"/>
              <a:t>Заголовок для X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A2F4C6-F233-E149-AA45-4C25835FC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330" y="893729"/>
            <a:ext cx="10205573" cy="910492"/>
          </a:xfrm>
        </p:spPr>
        <p:txBody>
          <a:bodyPr rtlCol="0">
            <a:normAutofit/>
          </a:bodyPr>
          <a:lstStyle/>
          <a:p>
            <a:pPr algn="ctr" rtl="0"/>
            <a:r>
              <a:rPr lang="ru-RU" sz="4000" dirty="0">
                <a:solidFill>
                  <a:schemeClr val="tx1"/>
                </a:solidFill>
              </a:rPr>
              <a:t>Активность единицы объема катализатора</a:t>
            </a:r>
            <a:endParaRPr lang="ru-RU" sz="4000" dirty="0"/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xmlns="" id="{3B747E68-16CD-407E-BFB4-8AE2CA3763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9823488"/>
              </p:ext>
            </p:extLst>
          </p:nvPr>
        </p:nvGraphicFramePr>
        <p:xfrm>
          <a:off x="1759030" y="2030357"/>
          <a:ext cx="2411925" cy="6119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6" name="Equation" r:id="rId4" imgW="850680" imgH="215640" progId="Equation.DSMT4">
                  <p:embed/>
                </p:oleObj>
              </mc:Choice>
              <mc:Fallback>
                <p:oleObj name="Equation" r:id="rId4" imgW="850680" imgH="215640" progId="Equation.DSMT4">
                  <p:embed/>
                  <p:pic>
                    <p:nvPicPr>
                      <p:cNvPr id="12" name="Объект 11">
                        <a:extLst>
                          <a:ext uri="{FF2B5EF4-FFF2-40B4-BE49-F238E27FC236}">
                            <a16:creationId xmlns:a16="http://schemas.microsoft.com/office/drawing/2014/main" xmlns="" id="{8F9F13B7-0536-4653-A081-E2BCC78875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59030" y="2030357"/>
                        <a:ext cx="2411925" cy="6119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Овал 15">
            <a:extLst>
              <a:ext uri="{FF2B5EF4-FFF2-40B4-BE49-F238E27FC236}">
                <a16:creationId xmlns:a16="http://schemas.microsoft.com/office/drawing/2014/main" xmlns="" id="{95E7F578-B27E-43B9-9BFC-2566C1164108}"/>
              </a:ext>
            </a:extLst>
          </p:cNvPr>
          <p:cNvSpPr/>
          <p:nvPr/>
        </p:nvSpPr>
        <p:spPr>
          <a:xfrm>
            <a:off x="6669157" y="1984781"/>
            <a:ext cx="1878495" cy="1878495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xmlns="" id="{5A5930AC-4838-4541-A940-94275EA3622D}"/>
              </a:ext>
            </a:extLst>
          </p:cNvPr>
          <p:cNvSpPr/>
          <p:nvPr/>
        </p:nvSpPr>
        <p:spPr>
          <a:xfrm>
            <a:off x="9031942" y="1984780"/>
            <a:ext cx="1878495" cy="1878495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xmlns="" id="{FE7EF386-56BC-48AF-A215-3B471D105D87}"/>
              </a:ext>
            </a:extLst>
          </p:cNvPr>
          <p:cNvSpPr/>
          <p:nvPr/>
        </p:nvSpPr>
        <p:spPr>
          <a:xfrm>
            <a:off x="6669157" y="4043836"/>
            <a:ext cx="1878495" cy="1878495"/>
          </a:xfrm>
          <a:prstGeom prst="ellipse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xmlns="" id="{14CCCEC7-B49E-4321-BA3C-E8625B141D2B}"/>
              </a:ext>
            </a:extLst>
          </p:cNvPr>
          <p:cNvSpPr/>
          <p:nvPr/>
        </p:nvSpPr>
        <p:spPr>
          <a:xfrm>
            <a:off x="9031942" y="4043835"/>
            <a:ext cx="1878495" cy="1878495"/>
          </a:xfrm>
          <a:prstGeom prst="ellipse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Номер слайда 5">
            <a:extLst>
              <a:ext uri="{FF2B5EF4-FFF2-40B4-BE49-F238E27FC236}">
                <a16:creationId xmlns:a16="http://schemas.microsoft.com/office/drawing/2014/main" xmlns="" id="{2ADB3271-192C-4ADB-92A0-AF42066276ED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24BD9500-8EC9-4473-A87F-4B118667D08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828" y="72905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бъект 9">
            <a:extLst>
              <a:ext uri="{FF2B5EF4-FFF2-40B4-BE49-F238E27FC236}">
                <a16:creationId xmlns:a16="http://schemas.microsoft.com/office/drawing/2014/main" xmlns="" id="{5613A2D6-52A2-8C4D-985E-CB4BEE6B2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1287" y="2713467"/>
            <a:ext cx="6870713" cy="3202248"/>
          </a:xfrm>
        </p:spPr>
        <p:txBody>
          <a:bodyPr rtlCol="0">
            <a:normAutofit fontScale="92500"/>
          </a:bodyPr>
          <a:lstStyle/>
          <a:p>
            <a:pPr marL="514350" marR="0" lvl="0" indent="-51435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Получение заданного химического и фазового состава.</a:t>
            </a:r>
          </a:p>
          <a:p>
            <a:pPr marL="514350" marR="0" lvl="0" indent="-51435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Получение заданной удельной поверхности.</a:t>
            </a:r>
          </a:p>
          <a:p>
            <a:pPr marL="514350" marR="0" lvl="0" indent="-51435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Получение заданной пористой структуры. 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3F9895CF-C2BB-41FA-943E-14A23EE1B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0438" y="774848"/>
            <a:ext cx="6301562" cy="1768562"/>
          </a:xfrm>
        </p:spPr>
        <p:txBody>
          <a:bodyPr>
            <a:noAutofit/>
          </a:bodyPr>
          <a:lstStyle/>
          <a:p>
            <a:pPr algn="r"/>
            <a:r>
              <a:rPr lang="ru-RU" altLang="ru-RU" sz="3600" b="1" dirty="0"/>
              <a:t>Основные задачи теории и практики приготовления катализатора</a:t>
            </a:r>
            <a:endParaRPr lang="ru-RU" sz="3600" dirty="0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xmlns="" id="{D0144336-F0D7-4D65-8494-33C51699A7CD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AD61FCFF-75C1-4073-AC2D-AEFB0571FE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278410"/>
            <a:ext cx="1569217" cy="365124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9009569E-EBA1-4188-B63B-6FAFDFE368A2}"/>
              </a:ext>
            </a:extLst>
          </p:cNvPr>
          <p:cNvSpPr/>
          <p:nvPr/>
        </p:nvSpPr>
        <p:spPr>
          <a:xfrm>
            <a:off x="0" y="-17376"/>
            <a:ext cx="4671391" cy="68753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xmlns="" id="{C8BF8559-B941-4584-98BA-B6787E84B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48" y="824322"/>
            <a:ext cx="4913167" cy="5209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285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781607" y="437551"/>
            <a:ext cx="90147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Пористая структура катализатора</a:t>
            </a:r>
            <a:endParaRPr lang="ru-RU" altLang="ru-RU" sz="280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086857"/>
              </p:ext>
            </p:extLst>
          </p:nvPr>
        </p:nvGraphicFramePr>
        <p:xfrm>
          <a:off x="6281530" y="1276468"/>
          <a:ext cx="5352766" cy="514364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6160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367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80286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Типичные</a:t>
                      </a:r>
                      <a:r>
                        <a:rPr lang="ru-RU" sz="1800" baseline="0" dirty="0"/>
                        <a:t> значения основных характеристик пористой структуры катализаторов нефтепереработки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663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Площадь удельной поверхности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25-80 м</a:t>
                      </a:r>
                      <a:r>
                        <a:rPr lang="ru-RU" sz="1800" baseline="30000" dirty="0"/>
                        <a:t>2</a:t>
                      </a:r>
                      <a:r>
                        <a:rPr lang="ru-RU" sz="1800" dirty="0"/>
                        <a:t>/г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663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Пористость</a:t>
                      </a:r>
                      <a:r>
                        <a:rPr lang="ru-RU" sz="1800" baseline="0" dirty="0"/>
                        <a:t> (доля свободного объема пор)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0,3-0,6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663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Удельный объем пор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0,5-3</a:t>
                      </a:r>
                      <a:r>
                        <a:rPr lang="ru-RU" sz="1800" baseline="0" dirty="0"/>
                        <a:t> см</a:t>
                      </a:r>
                      <a:r>
                        <a:rPr lang="ru-RU" sz="1800" baseline="30000" dirty="0"/>
                        <a:t>3</a:t>
                      </a:r>
                      <a:r>
                        <a:rPr lang="ru-RU" sz="1800" baseline="0" dirty="0"/>
                        <a:t>/г</a:t>
                      </a:r>
                      <a:endParaRPr lang="ru-RU" sz="1800" dirty="0"/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663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Диаметр</a:t>
                      </a:r>
                      <a:r>
                        <a:rPr lang="ru-RU" sz="1800" baseline="0" dirty="0"/>
                        <a:t> пор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2-10 нм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663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Распределение пор по размерам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см. рисунки</a:t>
                      </a:r>
                      <a:endParaRPr lang="ru-RU" sz="1800" i="1" dirty="0"/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7663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Истинная плотность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1900-2300 кг/м</a:t>
                      </a:r>
                      <a:r>
                        <a:rPr lang="ru-RU" sz="1800" baseline="30000" dirty="0"/>
                        <a:t>3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663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Кажущаяся плотность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750-1400 кг/м</a:t>
                      </a:r>
                      <a:r>
                        <a:rPr lang="ru-RU" sz="1800" baseline="30000" dirty="0"/>
                        <a:t>3</a:t>
                      </a:r>
                      <a:endParaRPr lang="ru-RU" sz="1800" dirty="0"/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81607" y="1276468"/>
            <a:ext cx="490357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000" dirty="0"/>
              <a:t>После </a:t>
            </a:r>
            <a:r>
              <a:rPr lang="ru-RU" sz="2000" b="1" dirty="0"/>
              <a:t>химического состава </a:t>
            </a:r>
            <a:r>
              <a:rPr lang="ru-RU" sz="2000" dirty="0"/>
              <a:t>катализатора </a:t>
            </a:r>
            <a:r>
              <a:rPr lang="ru-RU" sz="2000" b="1" dirty="0"/>
              <a:t>пористая структура </a:t>
            </a:r>
            <a:r>
              <a:rPr lang="ru-RU" sz="2000" dirty="0"/>
              <a:t>наиболее важный параметр.</a:t>
            </a:r>
          </a:p>
          <a:p>
            <a:pPr algn="just">
              <a:defRPr/>
            </a:pPr>
            <a:r>
              <a:rPr lang="ru-RU" sz="2000" b="1" dirty="0"/>
              <a:t>Пористая структура</a:t>
            </a:r>
            <a:r>
              <a:rPr lang="en-US" sz="2000" b="1" dirty="0"/>
              <a:t> </a:t>
            </a:r>
            <a:r>
              <a:rPr lang="ru-RU" sz="2000" b="1" dirty="0"/>
              <a:t>характеризует:</a:t>
            </a:r>
          </a:p>
          <a:p>
            <a:pPr marL="342900" indent="-342900" algn="just">
              <a:buFont typeface="Wingdings" panose="05000000000000000000" pitchFamily="2" charset="2"/>
              <a:buChar char="ü"/>
              <a:defRPr/>
            </a:pPr>
            <a:r>
              <a:rPr lang="ru-RU" sz="2000" dirty="0"/>
              <a:t>Развитие внутренней </a:t>
            </a:r>
            <a:r>
              <a:rPr lang="ru-RU" sz="2000" dirty="0" smtClean="0"/>
              <a:t>поверхности:  </a:t>
            </a:r>
            <a:r>
              <a:rPr lang="ru-RU" sz="2000" i="1" dirty="0"/>
              <a:t>удельная поверхность</a:t>
            </a:r>
            <a:r>
              <a:rPr lang="ru-RU" sz="2000" dirty="0"/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ü"/>
              <a:defRPr/>
            </a:pPr>
            <a:r>
              <a:rPr lang="ru-RU" sz="2000" dirty="0"/>
              <a:t>Характер диффузионных </a:t>
            </a:r>
            <a:r>
              <a:rPr lang="ru-RU" sz="2000" dirty="0" smtClean="0"/>
              <a:t>процессов:  </a:t>
            </a:r>
            <a:r>
              <a:rPr lang="ru-RU" sz="2000" i="1" dirty="0" smtClean="0"/>
              <a:t>степень использования внутренней поверхности</a:t>
            </a:r>
            <a:r>
              <a:rPr lang="ru-RU" sz="2000" dirty="0" smtClean="0"/>
              <a:t>.</a:t>
            </a:r>
            <a:endParaRPr lang="ru-RU" sz="2000" dirty="0"/>
          </a:p>
          <a:p>
            <a:pPr algn="just">
              <a:defRPr/>
            </a:pPr>
            <a:r>
              <a:rPr lang="ru-RU" sz="2000" dirty="0"/>
              <a:t>В зависимости от активности катализатора и кинетических характеристик есть </a:t>
            </a:r>
            <a:r>
              <a:rPr lang="ru-RU" sz="2000" b="1" dirty="0"/>
              <a:t>оптимальная (!) пористая структура</a:t>
            </a:r>
            <a:r>
              <a:rPr lang="ru-RU" sz="2000" dirty="0" smtClean="0"/>
              <a:t>.</a:t>
            </a:r>
          </a:p>
          <a:p>
            <a:pPr algn="just">
              <a:defRPr/>
            </a:pPr>
            <a:r>
              <a:rPr lang="ru-RU" sz="2000" dirty="0" smtClean="0"/>
              <a:t> </a:t>
            </a:r>
            <a:r>
              <a:rPr lang="ru-RU" sz="2000" dirty="0"/>
              <a:t>Ею может </a:t>
            </a:r>
            <a:r>
              <a:rPr lang="ru-RU" sz="2000" dirty="0" smtClean="0"/>
              <a:t>быть </a:t>
            </a:r>
            <a:r>
              <a:rPr lang="ru-RU" sz="2000" dirty="0"/>
              <a:t>одна из типовых структур:</a:t>
            </a:r>
          </a:p>
          <a:p>
            <a:pPr marL="342900" indent="-342900" algn="just">
              <a:buFont typeface="Wingdings" panose="05000000000000000000" pitchFamily="2" charset="2"/>
              <a:buChar char="ü"/>
              <a:defRPr/>
            </a:pPr>
            <a:r>
              <a:rPr lang="ru-RU" sz="2000" dirty="0"/>
              <a:t>монодисперсная (МДС);</a:t>
            </a:r>
          </a:p>
          <a:p>
            <a:pPr marL="342900" indent="-342900" algn="just">
              <a:buFont typeface="Wingdings" panose="05000000000000000000" pitchFamily="2" charset="2"/>
              <a:buChar char="ü"/>
              <a:defRPr/>
            </a:pPr>
            <a:r>
              <a:rPr lang="ru-RU" sz="2000" dirty="0" err="1"/>
              <a:t>бидисперсная</a:t>
            </a:r>
            <a:r>
              <a:rPr lang="ru-RU" sz="2000" dirty="0"/>
              <a:t> (БДС);</a:t>
            </a:r>
          </a:p>
          <a:p>
            <a:pPr marL="342900" indent="-342900" algn="just">
              <a:buFont typeface="Wingdings" panose="05000000000000000000" pitchFamily="2" charset="2"/>
              <a:buChar char="ü"/>
              <a:defRPr/>
            </a:pPr>
            <a:r>
              <a:rPr lang="ru-RU" sz="2000" dirty="0"/>
              <a:t>полидисперсная.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526434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74E548E2-0267-4D2A-9C4A-3B75FB2785C9}"/>
              </a:ext>
            </a:extLst>
          </p:cNvPr>
          <p:cNvCxnSpPr/>
          <p:nvPr/>
        </p:nvCxnSpPr>
        <p:spPr>
          <a:xfrm>
            <a:off x="5943600" y="1276468"/>
            <a:ext cx="0" cy="5143641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781607" y="1088763"/>
            <a:ext cx="10852689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1419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467138" y="338594"/>
            <a:ext cx="8070575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ru-RU" altLang="ru-RU" sz="2800" b="1" dirty="0"/>
              <a:t>Классификация пор по размерам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A93A0F3-A41E-40BF-A39F-10C2E1BD503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CF026BE-9B4A-4D70-BC97-97AF8567DA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347749"/>
            <a:ext cx="1569217" cy="365124"/>
          </a:xfrm>
          <a:prstGeom prst="rect">
            <a:avLst/>
          </a:prstGeom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8D3B024B-A7D2-4264-95B2-8C71550C614C}"/>
              </a:ext>
            </a:extLst>
          </p:cNvPr>
          <p:cNvCxnSpPr>
            <a:cxnSpLocks/>
          </p:cNvCxnSpPr>
          <p:nvPr/>
        </p:nvCxnSpPr>
        <p:spPr>
          <a:xfrm>
            <a:off x="218661" y="844786"/>
            <a:ext cx="11748052" cy="88542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5628399"/>
              </p:ext>
            </p:extLst>
          </p:nvPr>
        </p:nvGraphicFramePr>
        <p:xfrm>
          <a:off x="4019550" y="1755676"/>
          <a:ext cx="8007163" cy="4419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4000"/>
                <a:gridCol w="1619250"/>
                <a:gridCol w="2499657"/>
                <a:gridCol w="2304256"/>
              </a:tblGrid>
              <a:tr h="453384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/>
                        <a:t>Класс пор</a:t>
                      </a:r>
                      <a:endParaRPr lang="ru-RU" sz="1400" b="1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/>
                        <a:t>Эффективный размер, нм</a:t>
                      </a:r>
                      <a:endParaRPr lang="ru-RU" sz="1400" b="1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/>
                        <a:t>Характерный признак (механизм), позволяющий</a:t>
                      </a:r>
                      <a:r>
                        <a:rPr lang="ru-RU" sz="1400" b="1" i="0" baseline="0" dirty="0" smtClean="0"/>
                        <a:t> отделить класс пор от других </a:t>
                      </a:r>
                      <a:endParaRPr lang="ru-RU" sz="1400" b="1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/>
                        <a:t>Примечание</a:t>
                      </a:r>
                      <a:endParaRPr lang="ru-RU" sz="1400" b="1" i="0" dirty="0"/>
                    </a:p>
                  </a:txBody>
                  <a:tcPr marL="45720" marR="45720" anchor="ctr"/>
                </a:tc>
              </a:tr>
              <a:tr h="634737"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err="1" smtClean="0"/>
                        <a:t>Ультрамикропоры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0,13 – (1,2-1,4)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i="0" dirty="0" smtClean="0"/>
                        <a:t>Усиленное взаимодействие адсорбат-адсорбент</a:t>
                      </a:r>
                      <a:endParaRPr lang="ru-RU" sz="1400" i="0" dirty="0" smtClean="0"/>
                    </a:p>
                    <a:p>
                      <a:pPr algn="ctr"/>
                      <a:r>
                        <a:rPr lang="ru-RU" altLang="ru-RU" sz="1400" i="0" dirty="0" smtClean="0"/>
                        <a:t>из-за близости стенок пор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/>
                        <a:t>Заполнение микропор не зависит от величины межмолекулярного взаимодействия</a:t>
                      </a:r>
                      <a:endParaRPr lang="ru-RU" sz="1200" i="0" dirty="0"/>
                    </a:p>
                  </a:txBody>
                  <a:tcPr marL="45720" marR="45720" anchor="ctr"/>
                </a:tc>
              </a:tr>
              <a:tr h="272030"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err="1" smtClean="0"/>
                        <a:t>Супермикропоры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(1,2-1,4) – (3,0-3,2)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-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/>
                        <a:t>Не более 2,5 диаметров молекулы адсорбтива</a:t>
                      </a:r>
                      <a:endParaRPr lang="ru-RU" sz="1200" i="0" dirty="0"/>
                    </a:p>
                  </a:txBody>
                  <a:tcPr marL="45720" marR="45720" anchor="ctr"/>
                </a:tc>
              </a:tr>
              <a:tr h="272030"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err="1" smtClean="0"/>
                        <a:t>Мезопоры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dirty="0" smtClean="0"/>
                        <a:t>(3,0-3,2) – (100-200)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Можно применить уравнение капиллярной конденсации Кельвина</a:t>
                      </a:r>
                      <a:r>
                        <a:rPr lang="ru-RU" sz="1400" i="0" baseline="0" dirty="0" smtClean="0"/>
                        <a:t>-Томсона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/>
                        <a:t>В начале мономолекулярная, а затем полимолекулярная адсорбция, завершаемая заполнением пор по механизму капиллярной конденсации,</a:t>
                      </a:r>
                      <a:r>
                        <a:rPr lang="ru-RU" sz="1200" i="0" baseline="0" dirty="0" smtClean="0"/>
                        <a:t> которая практически ничем не отличается от конденсации в объемной фазе</a:t>
                      </a:r>
                      <a:endParaRPr lang="ru-RU" sz="1200" i="0" dirty="0" smtClean="0"/>
                    </a:p>
                  </a:txBody>
                  <a:tcPr marL="45720" marR="45720" anchor="ctr"/>
                </a:tc>
              </a:tr>
              <a:tr h="272030"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Макропоры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(100-200) - … 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Можно пренебречь кривизной поверхности по сравнению с размерами молекул адсорбатов 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Вклад от всей полимолекулярной адсорбцией мал по сравнению с величиной заполнения в центральной части</a:t>
                      </a:r>
                      <a:endParaRPr lang="ru-RU" sz="12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937945" y="1245542"/>
            <a:ext cx="4183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Уточненное представление классов пор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5707991"/>
              </p:ext>
            </p:extLst>
          </p:nvPr>
        </p:nvGraphicFramePr>
        <p:xfrm>
          <a:off x="218661" y="1755676"/>
          <a:ext cx="3203250" cy="176249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4000"/>
                <a:gridCol w="1619250"/>
              </a:tblGrid>
              <a:tr h="453384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/>
                        <a:t>Класс пор</a:t>
                      </a:r>
                      <a:endParaRPr lang="ru-RU" sz="1400" b="1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/>
                        <a:t>Эффективный размер, нм</a:t>
                      </a:r>
                      <a:endParaRPr lang="ru-RU" sz="1400" b="1" i="0" dirty="0"/>
                    </a:p>
                  </a:txBody>
                  <a:tcPr marL="45720" marR="45720" anchor="ctr"/>
                </a:tc>
              </a:tr>
              <a:tr h="634737"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Микропоры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0" dirty="0" smtClean="0"/>
                        <a:t>&lt;</a:t>
                      </a:r>
                      <a:r>
                        <a:rPr lang="en-US" sz="1400" i="0" baseline="0" dirty="0" smtClean="0"/>
                        <a:t> </a:t>
                      </a:r>
                      <a:r>
                        <a:rPr lang="ru-RU" sz="1400" i="0" dirty="0" smtClean="0"/>
                        <a:t>2</a:t>
                      </a:r>
                      <a:endParaRPr lang="ru-RU" sz="1400" i="0" dirty="0"/>
                    </a:p>
                  </a:txBody>
                  <a:tcPr marL="45720" marR="45720" anchor="ctr"/>
                </a:tc>
              </a:tr>
              <a:tr h="272030"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err="1" smtClean="0"/>
                        <a:t>Мезопоры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0" dirty="0" smtClean="0"/>
                        <a:t>2-50</a:t>
                      </a:r>
                      <a:endParaRPr lang="ru-RU" sz="1400" i="0" dirty="0" smtClean="0"/>
                    </a:p>
                  </a:txBody>
                  <a:tcPr marL="45720" marR="45720" anchor="ctr"/>
                </a:tc>
              </a:tr>
              <a:tr h="272030"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smtClean="0"/>
                        <a:t>Макропоры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0" dirty="0" smtClean="0"/>
                        <a:t>&gt;</a:t>
                      </a:r>
                      <a:r>
                        <a:rPr lang="en-US" sz="1400" i="0" baseline="0" dirty="0" smtClean="0"/>
                        <a:t> </a:t>
                      </a:r>
                      <a:r>
                        <a:rPr lang="en-US" sz="1400" i="0" dirty="0" smtClean="0"/>
                        <a:t>50</a:t>
                      </a:r>
                      <a:endParaRPr lang="ru-RU" sz="1400" i="0" dirty="0" smtClean="0"/>
                    </a:p>
                  </a:txBody>
                  <a:tcPr marL="45720" marR="45720" anchor="ctr"/>
                </a:tc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18661" y="1107043"/>
            <a:ext cx="31912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Классификация </a:t>
            </a:r>
            <a:r>
              <a:rPr lang="en-US" b="1" dirty="0" smtClean="0"/>
              <a:t>IUPAC</a:t>
            </a:r>
          </a:p>
          <a:p>
            <a:pPr algn="ctr"/>
            <a:r>
              <a:rPr lang="en-US" b="1" dirty="0" smtClean="0"/>
              <a:t>(</a:t>
            </a:r>
            <a:r>
              <a:rPr lang="ru-RU" b="1" i="1" dirty="0" smtClean="0"/>
              <a:t>Дубинин И.М., 1972 г.</a:t>
            </a:r>
            <a:r>
              <a:rPr lang="en-US" b="1" dirty="0" smtClean="0"/>
              <a:t>)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18661" y="3783568"/>
            <a:ext cx="351513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/>
              <a:t>Эффективный размер </a:t>
            </a:r>
            <a:r>
              <a:rPr lang="ru-RU" sz="1600" dirty="0" smtClean="0"/>
              <a:t>– диаметр наибольшей окружности, которая может быть вписана в плоское сечение поры произвольной формы.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273876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457" y="2181560"/>
            <a:ext cx="5513796" cy="311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AutoShape 2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5" name="AutoShape 4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6" name="AutoShape 6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7" name="AutoShape 8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B955A665-6ECB-4862-9101-EF9BE021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848" y="0"/>
            <a:ext cx="6307011" cy="1616149"/>
          </a:xfrm>
        </p:spPr>
        <p:txBody>
          <a:bodyPr/>
          <a:lstStyle/>
          <a:p>
            <a:r>
              <a:rPr lang="ru-RU" altLang="ru-RU" sz="3200" b="1" dirty="0"/>
              <a:t>Идентификация пористой структуры</a:t>
            </a:r>
            <a:br>
              <a:rPr lang="ru-RU" altLang="ru-RU" sz="3200" b="1" dirty="0"/>
            </a:b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365DDF1-2822-4F11-B24E-D579FD087D21}"/>
              </a:ext>
            </a:extLst>
          </p:cNvPr>
          <p:cNvSpPr/>
          <p:nvPr/>
        </p:nvSpPr>
        <p:spPr>
          <a:xfrm>
            <a:off x="740735" y="1233375"/>
            <a:ext cx="10781414" cy="4926733"/>
          </a:xfrm>
          <a:prstGeom prst="rect">
            <a:avLst/>
          </a:prstGeom>
          <a:solidFill>
            <a:schemeClr val="bg1"/>
          </a:solidFill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22" name="Text Box 5"/>
          <p:cNvSpPr txBox="1">
            <a:spLocks noChangeArrowheads="1"/>
          </p:cNvSpPr>
          <p:nvPr/>
        </p:nvSpPr>
        <p:spPr bwMode="auto">
          <a:xfrm>
            <a:off x="854149" y="1204906"/>
            <a:ext cx="10483701" cy="495520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02870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800" b="1" dirty="0">
                <a:latin typeface="+mn-lt"/>
              </a:rPr>
              <a:t>Низкотемпературная адсорбция </a:t>
            </a:r>
            <a:r>
              <a:rPr lang="ru-RU" altLang="ru-RU" sz="2800" b="1" dirty="0" smtClean="0">
                <a:latin typeface="+mn-lt"/>
              </a:rPr>
              <a:t>азота:</a:t>
            </a:r>
            <a:endParaRPr lang="ru-RU" altLang="ru-RU" sz="2800" b="1" dirty="0">
              <a:latin typeface="+mn-lt"/>
            </a:endParaRPr>
          </a:p>
          <a:p>
            <a:pPr marL="342900" lvl="1" indent="-34290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2400" dirty="0">
                <a:latin typeface="+mn-lt"/>
              </a:rPr>
              <a:t>Камеру с образцом дегазируют и </a:t>
            </a:r>
            <a:r>
              <a:rPr lang="ru-RU" altLang="ru-RU" sz="2400" dirty="0" err="1">
                <a:latin typeface="+mn-lt"/>
              </a:rPr>
              <a:t>вакуумируют</a:t>
            </a:r>
            <a:r>
              <a:rPr lang="ru-RU" altLang="ru-RU" sz="2400" dirty="0">
                <a:latin typeface="+mn-lt"/>
              </a:rPr>
              <a:t>, затем осуществляется подача газа небольшими порциями при температуре </a:t>
            </a:r>
            <a:r>
              <a:rPr lang="ru-RU" altLang="ru-RU" sz="2400" dirty="0" smtClean="0">
                <a:latin typeface="+mn-lt"/>
              </a:rPr>
              <a:t>77 К. </a:t>
            </a:r>
            <a:r>
              <a:rPr lang="ru-RU" altLang="ru-RU" sz="2400" dirty="0">
                <a:latin typeface="+mn-lt"/>
              </a:rPr>
              <a:t>Начинается процесс адсорбции. Некоторое число молекул газа садится на поверхность адсорбата, которое постепенно увеличивается, и на поверхности образуется </a:t>
            </a:r>
            <a:r>
              <a:rPr lang="ru-RU" altLang="ru-RU" sz="2400" i="1" dirty="0" err="1">
                <a:latin typeface="+mn-lt"/>
              </a:rPr>
              <a:t>монослой</a:t>
            </a:r>
            <a:r>
              <a:rPr lang="ru-RU" altLang="ru-RU" sz="2400" dirty="0">
                <a:latin typeface="+mn-lt"/>
              </a:rPr>
              <a:t>. По мере заполнения поверхности, начинает формироваться следующий слой адсорбата, за ним еще один, и так до тех пор, пока не </a:t>
            </a:r>
            <a:r>
              <a:rPr lang="ru-RU" altLang="ru-RU" sz="2400" dirty="0" smtClean="0">
                <a:latin typeface="+mn-lt"/>
              </a:rPr>
              <a:t>будет достигнуто давление насыщенных паров азота при данной температуре. </a:t>
            </a:r>
            <a:r>
              <a:rPr lang="ru-RU" altLang="ru-RU" sz="2400" dirty="0">
                <a:latin typeface="+mn-lt"/>
              </a:rPr>
              <a:t>После этого, давление постепенно снижают, и происходит обратный процесс - десорбция.</a:t>
            </a:r>
          </a:p>
          <a:p>
            <a:pPr marL="342900" lvl="1" indent="-34290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2400" dirty="0">
                <a:latin typeface="+mn-lt"/>
              </a:rPr>
              <a:t>Взаимное отношение количества молекул на первом слое характеризует соотношение сил </a:t>
            </a:r>
            <a:r>
              <a:rPr lang="ru-RU" altLang="ru-RU" sz="2400" dirty="0" smtClean="0">
                <a:latin typeface="+mn-lt"/>
              </a:rPr>
              <a:t>взаимодействия «адсорбат - адсорбент», а на последующих – «адсорбат - адсорбат»;</a:t>
            </a:r>
            <a:endParaRPr lang="ru-RU" altLang="ru-RU" sz="2400" dirty="0">
              <a:latin typeface="+mn-lt"/>
            </a:endParaRP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E91C226C-BA2B-4FBB-B878-1E87C07D061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1A955604-F054-4650-AF11-60046B75F0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83128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255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457" y="2181560"/>
            <a:ext cx="5513796" cy="311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AutoShape 2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5" name="AutoShape 4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6" name="AutoShape 6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7" name="AutoShape 8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B955A665-6ECB-4862-9101-EF9BE021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7398" y="7937"/>
            <a:ext cx="6399918" cy="1554720"/>
          </a:xfrm>
        </p:spPr>
        <p:txBody>
          <a:bodyPr>
            <a:normAutofit/>
          </a:bodyPr>
          <a:lstStyle/>
          <a:p>
            <a:r>
              <a:rPr lang="ru-RU" altLang="ru-RU" sz="1800" b="1" dirty="0"/>
              <a:t>Классификация</a:t>
            </a:r>
            <a:r>
              <a:rPr lang="en-US" altLang="ru-RU" sz="1800" b="1" dirty="0"/>
              <a:t> </a:t>
            </a:r>
            <a:r>
              <a:rPr lang="ru-RU" altLang="ru-RU" sz="1800" b="1" dirty="0"/>
              <a:t>изотерм адсорбции, предложенная </a:t>
            </a:r>
            <a:br>
              <a:rPr lang="ru-RU" altLang="ru-RU" sz="1800" b="1" dirty="0"/>
            </a:br>
            <a:r>
              <a:rPr lang="ru-RU" altLang="ru-RU" sz="1800" b="1" dirty="0"/>
              <a:t>С. </a:t>
            </a:r>
            <a:r>
              <a:rPr lang="ru-RU" altLang="ru-RU" sz="1800" b="1" dirty="0" err="1"/>
              <a:t>Брунауэром</a:t>
            </a:r>
            <a:r>
              <a:rPr lang="ru-RU" altLang="ru-RU" sz="1800" b="1" dirty="0"/>
              <a:t>, Л. Демингом, У. Демингом и Э. </a:t>
            </a:r>
            <a:r>
              <a:rPr lang="ru-RU" altLang="ru-RU" sz="1800" b="1" dirty="0" err="1" smtClean="0"/>
              <a:t>Теллером</a:t>
            </a:r>
            <a:r>
              <a:rPr lang="ru-RU" altLang="ru-RU" sz="1800" b="1" dirty="0" smtClean="0"/>
              <a:t> (1940 г.)</a:t>
            </a:r>
            <a:r>
              <a:rPr lang="ru-RU" altLang="ru-RU" sz="1800" b="1" dirty="0"/>
              <a:t/>
            </a:r>
            <a:br>
              <a:rPr lang="ru-RU" altLang="ru-RU" sz="1800" b="1" dirty="0"/>
            </a:br>
            <a:endParaRPr lang="ru-RU" sz="18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365DDF1-2822-4F11-B24E-D579FD087D21}"/>
              </a:ext>
            </a:extLst>
          </p:cNvPr>
          <p:cNvSpPr/>
          <p:nvPr/>
        </p:nvSpPr>
        <p:spPr>
          <a:xfrm>
            <a:off x="740735" y="1063256"/>
            <a:ext cx="10781414" cy="5369441"/>
          </a:xfrm>
          <a:prstGeom prst="rect">
            <a:avLst/>
          </a:prstGeom>
          <a:solidFill>
            <a:schemeClr val="bg1"/>
          </a:solidFill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/>
          </a:p>
        </p:txBody>
      </p:sp>
      <p:sp>
        <p:nvSpPr>
          <p:cNvPr id="30722" name="Text Box 5"/>
          <p:cNvSpPr txBox="1">
            <a:spLocks noChangeArrowheads="1"/>
          </p:cNvSpPr>
          <p:nvPr/>
        </p:nvSpPr>
        <p:spPr bwMode="auto">
          <a:xfrm>
            <a:off x="837545" y="1083150"/>
            <a:ext cx="6455094" cy="50783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02870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b="1" dirty="0"/>
              <a:t>I</a:t>
            </a:r>
            <a:r>
              <a:rPr lang="en-US" altLang="ru-RU" b="1" dirty="0"/>
              <a:t> – </a:t>
            </a:r>
            <a:r>
              <a:rPr lang="ru-RU" altLang="ru-RU" b="1" dirty="0"/>
              <a:t>изотерма «</a:t>
            </a:r>
            <a:r>
              <a:rPr lang="ru-RU" altLang="ru-RU" b="1" i="1" dirty="0" err="1"/>
              <a:t>лэнгмюровского</a:t>
            </a:r>
            <a:r>
              <a:rPr lang="ru-RU" altLang="ru-RU" b="1" i="1" dirty="0"/>
              <a:t> типа</a:t>
            </a:r>
            <a:r>
              <a:rPr lang="ru-RU" altLang="ru-RU" b="1" dirty="0"/>
              <a:t>»</a:t>
            </a:r>
            <a:r>
              <a:rPr lang="ru-RU" altLang="ru-RU" dirty="0"/>
              <a:t>:</a:t>
            </a:r>
          </a:p>
          <a:p>
            <a:pPr algn="just" eaLnBrk="1" hangingPunct="1">
              <a:buFontTx/>
              <a:buChar char="-"/>
            </a:pPr>
            <a:r>
              <a:rPr lang="ru-RU" altLang="ru-RU" dirty="0" smtClean="0"/>
              <a:t> При </a:t>
            </a:r>
            <a:r>
              <a:rPr lang="ru-RU" altLang="ru-RU" dirty="0"/>
              <a:t>протекании мономолекулярной адсорбции на макропористых адсорбентах при сильном взаимодействии «</a:t>
            </a:r>
            <a:r>
              <a:rPr lang="ru-RU" altLang="ru-RU" dirty="0" smtClean="0"/>
              <a:t>адсорбат - адсорбент</a:t>
            </a:r>
            <a:r>
              <a:rPr lang="ru-RU" altLang="ru-RU" dirty="0"/>
              <a:t>»;</a:t>
            </a:r>
          </a:p>
          <a:p>
            <a:pPr algn="just" eaLnBrk="1" hangingPunct="1">
              <a:buFontTx/>
              <a:buChar char="-"/>
            </a:pPr>
            <a:r>
              <a:rPr lang="ru-RU" altLang="ru-RU" dirty="0" smtClean="0"/>
              <a:t> При </a:t>
            </a:r>
            <a:r>
              <a:rPr lang="ru-RU" altLang="ru-RU" dirty="0"/>
              <a:t>адсорбции на микропористых адсорбентах, </a:t>
            </a:r>
            <a:r>
              <a:rPr lang="ru-RU" altLang="ru-RU" dirty="0" smtClean="0"/>
              <a:t>ширина </a:t>
            </a:r>
            <a:r>
              <a:rPr lang="ru-RU" altLang="ru-RU" dirty="0"/>
              <a:t>микропор не превышает нескольких диаметров </a:t>
            </a:r>
            <a:r>
              <a:rPr lang="ru-RU" altLang="ru-RU" dirty="0" smtClean="0"/>
              <a:t>молекул: крутой подъем в области малых давлений (</a:t>
            </a:r>
            <a:r>
              <a:rPr lang="ru-RU" altLang="ru-RU" dirty="0"/>
              <a:t>в углеродных адсорбентах, цеолитах, силикагелях</a:t>
            </a:r>
            <a:r>
              <a:rPr lang="ru-RU" altLang="ru-RU" dirty="0" smtClean="0"/>
              <a:t>);</a:t>
            </a:r>
          </a:p>
          <a:p>
            <a:pPr algn="just" eaLnBrk="1" hangingPunct="1"/>
            <a:r>
              <a:rPr lang="ru-RU" altLang="ru-RU" b="1" dirty="0" smtClean="0"/>
              <a:t>I</a:t>
            </a:r>
            <a:r>
              <a:rPr lang="en-US" altLang="ru-RU" b="1" dirty="0"/>
              <a:t>I</a:t>
            </a:r>
            <a:r>
              <a:rPr lang="ru-RU" altLang="ru-RU" b="1" dirty="0"/>
              <a:t> – «</a:t>
            </a:r>
            <a:r>
              <a:rPr lang="en-US" altLang="ru-RU" b="1" i="1" dirty="0"/>
              <a:t>S-</a:t>
            </a:r>
            <a:r>
              <a:rPr lang="ru-RU" altLang="ru-RU" b="1" i="1" dirty="0"/>
              <a:t>образная изотерма</a:t>
            </a:r>
            <a:r>
              <a:rPr lang="ru-RU" altLang="ru-RU" b="1" dirty="0"/>
              <a:t>»</a:t>
            </a:r>
            <a:r>
              <a:rPr lang="ru-RU" altLang="ru-RU" dirty="0"/>
              <a:t>: </a:t>
            </a:r>
            <a:endParaRPr lang="ru-RU" altLang="ru-RU" dirty="0" smtClean="0"/>
          </a:p>
          <a:p>
            <a:pPr algn="just" eaLnBrk="1" hangingPunct="1"/>
            <a:r>
              <a:rPr lang="ru-RU" altLang="ru-RU" dirty="0" smtClean="0"/>
              <a:t>При полимолекулярной адсорбции на макропористых или непористых материалах </a:t>
            </a:r>
            <a:r>
              <a:rPr lang="ru-RU" altLang="ru-RU" b="1" dirty="0" smtClean="0"/>
              <a:t>при сильном взаимодействии </a:t>
            </a:r>
            <a:r>
              <a:rPr lang="ru-RU" altLang="ru-RU" dirty="0" smtClean="0"/>
              <a:t>«адсорбат - адсорбент»;</a:t>
            </a:r>
          </a:p>
          <a:p>
            <a:pPr algn="just" eaLnBrk="1" hangingPunct="1"/>
            <a:r>
              <a:rPr lang="ru-RU" altLang="ru-RU" b="1" dirty="0" smtClean="0"/>
              <a:t>I</a:t>
            </a:r>
            <a:r>
              <a:rPr lang="en-US" altLang="ru-RU" b="1" dirty="0"/>
              <a:t>II – </a:t>
            </a:r>
            <a:r>
              <a:rPr lang="ru-RU" altLang="ru-RU" b="1" dirty="0"/>
              <a:t>«</a:t>
            </a:r>
            <a:r>
              <a:rPr lang="ru-RU" altLang="ru-RU" b="1" i="1" dirty="0"/>
              <a:t>вогнутая изотерма</a:t>
            </a:r>
            <a:r>
              <a:rPr lang="ru-RU" altLang="ru-RU" b="1" dirty="0"/>
              <a:t>»</a:t>
            </a:r>
            <a:r>
              <a:rPr lang="ru-RU" altLang="ru-RU" dirty="0"/>
              <a:t>: </a:t>
            </a:r>
            <a:endParaRPr lang="ru-RU" altLang="ru-RU" dirty="0" smtClean="0"/>
          </a:p>
          <a:p>
            <a:pPr algn="just" eaLnBrk="1" hangingPunct="1"/>
            <a:r>
              <a:rPr lang="ru-RU" altLang="ru-RU" dirty="0"/>
              <a:t>При полимолекулярной адсорбции на макропористых или непористых материалах </a:t>
            </a:r>
            <a:r>
              <a:rPr lang="ru-RU" altLang="ru-RU" b="1" dirty="0"/>
              <a:t>при </a:t>
            </a:r>
            <a:r>
              <a:rPr lang="ru-RU" altLang="ru-RU" b="1" dirty="0" smtClean="0"/>
              <a:t>слабом </a:t>
            </a:r>
            <a:r>
              <a:rPr lang="ru-RU" altLang="ru-RU" b="1" dirty="0"/>
              <a:t>взаимодействии </a:t>
            </a:r>
            <a:r>
              <a:rPr lang="ru-RU" altLang="ru-RU" dirty="0"/>
              <a:t>«адсорбат - </a:t>
            </a:r>
            <a:r>
              <a:rPr lang="ru-RU" altLang="ru-RU" dirty="0" smtClean="0"/>
              <a:t>адсорбент» (молекулы </a:t>
            </a:r>
            <a:r>
              <a:rPr lang="ru-RU" altLang="ru-RU" dirty="0"/>
              <a:t>адсорбата взаимодействуют друг с другом сильнее, чем с поверхностью </a:t>
            </a:r>
            <a:r>
              <a:rPr lang="ru-RU" altLang="ru-RU" dirty="0" smtClean="0"/>
              <a:t>адсорбента);</a:t>
            </a:r>
            <a:endParaRPr lang="ru-RU" altLang="ru-RU" dirty="0"/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E91C226C-BA2B-4FBB-B878-1E87C07D061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1A955604-F054-4650-AF11-60046B75F0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83128"/>
            <a:ext cx="1569217" cy="365124"/>
          </a:xfrm>
          <a:prstGeom prst="rect">
            <a:avLst/>
          </a:prstGeom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xmlns="" id="{8CF5226E-EB8E-426B-952F-AA4F384AEF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2081"/>
          <a:stretch/>
        </p:blipFill>
        <p:spPr bwMode="auto">
          <a:xfrm>
            <a:off x="7676706" y="1167993"/>
            <a:ext cx="3561907" cy="3517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041" y="4784569"/>
            <a:ext cx="3399572" cy="1210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8018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457" y="2181560"/>
            <a:ext cx="5513796" cy="311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AutoShape 2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5" name="AutoShape 4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6" name="AutoShape 6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7" name="AutoShape 8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365DDF1-2822-4F11-B24E-D579FD087D21}"/>
              </a:ext>
            </a:extLst>
          </p:cNvPr>
          <p:cNvSpPr/>
          <p:nvPr/>
        </p:nvSpPr>
        <p:spPr>
          <a:xfrm>
            <a:off x="740735" y="1063256"/>
            <a:ext cx="10781414" cy="5369441"/>
          </a:xfrm>
          <a:prstGeom prst="rect">
            <a:avLst/>
          </a:prstGeom>
          <a:solidFill>
            <a:schemeClr val="bg1"/>
          </a:solidFill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/>
          </a:p>
        </p:txBody>
      </p:sp>
      <p:sp>
        <p:nvSpPr>
          <p:cNvPr id="30722" name="Text Box 5"/>
          <p:cNvSpPr txBox="1">
            <a:spLocks noChangeArrowheads="1"/>
          </p:cNvSpPr>
          <p:nvPr/>
        </p:nvSpPr>
        <p:spPr bwMode="auto">
          <a:xfrm>
            <a:off x="837544" y="1120858"/>
            <a:ext cx="6555625" cy="38472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02870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sz="1800" b="1" dirty="0"/>
              <a:t>I</a:t>
            </a:r>
            <a:r>
              <a:rPr lang="en-US" altLang="ru-RU" sz="1800" b="1" dirty="0"/>
              <a:t>V</a:t>
            </a:r>
            <a:r>
              <a:rPr lang="ru-RU" altLang="ru-RU" sz="1800" b="1" dirty="0"/>
              <a:t> –</a:t>
            </a:r>
            <a:r>
              <a:rPr lang="en-US" altLang="ru-RU" sz="1800" b="1" dirty="0"/>
              <a:t> </a:t>
            </a:r>
            <a:r>
              <a:rPr lang="ru-RU" altLang="ru-RU" sz="1800" i="1" dirty="0"/>
              <a:t>полимолекулярная </a:t>
            </a:r>
            <a:r>
              <a:rPr lang="ru-RU" altLang="ru-RU" sz="1800" i="1" dirty="0" smtClean="0"/>
              <a:t>адсорбция</a:t>
            </a:r>
            <a:r>
              <a:rPr lang="ru-RU" altLang="ru-RU" sz="1800" dirty="0" smtClean="0"/>
              <a:t>,</a:t>
            </a:r>
            <a:r>
              <a:rPr lang="en-US" altLang="ru-RU" sz="1800" dirty="0" smtClean="0"/>
              <a:t> </a:t>
            </a:r>
            <a:r>
              <a:rPr lang="ru-RU" altLang="ru-RU" sz="1800" dirty="0" smtClean="0"/>
              <a:t>как в типе </a:t>
            </a:r>
            <a:r>
              <a:rPr lang="en-US" altLang="ru-RU" sz="1800" dirty="0" smtClean="0"/>
              <a:t>II</a:t>
            </a:r>
            <a:r>
              <a:rPr lang="ru-RU" altLang="ru-RU" sz="1800" dirty="0" smtClean="0"/>
              <a:t>,</a:t>
            </a:r>
            <a:r>
              <a:rPr lang="en-US" altLang="ru-RU" sz="1800" dirty="0" smtClean="0"/>
              <a:t> </a:t>
            </a:r>
            <a:r>
              <a:rPr lang="en-US" altLang="ru-RU" sz="1800" dirty="0"/>
              <a:t>+ </a:t>
            </a:r>
            <a:r>
              <a:rPr lang="ru-RU" altLang="ru-RU" sz="1800" i="1" dirty="0"/>
              <a:t>капиллярная конденсация в </a:t>
            </a:r>
            <a:r>
              <a:rPr lang="ru-RU" altLang="ru-RU" sz="1800" i="1" dirty="0" err="1"/>
              <a:t>мезопорах</a:t>
            </a:r>
            <a:r>
              <a:rPr lang="ru-RU" altLang="ru-RU" sz="1800" i="1" dirty="0"/>
              <a:t> </a:t>
            </a:r>
            <a:r>
              <a:rPr lang="ru-RU" altLang="ru-RU" sz="1800" dirty="0"/>
              <a:t>(пригодно для расчета удельной поверхности, для оценки распределения пор по размерам);</a:t>
            </a:r>
          </a:p>
          <a:p>
            <a:pPr algn="just" eaLnBrk="1" hangingPunct="1"/>
            <a:r>
              <a:rPr lang="en-US" altLang="ru-RU" sz="1800" b="1" dirty="0" smtClean="0"/>
              <a:t>V</a:t>
            </a:r>
            <a:r>
              <a:rPr lang="ru-RU" altLang="ru-RU" sz="1800" b="1" dirty="0" smtClean="0"/>
              <a:t> </a:t>
            </a:r>
            <a:r>
              <a:rPr lang="ru-RU" altLang="ru-RU" sz="1800" b="1" dirty="0"/>
              <a:t>–</a:t>
            </a:r>
            <a:r>
              <a:rPr lang="en-US" altLang="ru-RU" sz="1800" b="1" dirty="0"/>
              <a:t> </a:t>
            </a:r>
            <a:r>
              <a:rPr lang="ru-RU" altLang="ru-RU" i="1" dirty="0"/>
              <a:t>полимолекулярная адсорбция</a:t>
            </a:r>
            <a:r>
              <a:rPr lang="ru-RU" altLang="ru-RU" dirty="0"/>
              <a:t>,</a:t>
            </a:r>
            <a:r>
              <a:rPr lang="en-US" altLang="ru-RU" dirty="0"/>
              <a:t> </a:t>
            </a:r>
            <a:r>
              <a:rPr lang="ru-RU" altLang="ru-RU" dirty="0"/>
              <a:t>как в типе </a:t>
            </a:r>
            <a:r>
              <a:rPr lang="en-US" altLang="ru-RU" dirty="0"/>
              <a:t>I</a:t>
            </a:r>
            <a:r>
              <a:rPr lang="en-US" altLang="ru-RU" dirty="0" smtClean="0"/>
              <a:t>II</a:t>
            </a:r>
            <a:r>
              <a:rPr lang="ru-RU" altLang="ru-RU" dirty="0"/>
              <a:t>,</a:t>
            </a:r>
            <a:r>
              <a:rPr lang="en-US" altLang="ru-RU" dirty="0"/>
              <a:t> + </a:t>
            </a:r>
            <a:r>
              <a:rPr lang="ru-RU" altLang="ru-RU" i="1" dirty="0"/>
              <a:t>капиллярная конденсация в </a:t>
            </a:r>
            <a:r>
              <a:rPr lang="ru-RU" altLang="ru-RU" i="1" dirty="0" err="1" smtClean="0"/>
              <a:t>мезопорах</a:t>
            </a:r>
            <a:r>
              <a:rPr lang="ru-RU" altLang="ru-RU" sz="1800" dirty="0" smtClean="0"/>
              <a:t>;</a:t>
            </a:r>
            <a:endParaRPr lang="en-US" altLang="ru-RU" sz="1800" dirty="0"/>
          </a:p>
          <a:p>
            <a:pPr algn="just"/>
            <a:r>
              <a:rPr lang="en-US" altLang="ru-RU" sz="1800" b="1" dirty="0" smtClean="0"/>
              <a:t>VI </a:t>
            </a:r>
            <a:r>
              <a:rPr lang="en-US" altLang="ru-RU" sz="1800" b="1" dirty="0"/>
              <a:t>– </a:t>
            </a:r>
            <a:r>
              <a:rPr lang="ru-RU" altLang="ru-RU" sz="1800" b="1" dirty="0"/>
              <a:t>«ступенчатая изотерма»</a:t>
            </a:r>
            <a:r>
              <a:rPr lang="ru-RU" altLang="ru-RU" sz="1800" dirty="0"/>
              <a:t>: полимолекулярная адсорбция со </a:t>
            </a:r>
            <a:r>
              <a:rPr lang="ru-RU" sz="1800" dirty="0"/>
              <a:t>слабым межмолекулярным взаимодействием на однородной поверхности непористых материалов </a:t>
            </a:r>
            <a:r>
              <a:rPr lang="ru-RU" sz="1600" dirty="0" smtClean="0"/>
              <a:t>(встречается ограничено, характерна </a:t>
            </a:r>
            <a:r>
              <a:rPr lang="ru-RU" sz="1600" dirty="0"/>
              <a:t>для инертных газов при 77 К на однородной поверхности </a:t>
            </a:r>
            <a:r>
              <a:rPr lang="ru-RU" sz="1600" dirty="0" err="1"/>
              <a:t>графитизированных</a:t>
            </a:r>
            <a:r>
              <a:rPr lang="ru-RU" sz="1600" dirty="0"/>
              <a:t> саж или </a:t>
            </a:r>
            <a:r>
              <a:rPr lang="ru-RU" altLang="ru-RU" sz="1600" dirty="0"/>
              <a:t>для некоторых типов цеолитов, которые обладают порами постоянного размера (на первой ступени заполняются поры одного размера, на следующей - другого, и т.д</a:t>
            </a:r>
            <a:r>
              <a:rPr lang="ru-RU" altLang="ru-RU" sz="1600" dirty="0" smtClean="0"/>
              <a:t>.)</a:t>
            </a:r>
            <a:endParaRPr lang="ru-RU" altLang="ru-RU" sz="1600" dirty="0"/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E91C226C-BA2B-4FBB-B878-1E87C07D061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1A955604-F054-4650-AF11-60046B75F0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83128"/>
            <a:ext cx="1569217" cy="365124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xmlns="" id="{169B8D1A-7E2C-4ADC-8130-5C6184E0D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6504" y="1167993"/>
            <a:ext cx="3593375" cy="5224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Заголовок 3">
            <a:extLst>
              <a:ext uri="{FF2B5EF4-FFF2-40B4-BE49-F238E27FC236}">
                <a16:creationId xmlns:a16="http://schemas.microsoft.com/office/drawing/2014/main" xmlns="" id="{B955A665-6ECB-4862-9101-EF9BE021AA9E}"/>
              </a:ext>
            </a:extLst>
          </p:cNvPr>
          <p:cNvSpPr txBox="1">
            <a:spLocks/>
          </p:cNvSpPr>
          <p:nvPr/>
        </p:nvSpPr>
        <p:spPr>
          <a:xfrm>
            <a:off x="-27398" y="7937"/>
            <a:ext cx="6399918" cy="1554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 altLang="ru-RU" sz="1800" smtClean="0"/>
              <a:t>Классификация</a:t>
            </a:r>
            <a:r>
              <a:rPr lang="en-US" altLang="ru-RU" sz="1800" smtClean="0"/>
              <a:t> </a:t>
            </a:r>
            <a:r>
              <a:rPr lang="ru-RU" altLang="ru-RU" sz="1800" smtClean="0"/>
              <a:t>изотерм адсорбции, предложенная </a:t>
            </a:r>
            <a:br>
              <a:rPr lang="ru-RU" altLang="ru-RU" sz="1800" smtClean="0"/>
            </a:br>
            <a:r>
              <a:rPr lang="ru-RU" altLang="ru-RU" sz="1800" smtClean="0"/>
              <a:t>С. Брунауэром, Л. Демингом, У. Демингом и Э. Теллером (1940 г.)</a:t>
            </a:r>
            <a:br>
              <a:rPr lang="ru-RU" altLang="ru-RU" sz="1800" smtClean="0"/>
            </a:br>
            <a:endParaRPr lang="ru-RU" sz="1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52487" y="5368175"/>
            <a:ext cx="7484882" cy="1077218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Для характеристики пористой структуры исследуемого материала необходимо экспериментально получить изотерму адсорбции, идентифицировать её, выбрать соответствующие теории и уравнения для расчётов основных характеристик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адсорбента.</a:t>
            </a:r>
            <a:endParaRPr lang="en-US" altLang="ru-RU" sz="16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624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457" y="2181560"/>
            <a:ext cx="5513796" cy="311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AutoShape 2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5" name="AutoShape 4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6" name="AutoShape 6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7" name="AutoShape 8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B955A665-6ECB-4862-9101-EF9BE021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7376"/>
            <a:ext cx="6700417" cy="1616149"/>
          </a:xfrm>
        </p:spPr>
        <p:txBody>
          <a:bodyPr>
            <a:normAutofit fontScale="90000"/>
          </a:bodyPr>
          <a:lstStyle/>
          <a:p>
            <a:r>
              <a:rPr lang="ru-RU" altLang="ru-RU" sz="3200" b="1" dirty="0"/>
              <a:t>Допущения теории мономолекулярной адсорбции </a:t>
            </a:r>
            <a:r>
              <a:rPr lang="ru-RU" altLang="ru-RU" sz="3200" b="1" dirty="0" err="1"/>
              <a:t>Лэнгмюра</a:t>
            </a:r>
            <a:r>
              <a:rPr lang="ru-RU" altLang="ru-RU" sz="3200" b="1" dirty="0"/>
              <a:t/>
            </a:r>
            <a:br>
              <a:rPr lang="ru-RU" altLang="ru-RU" sz="3200" b="1" dirty="0"/>
            </a:b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365DDF1-2822-4F11-B24E-D579FD087D21}"/>
              </a:ext>
            </a:extLst>
          </p:cNvPr>
          <p:cNvSpPr/>
          <p:nvPr/>
        </p:nvSpPr>
        <p:spPr>
          <a:xfrm>
            <a:off x="740735" y="1233375"/>
            <a:ext cx="10781414" cy="5029201"/>
          </a:xfrm>
          <a:prstGeom prst="rect">
            <a:avLst/>
          </a:prstGeom>
          <a:solidFill>
            <a:schemeClr val="bg1"/>
          </a:solidFill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22" name="Text Box 5"/>
          <p:cNvSpPr txBox="1">
            <a:spLocks noChangeArrowheads="1"/>
          </p:cNvSpPr>
          <p:nvPr/>
        </p:nvSpPr>
        <p:spPr bwMode="auto">
          <a:xfrm>
            <a:off x="854151" y="1204906"/>
            <a:ext cx="6928494" cy="50783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02870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sz="1600" b="1" dirty="0"/>
              <a:t>Допущения теории мономолекулярной адсорбции:</a:t>
            </a:r>
            <a:endParaRPr lang="en-US" altLang="ru-RU" sz="1600" b="1" dirty="0"/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altLang="ru-RU" sz="1600" dirty="0"/>
              <a:t>поверхность адсорбента представляет собой набор энергетически одинаковых активных центров, на которых адсорбируются (локализуются) молекулы </a:t>
            </a:r>
            <a:r>
              <a:rPr lang="ru-RU" altLang="ru-RU" sz="1600" dirty="0" err="1"/>
              <a:t>адсорбтива</a:t>
            </a:r>
            <a:r>
              <a:rPr lang="ru-RU" altLang="ru-RU" sz="1600" dirty="0"/>
              <a:t>; </a:t>
            </a:r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altLang="ru-RU" sz="1600" dirty="0"/>
              <a:t>на одном центре адсорбируется только одна молекула, т.е. при адсорбции образуется только один адсорбционный </a:t>
            </a:r>
            <a:r>
              <a:rPr lang="ru-RU" altLang="ru-RU" sz="1600" dirty="0" smtClean="0"/>
              <a:t>слой - </a:t>
            </a:r>
            <a:r>
              <a:rPr lang="ru-RU" altLang="ru-RU" sz="1600" i="1" dirty="0" err="1" smtClean="0"/>
              <a:t>монослой</a:t>
            </a:r>
            <a:r>
              <a:rPr lang="ru-RU" altLang="ru-RU" sz="1600" dirty="0" smtClean="0"/>
              <a:t>; </a:t>
            </a:r>
            <a:endParaRPr lang="ru-RU" altLang="ru-RU" sz="1600" dirty="0"/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altLang="ru-RU" sz="1600" dirty="0"/>
              <a:t>адсорбция на данном центре не влияет на адсорбцию на других центрах, т. е. взаимодействием адсорбированных молекул можно пренебречь. </a:t>
            </a:r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altLang="ru-RU" sz="1600" dirty="0"/>
              <a:t>адсорбция находится в динамическом равновесии с десорбцией.</a:t>
            </a:r>
          </a:p>
          <a:p>
            <a:pPr algn="just" eaLnBrk="1" hangingPunct="1">
              <a:buFontTx/>
              <a:buAutoNum type="arabicParenR"/>
            </a:pPr>
            <a:endParaRPr lang="ru-RU" altLang="ru-RU" sz="1600" dirty="0"/>
          </a:p>
          <a:p>
            <a:pPr algn="just" eaLnBrk="1" hangingPunct="1"/>
            <a:r>
              <a:rPr lang="ru-RU" altLang="ru-RU" sz="1600" b="1" dirty="0"/>
              <a:t>Применяется теория мономолекулярной адсорбции </a:t>
            </a:r>
          </a:p>
          <a:p>
            <a:pPr algn="just" eaLnBrk="1" hangingPunct="1"/>
            <a:r>
              <a:rPr lang="ru-RU" altLang="ru-RU" sz="1600" dirty="0" smtClean="0"/>
              <a:t>для обработки изотерм I, т.е. при допущении, </a:t>
            </a:r>
            <a:r>
              <a:rPr lang="ru-RU" altLang="ru-RU" sz="1600" dirty="0"/>
              <a:t>что адсорбция вещества сопровождается образованием мономолекулярного </a:t>
            </a:r>
            <a:r>
              <a:rPr lang="ru-RU" altLang="ru-RU" sz="1600" dirty="0" smtClean="0"/>
              <a:t>слоя:</a:t>
            </a:r>
            <a:endParaRPr lang="ru-RU" altLang="ru-RU" sz="1600" dirty="0"/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altLang="ru-RU" sz="1400" dirty="0" smtClean="0"/>
              <a:t>Хемосорбция</a:t>
            </a:r>
            <a:r>
              <a:rPr lang="ru-RU" altLang="ru-RU" sz="1400" dirty="0"/>
              <a:t>;</a:t>
            </a:r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altLang="ru-RU" sz="1400" dirty="0" err="1" smtClean="0"/>
              <a:t>Физадсорбция</a:t>
            </a:r>
            <a:r>
              <a:rPr lang="ru-RU" altLang="ru-RU" sz="1400" dirty="0" smtClean="0"/>
              <a:t> </a:t>
            </a:r>
            <a:r>
              <a:rPr lang="ru-RU" altLang="ru-RU" sz="1400" dirty="0"/>
              <a:t>газов </a:t>
            </a:r>
            <a:r>
              <a:rPr lang="ru-RU" altLang="ru-RU" sz="1400" b="1" dirty="0"/>
              <a:t>при небольших давлениях и температурах выше критической</a:t>
            </a:r>
            <a:r>
              <a:rPr lang="ru-RU" altLang="ru-RU" sz="1400" dirty="0"/>
              <a:t> (в отсутствие конденсации на поверхности </a:t>
            </a:r>
            <a:r>
              <a:rPr lang="ru-RU" altLang="ru-RU" sz="1400" dirty="0" smtClean="0"/>
              <a:t>адсорбента),</a:t>
            </a:r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altLang="ru-RU" sz="1400" dirty="0" err="1" smtClean="0"/>
              <a:t>Физадсорбция</a:t>
            </a:r>
            <a:r>
              <a:rPr lang="ru-RU" altLang="ru-RU" sz="1400" dirty="0" smtClean="0"/>
              <a:t> в микропористых системах с пренебрежимо малой поверхностью более крупных пор;</a:t>
            </a:r>
            <a:endParaRPr lang="ru-RU" altLang="ru-RU" sz="1400" dirty="0"/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altLang="ru-RU" sz="1400" dirty="0"/>
              <a:t>А</a:t>
            </a:r>
            <a:r>
              <a:rPr lang="ru-RU" altLang="ru-RU" sz="1400" dirty="0" smtClean="0"/>
              <a:t>дсорбция </a:t>
            </a:r>
            <a:r>
              <a:rPr lang="ru-RU" altLang="ru-RU" sz="1400" dirty="0"/>
              <a:t>из растворов.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E91C226C-BA2B-4FBB-B878-1E87C07D061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1A955604-F054-4650-AF11-60046B75F0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83128"/>
            <a:ext cx="1569217" cy="365124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xmlns="" id="{1F68CB3F-3813-4D55-A156-ACB676F4A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9806" y="1292248"/>
            <a:ext cx="3365182" cy="4892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7252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11">
            <a:extLst>
              <a:ext uri="{FF2B5EF4-FFF2-40B4-BE49-F238E27FC236}">
                <a16:creationId xmlns:a16="http://schemas.microsoft.com/office/drawing/2014/main" xmlns="" id="{672A0556-47A3-4473-B3CA-7F620EB72C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8593515"/>
              </p:ext>
            </p:extLst>
          </p:nvPr>
        </p:nvGraphicFramePr>
        <p:xfrm>
          <a:off x="7410152" y="952695"/>
          <a:ext cx="3046758" cy="2280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05" name="Visio" r:id="rId3" imgW="2880428" imgH="2151360" progId="Visio.Drawing.11">
                  <p:embed/>
                </p:oleObj>
              </mc:Choice>
              <mc:Fallback>
                <p:oleObj name="Visio" r:id="rId3" imgW="2880428" imgH="2151360" progId="Visio.Drawing.11">
                  <p:embed/>
                  <p:pic>
                    <p:nvPicPr>
                      <p:cNvPr id="2053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0152" y="952695"/>
                        <a:ext cx="3046758" cy="22803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515">
            <a:extLst>
              <a:ext uri="{FF2B5EF4-FFF2-40B4-BE49-F238E27FC236}">
                <a16:creationId xmlns:a16="http://schemas.microsoft.com/office/drawing/2014/main" xmlns="" id="{5D9F8B09-A72B-41F6-909F-89CD626B2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8839" y="3338095"/>
            <a:ext cx="3418706" cy="2548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xmlns="" id="{779D28B9-C57E-4C72-A1BB-167DA1919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8828" y="5852429"/>
            <a:ext cx="37387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1400" dirty="0"/>
              <a:t>Рисунок – Изотерма адсорбции </a:t>
            </a:r>
            <a:r>
              <a:rPr lang="en-US" altLang="ru-RU" sz="1400" dirty="0"/>
              <a:t>N</a:t>
            </a:r>
            <a:r>
              <a:rPr lang="en-US" altLang="ru-RU" sz="1400" baseline="-25000" dirty="0"/>
              <a:t>2</a:t>
            </a:r>
            <a:r>
              <a:rPr lang="en-US" altLang="ru-RU" sz="1400" dirty="0"/>
              <a:t> </a:t>
            </a:r>
            <a:r>
              <a:rPr lang="ru-RU" altLang="ru-RU" sz="1400" dirty="0"/>
              <a:t>на </a:t>
            </a:r>
            <a:r>
              <a:rPr lang="en-US" altLang="ru-RU" sz="1400" dirty="0"/>
              <a:t> </a:t>
            </a:r>
            <a:r>
              <a:rPr lang="en-US" altLang="ru-RU" sz="1400" dirty="0" err="1"/>
              <a:t>MgO</a:t>
            </a:r>
            <a:r>
              <a:rPr lang="en-US" altLang="ru-RU" sz="1400" dirty="0"/>
              <a:t> </a:t>
            </a:r>
            <a:r>
              <a:rPr lang="ru-RU" altLang="ru-RU" sz="1400" dirty="0"/>
              <a:t>при 77 К в координатах уравнения Лэнгмюра</a:t>
            </a:r>
            <a:endParaRPr lang="ru-RU" altLang="ru-RU" sz="1200" dirty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xmlns="" id="{58B2D85E-90F1-417B-8A8C-9FC67A131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4814" y="529538"/>
            <a:ext cx="304675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marL="342900" indent="-342900" algn="ctr">
              <a:defRPr/>
            </a:pPr>
            <a:r>
              <a:rPr lang="ru-RU" altLang="ru-RU" sz="1600" b="1" dirty="0"/>
              <a:t>Уравнение прямой линии</a:t>
            </a:r>
          </a:p>
          <a:p>
            <a:pPr marL="342900" indent="-342900" algn="ctr">
              <a:defRPr/>
            </a:pPr>
            <a:r>
              <a:rPr lang="en-US" altLang="ru-RU" sz="1600" b="1" i="1" dirty="0"/>
              <a:t>Y</a:t>
            </a:r>
            <a:r>
              <a:rPr lang="en-US" altLang="ru-RU" sz="1600" b="1" dirty="0"/>
              <a:t> = k</a:t>
            </a:r>
            <a:r>
              <a:rPr lang="ru-RU" altLang="ru-RU" sz="1600" b="1" dirty="0"/>
              <a:t>·</a:t>
            </a:r>
            <a:r>
              <a:rPr lang="en-US" altLang="ru-RU" sz="1600" b="1" i="1" dirty="0"/>
              <a:t>x</a:t>
            </a:r>
            <a:r>
              <a:rPr lang="en-US" altLang="ru-RU" sz="1600" b="1" dirty="0"/>
              <a:t> + b</a:t>
            </a:r>
            <a:endParaRPr lang="ru-RU" altLang="ru-RU" sz="1400" b="1" dirty="0"/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xmlns="" id="{321C89DD-3450-4AED-AD9F-AAFF92C61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242" y="1470814"/>
            <a:ext cx="6982585" cy="5262979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just">
              <a:defRPr/>
            </a:pPr>
            <a:r>
              <a:rPr lang="ru-RU" altLang="ru-RU" sz="2000" b="1" dirty="0"/>
              <a:t>Теория мономолекулярной адсорбции (изотерма </a:t>
            </a:r>
            <a:r>
              <a:rPr lang="en-US" altLang="ru-RU" sz="2000" b="1" dirty="0"/>
              <a:t>I</a:t>
            </a:r>
            <a:r>
              <a:rPr lang="ru-RU" altLang="ru-RU" sz="2000" b="1" dirty="0"/>
              <a:t>):</a:t>
            </a:r>
          </a:p>
          <a:p>
            <a:pPr marL="342900" indent="-342900" algn="just">
              <a:defRPr/>
            </a:pPr>
            <a:r>
              <a:rPr lang="ru-RU" altLang="ru-RU" sz="2000" dirty="0"/>
              <a:t>Уравнение изотермы адсорбции в каноническом виде:</a:t>
            </a:r>
          </a:p>
          <a:p>
            <a:pPr marL="342900" indent="-342900" algn="just">
              <a:defRPr/>
            </a:pPr>
            <a:endParaRPr lang="ru-RU" altLang="ru-RU" sz="2000" dirty="0"/>
          </a:p>
          <a:p>
            <a:pPr marL="342900" indent="-342900" algn="just">
              <a:defRPr/>
            </a:pPr>
            <a:endParaRPr lang="ru-RU" altLang="ru-RU" sz="2000" dirty="0"/>
          </a:p>
          <a:p>
            <a:pPr marL="342900" indent="-342900" algn="just">
              <a:defRPr/>
            </a:pPr>
            <a:r>
              <a:rPr lang="ru-RU" altLang="ru-RU" sz="2000" dirty="0" smtClean="0"/>
              <a:t>В </a:t>
            </a:r>
            <a:r>
              <a:rPr lang="ru-RU" altLang="ru-RU" sz="2000" dirty="0"/>
              <a:t>линеаризованном виде:</a:t>
            </a:r>
            <a:endParaRPr lang="en-US" altLang="ru-RU" sz="2000" dirty="0"/>
          </a:p>
          <a:p>
            <a:pPr marL="342900" indent="-342900" algn="just">
              <a:defRPr/>
            </a:pPr>
            <a:endParaRPr lang="en-US" altLang="ru-RU" sz="2000" dirty="0"/>
          </a:p>
          <a:p>
            <a:pPr marL="342900" indent="-342900" algn="just">
              <a:defRPr/>
            </a:pPr>
            <a:endParaRPr lang="en-US" altLang="ru-RU" sz="2000" dirty="0"/>
          </a:p>
          <a:p>
            <a:pPr marL="342900" indent="-342900" algn="just">
              <a:defRPr/>
            </a:pPr>
            <a:endParaRPr lang="en-US" altLang="ru-RU" sz="2000" dirty="0"/>
          </a:p>
          <a:p>
            <a:pPr algn="just"/>
            <a:r>
              <a:rPr lang="ru-RU" sz="2000" dirty="0"/>
              <a:t>Тип изотермы адсорбции </a:t>
            </a:r>
            <a:r>
              <a:rPr lang="en-US" sz="2000" dirty="0"/>
              <a:t>I </a:t>
            </a:r>
            <a:r>
              <a:rPr lang="ru-RU" sz="2000" dirty="0"/>
              <a:t>характерен и для адсорбции в</a:t>
            </a:r>
          </a:p>
          <a:p>
            <a:pPr algn="just"/>
            <a:r>
              <a:rPr lang="ru-RU" sz="2000" dirty="0"/>
              <a:t>микропорах, поэтому перед проведением расчётов необходимо исключить</a:t>
            </a:r>
            <a:r>
              <a:rPr lang="en-US" sz="2000" dirty="0"/>
              <a:t> </a:t>
            </a:r>
            <a:r>
              <a:rPr lang="ru-RU" sz="2000" dirty="0"/>
              <a:t>влияние адсорбции в микропорах на получаемые результаты</a:t>
            </a:r>
            <a:r>
              <a:rPr lang="ru-RU" sz="2000" dirty="0" smtClean="0"/>
              <a:t>.</a:t>
            </a:r>
          </a:p>
          <a:p>
            <a:pPr algn="just"/>
            <a:endParaRPr lang="ru-RU" altLang="ru-RU" sz="2000" dirty="0"/>
          </a:p>
          <a:p>
            <a:pPr algn="just"/>
            <a:r>
              <a:rPr lang="ru-RU" altLang="ru-RU" sz="2000" i="1" dirty="0" smtClean="0"/>
              <a:t>К</a:t>
            </a:r>
            <a:r>
              <a:rPr lang="ru-RU" altLang="ru-RU" sz="2000" dirty="0" smtClean="0"/>
              <a:t> – константа равновесия процесса адсорбции</a:t>
            </a:r>
            <a:endParaRPr lang="en-US" altLang="ru-RU" sz="2000" dirty="0" smtClean="0"/>
          </a:p>
          <a:p>
            <a:pPr algn="ctr"/>
            <a:r>
              <a:rPr lang="en-US" altLang="ru-RU" sz="2000" dirty="0" smtClean="0"/>
              <a:t>M + [Z] </a:t>
            </a:r>
            <a:r>
              <a:rPr lang="en-US" altLang="ru-RU" sz="2000" dirty="0" smtClean="0">
                <a:latin typeface="Calibri"/>
              </a:rPr>
              <a:t>↔ [MZ]</a:t>
            </a:r>
            <a:r>
              <a:rPr lang="ru-RU" altLang="ru-RU" sz="2000" dirty="0" smtClean="0">
                <a:latin typeface="Calibri"/>
              </a:rPr>
              <a:t>,</a:t>
            </a:r>
          </a:p>
          <a:p>
            <a:pPr algn="just"/>
            <a:r>
              <a:rPr lang="ru-RU" altLang="ru-RU" dirty="0" smtClean="0">
                <a:latin typeface="Calibri"/>
              </a:rPr>
              <a:t>где М – молекула адсорбата; </a:t>
            </a:r>
            <a:r>
              <a:rPr lang="en-US" altLang="ru-RU" dirty="0" smtClean="0">
                <a:latin typeface="Calibri"/>
              </a:rPr>
              <a:t>Z – </a:t>
            </a:r>
            <a:r>
              <a:rPr lang="ru-RU" altLang="ru-RU" dirty="0" smtClean="0">
                <a:latin typeface="Calibri"/>
              </a:rPr>
              <a:t>активный центр на поверхности; М</a:t>
            </a:r>
            <a:r>
              <a:rPr lang="en-US" altLang="ru-RU" dirty="0" smtClean="0">
                <a:latin typeface="Calibri"/>
              </a:rPr>
              <a:t>Z</a:t>
            </a:r>
            <a:r>
              <a:rPr lang="ru-RU" altLang="ru-RU" dirty="0" smtClean="0">
                <a:latin typeface="Calibri"/>
              </a:rPr>
              <a:t> – локализованный адсорбционный комплекс</a:t>
            </a:r>
            <a:endParaRPr lang="ru-RU" altLang="ru-RU" dirty="0"/>
          </a:p>
        </p:txBody>
      </p:sp>
      <p:graphicFrame>
        <p:nvGraphicFramePr>
          <p:cNvPr id="13" name="Object 9">
            <a:extLst>
              <a:ext uri="{FF2B5EF4-FFF2-40B4-BE49-F238E27FC236}">
                <a16:creationId xmlns:a16="http://schemas.microsoft.com/office/drawing/2014/main" xmlns="" id="{E2AE63B2-65F0-4E82-B2F4-E86504A9D7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3880816"/>
              </p:ext>
            </p:extLst>
          </p:nvPr>
        </p:nvGraphicFramePr>
        <p:xfrm>
          <a:off x="2756360" y="3034697"/>
          <a:ext cx="1546186" cy="7550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06" name="Equation" r:id="rId6" imgW="1231366" imgH="495085" progId="Equation.DSMT4">
                  <p:embed/>
                </p:oleObj>
              </mc:Choice>
              <mc:Fallback>
                <p:oleObj name="Equation" r:id="rId6" imgW="1231366" imgH="495085" progId="Equation.DSMT4">
                  <p:embed/>
                  <p:pic>
                    <p:nvPicPr>
                      <p:cNvPr id="2052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6360" y="3034697"/>
                        <a:ext cx="1546186" cy="75505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xmlns="" id="{D551562B-0EE3-4F29-A0D8-203C728D0D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0505127"/>
              </p:ext>
            </p:extLst>
          </p:nvPr>
        </p:nvGraphicFramePr>
        <p:xfrm>
          <a:off x="2925230" y="2130181"/>
          <a:ext cx="1189595" cy="680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07" name="Equation" r:id="rId8" imgW="1028254" imgH="482391" progId="Equation.DSMT4">
                  <p:embed/>
                </p:oleObj>
              </mc:Choice>
              <mc:Fallback>
                <p:oleObj name="Equation" r:id="rId8" imgW="1028254" imgH="482391" progId="Equation.DSMT4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5230" y="2130181"/>
                        <a:ext cx="1189595" cy="68007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6DDE537-0711-4FD4-94ED-03C99BD338EC}"/>
              </a:ext>
            </a:extLst>
          </p:cNvPr>
          <p:cNvSpPr txBox="1"/>
          <p:nvPr/>
        </p:nvSpPr>
        <p:spPr>
          <a:xfrm>
            <a:off x="0" y="221760"/>
            <a:ext cx="52374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ru-RU" altLang="ru-RU" sz="3500" b="1" dirty="0">
                <a:latin typeface="+mj-lt"/>
              </a:rPr>
              <a:t>Идентификация пористой структуры</a:t>
            </a:r>
          </a:p>
        </p:txBody>
      </p:sp>
      <p:sp>
        <p:nvSpPr>
          <p:cNvPr id="27" name="Номер слайда 5">
            <a:extLst>
              <a:ext uri="{FF2B5EF4-FFF2-40B4-BE49-F238E27FC236}">
                <a16:creationId xmlns:a16="http://schemas.microsoft.com/office/drawing/2014/main" xmlns="" id="{2CF0BFE1-0F71-4B36-996B-3DCCA4C7ABD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A1E06088-4CFB-441C-8EDC-5C6E864A09B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00113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43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457" y="2181560"/>
            <a:ext cx="5513796" cy="311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AutoShape 2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5" name="AutoShape 4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6" name="AutoShape 6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7" name="AutoShape 8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B955A665-6ECB-4862-9101-EF9BE021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700417" cy="1616149"/>
          </a:xfrm>
        </p:spPr>
        <p:txBody>
          <a:bodyPr>
            <a:normAutofit/>
          </a:bodyPr>
          <a:lstStyle/>
          <a:p>
            <a:r>
              <a:rPr lang="ru-RU" altLang="ru-RU" sz="2900" b="1" dirty="0"/>
              <a:t>Допущения теории полимолекулярной адсорбции БЭТ</a:t>
            </a:r>
            <a:r>
              <a:rPr lang="ru-RU" altLang="ru-RU" sz="3200" b="1" dirty="0"/>
              <a:t/>
            </a:r>
            <a:br>
              <a:rPr lang="ru-RU" altLang="ru-RU" sz="3200" b="1" dirty="0"/>
            </a:b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365DDF1-2822-4F11-B24E-D579FD087D21}"/>
              </a:ext>
            </a:extLst>
          </p:cNvPr>
          <p:cNvSpPr/>
          <p:nvPr/>
        </p:nvSpPr>
        <p:spPr>
          <a:xfrm>
            <a:off x="740735" y="1233375"/>
            <a:ext cx="10781414" cy="5029201"/>
          </a:xfrm>
          <a:prstGeom prst="rect">
            <a:avLst/>
          </a:prstGeom>
          <a:solidFill>
            <a:schemeClr val="bg1"/>
          </a:solidFill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22" name="Text Box 5"/>
          <p:cNvSpPr txBox="1">
            <a:spLocks noChangeArrowheads="1"/>
          </p:cNvSpPr>
          <p:nvPr/>
        </p:nvSpPr>
        <p:spPr bwMode="auto">
          <a:xfrm>
            <a:off x="781894" y="1292248"/>
            <a:ext cx="7115655" cy="480131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02870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sz="1700" b="1" dirty="0"/>
              <a:t>Допущения теории полимолекулярной адсорбции БЭТ (</a:t>
            </a:r>
            <a:r>
              <a:rPr lang="ru-RU" altLang="ru-RU" sz="1700" b="1" dirty="0" err="1"/>
              <a:t>Брунауэра</a:t>
            </a:r>
            <a:r>
              <a:rPr lang="ru-RU" altLang="ru-RU" sz="1700" b="1" dirty="0"/>
              <a:t>-</a:t>
            </a:r>
            <a:r>
              <a:rPr lang="ru-RU" altLang="ru-RU" sz="1700" b="1" dirty="0" err="1"/>
              <a:t>Эммета</a:t>
            </a:r>
            <a:r>
              <a:rPr lang="ru-RU" altLang="ru-RU" sz="1700" b="1" dirty="0"/>
              <a:t>-Теллера)</a:t>
            </a:r>
            <a:r>
              <a:rPr lang="ru-RU" altLang="ru-RU" sz="1700" dirty="0"/>
              <a:t>:</a:t>
            </a:r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altLang="ru-RU" sz="1700" dirty="0"/>
              <a:t>поверхность адсорбента неоднородна энергетически; </a:t>
            </a:r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altLang="ru-RU" sz="1700" dirty="0"/>
              <a:t>взаимодействие адсорбент–адсорбат сильнее, чем адсорбат–адсорбат; </a:t>
            </a:r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altLang="ru-RU" sz="1700" dirty="0"/>
              <a:t>взаимодействие адсорбированных молекул учитывается только в направлении, перпендикулярном поверхности, и рассматривается как конденсация;</a:t>
            </a:r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altLang="ru-RU" sz="1700" dirty="0"/>
              <a:t>Возможно образование второго и последующих слоев за счет взаимодействия адсорбат–адсорбат; </a:t>
            </a:r>
          </a:p>
          <a:p>
            <a:pPr marL="0" indent="0" algn="just" eaLnBrk="1" hangingPunct="1"/>
            <a:endParaRPr lang="ru-RU" altLang="ru-RU" sz="1700" dirty="0"/>
          </a:p>
          <a:p>
            <a:pPr marL="0" indent="0" algn="just" eaLnBrk="1" hangingPunct="1"/>
            <a:r>
              <a:rPr lang="ru-RU" altLang="ru-RU" sz="1700" b="1" dirty="0"/>
              <a:t>Применяется теория полимолекулярной адсорбции БЭТ</a:t>
            </a:r>
            <a:r>
              <a:rPr lang="ru-RU" altLang="ru-RU" sz="1700" dirty="0"/>
              <a:t> (образуются полимолекулярные слои вещества на поверхности адсорбента):</a:t>
            </a:r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altLang="ru-RU" sz="1700" dirty="0" err="1"/>
              <a:t>газы</a:t>
            </a:r>
            <a:r>
              <a:rPr lang="ru-RU" altLang="ru-RU" sz="1700" dirty="0"/>
              <a:t> и пары адсорбируются при температурах ниже критической (полимолекулярную адсорбцию можно представить как результат вынужденной конденсации пара под действием поверхностных сил) – как правило изотермы I</a:t>
            </a:r>
            <a:r>
              <a:rPr lang="en-US" altLang="ru-RU" sz="1700" dirty="0"/>
              <a:t>I</a:t>
            </a:r>
            <a:r>
              <a:rPr lang="ru-RU" altLang="ru-RU" sz="1700" dirty="0"/>
              <a:t> или </a:t>
            </a:r>
            <a:r>
              <a:rPr lang="en-US" altLang="ru-RU" sz="1700" dirty="0"/>
              <a:t>IV</a:t>
            </a:r>
            <a:r>
              <a:rPr lang="ru-RU" altLang="ru-RU" sz="1700" dirty="0"/>
              <a:t>; 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E91C226C-BA2B-4FBB-B878-1E87C07D061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12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1A955604-F054-4650-AF11-60046B75F0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83128"/>
            <a:ext cx="1569217" cy="365124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xmlns="" id="{A5685E34-A92E-4801-B217-B1C0B254BB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1732"/>
          <a:stretch/>
        </p:blipFill>
        <p:spPr bwMode="auto">
          <a:xfrm>
            <a:off x="8052841" y="1236783"/>
            <a:ext cx="3398424" cy="3372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1693" y="4784568"/>
            <a:ext cx="3399572" cy="1210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631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AE261FEB-DAEC-4104-9D15-F7EA1D4AA1F5}"/>
              </a:ext>
            </a:extLst>
          </p:cNvPr>
          <p:cNvSpPr/>
          <p:nvPr/>
        </p:nvSpPr>
        <p:spPr>
          <a:xfrm>
            <a:off x="7295322" y="0"/>
            <a:ext cx="4896678" cy="68753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5" name="Text Box 5"/>
          <p:cNvSpPr txBox="1">
            <a:spLocks noChangeArrowheads="1"/>
          </p:cNvSpPr>
          <p:nvPr/>
        </p:nvSpPr>
        <p:spPr bwMode="auto">
          <a:xfrm>
            <a:off x="7295322" y="184666"/>
            <a:ext cx="4896678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ru-RU" altLang="ru-RU" sz="2800" b="1" dirty="0"/>
              <a:t>Идентификация пористой структуры</a:t>
            </a: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308453" y="857637"/>
            <a:ext cx="8387149" cy="501675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just">
              <a:defRPr/>
            </a:pPr>
            <a:r>
              <a:rPr lang="ru-RU" altLang="ru-RU" sz="2000" b="1" dirty="0"/>
              <a:t>Теория полимолекулярной адсорбции БЭТ (</a:t>
            </a:r>
            <a:r>
              <a:rPr lang="ru-RU" altLang="ru-RU" sz="2000" b="1" dirty="0" err="1"/>
              <a:t>Брунауэра-Эммета-Теллера</a:t>
            </a:r>
            <a:r>
              <a:rPr lang="ru-RU" altLang="ru-RU" sz="2000" b="1" dirty="0"/>
              <a:t>):</a:t>
            </a:r>
          </a:p>
          <a:p>
            <a:pPr marL="342900" indent="-342900" algn="just">
              <a:defRPr/>
            </a:pPr>
            <a:r>
              <a:rPr lang="ru-RU" altLang="ru-RU" sz="2000" dirty="0"/>
              <a:t>Уравнение изотермы адсорбции в каноническом виде:</a:t>
            </a:r>
          </a:p>
          <a:p>
            <a:pPr marL="342900" indent="-342900" algn="just">
              <a:defRPr/>
            </a:pPr>
            <a:endParaRPr lang="ru-RU" altLang="ru-RU" sz="2000" dirty="0"/>
          </a:p>
          <a:p>
            <a:pPr marL="342900" indent="-342900" algn="just">
              <a:defRPr/>
            </a:pPr>
            <a:endParaRPr lang="ru-RU" altLang="ru-RU" sz="2000" dirty="0"/>
          </a:p>
          <a:p>
            <a:pPr marL="342900" indent="-342900" algn="just">
              <a:defRPr/>
            </a:pPr>
            <a:endParaRPr lang="ru-RU" altLang="ru-RU" sz="2000" dirty="0"/>
          </a:p>
          <a:p>
            <a:pPr marL="342900" indent="-342900" algn="just">
              <a:defRPr/>
            </a:pPr>
            <a:r>
              <a:rPr lang="ru-RU" altLang="ru-RU" sz="2000" dirty="0"/>
              <a:t>В линеаризованном виде:</a:t>
            </a:r>
          </a:p>
          <a:p>
            <a:pPr marL="342900" indent="-342900" algn="just">
              <a:defRPr/>
            </a:pPr>
            <a:endParaRPr lang="ru-RU" altLang="ru-RU" sz="2000" dirty="0"/>
          </a:p>
          <a:p>
            <a:pPr marL="342900" indent="-342900" algn="just">
              <a:defRPr/>
            </a:pPr>
            <a:endParaRPr lang="ru-RU" altLang="ru-RU" sz="2000" dirty="0"/>
          </a:p>
          <a:p>
            <a:pPr marL="342900" indent="-342900" algn="just">
              <a:defRPr/>
            </a:pPr>
            <a:endParaRPr lang="ru-RU" altLang="ru-RU" sz="2000" dirty="0"/>
          </a:p>
          <a:p>
            <a:pPr algn="just"/>
            <a:r>
              <a:rPr lang="ru-RU" altLang="ru-RU" sz="2000" dirty="0"/>
              <a:t>Прямая, как правило, наблюдается в интервале относительных давлений (</a:t>
            </a:r>
            <a:r>
              <a:rPr lang="ru-RU" altLang="ru-RU" sz="2000" i="1" dirty="0"/>
              <a:t>0,05; 0,2-0,35</a:t>
            </a:r>
            <a:r>
              <a:rPr lang="ru-RU" altLang="ru-RU" sz="2000" dirty="0"/>
              <a:t>). </a:t>
            </a:r>
            <a:r>
              <a:rPr lang="ru-RU" sz="2000" dirty="0"/>
              <a:t>При меньших относительных давлениях оказывает влияние энергетическая неоднородность поверхности адсорбента, при больших – начинает проявлять себя взаимодействие соседних молекул адсорбата между собой в пределах одного слоя. Оба фактора приводят к нарушению положений теории БЭТ и, следовательно, отклонению от линейности.</a:t>
            </a:r>
            <a:r>
              <a:rPr lang="en-US" sz="2000" dirty="0"/>
              <a:t> </a:t>
            </a:r>
            <a:r>
              <a:rPr lang="ru-RU" sz="2000" dirty="0"/>
              <a:t>Следует использовать для изотерм типов </a:t>
            </a:r>
            <a:r>
              <a:rPr lang="en-US" sz="2000" dirty="0"/>
              <a:t>II </a:t>
            </a:r>
            <a:r>
              <a:rPr lang="ru-RU" sz="2000" dirty="0"/>
              <a:t>или </a:t>
            </a:r>
            <a:r>
              <a:rPr lang="en-US" sz="2000" dirty="0"/>
              <a:t>IV</a:t>
            </a:r>
            <a:r>
              <a:rPr lang="ru-RU" sz="2000" dirty="0"/>
              <a:t>.</a:t>
            </a:r>
            <a:endParaRPr lang="ru-RU" altLang="ru-RU" sz="2000" dirty="0"/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1524001" y="299668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7652528"/>
              </p:ext>
            </p:extLst>
          </p:nvPr>
        </p:nvGraphicFramePr>
        <p:xfrm>
          <a:off x="2701007" y="2722520"/>
          <a:ext cx="3602037" cy="7204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29" name="Equation" r:id="rId3" imgW="2476500" imgH="495300" progId="Equation.DSMT4">
                  <p:embed/>
                </p:oleObj>
              </mc:Choice>
              <mc:Fallback>
                <p:oleObj name="Equation" r:id="rId3" imgW="2476500" imgH="495300" progId="Equation.DSMT4">
                  <p:embed/>
                  <p:pic>
                    <p:nvPicPr>
                      <p:cNvPr id="205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1007" y="2722520"/>
                        <a:ext cx="3602037" cy="72040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1524001" y="19917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graphicFrame>
        <p:nvGraphicFramePr>
          <p:cNvPr id="205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2736456"/>
              </p:ext>
            </p:extLst>
          </p:nvPr>
        </p:nvGraphicFramePr>
        <p:xfrm>
          <a:off x="8782194" y="4147491"/>
          <a:ext cx="3323213" cy="2264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30" name="Visio" r:id="rId5" imgW="3152992" imgH="2151360" progId="Visio.Drawing.11">
                  <p:embed/>
                </p:oleObj>
              </mc:Choice>
              <mc:Fallback>
                <p:oleObj name="Visio" r:id="rId5" imgW="3152992" imgH="2151360" progId="Visio.Drawing.11">
                  <p:embed/>
                  <p:pic>
                    <p:nvPicPr>
                      <p:cNvPr id="205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82194" y="4147491"/>
                        <a:ext cx="3323213" cy="22642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1524001" y="299668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57356" name="Rectangle 12"/>
          <p:cNvSpPr>
            <a:spLocks noChangeArrowheads="1"/>
          </p:cNvSpPr>
          <p:nvPr/>
        </p:nvSpPr>
        <p:spPr bwMode="auto">
          <a:xfrm>
            <a:off x="1524001" y="216800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2" name="Rectangle 1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4825320"/>
              </p:ext>
            </p:extLst>
          </p:nvPr>
        </p:nvGraphicFramePr>
        <p:xfrm>
          <a:off x="2911980" y="1594977"/>
          <a:ext cx="3180093" cy="6802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31" name="Equation" r:id="rId7" imgW="2361960" imgH="507960" progId="Equation.DSMT4">
                  <p:embed/>
                </p:oleObj>
              </mc:Choice>
              <mc:Fallback>
                <p:oleObj name="Equation" r:id="rId7" imgW="2361960" imgH="507960" progId="Equation.DSMT4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1980" y="1594977"/>
                        <a:ext cx="3180093" cy="68028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B158946F-C703-486B-B02E-08F084967604}"/>
              </a:ext>
            </a:extLst>
          </p:cNvPr>
          <p:cNvSpPr txBox="1">
            <a:spLocks/>
          </p:cNvSpPr>
          <p:nvPr/>
        </p:nvSpPr>
        <p:spPr>
          <a:xfrm>
            <a:off x="11686307" y="6483108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13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E677097-628B-4306-99D3-5EEA37CFF4F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53" y="198292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9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457" y="2181560"/>
            <a:ext cx="5513796" cy="311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AutoShape 2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5" name="AutoShape 4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6" name="AutoShape 6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7" name="AutoShape 8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B955A665-6ECB-4862-9101-EF9BE021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700417" cy="1616149"/>
          </a:xfrm>
        </p:spPr>
        <p:txBody>
          <a:bodyPr>
            <a:normAutofit/>
          </a:bodyPr>
          <a:lstStyle/>
          <a:p>
            <a:r>
              <a:rPr lang="ru-RU" altLang="ru-RU" sz="2900" b="1" dirty="0" smtClean="0"/>
              <a:t>Примеры изотерм БЭТ</a:t>
            </a:r>
            <a:r>
              <a:rPr lang="ru-RU" altLang="ru-RU" sz="3200" b="1" dirty="0"/>
              <a:t/>
            </a:r>
            <a:br>
              <a:rPr lang="ru-RU" altLang="ru-RU" sz="3200" b="1" dirty="0"/>
            </a:b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365DDF1-2822-4F11-B24E-D579FD087D21}"/>
              </a:ext>
            </a:extLst>
          </p:cNvPr>
          <p:cNvSpPr/>
          <p:nvPr/>
        </p:nvSpPr>
        <p:spPr>
          <a:xfrm>
            <a:off x="740735" y="1271083"/>
            <a:ext cx="10781414" cy="5029201"/>
          </a:xfrm>
          <a:prstGeom prst="rect">
            <a:avLst/>
          </a:prstGeom>
          <a:solidFill>
            <a:schemeClr val="bg1"/>
          </a:solidFill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E91C226C-BA2B-4FBB-B878-1E87C07D061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14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1A955604-F054-4650-AF11-60046B75F0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83128"/>
            <a:ext cx="1569217" cy="365124"/>
          </a:xfrm>
          <a:prstGeom prst="rect">
            <a:avLst/>
          </a:prstGeom>
        </p:spPr>
      </p:pic>
      <p:pic>
        <p:nvPicPr>
          <p:cNvPr id="5734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9"/>
          <a:stretch/>
        </p:blipFill>
        <p:spPr bwMode="auto">
          <a:xfrm rot="-60000">
            <a:off x="783118" y="1558329"/>
            <a:ext cx="4041772" cy="3393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4">
            <a:extLst>
              <a:ext uri="{FF2B5EF4-FFF2-40B4-BE49-F238E27FC236}">
                <a16:creationId xmlns:a16="http://schemas.microsoft.com/office/drawing/2014/main" xmlns="" id="{779D28B9-C57E-4C72-A1BB-167DA1919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688" y="4947456"/>
            <a:ext cx="387584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1400" dirty="0"/>
              <a:t>Рисунок – </a:t>
            </a:r>
            <a:r>
              <a:rPr lang="ru-RU" altLang="ru-RU" sz="1400" dirty="0" smtClean="0"/>
              <a:t>Изотермы адсорбции на серебряной фольге</a:t>
            </a:r>
          </a:p>
          <a:p>
            <a:pPr algn="ctr">
              <a:defRPr/>
            </a:pPr>
            <a:r>
              <a:rPr lang="ru-RU" altLang="ru-RU" sz="1400" dirty="0" smtClean="0"/>
              <a:t>1 – </a:t>
            </a:r>
            <a:r>
              <a:rPr lang="en-US" altLang="ru-RU" sz="1400" dirty="0" smtClean="0"/>
              <a:t>C</a:t>
            </a:r>
            <a:r>
              <a:rPr lang="en-US" altLang="ru-RU" sz="1400" baseline="-25000" dirty="0" smtClean="0"/>
              <a:t>4</a:t>
            </a:r>
            <a:r>
              <a:rPr lang="en-US" altLang="ru-RU" sz="1400" dirty="0" smtClean="0"/>
              <a:t>H</a:t>
            </a:r>
            <a:r>
              <a:rPr lang="en-US" altLang="ru-RU" sz="1400" baseline="-25000" dirty="0" smtClean="0"/>
              <a:t>10</a:t>
            </a:r>
            <a:r>
              <a:rPr lang="ru-RU" altLang="ru-RU" sz="1400" dirty="0" smtClean="0"/>
              <a:t>, -78 °С; 2 – </a:t>
            </a:r>
            <a:r>
              <a:rPr lang="en-US" altLang="ru-RU" sz="1400" dirty="0" smtClean="0"/>
              <a:t>CHCl</a:t>
            </a:r>
            <a:r>
              <a:rPr lang="en-US" altLang="ru-RU" sz="1400" baseline="-25000" dirty="0" smtClean="0"/>
              <a:t>2</a:t>
            </a:r>
            <a:r>
              <a:rPr lang="en-US" altLang="ru-RU" sz="1400" dirty="0" smtClean="0"/>
              <a:t>F, </a:t>
            </a:r>
            <a:r>
              <a:rPr lang="ru-RU" altLang="ru-RU" sz="1400" dirty="0" smtClean="0"/>
              <a:t>-78 °С; </a:t>
            </a:r>
            <a:br>
              <a:rPr lang="ru-RU" altLang="ru-RU" sz="1400" dirty="0" smtClean="0"/>
            </a:br>
            <a:r>
              <a:rPr lang="ru-RU" altLang="ru-RU" sz="1400" dirty="0" smtClean="0"/>
              <a:t>3 – </a:t>
            </a:r>
            <a:r>
              <a:rPr lang="en-US" altLang="ru-RU" sz="1400" dirty="0" smtClean="0"/>
              <a:t>Kr, -195 °C (</a:t>
            </a:r>
            <a:r>
              <a:rPr lang="ru-RU" altLang="ru-RU" sz="1400" dirty="0" smtClean="0"/>
              <a:t>зачерненные точки - десорбция</a:t>
            </a:r>
            <a:r>
              <a:rPr lang="en-US" altLang="ru-RU" sz="1400" dirty="0" smtClean="0"/>
              <a:t>)</a:t>
            </a:r>
            <a:endParaRPr lang="ru-RU" altLang="ru-RU" sz="1200" dirty="0"/>
          </a:p>
        </p:txBody>
      </p:sp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39" y="106583"/>
            <a:ext cx="3915232" cy="5483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4">
            <a:extLst>
              <a:ext uri="{FF2B5EF4-FFF2-40B4-BE49-F238E27FC236}">
                <a16:creationId xmlns:a16="http://schemas.microsoft.com/office/drawing/2014/main" xmlns="" id="{779D28B9-C57E-4C72-A1BB-167DA1919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3809" y="5548448"/>
            <a:ext cx="5230444" cy="116955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1400" dirty="0"/>
              <a:t>Рисунок – </a:t>
            </a:r>
            <a:r>
              <a:rPr lang="ru-RU" altLang="ru-RU" sz="1400" dirty="0" smtClean="0"/>
              <a:t>Изотермы адсорбции азота при 77 К на непористых образцах: </a:t>
            </a:r>
          </a:p>
          <a:p>
            <a:pPr algn="ctr">
              <a:defRPr/>
            </a:pPr>
            <a:r>
              <a:rPr lang="ru-RU" altLang="ru-RU" sz="1400" dirty="0" smtClean="0"/>
              <a:t>1 – кремнезем (белые точки) с </a:t>
            </a:r>
            <a:r>
              <a:rPr lang="en-US" altLang="ru-RU" sz="1400" i="1" dirty="0" smtClean="0"/>
              <a:t>S</a:t>
            </a:r>
            <a:r>
              <a:rPr lang="ru-RU" altLang="ru-RU" sz="1400" baseline="-25000" dirty="0" smtClean="0"/>
              <a:t>уд</a:t>
            </a:r>
            <a:r>
              <a:rPr lang="ru-RU" altLang="ru-RU" sz="1400" dirty="0" smtClean="0"/>
              <a:t> = 2,6-11,5 м</a:t>
            </a:r>
            <a:r>
              <a:rPr lang="ru-RU" altLang="ru-RU" sz="1400" baseline="30000" dirty="0" smtClean="0"/>
              <a:t>2</a:t>
            </a:r>
            <a:r>
              <a:rPr lang="ru-RU" altLang="ru-RU" sz="1400" dirty="0" smtClean="0"/>
              <a:t>/г; </a:t>
            </a:r>
          </a:p>
          <a:p>
            <a:pPr algn="ctr">
              <a:defRPr/>
            </a:pPr>
            <a:r>
              <a:rPr lang="ru-RU" altLang="ru-RU" sz="1400" dirty="0" smtClean="0"/>
              <a:t>оксид алюминия (черные точки) </a:t>
            </a:r>
            <a:r>
              <a:rPr lang="ru-RU" altLang="ru-RU" sz="1400" dirty="0"/>
              <a:t>с </a:t>
            </a:r>
            <a:r>
              <a:rPr lang="en-US" altLang="ru-RU" sz="1400" i="1" dirty="0"/>
              <a:t>S</a:t>
            </a:r>
            <a:r>
              <a:rPr lang="ru-RU" altLang="ru-RU" sz="1400" baseline="-25000" dirty="0"/>
              <a:t>уд</a:t>
            </a:r>
            <a:r>
              <a:rPr lang="ru-RU" altLang="ru-RU" sz="1400" dirty="0"/>
              <a:t> = </a:t>
            </a:r>
            <a:r>
              <a:rPr lang="ru-RU" altLang="ru-RU" sz="1400" dirty="0" smtClean="0"/>
              <a:t>58-153 м</a:t>
            </a:r>
            <a:r>
              <a:rPr lang="ru-RU" altLang="ru-RU" sz="1400" baseline="30000" dirty="0" smtClean="0"/>
              <a:t>2</a:t>
            </a:r>
            <a:r>
              <a:rPr lang="ru-RU" altLang="ru-RU" sz="1400" dirty="0" smtClean="0"/>
              <a:t>/г; </a:t>
            </a:r>
          </a:p>
          <a:p>
            <a:pPr algn="ctr">
              <a:defRPr/>
            </a:pPr>
            <a:r>
              <a:rPr lang="ru-RU" altLang="ru-RU" sz="1400" dirty="0" smtClean="0"/>
              <a:t>2 – изотерма, построенная по уравнению БЭТ при </a:t>
            </a:r>
            <a:r>
              <a:rPr lang="ru-RU" altLang="ru-RU" sz="1400" i="1" dirty="0" smtClean="0"/>
              <a:t>С</a:t>
            </a:r>
            <a:r>
              <a:rPr lang="ru-RU" altLang="ru-RU" sz="1400" dirty="0" smtClean="0"/>
              <a:t> = 100-200</a:t>
            </a:r>
          </a:p>
        </p:txBody>
      </p:sp>
    </p:spTree>
    <p:extLst>
      <p:ext uri="{BB962C8B-B14F-4D97-AF65-F5344CB8AC3E}">
        <p14:creationId xmlns:p14="http://schemas.microsoft.com/office/powerpoint/2010/main" val="179888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3F9895CF-C2BB-41FA-943E-14A23EE1B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0438" y="774848"/>
            <a:ext cx="6301562" cy="1287868"/>
          </a:xfrm>
        </p:spPr>
        <p:txBody>
          <a:bodyPr>
            <a:noAutofit/>
          </a:bodyPr>
          <a:lstStyle/>
          <a:p>
            <a:pPr algn="r"/>
            <a:r>
              <a:rPr lang="ru-RU" altLang="ru-RU" sz="3600" b="1" dirty="0"/>
              <a:t>Идентификация пористой структуры</a:t>
            </a:r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xmlns="" id="{D0144336-F0D7-4D65-8494-33C51699A7CD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15</a:t>
            </a:fld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AD61FCFF-75C1-4073-AC2D-AEFB0571FE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278410"/>
            <a:ext cx="1569217" cy="365124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9009569E-EBA1-4188-B63B-6FAFDFE368A2}"/>
              </a:ext>
            </a:extLst>
          </p:cNvPr>
          <p:cNvSpPr/>
          <p:nvPr/>
        </p:nvSpPr>
        <p:spPr>
          <a:xfrm>
            <a:off x="0" y="-17376"/>
            <a:ext cx="4285561" cy="68753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01E0B6D-67E3-4860-A455-9F1DEDEA12D5}"/>
              </a:ext>
            </a:extLst>
          </p:cNvPr>
          <p:cNvSpPr txBox="1"/>
          <p:nvPr/>
        </p:nvSpPr>
        <p:spPr>
          <a:xfrm>
            <a:off x="5032189" y="2421112"/>
            <a:ext cx="660210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eaLnBrk="1" hangingPunct="1"/>
            <a:r>
              <a:rPr lang="ru-RU" altLang="ru-RU" sz="2000" b="1" dirty="0"/>
              <a:t>Низкотемпературная адсорбция газов</a:t>
            </a:r>
          </a:p>
          <a:p>
            <a:pPr algn="just" eaLnBrk="1" hangingPunct="1"/>
            <a:endParaRPr lang="ru-RU" altLang="ru-RU" sz="1000" b="1" dirty="0"/>
          </a:p>
          <a:p>
            <a:pPr algn="just"/>
            <a:r>
              <a:rPr lang="ru-RU" sz="2000" dirty="0"/>
              <a:t>Удельная поверхность пористого материала определяется по следующему уравнению:</a:t>
            </a:r>
          </a:p>
          <a:p>
            <a:pPr algn="just" eaLnBrk="1" hangingPunct="1"/>
            <a:endParaRPr lang="ru-RU" altLang="ru-RU" sz="2000" b="1" dirty="0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xmlns="" id="{135A1A8F-99B1-475F-96E2-4F04E047E3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859334"/>
              </p:ext>
            </p:extLst>
          </p:nvPr>
        </p:nvGraphicFramePr>
        <p:xfrm>
          <a:off x="4325209" y="3898440"/>
          <a:ext cx="7866791" cy="24534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5" name="Equation" r:id="rId5" imgW="6108480" imgH="1892160" progId="Equation.DSMT4">
                  <p:embed/>
                </p:oleObj>
              </mc:Choice>
              <mc:Fallback>
                <p:oleObj name="Equation" r:id="rId5" imgW="6108480" imgH="1892160" progId="Equation.DSMT4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5209" y="3898440"/>
                        <a:ext cx="7866791" cy="24534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6650FD6-95DF-4810-8BC7-59A241C7531F}"/>
              </a:ext>
            </a:extLst>
          </p:cNvPr>
          <p:cNvSpPr/>
          <p:nvPr/>
        </p:nvSpPr>
        <p:spPr>
          <a:xfrm>
            <a:off x="231354" y="460972"/>
            <a:ext cx="4591285" cy="3218662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304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>
            <a:extLst>
              <a:ext uri="{FF2B5EF4-FFF2-40B4-BE49-F238E27FC236}">
                <a16:creationId xmlns:a16="http://schemas.microsoft.com/office/drawing/2014/main" xmlns="" id="{ABD4B390-B31D-40CC-BB99-99ABB36A89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9" b="35179"/>
          <a:stretch/>
        </p:blipFill>
        <p:spPr bwMode="auto">
          <a:xfrm>
            <a:off x="8157935" y="4001857"/>
            <a:ext cx="4034065" cy="285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5" name="Text Box 5"/>
          <p:cNvSpPr txBox="1">
            <a:spLocks noChangeArrowheads="1"/>
          </p:cNvSpPr>
          <p:nvPr/>
        </p:nvSpPr>
        <p:spPr bwMode="auto">
          <a:xfrm>
            <a:off x="2493963" y="115889"/>
            <a:ext cx="8139112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b="1" dirty="0">
                <a:latin typeface="+mj-lt"/>
              </a:rPr>
              <a:t>Идентификация пористой структуры</a:t>
            </a: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462472" y="1037487"/>
            <a:ext cx="1119612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ru-RU" altLang="ru-RU" sz="2000" b="1" dirty="0"/>
              <a:t>Теория полимолекулярной адсорбции БЭТ (</a:t>
            </a:r>
            <a:r>
              <a:rPr lang="ru-RU" altLang="ru-RU" sz="2000" b="1" dirty="0" err="1"/>
              <a:t>Брунауэра-Эммета-Теллера</a:t>
            </a:r>
            <a:r>
              <a:rPr lang="ru-RU" altLang="ru-RU" sz="2000" b="1" dirty="0"/>
              <a:t>):</a:t>
            </a:r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1524001" y="329749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1524001" y="2292603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1524001" y="329749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57356" name="Rectangle 12"/>
          <p:cNvSpPr>
            <a:spLocks noChangeArrowheads="1"/>
          </p:cNvSpPr>
          <p:nvPr/>
        </p:nvSpPr>
        <p:spPr bwMode="auto">
          <a:xfrm>
            <a:off x="1524001" y="246881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2" name="Rectangle 1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366" y="1584628"/>
            <a:ext cx="4032448" cy="2442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992" y="1586191"/>
            <a:ext cx="4190714" cy="26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0" y="4285729"/>
            <a:ext cx="1219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marL="342900" indent="-342900" algn="ctr">
              <a:defRPr/>
            </a:pPr>
            <a:r>
              <a:rPr lang="ru-RU" altLang="ru-RU" dirty="0"/>
              <a:t>Рисунок – Изотермы адсорбции </a:t>
            </a:r>
            <a:r>
              <a:rPr lang="en-US" altLang="ru-RU" dirty="0"/>
              <a:t>N</a:t>
            </a:r>
            <a:r>
              <a:rPr lang="en-US" altLang="ru-RU" baseline="-25000" dirty="0"/>
              <a:t>2</a:t>
            </a:r>
            <a:r>
              <a:rPr lang="en-US" altLang="ru-RU" dirty="0"/>
              <a:t> </a:t>
            </a:r>
            <a:r>
              <a:rPr lang="ru-RU" altLang="ru-RU" dirty="0"/>
              <a:t>на </a:t>
            </a:r>
            <a:r>
              <a:rPr lang="en-US" altLang="ru-RU" dirty="0"/>
              <a:t>Al</a:t>
            </a:r>
            <a:r>
              <a:rPr lang="en-US" altLang="ru-RU" baseline="-25000" dirty="0"/>
              <a:t>2</a:t>
            </a:r>
            <a:r>
              <a:rPr lang="en-US" altLang="ru-RU" dirty="0"/>
              <a:t>O</a:t>
            </a:r>
            <a:r>
              <a:rPr lang="en-US" altLang="ru-RU" baseline="-25000" dirty="0"/>
              <a:t>3</a:t>
            </a:r>
            <a:r>
              <a:rPr lang="en-US" altLang="ru-RU" dirty="0"/>
              <a:t> (</a:t>
            </a:r>
            <a:r>
              <a:rPr lang="ru-RU" altLang="ru-RU" dirty="0"/>
              <a:t>а</a:t>
            </a:r>
            <a:r>
              <a:rPr lang="en-US" altLang="ru-RU" dirty="0"/>
              <a:t>)</a:t>
            </a:r>
            <a:r>
              <a:rPr lang="ru-RU" altLang="ru-RU" dirty="0"/>
              <a:t> и углеродном материале (б) в координатах уравнения БЭТ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1388510"/>
              </p:ext>
            </p:extLst>
          </p:nvPr>
        </p:nvGraphicFramePr>
        <p:xfrm>
          <a:off x="1831571" y="4870833"/>
          <a:ext cx="3602038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53" name="Equation" r:id="rId6" imgW="2476500" imgH="495300" progId="Equation.DSMT4">
                  <p:embed/>
                </p:oleObj>
              </mc:Choice>
              <mc:Fallback>
                <p:oleObj name="Equation" r:id="rId6" imgW="2476500" imgH="495300" progId="Equation.DSMT4">
                  <p:embed/>
                  <p:pic>
                    <p:nvPicPr>
                      <p:cNvPr id="6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1571" y="4870833"/>
                        <a:ext cx="3602038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462472" y="5726448"/>
            <a:ext cx="694715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Область заполнения монослоя определяется величиной константы </a:t>
            </a:r>
            <a:r>
              <a:rPr lang="ru-RU" sz="2000" i="1" dirty="0"/>
              <a:t>С</a:t>
            </a:r>
            <a:r>
              <a:rPr lang="ru-RU" sz="2000" dirty="0"/>
              <a:t>. Чем меньше </a:t>
            </a:r>
            <a:r>
              <a:rPr lang="ru-RU" sz="2000" i="1" dirty="0"/>
              <a:t>C,</a:t>
            </a:r>
            <a:r>
              <a:rPr lang="ru-RU" sz="2000" dirty="0"/>
              <a:t> тем при меньших относительных давлениях происходит заполнение монослоя.</a:t>
            </a:r>
            <a:endParaRPr lang="ru-RU" altLang="ru-RU" sz="20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D16E685B-4184-4F27-9A79-04DD2CE26409}"/>
              </a:ext>
            </a:extLst>
          </p:cNvPr>
          <p:cNvSpPr/>
          <p:nvPr/>
        </p:nvSpPr>
        <p:spPr>
          <a:xfrm>
            <a:off x="0" y="595462"/>
            <a:ext cx="12192000" cy="2658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Номер слайда 5">
            <a:extLst>
              <a:ext uri="{FF2B5EF4-FFF2-40B4-BE49-F238E27FC236}">
                <a16:creationId xmlns:a16="http://schemas.microsoft.com/office/drawing/2014/main" xmlns="" id="{6838E294-DA1B-4120-BBA7-F591FF5ED26D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16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FCFFE330-6512-4931-86AD-3D49507EBAC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00113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9373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Text Box 5"/>
          <p:cNvSpPr txBox="1">
            <a:spLocks noChangeArrowheads="1"/>
          </p:cNvSpPr>
          <p:nvPr/>
        </p:nvSpPr>
        <p:spPr bwMode="auto">
          <a:xfrm>
            <a:off x="0" y="123945"/>
            <a:ext cx="12192000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b="1" dirty="0">
                <a:latin typeface="+mj-lt"/>
              </a:rPr>
              <a:t>Идентификация пористой структуры</a:t>
            </a: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898201" y="1279310"/>
            <a:ext cx="471057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marL="342900" indent="-342900" algn="ctr">
              <a:defRPr/>
            </a:pPr>
            <a:r>
              <a:rPr lang="ru-RU" altLang="ru-RU" sz="2400" b="1" dirty="0"/>
              <a:t>Теория </a:t>
            </a:r>
            <a:r>
              <a:rPr lang="ru-RU" altLang="ru-RU" sz="2400" b="1" dirty="0" err="1"/>
              <a:t>Гаркинса</a:t>
            </a:r>
            <a:r>
              <a:rPr lang="ru-RU" altLang="ru-RU" sz="2400" b="1" dirty="0"/>
              <a:t>-Юра</a:t>
            </a:r>
          </a:p>
          <a:p>
            <a:pPr marL="342900" indent="-342900" algn="ctr">
              <a:defRPr/>
            </a:pPr>
            <a:endParaRPr lang="ru-RU" altLang="ru-RU" sz="1200" dirty="0"/>
          </a:p>
          <a:p>
            <a:pPr marL="342900" indent="-342900" algn="ctr">
              <a:defRPr/>
            </a:pPr>
            <a:r>
              <a:rPr lang="ru-RU" altLang="ru-RU" sz="2400" dirty="0"/>
              <a:t>Уравнение изотермы адсорбции:</a:t>
            </a:r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1524001" y="329749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1524001" y="2292603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1524001" y="329749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57356" name="Rectangle 12"/>
          <p:cNvSpPr>
            <a:spLocks noChangeArrowheads="1"/>
          </p:cNvSpPr>
          <p:nvPr/>
        </p:nvSpPr>
        <p:spPr bwMode="auto">
          <a:xfrm>
            <a:off x="1524001" y="246881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2" name="Rectangle 1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624" y="3024463"/>
            <a:ext cx="426720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038706" y="5789503"/>
            <a:ext cx="452503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marL="342900" indent="-342900" algn="ctr">
              <a:defRPr/>
            </a:pPr>
            <a:r>
              <a:rPr lang="ru-RU" altLang="ru-RU" sz="1600" dirty="0"/>
              <a:t>Рисунок – Изотерма адсорбции </a:t>
            </a:r>
            <a:r>
              <a:rPr lang="en-US" altLang="ru-RU" sz="1600" dirty="0"/>
              <a:t>N</a:t>
            </a:r>
            <a:r>
              <a:rPr lang="en-US" altLang="ru-RU" sz="1600" baseline="-25000" dirty="0"/>
              <a:t>2</a:t>
            </a:r>
            <a:r>
              <a:rPr lang="en-US" altLang="ru-RU" sz="1600" dirty="0"/>
              <a:t> </a:t>
            </a:r>
            <a:r>
              <a:rPr lang="ru-RU" altLang="ru-RU" sz="1600" dirty="0"/>
              <a:t>на </a:t>
            </a:r>
            <a:r>
              <a:rPr lang="en-US" altLang="ru-RU" sz="1600" dirty="0"/>
              <a:t> Al</a:t>
            </a:r>
            <a:r>
              <a:rPr lang="en-US" altLang="ru-RU" sz="1600" baseline="-25000" dirty="0"/>
              <a:t>2</a:t>
            </a:r>
            <a:r>
              <a:rPr lang="en-US" altLang="ru-RU" sz="1600" dirty="0"/>
              <a:t>O</a:t>
            </a:r>
            <a:r>
              <a:rPr lang="en-US" altLang="ru-RU" sz="1600" baseline="-25000" dirty="0"/>
              <a:t>3</a:t>
            </a:r>
            <a:r>
              <a:rPr lang="en-US" altLang="ru-RU" sz="1600" dirty="0"/>
              <a:t> </a:t>
            </a:r>
            <a:r>
              <a:rPr lang="ru-RU" altLang="ru-RU" sz="1600" dirty="0"/>
              <a:t>при 77 К в координатах уравнения </a:t>
            </a:r>
            <a:r>
              <a:rPr lang="ru-RU" altLang="ru-RU" sz="1600" dirty="0" err="1"/>
              <a:t>Гаркинса</a:t>
            </a:r>
            <a:r>
              <a:rPr lang="ru-RU" altLang="ru-RU" sz="1600" dirty="0"/>
              <a:t>-Юра</a:t>
            </a:r>
            <a:endParaRPr lang="ru-RU" altLang="ru-RU" sz="1400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155396"/>
              </p:ext>
            </p:extLst>
          </p:nvPr>
        </p:nvGraphicFramePr>
        <p:xfrm>
          <a:off x="1450227" y="2316324"/>
          <a:ext cx="1368508" cy="6297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21" name="Equation" r:id="rId4" imgW="1079032" imgH="495085" progId="Equation.DSMT4">
                  <p:embed/>
                </p:oleObj>
              </mc:Choice>
              <mc:Fallback>
                <p:oleObj name="Equation" r:id="rId4" imgW="1079032" imgH="495085" progId="Equation.DSMT4">
                  <p:embed/>
                  <p:pic>
                    <p:nvPicPr>
                      <p:cNvPr id="5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0227" y="2316324"/>
                        <a:ext cx="1368508" cy="6297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8250992"/>
              </p:ext>
            </p:extLst>
          </p:nvPr>
        </p:nvGraphicFramePr>
        <p:xfrm>
          <a:off x="3137780" y="2316324"/>
          <a:ext cx="1889303" cy="5257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22" name="Equation" r:id="rId6" imgW="1091726" imgH="304668" progId="Equation.DSMT4">
                  <p:embed/>
                </p:oleObj>
              </mc:Choice>
              <mc:Fallback>
                <p:oleObj name="Equation" r:id="rId6" imgW="1091726" imgH="304668" progId="Equation.DSMT4">
                  <p:embed/>
                  <p:pic>
                    <p:nvPicPr>
                      <p:cNvPr id="8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7780" y="2316324"/>
                        <a:ext cx="1889303" cy="52571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659" name="Picture 1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529" y="3512341"/>
            <a:ext cx="3733800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6439356" y="6118744"/>
            <a:ext cx="490614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marL="342900" indent="-342900" algn="ctr">
              <a:defRPr/>
            </a:pPr>
            <a:r>
              <a:rPr lang="ru-RU" altLang="ru-RU" sz="1600" dirty="0"/>
              <a:t>Рисунок – Изотерма адсорбции </a:t>
            </a:r>
            <a:r>
              <a:rPr lang="en-US" altLang="ru-RU" sz="1600" dirty="0"/>
              <a:t>N</a:t>
            </a:r>
            <a:r>
              <a:rPr lang="en-US" altLang="ru-RU" sz="1600" baseline="-25000" dirty="0"/>
              <a:t>2</a:t>
            </a:r>
            <a:r>
              <a:rPr lang="en-US" altLang="ru-RU" sz="1600" dirty="0"/>
              <a:t> </a:t>
            </a:r>
            <a:r>
              <a:rPr lang="ru-RU" altLang="ru-RU" sz="1600" dirty="0"/>
              <a:t>на </a:t>
            </a:r>
            <a:r>
              <a:rPr lang="en-US" altLang="ru-RU" sz="1600" dirty="0"/>
              <a:t> Al</a:t>
            </a:r>
            <a:r>
              <a:rPr lang="en-US" altLang="ru-RU" sz="1600" baseline="-25000" dirty="0"/>
              <a:t>2</a:t>
            </a:r>
            <a:r>
              <a:rPr lang="en-US" altLang="ru-RU" sz="1600" dirty="0"/>
              <a:t>O</a:t>
            </a:r>
            <a:r>
              <a:rPr lang="en-US" altLang="ru-RU" sz="1600" baseline="-25000" dirty="0"/>
              <a:t>3</a:t>
            </a:r>
            <a:r>
              <a:rPr lang="en-US" altLang="ru-RU" sz="1600" dirty="0"/>
              <a:t> </a:t>
            </a:r>
            <a:r>
              <a:rPr lang="ru-RU" altLang="ru-RU" sz="1600" dirty="0"/>
              <a:t>при 77 К в координатах уравнения Френкеля-</a:t>
            </a:r>
            <a:r>
              <a:rPr lang="ru-RU" altLang="ru-RU" sz="1600" dirty="0" err="1"/>
              <a:t>Хелси</a:t>
            </a:r>
            <a:r>
              <a:rPr lang="ru-RU" altLang="ru-RU" sz="1600" dirty="0"/>
              <a:t>-Хилла</a:t>
            </a:r>
            <a:endParaRPr lang="ru-RU" altLang="ru-RU" sz="1400" dirty="0"/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6320270" y="1274884"/>
            <a:ext cx="471057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marL="342900" indent="-342900" algn="ctr">
              <a:defRPr/>
            </a:pPr>
            <a:r>
              <a:rPr lang="ru-RU" altLang="ru-RU" sz="2400" b="1" dirty="0"/>
              <a:t>Теория Френкеля-</a:t>
            </a:r>
            <a:r>
              <a:rPr lang="ru-RU" altLang="ru-RU" sz="2400" b="1" dirty="0" err="1"/>
              <a:t>Хелси</a:t>
            </a:r>
            <a:r>
              <a:rPr lang="ru-RU" altLang="ru-RU" sz="2400" b="1" dirty="0"/>
              <a:t>-Хилла</a:t>
            </a:r>
          </a:p>
          <a:p>
            <a:pPr marL="342900" indent="-342900" algn="ctr">
              <a:defRPr/>
            </a:pPr>
            <a:endParaRPr lang="ru-RU" altLang="ru-RU" sz="1200" dirty="0"/>
          </a:p>
          <a:p>
            <a:pPr marL="342900" indent="-342900" algn="ctr">
              <a:defRPr/>
            </a:pPr>
            <a:r>
              <a:rPr lang="ru-RU" altLang="ru-RU" sz="2400" dirty="0"/>
              <a:t>Уравнение изотермы адсорбции:</a:t>
            </a:r>
          </a:p>
        </p:txBody>
      </p:sp>
      <p:graphicFrame>
        <p:nvGraphicFramePr>
          <p:cNvPr id="26" name="Объект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8181351"/>
              </p:ext>
            </p:extLst>
          </p:nvPr>
        </p:nvGraphicFramePr>
        <p:xfrm>
          <a:off x="8965267" y="2499000"/>
          <a:ext cx="1955800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23" name="Equation" r:id="rId9" imgW="1130040" imgH="304560" progId="Equation.DSMT4">
                  <p:embed/>
                </p:oleObj>
              </mc:Choice>
              <mc:Fallback>
                <p:oleObj name="Equation" r:id="rId9" imgW="1130040" imgH="304560" progId="Equation.DSMT4">
                  <p:embed/>
                  <p:pic>
                    <p:nvPicPr>
                      <p:cNvPr id="26" name="Объект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65267" y="2499000"/>
                        <a:ext cx="1955800" cy="5254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663895"/>
              </p:ext>
            </p:extLst>
          </p:nvPr>
        </p:nvGraphicFramePr>
        <p:xfrm>
          <a:off x="6583230" y="2282526"/>
          <a:ext cx="2092325" cy="1274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24" name="Equation" r:id="rId11" imgW="1650960" imgH="1002960" progId="Equation.DSMT4">
                  <p:embed/>
                </p:oleObj>
              </mc:Choice>
              <mc:Fallback>
                <p:oleObj name="Equation" r:id="rId11" imgW="1650960" imgH="1002960" progId="Equation.DSMT4">
                  <p:embed/>
                  <p:pic>
                    <p:nvPicPr>
                      <p:cNvPr id="27" name="Объект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3230" y="2282526"/>
                        <a:ext cx="2092325" cy="12747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5036F0B5-005F-454A-AD31-765BFA99CD40}"/>
              </a:ext>
            </a:extLst>
          </p:cNvPr>
          <p:cNvSpPr/>
          <p:nvPr/>
        </p:nvSpPr>
        <p:spPr>
          <a:xfrm>
            <a:off x="0" y="622519"/>
            <a:ext cx="12192000" cy="2658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B6A2D1CA-C689-4397-873C-658F2C83A646}"/>
              </a:ext>
            </a:extLst>
          </p:cNvPr>
          <p:cNvCxnSpPr/>
          <p:nvPr/>
        </p:nvCxnSpPr>
        <p:spPr>
          <a:xfrm>
            <a:off x="1078463" y="1739348"/>
            <a:ext cx="4278728" cy="0"/>
          </a:xfrm>
          <a:prstGeom prst="line">
            <a:avLst/>
          </a:prstGeom>
          <a:ln w="28575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xmlns="" id="{06F2EAB2-9E9F-412F-9BEE-D5C0A7319968}"/>
              </a:ext>
            </a:extLst>
          </p:cNvPr>
          <p:cNvCxnSpPr>
            <a:cxnSpLocks/>
          </p:cNvCxnSpPr>
          <p:nvPr/>
        </p:nvCxnSpPr>
        <p:spPr>
          <a:xfrm>
            <a:off x="6583230" y="1739348"/>
            <a:ext cx="4260361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1CBE8040-2BE2-477C-8279-7F7EB3FFEF2F}"/>
              </a:ext>
            </a:extLst>
          </p:cNvPr>
          <p:cNvCxnSpPr/>
          <p:nvPr/>
        </p:nvCxnSpPr>
        <p:spPr>
          <a:xfrm>
            <a:off x="5993296" y="1274884"/>
            <a:ext cx="0" cy="5428635"/>
          </a:xfrm>
          <a:prstGeom prst="line">
            <a:avLst/>
          </a:prstGeom>
          <a:ln w="127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40902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>
            <a:extLst>
              <a:ext uri="{FF2B5EF4-FFF2-40B4-BE49-F238E27FC236}">
                <a16:creationId xmlns:a16="http://schemas.microsoft.com/office/drawing/2014/main" xmlns="" id="{321C89DD-3450-4AED-AD9F-AAFF92C61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274" y="2537862"/>
            <a:ext cx="10476475" cy="3854901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2600" b="1" dirty="0"/>
              <a:t>Выбор адсорбата:</a:t>
            </a:r>
          </a:p>
          <a:p>
            <a:pPr eaLnBrk="1" hangingPunct="1"/>
            <a:endParaRPr lang="ru-RU" altLang="ru-RU" sz="1050" b="1" dirty="0"/>
          </a:p>
          <a:p>
            <a:pPr marL="342900" indent="-34290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2600" dirty="0"/>
              <a:t>химически инертен по отношению к поверхности твердого тела;</a:t>
            </a:r>
          </a:p>
          <a:p>
            <a:pPr marL="342900" indent="-34290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2600" dirty="0"/>
              <a:t>ДНП адсорбата при </a:t>
            </a:r>
            <a:r>
              <a:rPr lang="en-US" altLang="ru-RU" sz="2600" i="1" dirty="0"/>
              <a:t>t</a:t>
            </a:r>
            <a:r>
              <a:rPr lang="ru-RU" altLang="ru-RU" sz="2600" baseline="-25000" dirty="0"/>
              <a:t>адсорбции</a:t>
            </a:r>
            <a:r>
              <a:rPr lang="ru-RU" altLang="ru-RU" sz="2600" dirty="0"/>
              <a:t> должно быть достаточно большим, чтобы измерить адсорбцию с необходимой точностью в широком интервале относительных давлений (0,01;0,6);</a:t>
            </a:r>
          </a:p>
          <a:p>
            <a:pPr marL="342900" indent="-34290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2600" dirty="0"/>
              <a:t>форма молекул адсорбата близка к сферической (это позволяет избежать ошибки в определении величины площади, занимаемой его молекулой);</a:t>
            </a:r>
          </a:p>
          <a:p>
            <a:pPr marL="342900" indent="-34290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2600" dirty="0"/>
              <a:t>чистые вещества.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6DDE537-0711-4FD4-94ED-03C99BD338EC}"/>
              </a:ext>
            </a:extLst>
          </p:cNvPr>
          <p:cNvSpPr txBox="1"/>
          <p:nvPr/>
        </p:nvSpPr>
        <p:spPr>
          <a:xfrm>
            <a:off x="88135" y="940625"/>
            <a:ext cx="52374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ru-RU" altLang="ru-RU" sz="3500" b="1" dirty="0">
                <a:latin typeface="+mj-lt"/>
              </a:rPr>
              <a:t>Идентификация пористой структуры</a:t>
            </a:r>
          </a:p>
        </p:txBody>
      </p:sp>
      <p:sp>
        <p:nvSpPr>
          <p:cNvPr id="27" name="Номер слайда 5">
            <a:extLst>
              <a:ext uri="{FF2B5EF4-FFF2-40B4-BE49-F238E27FC236}">
                <a16:creationId xmlns:a16="http://schemas.microsoft.com/office/drawing/2014/main" xmlns="" id="{2CF0BFE1-0F71-4B36-996B-3DCCA4C7ABD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18</a:t>
            </a:fld>
            <a:endParaRPr lang="ru-RU" dirty="0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A1E06088-4CFB-441C-8EDC-5C6E864A09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00113"/>
            <a:ext cx="1569217" cy="365124"/>
          </a:xfrm>
          <a:prstGeom prst="rect">
            <a:avLst/>
          </a:prstGeom>
        </p:spPr>
      </p:pic>
      <p:pic>
        <p:nvPicPr>
          <p:cNvPr id="33796" name="Picture 4">
            <a:extLst>
              <a:ext uri="{FF2B5EF4-FFF2-40B4-BE49-F238E27FC236}">
                <a16:creationId xmlns:a16="http://schemas.microsoft.com/office/drawing/2014/main" xmlns="" id="{002FD790-D03E-4929-871D-1970E1D27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159" y="582726"/>
            <a:ext cx="5945436" cy="2126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08834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457" y="2181560"/>
            <a:ext cx="5513796" cy="311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AutoShape 2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5" name="AutoShape 4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6" name="AutoShape 6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7" name="AutoShape 8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B955A665-6ECB-4862-9101-EF9BE021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5559"/>
            <a:ext cx="6852492" cy="1250465"/>
          </a:xfrm>
        </p:spPr>
        <p:txBody>
          <a:bodyPr>
            <a:normAutofit/>
          </a:bodyPr>
          <a:lstStyle/>
          <a:p>
            <a:r>
              <a:rPr lang="ru-RU" altLang="ru-RU" sz="3600" b="1" dirty="0"/>
              <a:t>Идентификация пористой </a:t>
            </a:r>
            <a:br>
              <a:rPr lang="ru-RU" altLang="ru-RU" sz="3600" b="1" dirty="0"/>
            </a:br>
            <a:r>
              <a:rPr lang="ru-RU" altLang="ru-RU" sz="3600" b="1" dirty="0"/>
              <a:t>структуры</a:t>
            </a:r>
            <a:endParaRPr lang="ru-RU" sz="36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365DDF1-2822-4F11-B24E-D579FD087D21}"/>
              </a:ext>
            </a:extLst>
          </p:cNvPr>
          <p:cNvSpPr/>
          <p:nvPr/>
        </p:nvSpPr>
        <p:spPr>
          <a:xfrm>
            <a:off x="729718" y="1204906"/>
            <a:ext cx="11003246" cy="4699144"/>
          </a:xfrm>
          <a:prstGeom prst="rect">
            <a:avLst/>
          </a:prstGeom>
          <a:solidFill>
            <a:schemeClr val="bg1"/>
          </a:solidFill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22" name="Text Box 5"/>
          <p:cNvSpPr txBox="1">
            <a:spLocks noChangeArrowheads="1"/>
          </p:cNvSpPr>
          <p:nvPr/>
        </p:nvSpPr>
        <p:spPr bwMode="auto">
          <a:xfrm>
            <a:off x="843134" y="1281033"/>
            <a:ext cx="10889830" cy="452431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02870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b="1" dirty="0"/>
              <a:t>Температура и выбор адсорбата:</a:t>
            </a:r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altLang="ru-RU" dirty="0"/>
              <a:t>как правило, величину адсорбции измеряют при температуре кипения жидкого азота (77 K)</a:t>
            </a:r>
          </a:p>
          <a:p>
            <a:pPr marL="550862" lvl="1" algn="just" eaLnBrk="1" hangingPunct="1">
              <a:buFont typeface="Courier New" panose="02070309020205020404" pitchFamily="49" charset="0"/>
              <a:buChar char="o"/>
            </a:pPr>
            <a:r>
              <a:rPr lang="ru-RU" altLang="ru-RU" dirty="0"/>
              <a:t>азот, </a:t>
            </a:r>
          </a:p>
          <a:p>
            <a:pPr marL="550862" lvl="1" algn="just" eaLnBrk="1" hangingPunct="1">
              <a:buFont typeface="Courier New" panose="02070309020205020404" pitchFamily="49" charset="0"/>
              <a:buChar char="o"/>
            </a:pPr>
            <a:r>
              <a:rPr lang="ru-RU" altLang="ru-RU" dirty="0"/>
              <a:t>аргон (химически инертен и физические свойства близки к свойствам азота), </a:t>
            </a:r>
          </a:p>
          <a:p>
            <a:pPr marL="550862" lvl="1" algn="just" eaLnBrk="1" hangingPunct="1">
              <a:buFont typeface="Courier New" panose="02070309020205020404" pitchFamily="49" charset="0"/>
              <a:buChar char="o"/>
            </a:pPr>
            <a:r>
              <a:rPr lang="ru-RU" altLang="ru-RU" dirty="0"/>
              <a:t>криптон (в тех случаях, когда образцы имеют низкие значения удельной поверхности (менее 1 м</a:t>
            </a:r>
            <a:r>
              <a:rPr lang="ru-RU" altLang="ru-RU" baseline="30000" dirty="0"/>
              <a:t>2</a:t>
            </a:r>
            <a:r>
              <a:rPr lang="ru-RU" altLang="ru-RU" dirty="0"/>
              <a:t>/г), так как криптон обладает довольно низким ДНП при 77 K (</a:t>
            </a:r>
            <a:r>
              <a:rPr lang="ru-RU" altLang="ru-RU" i="1" dirty="0" err="1"/>
              <a:t>p</a:t>
            </a:r>
            <a:r>
              <a:rPr lang="ru-RU" altLang="ru-RU" baseline="-25000" dirty="0" err="1"/>
              <a:t>s</a:t>
            </a:r>
            <a:r>
              <a:rPr lang="ru-RU" altLang="ru-RU" dirty="0"/>
              <a:t> = 260 Па), что позволяет обеспечить измерение очень малых величин адсорбции с достаточной точностью;</a:t>
            </a:r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altLang="ru-RU" dirty="0"/>
              <a:t>при 273 К - </a:t>
            </a:r>
            <a:r>
              <a:rPr lang="en-US" altLang="ru-RU" dirty="0"/>
              <a:t>CO</a:t>
            </a:r>
            <a:r>
              <a:rPr lang="en-US" altLang="ru-RU" baseline="-25000" dirty="0"/>
              <a:t>2</a:t>
            </a:r>
            <a:r>
              <a:rPr lang="ru-RU" altLang="ru-RU" dirty="0"/>
              <a:t>: (</a:t>
            </a:r>
            <a:r>
              <a:rPr lang="ru-RU" altLang="ru-RU" i="1" dirty="0"/>
              <a:t>минусы</a:t>
            </a:r>
            <a:r>
              <a:rPr lang="ru-RU" altLang="ru-RU" dirty="0"/>
              <a:t>) </a:t>
            </a:r>
          </a:p>
          <a:p>
            <a:pPr marL="539750" indent="-274638" algn="just" eaLnBrk="1" hangingPunct="1">
              <a:buFont typeface="Courier New" panose="02070309020205020404" pitchFamily="49" charset="0"/>
              <a:buChar char="o"/>
            </a:pPr>
            <a:r>
              <a:rPr lang="ru-RU" altLang="ru-RU" dirty="0"/>
              <a:t>молекула СО</a:t>
            </a:r>
            <a:r>
              <a:rPr lang="ru-RU" altLang="ru-RU" baseline="-25000" dirty="0"/>
              <a:t>2</a:t>
            </a:r>
            <a:r>
              <a:rPr lang="ru-RU" altLang="ru-RU" dirty="0"/>
              <a:t> очень чувствительна к наличию полярных групп или ионов на поверхности твёрдых тел (например, силикагели), взаимодействие с полярными группами приводит к изменению изотермы адсорбции и некорректному определению величины емкости </a:t>
            </a:r>
            <a:r>
              <a:rPr lang="ru-RU" altLang="ru-RU" dirty="0" err="1"/>
              <a:t>монослоя</a:t>
            </a:r>
            <a:r>
              <a:rPr lang="ru-RU" altLang="ru-RU" dirty="0"/>
              <a:t>;</a:t>
            </a:r>
          </a:p>
          <a:p>
            <a:pPr marL="539750" indent="-274638" algn="just" eaLnBrk="1" hangingPunct="1">
              <a:buFont typeface="Courier New" panose="02070309020205020404" pitchFamily="49" charset="0"/>
              <a:buChar char="o"/>
            </a:pPr>
            <a:r>
              <a:rPr lang="ru-RU" altLang="ru-RU" dirty="0"/>
              <a:t>возможна различная ориентация молекулы СО</a:t>
            </a:r>
            <a:r>
              <a:rPr lang="ru-RU" altLang="ru-RU" baseline="-25000" dirty="0"/>
              <a:t>2</a:t>
            </a:r>
            <a:r>
              <a:rPr lang="ru-RU" altLang="ru-RU" dirty="0"/>
              <a:t> на поверхности адсорбента, что может привести к ошибочному выбору значения площади, занимаемой одной молекулой.</a:t>
            </a:r>
          </a:p>
          <a:p>
            <a:pPr algn="just" eaLnBrk="1" hangingPunct="1"/>
            <a:r>
              <a:rPr lang="ru-RU" altLang="ru-RU" dirty="0" smtClean="0"/>
              <a:t>3.   при </a:t>
            </a:r>
            <a:r>
              <a:rPr lang="ru-RU" altLang="ru-RU" dirty="0"/>
              <a:t>комнатной температуре:</a:t>
            </a:r>
          </a:p>
          <a:p>
            <a:pPr marL="539750" indent="-274638" algn="just" eaLnBrk="1" hangingPunct="1">
              <a:buFont typeface="Courier New" panose="02070309020205020404" pitchFamily="49" charset="0"/>
              <a:buChar char="o"/>
            </a:pPr>
            <a:r>
              <a:rPr lang="ru-RU" altLang="ru-RU" dirty="0" err="1"/>
              <a:t>алканы</a:t>
            </a:r>
            <a:r>
              <a:rPr lang="ru-RU" altLang="ru-RU" dirty="0"/>
              <a:t> С</a:t>
            </a:r>
            <a:r>
              <a:rPr lang="ru-RU" altLang="ru-RU" baseline="-25000" dirty="0"/>
              <a:t>2</a:t>
            </a:r>
            <a:r>
              <a:rPr lang="ru-RU" altLang="ru-RU" dirty="0"/>
              <a:t>-С</a:t>
            </a:r>
            <a:r>
              <a:rPr lang="ru-RU" altLang="ru-RU" baseline="-25000" dirty="0"/>
              <a:t>7</a:t>
            </a:r>
            <a:r>
              <a:rPr lang="ru-RU" altLang="ru-RU" dirty="0"/>
              <a:t>: инертны, подходящие ДНП, но несимметричные молекулы;</a:t>
            </a:r>
          </a:p>
          <a:p>
            <a:pPr marL="539750" indent="-274638" algn="just" eaLnBrk="1" hangingPunct="1">
              <a:buFont typeface="Courier New" panose="02070309020205020404" pitchFamily="49" charset="0"/>
              <a:buChar char="o"/>
            </a:pPr>
            <a:r>
              <a:rPr lang="ru-RU" altLang="ru-RU" dirty="0"/>
              <a:t>бензол: но несимметричные молекулы.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E91C226C-BA2B-4FBB-B878-1E87C07D061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19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1A955604-F054-4650-AF11-60046B75F0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83128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4649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>
            <a:extLst>
              <a:ext uri="{FF2B5EF4-FFF2-40B4-BE49-F238E27FC236}">
                <a16:creationId xmlns:a16="http://schemas.microsoft.com/office/drawing/2014/main" xmlns="" id="{2BEA2FF7-C4A8-400E-861B-1212910C50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9" b="35179"/>
          <a:stretch/>
        </p:blipFill>
        <p:spPr bwMode="auto">
          <a:xfrm flipV="1">
            <a:off x="8157935" y="0"/>
            <a:ext cx="4034065" cy="285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2711451" y="4508500"/>
            <a:ext cx="288925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3216275" y="5229225"/>
            <a:ext cx="287338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>
              <a:solidFill>
                <a:schemeClr val="bg1"/>
              </a:solidFill>
            </a:endParaRPr>
          </a:p>
        </p:txBody>
      </p:sp>
      <p:pic>
        <p:nvPicPr>
          <p:cNvPr id="32775" name="Picture 8" descr="E:\_work\01\sdfsdf\p0090.bmp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1" t="52638" r="11000" b="28745"/>
          <a:stretch/>
        </p:blipFill>
        <p:spPr bwMode="auto">
          <a:xfrm>
            <a:off x="4338220" y="3430936"/>
            <a:ext cx="7788135" cy="2586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349056"/>
              </p:ext>
            </p:extLst>
          </p:nvPr>
        </p:nvGraphicFramePr>
        <p:xfrm>
          <a:off x="294704" y="1359398"/>
          <a:ext cx="7272063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007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9044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9044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9044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61029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Адсорбенты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S</a:t>
                      </a:r>
                      <a:r>
                        <a:rPr lang="en-US" sz="1600" b="1" baseline="-25000" dirty="0"/>
                        <a:t>0</a:t>
                      </a:r>
                      <a:r>
                        <a:rPr lang="en-US" sz="1600" b="1" dirty="0"/>
                        <a:t> (N</a:t>
                      </a:r>
                      <a:r>
                        <a:rPr lang="en-US" sz="1600" b="1" baseline="-25000" dirty="0"/>
                        <a:t>2</a:t>
                      </a:r>
                      <a:r>
                        <a:rPr lang="en-US" sz="1600" b="1" dirty="0"/>
                        <a:t>)</a:t>
                      </a:r>
                      <a:endParaRPr lang="ru-RU" sz="1600" b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S</a:t>
                      </a:r>
                      <a:r>
                        <a:rPr lang="en-US" sz="1600" b="1" baseline="-25000" dirty="0"/>
                        <a:t>0</a:t>
                      </a:r>
                      <a:r>
                        <a:rPr lang="en-US" sz="1600" b="1" dirty="0"/>
                        <a:t> (Ar)</a:t>
                      </a:r>
                      <a:endParaRPr lang="ru-RU" sz="1600" b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S</a:t>
                      </a:r>
                      <a:r>
                        <a:rPr lang="en-US" sz="1600" b="1" baseline="-25000" dirty="0"/>
                        <a:t>0</a:t>
                      </a:r>
                      <a:r>
                        <a:rPr lang="en-US" sz="1600" b="1" dirty="0"/>
                        <a:t> (Kr)</a:t>
                      </a:r>
                      <a:endParaRPr lang="ru-RU" sz="1600" b="1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102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Гидратированные кремнеземы, </a:t>
                      </a:r>
                      <a:r>
                        <a:rPr lang="el-GR" sz="1600" dirty="0"/>
                        <a:t>γ</a:t>
                      </a:r>
                      <a:r>
                        <a:rPr lang="ru-RU" sz="1600" dirty="0"/>
                        <a:t>- и </a:t>
                      </a:r>
                      <a:r>
                        <a:rPr lang="el-GR" sz="1600" dirty="0"/>
                        <a:t>θ</a:t>
                      </a:r>
                      <a:r>
                        <a:rPr lang="ru-RU" sz="1600" dirty="0"/>
                        <a:t>-оксид алюминия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0,16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0,18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0,21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102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/>
                        <a:t>Дегидратированные</a:t>
                      </a:r>
                      <a:r>
                        <a:rPr lang="ru-RU" sz="1600" dirty="0"/>
                        <a:t> кремнеземы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0,21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0,18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0,21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102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/>
                        <a:t>Анатаз</a:t>
                      </a:r>
                      <a:endParaRPr lang="ru-RU" sz="16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0,16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0,18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0,22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102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Порошки металлов (</a:t>
                      </a:r>
                      <a:r>
                        <a:rPr lang="en-US" sz="1600" dirty="0" err="1"/>
                        <a:t>Pd</a:t>
                      </a:r>
                      <a:r>
                        <a:rPr lang="en-US" sz="1600" dirty="0"/>
                        <a:t>,</a:t>
                      </a:r>
                      <a:r>
                        <a:rPr lang="en-US" sz="1600" baseline="0" dirty="0"/>
                        <a:t> Fe, Pt</a:t>
                      </a:r>
                      <a:r>
                        <a:rPr lang="ru-RU" sz="1600" dirty="0"/>
                        <a:t>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0,18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102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Корунд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0,13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0,15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6102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Органические полимеры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0,28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0,25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0,30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0" y="179347"/>
            <a:ext cx="1219200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b="1" dirty="0">
                <a:latin typeface="+mj-lt"/>
              </a:rPr>
              <a:t>Примеры характеристик пористой структуры различных материалов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78215" y="752872"/>
            <a:ext cx="7505042" cy="584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600" dirty="0">
                <a:latin typeface="+mn-lt"/>
              </a:rPr>
              <a:t>Площади (нм</a:t>
            </a:r>
            <a:r>
              <a:rPr lang="ru-RU" altLang="ru-RU" sz="1600" baseline="30000" dirty="0">
                <a:latin typeface="+mn-lt"/>
              </a:rPr>
              <a:t>2</a:t>
            </a:r>
            <a:r>
              <a:rPr lang="ru-RU" altLang="ru-RU" sz="1600" dirty="0">
                <a:latin typeface="+mn-lt"/>
              </a:rPr>
              <a:t>), занимаемые молекулами азота, аргона и криптона в </a:t>
            </a:r>
            <a:r>
              <a:rPr lang="ru-RU" altLang="ru-RU" sz="1600" dirty="0" err="1">
                <a:latin typeface="+mn-lt"/>
              </a:rPr>
              <a:t>монослое</a:t>
            </a:r>
            <a:r>
              <a:rPr lang="ru-RU" altLang="ru-RU" sz="1600" dirty="0">
                <a:latin typeface="+mn-lt"/>
              </a:rPr>
              <a:t> на поверхностях различной химической природы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94704" y="5385910"/>
            <a:ext cx="8087032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 dirty="0">
                <a:latin typeface="+mn-lt"/>
              </a:rPr>
              <a:t>Площади (нм</a:t>
            </a:r>
            <a:r>
              <a:rPr lang="ru-RU" altLang="ru-RU" sz="1600" baseline="30000" dirty="0">
                <a:latin typeface="+mn-lt"/>
              </a:rPr>
              <a:t>2</a:t>
            </a:r>
            <a:r>
              <a:rPr lang="ru-RU" altLang="ru-RU" sz="1600" dirty="0">
                <a:latin typeface="+mn-lt"/>
              </a:rPr>
              <a:t>), занимаемые молекулами адсорбатов в </a:t>
            </a:r>
            <a:r>
              <a:rPr lang="ru-RU" altLang="ru-RU" sz="1600" dirty="0" err="1">
                <a:latin typeface="+mn-lt"/>
              </a:rPr>
              <a:t>монослое</a:t>
            </a:r>
            <a:endParaRPr lang="ru-RU" altLang="ru-RU" sz="1600" dirty="0">
              <a:latin typeface="+mn-lt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4815307"/>
              </p:ext>
            </p:extLst>
          </p:nvPr>
        </p:nvGraphicFramePr>
        <p:xfrm>
          <a:off x="294704" y="5839199"/>
          <a:ext cx="8087032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04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896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96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8965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8965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8965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8965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68965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689656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689656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689656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</a:tblGrid>
              <a:tr h="28377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Адсорбат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N</a:t>
                      </a:r>
                      <a:r>
                        <a:rPr lang="en-US" sz="1600" b="1" baseline="-25000" dirty="0"/>
                        <a:t>2</a:t>
                      </a:r>
                      <a:endParaRPr lang="ru-RU" sz="1600" b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Ar</a:t>
                      </a:r>
                      <a:endParaRPr lang="ru-RU" sz="1600" b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Kr</a:t>
                      </a:r>
                      <a:endParaRPr lang="ru-RU" sz="1600" b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Xe</a:t>
                      </a:r>
                      <a:endParaRPr lang="ru-RU" sz="1600" b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CO</a:t>
                      </a:r>
                      <a:r>
                        <a:rPr lang="en-US" sz="1600" b="1" baseline="-25000" dirty="0"/>
                        <a:t>2</a:t>
                      </a:r>
                      <a:endParaRPr lang="ru-RU" sz="1600" b="1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C</a:t>
                      </a:r>
                      <a:r>
                        <a:rPr lang="en-US" sz="1600" b="1" baseline="-25000" dirty="0"/>
                        <a:t>6</a:t>
                      </a:r>
                      <a:r>
                        <a:rPr lang="en-US" sz="1600" b="1" dirty="0"/>
                        <a:t>H</a:t>
                      </a:r>
                      <a:r>
                        <a:rPr lang="en-US" sz="1600" b="1" baseline="-25000" dirty="0"/>
                        <a:t>6</a:t>
                      </a:r>
                      <a:endParaRPr lang="ru-RU" sz="1600" b="1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C</a:t>
                      </a:r>
                      <a:r>
                        <a:rPr lang="en-US" sz="1600" b="1" baseline="-25000" dirty="0"/>
                        <a:t>6</a:t>
                      </a:r>
                      <a:r>
                        <a:rPr lang="en-US" sz="1600" b="1" dirty="0"/>
                        <a:t>H</a:t>
                      </a:r>
                      <a:r>
                        <a:rPr lang="en-US" sz="1600" b="1" baseline="-25000" dirty="0"/>
                        <a:t>14</a:t>
                      </a:r>
                      <a:endParaRPr lang="ru-RU" sz="1600" b="1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CH</a:t>
                      </a:r>
                      <a:r>
                        <a:rPr lang="en-US" sz="1600" b="1" baseline="-25000" dirty="0"/>
                        <a:t>3</a:t>
                      </a:r>
                      <a:r>
                        <a:rPr lang="en-US" sz="1600" b="1" dirty="0"/>
                        <a:t>OH</a:t>
                      </a:r>
                      <a:endParaRPr lang="ru-RU" sz="1600" b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CCl</a:t>
                      </a:r>
                      <a:r>
                        <a:rPr lang="en-US" sz="1600" b="1" baseline="-25000" dirty="0"/>
                        <a:t>4</a:t>
                      </a:r>
                      <a:endParaRPr lang="ru-RU" sz="1600" b="1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H</a:t>
                      </a:r>
                      <a:r>
                        <a:rPr lang="en-US" sz="1600" b="1" baseline="-25000" dirty="0"/>
                        <a:t>2</a:t>
                      </a:r>
                      <a:r>
                        <a:rPr lang="en-US" sz="1600" b="1" dirty="0"/>
                        <a:t>O</a:t>
                      </a:r>
                      <a:endParaRPr lang="ru-RU" sz="1600" b="1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026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S</a:t>
                      </a:r>
                      <a:r>
                        <a:rPr lang="en-US" sz="1600" b="1" baseline="-25000" dirty="0"/>
                        <a:t>0</a:t>
                      </a:r>
                      <a:r>
                        <a:rPr lang="ru-RU" sz="1600" b="1" baseline="0" dirty="0"/>
                        <a:t>, нм</a:t>
                      </a:r>
                      <a:r>
                        <a:rPr lang="ru-RU" sz="1600" b="1" baseline="30000" dirty="0"/>
                        <a:t>2</a:t>
                      </a:r>
                      <a:endParaRPr lang="ru-RU" sz="1600" baseline="30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0,162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0,176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0,195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0,232</a:t>
                      </a:r>
                      <a:endParaRPr lang="ru-RU" sz="16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0,17</a:t>
                      </a:r>
                      <a:endParaRPr lang="ru-RU" sz="16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0,5</a:t>
                      </a:r>
                      <a:endParaRPr lang="ru-RU" sz="16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0,562</a:t>
                      </a:r>
                      <a:endParaRPr lang="ru-RU" sz="16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  <a:r>
                        <a:rPr lang="ru-RU" sz="1600"/>
                        <a:t>,</a:t>
                      </a:r>
                      <a:r>
                        <a:rPr lang="en-US" sz="1600"/>
                        <a:t>219</a:t>
                      </a:r>
                      <a:endParaRPr lang="ru-RU" sz="16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0,37</a:t>
                      </a:r>
                      <a:endParaRPr lang="ru-RU" sz="16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0,125</a:t>
                      </a:r>
                      <a:endParaRPr lang="ru-RU" sz="16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4" name="Номер слайда 5">
            <a:extLst>
              <a:ext uri="{FF2B5EF4-FFF2-40B4-BE49-F238E27FC236}">
                <a16:creationId xmlns:a16="http://schemas.microsoft.com/office/drawing/2014/main" xmlns="" id="{5D0E6D84-7BCE-41E5-9883-CB5AA3DD1547}"/>
              </a:ext>
            </a:extLst>
          </p:cNvPr>
          <p:cNvSpPr txBox="1">
            <a:spLocks/>
          </p:cNvSpPr>
          <p:nvPr/>
        </p:nvSpPr>
        <p:spPr>
          <a:xfrm>
            <a:off x="11687746" y="641009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82504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457" y="2181560"/>
            <a:ext cx="5513796" cy="311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AutoShape 2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5" name="AutoShape 4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6" name="AutoShape 6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7" name="AutoShape 8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B955A665-6ECB-4862-9101-EF9BE021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5559"/>
            <a:ext cx="6852492" cy="1250465"/>
          </a:xfrm>
        </p:spPr>
        <p:txBody>
          <a:bodyPr>
            <a:normAutofit/>
          </a:bodyPr>
          <a:lstStyle/>
          <a:p>
            <a:r>
              <a:rPr lang="ru-RU" altLang="ru-RU" sz="3600" b="1" dirty="0"/>
              <a:t>Идентификация пористой </a:t>
            </a:r>
            <a:br>
              <a:rPr lang="ru-RU" altLang="ru-RU" sz="3600" b="1" dirty="0"/>
            </a:br>
            <a:r>
              <a:rPr lang="ru-RU" altLang="ru-RU" sz="3600" b="1" dirty="0"/>
              <a:t>структуры</a:t>
            </a:r>
            <a:endParaRPr lang="ru-RU" sz="36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365DDF1-2822-4F11-B24E-D579FD087D21}"/>
              </a:ext>
            </a:extLst>
          </p:cNvPr>
          <p:cNvSpPr/>
          <p:nvPr/>
        </p:nvSpPr>
        <p:spPr>
          <a:xfrm>
            <a:off x="729718" y="1204905"/>
            <a:ext cx="11003246" cy="4898439"/>
          </a:xfrm>
          <a:prstGeom prst="rect">
            <a:avLst/>
          </a:prstGeom>
          <a:solidFill>
            <a:schemeClr val="bg1"/>
          </a:solidFill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722" name="Text Box 5"/>
          <p:cNvSpPr txBox="1">
            <a:spLocks noChangeArrowheads="1"/>
          </p:cNvSpPr>
          <p:nvPr/>
        </p:nvSpPr>
        <p:spPr bwMode="auto">
          <a:xfrm>
            <a:off x="843134" y="1281033"/>
            <a:ext cx="10889830" cy="477053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02870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sz="1600" b="1" dirty="0"/>
              <a:t>Выбор метода измерения:</a:t>
            </a:r>
          </a:p>
          <a:p>
            <a:pPr marL="285750" indent="-28575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1600" dirty="0"/>
              <a:t>оценочный метод тепловой десорбции (</a:t>
            </a:r>
            <a:r>
              <a:rPr lang="ru-RU" altLang="ru-RU" sz="1600" i="1" dirty="0"/>
              <a:t>одноточечный метод БЭТ</a:t>
            </a:r>
            <a:r>
              <a:rPr lang="ru-RU" altLang="ru-RU" sz="1600" dirty="0"/>
              <a:t>; при </a:t>
            </a:r>
            <a:r>
              <a:rPr lang="ru-RU" altLang="ru-RU" sz="1600" dirty="0" err="1"/>
              <a:t>отн</a:t>
            </a:r>
            <a:r>
              <a:rPr lang="ru-RU" altLang="ru-RU" sz="1600" dirty="0"/>
              <a:t>. давлении 0,2-0,3; если С </a:t>
            </a:r>
            <a:r>
              <a:rPr lang="en-US" altLang="ru-RU" sz="1600" dirty="0"/>
              <a:t>&gt;</a:t>
            </a:r>
            <a:r>
              <a:rPr lang="ru-RU" altLang="ru-RU" sz="1600" dirty="0"/>
              <a:t> 60</a:t>
            </a:r>
            <a:r>
              <a:rPr lang="en-US" altLang="ru-RU" sz="1600" dirty="0"/>
              <a:t>, </a:t>
            </a:r>
            <a:r>
              <a:rPr lang="ru-RU" altLang="ru-RU" sz="1600" dirty="0"/>
              <a:t>то </a:t>
            </a:r>
            <a:r>
              <a:rPr lang="en-US" altLang="ru-RU" sz="1600" i="1" dirty="0"/>
              <a:t>A</a:t>
            </a:r>
            <a:r>
              <a:rPr lang="en-US" altLang="ru-RU" sz="1600" baseline="-25000" dirty="0">
                <a:latin typeface="Arial"/>
                <a:cs typeface="Arial"/>
              </a:rPr>
              <a:t>∞</a:t>
            </a:r>
            <a:r>
              <a:rPr lang="en-US" altLang="ru-RU" sz="1600" dirty="0"/>
              <a:t>=</a:t>
            </a:r>
            <a:r>
              <a:rPr lang="en-US" altLang="ru-RU" sz="1600" i="1" dirty="0"/>
              <a:t>A</a:t>
            </a:r>
            <a:r>
              <a:rPr lang="ru-RU" altLang="ru-RU" sz="1600" i="1" dirty="0"/>
              <a:t>·</a:t>
            </a:r>
            <a:r>
              <a:rPr lang="en-US" altLang="ru-RU" sz="1600" dirty="0"/>
              <a:t>(1-</a:t>
            </a:r>
            <a:r>
              <a:rPr lang="en-US" altLang="ru-RU" sz="1600" i="1" dirty="0"/>
              <a:t>p</a:t>
            </a:r>
            <a:r>
              <a:rPr lang="en-US" altLang="ru-RU" sz="1600" dirty="0"/>
              <a:t>/</a:t>
            </a:r>
            <a:r>
              <a:rPr lang="en-US" altLang="ru-RU" sz="1600" i="1" dirty="0" err="1"/>
              <a:t>p</a:t>
            </a:r>
            <a:r>
              <a:rPr lang="en-US" altLang="ru-RU" sz="1600" baseline="-25000" dirty="0" err="1"/>
              <a:t>s</a:t>
            </a:r>
            <a:r>
              <a:rPr lang="en-US" altLang="ru-RU" sz="1600" dirty="0"/>
              <a:t>)</a:t>
            </a:r>
            <a:r>
              <a:rPr lang="ru-RU" altLang="ru-RU" sz="1600" dirty="0"/>
              <a:t>);</a:t>
            </a:r>
          </a:p>
          <a:p>
            <a:pPr marL="285750" indent="-28575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1600" dirty="0"/>
              <a:t>статические методы измерений: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</a:pPr>
            <a:r>
              <a:rPr lang="ru-RU" altLang="ru-RU" sz="1600" b="1" dirty="0"/>
              <a:t>Объемный (волюмометрический) метод </a:t>
            </a:r>
            <a:r>
              <a:rPr lang="ru-RU" altLang="ru-RU" sz="1600" dirty="0"/>
              <a:t>(чаще всего): величину адсорбции вычисляют по известному объему камеры, объему твердого тела, падению давления, количеству поданного газа;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</a:pPr>
            <a:r>
              <a:rPr lang="ru-RU" altLang="ru-RU" sz="1600" b="1" dirty="0"/>
              <a:t>Гравиметрический (</a:t>
            </a:r>
            <a:r>
              <a:rPr lang="ru-RU" altLang="ru-RU" sz="1600" b="1" dirty="0" smtClean="0"/>
              <a:t>весовой) метод: </a:t>
            </a:r>
            <a:r>
              <a:rPr lang="ru-RU" altLang="ru-RU" sz="1600" dirty="0"/>
              <a:t>вакуумные микровесы (до 10</a:t>
            </a:r>
            <a:r>
              <a:rPr lang="ru-RU" altLang="ru-RU" sz="1600" baseline="30000" dirty="0"/>
              <a:t>-7</a:t>
            </a:r>
            <a:r>
              <a:rPr lang="ru-RU" altLang="ru-RU" sz="1600" dirty="0"/>
              <a:t> г), весы с кварцевыми спиралями, величину адсорбции измеряют непосредственно по увеличению массы твердого тела;</a:t>
            </a:r>
          </a:p>
          <a:p>
            <a:pPr algn="just" eaLnBrk="1" hangingPunct="1"/>
            <a:r>
              <a:rPr lang="ru-RU" altLang="ru-RU" sz="1600" b="1" dirty="0"/>
              <a:t>Дегазация образца </a:t>
            </a:r>
            <a:r>
              <a:rPr lang="ru-RU" altLang="ru-RU" sz="1600" dirty="0"/>
              <a:t>для удаления с поверхности исследуемого образца всех физически адсорбированных веществ:</a:t>
            </a:r>
          </a:p>
          <a:p>
            <a:pPr marL="285750" indent="-28575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1600" dirty="0"/>
              <a:t>В вакууме;</a:t>
            </a:r>
          </a:p>
          <a:p>
            <a:pPr marL="285750" indent="-28575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1600" dirty="0"/>
              <a:t>В токе инертного газа (азот);</a:t>
            </a:r>
          </a:p>
          <a:p>
            <a:pPr marL="285750" indent="-28575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1600" dirty="0"/>
              <a:t>Температура не должна вызывать каких-либо изменений в образце (фазовых переходов, возгонки или химических превращений);</a:t>
            </a:r>
          </a:p>
          <a:p>
            <a:pPr marL="981075" lvl="1" indent="-265113" algn="just" eaLnBrk="1" hangingPunct="1">
              <a:buFont typeface="Wingdings" panose="05000000000000000000" pitchFamily="2" charset="2"/>
              <a:buChar char="§"/>
            </a:pPr>
            <a:r>
              <a:rPr lang="ru-RU" altLang="ru-RU" sz="1600" dirty="0"/>
              <a:t>оксидные материалы: 4–6 ч при 250–350 °С;</a:t>
            </a:r>
          </a:p>
          <a:p>
            <a:pPr marL="981075" lvl="1" indent="-265113" algn="just" eaLnBrk="1" hangingPunct="1">
              <a:buFont typeface="Wingdings" panose="05000000000000000000" pitchFamily="2" charset="2"/>
              <a:buChar char="§"/>
            </a:pPr>
            <a:r>
              <a:rPr lang="ru-RU" altLang="ru-RU" sz="1600" dirty="0"/>
              <a:t>оксиды с </a:t>
            </a:r>
            <a:r>
              <a:rPr lang="ru-RU" altLang="ru-RU" sz="1600" dirty="0" err="1"/>
              <a:t>мезопорами</a:t>
            </a:r>
            <a:r>
              <a:rPr lang="ru-RU" altLang="ru-RU" sz="1600" dirty="0"/>
              <a:t>: 6-10 ч при 150 °С;</a:t>
            </a:r>
          </a:p>
          <a:p>
            <a:pPr marL="981075" lvl="1" indent="-265113" algn="just" eaLnBrk="1" hangingPunct="1">
              <a:buFont typeface="Wingdings" panose="05000000000000000000" pitchFamily="2" charset="2"/>
              <a:buChar char="§"/>
            </a:pPr>
            <a:r>
              <a:rPr lang="ru-RU" altLang="ru-RU" sz="1600" dirty="0"/>
              <a:t>микропористые адсорбенты (активный уголь, цеолиты): при 350-400 °С;</a:t>
            </a:r>
          </a:p>
          <a:p>
            <a:pPr marL="981075" lvl="1" indent="-265113" algn="just" eaLnBrk="1" hangingPunct="1">
              <a:buFont typeface="Wingdings" panose="05000000000000000000" pitchFamily="2" charset="2"/>
              <a:buChar char="§"/>
            </a:pPr>
            <a:r>
              <a:rPr lang="ru-RU" altLang="ru-RU" sz="1600" dirty="0"/>
              <a:t>остаточное давление – не менее 1,33 Па;</a:t>
            </a:r>
          </a:p>
          <a:p>
            <a:pPr marL="981075" lvl="1" indent="-265113" algn="just" eaLnBrk="1" hangingPunct="1">
              <a:buFont typeface="Wingdings" panose="05000000000000000000" pitchFamily="2" charset="2"/>
              <a:buChar char="§"/>
            </a:pPr>
            <a:r>
              <a:rPr lang="ru-RU" altLang="ru-RU" sz="1600" dirty="0"/>
              <a:t>при наличии микро- или </a:t>
            </a:r>
            <a:r>
              <a:rPr lang="ru-RU" altLang="ru-RU" sz="1600" dirty="0" err="1"/>
              <a:t>мезопор</a:t>
            </a:r>
            <a:r>
              <a:rPr lang="ru-RU" altLang="ru-RU" sz="1600" dirty="0"/>
              <a:t> время дегазации значительно увеличивается.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E91C226C-BA2B-4FBB-B878-1E87C07D061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21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1A955604-F054-4650-AF11-60046B75F0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83128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109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>
            <a:extLst>
              <a:ext uri="{FF2B5EF4-FFF2-40B4-BE49-F238E27FC236}">
                <a16:creationId xmlns:a16="http://schemas.microsoft.com/office/drawing/2014/main" xmlns="" id="{321C89DD-3450-4AED-AD9F-AAFF92C61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189" y="1801270"/>
            <a:ext cx="5559007" cy="4801314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 eaLnBrk="1" hangingPunct="1"/>
            <a:r>
              <a:rPr lang="ru-RU" altLang="ru-RU" b="1" dirty="0">
                <a:latin typeface="+mn-lt"/>
              </a:rPr>
              <a:t>Критерии точности расчетов: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§"/>
            </a:pPr>
            <a:r>
              <a:rPr lang="ru-RU" altLang="ru-RU" dirty="0">
                <a:latin typeface="+mn-lt"/>
              </a:rPr>
              <a:t> </a:t>
            </a:r>
            <a:r>
              <a:rPr lang="ru-RU" altLang="ru-RU" b="1" dirty="0">
                <a:latin typeface="+mn-lt"/>
              </a:rPr>
              <a:t>Расчет емкости </a:t>
            </a:r>
            <a:r>
              <a:rPr lang="ru-RU" altLang="ru-RU" b="1" dirty="0" err="1">
                <a:latin typeface="+mn-lt"/>
              </a:rPr>
              <a:t>монослоя</a:t>
            </a:r>
            <a:r>
              <a:rPr lang="ru-RU" altLang="ru-RU" b="1" dirty="0">
                <a:latin typeface="+mn-lt"/>
              </a:rPr>
              <a:t>: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ru-RU" altLang="ru-RU" dirty="0">
                <a:latin typeface="+mn-lt"/>
              </a:rPr>
              <a:t>Величина константы адсорбции </a:t>
            </a:r>
            <a:r>
              <a:rPr lang="ru-RU" altLang="ru-RU" i="1" dirty="0"/>
              <a:t>С </a:t>
            </a:r>
            <a:r>
              <a:rPr lang="ru-RU" altLang="ru-RU" dirty="0" smtClean="0">
                <a:latin typeface="+mn-lt"/>
              </a:rPr>
              <a:t>не </a:t>
            </a:r>
            <a:r>
              <a:rPr lang="ru-RU" altLang="ru-RU" dirty="0">
                <a:latin typeface="+mn-lt"/>
              </a:rPr>
              <a:t>должна быть малой: желательно, более 50, в этом случае изотерма имеет крутой изгиб, точка </a:t>
            </a:r>
            <a:r>
              <a:rPr lang="ru-RU" altLang="ru-RU" i="1" dirty="0" smtClean="0">
                <a:latin typeface="+mn-lt"/>
              </a:rPr>
              <a:t>В</a:t>
            </a:r>
            <a:r>
              <a:rPr lang="ru-RU" altLang="ru-RU" dirty="0" smtClean="0">
                <a:latin typeface="+mn-lt"/>
              </a:rPr>
              <a:t> </a:t>
            </a:r>
            <a:r>
              <a:rPr lang="ru-RU" altLang="ru-RU" dirty="0">
                <a:latin typeface="+mn-lt"/>
              </a:rPr>
              <a:t>хорошо </a:t>
            </a:r>
            <a:r>
              <a:rPr lang="ru-RU" altLang="ru-RU" dirty="0" smtClean="0">
                <a:latin typeface="+mn-lt"/>
              </a:rPr>
              <a:t>определяется; это соответствует образованию монослоя на поверхности прежде, чем начнется формирование вышележащих слоев;</a:t>
            </a:r>
            <a:endParaRPr lang="ru-RU" altLang="ru-RU" dirty="0">
              <a:latin typeface="+mn-lt"/>
            </a:endParaRPr>
          </a:p>
          <a:p>
            <a:pPr marL="285750" indent="-285750" algn="just" eaLnBrk="1" hangingPunct="1">
              <a:buFont typeface="Wingdings" panose="05000000000000000000" pitchFamily="2" charset="2"/>
              <a:buChar char="§"/>
            </a:pPr>
            <a:r>
              <a:rPr lang="ru-RU" altLang="ru-RU" dirty="0">
                <a:latin typeface="+mn-lt"/>
              </a:rPr>
              <a:t> </a:t>
            </a:r>
            <a:r>
              <a:rPr lang="ru-RU" altLang="ru-RU" b="1" dirty="0">
                <a:latin typeface="+mn-lt"/>
              </a:rPr>
              <a:t>Расчет удельной поверхности:</a:t>
            </a:r>
          </a:p>
          <a:p>
            <a:pPr marL="742950" lvl="1" indent="-285750" algn="just" eaLnBrk="1" hangingPunct="1">
              <a:buFont typeface="Courier New" panose="02070309020205020404" pitchFamily="49" charset="0"/>
              <a:buChar char="o"/>
            </a:pPr>
            <a:r>
              <a:rPr lang="ru-RU" altLang="ru-RU" dirty="0">
                <a:latin typeface="+mn-lt"/>
              </a:rPr>
              <a:t>Величина константы адсорбции </a:t>
            </a:r>
            <a:r>
              <a:rPr lang="en-US" altLang="ru-RU" i="1" dirty="0">
                <a:latin typeface="+mn-lt"/>
              </a:rPr>
              <a:t>C</a:t>
            </a:r>
            <a:r>
              <a:rPr lang="en-US" altLang="ru-RU" dirty="0">
                <a:latin typeface="+mn-lt"/>
              </a:rPr>
              <a:t> </a:t>
            </a:r>
            <a:r>
              <a:rPr lang="ru-RU" altLang="ru-RU" dirty="0">
                <a:latin typeface="+mn-lt"/>
              </a:rPr>
              <a:t>не должна быть большой: желательно, менее 150, это говорит о том, что адсорбат с молекулами сферической формы, слой молекул нелокализованный, энергетически однородный – площадь поверхности одинакова на всех адсорбентах.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6DDE537-0711-4FD4-94ED-03C99BD338EC}"/>
              </a:ext>
            </a:extLst>
          </p:cNvPr>
          <p:cNvSpPr txBox="1"/>
          <p:nvPr/>
        </p:nvSpPr>
        <p:spPr>
          <a:xfrm>
            <a:off x="277144" y="465237"/>
            <a:ext cx="428556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ru-RU" altLang="ru-RU" sz="2800" b="1" dirty="0">
                <a:latin typeface="+mj-lt"/>
              </a:rPr>
              <a:t>Идентификация пористой структуры</a:t>
            </a:r>
          </a:p>
        </p:txBody>
      </p:sp>
      <p:sp>
        <p:nvSpPr>
          <p:cNvPr id="27" name="Номер слайда 5">
            <a:extLst>
              <a:ext uri="{FF2B5EF4-FFF2-40B4-BE49-F238E27FC236}">
                <a16:creationId xmlns:a16="http://schemas.microsoft.com/office/drawing/2014/main" xmlns="" id="{2CF0BFE1-0F71-4B36-996B-3DCCA4C7ABD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22</a:t>
            </a:fld>
            <a:endParaRPr lang="ru-RU" dirty="0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A1E06088-4CFB-441C-8EDC-5C6E864A09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00113"/>
            <a:ext cx="1569217" cy="3651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032E48B-ED04-4A35-A78B-6665EC5214D7}"/>
              </a:ext>
            </a:extLst>
          </p:cNvPr>
          <p:cNvSpPr txBox="1"/>
          <p:nvPr/>
        </p:nvSpPr>
        <p:spPr>
          <a:xfrm>
            <a:off x="6444152" y="638567"/>
            <a:ext cx="5470704" cy="1754326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ru-RU"/>
            </a:defPPr>
            <a:lvl1pPr algn="just">
              <a:defRPr b="1"/>
            </a:lvl1pPr>
            <a:lvl2pPr marL="742950" lvl="1" indent="-285750" algn="just">
              <a:buFont typeface="Courier New" panose="02070309020205020404" pitchFamily="49" charset="0"/>
              <a:buChar char="o"/>
            </a:lvl2pPr>
          </a:lstStyle>
          <a:p>
            <a:pPr lvl="1"/>
            <a:r>
              <a:rPr lang="ru-RU" altLang="ru-RU" dirty="0"/>
              <a:t>Считается, что при </a:t>
            </a:r>
            <a:r>
              <a:rPr lang="en-US" altLang="ru-RU" i="1" dirty="0"/>
              <a:t>s</a:t>
            </a:r>
            <a:r>
              <a:rPr lang="ru-RU" altLang="ru-RU" baseline="-25000" dirty="0"/>
              <a:t>уд</a:t>
            </a:r>
            <a:r>
              <a:rPr lang="ru-RU" altLang="ru-RU" dirty="0"/>
              <a:t> &gt; 500 м</a:t>
            </a:r>
            <a:r>
              <a:rPr lang="ru-RU" altLang="ru-RU" baseline="30000" dirty="0"/>
              <a:t>2</a:t>
            </a:r>
            <a:r>
              <a:rPr lang="ru-RU" altLang="ru-RU" dirty="0"/>
              <a:t>/г в образце развита значительная </a:t>
            </a:r>
            <a:r>
              <a:rPr lang="ru-RU" altLang="ru-RU" dirty="0" err="1"/>
              <a:t>микропористость</a:t>
            </a:r>
            <a:r>
              <a:rPr lang="ru-RU" altLang="ru-RU" dirty="0"/>
              <a:t>.</a:t>
            </a:r>
          </a:p>
          <a:p>
            <a:pPr lvl="1"/>
            <a:r>
              <a:rPr lang="ru-RU" altLang="ru-RU" dirty="0"/>
              <a:t>Большая</a:t>
            </a:r>
            <a:r>
              <a:rPr lang="en-US" altLang="ru-RU" dirty="0"/>
              <a:t> </a:t>
            </a:r>
            <a:r>
              <a:rPr lang="ru-RU" altLang="ru-RU" dirty="0"/>
              <a:t>величина </a:t>
            </a:r>
            <a:r>
              <a:rPr lang="ru-RU" altLang="ru-RU" i="1" dirty="0"/>
              <a:t>С</a:t>
            </a:r>
            <a:r>
              <a:rPr lang="ru-RU" altLang="ru-RU" dirty="0"/>
              <a:t> </a:t>
            </a:r>
            <a:r>
              <a:rPr lang="en-US" altLang="ru-RU" dirty="0"/>
              <a:t>(</a:t>
            </a:r>
            <a:r>
              <a:rPr lang="ru-RU" altLang="ru-RU" dirty="0"/>
              <a:t>больше или равно 500</a:t>
            </a:r>
            <a:r>
              <a:rPr lang="en-US" altLang="ru-RU" dirty="0"/>
              <a:t>) </a:t>
            </a:r>
            <a:r>
              <a:rPr lang="ru-RU" altLang="ru-RU" dirty="0"/>
              <a:t>также указывает на</a:t>
            </a:r>
            <a:r>
              <a:rPr lang="en-US" altLang="ru-RU" dirty="0"/>
              <a:t> </a:t>
            </a:r>
            <a:r>
              <a:rPr lang="ru-RU" altLang="ru-RU" dirty="0"/>
              <a:t>наличие </a:t>
            </a:r>
            <a:r>
              <a:rPr lang="ru-RU" altLang="ru-RU" dirty="0" err="1"/>
              <a:t>микропористости</a:t>
            </a:r>
            <a:r>
              <a:rPr lang="ru-RU" altLang="ru-RU" dirty="0"/>
              <a:t> или на преимущественную адсорбцию на активных местах или даже на хемосорбцию.</a:t>
            </a:r>
          </a:p>
        </p:txBody>
      </p:sp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517" y="2399759"/>
            <a:ext cx="4526518" cy="381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032E48B-ED04-4A35-A78B-6665EC5214D7}"/>
              </a:ext>
            </a:extLst>
          </p:cNvPr>
          <p:cNvSpPr txBox="1"/>
          <p:nvPr/>
        </p:nvSpPr>
        <p:spPr>
          <a:xfrm>
            <a:off x="6444152" y="6124986"/>
            <a:ext cx="5470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1600" dirty="0" smtClean="0"/>
              <a:t>Рисунок – Типичная изотерма типа </a:t>
            </a:r>
            <a:r>
              <a:rPr lang="en-US" altLang="ru-RU" sz="1600" dirty="0" smtClean="0"/>
              <a:t>II </a:t>
            </a:r>
            <a:r>
              <a:rPr lang="ru-RU" altLang="ru-RU" sz="1600" dirty="0" smtClean="0"/>
              <a:t>с характерными точками </a:t>
            </a:r>
            <a:r>
              <a:rPr lang="ru-RU" altLang="ru-RU" sz="1600" i="1" dirty="0" smtClean="0"/>
              <a:t>А</a:t>
            </a:r>
            <a:r>
              <a:rPr lang="ru-RU" altLang="ru-RU" sz="1600" dirty="0" smtClean="0"/>
              <a:t> и </a:t>
            </a:r>
            <a:r>
              <a:rPr lang="ru-RU" altLang="ru-RU" sz="1600" i="1" dirty="0" smtClean="0"/>
              <a:t>В</a:t>
            </a:r>
            <a:endParaRPr lang="ru-RU" alt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24945872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>
            <a:spLocks noChangeArrowheads="1"/>
          </p:cNvSpPr>
          <p:nvPr/>
        </p:nvSpPr>
        <p:spPr bwMode="auto">
          <a:xfrm>
            <a:off x="638978" y="709514"/>
            <a:ext cx="11105003" cy="95410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ru-RU" altLang="ru-RU" sz="2800" b="1" dirty="0">
                <a:latin typeface="+mj-lt"/>
              </a:rPr>
              <a:t>Удельная поверхность стандартных образцов, </a:t>
            </a:r>
          </a:p>
          <a:p>
            <a:pPr algn="r"/>
            <a:r>
              <a:rPr lang="ru-RU" altLang="ru-RU" sz="2800" b="1" dirty="0">
                <a:latin typeface="+mj-lt"/>
              </a:rPr>
              <a:t>вычисленная на основе </a:t>
            </a:r>
            <a:r>
              <a:rPr lang="ru-RU" altLang="ru-RU" sz="2800" b="1" i="1" dirty="0">
                <a:latin typeface="+mj-lt"/>
              </a:rPr>
              <a:t>А</a:t>
            </a:r>
            <a:r>
              <a:rPr lang="ru-RU" altLang="ru-RU" sz="2800" b="1" i="1" baseline="-25000" dirty="0">
                <a:latin typeface="+mj-lt"/>
              </a:rPr>
              <a:t>∞</a:t>
            </a:r>
            <a:r>
              <a:rPr lang="ru-RU" altLang="ru-RU" sz="2800" b="1" i="1" dirty="0">
                <a:latin typeface="+mj-lt"/>
              </a:rPr>
              <a:t>(N</a:t>
            </a:r>
            <a:r>
              <a:rPr lang="ru-RU" altLang="ru-RU" sz="2800" b="1" i="1" baseline="-25000" dirty="0">
                <a:latin typeface="+mj-lt"/>
              </a:rPr>
              <a:t>2</a:t>
            </a:r>
            <a:r>
              <a:rPr lang="ru-RU" altLang="ru-RU" sz="2800" b="1" i="1" dirty="0">
                <a:latin typeface="+mj-lt"/>
              </a:rPr>
              <a:t>) = 0,162 нм</a:t>
            </a:r>
            <a:r>
              <a:rPr lang="ru-RU" altLang="ru-RU" sz="2800" b="1" i="1" baseline="30000" dirty="0">
                <a:latin typeface="+mj-lt"/>
              </a:rPr>
              <a:t>2</a:t>
            </a:r>
            <a:endParaRPr lang="ru-RU" altLang="ru-RU" sz="2800" b="1" baseline="30000" dirty="0">
              <a:latin typeface="+mj-lt"/>
            </a:endParaRPr>
          </a:p>
        </p:txBody>
      </p: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764" y="1841354"/>
            <a:ext cx="5625948" cy="446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Rectangle 6"/>
          <p:cNvSpPr>
            <a:spLocks noChangeArrowheads="1"/>
          </p:cNvSpPr>
          <p:nvPr/>
        </p:nvSpPr>
        <p:spPr bwMode="auto">
          <a:xfrm>
            <a:off x="440676" y="3009165"/>
            <a:ext cx="5078776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65113" indent="-265113" algn="just">
              <a:buFont typeface="Courier New" panose="02070309020205020404" pitchFamily="49" charset="0"/>
              <a:buChar char="o"/>
            </a:pPr>
            <a:r>
              <a:rPr lang="ru-RU" altLang="ru-RU" sz="2200" dirty="0">
                <a:latin typeface="+mn-lt"/>
              </a:rPr>
              <a:t>Несовершенство контроля условий дегазация образцов;</a:t>
            </a:r>
          </a:p>
          <a:p>
            <a:pPr marL="265113" indent="-265113" algn="just">
              <a:buFont typeface="Courier New" panose="02070309020205020404" pitchFamily="49" charset="0"/>
              <a:buChar char="o"/>
            </a:pPr>
            <a:r>
              <a:rPr lang="ru-RU" altLang="ru-RU" sz="2200" dirty="0">
                <a:latin typeface="+mn-lt"/>
              </a:rPr>
              <a:t>Колебания температуры образца в ходе адсорбции;</a:t>
            </a:r>
          </a:p>
          <a:p>
            <a:pPr marL="265113" indent="-265113" algn="just">
              <a:buFont typeface="Courier New" panose="02070309020205020404" pitchFamily="49" charset="0"/>
              <a:buChar char="o"/>
            </a:pPr>
            <a:r>
              <a:rPr lang="ru-RU" altLang="ru-RU" sz="2200" dirty="0">
                <a:latin typeface="+mn-lt"/>
              </a:rPr>
              <a:t>Нестабильность ДНП адсорбата;</a:t>
            </a:r>
          </a:p>
          <a:p>
            <a:pPr marL="265113" indent="-265113" algn="just">
              <a:buFont typeface="Courier New" panose="02070309020205020404" pitchFamily="49" charset="0"/>
              <a:buChar char="o"/>
            </a:pPr>
            <a:r>
              <a:rPr lang="ru-RU" altLang="ru-RU" sz="2200" dirty="0">
                <a:latin typeface="+mn-lt"/>
              </a:rPr>
              <a:t>Примеси в азоте;</a:t>
            </a:r>
          </a:p>
          <a:p>
            <a:pPr marL="265113" indent="-265113" algn="just">
              <a:buFont typeface="Courier New" panose="02070309020205020404" pitchFamily="49" charset="0"/>
              <a:buChar char="o"/>
            </a:pPr>
            <a:r>
              <a:rPr lang="ru-RU" altLang="ru-RU" sz="2200" dirty="0">
                <a:latin typeface="+mn-lt"/>
              </a:rPr>
              <a:t>Разница в сроках поверки аппаратуры;</a:t>
            </a:r>
          </a:p>
          <a:p>
            <a:pPr marL="265113" indent="-265113" algn="just">
              <a:buFont typeface="Courier New" panose="02070309020205020404" pitchFamily="49" charset="0"/>
              <a:buChar char="o"/>
            </a:pPr>
            <a:r>
              <a:rPr lang="ru-RU" altLang="ru-RU" sz="2200" dirty="0">
                <a:latin typeface="+mn-lt"/>
              </a:rPr>
              <a:t>Ошибка при выборе линейного участка на кривой БЭТ.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2E4D159-321E-44B4-9BD3-318114D0C4FA}"/>
              </a:ext>
            </a:extLst>
          </p:cNvPr>
          <p:cNvSpPr txBox="1"/>
          <p:nvPr/>
        </p:nvSpPr>
        <p:spPr>
          <a:xfrm>
            <a:off x="440675" y="2074738"/>
            <a:ext cx="50787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solidFill>
                  <a:schemeClr val="bg1"/>
                </a:solidFill>
              </a:rPr>
              <a:t>Причины расхождений:</a:t>
            </a:r>
          </a:p>
        </p:txBody>
      </p:sp>
    </p:spTree>
    <p:extLst>
      <p:ext uri="{BB962C8B-B14F-4D97-AF65-F5344CB8AC3E}">
        <p14:creationId xmlns:p14="http://schemas.microsoft.com/office/powerpoint/2010/main" val="32306620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2711451" y="4508500"/>
            <a:ext cx="288925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33797" name="Rectangle 6"/>
          <p:cNvSpPr>
            <a:spLocks noChangeArrowheads="1"/>
          </p:cNvSpPr>
          <p:nvPr/>
        </p:nvSpPr>
        <p:spPr bwMode="auto">
          <a:xfrm>
            <a:off x="3216275" y="5229225"/>
            <a:ext cx="287338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>
              <a:solidFill>
                <a:schemeClr val="bg1"/>
              </a:solidFill>
            </a:endParaRPr>
          </a:p>
        </p:txBody>
      </p:sp>
      <p:pic>
        <p:nvPicPr>
          <p:cNvPr id="33798" name="Picture 9" descr="E:\_work\01\sdfsdf\p0087.bmp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5" r="2208" b="51466"/>
          <a:stretch>
            <a:fillRect/>
          </a:stretch>
        </p:blipFill>
        <p:spPr bwMode="auto">
          <a:xfrm>
            <a:off x="576549" y="1316590"/>
            <a:ext cx="6375094" cy="4786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0964">
            <a:off x="7288220" y="1756282"/>
            <a:ext cx="4384659" cy="3907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0" y="155575"/>
            <a:ext cx="12192000" cy="584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latin typeface="+mj-lt"/>
              </a:rPr>
              <a:t>Примеры изотерм адсорбции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17264F0-606A-428E-8DBB-E9B13DA96744}"/>
              </a:ext>
            </a:extLst>
          </p:cNvPr>
          <p:cNvSpPr/>
          <p:nvPr/>
        </p:nvSpPr>
        <p:spPr>
          <a:xfrm>
            <a:off x="0" y="753097"/>
            <a:ext cx="12192000" cy="3480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8E6A7AC1-5923-4FAC-B0F7-CAC2AEAD04DB}"/>
              </a:ext>
            </a:extLst>
          </p:cNvPr>
          <p:cNvCxnSpPr>
            <a:cxnSpLocks/>
          </p:cNvCxnSpPr>
          <p:nvPr/>
        </p:nvCxnSpPr>
        <p:spPr>
          <a:xfrm>
            <a:off x="6927008" y="1316590"/>
            <a:ext cx="0" cy="5172345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6B81E14-D2E3-4EFC-A898-43B342F7E8A9}"/>
              </a:ext>
            </a:extLst>
          </p:cNvPr>
          <p:cNvCxnSpPr>
            <a:cxnSpLocks/>
          </p:cNvCxnSpPr>
          <p:nvPr/>
        </p:nvCxnSpPr>
        <p:spPr>
          <a:xfrm>
            <a:off x="760164" y="6246564"/>
            <a:ext cx="6665205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FF78DFA5-1D8D-4E02-8842-695E67B52C69}"/>
              </a:ext>
            </a:extLst>
          </p:cNvPr>
          <p:cNvCxnSpPr>
            <a:cxnSpLocks/>
          </p:cNvCxnSpPr>
          <p:nvPr/>
        </p:nvCxnSpPr>
        <p:spPr>
          <a:xfrm>
            <a:off x="6490006" y="1509311"/>
            <a:ext cx="4714148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2711451" y="4508500"/>
            <a:ext cx="288925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34821" name="Rectangle 6"/>
          <p:cNvSpPr>
            <a:spLocks noChangeArrowheads="1"/>
          </p:cNvSpPr>
          <p:nvPr/>
        </p:nvSpPr>
        <p:spPr bwMode="auto">
          <a:xfrm>
            <a:off x="3216275" y="5229225"/>
            <a:ext cx="287338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>
              <a:solidFill>
                <a:schemeClr val="bg1"/>
              </a:solidFill>
            </a:endParaRPr>
          </a:p>
        </p:txBody>
      </p:sp>
      <p:pic>
        <p:nvPicPr>
          <p:cNvPr id="34822" name="Picture 2" descr="E:\_work\01\sdfsdf\p0042.bmp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5" t="8646" r="42079" b="56888"/>
          <a:stretch/>
        </p:blipFill>
        <p:spPr bwMode="auto">
          <a:xfrm>
            <a:off x="426750" y="1598079"/>
            <a:ext cx="3781693" cy="4750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9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4"/>
          <a:stretch/>
        </p:blipFill>
        <p:spPr bwMode="auto">
          <a:xfrm>
            <a:off x="5789901" y="1134446"/>
            <a:ext cx="6386112" cy="4202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026444" y="168322"/>
            <a:ext cx="8139112" cy="584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latin typeface="+mj-lt"/>
              </a:rPr>
              <a:t>Примеры изотерм адсорбции</a:t>
            </a:r>
          </a:p>
        </p:txBody>
      </p:sp>
      <p:pic>
        <p:nvPicPr>
          <p:cNvPr id="9" name="Picture 2" descr="E:\_work\01\sdfsdf\p0042.bmp">
            <a:extLst>
              <a:ext uri="{FF2B5EF4-FFF2-40B4-BE49-F238E27FC236}">
                <a16:creationId xmlns:a16="http://schemas.microsoft.com/office/drawing/2014/main" xmlns="" id="{3B655E48-BD91-4B9A-846D-7741DFB986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18" t="29058" r="1768" b="64767"/>
          <a:stretch/>
        </p:blipFill>
        <p:spPr bwMode="auto">
          <a:xfrm>
            <a:off x="4006470" y="5568727"/>
            <a:ext cx="3888954" cy="851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C9E866AC-0AEA-40EB-9FBB-4EFA012966CF}"/>
              </a:ext>
            </a:extLst>
          </p:cNvPr>
          <p:cNvSpPr/>
          <p:nvPr/>
        </p:nvSpPr>
        <p:spPr>
          <a:xfrm>
            <a:off x="0" y="753097"/>
            <a:ext cx="12192000" cy="3480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xmlns="" id="{644E7114-A3B1-4408-8DE0-6725692E9824}"/>
              </a:ext>
            </a:extLst>
          </p:cNvPr>
          <p:cNvCxnSpPr>
            <a:cxnSpLocks/>
          </p:cNvCxnSpPr>
          <p:nvPr/>
        </p:nvCxnSpPr>
        <p:spPr>
          <a:xfrm>
            <a:off x="5789901" y="1454227"/>
            <a:ext cx="0" cy="4114500"/>
          </a:xfrm>
          <a:prstGeom prst="line">
            <a:avLst/>
          </a:prstGeom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251B0A2-4236-4054-9242-FBCCCF8127F5}"/>
              </a:ext>
            </a:extLst>
          </p:cNvPr>
          <p:cNvCxnSpPr/>
          <p:nvPr/>
        </p:nvCxnSpPr>
        <p:spPr>
          <a:xfrm flipH="1">
            <a:off x="5475383" y="5445125"/>
            <a:ext cx="5717754" cy="0"/>
          </a:xfrm>
          <a:prstGeom prst="line">
            <a:avLst/>
          </a:prstGeom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1524001" y="265364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0" y="111454"/>
            <a:ext cx="1219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ru-RU" altLang="ru-RU" sz="2800" b="1" dirty="0">
                <a:latin typeface="+mj-lt"/>
              </a:rPr>
              <a:t>Теплота адсорбции, </a:t>
            </a:r>
            <a:r>
              <a:rPr lang="ru-RU" altLang="ru-RU" sz="2800" b="1" dirty="0" err="1">
                <a:latin typeface="+mj-lt"/>
              </a:rPr>
              <a:t>изостерическая</a:t>
            </a:r>
            <a:r>
              <a:rPr lang="ru-RU" altLang="ru-RU" sz="2800" b="1" dirty="0">
                <a:latin typeface="+mj-lt"/>
              </a:rPr>
              <a:t> теплота адсорбции</a:t>
            </a:r>
            <a:endParaRPr lang="ru-RU" altLang="ru-RU" sz="2800" dirty="0">
              <a:latin typeface="+mj-lt"/>
            </a:endParaRPr>
          </a:p>
        </p:txBody>
      </p:sp>
      <p:pic>
        <p:nvPicPr>
          <p:cNvPr id="307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70" t="14653" r="51162" b="67571"/>
          <a:stretch/>
        </p:blipFill>
        <p:spPr bwMode="auto">
          <a:xfrm>
            <a:off x="8296555" y="1229241"/>
            <a:ext cx="2371444" cy="2010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46803" y="3864659"/>
            <a:ext cx="3144620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3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3387138"/>
              </p:ext>
            </p:extLst>
          </p:nvPr>
        </p:nvGraphicFramePr>
        <p:xfrm>
          <a:off x="2506188" y="3124795"/>
          <a:ext cx="1786395" cy="608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22" name="Equation" r:id="rId5" imgW="1320227" imgH="444307" progId="Equation.DSMT4">
                  <p:embed/>
                </p:oleObj>
              </mc:Choice>
              <mc:Fallback>
                <p:oleObj name="Equation" r:id="rId5" imgW="1320227" imgH="444307" progId="Equation.DSMT4">
                  <p:embed/>
                  <p:pic>
                    <p:nvPicPr>
                      <p:cNvPr id="5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6188" y="3124795"/>
                        <a:ext cx="1786395" cy="60841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672390" y="6158506"/>
            <a:ext cx="495459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indent="15875" algn="ctr">
              <a:defRPr/>
            </a:pPr>
            <a:r>
              <a:rPr lang="ru-RU" altLang="ru-RU" sz="1600" dirty="0"/>
              <a:t>Рисунок – Схема расчета </a:t>
            </a:r>
            <a:r>
              <a:rPr lang="ru-RU" altLang="ru-RU" sz="1600" dirty="0" err="1"/>
              <a:t>изостерических</a:t>
            </a:r>
            <a:r>
              <a:rPr lang="ru-RU" altLang="ru-RU" sz="1600" dirty="0"/>
              <a:t> теплот адсорбции (</a:t>
            </a:r>
            <a:r>
              <a:rPr lang="el-GR" altLang="ru-RU" sz="1600" dirty="0">
                <a:latin typeface="Arial"/>
                <a:cs typeface="Arial"/>
              </a:rPr>
              <a:t>θ</a:t>
            </a:r>
            <a:r>
              <a:rPr lang="ru-RU" altLang="ru-RU" sz="1600" dirty="0">
                <a:latin typeface="Arial"/>
                <a:cs typeface="Arial"/>
              </a:rPr>
              <a:t> = </a:t>
            </a:r>
            <a:r>
              <a:rPr lang="ru-RU" sz="1600" i="1" dirty="0"/>
              <a:t>А</a:t>
            </a:r>
            <a:r>
              <a:rPr lang="ru-RU" sz="1600" dirty="0"/>
              <a:t>/</a:t>
            </a:r>
            <a:r>
              <a:rPr lang="ru-RU" sz="1600" i="1" dirty="0"/>
              <a:t>А</a:t>
            </a:r>
            <a:r>
              <a:rPr lang="ru-RU" sz="1600" i="1" baseline="-25000" dirty="0"/>
              <a:t>∞</a:t>
            </a:r>
            <a:r>
              <a:rPr lang="ru-RU" altLang="ru-RU" sz="1600" dirty="0"/>
              <a:t>): </a:t>
            </a:r>
            <a:r>
              <a:rPr lang="ru-RU" altLang="ru-RU" sz="1400" dirty="0"/>
              <a:t>Т</a:t>
            </a:r>
            <a:r>
              <a:rPr lang="ru-RU" altLang="ru-RU" sz="1400" baseline="-25000" dirty="0"/>
              <a:t>1</a:t>
            </a:r>
            <a:r>
              <a:rPr lang="ru-RU" altLang="ru-RU" sz="1400" dirty="0"/>
              <a:t> </a:t>
            </a:r>
            <a:r>
              <a:rPr lang="en-US" altLang="ru-RU" sz="1400" dirty="0"/>
              <a:t>&gt; T</a:t>
            </a:r>
            <a:r>
              <a:rPr lang="en-US" altLang="ru-RU" sz="1400" baseline="-25000" dirty="0"/>
              <a:t>2</a:t>
            </a:r>
            <a:r>
              <a:rPr lang="en-US" altLang="ru-RU" sz="1400" dirty="0"/>
              <a:t> &gt; T</a:t>
            </a:r>
            <a:r>
              <a:rPr lang="en-US" altLang="ru-RU" sz="1400" baseline="-25000" dirty="0"/>
              <a:t>3</a:t>
            </a:r>
            <a:r>
              <a:rPr lang="en-US" altLang="ru-RU" sz="1400" dirty="0"/>
              <a:t> &gt; T</a:t>
            </a:r>
            <a:r>
              <a:rPr lang="en-US" altLang="ru-RU" sz="1400" baseline="-25000" dirty="0"/>
              <a:t>4</a:t>
            </a:r>
            <a:r>
              <a:rPr lang="en-US" altLang="ru-RU" sz="1400" dirty="0"/>
              <a:t> &gt; T</a:t>
            </a:r>
            <a:r>
              <a:rPr lang="en-US" altLang="ru-RU" sz="1400" baseline="-25000" dirty="0"/>
              <a:t>5</a:t>
            </a:r>
            <a:endParaRPr lang="ru-RU" altLang="ru-RU" sz="1400" baseline="-25000" dirty="0"/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6910832" y="3287527"/>
            <a:ext cx="514288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indent="12700" algn="ctr">
              <a:defRPr/>
            </a:pPr>
            <a:r>
              <a:rPr lang="ru-RU" altLang="ru-RU" sz="1600" dirty="0"/>
              <a:t>Рисунок – К определению </a:t>
            </a:r>
            <a:r>
              <a:rPr lang="ru-RU" altLang="ru-RU" sz="1600" dirty="0" err="1"/>
              <a:t>изостерической</a:t>
            </a:r>
            <a:r>
              <a:rPr lang="ru-RU" altLang="ru-RU" sz="1600" dirty="0"/>
              <a:t> теплоты адсорбции этана на поверхности </a:t>
            </a:r>
            <a:r>
              <a:rPr lang="ru-RU" altLang="ru-RU" sz="1600" dirty="0" err="1"/>
              <a:t>графитированной</a:t>
            </a:r>
            <a:r>
              <a:rPr lang="ru-RU" altLang="ru-RU" sz="1600" dirty="0"/>
              <a:t> сажи</a:t>
            </a:r>
            <a:endParaRPr lang="ru-RU" altLang="ru-RU" sz="1400" baseline="-2500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4D473A04-71F5-4E43-A786-35C181D06435}"/>
              </a:ext>
            </a:extLst>
          </p:cNvPr>
          <p:cNvSpPr/>
          <p:nvPr/>
        </p:nvSpPr>
        <p:spPr>
          <a:xfrm>
            <a:off x="0" y="622519"/>
            <a:ext cx="12192000" cy="2658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FC6CAB2E-A069-413F-A173-EA2B3BD8B464}"/>
              </a:ext>
            </a:extLst>
          </p:cNvPr>
          <p:cNvSpPr txBox="1"/>
          <p:nvPr/>
        </p:nvSpPr>
        <p:spPr>
          <a:xfrm>
            <a:off x="320172" y="1237363"/>
            <a:ext cx="6158428" cy="2585323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 i="1" dirty="0" err="1"/>
              <a:t>Изостерическая</a:t>
            </a:r>
            <a:r>
              <a:rPr lang="ru-RU" b="1" i="1" dirty="0"/>
              <a:t> теплота адсорбции </a:t>
            </a:r>
            <a:r>
              <a:rPr lang="ru-RU" dirty="0"/>
              <a:t>представляет собой тепловой эффект адсорбции 1 моля соединения при постоянной степени заполнения поверхности адсорбента.</a:t>
            </a:r>
          </a:p>
          <a:p>
            <a:pPr algn="just">
              <a:defRPr/>
            </a:pPr>
            <a:r>
              <a:rPr lang="ru-RU" b="1" i="1" dirty="0"/>
              <a:t>Теплоту адсорбции </a:t>
            </a:r>
            <a:r>
              <a:rPr lang="ru-RU" dirty="0"/>
              <a:t>оценивают из температурных зависимостей адсорбции. По уравнению </a:t>
            </a:r>
            <a:r>
              <a:rPr lang="ru-RU" dirty="0" err="1"/>
              <a:t>Клапейрона-Клаузиуса</a:t>
            </a:r>
            <a:r>
              <a:rPr lang="ru-RU" dirty="0"/>
              <a:t> можно получить следующую теоретическую </a:t>
            </a:r>
            <a:r>
              <a:rPr lang="ru-RU" dirty="0" err="1"/>
              <a:t>изостеру</a:t>
            </a:r>
            <a:r>
              <a:rPr lang="ru-RU" dirty="0"/>
              <a:t> (</a:t>
            </a:r>
            <a:r>
              <a:rPr lang="ru-RU" i="1" dirty="0"/>
              <a:t>А</a:t>
            </a:r>
            <a:r>
              <a:rPr lang="ru-RU" dirty="0"/>
              <a:t>=</a:t>
            </a:r>
            <a:r>
              <a:rPr lang="en-US" dirty="0"/>
              <a:t>const</a:t>
            </a:r>
            <a:r>
              <a:rPr lang="ru-RU" dirty="0"/>
              <a:t>):</a:t>
            </a:r>
          </a:p>
          <a:p>
            <a:pPr algn="just">
              <a:defRPr/>
            </a:pPr>
            <a:endParaRPr lang="ru-RU" dirty="0"/>
          </a:p>
          <a:p>
            <a:pPr algn="just">
              <a:defRPr/>
            </a:pP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897B80EC-9B60-45DF-956E-91078D28865A}"/>
              </a:ext>
            </a:extLst>
          </p:cNvPr>
          <p:cNvSpPr txBox="1"/>
          <p:nvPr/>
        </p:nvSpPr>
        <p:spPr>
          <a:xfrm>
            <a:off x="5803259" y="4263238"/>
            <a:ext cx="6158428" cy="2308324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800" dirty="0"/>
              <a:t>Правильность определения емкости </a:t>
            </a:r>
            <a:r>
              <a:rPr lang="ru-RU" sz="1800" dirty="0" err="1"/>
              <a:t>монослоя</a:t>
            </a:r>
            <a:r>
              <a:rPr lang="ru-RU" sz="1800" dirty="0"/>
              <a:t> (по уравнению БЭТ) подтверждается зависимостью теплоты адсорбции от величины </a:t>
            </a:r>
            <a:r>
              <a:rPr lang="ru-RU" sz="1800" i="1" dirty="0"/>
              <a:t>А</a:t>
            </a:r>
            <a:r>
              <a:rPr lang="ru-RU" sz="1800" dirty="0"/>
              <a:t>/</a:t>
            </a:r>
            <a:r>
              <a:rPr lang="ru-RU" sz="1800" i="1" dirty="0"/>
              <a:t>А</a:t>
            </a:r>
            <a:r>
              <a:rPr lang="ru-RU" sz="1800" i="1" baseline="-25000" dirty="0"/>
              <a:t>∞</a:t>
            </a:r>
            <a:r>
              <a:rPr lang="ru-RU" sz="1800" i="1" dirty="0"/>
              <a:t>. О</a:t>
            </a:r>
            <a:r>
              <a:rPr lang="ru-RU" sz="1800" dirty="0"/>
              <a:t>бнаружено, что теплоты адсорбции резко уменьшаются вблизи значений </a:t>
            </a:r>
            <a:r>
              <a:rPr lang="ru-RU" sz="1800" i="1" dirty="0"/>
              <a:t>А</a:t>
            </a:r>
            <a:r>
              <a:rPr lang="ru-RU" sz="1800" dirty="0"/>
              <a:t>/</a:t>
            </a:r>
            <a:r>
              <a:rPr lang="ru-RU" sz="1800" i="1" dirty="0"/>
              <a:t>А</a:t>
            </a:r>
            <a:r>
              <a:rPr lang="ru-RU" sz="1800" i="1" baseline="-25000" dirty="0"/>
              <a:t>∞</a:t>
            </a:r>
            <a:r>
              <a:rPr lang="ru-RU" sz="1800" i="1" dirty="0"/>
              <a:t>= </a:t>
            </a:r>
            <a:r>
              <a:rPr lang="ru-RU" sz="1800" dirty="0"/>
              <a:t>1 (</a:t>
            </a:r>
            <a:r>
              <a:rPr lang="ru-RU" sz="1800" i="1" dirty="0"/>
              <a:t>А </a:t>
            </a:r>
            <a:r>
              <a:rPr lang="ru-RU" sz="1800" dirty="0"/>
              <a:t>= </a:t>
            </a:r>
            <a:r>
              <a:rPr lang="ru-RU" sz="1800" i="1" dirty="0"/>
              <a:t>А</a:t>
            </a:r>
            <a:r>
              <a:rPr lang="ru-RU" sz="1800" i="1" baseline="-25000" dirty="0"/>
              <a:t>∞</a:t>
            </a:r>
            <a:r>
              <a:rPr lang="ru-RU" sz="1800" dirty="0"/>
              <a:t>) до величин, лишь слегка превышающих молярную теплоту конденсации газа</a:t>
            </a:r>
            <a:r>
              <a:rPr lang="ru-RU" sz="1800" i="1" dirty="0"/>
              <a:t>, </a:t>
            </a:r>
            <a:r>
              <a:rPr lang="ru-RU" sz="1800" dirty="0"/>
              <a:t>в соответствии с ожидаемым завершением образования </a:t>
            </a:r>
            <a:r>
              <a:rPr lang="ru-RU" sz="1800" dirty="0" err="1"/>
              <a:t>монослоя</a:t>
            </a:r>
            <a:r>
              <a:rPr lang="ru-RU" sz="1800" dirty="0"/>
              <a:t> и началом образования последующих слоев.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6DDE537-0711-4FD4-94ED-03C99BD338EC}"/>
              </a:ext>
            </a:extLst>
          </p:cNvPr>
          <p:cNvSpPr txBox="1"/>
          <p:nvPr/>
        </p:nvSpPr>
        <p:spPr>
          <a:xfrm>
            <a:off x="0" y="231109"/>
            <a:ext cx="53541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2400" b="1" dirty="0"/>
              <a:t>Теплота адсорбции, </a:t>
            </a:r>
            <a:r>
              <a:rPr lang="ru-RU" altLang="ru-RU" sz="2400" b="1" dirty="0" err="1"/>
              <a:t>изостерическая</a:t>
            </a:r>
            <a:r>
              <a:rPr lang="ru-RU" altLang="ru-RU" sz="2400" b="1" dirty="0"/>
              <a:t> теплота адсорбции</a:t>
            </a:r>
            <a:endParaRPr lang="ru-RU" altLang="ru-RU" sz="2400" dirty="0"/>
          </a:p>
        </p:txBody>
      </p:sp>
      <p:sp>
        <p:nvSpPr>
          <p:cNvPr id="27" name="Номер слайда 5">
            <a:extLst>
              <a:ext uri="{FF2B5EF4-FFF2-40B4-BE49-F238E27FC236}">
                <a16:creationId xmlns:a16="http://schemas.microsoft.com/office/drawing/2014/main" xmlns="" id="{2CF0BFE1-0F71-4B36-996B-3DCCA4C7ABD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27</a:t>
            </a:fld>
            <a:endParaRPr lang="ru-RU" dirty="0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A1E06088-4CFB-441C-8EDC-5C6E864A09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00113"/>
            <a:ext cx="1569217" cy="365124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52F67691-FF6D-4B33-8E0B-F8CB4F505B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931" y="1112254"/>
            <a:ext cx="5093760" cy="218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E90ED5F-0750-4189-B1BD-B9A3D5F0BCAA}"/>
              </a:ext>
            </a:extLst>
          </p:cNvPr>
          <p:cNvSpPr txBox="1"/>
          <p:nvPr/>
        </p:nvSpPr>
        <p:spPr>
          <a:xfrm>
            <a:off x="6704309" y="1741747"/>
            <a:ext cx="474827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2700" algn="ctr">
              <a:defRPr/>
            </a:pPr>
            <a:r>
              <a:rPr lang="ru-RU" altLang="ru-RU" dirty="0"/>
              <a:t>Рисунок – </a:t>
            </a:r>
            <a:r>
              <a:rPr lang="ru-RU" altLang="ru-RU" dirty="0" err="1"/>
              <a:t>Изостеры</a:t>
            </a:r>
            <a:r>
              <a:rPr lang="ru-RU" altLang="ru-RU" dirty="0"/>
              <a:t> адсорбции н-бутана при </a:t>
            </a:r>
            <a:r>
              <a:rPr lang="ru-RU" altLang="ru-RU" i="1" dirty="0"/>
              <a:t>А</a:t>
            </a:r>
            <a:r>
              <a:rPr lang="ru-RU" altLang="ru-RU" dirty="0"/>
              <a:t>/</a:t>
            </a:r>
            <a:r>
              <a:rPr lang="ru-RU" altLang="ru-RU" i="1" dirty="0"/>
              <a:t>А</a:t>
            </a:r>
            <a:r>
              <a:rPr lang="ru-RU" altLang="ru-RU" baseline="-25000" dirty="0">
                <a:cs typeface="Arial"/>
              </a:rPr>
              <a:t>∞</a:t>
            </a:r>
            <a:r>
              <a:rPr lang="ru-RU" altLang="ru-RU" dirty="0"/>
              <a:t>=0,02-0,12 на: а) </a:t>
            </a:r>
            <a:r>
              <a:rPr lang="ru-RU" altLang="ru-RU" dirty="0" err="1"/>
              <a:t>NaX</a:t>
            </a:r>
            <a:r>
              <a:rPr lang="ru-RU" altLang="ru-RU" dirty="0"/>
              <a:t>; </a:t>
            </a:r>
          </a:p>
          <a:p>
            <a:pPr indent="12700" algn="ctr">
              <a:defRPr/>
            </a:pPr>
            <a:r>
              <a:rPr lang="ru-RU" altLang="ru-RU" dirty="0"/>
              <a:t>б) цеолит </a:t>
            </a:r>
            <a:r>
              <a:rPr lang="ru-RU" altLang="ru-RU" dirty="0" err="1"/>
              <a:t>СаА</a:t>
            </a:r>
            <a:r>
              <a:rPr lang="ru-RU" altLang="ru-RU" dirty="0"/>
              <a:t>; в) активный уголь</a:t>
            </a:r>
            <a:endParaRPr lang="ru-RU" altLang="ru-RU" sz="1600" baseline="-25000" dirty="0"/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xmlns="" id="{54AA8E99-06BA-4B67-9EA3-2F5EF7CD8D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 t="2071" r="1563" b="1803"/>
          <a:stretch/>
        </p:blipFill>
        <p:spPr bwMode="auto">
          <a:xfrm>
            <a:off x="4340647" y="3429000"/>
            <a:ext cx="5724433" cy="32271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B75F325-61E4-451E-8279-61C1AC527908}"/>
              </a:ext>
            </a:extLst>
          </p:cNvPr>
          <p:cNvSpPr txBox="1"/>
          <p:nvPr/>
        </p:nvSpPr>
        <p:spPr>
          <a:xfrm>
            <a:off x="33051" y="4375329"/>
            <a:ext cx="43075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2700" algn="ctr">
              <a:defRPr/>
            </a:pPr>
            <a:r>
              <a:rPr lang="ru-RU" altLang="ru-RU" sz="1800" dirty="0"/>
              <a:t>Таблица – Средние теплоты адсорбции и конденсации (кДж/моль) предельных и непредельных УВ и других </a:t>
            </a:r>
            <a:r>
              <a:rPr lang="ru-RU" altLang="ru-RU" sz="1800" dirty="0" err="1"/>
              <a:t>адсорбтивов</a:t>
            </a:r>
            <a:r>
              <a:rPr lang="ru-RU" altLang="ru-RU" sz="1800" dirty="0"/>
              <a:t> на микропористых адсорбентах</a:t>
            </a:r>
            <a:endParaRPr lang="ru-RU" altLang="ru-RU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20422019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ПУ">
      <a:dk1>
        <a:sysClr val="windowText" lastClr="000000"/>
      </a:dk1>
      <a:lt1>
        <a:sysClr val="window" lastClr="FFFFFF"/>
      </a:lt1>
      <a:dk2>
        <a:srgbClr val="323F4F"/>
      </a:dk2>
      <a:lt2>
        <a:srgbClr val="E7E6E6"/>
      </a:lt2>
      <a:accent1>
        <a:srgbClr val="80BF44"/>
      </a:accent1>
      <a:accent2>
        <a:srgbClr val="209740"/>
      </a:accent2>
      <a:accent3>
        <a:srgbClr val="1768B0"/>
      </a:accent3>
      <a:accent4>
        <a:srgbClr val="B2D88E"/>
      </a:accent4>
      <a:accent5>
        <a:srgbClr val="5F9031"/>
      </a:accent5>
      <a:accent6>
        <a:srgbClr val="59A5E9"/>
      </a:accent6>
      <a:hlink>
        <a:srgbClr val="1768B0"/>
      </a:hlink>
      <a:folHlink>
        <a:srgbClr val="954F72"/>
      </a:folHlink>
    </a:clrScheme>
    <a:fontScheme name="Другая 1">
      <a:majorFont>
        <a:latin typeface="Calibri 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7859</TotalTime>
  <Words>2470</Words>
  <Application>Microsoft Office PowerPoint</Application>
  <PresentationFormat>Произвольный</PresentationFormat>
  <Paragraphs>320</Paragraphs>
  <Slides>27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30" baseType="lpstr">
      <vt:lpstr>Тема Office</vt:lpstr>
      <vt:lpstr>Equation</vt:lpstr>
      <vt:lpstr>Visio</vt:lpstr>
      <vt:lpstr>Макрокинетика химических процессов</vt:lpstr>
      <vt:lpstr>Основные этапы становления теорий приготовления катализаторов</vt:lpstr>
      <vt:lpstr>Активность единицы объема катализатора</vt:lpstr>
      <vt:lpstr>Основные задачи теории и практики приготовления катализатора</vt:lpstr>
      <vt:lpstr>Презентация PowerPoint</vt:lpstr>
      <vt:lpstr>Презентация PowerPoint</vt:lpstr>
      <vt:lpstr>Идентификация пористой структуры </vt:lpstr>
      <vt:lpstr>Классификация изотерм адсорбции, предложенная  С. Брунауэром, Л. Демингом, У. Демингом и Э. Теллером (1940 г.) </vt:lpstr>
      <vt:lpstr>Презентация PowerPoint</vt:lpstr>
      <vt:lpstr>Допущения теории мономолекулярной адсорбции Лэнгмюра </vt:lpstr>
      <vt:lpstr>Презентация PowerPoint</vt:lpstr>
      <vt:lpstr>Допущения теории полимолекулярной адсорбции БЭТ </vt:lpstr>
      <vt:lpstr>Презентация PowerPoint</vt:lpstr>
      <vt:lpstr>Примеры изотерм БЭТ </vt:lpstr>
      <vt:lpstr>Идентификация пористой структуры</vt:lpstr>
      <vt:lpstr>Презентация PowerPoint</vt:lpstr>
      <vt:lpstr>Презентация PowerPoint</vt:lpstr>
      <vt:lpstr>Презентация PowerPoint</vt:lpstr>
      <vt:lpstr>Идентификация пористой  структуры</vt:lpstr>
      <vt:lpstr>Презентация PowerPoint</vt:lpstr>
      <vt:lpstr>Идентификация пористой  структуры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Тришкина Екатерина Андреевна</dc:creator>
  <cp:lastModifiedBy>Egor M. Yurev</cp:lastModifiedBy>
  <cp:revision>117</cp:revision>
  <dcterms:created xsi:type="dcterms:W3CDTF">2020-11-19T09:51:55Z</dcterms:created>
  <dcterms:modified xsi:type="dcterms:W3CDTF">2023-01-31T01:19:03Z</dcterms:modified>
</cp:coreProperties>
</file>